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4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40" r:id="rId79"/>
    <p:sldId id="341" r:id="rId80"/>
    <p:sldId id="342" r:id="rId81"/>
    <p:sldId id="343" r:id="rId82"/>
    <p:sldId id="344" r:id="rId83"/>
    <p:sldId id="345" r:id="rId84"/>
    <p:sldId id="346" r:id="rId85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4" y="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31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31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31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48865" y="348678"/>
            <a:ext cx="7494269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3166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5924" y="1409668"/>
            <a:ext cx="8807450" cy="4610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Plan%20de%20Seguridad%20y%20Privacidad%20de%20la%20Informaci&#243;n_2019%20diagnostico.docx" TargetMode="External"/><Relationship Id="rId13" Type="http://schemas.openxmlformats.org/officeDocument/2006/relationships/hyperlink" Target="PETI%202019-2022_V3.7.docx" TargetMode="External"/><Relationship Id="rId3" Type="http://schemas.openxmlformats.org/officeDocument/2006/relationships/hyperlink" Target="PINAR%20IDEAM%202020-2023%20Planeaci&#243;n.docx" TargetMode="External"/><Relationship Id="rId7" Type="http://schemas.openxmlformats.org/officeDocument/2006/relationships/hyperlink" Target="Plan%20Institucional%20de%20Estimulos%202020.docx" TargetMode="External"/><Relationship Id="rId12" Type="http://schemas.openxmlformats.org/officeDocument/2006/relationships/hyperlink" Target="PLAN%20ANUAL%20DE%20VACANTES%202020%20(2).docx" TargetMode="External"/><Relationship Id="rId2" Type="http://schemas.openxmlformats.org/officeDocument/2006/relationships/hyperlink" Target="PLAN%20ESTRAT&#201;GICO%20DE%20TALENTO%20HUMANO%202020.doc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plan%20de%20adquisiciones%202020.xlsx" TargetMode="External"/><Relationship Id="rId11" Type="http://schemas.openxmlformats.org/officeDocument/2006/relationships/hyperlink" Target="Propuesta%20PAAC%202020%20(3).xlsx" TargetMode="External"/><Relationship Id="rId5" Type="http://schemas.openxmlformats.org/officeDocument/2006/relationships/hyperlink" Target="PLAN%20DE%20TRABAJO%20SST%202020.docx" TargetMode="External"/><Relationship Id="rId10" Type="http://schemas.openxmlformats.org/officeDocument/2006/relationships/hyperlink" Target="PLAN%20DE%20PREVISI&#211;N%20DE%20RECURSOS%20HUMANOS%202020.docx" TargetMode="External"/><Relationship Id="rId4" Type="http://schemas.openxmlformats.org/officeDocument/2006/relationships/hyperlink" Target="Plan%20de%20Bienestar%202020.docx" TargetMode="External"/><Relationship Id="rId9" Type="http://schemas.openxmlformats.org/officeDocument/2006/relationships/hyperlink" Target="Plan%20Institucional%20%20Capacitaci&#243;n%202020.doc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22.png"/><Relationship Id="rId4" Type="http://schemas.openxmlformats.org/officeDocument/2006/relationships/image" Target="../media/image2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4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3346" y="845624"/>
          <a:ext cx="11386816" cy="3047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72415" marR="243840" indent="-28575">
                        <a:lnSpc>
                          <a:spcPts val="143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Diseñar,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desarrollar,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implementar,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poner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marcha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administrar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sistemas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información, 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SISAIRE,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RUA,  </a:t>
                      </a:r>
                      <a:r>
                        <a:rPr sz="1200" b="1" spc="-170" dirty="0">
                          <a:latin typeface="Arial"/>
                          <a:cs typeface="Arial"/>
                        </a:rPr>
                        <a:t>RESPEL, 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PCB,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RETC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Cambio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Climático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Bef>
                          <a:spcPts val="3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Atención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oportuna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180" dirty="0">
                          <a:latin typeface="Arial"/>
                          <a:cs typeface="Arial"/>
                        </a:rPr>
                        <a:t>PQR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marco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administración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5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registros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cargo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SEA.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30.000.000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65" dirty="0">
                          <a:latin typeface="Arial"/>
                          <a:cs typeface="Arial"/>
                        </a:rPr>
                        <a:t>CONPES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3918,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3868,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110" marR="103505" algn="ctr">
                        <a:lnSpc>
                          <a:spcPct val="10040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0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PND: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Reciclaje, 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Respel,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Aire,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Reducción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emisiones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GEI,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medidas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 adaptación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CC, 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 Información de</a:t>
                      </a:r>
                      <a:r>
                        <a:rPr sz="12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4" dirty="0">
                          <a:latin typeface="Arial"/>
                          <a:cs typeface="Arial"/>
                        </a:rPr>
                        <a:t>CC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4455">
                        <a:lnSpc>
                          <a:spcPts val="1430"/>
                        </a:lnSpc>
                        <a:spcBef>
                          <a:spcPts val="360"/>
                        </a:spcBef>
                        <a:tabLst>
                          <a:tab pos="952500" algn="l"/>
                          <a:tab pos="1266825" algn="l"/>
                          <a:tab pos="1924685" algn="l"/>
                          <a:tab pos="2792095" algn="l"/>
                          <a:tab pos="3107055" algn="l"/>
                          <a:tab pos="3449954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er	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administrados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SEA,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atendidas.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142.000.000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3025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Documentación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pruebas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con usuarios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RUA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Unificado  </a:t>
                      </a:r>
                      <a:r>
                        <a:rPr sz="1200" spc="-190" dirty="0">
                          <a:latin typeface="Arial"/>
                          <a:cs typeface="Arial"/>
                        </a:rPr>
                        <a:t>RETC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finalizadas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40.000.000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Diseño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funcionalidades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SIVRA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0"/>
                        </a:lnSpc>
                        <a:spcBef>
                          <a:spcPts val="320"/>
                        </a:spcBef>
                        <a:tabLst>
                          <a:tab pos="1104900" algn="l"/>
                          <a:tab pos="1419860" algn="l"/>
                          <a:tab pos="1696085" algn="l"/>
                          <a:tab pos="2477770" algn="l"/>
                          <a:tab pos="2906395" algn="l"/>
                          <a:tab pos="3145155" algn="l"/>
                          <a:tab pos="3373754" algn="l"/>
                        </a:tabLst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Estabilización	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	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	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fase	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1	y	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desarrollo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0"/>
                        </a:lnSpc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funcionalidades fase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80" dirty="0">
                          <a:latin typeface="Arial"/>
                          <a:cs typeface="Arial"/>
                        </a:rPr>
                        <a:t>RENARE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71.000.000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Desarrollo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SINGEI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71.000.000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824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354.000.000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3948303"/>
          <a:ext cx="11386182" cy="2051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066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Diseñar,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desarrollar,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implementar,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mantener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mejorar</a:t>
                      </a:r>
                      <a:r>
                        <a:rPr sz="1200" b="1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las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715" algn="ctr">
                        <a:lnSpc>
                          <a:spcPts val="1435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operaciones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estadísticas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certificación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DANE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271780">
                        <a:lnSpc>
                          <a:spcPct val="100899"/>
                        </a:lnSpc>
                        <a:spcBef>
                          <a:spcPts val="32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Mantener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operaciones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estadísticas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RUA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Manufacturero,  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PCB, </a:t>
                      </a:r>
                      <a:r>
                        <a:rPr sz="1200" spc="-170" dirty="0">
                          <a:latin typeface="Arial"/>
                          <a:cs typeface="Arial"/>
                        </a:rPr>
                        <a:t>SISAIRE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RESPEL,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conforme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Lineamientos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Estadístico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Nacional, alineados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requerimientos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NTC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PE1000:2017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65.000.000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0485" algn="ctr">
                        <a:lnSpc>
                          <a:spcPts val="1435"/>
                        </a:lnSpc>
                        <a:spcBef>
                          <a:spcPts val="330"/>
                        </a:spcBef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CONPES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3918,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3868,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ts val="1430"/>
                        </a:lnSpc>
                      </a:pPr>
                      <a:r>
                        <a:rPr sz="1200" b="1" spc="-70" dirty="0">
                          <a:latin typeface="Arial"/>
                          <a:cs typeface="Arial"/>
                        </a:rPr>
                        <a:t>3943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ts val="1435"/>
                        </a:lnSpc>
                      </a:pPr>
                      <a:r>
                        <a:rPr sz="1200" b="1" spc="-130" dirty="0">
                          <a:latin typeface="Arial"/>
                          <a:cs typeface="Arial"/>
                        </a:rPr>
                        <a:t>Ley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1753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2015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ts val="1435"/>
                        </a:lnSpc>
                        <a:spcBef>
                          <a:spcPts val="6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Artículo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160.</a:t>
                      </a:r>
                      <a:r>
                        <a:rPr sz="12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Sistema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160" algn="ctr">
                        <a:lnSpc>
                          <a:spcPts val="1435"/>
                        </a:lnSpc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Estadístico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Nacional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8745" marR="107314" algn="ctr">
                        <a:lnSpc>
                          <a:spcPts val="1430"/>
                        </a:lnSpc>
                        <a:spcBef>
                          <a:spcPts val="1020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Metas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PND:</a:t>
                      </a:r>
                      <a:r>
                        <a:rPr sz="1200" b="1" spc="-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Reciclaje, 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Respel,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Aire,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1755" indent="37465">
                        <a:lnSpc>
                          <a:spcPts val="1430"/>
                        </a:lnSpc>
                        <a:spcBef>
                          <a:spcPts val="400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Certificación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operaciones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estadísticas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lideradas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por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SEA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ante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DANE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60.000.000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818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125.000.000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4351" y="1628775"/>
            <a:ext cx="1615440" cy="1334135"/>
          </a:xfrm>
          <a:custGeom>
            <a:avLst/>
            <a:gdLst/>
            <a:ahLst/>
            <a:cxnLst/>
            <a:rect l="l" t="t" r="r" b="b"/>
            <a:pathLst>
              <a:path w="1615440" h="1334135">
                <a:moveTo>
                  <a:pt x="1614931" y="0"/>
                </a:moveTo>
                <a:lnTo>
                  <a:pt x="0" y="0"/>
                </a:lnTo>
                <a:lnTo>
                  <a:pt x="0" y="1333753"/>
                </a:lnTo>
                <a:lnTo>
                  <a:pt x="1614931" y="1333753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352" y="1227640"/>
          <a:ext cx="11386816" cy="40323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0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 marR="193675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Acreditar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organismos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conformidad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requeridos por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b="1" spc="-145" dirty="0">
                          <a:latin typeface="Arial"/>
                          <a:cs typeface="Arial"/>
                        </a:rPr>
                        <a:t>AA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autorizar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medición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emisiones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generadas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fuentes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móviles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76225" marR="151765" indent="-181610">
                        <a:lnSpc>
                          <a:spcPct val="105200"/>
                        </a:lnSpc>
                        <a:spcBef>
                          <a:spcPts val="5"/>
                        </a:spcBef>
                        <a:buChar char="•"/>
                        <a:tabLst>
                          <a:tab pos="276225" algn="l"/>
                        </a:tabLst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Acreditar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organismos 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conformidad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requeridos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25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AA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76225" marR="438150" indent="-181610">
                        <a:lnSpc>
                          <a:spcPct val="105100"/>
                        </a:lnSpc>
                        <a:buChar char="•"/>
                        <a:tabLst>
                          <a:tab pos="276225" algn="l"/>
                        </a:tabLst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Autorizar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medición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emisiones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generadas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fuentes</a:t>
                      </a:r>
                      <a:r>
                        <a:rPr sz="12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móviles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2.090.675.000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4358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2.090.675.000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1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1440" marR="396240">
                        <a:lnSpc>
                          <a:spcPct val="1052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competencia,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coherente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tiempos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respuesta de IDEAM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organismo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acreditación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procesos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acreditación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autorización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4615" marR="179070" algn="just">
                        <a:lnSpc>
                          <a:spcPct val="105100"/>
                        </a:lnSpc>
                      </a:pPr>
                      <a:r>
                        <a:rPr sz="1250" spc="-1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competencia, operación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coherente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tiempos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respuesta de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como organismo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acreditación 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procesos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acreditación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autorización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226.825.000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635" marR="104775" algn="ctr">
                        <a:lnSpc>
                          <a:spcPct val="105200"/>
                        </a:lnSpc>
                        <a:spcBef>
                          <a:spcPts val="270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Ciencia,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Tecnología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Innovación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9085" marR="281940" indent="635" algn="ctr">
                        <a:lnSpc>
                          <a:spcPct val="105200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una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pública 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efectiva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43585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226.825.000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344150" y="1762125"/>
            <a:ext cx="1267460" cy="1314450"/>
            <a:chOff x="10344150" y="1762125"/>
            <a:chExt cx="1267460" cy="1314450"/>
          </a:xfrm>
        </p:grpSpPr>
        <p:sp>
          <p:nvSpPr>
            <p:cNvPr id="5" name="object 5"/>
            <p:cNvSpPr/>
            <p:nvPr/>
          </p:nvSpPr>
          <p:spPr>
            <a:xfrm>
              <a:off x="10344150" y="1790700"/>
              <a:ext cx="693703" cy="599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82325" y="1762125"/>
              <a:ext cx="620422" cy="6000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44150" y="2419350"/>
              <a:ext cx="1267439" cy="6570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8400" y="2572638"/>
            <a:ext cx="7244334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SUBDIRECCIÓN DE METEOROLOGÍA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578735" y="3077924"/>
            <a:ext cx="6951980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Proyección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68890" y="1448688"/>
            <a:ext cx="1615440" cy="3898900"/>
          </a:xfrm>
          <a:custGeom>
            <a:avLst/>
            <a:gdLst/>
            <a:ahLst/>
            <a:cxnLst/>
            <a:rect l="l" t="t" r="r" b="b"/>
            <a:pathLst>
              <a:path w="1615440" h="3898900">
                <a:moveTo>
                  <a:pt x="1614931" y="0"/>
                </a:moveTo>
                <a:lnTo>
                  <a:pt x="0" y="0"/>
                </a:lnTo>
                <a:lnTo>
                  <a:pt x="0" y="3898646"/>
                </a:lnTo>
                <a:lnTo>
                  <a:pt x="1614931" y="3898646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1967" y="1047935"/>
          <a:ext cx="11386183" cy="468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23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54025" marR="344805" indent="-104775">
                        <a:lnSpc>
                          <a:spcPct val="1028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Implementar</a:t>
                      </a:r>
                      <a:r>
                        <a:rPr sz="1400" b="1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estrategias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que 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permitan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gestión</a:t>
                      </a:r>
                      <a:r>
                        <a:rPr sz="14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datos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63525" marR="240665" indent="-9525">
                        <a:lnSpc>
                          <a:spcPts val="1650"/>
                        </a:lnSpc>
                        <a:spcBef>
                          <a:spcPts val="50"/>
                        </a:spcBef>
                      </a:pPr>
                      <a:r>
                        <a:rPr sz="1400" b="1" spc="-85" dirty="0">
                          <a:latin typeface="Arial"/>
                          <a:cs typeface="Arial"/>
                        </a:rPr>
                        <a:t>meteorológicos</a:t>
                      </a:r>
                      <a:r>
                        <a:rPr sz="140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4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fortalezcan</a:t>
                      </a:r>
                      <a:r>
                        <a:rPr sz="14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400" b="1" spc="-120" dirty="0">
                          <a:latin typeface="Arial"/>
                          <a:cs typeface="Arial"/>
                        </a:rPr>
                        <a:t>banco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plataforma</a:t>
                      </a:r>
                      <a:r>
                        <a:rPr sz="140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16610">
                        <a:lnSpc>
                          <a:spcPct val="100000"/>
                        </a:lnSpc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DHIME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40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IDEAM.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3040" marR="3810">
                        <a:lnSpc>
                          <a:spcPct val="100600"/>
                        </a:lnSpc>
                        <a:spcBef>
                          <a:spcPts val="930"/>
                        </a:spcBef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Implementación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Auditoria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datos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red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meteorológica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campo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(auditorias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internas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 procesos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medición,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recolección de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datos,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redes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observadores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estaciones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meteorológicas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7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operativas, prestación del servicio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aeropuertos)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81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160.000.000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14020" marR="401320" algn="ctr">
                        <a:lnSpc>
                          <a:spcPts val="1650"/>
                        </a:lnSpc>
                      </a:pPr>
                      <a:r>
                        <a:rPr sz="1400" b="1" spc="-114" dirty="0">
                          <a:latin typeface="Arial"/>
                          <a:cs typeface="Arial"/>
                        </a:rPr>
                        <a:t>PND</a:t>
                      </a:r>
                      <a:r>
                        <a:rPr sz="1400" b="1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2019: 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0" dirty="0">
                          <a:latin typeface="Arial"/>
                          <a:cs typeface="Arial"/>
                        </a:rPr>
                        <a:t>PACTO.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6355"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Arial"/>
                          <a:cs typeface="Arial"/>
                        </a:rPr>
                        <a:t>Meta</a:t>
                      </a:r>
                      <a:r>
                        <a:rPr sz="140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-12-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93040" marR="287655">
                        <a:lnSpc>
                          <a:spcPct val="100600"/>
                        </a:lnSpc>
                      </a:pPr>
                      <a:r>
                        <a:rPr sz="1400" spc="-120" dirty="0">
                          <a:latin typeface="Arial"/>
                          <a:cs typeface="Arial"/>
                        </a:rPr>
                        <a:t>Base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meteorológica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calidad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(2000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Series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 datos diarias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precipitación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temperatura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verificadas,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homogenizadas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complementadas)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482.280.357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2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93040" marR="328930">
                        <a:lnSpc>
                          <a:spcPct val="101299"/>
                        </a:lnSpc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 procesos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estadísticas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variables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meteorológicas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(Actualización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la  Documentación de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 procesos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meteorológicos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Guías, 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protocolos,</a:t>
                      </a:r>
                      <a:r>
                        <a:rPr sz="14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actualización</a:t>
                      </a:r>
                      <a:r>
                        <a:rPr sz="140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lineamientos-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SIG)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300.000.000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2953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942.280.357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477500" y="3009900"/>
            <a:ext cx="1076325" cy="2295525"/>
            <a:chOff x="10477500" y="3009900"/>
            <a:chExt cx="1076325" cy="2295525"/>
          </a:xfrm>
        </p:grpSpPr>
        <p:sp>
          <p:nvSpPr>
            <p:cNvPr id="5" name="object 5"/>
            <p:cNvSpPr/>
            <p:nvPr/>
          </p:nvSpPr>
          <p:spPr>
            <a:xfrm>
              <a:off x="10477500" y="3790950"/>
              <a:ext cx="1076325" cy="1514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77500" y="3009900"/>
              <a:ext cx="1076325" cy="7143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4605" y="1639442"/>
            <a:ext cx="1615440" cy="3492500"/>
          </a:xfrm>
          <a:custGeom>
            <a:avLst/>
            <a:gdLst/>
            <a:ahLst/>
            <a:cxnLst/>
            <a:rect l="l" t="t" r="r" b="b"/>
            <a:pathLst>
              <a:path w="1615440" h="3492500">
                <a:moveTo>
                  <a:pt x="1614931" y="0"/>
                </a:moveTo>
                <a:lnTo>
                  <a:pt x="0" y="0"/>
                </a:lnTo>
                <a:lnTo>
                  <a:pt x="0" y="3492373"/>
                </a:lnTo>
                <a:lnTo>
                  <a:pt x="1614931" y="3492373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657" y="1238562"/>
          <a:ext cx="11387453" cy="4273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0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00" b="1" spc="-1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25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67640" marR="160655" indent="28575">
                        <a:lnSpc>
                          <a:spcPct val="998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2.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Fortalecer</a:t>
                      </a:r>
                      <a:r>
                        <a:rPr sz="14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modelación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tiempo</a:t>
                      </a:r>
                      <a:r>
                        <a:rPr sz="14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clima 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400" b="1" spc="-3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165" dirty="0">
                          <a:latin typeface="Arial"/>
                          <a:cs typeface="Arial"/>
                        </a:rPr>
                        <a:t>sus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implicaciones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alertas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hidrometeorológicas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nivel 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sectorial</a:t>
                      </a:r>
                      <a:r>
                        <a:rPr sz="1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Marco</a:t>
                      </a:r>
                      <a:r>
                        <a:rPr sz="14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Nacional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Servicios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95" dirty="0">
                          <a:latin typeface="Arial"/>
                          <a:cs typeface="Arial"/>
                        </a:rPr>
                        <a:t>Climático-MNSC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69900" marR="144145">
                        <a:lnSpc>
                          <a:spcPct val="100600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Modelización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pronósticos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tiempo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Variables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precipitación,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temperatura</a:t>
                      </a:r>
                      <a:r>
                        <a:rPr sz="1400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máxima,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mínima,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media,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humedad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relativa,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radiación,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velocidad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viento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diarias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horizonte</a:t>
                      </a:r>
                      <a:r>
                        <a:rPr sz="14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30 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días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140.476.250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400685" indent="-19050">
                        <a:lnSpc>
                          <a:spcPts val="1650"/>
                        </a:lnSpc>
                      </a:pPr>
                      <a:r>
                        <a:rPr sz="1400" b="1" spc="-114" dirty="0">
                          <a:latin typeface="Arial"/>
                          <a:cs typeface="Arial"/>
                        </a:rPr>
                        <a:t>PND</a:t>
                      </a:r>
                      <a:r>
                        <a:rPr sz="140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2019: 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0" dirty="0">
                          <a:latin typeface="Arial"/>
                          <a:cs typeface="Arial"/>
                        </a:rPr>
                        <a:t>PACTO.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9270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Arial"/>
                          <a:cs typeface="Arial"/>
                        </a:rPr>
                        <a:t>Meta</a:t>
                      </a:r>
                      <a:r>
                        <a:rPr sz="1400" b="1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69900" marR="125095">
                        <a:lnSpc>
                          <a:spcPct val="100600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Modelización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de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predicción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climáticas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variables de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precipitación,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temperatura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máxima,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mínima,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media,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humedad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relativa,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radiación,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velocidad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viento,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decadías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mensual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un 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horizonte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6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meses.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234.361.800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4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389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374.838.050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448925" y="2895600"/>
            <a:ext cx="1114425" cy="2238375"/>
            <a:chOff x="10448925" y="2895600"/>
            <a:chExt cx="1114425" cy="2238375"/>
          </a:xfrm>
        </p:grpSpPr>
        <p:sp>
          <p:nvSpPr>
            <p:cNvPr id="5" name="object 5"/>
            <p:cNvSpPr/>
            <p:nvPr/>
          </p:nvSpPr>
          <p:spPr>
            <a:xfrm>
              <a:off x="10448925" y="3619500"/>
              <a:ext cx="1114425" cy="1514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48925" y="2895600"/>
              <a:ext cx="1085850" cy="723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0320" y="1241170"/>
            <a:ext cx="1615440" cy="4566920"/>
          </a:xfrm>
          <a:custGeom>
            <a:avLst/>
            <a:gdLst/>
            <a:ahLst/>
            <a:cxnLst/>
            <a:rect l="l" t="t" r="r" b="b"/>
            <a:pathLst>
              <a:path w="1615440" h="4566920">
                <a:moveTo>
                  <a:pt x="1614932" y="0"/>
                </a:moveTo>
                <a:lnTo>
                  <a:pt x="0" y="0"/>
                </a:lnTo>
                <a:lnTo>
                  <a:pt x="0" y="4138536"/>
                </a:lnTo>
                <a:lnTo>
                  <a:pt x="0" y="4566755"/>
                </a:lnTo>
                <a:lnTo>
                  <a:pt x="1614932" y="4566755"/>
                </a:lnTo>
                <a:lnTo>
                  <a:pt x="1614932" y="4138549"/>
                </a:lnTo>
                <a:lnTo>
                  <a:pt x="16149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931603"/>
          <a:ext cx="11386819" cy="4871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6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8166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15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125" marR="107314" indent="66675">
                        <a:lnSpc>
                          <a:spcPct val="100600"/>
                        </a:lnSpc>
                        <a:spcBef>
                          <a:spcPts val="81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prestación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servicios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climáticos</a:t>
                      </a:r>
                      <a:r>
                        <a:rPr sz="14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sectores agropecuario,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salud</a:t>
                      </a:r>
                      <a:r>
                        <a:rPr sz="1400" b="1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07034">
                        <a:lnSpc>
                          <a:spcPts val="1650"/>
                        </a:lnSpc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energético</a:t>
                      </a:r>
                      <a:r>
                        <a:rPr sz="14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Marco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54685" marR="344805" indent="-314325">
                        <a:lnSpc>
                          <a:spcPts val="1650"/>
                        </a:lnSpc>
                        <a:spcBef>
                          <a:spcPts val="130"/>
                        </a:spcBef>
                      </a:pPr>
                      <a:r>
                        <a:rPr sz="1400" b="1" spc="-9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400" b="1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latin typeface="Arial"/>
                          <a:cs typeface="Arial"/>
                        </a:rPr>
                        <a:t>Servicios 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Climático-MNSC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44145">
                        <a:lnSpc>
                          <a:spcPct val="100600"/>
                        </a:lnSpc>
                        <a:spcBef>
                          <a:spcPts val="24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Avance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climáticos</a:t>
                      </a:r>
                      <a:r>
                        <a:rPr sz="1400" spc="-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comunidades 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campesinas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indígenas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(Área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piloto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proyecto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ENANDES-Popayán- 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Cauca)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55015" marR="448309" indent="-286385">
                        <a:lnSpc>
                          <a:spcPts val="1650"/>
                        </a:lnSpc>
                        <a:spcBef>
                          <a:spcPts val="730"/>
                        </a:spcBef>
                        <a:buChar char="•"/>
                        <a:tabLst>
                          <a:tab pos="755015" algn="l"/>
                          <a:tab pos="755650" algn="l"/>
                        </a:tabLst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Talleres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–capacitaciones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uso y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toma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decisiones basado</a:t>
                      </a:r>
                      <a:r>
                        <a:rPr sz="1400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información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climáticas,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hidrológica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ambiental.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55015" indent="-287020">
                        <a:lnSpc>
                          <a:spcPts val="1605"/>
                        </a:lnSpc>
                        <a:buChar char="•"/>
                        <a:tabLst>
                          <a:tab pos="755015" algn="l"/>
                          <a:tab pos="755650" algn="l"/>
                        </a:tabLst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Sistemas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alertas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comunitarios.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400.000.000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14020" marR="398780" algn="ctr">
                        <a:lnSpc>
                          <a:spcPts val="1650"/>
                        </a:lnSpc>
                      </a:pPr>
                      <a:r>
                        <a:rPr sz="1400" b="1" spc="-114" dirty="0">
                          <a:latin typeface="Arial"/>
                          <a:cs typeface="Arial"/>
                        </a:rPr>
                        <a:t>PND</a:t>
                      </a:r>
                      <a:r>
                        <a:rPr sz="140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2019: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4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PACTO.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10" dirty="0">
                          <a:latin typeface="Arial"/>
                          <a:cs typeface="Arial"/>
                        </a:rPr>
                        <a:t>Meta</a:t>
                      </a:r>
                      <a:r>
                        <a:rPr sz="1400" b="1" spc="-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-12-16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2405" marR="154940">
                        <a:lnSpc>
                          <a:spcPct val="100600"/>
                        </a:lnSpc>
                        <a:spcBef>
                          <a:spcPts val="26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Avance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climáticos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sector  agropecuario,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salud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energético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(Elaboración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boletines</a:t>
                      </a:r>
                      <a:r>
                        <a:rPr sz="14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sectores 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agropecuarios,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Salud,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Energético,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Mesas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técnicas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Agroclimáticas  regionales-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productos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sectores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agropecuario, 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salud-Vectores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Malaria</a:t>
                      </a:r>
                      <a:r>
                        <a:rPr sz="1400" spc="-3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Dengue,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Radiación 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UV-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Enérgico)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778.804.342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7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Avance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investigación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variabilidad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climático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eventos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9240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Extremos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755015" indent="-287020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•"/>
                        <a:tabLst>
                          <a:tab pos="755015" algn="l"/>
                          <a:tab pos="755650" algn="l"/>
                        </a:tabLst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Índices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sequía</a:t>
                      </a:r>
                      <a:r>
                        <a:rPr sz="14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exceso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hídricos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evaluados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campo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200.000.000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22008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1.378.804.342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487025" y="2790825"/>
            <a:ext cx="962025" cy="2657475"/>
            <a:chOff x="10487025" y="2790825"/>
            <a:chExt cx="962025" cy="2657475"/>
          </a:xfrm>
        </p:grpSpPr>
        <p:sp>
          <p:nvSpPr>
            <p:cNvPr id="5" name="object 5"/>
            <p:cNvSpPr/>
            <p:nvPr/>
          </p:nvSpPr>
          <p:spPr>
            <a:xfrm>
              <a:off x="10515600" y="4076700"/>
              <a:ext cx="933450" cy="1371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87025" y="3381375"/>
              <a:ext cx="914400" cy="6667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06075" y="2790825"/>
              <a:ext cx="91440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0319" y="1592833"/>
            <a:ext cx="1615440" cy="3492500"/>
          </a:xfrm>
          <a:custGeom>
            <a:avLst/>
            <a:gdLst/>
            <a:ahLst/>
            <a:cxnLst/>
            <a:rect l="l" t="t" r="r" b="b"/>
            <a:pathLst>
              <a:path w="1615440" h="3492500">
                <a:moveTo>
                  <a:pt x="1614931" y="0"/>
                </a:moveTo>
                <a:lnTo>
                  <a:pt x="0" y="0"/>
                </a:lnTo>
                <a:lnTo>
                  <a:pt x="0" y="3492373"/>
                </a:lnTo>
                <a:lnTo>
                  <a:pt x="1614931" y="3492373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1191953"/>
          <a:ext cx="11387452" cy="4320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77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 marR="337820">
                        <a:lnSpc>
                          <a:spcPts val="165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Prestar </a:t>
                      </a:r>
                      <a:r>
                        <a:rPr sz="1400" b="1" spc="-6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servicio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Meteorología 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Aeronáutica</a:t>
                      </a:r>
                      <a:r>
                        <a:rPr sz="14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4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4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aeronavegación</a:t>
                      </a:r>
                      <a:r>
                        <a:rPr sz="1400" b="1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nacional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internacional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3675" marR="38100">
                        <a:lnSpc>
                          <a:spcPct val="101299"/>
                        </a:lnSpc>
                        <a:spcBef>
                          <a:spcPts val="1225"/>
                        </a:spcBef>
                      </a:pPr>
                      <a:r>
                        <a:rPr sz="1400" spc="-55" dirty="0">
                          <a:latin typeface="Arial"/>
                          <a:cs typeface="Arial"/>
                        </a:rPr>
                        <a:t>Prestar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servicio</a:t>
                      </a:r>
                      <a:r>
                        <a:rPr sz="14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meteorología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aeronáutica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27 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aeropuertos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(Contratación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personal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contratistas 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el bienestar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la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sobre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carga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laboral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4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funcionarios)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316.500.000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33070" marR="398780" indent="-19050">
                        <a:lnSpc>
                          <a:spcPts val="1650"/>
                        </a:lnSpc>
                      </a:pPr>
                      <a:r>
                        <a:rPr sz="1400" b="1" spc="-114" dirty="0">
                          <a:latin typeface="Arial"/>
                          <a:cs typeface="Arial"/>
                        </a:rPr>
                        <a:t>PND</a:t>
                      </a:r>
                      <a:r>
                        <a:rPr sz="1400" b="1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2019:  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400" b="1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PACTO.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94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15" dirty="0">
                          <a:latin typeface="Arial"/>
                          <a:cs typeface="Arial"/>
                        </a:rPr>
                        <a:t>Meta</a:t>
                      </a:r>
                      <a:r>
                        <a:rPr sz="14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-14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77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3675" marR="54610">
                        <a:lnSpc>
                          <a:spcPct val="100600"/>
                        </a:lnSpc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Implementar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el plan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capacitación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meteorología aeronáutica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(Capacitaciones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110 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funcionarios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4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Capacitación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4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personas</a:t>
                      </a:r>
                      <a:r>
                        <a:rPr sz="14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externas)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9530" algn="ctr">
                        <a:lnSpc>
                          <a:spcPct val="100000"/>
                        </a:lnSpc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205.000.000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136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521.023.750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487025" y="3209925"/>
            <a:ext cx="1076325" cy="1514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9750" y="2644774"/>
            <a:ext cx="85725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SUBDIRECCIÓN DE ECOSISTEMAS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23185" y="3149933"/>
            <a:ext cx="6952615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Proyección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8408" y="4611954"/>
            <a:ext cx="2343785" cy="1175385"/>
          </a:xfrm>
          <a:custGeom>
            <a:avLst/>
            <a:gdLst/>
            <a:ahLst/>
            <a:cxnLst/>
            <a:rect l="l" t="t" r="r" b="b"/>
            <a:pathLst>
              <a:path w="2343784" h="1175385">
                <a:moveTo>
                  <a:pt x="2343404" y="0"/>
                </a:moveTo>
                <a:lnTo>
                  <a:pt x="0" y="0"/>
                </a:lnTo>
                <a:lnTo>
                  <a:pt x="0" y="1175283"/>
                </a:lnTo>
                <a:lnTo>
                  <a:pt x="2343404" y="1175283"/>
                </a:lnTo>
                <a:lnTo>
                  <a:pt x="2343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3760" y="1262380"/>
          <a:ext cx="11242040" cy="4522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marR="3175" algn="ctr">
                        <a:lnSpc>
                          <a:spcPct val="100000"/>
                        </a:lnSpc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3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775" marR="264160">
                        <a:lnSpc>
                          <a:spcPct val="1051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estadísticas sobre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recurso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forestal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marR="3175">
                        <a:lnSpc>
                          <a:spcPts val="1485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Boletín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forestal</a:t>
                      </a:r>
                      <a:r>
                        <a:rPr sz="12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anual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248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130.000.000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07695" marR="586740" indent="171450">
                        <a:lnSpc>
                          <a:spcPct val="105100"/>
                        </a:lnSpc>
                      </a:pPr>
                      <a:r>
                        <a:rPr sz="1250" b="1" spc="-25" dirty="0">
                          <a:latin typeface="Arial"/>
                          <a:cs typeface="Arial"/>
                        </a:rPr>
                        <a:t>Dec.291/04 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Ley </a:t>
                      </a:r>
                      <a:r>
                        <a:rPr sz="1250" b="1" spc="10" dirty="0">
                          <a:latin typeface="Arial"/>
                          <a:cs typeface="Arial"/>
                        </a:rPr>
                        <a:t>99/93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Art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17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769" marR="48895" indent="-6985" algn="ctr">
                        <a:lnSpc>
                          <a:spcPct val="1051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Instituciones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ambientales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modernas,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mejorar 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2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Avance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documentación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el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cumplimiento</a:t>
                      </a:r>
                      <a:r>
                        <a:rPr sz="12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3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2065" marR="3175">
                        <a:lnSpc>
                          <a:spcPts val="1465"/>
                        </a:lnSpc>
                        <a:spcBef>
                          <a:spcPts val="75"/>
                        </a:spcBef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técnica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10" dirty="0">
                          <a:latin typeface="Arial"/>
                          <a:cs typeface="Arial"/>
                        </a:rPr>
                        <a:t>NTPCE1000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marR="3175">
                        <a:lnSpc>
                          <a:spcPts val="147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evolutivo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40" dirty="0">
                          <a:latin typeface="Arial"/>
                          <a:cs typeface="Arial"/>
                        </a:rPr>
                        <a:t>SNIF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2065"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Actualización del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módulo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restauración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135" dirty="0">
                          <a:latin typeface="Arial"/>
                          <a:cs typeface="Arial"/>
                        </a:rPr>
                        <a:t>SNIF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2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065" marR="10160">
                        <a:lnSpc>
                          <a:spcPct val="105200"/>
                        </a:lnSpc>
                        <a:tabLst>
                          <a:tab pos="860425" algn="l"/>
                          <a:tab pos="1231900" algn="l"/>
                          <a:tab pos="1565275" algn="l"/>
                          <a:tab pos="2280285" algn="l"/>
                          <a:tab pos="2595245" algn="l"/>
                          <a:tab pos="2842895" algn="l"/>
                          <a:tab pos="3405504" algn="l"/>
                        </a:tabLst>
                      </a:pPr>
                      <a:r>
                        <a:rPr sz="12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ra	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	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F	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50" spc="5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,	</a:t>
                      </a:r>
                      <a:r>
                        <a:rPr sz="1250" spc="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UN</a:t>
                      </a:r>
                      <a:r>
                        <a:rPr sz="1250" spc="6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250" spc="-165" dirty="0">
                          <a:latin typeface="Arial"/>
                          <a:cs typeface="Arial"/>
                        </a:rPr>
                        <a:t>CONSUELO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880235" marR="3175">
                        <a:lnSpc>
                          <a:spcPct val="1000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130.000.000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5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4775" marR="179070">
                        <a:lnSpc>
                          <a:spcPct val="1052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Continuar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Inventario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Forestal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Nacional</a:t>
                      </a:r>
                      <a:r>
                        <a:rPr sz="1250" b="1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(IFN).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065" marR="6985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Avance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línea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base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inventario en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Pacífico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(63),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Amazonas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(120), Orinoquia</a:t>
                      </a:r>
                      <a:r>
                        <a:rPr sz="12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(17)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67690" marR="215900" indent="-305435">
                        <a:lnSpc>
                          <a:spcPct val="105100"/>
                        </a:lnSpc>
                        <a:spcBef>
                          <a:spcPts val="790"/>
                        </a:spcBef>
                      </a:pPr>
                      <a:r>
                        <a:rPr sz="1250" spc="-210" dirty="0">
                          <a:latin typeface="Arial"/>
                          <a:cs typeface="Arial"/>
                        </a:rPr>
                        <a:t>RECURSOS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65" dirty="0">
                          <a:latin typeface="Arial"/>
                          <a:cs typeface="Arial"/>
                        </a:rPr>
                        <a:t>COOPERACION  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INTERNACIONAL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096500" y="3790950"/>
            <a:ext cx="895350" cy="1800225"/>
            <a:chOff x="10096500" y="3790950"/>
            <a:chExt cx="895350" cy="1800225"/>
          </a:xfrm>
        </p:grpSpPr>
        <p:sp>
          <p:nvSpPr>
            <p:cNvPr id="5" name="object 5"/>
            <p:cNvSpPr/>
            <p:nvPr/>
          </p:nvSpPr>
          <p:spPr>
            <a:xfrm>
              <a:off x="10096500" y="4724400"/>
              <a:ext cx="895350" cy="866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96500" y="3790950"/>
              <a:ext cx="895350" cy="866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20986" y="1628927"/>
            <a:ext cx="2363470" cy="4312920"/>
          </a:xfrm>
          <a:custGeom>
            <a:avLst/>
            <a:gdLst/>
            <a:ahLst/>
            <a:cxnLst/>
            <a:rect l="l" t="t" r="r" b="b"/>
            <a:pathLst>
              <a:path w="2363470" h="4312920">
                <a:moveTo>
                  <a:pt x="2362961" y="0"/>
                </a:moveTo>
                <a:lnTo>
                  <a:pt x="0" y="0"/>
                </a:lnTo>
                <a:lnTo>
                  <a:pt x="0" y="4312666"/>
                </a:lnTo>
                <a:lnTo>
                  <a:pt x="2362961" y="4312666"/>
                </a:lnTo>
                <a:lnTo>
                  <a:pt x="236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764" y="1190371"/>
          <a:ext cx="11376660" cy="474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5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4139" marR="178435">
                        <a:lnSpc>
                          <a:spcPct val="1051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Continuar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ciclo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carbono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ecosistemas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alta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montaña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ts val="1485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campañas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monitoreo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3730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150.000.000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16585" marR="600710" indent="171450">
                        <a:lnSpc>
                          <a:spcPct val="105200"/>
                        </a:lnSpc>
                      </a:pPr>
                      <a:r>
                        <a:rPr sz="1250" b="1" spc="-25" dirty="0">
                          <a:latin typeface="Arial"/>
                          <a:cs typeface="Arial"/>
                        </a:rPr>
                        <a:t>Dec.291/04 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Ley </a:t>
                      </a:r>
                      <a:r>
                        <a:rPr sz="1250" b="1" spc="10" dirty="0">
                          <a:latin typeface="Arial"/>
                          <a:cs typeface="Arial"/>
                        </a:rPr>
                        <a:t>99/93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Art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17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ts val="1480"/>
                        </a:lnSpc>
                        <a:spcBef>
                          <a:spcPts val="5"/>
                        </a:spcBef>
                      </a:pPr>
                      <a:r>
                        <a:rPr sz="1250" spc="-120" dirty="0">
                          <a:latin typeface="Arial"/>
                          <a:cs typeface="Arial"/>
                        </a:rPr>
                        <a:t>Bases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actualizadas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actividades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2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180340">
                        <a:lnSpc>
                          <a:spcPct val="105100"/>
                        </a:lnSpc>
                        <a:spcBef>
                          <a:spcPts val="740"/>
                        </a:spcBef>
                      </a:pPr>
                      <a:r>
                        <a:rPr sz="1250" spc="-15" dirty="0">
                          <a:latin typeface="Arial"/>
                          <a:cs typeface="Arial"/>
                        </a:rPr>
                        <a:t>Mantenimientos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huerto;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almacenamiento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semillas;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pruebas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germinación;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establecimiento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2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127.000.000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355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Línea 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8,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Objetivo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5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Transformacionales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4.2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; 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4.3;</a:t>
                      </a:r>
                      <a:r>
                        <a:rPr sz="125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4.5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59">
                <a:tc>
                  <a:txBody>
                    <a:bodyPr/>
                    <a:lstStyle/>
                    <a:p>
                      <a:pPr marL="104139">
                        <a:lnSpc>
                          <a:spcPts val="138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investigación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asociada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recursos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330"/>
                        </a:lnSpc>
                      </a:pPr>
                      <a:r>
                        <a:rPr sz="1250" spc="-10" dirty="0">
                          <a:latin typeface="Arial"/>
                          <a:cs typeface="Arial"/>
                        </a:rPr>
                        <a:t>huerto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progrenis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534">
                <a:tc>
                  <a:txBody>
                    <a:bodyPr/>
                    <a:lstStyle/>
                    <a:p>
                      <a:pPr marL="104139">
                        <a:lnSpc>
                          <a:spcPts val="121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genéticos</a:t>
                      </a:r>
                      <a:r>
                        <a:rPr sz="12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forestales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917700">
                        <a:lnSpc>
                          <a:spcPts val="1465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24840">
                        <a:lnSpc>
                          <a:spcPct val="100000"/>
                        </a:lnSpc>
                      </a:pPr>
                      <a:r>
                        <a:rPr sz="1250" b="1" spc="-5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25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277.000.000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0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4139" marR="55880">
                        <a:lnSpc>
                          <a:spcPct val="103499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Apoyar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continuidad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Sistema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Bosques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Carbono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- 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SMByC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Incendios</a:t>
                      </a:r>
                      <a:r>
                        <a:rPr sz="125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forestales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Validación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pruebas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modelo</a:t>
                      </a:r>
                      <a:r>
                        <a:rPr sz="12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SIGPI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76580" marR="243840" indent="-323850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1250" spc="-210" dirty="0">
                          <a:latin typeface="Arial"/>
                          <a:cs typeface="Arial"/>
                        </a:rPr>
                        <a:t>RECURSOS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65" dirty="0">
                          <a:latin typeface="Arial"/>
                          <a:cs typeface="Arial"/>
                        </a:rPr>
                        <a:t>COOPERACION  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INTERNACIONAL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487">
                <a:tc>
                  <a:txBody>
                    <a:bodyPr/>
                    <a:lstStyle/>
                    <a:p>
                      <a:pPr marL="104139" marR="132715">
                        <a:lnSpc>
                          <a:spcPct val="105200"/>
                        </a:lnSpc>
                        <a:spcBef>
                          <a:spcPts val="340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Continuar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cuentas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económicas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unidades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físicas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795" marR="30480">
                        <a:lnSpc>
                          <a:spcPct val="105200"/>
                        </a:lnSpc>
                        <a:spcBef>
                          <a:spcPts val="1120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actualización 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cuenta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bosques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periodo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2012 -</a:t>
                      </a:r>
                      <a:r>
                        <a:rPr sz="12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2017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163175" y="3286125"/>
            <a:ext cx="904875" cy="1885950"/>
            <a:chOff x="10163175" y="3286125"/>
            <a:chExt cx="904875" cy="1885950"/>
          </a:xfrm>
        </p:grpSpPr>
        <p:sp>
          <p:nvSpPr>
            <p:cNvPr id="5" name="object 5"/>
            <p:cNvSpPr/>
            <p:nvPr/>
          </p:nvSpPr>
          <p:spPr>
            <a:xfrm>
              <a:off x="10163175" y="3286125"/>
              <a:ext cx="904875" cy="866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63175" y="4314825"/>
              <a:ext cx="904875" cy="857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601131" y="6048369"/>
            <a:ext cx="2595880" cy="814705"/>
            <a:chOff x="9601131" y="6048369"/>
            <a:chExt cx="2595880" cy="814705"/>
          </a:xfrm>
        </p:grpSpPr>
        <p:sp>
          <p:nvSpPr>
            <p:cNvPr id="4" name="object 4"/>
            <p:cNvSpPr/>
            <p:nvPr/>
          </p:nvSpPr>
          <p:spPr>
            <a:xfrm>
              <a:off x="9605898" y="6053137"/>
              <a:ext cx="2586355" cy="805180"/>
            </a:xfrm>
            <a:custGeom>
              <a:avLst/>
              <a:gdLst/>
              <a:ahLst/>
              <a:cxnLst/>
              <a:rect l="l" t="t" r="r" b="b"/>
              <a:pathLst>
                <a:path w="2586354" h="805179">
                  <a:moveTo>
                    <a:pt x="2586101" y="0"/>
                  </a:moveTo>
                  <a:lnTo>
                    <a:pt x="301117" y="0"/>
                  </a:lnTo>
                  <a:lnTo>
                    <a:pt x="252288" y="3935"/>
                  </a:lnTo>
                  <a:lnTo>
                    <a:pt x="205963" y="15330"/>
                  </a:lnTo>
                  <a:lnTo>
                    <a:pt x="162762" y="33564"/>
                  </a:lnTo>
                  <a:lnTo>
                    <a:pt x="123306" y="58018"/>
                  </a:lnTo>
                  <a:lnTo>
                    <a:pt x="88217" y="88074"/>
                  </a:lnTo>
                  <a:lnTo>
                    <a:pt x="58115" y="123112"/>
                  </a:lnTo>
                  <a:lnTo>
                    <a:pt x="33621" y="162512"/>
                  </a:lnTo>
                  <a:lnTo>
                    <a:pt x="15356" y="205656"/>
                  </a:lnTo>
                  <a:lnTo>
                    <a:pt x="3942" y="251924"/>
                  </a:lnTo>
                  <a:lnTo>
                    <a:pt x="0" y="300697"/>
                  </a:lnTo>
                  <a:lnTo>
                    <a:pt x="0" y="804860"/>
                  </a:lnTo>
                  <a:lnTo>
                    <a:pt x="2586101" y="804860"/>
                  </a:lnTo>
                  <a:lnTo>
                    <a:pt x="25861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05898" y="6053137"/>
              <a:ext cx="2586355" cy="805180"/>
            </a:xfrm>
            <a:custGeom>
              <a:avLst/>
              <a:gdLst/>
              <a:ahLst/>
              <a:cxnLst/>
              <a:rect l="l" t="t" r="r" b="b"/>
              <a:pathLst>
                <a:path w="2586354" h="805179">
                  <a:moveTo>
                    <a:pt x="2586101" y="0"/>
                  </a:moveTo>
                  <a:lnTo>
                    <a:pt x="301117" y="0"/>
                  </a:lnTo>
                  <a:lnTo>
                    <a:pt x="252288" y="3935"/>
                  </a:lnTo>
                  <a:lnTo>
                    <a:pt x="205963" y="15330"/>
                  </a:lnTo>
                  <a:lnTo>
                    <a:pt x="162762" y="33564"/>
                  </a:lnTo>
                  <a:lnTo>
                    <a:pt x="123306" y="58018"/>
                  </a:lnTo>
                  <a:lnTo>
                    <a:pt x="88217" y="88074"/>
                  </a:lnTo>
                  <a:lnTo>
                    <a:pt x="58115" y="123112"/>
                  </a:lnTo>
                  <a:lnTo>
                    <a:pt x="33621" y="162512"/>
                  </a:lnTo>
                  <a:lnTo>
                    <a:pt x="15356" y="205656"/>
                  </a:lnTo>
                  <a:lnTo>
                    <a:pt x="3942" y="251924"/>
                  </a:lnTo>
                  <a:lnTo>
                    <a:pt x="0" y="300697"/>
                  </a:lnTo>
                  <a:lnTo>
                    <a:pt x="0" y="804860"/>
                  </a:lnTo>
                </a:path>
              </a:pathLst>
            </a:custGeom>
            <a:ln w="953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29799" y="6238874"/>
              <a:ext cx="990600" cy="476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10899" y="6210299"/>
              <a:ext cx="1038225" cy="5143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86217" y="1870032"/>
            <a:ext cx="4390390" cy="11267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60"/>
              </a:spcBef>
            </a:pPr>
            <a:r>
              <a:rPr lang="es-CO" sz="3600" dirty="0" smtClean="0">
                <a:solidFill>
                  <a:srgbClr val="FFFFFF"/>
                </a:solidFill>
              </a:rPr>
              <a:t>PLAN DE ACCIÓN 2020</a:t>
            </a:r>
            <a:endParaRPr sz="3600" dirty="0"/>
          </a:p>
        </p:txBody>
      </p:sp>
      <p:sp>
        <p:nvSpPr>
          <p:cNvPr id="9" name="object 9"/>
          <p:cNvSpPr txBox="1"/>
          <p:nvPr/>
        </p:nvSpPr>
        <p:spPr>
          <a:xfrm>
            <a:off x="5943600" y="3657600"/>
            <a:ext cx="469481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z="1800" dirty="0" smtClean="0">
                <a:solidFill>
                  <a:srgbClr val="FFFFFF"/>
                </a:solidFill>
                <a:latin typeface="Arial"/>
                <a:cs typeface="Arial"/>
              </a:rPr>
              <a:t>OFICINA ASESORA DE PLANEACIÓN 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6021" y="2918079"/>
            <a:ext cx="2574290" cy="1219200"/>
          </a:xfrm>
          <a:custGeom>
            <a:avLst/>
            <a:gdLst/>
            <a:ahLst/>
            <a:cxnLst/>
            <a:rect l="l" t="t" r="r" b="b"/>
            <a:pathLst>
              <a:path w="2574290" h="1219200">
                <a:moveTo>
                  <a:pt x="2573908" y="0"/>
                </a:moveTo>
                <a:lnTo>
                  <a:pt x="0" y="0"/>
                </a:lnTo>
                <a:lnTo>
                  <a:pt x="0" y="1219200"/>
                </a:lnTo>
                <a:lnTo>
                  <a:pt x="2573908" y="1219200"/>
                </a:lnTo>
                <a:lnTo>
                  <a:pt x="2573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3760" y="1694433"/>
          <a:ext cx="11160759" cy="2808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6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4775" marR="36830">
                        <a:lnSpc>
                          <a:spcPct val="1051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seguimiento 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dinámica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coberturas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Tierra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Mapa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cobertura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tierra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140.000.000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88645" marR="582295" indent="38100">
                        <a:lnSpc>
                          <a:spcPct val="105200"/>
                        </a:lnSpc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Dec. 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291/04,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Art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14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Num. 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1, 4, 5, 7,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8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4775" marR="153035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8.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estado 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25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ecosistemas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065" marR="42545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Propuesta de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protocolo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ecosistemas</a:t>
                      </a:r>
                      <a:r>
                        <a:rPr sz="125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acuáticos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80.000.000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68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250" b="1" spc="-95" dirty="0">
                          <a:solidFill>
                            <a:srgbClr val="252223"/>
                          </a:solidFill>
                          <a:latin typeface="Arial"/>
                          <a:cs typeface="Arial"/>
                        </a:rPr>
                        <a:t>Subto</a:t>
                      </a:r>
                      <a:r>
                        <a:rPr sz="1250" b="1" spc="15" dirty="0">
                          <a:solidFill>
                            <a:srgbClr val="2522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solidFill>
                            <a:srgbClr val="252223"/>
                          </a:solidFill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250" b="1" spc="-50" dirty="0">
                          <a:solidFill>
                            <a:srgbClr val="252223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solidFill>
                            <a:srgbClr val="25222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252223"/>
                          </a:solidFill>
                          <a:latin typeface="Arial"/>
                          <a:cs typeface="Arial"/>
                        </a:rPr>
                        <a:t>220.000.000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305925" y="3067050"/>
            <a:ext cx="2047875" cy="866775"/>
            <a:chOff x="9305925" y="3067050"/>
            <a:chExt cx="2047875" cy="866775"/>
          </a:xfrm>
        </p:grpSpPr>
        <p:sp>
          <p:nvSpPr>
            <p:cNvPr id="5" name="object 5"/>
            <p:cNvSpPr/>
            <p:nvPr/>
          </p:nvSpPr>
          <p:spPr>
            <a:xfrm>
              <a:off x="9305925" y="3067050"/>
              <a:ext cx="895350" cy="866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48925" y="3067050"/>
              <a:ext cx="904875" cy="866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2354" y="1257935"/>
            <a:ext cx="2630805" cy="1580515"/>
          </a:xfrm>
          <a:custGeom>
            <a:avLst/>
            <a:gdLst/>
            <a:ahLst/>
            <a:cxnLst/>
            <a:rect l="l" t="t" r="r" b="b"/>
            <a:pathLst>
              <a:path w="2630804" h="1580514">
                <a:moveTo>
                  <a:pt x="2630424" y="0"/>
                </a:moveTo>
                <a:lnTo>
                  <a:pt x="0" y="0"/>
                </a:lnTo>
                <a:lnTo>
                  <a:pt x="0" y="1580388"/>
                </a:lnTo>
                <a:lnTo>
                  <a:pt x="2630424" y="1580388"/>
                </a:lnTo>
                <a:lnTo>
                  <a:pt x="26304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764" y="974344"/>
          <a:ext cx="11405234" cy="4922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0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24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0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3505" marR="601980">
                        <a:lnSpc>
                          <a:spcPct val="1051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9.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Continuar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dinámica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glaciares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Colombia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Cálculo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balance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masa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1430">
                        <a:lnSpc>
                          <a:spcPts val="1490"/>
                        </a:lnSpc>
                        <a:spcBef>
                          <a:spcPts val="7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glaciar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5755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103.228.963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ts val="1490"/>
                        </a:lnSpc>
                        <a:spcBef>
                          <a:spcPts val="5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Cambio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área</a:t>
                      </a:r>
                      <a:r>
                        <a:rPr sz="12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glaciar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" marR="419100">
                        <a:lnSpc>
                          <a:spcPct val="105100"/>
                        </a:lnSpc>
                      </a:pPr>
                      <a:r>
                        <a:rPr sz="1250" spc="-15" dirty="0">
                          <a:latin typeface="Arial"/>
                          <a:cs typeface="Arial"/>
                        </a:rPr>
                        <a:t>Informe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dinámica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glaciares</a:t>
                      </a:r>
                      <a:r>
                        <a:rPr sz="12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2019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3505" marR="335915">
                        <a:lnSpc>
                          <a:spcPct val="1052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10.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Continuar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programa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seguimiento 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degradación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suelos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tierras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Colombia.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 marR="20955" algn="just">
                        <a:lnSpc>
                          <a:spcPct val="103499"/>
                        </a:lnSpc>
                        <a:spcBef>
                          <a:spcPts val="1090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Preparación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certificación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estadística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(Monitoreo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degradación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suelos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25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erosión)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1145"/>
                        </a:spcBef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Meta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IV,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Línea</a:t>
                      </a:r>
                      <a:r>
                        <a:rPr sz="125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58750" marR="149860" algn="ctr">
                        <a:lnSpc>
                          <a:spcPct val="102699"/>
                        </a:lnSpc>
                        <a:spcBef>
                          <a:spcPts val="35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Obj.2)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Obtención 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conocimiento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físico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químico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suelo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424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9230" marR="301625">
                        <a:lnSpc>
                          <a:spcPct val="105200"/>
                        </a:lnSpc>
                        <a:spcBef>
                          <a:spcPts val="88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11.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Continuar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modelo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pronóstico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amenaza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deslizamientos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Colombia,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alertas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tempranas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marR="212090">
                        <a:lnSpc>
                          <a:spcPct val="105200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Actualizacion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umbrales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lluvias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(Meta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IV,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Línea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C,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4925" marR="23495" indent="7620" algn="ctr">
                        <a:lnSpc>
                          <a:spcPct val="102699"/>
                        </a:lnSpc>
                        <a:spcBef>
                          <a:spcPts val="3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Obj.1):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toma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decisiones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frente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riesgo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2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50" b="1" spc="-5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203.228.963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477375" y="1543050"/>
            <a:ext cx="2085975" cy="866775"/>
            <a:chOff x="9477375" y="1543050"/>
            <a:chExt cx="2085975" cy="866775"/>
          </a:xfrm>
        </p:grpSpPr>
        <p:sp>
          <p:nvSpPr>
            <p:cNvPr id="5" name="object 5"/>
            <p:cNvSpPr/>
            <p:nvPr/>
          </p:nvSpPr>
          <p:spPr>
            <a:xfrm>
              <a:off x="9477375" y="1543050"/>
              <a:ext cx="904875" cy="866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0" y="1543050"/>
              <a:ext cx="895350" cy="866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0260" y="2996945"/>
            <a:ext cx="2600960" cy="1296670"/>
          </a:xfrm>
          <a:custGeom>
            <a:avLst/>
            <a:gdLst/>
            <a:ahLst/>
            <a:cxnLst/>
            <a:rect l="l" t="t" r="r" b="b"/>
            <a:pathLst>
              <a:path w="2600959" h="1296670">
                <a:moveTo>
                  <a:pt x="2600452" y="0"/>
                </a:moveTo>
                <a:lnTo>
                  <a:pt x="0" y="0"/>
                </a:lnTo>
                <a:lnTo>
                  <a:pt x="0" y="1296161"/>
                </a:lnTo>
                <a:lnTo>
                  <a:pt x="2600452" y="1296161"/>
                </a:lnTo>
                <a:lnTo>
                  <a:pt x="26004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764" y="1118361"/>
          <a:ext cx="11393805" cy="4680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0330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3505" marR="93345">
                        <a:lnSpc>
                          <a:spcPct val="1052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12.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Dar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líneas estratégicas  definidas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acción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50" dirty="0">
                          <a:latin typeface="Arial"/>
                          <a:cs typeface="Arial"/>
                        </a:rPr>
                        <a:t>SIAC</a:t>
                      </a:r>
                      <a:r>
                        <a:rPr sz="125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2015-2020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430" marR="99695">
                        <a:lnSpc>
                          <a:spcPct val="103899"/>
                        </a:lnSpc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Definir hoja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ruta </a:t>
                      </a:r>
                      <a:r>
                        <a:rPr sz="1250" spc="-125" dirty="0">
                          <a:latin typeface="Arial"/>
                          <a:cs typeface="Arial"/>
                        </a:rPr>
                        <a:t>SIAC;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Actualizar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planes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sistemas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ambiental; Fortalecimiento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AA;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cursos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capacitaciones</a:t>
                      </a:r>
                      <a:r>
                        <a:rPr sz="125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virtuales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221.777.400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30175" marR="100330" indent="-22225" algn="ctr">
                        <a:lnSpc>
                          <a:spcPct val="102600"/>
                        </a:lnSpc>
                        <a:spcBef>
                          <a:spcPts val="3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Línea 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15,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Obj.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Instituciones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modernas,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mejorar la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1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03505" marR="472440">
                        <a:lnSpc>
                          <a:spcPct val="1052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13.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indicadores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estadísticas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ambientales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institucionales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1430" marR="318135">
                        <a:lnSpc>
                          <a:spcPct val="105200"/>
                        </a:lnSpc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Hacer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indicadores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nacionales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globales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105.058.800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03505" marR="165100">
                        <a:lnSpc>
                          <a:spcPct val="1052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14.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geográfica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ambiental 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151.163.800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Línea 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15,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Obj.</a:t>
                      </a:r>
                      <a:r>
                        <a:rPr sz="125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50" b="1" spc="-5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0D0D0D"/>
                          </a:solidFill>
                          <a:latin typeface="Arial"/>
                          <a:cs typeface="Arial"/>
                        </a:rPr>
                        <a:t>478.000.000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33">
                <a:tc>
                  <a:txBody>
                    <a:bodyPr/>
                    <a:lstStyle/>
                    <a:p>
                      <a:pPr marL="103505" marR="357505">
                        <a:lnSpc>
                          <a:spcPct val="105200"/>
                        </a:lnSpc>
                        <a:spcBef>
                          <a:spcPts val="600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15.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Coordinar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acciones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marco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65" dirty="0">
                          <a:latin typeface="Arial"/>
                          <a:cs typeface="Arial"/>
                        </a:rPr>
                        <a:t>GEO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comisión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colombiana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espacio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334500" y="3067050"/>
            <a:ext cx="2381250" cy="1152525"/>
            <a:chOff x="9334500" y="3067050"/>
            <a:chExt cx="2381250" cy="1152525"/>
          </a:xfrm>
        </p:grpSpPr>
        <p:sp>
          <p:nvSpPr>
            <p:cNvPr id="5" name="object 5"/>
            <p:cNvSpPr/>
            <p:nvPr/>
          </p:nvSpPr>
          <p:spPr>
            <a:xfrm>
              <a:off x="9334500" y="3067050"/>
              <a:ext cx="542925" cy="5429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44100" y="3067050"/>
              <a:ext cx="542925" cy="5429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63225" y="3067050"/>
              <a:ext cx="533400" cy="5429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72825" y="3067050"/>
              <a:ext cx="542925" cy="5429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4500" y="3676650"/>
              <a:ext cx="542925" cy="5429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44100" y="3676650"/>
              <a:ext cx="542925" cy="5429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563225" y="3676650"/>
              <a:ext cx="533400" cy="5429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72825" y="3676650"/>
              <a:ext cx="542925" cy="5429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9750" y="2716911"/>
            <a:ext cx="8572499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SUBDIRECCIÓN DE HIDROLOGÍA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22295" y="3221942"/>
            <a:ext cx="6951980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Proyección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1968" y="1358264"/>
            <a:ext cx="1883410" cy="3978910"/>
          </a:xfrm>
          <a:custGeom>
            <a:avLst/>
            <a:gdLst/>
            <a:ahLst/>
            <a:cxnLst/>
            <a:rect l="l" t="t" r="r" b="b"/>
            <a:pathLst>
              <a:path w="1883409" h="3978910">
                <a:moveTo>
                  <a:pt x="1883282" y="0"/>
                </a:moveTo>
                <a:lnTo>
                  <a:pt x="0" y="0"/>
                </a:lnTo>
                <a:lnTo>
                  <a:pt x="0" y="3978402"/>
                </a:lnTo>
                <a:lnTo>
                  <a:pt x="1883282" y="3978402"/>
                </a:lnTo>
                <a:lnTo>
                  <a:pt x="1883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957511"/>
          <a:ext cx="11388724" cy="4788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Generar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provenientes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seguimiento</a:t>
                      </a:r>
                      <a:r>
                        <a:rPr sz="1250" spc="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118110" marR="105410" indent="19050" algn="ctr">
                        <a:lnSpc>
                          <a:spcPct val="104299"/>
                        </a:lnSpc>
                        <a:spcBef>
                          <a:spcPts val="260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sostenibilidad.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Literal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A.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Sectores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comprometidos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sostenibilidad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mitigación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cambio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climático”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99085" marR="226695" algn="ctr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Estratégico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</a:pPr>
                      <a:r>
                        <a:rPr sz="1250" b="1" spc="-170" dirty="0">
                          <a:latin typeface="Arial"/>
                          <a:cs typeface="Arial"/>
                        </a:rPr>
                        <a:t>CONPES 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3934</a:t>
                      </a:r>
                      <a:r>
                        <a:rPr sz="12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“Política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de Crecimiento</a:t>
                      </a:r>
                      <a:r>
                        <a:rPr sz="12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Verde”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55"/>
                        </a:lnSpc>
                        <a:tabLst>
                          <a:tab pos="3712210" algn="l"/>
                        </a:tabLst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monitoreo 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hidrológico  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(Red    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Básica  </a:t>
                      </a:r>
                      <a:r>
                        <a:rPr sz="12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nacional  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	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estaciones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43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195.000.000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2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Hidrológicas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año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2019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niveles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caudales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sedimentos)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preparar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60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necesaria para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atender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responder solicitudes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en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proceso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Hidrología.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Validación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registros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verificación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información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evaluada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Niveles.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693"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Generar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provenientes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87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hidrológico</a:t>
                      </a:r>
                      <a:r>
                        <a:rPr sz="12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47955">
                        <a:lnSpc>
                          <a:spcPct val="105100"/>
                        </a:lnSpc>
                        <a:spcBef>
                          <a:spcPts val="83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Generación (procesos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nivel-caudal)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series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agregadas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diarias  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nivel,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caudal,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concentración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sedimentos,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transporte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00">
                <a:tc rowSpan="2">
                  <a:txBody>
                    <a:bodyPr/>
                    <a:lstStyle/>
                    <a:p>
                      <a:pPr marL="321310">
                        <a:lnSpc>
                          <a:spcPts val="1355"/>
                        </a:lnSpc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preparar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necesaria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02335" marR="374015" indent="-5245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atender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responder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solicitudes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proceso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Hidrología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60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sedimentos.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3102610" algn="l"/>
                        </a:tabLst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Actualización 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series 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nivel, </a:t>
                      </a:r>
                      <a:r>
                        <a:rPr sz="125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caudal,	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concentración</a:t>
                      </a:r>
                      <a:r>
                        <a:rPr sz="1250" spc="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60"/>
                        </a:lnSpc>
                        <a:tabLst>
                          <a:tab pos="1052830" algn="l"/>
                          <a:tab pos="1939289" algn="l"/>
                          <a:tab pos="2282825" algn="l"/>
                          <a:tab pos="3245485" algn="l"/>
                          <a:tab pos="3588385" algn="l"/>
                        </a:tabLst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sedimentos,	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transporte	de	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sedimentos	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	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plataforma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4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55"/>
                        </a:lnSpc>
                      </a:pPr>
                      <a:r>
                        <a:rPr sz="1250" spc="-80" dirty="0">
                          <a:latin typeface="Arial"/>
                          <a:cs typeface="Arial"/>
                        </a:rPr>
                        <a:t>DHIME.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Atención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elaboración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Certificaciones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hidrológicas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50" dirty="0">
                          <a:latin typeface="Arial"/>
                          <a:cs typeface="Arial"/>
                        </a:rPr>
                        <a:t>PQRS,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55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resumen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certificaciones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respuesta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consulta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generadas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60"/>
                        </a:lnSpc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segundo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semestre.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40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4856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195.000.000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058400" y="4143375"/>
            <a:ext cx="1570990" cy="1371600"/>
            <a:chOff x="10058400" y="4143375"/>
            <a:chExt cx="1570990" cy="1371600"/>
          </a:xfrm>
        </p:grpSpPr>
        <p:sp>
          <p:nvSpPr>
            <p:cNvPr id="5" name="object 5"/>
            <p:cNvSpPr/>
            <p:nvPr/>
          </p:nvSpPr>
          <p:spPr>
            <a:xfrm>
              <a:off x="10820400" y="4143375"/>
              <a:ext cx="735786" cy="676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77550" y="4857750"/>
              <a:ext cx="751300" cy="657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58400" y="4533900"/>
              <a:ext cx="68580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23932" y="1412875"/>
            <a:ext cx="2171700" cy="3679825"/>
          </a:xfrm>
          <a:custGeom>
            <a:avLst/>
            <a:gdLst/>
            <a:ahLst/>
            <a:cxnLst/>
            <a:rect l="l" t="t" r="r" b="b"/>
            <a:pathLst>
              <a:path w="2171700" h="3679825">
                <a:moveTo>
                  <a:pt x="2171319" y="0"/>
                </a:moveTo>
                <a:lnTo>
                  <a:pt x="0" y="0"/>
                </a:lnTo>
                <a:lnTo>
                  <a:pt x="0" y="3679317"/>
                </a:lnTo>
                <a:lnTo>
                  <a:pt x="2171319" y="3679317"/>
                </a:lnTo>
                <a:lnTo>
                  <a:pt x="21713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1047935"/>
          <a:ext cx="11386818" cy="45332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25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6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158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50" spc="-120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Isotopía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repotenciada,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operativa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muestras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recolectadas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el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año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2020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0215">
                        <a:lnSpc>
                          <a:spcPts val="136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119.160.000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ts val="136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sostenibilidad.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Literal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52095" marR="229235" algn="ctr">
                        <a:lnSpc>
                          <a:spcPct val="102600"/>
                        </a:lnSpc>
                        <a:spcBef>
                          <a:spcPts val="3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Sectores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comprometidos 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sostenibilidad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mitigación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cambio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61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20675" marR="259079" indent="-57150">
                        <a:lnSpc>
                          <a:spcPct val="1051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conocimiento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aguas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subterráneas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mediante 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y/o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aguas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subterráneas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isotopía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marR="41275">
                        <a:lnSpc>
                          <a:spcPct val="102699"/>
                        </a:lnSpc>
                        <a:spcBef>
                          <a:spcPts val="865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Talleres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Socialización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cursos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relacionados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Isotopía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aguas 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Subterráneas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335" algn="ctr">
                        <a:lnSpc>
                          <a:spcPts val="1360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climático”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84785" marR="127000" algn="ctr">
                        <a:lnSpc>
                          <a:spcPct val="1052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Estratégico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  </a:t>
                      </a:r>
                      <a:r>
                        <a:rPr sz="1250" b="1" spc="-170" dirty="0">
                          <a:latin typeface="Arial"/>
                          <a:cs typeface="Arial"/>
                        </a:rPr>
                        <a:t>CONPES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3934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“Política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Crecimiento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Verde”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79730" marR="403860">
                        <a:lnSpc>
                          <a:spcPct val="10000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Red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Aguas</a:t>
                      </a:r>
                      <a:r>
                        <a:rPr sz="1250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Subterráneas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6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Muestras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Red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Isotópica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2018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2019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analizadas  en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laboratorio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internacional.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29460">
                        <a:lnSpc>
                          <a:spcPct val="1000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119.160.000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982200" y="3990975"/>
            <a:ext cx="1570990" cy="1381125"/>
            <a:chOff x="9982200" y="3990975"/>
            <a:chExt cx="1570990" cy="1381125"/>
          </a:xfrm>
        </p:grpSpPr>
        <p:sp>
          <p:nvSpPr>
            <p:cNvPr id="5" name="object 5"/>
            <p:cNvSpPr/>
            <p:nvPr/>
          </p:nvSpPr>
          <p:spPr>
            <a:xfrm>
              <a:off x="10744200" y="3990975"/>
              <a:ext cx="735786" cy="685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10875" y="4714875"/>
              <a:ext cx="741915" cy="657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982200" y="4391025"/>
              <a:ext cx="695325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1968" y="1412113"/>
            <a:ext cx="1883410" cy="4030345"/>
          </a:xfrm>
          <a:custGeom>
            <a:avLst/>
            <a:gdLst/>
            <a:ahLst/>
            <a:cxnLst/>
            <a:rect l="l" t="t" r="r" b="b"/>
            <a:pathLst>
              <a:path w="1883409" h="4030345">
                <a:moveTo>
                  <a:pt x="1883282" y="0"/>
                </a:moveTo>
                <a:lnTo>
                  <a:pt x="0" y="0"/>
                </a:lnTo>
                <a:lnTo>
                  <a:pt x="0" y="4030217"/>
                </a:lnTo>
                <a:lnTo>
                  <a:pt x="1883282" y="4030217"/>
                </a:lnTo>
                <a:lnTo>
                  <a:pt x="18832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919665"/>
          <a:ext cx="11387454" cy="49528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9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679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15290" marR="64135">
                        <a:lnSpc>
                          <a:spcPct val="102699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aplicación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guía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amenaza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avenidas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torrenciales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dos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poblaciones</a:t>
                      </a:r>
                      <a:r>
                        <a:rPr sz="1250" spc="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priorizadas.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434.906.000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156210" marR="142240" indent="17145" algn="ctr">
                        <a:lnSpc>
                          <a:spcPct val="105200"/>
                        </a:lnSpc>
                        <a:spcBef>
                          <a:spcPts val="250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sostenibilidad,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línea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C.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Colombia 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resiliente;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componente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60" dirty="0">
                          <a:latin typeface="Arial"/>
                          <a:cs typeface="Arial"/>
                        </a:rPr>
                        <a:t>a)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generación</a:t>
                      </a:r>
                      <a:r>
                        <a:rPr sz="125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902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conocimiento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PNGRD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15290" marR="91440">
                        <a:lnSpc>
                          <a:spcPct val="100000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caracterización de inundaciones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capas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temáticas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asociadas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sitios</a:t>
                      </a:r>
                      <a:r>
                        <a:rPr sz="12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priorizados,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3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68275" marR="172720" indent="285750">
                        <a:lnSpc>
                          <a:spcPct val="1052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Modelación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procesos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hidrológicos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orientada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caracterización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dinámica</a:t>
                      </a:r>
                      <a:r>
                        <a:rPr sz="125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ts val="1360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 evaluación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amenaza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15290" marR="430530">
                        <a:lnSpc>
                          <a:spcPts val="1580"/>
                        </a:lnSpc>
                        <a:spcBef>
                          <a:spcPts val="60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inundaciones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conceptos técnicos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solicitados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temáticas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inundaciones.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06">
                <a:tc rowSpan="2">
                  <a:txBody>
                    <a:bodyPr/>
                    <a:lstStyle/>
                    <a:p>
                      <a:pPr marR="2540" algn="ctr">
                        <a:lnSpc>
                          <a:spcPts val="1355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inundaciones,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avenidas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torrenciales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crecientes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súbitas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8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5290" marR="15811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reporte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herramientas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metodologías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caracterización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ts val="1355"/>
                        </a:lnSpc>
                      </a:pPr>
                      <a:r>
                        <a:rPr sz="1250" spc="-20" dirty="0">
                          <a:latin typeface="Arial"/>
                          <a:cs typeface="Arial"/>
                        </a:rPr>
                        <a:t>pronóstico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crecidas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repentinas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cuencas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ts val="1360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priorizadas.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415290">
                        <a:lnSpc>
                          <a:spcPct val="100000"/>
                        </a:lnSpc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Taller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socialización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resultados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zonas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priorizadas.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6756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434.906.000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058400" y="3848100"/>
            <a:ext cx="1570990" cy="1381125"/>
            <a:chOff x="10058400" y="3848100"/>
            <a:chExt cx="1570990" cy="1381125"/>
          </a:xfrm>
        </p:grpSpPr>
        <p:sp>
          <p:nvSpPr>
            <p:cNvPr id="5" name="object 5"/>
            <p:cNvSpPr/>
            <p:nvPr/>
          </p:nvSpPr>
          <p:spPr>
            <a:xfrm>
              <a:off x="10820400" y="3848100"/>
              <a:ext cx="735786" cy="685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77550" y="4572000"/>
              <a:ext cx="751300" cy="657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58400" y="4248150"/>
              <a:ext cx="68580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1968" y="1456563"/>
            <a:ext cx="1974850" cy="3296285"/>
          </a:xfrm>
          <a:custGeom>
            <a:avLst/>
            <a:gdLst/>
            <a:ahLst/>
            <a:cxnLst/>
            <a:rect l="l" t="t" r="r" b="b"/>
            <a:pathLst>
              <a:path w="1974850" h="3296285">
                <a:moveTo>
                  <a:pt x="1974850" y="0"/>
                </a:moveTo>
                <a:lnTo>
                  <a:pt x="0" y="0"/>
                </a:lnTo>
                <a:lnTo>
                  <a:pt x="0" y="3296030"/>
                </a:lnTo>
                <a:lnTo>
                  <a:pt x="1974850" y="3296030"/>
                </a:lnTo>
                <a:lnTo>
                  <a:pt x="1974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4913" y="1001199"/>
          <a:ext cx="11385548" cy="4151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46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175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Modelación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hidrológica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orientada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predicción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110.467.500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250" b="1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239">
                <a:tc>
                  <a:txBody>
                    <a:bodyPr/>
                    <a:lstStyle/>
                    <a:p>
                      <a:pPr algn="ctr">
                        <a:lnSpc>
                          <a:spcPts val="136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hidrológica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estimación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oferta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hídrica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188595">
                        <a:lnSpc>
                          <a:spcPct val="103400"/>
                        </a:lnSpc>
                        <a:spcBef>
                          <a:spcPts val="440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mensual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predicción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hidrológica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(predicción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hidrológica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mensual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24 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estaciones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mes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metodologías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3  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meses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metodología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verificación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predicción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ts val="136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sostenibilidad,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línea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81330" marR="201295" indent="-257810">
                        <a:lnSpc>
                          <a:spcPct val="103499"/>
                        </a:lnSpc>
                        <a:spcBef>
                          <a:spcPts val="25"/>
                        </a:spcBef>
                      </a:pPr>
                      <a:r>
                        <a:rPr sz="1250" b="1" spc="-120" dirty="0">
                          <a:latin typeface="Arial"/>
                          <a:cs typeface="Arial"/>
                        </a:rPr>
                        <a:t>C.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Colombia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resiliente;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componente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a)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conocimiento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PNGRD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estimación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análisis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oferta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hídrica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caudales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nivel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mensual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2018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6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1800" marR="405130">
                        <a:lnSpc>
                          <a:spcPct val="102699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1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metodología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alterna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predicción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hidrológica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predicción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hidrológica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10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nuevas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 estaciones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0566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3591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110.467.500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125075" y="3543300"/>
            <a:ext cx="1580515" cy="1381125"/>
            <a:chOff x="10125075" y="3543300"/>
            <a:chExt cx="1580515" cy="1381125"/>
          </a:xfrm>
        </p:grpSpPr>
        <p:sp>
          <p:nvSpPr>
            <p:cNvPr id="5" name="object 5"/>
            <p:cNvSpPr/>
            <p:nvPr/>
          </p:nvSpPr>
          <p:spPr>
            <a:xfrm>
              <a:off x="10887075" y="3543300"/>
              <a:ext cx="745094" cy="685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3750" y="4267200"/>
              <a:ext cx="751300" cy="657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25075" y="3943350"/>
              <a:ext cx="695325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39959" y="1530985"/>
            <a:ext cx="1955800" cy="2743835"/>
          </a:xfrm>
          <a:custGeom>
            <a:avLst/>
            <a:gdLst/>
            <a:ahLst/>
            <a:cxnLst/>
            <a:rect l="l" t="t" r="r" b="b"/>
            <a:pathLst>
              <a:path w="1955800" h="2743835">
                <a:moveTo>
                  <a:pt x="1955292" y="0"/>
                </a:moveTo>
                <a:lnTo>
                  <a:pt x="0" y="0"/>
                </a:lnTo>
                <a:lnTo>
                  <a:pt x="0" y="2743581"/>
                </a:lnTo>
                <a:lnTo>
                  <a:pt x="1955292" y="2743581"/>
                </a:lnTo>
                <a:lnTo>
                  <a:pt x="1955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1119944"/>
          <a:ext cx="11388725" cy="3533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1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187.715.440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184785" marR="164465" algn="ctr">
                        <a:lnSpc>
                          <a:spcPct val="105200"/>
                        </a:lnSpc>
                        <a:spcBef>
                          <a:spcPts val="250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estratégico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Climáticos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Reporte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50" dirty="0">
                          <a:latin typeface="Arial"/>
                          <a:cs typeface="Arial"/>
                        </a:rPr>
                        <a:t>OCDE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250" b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6.3.2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transporte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sedimentos,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geomorfología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simulación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preliminar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2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1360"/>
                        </a:lnSpc>
                      </a:pPr>
                      <a:r>
                        <a:rPr sz="1250" spc="-25" dirty="0">
                          <a:latin typeface="Arial"/>
                          <a:cs typeface="Arial"/>
                        </a:rPr>
                        <a:t>hidrodinámica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rio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Amazonas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tramo</a:t>
                      </a:r>
                      <a:r>
                        <a:rPr sz="125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fronterizo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Perú.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299">
                <a:tc rowSpan="2">
                  <a:txBody>
                    <a:bodyPr/>
                    <a:lstStyle/>
                    <a:p>
                      <a:pPr marL="44450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modelación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hidrológica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5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342">
                <a:tc>
                  <a:txBody>
                    <a:bodyPr/>
                    <a:lstStyle/>
                    <a:p>
                      <a:pPr marR="8890" algn="ctr">
                        <a:lnSpc>
                          <a:spcPts val="1360"/>
                        </a:lnSpc>
                      </a:pPr>
                      <a:r>
                        <a:rPr sz="1250" b="1" spc="-60" dirty="0">
                          <a:latin typeface="Arial"/>
                          <a:cs typeface="Arial"/>
                        </a:rPr>
                        <a:t>orientada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caracterización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dinámica</a:t>
                      </a:r>
                      <a:r>
                        <a:rPr sz="12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732">
                <a:tc>
                  <a:txBody>
                    <a:bodyPr/>
                    <a:lstStyle/>
                    <a:p>
                      <a:pPr marR="3175" algn="ctr">
                        <a:lnSpc>
                          <a:spcPts val="1355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ríos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transfronterizos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caso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rio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Amazonas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1425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resultados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250" spc="-15" dirty="0">
                          <a:latin typeface="Arial"/>
                          <a:cs typeface="Arial"/>
                        </a:rPr>
                        <a:t>Modelamiento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matemático hidrodinámico</a:t>
                      </a:r>
                      <a:r>
                        <a:rPr sz="12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1360"/>
                        </a:lnSpc>
                      </a:pPr>
                      <a:r>
                        <a:rPr sz="1250" spc="-10" dirty="0">
                          <a:latin typeface="Arial"/>
                          <a:cs typeface="Arial"/>
                        </a:rPr>
                        <a:t>transporte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sedimentos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geomorfológico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Río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0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ts val="1360"/>
                        </a:lnSpc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Amazonas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sector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Leticia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50" spc="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Atacuarí.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8186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187.715.440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058400" y="2962275"/>
            <a:ext cx="1570990" cy="1381125"/>
            <a:chOff x="10058400" y="2962275"/>
            <a:chExt cx="1570990" cy="1381125"/>
          </a:xfrm>
        </p:grpSpPr>
        <p:sp>
          <p:nvSpPr>
            <p:cNvPr id="5" name="object 5"/>
            <p:cNvSpPr/>
            <p:nvPr/>
          </p:nvSpPr>
          <p:spPr>
            <a:xfrm>
              <a:off x="10820400" y="2962275"/>
              <a:ext cx="735786" cy="685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77550" y="3686175"/>
              <a:ext cx="751300" cy="657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58400" y="3362325"/>
              <a:ext cx="68580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7868" y="1664716"/>
            <a:ext cx="1758950" cy="3139440"/>
          </a:xfrm>
          <a:custGeom>
            <a:avLst/>
            <a:gdLst/>
            <a:ahLst/>
            <a:cxnLst/>
            <a:rect l="l" t="t" r="r" b="b"/>
            <a:pathLst>
              <a:path w="1758950" h="3139440">
                <a:moveTo>
                  <a:pt x="1758950" y="0"/>
                </a:moveTo>
                <a:lnTo>
                  <a:pt x="0" y="0"/>
                </a:lnTo>
                <a:lnTo>
                  <a:pt x="0" y="3139186"/>
                </a:lnTo>
                <a:lnTo>
                  <a:pt x="1758950" y="3139186"/>
                </a:lnTo>
                <a:lnTo>
                  <a:pt x="1758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4913" y="1263962"/>
          <a:ext cx="11385549" cy="3906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75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31800" marR="61023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Optimización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dos procesos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pronóstico  hidrológico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250" spc="-180" dirty="0">
                          <a:latin typeface="Arial"/>
                          <a:cs typeface="Arial"/>
                        </a:rPr>
                        <a:t>FEWS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Colombia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46075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52780" marR="326390" indent="-314960">
                        <a:lnSpc>
                          <a:spcPct val="105100"/>
                        </a:lnSpc>
                        <a:spcBef>
                          <a:spcPts val="254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estratégico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309880" marR="205740" indent="-85725">
                        <a:lnSpc>
                          <a:spcPct val="102699"/>
                        </a:lnSpc>
                        <a:spcBef>
                          <a:spcPts val="35"/>
                        </a:spcBef>
                      </a:pPr>
                      <a:r>
                        <a:rPr sz="1250" b="1" spc="-105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Climáticos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Reporte </a:t>
                      </a:r>
                      <a:r>
                        <a:rPr sz="1250" b="1" spc="-150" dirty="0">
                          <a:latin typeface="Arial"/>
                          <a:cs typeface="Arial"/>
                        </a:rPr>
                        <a:t>OCDE 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ODS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2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6.3.2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9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Optimización 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procesos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operacionales</a:t>
                      </a:r>
                      <a:r>
                        <a:rPr sz="12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Nuevas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Salidas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reporte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180" dirty="0">
                          <a:latin typeface="Arial"/>
                          <a:cs typeface="Arial"/>
                        </a:rPr>
                        <a:t>FEWS</a:t>
                      </a:r>
                      <a:r>
                        <a:rPr sz="125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web.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461">
                <a:tc>
                  <a:txBody>
                    <a:bodyPr/>
                    <a:lstStyle/>
                    <a:p>
                      <a:pPr marL="91440">
                        <a:lnSpc>
                          <a:spcPts val="136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pronóstico hidrológico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plataforma</a:t>
                      </a:r>
                      <a:r>
                        <a:rPr sz="125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40" dirty="0">
                          <a:latin typeface="Arial"/>
                          <a:cs typeface="Arial"/>
                        </a:rPr>
                        <a:t>FEWS-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08">
                <a:tc rowSpan="2">
                  <a:txBody>
                    <a:bodyPr/>
                    <a:lstStyle/>
                    <a:p>
                      <a:pPr marL="91440">
                        <a:lnSpc>
                          <a:spcPts val="1355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Colombia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71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tabLst>
                          <a:tab pos="3415665" algn="l"/>
                        </a:tabLst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Soporte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aplicación	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Delf-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</a:pPr>
                      <a:r>
                        <a:rPr sz="1250" spc="-180" dirty="0">
                          <a:latin typeface="Arial"/>
                          <a:cs typeface="Arial"/>
                        </a:rPr>
                        <a:t>FEWS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vigencia</a:t>
                      </a:r>
                      <a:r>
                        <a:rPr sz="12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2020.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2946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267950" y="3343275"/>
            <a:ext cx="1580515" cy="1381125"/>
            <a:chOff x="10267950" y="3343275"/>
            <a:chExt cx="1580515" cy="1381125"/>
          </a:xfrm>
        </p:grpSpPr>
        <p:sp>
          <p:nvSpPr>
            <p:cNvPr id="5" name="object 5"/>
            <p:cNvSpPr/>
            <p:nvPr/>
          </p:nvSpPr>
          <p:spPr>
            <a:xfrm>
              <a:off x="11029950" y="3343275"/>
              <a:ext cx="745094" cy="685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96625" y="4067175"/>
              <a:ext cx="751300" cy="6570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267950" y="3743325"/>
              <a:ext cx="695325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23950"/>
            <a:ext cx="4772025" cy="4752975"/>
          </a:xfrm>
          <a:custGeom>
            <a:avLst/>
            <a:gdLst/>
            <a:ahLst/>
            <a:cxnLst/>
            <a:rect l="l" t="t" r="r" b="b"/>
            <a:pathLst>
              <a:path w="4772025" h="4752975">
                <a:moveTo>
                  <a:pt x="4772025" y="0"/>
                </a:moveTo>
                <a:lnTo>
                  <a:pt x="0" y="0"/>
                </a:lnTo>
                <a:lnTo>
                  <a:pt x="0" y="4752975"/>
                </a:lnTo>
                <a:lnTo>
                  <a:pt x="4772025" y="4752975"/>
                </a:lnTo>
                <a:lnTo>
                  <a:pt x="4772025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648" y="2715578"/>
            <a:ext cx="3878263" cy="222496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70"/>
              </a:spcBef>
            </a:pPr>
            <a:r>
              <a:rPr sz="4800" dirty="0">
                <a:solidFill>
                  <a:srgbClr val="FFFFFF"/>
                </a:solidFill>
              </a:rPr>
              <a:t>PLANES  </a:t>
            </a:r>
            <a:r>
              <a:rPr sz="4800" dirty="0" smtClean="0">
                <a:solidFill>
                  <a:srgbClr val="FFFFFF"/>
                </a:solidFill>
              </a:rPr>
              <a:t>IDEAM</a:t>
            </a:r>
            <a:r>
              <a:rPr lang="es-CO" sz="4800" dirty="0" smtClean="0">
                <a:solidFill>
                  <a:srgbClr val="FFFFFF"/>
                </a:solidFill>
              </a:rPr>
              <a:t/>
            </a:r>
            <a:br>
              <a:rPr lang="es-CO" sz="4800" dirty="0" smtClean="0">
                <a:solidFill>
                  <a:srgbClr val="FFFFFF"/>
                </a:solidFill>
              </a:rPr>
            </a:br>
            <a:endParaRPr sz="4800" dirty="0"/>
          </a:p>
        </p:txBody>
      </p:sp>
      <p:sp>
        <p:nvSpPr>
          <p:cNvPr id="13" name="Hexágono 12">
            <a:hlinkClick r:id="rId2" action="ppaction://hlinkfile"/>
          </p:cNvPr>
          <p:cNvSpPr/>
          <p:nvPr/>
        </p:nvSpPr>
        <p:spPr>
          <a:xfrm>
            <a:off x="6628828" y="443413"/>
            <a:ext cx="1404804" cy="1201985"/>
          </a:xfrm>
          <a:prstGeom prst="hex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12.PETH </a:t>
            </a:r>
            <a:r>
              <a:rPr lang="es-CO" sz="1000" dirty="0" smtClean="0"/>
              <a:t>Plan Estratégico de Talento Humano</a:t>
            </a:r>
            <a:endParaRPr lang="es-MX" sz="1050" dirty="0"/>
          </a:p>
        </p:txBody>
      </p:sp>
      <p:sp>
        <p:nvSpPr>
          <p:cNvPr id="18" name="Hexágono 17">
            <a:hlinkClick r:id="rId3" action="ppaction://hlinkfile"/>
          </p:cNvPr>
          <p:cNvSpPr/>
          <p:nvPr/>
        </p:nvSpPr>
        <p:spPr>
          <a:xfrm>
            <a:off x="9509902" y="397934"/>
            <a:ext cx="1443394" cy="1242968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2.PINAR </a:t>
            </a:r>
            <a:r>
              <a:rPr lang="es-CO" sz="1050" dirty="0" smtClean="0"/>
              <a:t>Plan Institucional de Archivo</a:t>
            </a:r>
          </a:p>
        </p:txBody>
      </p:sp>
      <p:sp>
        <p:nvSpPr>
          <p:cNvPr id="19" name="Hexágono 18">
            <a:hlinkClick r:id="rId4" action="ppaction://hlinkfile"/>
          </p:cNvPr>
          <p:cNvSpPr/>
          <p:nvPr/>
        </p:nvSpPr>
        <p:spPr>
          <a:xfrm>
            <a:off x="5477223" y="1445394"/>
            <a:ext cx="1430356" cy="123864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11.PAB</a:t>
            </a:r>
          </a:p>
          <a:p>
            <a:pPr algn="ctr"/>
            <a:r>
              <a:rPr lang="es-CO" sz="1050" dirty="0" smtClean="0"/>
              <a:t>Plan anual de Bienestar </a:t>
            </a:r>
            <a:endParaRPr lang="es-MX" sz="1050" dirty="0"/>
          </a:p>
        </p:txBody>
      </p:sp>
      <p:sp>
        <p:nvSpPr>
          <p:cNvPr id="20" name="Hexágono 19">
            <a:hlinkClick r:id="rId5" action="ppaction://hlinkfile"/>
          </p:cNvPr>
          <p:cNvSpPr/>
          <p:nvPr/>
        </p:nvSpPr>
        <p:spPr>
          <a:xfrm>
            <a:off x="5186289" y="2839646"/>
            <a:ext cx="1367019" cy="120626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10.PSST</a:t>
            </a:r>
            <a:endParaRPr lang="es-MX" dirty="0" smtClean="0"/>
          </a:p>
          <a:p>
            <a:pPr algn="ctr"/>
            <a:r>
              <a:rPr lang="es-CO" sz="1050" dirty="0" smtClean="0"/>
              <a:t>Plan de Salud y Seguridad en el trabajo </a:t>
            </a:r>
          </a:p>
        </p:txBody>
      </p:sp>
      <p:sp>
        <p:nvSpPr>
          <p:cNvPr id="21" name="Hexágono 20">
            <a:hlinkClick r:id="rId6" action="ppaction://hlinkfile"/>
          </p:cNvPr>
          <p:cNvSpPr/>
          <p:nvPr/>
        </p:nvSpPr>
        <p:spPr>
          <a:xfrm>
            <a:off x="9509902" y="5154666"/>
            <a:ext cx="1530160" cy="1306610"/>
          </a:xfrm>
          <a:prstGeom prst="hex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6.PAA</a:t>
            </a:r>
          </a:p>
          <a:p>
            <a:pPr algn="ctr"/>
            <a:r>
              <a:rPr lang="es-CO" sz="1100" dirty="0" smtClean="0"/>
              <a:t>Plan de adquisiciones </a:t>
            </a:r>
            <a:endParaRPr lang="es-MX" sz="1100" dirty="0"/>
          </a:p>
        </p:txBody>
      </p:sp>
      <p:sp>
        <p:nvSpPr>
          <p:cNvPr id="22" name="Hexágono 21">
            <a:hlinkClick r:id="rId7" action="ppaction://hlinkfile"/>
          </p:cNvPr>
          <p:cNvSpPr/>
          <p:nvPr/>
        </p:nvSpPr>
        <p:spPr>
          <a:xfrm>
            <a:off x="5283597" y="4201515"/>
            <a:ext cx="1414894" cy="1257300"/>
          </a:xfrm>
          <a:prstGeom prst="hexagon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9.PIE</a:t>
            </a:r>
          </a:p>
          <a:p>
            <a:pPr algn="ctr"/>
            <a:r>
              <a:rPr lang="es-CO" sz="1050" dirty="0" smtClean="0"/>
              <a:t>Plan Institucional de Estímulos</a:t>
            </a:r>
            <a:endParaRPr lang="es-MX" sz="1050" dirty="0"/>
          </a:p>
        </p:txBody>
      </p:sp>
      <p:sp>
        <p:nvSpPr>
          <p:cNvPr id="23" name="Hexágono 22">
            <a:hlinkClick r:id="rId8" action="ppaction://hlinkfile"/>
          </p:cNvPr>
          <p:cNvSpPr/>
          <p:nvPr/>
        </p:nvSpPr>
        <p:spPr>
          <a:xfrm>
            <a:off x="6413540" y="5090278"/>
            <a:ext cx="1510242" cy="1285678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8.PSPI</a:t>
            </a:r>
          </a:p>
          <a:p>
            <a:pPr algn="ctr"/>
            <a:r>
              <a:rPr lang="es-CO" sz="1000" dirty="0" smtClean="0"/>
              <a:t>Plan de Seguridad y Privacidad de la información </a:t>
            </a:r>
            <a:endParaRPr lang="es-MX" sz="1000" dirty="0"/>
          </a:p>
        </p:txBody>
      </p:sp>
      <p:sp>
        <p:nvSpPr>
          <p:cNvPr id="24" name="Hexágono 23">
            <a:hlinkClick r:id="rId9" action="ppaction://hlinkfile"/>
          </p:cNvPr>
          <p:cNvSpPr/>
          <p:nvPr/>
        </p:nvSpPr>
        <p:spPr>
          <a:xfrm>
            <a:off x="10691956" y="2723793"/>
            <a:ext cx="1430662" cy="1202162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2.PIC</a:t>
            </a:r>
          </a:p>
          <a:p>
            <a:pPr algn="ctr"/>
            <a:r>
              <a:rPr lang="es-CO" sz="1050" dirty="0" smtClean="0"/>
              <a:t>Plan Institucional de Capacitación </a:t>
            </a:r>
            <a:endParaRPr lang="es-MX" sz="1050" dirty="0"/>
          </a:p>
        </p:txBody>
      </p:sp>
      <p:sp>
        <p:nvSpPr>
          <p:cNvPr id="26" name="Hexágono 25">
            <a:hlinkClick r:id="rId10" action="ppaction://hlinkfile"/>
          </p:cNvPr>
          <p:cNvSpPr/>
          <p:nvPr/>
        </p:nvSpPr>
        <p:spPr>
          <a:xfrm>
            <a:off x="10572470" y="4075585"/>
            <a:ext cx="1543330" cy="1280218"/>
          </a:xfrm>
          <a:prstGeom prst="hexagon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5.PPRH</a:t>
            </a:r>
          </a:p>
          <a:p>
            <a:pPr algn="ctr"/>
            <a:r>
              <a:rPr lang="es-CO" sz="1100" dirty="0" smtClean="0"/>
              <a:t>Plan de Previsión de Recursos Humanos </a:t>
            </a:r>
            <a:endParaRPr lang="es-MX" sz="1100" dirty="0"/>
          </a:p>
        </p:txBody>
      </p:sp>
      <p:sp>
        <p:nvSpPr>
          <p:cNvPr id="27" name="Hexágono 26">
            <a:hlinkClick r:id="rId11" action="ppaction://hlinkfile"/>
          </p:cNvPr>
          <p:cNvSpPr/>
          <p:nvPr/>
        </p:nvSpPr>
        <p:spPr>
          <a:xfrm>
            <a:off x="8004351" y="5626346"/>
            <a:ext cx="1440140" cy="1231654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7.PAAC</a:t>
            </a:r>
          </a:p>
          <a:p>
            <a:pPr algn="ctr"/>
            <a:r>
              <a:rPr lang="es-CO" sz="1000" dirty="0" smtClean="0"/>
              <a:t>Plan anticorrupción y Atención al Ciudadano</a:t>
            </a:r>
            <a:endParaRPr lang="es-MX" sz="1000" dirty="0"/>
          </a:p>
        </p:txBody>
      </p:sp>
      <p:sp>
        <p:nvSpPr>
          <p:cNvPr id="28" name="Hexágono 27">
            <a:hlinkClick r:id="rId12" action="ppaction://hlinkfile"/>
          </p:cNvPr>
          <p:cNvSpPr/>
          <p:nvPr/>
        </p:nvSpPr>
        <p:spPr>
          <a:xfrm>
            <a:off x="10667746" y="1323166"/>
            <a:ext cx="1479082" cy="126125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3.PAV</a:t>
            </a:r>
          </a:p>
          <a:p>
            <a:pPr algn="ctr"/>
            <a:r>
              <a:rPr lang="es-CO" sz="1050" dirty="0" smtClean="0"/>
              <a:t>Plan Anual de Vacantes </a:t>
            </a:r>
            <a:endParaRPr lang="es-MX" sz="1050" dirty="0"/>
          </a:p>
        </p:txBody>
      </p:sp>
      <p:sp>
        <p:nvSpPr>
          <p:cNvPr id="29" name="Hexágono 28">
            <a:hlinkClick r:id="rId13" action="ppaction://hlinkfile"/>
          </p:cNvPr>
          <p:cNvSpPr/>
          <p:nvPr/>
        </p:nvSpPr>
        <p:spPr>
          <a:xfrm>
            <a:off x="8078292" y="19836"/>
            <a:ext cx="1386950" cy="1275564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1.PETI </a:t>
            </a:r>
            <a:r>
              <a:rPr lang="es-CO" sz="900" dirty="0" smtClean="0"/>
              <a:t>Plan Estratégico de Tecnologías de Información</a:t>
            </a:r>
            <a:endParaRPr lang="es-MX" sz="1050" dirty="0"/>
          </a:p>
        </p:txBody>
      </p:sp>
      <p:sp>
        <p:nvSpPr>
          <p:cNvPr id="2" name="CuadroTexto 1"/>
          <p:cNvSpPr txBox="1"/>
          <p:nvPr/>
        </p:nvSpPr>
        <p:spPr>
          <a:xfrm>
            <a:off x="7615876" y="3324874"/>
            <a:ext cx="238262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 smtClean="0"/>
              <a:t>Integración </a:t>
            </a:r>
          </a:p>
          <a:p>
            <a:pPr algn="ctr"/>
            <a:r>
              <a:rPr lang="es-CO" sz="2800" b="1" dirty="0" smtClean="0"/>
              <a:t>Plan de Acción Anual </a:t>
            </a:r>
          </a:p>
          <a:p>
            <a:pPr algn="ctr"/>
            <a:r>
              <a:rPr lang="es-CO" sz="1600" b="1" dirty="0" smtClean="0"/>
              <a:t>V1. 31 de enero de 2020</a:t>
            </a:r>
          </a:p>
          <a:p>
            <a:pPr algn="ctr"/>
            <a:r>
              <a:rPr lang="es-CO" sz="1600" b="1" dirty="0" smtClean="0"/>
              <a:t>(En edición)</a:t>
            </a:r>
            <a:endParaRPr lang="es-MX" sz="1600" b="1" dirty="0"/>
          </a:p>
        </p:txBody>
      </p:sp>
      <p:sp>
        <p:nvSpPr>
          <p:cNvPr id="25" name="Hexágono 24">
            <a:hlinkClick r:id="rId13" action="ppaction://hlinkfile"/>
          </p:cNvPr>
          <p:cNvSpPr/>
          <p:nvPr/>
        </p:nvSpPr>
        <p:spPr>
          <a:xfrm>
            <a:off x="7706675" y="1701157"/>
            <a:ext cx="2035492" cy="165701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 smtClean="0">
                <a:solidFill>
                  <a:srgbClr val="FF0000"/>
                </a:solidFill>
              </a:rPr>
              <a:t>PLAN DE ACCIÓN ANUAL IDEAM2020</a:t>
            </a:r>
            <a:endParaRPr lang="es-MX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83978" y="1353692"/>
            <a:ext cx="1807210" cy="4091940"/>
          </a:xfrm>
          <a:custGeom>
            <a:avLst/>
            <a:gdLst/>
            <a:ahLst/>
            <a:cxnLst/>
            <a:rect l="l" t="t" r="r" b="b"/>
            <a:pathLst>
              <a:path w="1807209" h="4091940">
                <a:moveTo>
                  <a:pt x="1807210" y="0"/>
                </a:moveTo>
                <a:lnTo>
                  <a:pt x="0" y="0"/>
                </a:lnTo>
                <a:lnTo>
                  <a:pt x="0" y="4091559"/>
                </a:lnTo>
                <a:lnTo>
                  <a:pt x="1807210" y="4091559"/>
                </a:lnTo>
                <a:lnTo>
                  <a:pt x="18072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9155" y="952939"/>
          <a:ext cx="11386818" cy="48475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1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2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3095" marR="12382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resultados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entregados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hechos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red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ts val="136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74.160.000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4785">
                        <a:lnSpc>
                          <a:spcPts val="136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sostenibilidad.</a:t>
                      </a:r>
                      <a:r>
                        <a:rPr sz="12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Literal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A.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Sectores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3095">
                        <a:lnSpc>
                          <a:spcPts val="1475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referencia nacional 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agua</a:t>
                      </a:r>
                      <a:r>
                        <a:rPr sz="125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IDEAM.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ts val="1240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comprometidos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sostenibilidad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7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ts val="1355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mitigación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cambio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9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7.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estado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agua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3095" marR="353060">
                        <a:lnSpc>
                          <a:spcPct val="102699"/>
                        </a:lnSpc>
                        <a:spcBef>
                          <a:spcPts val="500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Reporte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indicador </a:t>
                      </a:r>
                      <a:r>
                        <a:rPr sz="1250" spc="-185" dirty="0">
                          <a:latin typeface="Arial"/>
                          <a:cs typeface="Arial"/>
                        </a:rPr>
                        <a:t>ODS CONPES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3918/2018,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participación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contestación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requerimientos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185" dirty="0">
                          <a:latin typeface="Arial"/>
                          <a:cs typeface="Arial"/>
                        </a:rPr>
                        <a:t>ODS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2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6.3.2.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" algn="ctr">
                        <a:lnSpc>
                          <a:spcPts val="1355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climático”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60985" marR="190500" algn="ctr">
                        <a:lnSpc>
                          <a:spcPct val="1052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Estratégico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250" b="1" spc="-175" dirty="0">
                          <a:latin typeface="Arial"/>
                          <a:cs typeface="Arial"/>
                        </a:rPr>
                        <a:t>CONPES 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3934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“Política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de Crecimiento</a:t>
                      </a:r>
                      <a:r>
                        <a:rPr sz="125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Verde”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99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3095" marR="88265">
                        <a:lnSpc>
                          <a:spcPct val="102600"/>
                        </a:lnSpc>
                        <a:spcBef>
                          <a:spcPts val="5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Seguimiento al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programa 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institucional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red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referencia  nacional de calidad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agua.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763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33095" marR="4445">
                        <a:lnSpc>
                          <a:spcPct val="103499"/>
                        </a:lnSpc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red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referencia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regional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calidad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administrada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autoridades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regionales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ambientales,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objetivo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integrar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red regional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nacional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6756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74.160.000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887075" y="4143375"/>
            <a:ext cx="745094" cy="67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3750" y="4857750"/>
            <a:ext cx="751300" cy="65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25075" y="4533900"/>
            <a:ext cx="695325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51923" y="1384300"/>
            <a:ext cx="2239645" cy="4017645"/>
          </a:xfrm>
          <a:custGeom>
            <a:avLst/>
            <a:gdLst/>
            <a:ahLst/>
            <a:cxnLst/>
            <a:rect l="l" t="t" r="r" b="b"/>
            <a:pathLst>
              <a:path w="2239645" h="4017645">
                <a:moveTo>
                  <a:pt x="2239137" y="0"/>
                </a:moveTo>
                <a:lnTo>
                  <a:pt x="0" y="0"/>
                </a:lnTo>
                <a:lnTo>
                  <a:pt x="0" y="4017137"/>
                </a:lnTo>
                <a:lnTo>
                  <a:pt x="2239137" y="4017137"/>
                </a:lnTo>
                <a:lnTo>
                  <a:pt x="22391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9155" y="976434"/>
          <a:ext cx="11386183" cy="4752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1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97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 </a:t>
                      </a:r>
                      <a:r>
                        <a:rPr sz="1250" b="1" spc="-175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3918/2018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34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838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indicadores </a:t>
                      </a:r>
                      <a:r>
                        <a:rPr sz="1250" spc="-145" dirty="0">
                          <a:latin typeface="Arial"/>
                          <a:cs typeface="Arial"/>
                        </a:rPr>
                        <a:t>ODS, 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OCDE,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batería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indicadores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nacionales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185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asociados.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22275">
                        <a:lnSpc>
                          <a:spcPts val="136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117.048.880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240" algn="ctr">
                        <a:lnSpc>
                          <a:spcPts val="1360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Porcentaje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subzonas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03835" marR="193675" algn="ctr">
                        <a:lnSpc>
                          <a:spcPct val="102600"/>
                        </a:lnSpc>
                        <a:spcBef>
                          <a:spcPts val="3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hidrográficas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Índice de 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Uso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Agua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(IUA)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alto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o  crítico”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“Porcentaje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55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68985" marR="207645" indent="-562610">
                        <a:lnSpc>
                          <a:spcPct val="1052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8.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integral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recurso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hídrico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indicadores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2460" marR="266700">
                        <a:lnSpc>
                          <a:spcPct val="102699"/>
                        </a:lnSpc>
                        <a:spcBef>
                          <a:spcPts val="945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Revisión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metodología propuesta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organismos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custodios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indicadores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espacios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concertación.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ts val="136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puntos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27635" marR="116205" algn="ctr">
                        <a:lnSpc>
                          <a:spcPct val="105200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categoría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buena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aceptables 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Índice de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Agua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(ICA)”.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56895">
                        <a:lnSpc>
                          <a:spcPct val="100000"/>
                        </a:lnSpc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25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6.3.2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2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32460" marR="635000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Consolidación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insumos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generados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acuerdo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5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2460">
                        <a:lnSpc>
                          <a:spcPts val="1360"/>
                        </a:lnSpc>
                      </a:pPr>
                      <a:r>
                        <a:rPr sz="1250" spc="-25" dirty="0">
                          <a:latin typeface="Arial"/>
                          <a:cs typeface="Arial"/>
                        </a:rPr>
                        <a:t>requerimientos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organismos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custodios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324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indicadores.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262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2460" marR="7937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Validación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reportados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previamente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organismos</a:t>
                      </a:r>
                      <a:r>
                        <a:rPr sz="12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custodios.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8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675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117.048.880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677525" y="4067175"/>
            <a:ext cx="735786" cy="685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34675" y="4791075"/>
            <a:ext cx="751300" cy="65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15525" y="4457700"/>
            <a:ext cx="6858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67951" y="1252727"/>
            <a:ext cx="2023110" cy="4239260"/>
          </a:xfrm>
          <a:custGeom>
            <a:avLst/>
            <a:gdLst/>
            <a:ahLst/>
            <a:cxnLst/>
            <a:rect l="l" t="t" r="r" b="b"/>
            <a:pathLst>
              <a:path w="2023109" h="4239260">
                <a:moveTo>
                  <a:pt x="2023110" y="0"/>
                </a:moveTo>
                <a:lnTo>
                  <a:pt x="0" y="0"/>
                </a:lnTo>
                <a:lnTo>
                  <a:pt x="0" y="4238752"/>
                </a:lnTo>
                <a:lnTo>
                  <a:pt x="2023110" y="4238752"/>
                </a:lnTo>
                <a:lnTo>
                  <a:pt x="2023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9155" y="871024"/>
          <a:ext cx="11387454" cy="49717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77875" marR="3759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250" spc="-175" dirty="0">
                          <a:latin typeface="Arial"/>
                          <a:cs typeface="Arial"/>
                        </a:rPr>
                        <a:t>EV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4.1.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entregas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mensuales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2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deben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117.048.880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 </a:t>
                      </a:r>
                      <a:r>
                        <a:rPr sz="1250" b="1" spc="-170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3918/2018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133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Porcentaje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subzonas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2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77875">
                        <a:lnSpc>
                          <a:spcPts val="1380"/>
                        </a:lnSpc>
                      </a:pPr>
                      <a:r>
                        <a:rPr sz="1250" spc="15" dirty="0">
                          <a:latin typeface="Arial"/>
                          <a:cs typeface="Arial"/>
                        </a:rPr>
                        <a:t>remitir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Autoridades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ambientales</a:t>
                      </a:r>
                      <a:r>
                        <a:rPr sz="125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335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hidrográficas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Índice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16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Bef>
                          <a:spcPts val="89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9.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evolutivo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sistema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recurso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hídrico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5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SIRH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77875">
                        <a:lnSpc>
                          <a:spcPts val="1380"/>
                        </a:lnSpc>
                      </a:pPr>
                      <a:r>
                        <a:rPr sz="1250" spc="-100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Decreto</a:t>
                      </a:r>
                      <a:r>
                        <a:rPr sz="1250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303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7778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2012.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620" algn="ctr">
                        <a:lnSpc>
                          <a:spcPts val="1335"/>
                        </a:lnSpc>
                      </a:pPr>
                      <a:r>
                        <a:rPr sz="1250" b="1" spc="-110" dirty="0">
                          <a:latin typeface="Arial"/>
                          <a:cs typeface="Arial"/>
                        </a:rPr>
                        <a:t>Uso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Agua 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(IUA)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alto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o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crítico”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“Porcentaje</a:t>
                      </a:r>
                      <a:r>
                        <a:rPr sz="125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46685" marR="135255" algn="ctr">
                        <a:lnSpc>
                          <a:spcPct val="10510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puntos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categoría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buena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o  aceptables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Índice de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Agua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(ICA)”.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250" b="1" spc="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6.3.2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77875" marR="109220">
                        <a:lnSpc>
                          <a:spcPct val="103899"/>
                        </a:lnSpc>
                      </a:pPr>
                      <a:r>
                        <a:rPr sz="1250" spc="-175" dirty="0">
                          <a:latin typeface="Arial"/>
                          <a:cs typeface="Arial"/>
                        </a:rPr>
                        <a:t>EV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- 4.2.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Validación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completitud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reportada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125" dirty="0">
                          <a:latin typeface="Arial"/>
                          <a:cs typeface="Arial"/>
                        </a:rPr>
                        <a:t>SIRH,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reporte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oportuno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Autoridades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obtener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su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ajuste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inmediato.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4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77875" marR="5715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50" spc="-175" dirty="0">
                          <a:latin typeface="Arial"/>
                          <a:cs typeface="Arial"/>
                        </a:rPr>
                        <a:t>EV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4.3.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Elaboración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mensual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boletines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informativos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SIRH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primer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77875">
                        <a:lnSpc>
                          <a:spcPts val="136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semestre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43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61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77875" marR="301625">
                        <a:lnSpc>
                          <a:spcPct val="103499"/>
                        </a:lnSpc>
                        <a:spcBef>
                          <a:spcPts val="705"/>
                        </a:spcBef>
                      </a:pPr>
                      <a:r>
                        <a:rPr sz="1250" spc="-175" dirty="0">
                          <a:latin typeface="Arial"/>
                          <a:cs typeface="Arial"/>
                        </a:rPr>
                        <a:t>EV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4.4.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Generar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comunicados para  aclarar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dudas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usuarios 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aplicaciones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SIRH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durante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primer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semestre.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6276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117.048.880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744200" y="4076700"/>
            <a:ext cx="735786" cy="685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10875" y="4800600"/>
            <a:ext cx="741915" cy="657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82200" y="4467225"/>
            <a:ext cx="695325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5986" y="1268818"/>
            <a:ext cx="1728470" cy="4428490"/>
          </a:xfrm>
          <a:custGeom>
            <a:avLst/>
            <a:gdLst/>
            <a:ahLst/>
            <a:cxnLst/>
            <a:rect l="l" t="t" r="r" b="b"/>
            <a:pathLst>
              <a:path w="1728470" h="4428490">
                <a:moveTo>
                  <a:pt x="1727961" y="0"/>
                </a:moveTo>
                <a:lnTo>
                  <a:pt x="0" y="0"/>
                </a:lnTo>
                <a:lnTo>
                  <a:pt x="0" y="4428236"/>
                </a:lnTo>
                <a:lnTo>
                  <a:pt x="1727961" y="4428236"/>
                </a:lnTo>
                <a:lnTo>
                  <a:pt x="1727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49746"/>
              </p:ext>
            </p:extLst>
          </p:nvPr>
        </p:nvGraphicFramePr>
        <p:xfrm>
          <a:off x="413862" y="930587"/>
          <a:ext cx="11366499" cy="47616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692150" marR="151130" indent="-534035">
                        <a:lnSpc>
                          <a:spcPts val="1430"/>
                        </a:lnSpc>
                        <a:spcBef>
                          <a:spcPts val="955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10.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Implementar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muestreo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calidad 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agua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conforme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norma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17025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1755">
                        <a:lnSpc>
                          <a:spcPts val="1430"/>
                        </a:lnSpc>
                        <a:spcBef>
                          <a:spcPts val="95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actividades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muestreo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Calidad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Ambiental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conforme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ISO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17025:</a:t>
                      </a:r>
                      <a:r>
                        <a:rPr sz="12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2017.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80.000.000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425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3950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Misional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59510" marR="122555" indent="-1039494">
                        <a:lnSpc>
                          <a:spcPts val="1430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11.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física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tecnológicamente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laboratorio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calidad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ambiental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Adquisición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Equipos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Calidad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Ambiental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435"/>
                        </a:lnSpc>
                        <a:spcBef>
                          <a:spcPts val="31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267.000.000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937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Operativo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47345" marR="339725" algn="ctr">
                        <a:lnSpc>
                          <a:spcPts val="1430"/>
                        </a:lnSpc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Estratégico 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institucional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826">
                <a:tc>
                  <a:txBody>
                    <a:bodyPr/>
                    <a:lstStyle/>
                    <a:p>
                      <a:pPr marL="234950" marR="90170" indent="-142875">
                        <a:lnSpc>
                          <a:spcPts val="1430"/>
                        </a:lnSpc>
                        <a:spcBef>
                          <a:spcPts val="80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12.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Implementar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procedimientos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para la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selección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compra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servicios</a:t>
                      </a:r>
                      <a:r>
                        <a:rPr sz="12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suministros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utiliza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ts val="138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afectan a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ensayos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0"/>
                        </a:lnSpc>
                        <a:spcBef>
                          <a:spcPts val="745"/>
                        </a:spcBef>
                      </a:pPr>
                      <a:r>
                        <a:rPr sz="1200" spc="-85" dirty="0">
                          <a:latin typeface="Arial"/>
                          <a:cs typeface="Arial"/>
                        </a:rPr>
                        <a:t>Compra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Reactivos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necesarios para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el monitoreo</a:t>
                      </a:r>
                      <a:r>
                        <a:rPr sz="120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recurso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hídrico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ts val="115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96.755.283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04495" marR="289560" indent="-95885">
                        <a:lnSpc>
                          <a:spcPts val="1430"/>
                        </a:lnSpc>
                      </a:pPr>
                      <a:r>
                        <a:rPr sz="1200" b="1" spc="-95" dirty="0">
                          <a:latin typeface="Arial"/>
                          <a:cs typeface="Arial"/>
                        </a:rPr>
                        <a:t>PND: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Pacto Por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Sostenibilidad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2075" marR="92075" indent="457200">
                        <a:lnSpc>
                          <a:spcPts val="1430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13. Implementar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procedimientos para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 mantenimiento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planificado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equipos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medición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44475">
                        <a:lnSpc>
                          <a:spcPts val="1375"/>
                        </a:lnSpc>
                      </a:pPr>
                      <a:r>
                        <a:rPr sz="1200" b="1" spc="-10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fin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asegurar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funcionamiento</a:t>
                      </a:r>
                      <a:r>
                        <a:rPr sz="12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correcto.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1755" algn="just">
                        <a:lnSpc>
                          <a:spcPct val="100899"/>
                        </a:lnSpc>
                        <a:spcBef>
                          <a:spcPts val="310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equipos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Calidad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Ambiental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lo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establecido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ISO 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17025, con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fin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asegurar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funcionamiento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correcto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prevenir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contaminación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deterioro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ítem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ensayo.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100.000.000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63525" marR="92710" indent="-172085">
                        <a:lnSpc>
                          <a:spcPts val="1430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14.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Implementar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pruebas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evaluación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desempeño 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laboratorio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calidad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ambiental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IDEAM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 marR="66675">
                        <a:lnSpc>
                          <a:spcPts val="1430"/>
                        </a:lnSpc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Participar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pruebas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desempeño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contempladas en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alcance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Ambiental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IDEAM.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19.000.000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953">
                <a:tc>
                  <a:txBody>
                    <a:bodyPr/>
                    <a:lstStyle/>
                    <a:p>
                      <a:pPr marL="196850" marR="207645" indent="47625">
                        <a:lnSpc>
                          <a:spcPts val="1430"/>
                        </a:lnSpc>
                        <a:spcBef>
                          <a:spcPts val="395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15.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Gestionar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la normatividad  vigente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materia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manejo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residuos</a:t>
                      </a:r>
                      <a:r>
                        <a:rPr sz="12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sólidos</a:t>
                      </a:r>
                      <a:r>
                        <a:rPr sz="12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550670">
                        <a:lnSpc>
                          <a:spcPts val="1380"/>
                        </a:lnSpc>
                      </a:pPr>
                      <a:r>
                        <a:rPr sz="1200" b="1" spc="-70" dirty="0">
                          <a:latin typeface="Arial"/>
                          <a:cs typeface="Arial"/>
                        </a:rPr>
                        <a:t>líquidos.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Bef>
                          <a:spcPts val="106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Caracterizar los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vertimientos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disponer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220" dirty="0">
                          <a:latin typeface="Arial"/>
                          <a:cs typeface="Arial"/>
                        </a:rPr>
                        <a:t>RESPEL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laboratorio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5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Áreas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Operativas.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20">
                <a:tc gridSpan="2">
                  <a:txBody>
                    <a:bodyPr/>
                    <a:lstStyle/>
                    <a:p>
                      <a:pPr marR="77152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572.755.283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487025" y="3714750"/>
            <a:ext cx="828675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4215" y="1174394"/>
            <a:ext cx="2190115" cy="4674235"/>
          </a:xfrm>
          <a:custGeom>
            <a:avLst/>
            <a:gdLst/>
            <a:ahLst/>
            <a:cxnLst/>
            <a:rect l="l" t="t" r="r" b="b"/>
            <a:pathLst>
              <a:path w="2190115" h="4674235">
                <a:moveTo>
                  <a:pt x="2189733" y="0"/>
                </a:moveTo>
                <a:lnTo>
                  <a:pt x="0" y="0"/>
                </a:lnTo>
                <a:lnTo>
                  <a:pt x="0" y="4673981"/>
                </a:lnTo>
                <a:lnTo>
                  <a:pt x="2189733" y="4673981"/>
                </a:lnTo>
                <a:lnTo>
                  <a:pt x="2189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3862" y="831908"/>
          <a:ext cx="11366499" cy="5286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1280" algn="just">
                        <a:lnSpc>
                          <a:spcPts val="1430"/>
                        </a:lnSpc>
                        <a:spcBef>
                          <a:spcPts val="35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Actualizar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documentación,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montaje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metodologías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analíticas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asignadas,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así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SST,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ST, </a:t>
                      </a:r>
                      <a:r>
                        <a:rPr sz="1200" spc="-21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TURBIEDAD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conformidad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lineamientos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nueva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versión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norma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33.990.000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3950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290"/>
                        </a:lnSpc>
                      </a:pPr>
                      <a:r>
                        <a:rPr sz="1200" spc="-150" dirty="0">
                          <a:latin typeface="Arial"/>
                          <a:cs typeface="Arial"/>
                        </a:rPr>
                        <a:t>ISO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17025: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2017.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90"/>
                        </a:lnSpc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Misional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Operativo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5565" algn="just">
                        <a:lnSpc>
                          <a:spcPct val="100899"/>
                        </a:lnSpc>
                        <a:spcBef>
                          <a:spcPts val="29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Apoyar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revisión,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aprobación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supervisión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actividades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técnicas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asegurando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requerida,el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buenas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prácticas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lo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establecido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ISO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17025:2017.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79.380.000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Plan Estratégico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institucional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00" b="1" spc="-95" dirty="0">
                          <a:latin typeface="Arial"/>
                          <a:cs typeface="Arial"/>
                        </a:rPr>
                        <a:t>PND: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Pacto Por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Sostenibilidad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69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20650" marR="106680" indent="-19050">
                        <a:lnSpc>
                          <a:spcPts val="1430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16. Implementar el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calidad 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agua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red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00" b="1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IDEAM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240"/>
                        </a:lnSpc>
                        <a:tabLst>
                          <a:tab pos="2266950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Análisis  </a:t>
                      </a:r>
                      <a:r>
                        <a:rPr sz="12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bacteriológico,  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control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microbiológico 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 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ambientes </a:t>
                      </a:r>
                      <a:r>
                        <a:rPr sz="12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3980" marR="73660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fisicoquímicos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básicos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como Demanda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Biológica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Oxígeno, 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Durezas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Alcalinidades,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bajo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lineamientos</a:t>
                      </a:r>
                      <a:r>
                        <a:rPr sz="120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la 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nueva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versión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ISO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17025:</a:t>
                      </a:r>
                      <a:r>
                        <a:rPr sz="12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2017.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50.985.000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12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6200">
                        <a:lnSpc>
                          <a:spcPts val="1430"/>
                        </a:lnSpc>
                        <a:spcBef>
                          <a:spcPts val="38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Implementar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metodologías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laboratorio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asignadas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así, como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asociadas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contaminantes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orgánicos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compuestos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nitrogenados.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50.985.000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2390" algn="just">
                        <a:lnSpc>
                          <a:spcPts val="1430"/>
                        </a:lnSpc>
                        <a:spcBef>
                          <a:spcPts val="39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Implementar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manera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integral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técnicas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analíticas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asignadas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así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Pesticidas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compuestos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hidrocarbonados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diferentes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matrices.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50.985.000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0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3660">
                        <a:lnSpc>
                          <a:spcPts val="1430"/>
                        </a:lnSpc>
                        <a:spcBef>
                          <a:spcPts val="400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integral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metodologías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asignadas,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así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iones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agua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Mercurio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agua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sedimento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50.985.000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28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4455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Montaje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metodologías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asignadas,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así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como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metales en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diferentes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matrices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52.690.000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390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370.000.000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306050" y="3714750"/>
            <a:ext cx="828675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7390" y="1419097"/>
            <a:ext cx="2258695" cy="3536950"/>
          </a:xfrm>
          <a:custGeom>
            <a:avLst/>
            <a:gdLst/>
            <a:ahLst/>
            <a:cxnLst/>
            <a:rect l="l" t="t" r="r" b="b"/>
            <a:pathLst>
              <a:path w="2258695" h="3536950">
                <a:moveTo>
                  <a:pt x="2258441" y="0"/>
                </a:moveTo>
                <a:lnTo>
                  <a:pt x="0" y="0"/>
                </a:lnTo>
                <a:lnTo>
                  <a:pt x="0" y="3536569"/>
                </a:lnTo>
                <a:lnTo>
                  <a:pt x="2258441" y="3536569"/>
                </a:lnTo>
                <a:lnTo>
                  <a:pt x="2258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9856" y="994087"/>
          <a:ext cx="11580493" cy="3956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7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0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250" b="1" spc="-175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5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3950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pPr marL="254000">
                        <a:lnSpc>
                          <a:spcPts val="1325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17.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Aunar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esfuerzos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técnicos,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operativos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30175" marR="118110" indent="-17780" algn="ctr">
                        <a:lnSpc>
                          <a:spcPct val="10520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financieros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calidad y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cantidad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aguas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superficiales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fuentes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hídricas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jurisdicción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CAM.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just">
                        <a:lnSpc>
                          <a:spcPts val="1325"/>
                        </a:lnSpc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Obtención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básica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sobre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cantidad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3980" marR="85090" algn="just">
                        <a:lnSpc>
                          <a:spcPct val="105200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recurso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hídrico,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mediante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monitoreos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ambiental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fuentes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hídricas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jurisdicción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CAM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250.000.000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6210" marR="140970" indent="104775">
                        <a:lnSpc>
                          <a:spcPts val="3080"/>
                        </a:lnSpc>
                        <a:spcBef>
                          <a:spcPts val="254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Misional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Operativo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Estratégico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institucional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61670" marR="514350" indent="-124460">
                        <a:lnSpc>
                          <a:spcPct val="105200"/>
                        </a:lnSpc>
                        <a:spcBef>
                          <a:spcPts val="565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PND: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Pacto 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Sostenibilidad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9580">
                <a:tc>
                  <a:txBody>
                    <a:bodyPr/>
                    <a:lstStyle/>
                    <a:p>
                      <a:pPr marL="625475" marR="252095" indent="-372110">
                        <a:lnSpc>
                          <a:spcPct val="105100"/>
                        </a:lnSpc>
                        <a:spcBef>
                          <a:spcPts val="13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18.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Aunar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esfuerzos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técnicos,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operativos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financieros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cooperar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835025" marR="187960" indent="-657860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1250" b="1" spc="-5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proyectos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competencia 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ANLA.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67945" algn="just">
                        <a:lnSpc>
                          <a:spcPct val="105200"/>
                        </a:lnSpc>
                        <a:spcBef>
                          <a:spcPts val="915"/>
                        </a:spcBef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Obtención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básica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sobre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cantidad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recurso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hídrico,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mediante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monitoreos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ambiental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zonas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concentración 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proyectos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objeto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licenciamiento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ambiental.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1.500.000.000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40">
                <a:tc gridSpan="2">
                  <a:txBody>
                    <a:bodyPr/>
                    <a:lstStyle/>
                    <a:p>
                      <a:pPr marR="72707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1.750.000.000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306050" y="3933825"/>
            <a:ext cx="828675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4215" y="1409325"/>
            <a:ext cx="2190115" cy="3597130"/>
          </a:xfrm>
          <a:custGeom>
            <a:avLst/>
            <a:gdLst/>
            <a:ahLst/>
            <a:cxnLst/>
            <a:rect l="l" t="t" r="r" b="b"/>
            <a:pathLst>
              <a:path w="2190115" h="4486275">
                <a:moveTo>
                  <a:pt x="2189733" y="0"/>
                </a:moveTo>
                <a:lnTo>
                  <a:pt x="0" y="0"/>
                </a:lnTo>
                <a:lnTo>
                  <a:pt x="0" y="4485894"/>
                </a:lnTo>
                <a:lnTo>
                  <a:pt x="2189733" y="4485894"/>
                </a:lnTo>
                <a:lnTo>
                  <a:pt x="2189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86852"/>
              </p:ext>
            </p:extLst>
          </p:nvPr>
        </p:nvGraphicFramePr>
        <p:xfrm>
          <a:off x="413862" y="1066800"/>
          <a:ext cx="11366499" cy="3939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07060" marR="189230" indent="-419734">
                        <a:lnSpc>
                          <a:spcPts val="1430"/>
                        </a:lnSpc>
                        <a:spcBef>
                          <a:spcPts val="765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20.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 red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Hidrometeorológica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6995">
                        <a:lnSpc>
                          <a:spcPts val="1430"/>
                        </a:lnSpc>
                        <a:spcBef>
                          <a:spcPts val="355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2440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estaciones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activas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operando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(444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tienen</a:t>
                      </a:r>
                      <a:r>
                        <a:rPr sz="1200" spc="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componente  </a:t>
                      </a:r>
                      <a:r>
                        <a:rPr sz="1200" spc="-45" dirty="0" err="1">
                          <a:latin typeface="Arial"/>
                          <a:cs typeface="Arial"/>
                        </a:rPr>
                        <a:t>automático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)</a:t>
                      </a:r>
                      <a:endParaRPr lang="es-CO" sz="1200" spc="-45" dirty="0">
                        <a:latin typeface="Arial"/>
                        <a:cs typeface="Arial"/>
                      </a:endParaRPr>
                    </a:p>
                    <a:p>
                      <a:pPr marL="93980" marR="86995">
                        <a:lnSpc>
                          <a:spcPts val="1430"/>
                        </a:lnSpc>
                        <a:spcBef>
                          <a:spcPts val="35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78790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3.723.229.900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99060" marR="66040" indent="-22860" algn="ctr">
                        <a:lnSpc>
                          <a:spcPct val="100299"/>
                        </a:lnSpc>
                        <a:spcBef>
                          <a:spcPts val="295"/>
                        </a:spcBef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relación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términos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generales,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 la red provee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insumos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importantes para</a:t>
                      </a:r>
                      <a:r>
                        <a:rPr sz="120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diferentes 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estudios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realizan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materia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Cambio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Climático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sostenibilidad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recurso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hídrico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corresponde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dos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DNP.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435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3947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435"/>
                        </a:lnSpc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Variabilidad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climática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1280" algn="just">
                        <a:lnSpc>
                          <a:spcPct val="99100"/>
                        </a:lnSpc>
                        <a:spcBef>
                          <a:spcPts val="3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red</a:t>
                      </a:r>
                      <a:r>
                        <a:rPr sz="12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hidrometeorológica bajo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esquema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3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proveer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información  </a:t>
                      </a:r>
                      <a:r>
                        <a:rPr sz="1200" spc="-45" dirty="0" err="1">
                          <a:latin typeface="Arial"/>
                          <a:cs typeface="Arial"/>
                        </a:rPr>
                        <a:t>hidrometeorológica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.</a:t>
                      </a:r>
                      <a:endParaRPr lang="es-CO" sz="1200" spc="-45" dirty="0">
                        <a:latin typeface="Arial"/>
                        <a:cs typeface="Arial"/>
                      </a:endParaRPr>
                    </a:p>
                    <a:p>
                      <a:pPr marL="93980" marR="81280" algn="just">
                        <a:lnSpc>
                          <a:spcPct val="99100"/>
                        </a:lnSpc>
                        <a:spcBef>
                          <a:spcPts val="32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2550">
                        <a:lnSpc>
                          <a:spcPts val="1430"/>
                        </a:lnSpc>
                        <a:spcBef>
                          <a:spcPts val="370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12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contratistas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apoyando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captura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 err="1">
                          <a:latin typeface="Arial"/>
                          <a:cs typeface="Arial"/>
                        </a:rPr>
                        <a:t>datos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.</a:t>
                      </a:r>
                      <a:endParaRPr lang="es-CO" sz="1200" spc="-50" dirty="0">
                        <a:latin typeface="Arial"/>
                        <a:cs typeface="Arial"/>
                      </a:endParaRPr>
                    </a:p>
                    <a:p>
                      <a:pPr marL="93980" marR="82550">
                        <a:lnSpc>
                          <a:spcPts val="143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3025">
                        <a:lnSpc>
                          <a:spcPts val="1430"/>
                        </a:lnSpc>
                        <a:spcBef>
                          <a:spcPts val="375"/>
                        </a:spcBef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Compra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equipos para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(Papelería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técnica,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filtros,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 err="1">
                          <a:latin typeface="Arial"/>
                          <a:cs typeface="Arial"/>
                        </a:rPr>
                        <a:t>muestradores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)</a:t>
                      </a:r>
                      <a:endParaRPr lang="es-CO" sz="1200" spc="-55" dirty="0">
                        <a:latin typeface="Arial"/>
                        <a:cs typeface="Arial"/>
                      </a:endParaRPr>
                    </a:p>
                    <a:p>
                      <a:pPr marL="93980" marR="73025">
                        <a:lnSpc>
                          <a:spcPts val="1430"/>
                        </a:lnSpc>
                        <a:spcBef>
                          <a:spcPts val="37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69215">
                        <a:lnSpc>
                          <a:spcPts val="1430"/>
                        </a:lnSpc>
                        <a:spcBef>
                          <a:spcPts val="38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6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profesionales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contratistas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apoyando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conceptos,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seguimientos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indicadores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red.</a:t>
                      </a:r>
                      <a:endParaRPr lang="es-CO" sz="1200" spc="-50" dirty="0">
                        <a:latin typeface="Arial"/>
                        <a:cs typeface="Arial"/>
                      </a:endParaRPr>
                    </a:p>
                    <a:p>
                      <a:pPr marL="93980" marR="69215">
                        <a:lnSpc>
                          <a:spcPts val="1430"/>
                        </a:lnSpc>
                        <a:spcBef>
                          <a:spcPts val="38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390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7879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3.723.229.900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object 4">
            <a:extLst>
              <a:ext uri="{FF2B5EF4-FFF2-40B4-BE49-F238E27FC236}">
                <a16:creationId xmlns:a16="http://schemas.microsoft.com/office/drawing/2014/main" id="{19087BFD-22F0-4332-9563-2A39E8BFDEE5}"/>
              </a:ext>
            </a:extLst>
          </p:cNvPr>
          <p:cNvSpPr/>
          <p:nvPr/>
        </p:nvSpPr>
        <p:spPr>
          <a:xfrm>
            <a:off x="10267950" y="4044892"/>
            <a:ext cx="8382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1969" y="1174495"/>
            <a:ext cx="1871980" cy="3896995"/>
          </a:xfrm>
          <a:custGeom>
            <a:avLst/>
            <a:gdLst/>
            <a:ahLst/>
            <a:cxnLst/>
            <a:rect l="l" t="t" r="r" b="b"/>
            <a:pathLst>
              <a:path w="1871979" h="3896995">
                <a:moveTo>
                  <a:pt x="1871980" y="3622700"/>
                </a:moveTo>
                <a:lnTo>
                  <a:pt x="0" y="3622700"/>
                </a:lnTo>
                <a:lnTo>
                  <a:pt x="0" y="3896995"/>
                </a:lnTo>
                <a:lnTo>
                  <a:pt x="1871980" y="3896995"/>
                </a:lnTo>
                <a:lnTo>
                  <a:pt x="1871980" y="3622700"/>
                </a:lnTo>
                <a:close/>
              </a:path>
              <a:path w="1871979" h="3896995">
                <a:moveTo>
                  <a:pt x="1871980" y="0"/>
                </a:moveTo>
                <a:lnTo>
                  <a:pt x="0" y="0"/>
                </a:lnTo>
                <a:lnTo>
                  <a:pt x="0" y="3622675"/>
                </a:lnTo>
                <a:lnTo>
                  <a:pt x="1871980" y="3622675"/>
                </a:lnTo>
                <a:lnTo>
                  <a:pt x="187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3862" y="831908"/>
          <a:ext cx="11365228" cy="4242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8468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835" marR="187325" indent="-133985">
                        <a:lnSpc>
                          <a:spcPts val="1430"/>
                        </a:lnSpc>
                        <a:spcBef>
                          <a:spcPts val="780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21.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Disponibilidad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información</a:t>
                      </a:r>
                      <a:r>
                        <a:rPr sz="12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plataformas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centrales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2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uso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97535">
                        <a:lnSpc>
                          <a:spcPts val="138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consulta en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tiempo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real.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3980" marR="79375" algn="just">
                        <a:lnSpc>
                          <a:spcPct val="99100"/>
                        </a:lnSpc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tiempo real,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disponibles en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plataformas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620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estaciones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automáticas</a:t>
                      </a:r>
                      <a:r>
                        <a:rPr sz="12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telemetría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(444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tienen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componente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convencional)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activas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operando.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74040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$1.514.000.000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07950" marR="81915" indent="-22225" algn="ctr">
                        <a:lnSpc>
                          <a:spcPct val="100099"/>
                        </a:lnSpc>
                        <a:spcBef>
                          <a:spcPts val="300"/>
                        </a:spcBef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relación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términos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generales,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red  provee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insumos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importantes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diferentes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estudios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se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realizan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materia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Cambio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Climático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sostenibilidad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recurso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hídrico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corresponde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dos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DNP.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Operar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radares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meteorológicos.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7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365"/>
                        </a:lnSpc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5 estaciones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radiosondas.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50"/>
                        </a:lnSpc>
                      </a:pPr>
                      <a:r>
                        <a:rPr sz="1200" b="1" spc="-165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3947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spc="-65" dirty="0">
                          <a:latin typeface="Arial"/>
                          <a:cs typeface="Arial"/>
                        </a:rPr>
                        <a:t>Variabilidad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climática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3980">
                        <a:lnSpc>
                          <a:spcPts val="1430"/>
                        </a:lnSpc>
                        <a:tabLst>
                          <a:tab pos="312420" algn="l"/>
                          <a:tab pos="1304290" algn="l"/>
                          <a:tab pos="2171700" algn="l"/>
                          <a:tab pos="2915285" algn="l"/>
                          <a:tab pos="3601085" algn="l"/>
                          <a:tab pos="389699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4	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profesionales	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contratistas	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apoyando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atención	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	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estaciones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ts val="143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automáticas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telemetría.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152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65" dirty="0">
                          <a:latin typeface="Arial"/>
                          <a:cs typeface="Arial"/>
                        </a:rPr>
                        <a:t>$1.514.000.000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420350" y="4152900"/>
            <a:ext cx="82867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11969" y="1174495"/>
            <a:ext cx="1871980" cy="3896995"/>
          </a:xfrm>
          <a:custGeom>
            <a:avLst/>
            <a:gdLst/>
            <a:ahLst/>
            <a:cxnLst/>
            <a:rect l="l" t="t" r="r" b="b"/>
            <a:pathLst>
              <a:path w="1871979" h="3896995">
                <a:moveTo>
                  <a:pt x="1871980" y="3622700"/>
                </a:moveTo>
                <a:lnTo>
                  <a:pt x="0" y="3622700"/>
                </a:lnTo>
                <a:lnTo>
                  <a:pt x="0" y="3896995"/>
                </a:lnTo>
                <a:lnTo>
                  <a:pt x="1871980" y="3896995"/>
                </a:lnTo>
                <a:lnTo>
                  <a:pt x="1871980" y="3622700"/>
                </a:lnTo>
                <a:close/>
              </a:path>
              <a:path w="1871979" h="3896995">
                <a:moveTo>
                  <a:pt x="1871980" y="0"/>
                </a:moveTo>
                <a:lnTo>
                  <a:pt x="0" y="0"/>
                </a:lnTo>
                <a:lnTo>
                  <a:pt x="0" y="3622675"/>
                </a:lnTo>
                <a:lnTo>
                  <a:pt x="1871980" y="3622675"/>
                </a:lnTo>
                <a:lnTo>
                  <a:pt x="187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61965"/>
              </p:ext>
            </p:extLst>
          </p:nvPr>
        </p:nvGraphicFramePr>
        <p:xfrm>
          <a:off x="413862" y="831908"/>
          <a:ext cx="11365228" cy="4234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2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3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435"/>
                        </a:lnSpc>
                        <a:spcBef>
                          <a:spcPts val="300"/>
                        </a:spcBef>
                        <a:tabLst>
                          <a:tab pos="1008380" algn="l"/>
                          <a:tab pos="2419350" algn="l"/>
                          <a:tab pos="2972435" algn="l"/>
                          <a:tab pos="3782695" algn="l"/>
                          <a:tab pos="4106545" algn="l"/>
                        </a:tabLst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Información	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hidrometeorológica	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básica	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procesada	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	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DHIME.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129539" indent="-3810" algn="ctr">
                        <a:lnSpc>
                          <a:spcPts val="1430"/>
                        </a:lnSpc>
                        <a:spcBef>
                          <a:spcPts val="355"/>
                        </a:spcBef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relación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términos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generales,</a:t>
                      </a:r>
                      <a:r>
                        <a:rPr sz="120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operación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2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30885" marR="185420" indent="-534035">
                        <a:lnSpc>
                          <a:spcPts val="1430"/>
                        </a:lnSpc>
                        <a:spcBef>
                          <a:spcPts val="835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22.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Disponibilidad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información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plataformas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DHIME.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554990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2.250.770.100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6350" algn="ctr">
                        <a:lnSpc>
                          <a:spcPts val="1285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red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0" marR="81915" indent="-3810" algn="ctr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provee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insumos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importantes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diferentes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estudios</a:t>
                      </a:r>
                      <a:r>
                        <a:rPr sz="12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que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se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realizan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materia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18110" marR="104775" indent="-8890" algn="ctr">
                        <a:lnSpc>
                          <a:spcPts val="1430"/>
                        </a:lnSpc>
                        <a:spcBef>
                          <a:spcPts val="60"/>
                        </a:spcBef>
                      </a:pPr>
                      <a:r>
                        <a:rPr sz="1200" b="1" spc="-105" dirty="0">
                          <a:latin typeface="Arial"/>
                          <a:cs typeface="Arial"/>
                        </a:rPr>
                        <a:t>Cambio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Climático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sostenibilidad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recurso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hídrico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corresponde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dos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20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DNP.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66040">
                        <a:lnSpc>
                          <a:spcPts val="1430"/>
                        </a:lnSpc>
                        <a:spcBef>
                          <a:spcPts val="37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hidrometeorológica,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validada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carácter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preliminar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DHIME.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6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430"/>
                        </a:lnSpc>
                        <a:spcBef>
                          <a:spcPts val="32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Suministro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información diaria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DHIME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para apoyo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informes</a:t>
                      </a:r>
                      <a:r>
                        <a:rPr sz="120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3980">
                        <a:lnSpc>
                          <a:spcPts val="143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pronósticos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alertas.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435"/>
                        </a:lnSpc>
                        <a:spcBef>
                          <a:spcPts val="305"/>
                        </a:spcBef>
                      </a:pPr>
                      <a:r>
                        <a:rPr sz="1200" b="1" spc="-165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3947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spc="-65" dirty="0">
                          <a:latin typeface="Arial"/>
                          <a:cs typeface="Arial"/>
                        </a:rPr>
                        <a:t>Variabilidad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climática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0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3820">
                        <a:lnSpc>
                          <a:spcPts val="1430"/>
                        </a:lnSpc>
                        <a:spcBef>
                          <a:spcPts val="390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36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profesionales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técnicos realizando captura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procesamiento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datos para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alimentar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plataforma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DHIME.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152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2.250.770.100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420350" y="4152900"/>
            <a:ext cx="828675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94215" y="1379391"/>
            <a:ext cx="2190115" cy="3878409"/>
          </a:xfrm>
          <a:custGeom>
            <a:avLst/>
            <a:gdLst/>
            <a:ahLst/>
            <a:cxnLst/>
            <a:rect l="l" t="t" r="r" b="b"/>
            <a:pathLst>
              <a:path w="2190115" h="4342765">
                <a:moveTo>
                  <a:pt x="2189733" y="0"/>
                </a:moveTo>
                <a:lnTo>
                  <a:pt x="0" y="0"/>
                </a:lnTo>
                <a:lnTo>
                  <a:pt x="0" y="4342765"/>
                </a:lnTo>
                <a:lnTo>
                  <a:pt x="2189733" y="4342765"/>
                </a:lnTo>
                <a:lnTo>
                  <a:pt x="21897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15658"/>
              </p:ext>
            </p:extLst>
          </p:nvPr>
        </p:nvGraphicFramePr>
        <p:xfrm>
          <a:off x="413862" y="1036803"/>
          <a:ext cx="11366499" cy="42324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59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07060" marR="189230" indent="-419734">
                        <a:lnSpc>
                          <a:spcPts val="1430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20.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 red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Hidrometeorológica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65405" algn="just">
                        <a:lnSpc>
                          <a:spcPct val="100899"/>
                        </a:lnSpc>
                        <a:spcBef>
                          <a:spcPts val="28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120</a:t>
                      </a:r>
                      <a:r>
                        <a:rPr sz="12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unidades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entre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relojes,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termógrafos,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higrógrafos,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termohigrógrafos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llegan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operativas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serán  reparados,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ajustados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calibrados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magnitudes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temperatura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humedad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 err="1">
                          <a:latin typeface="Arial"/>
                          <a:cs typeface="Arial"/>
                        </a:rPr>
                        <a:t>relativa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lang="es-CO" sz="1200" spc="-30" dirty="0">
                        <a:latin typeface="Arial"/>
                        <a:cs typeface="Arial"/>
                      </a:endParaRPr>
                    </a:p>
                    <a:p>
                      <a:pPr marL="93980" marR="65405" algn="just">
                        <a:lnSpc>
                          <a:spcPct val="100899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512.000.000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9060" marR="66040" indent="-22860" algn="ctr">
                        <a:lnSpc>
                          <a:spcPct val="100299"/>
                        </a:lnSpc>
                        <a:spcBef>
                          <a:spcPts val="295"/>
                        </a:spcBef>
                      </a:pPr>
                      <a:r>
                        <a:rPr sz="1200" b="1" spc="-1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relación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términos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generales,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 la red provee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insumos 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importantes para</a:t>
                      </a:r>
                      <a:r>
                        <a:rPr sz="120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diferentes 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estudios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realizan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materia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Cambio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Climático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sostenibilidad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recurso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hídrico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corresponde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dos 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2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DNP.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ts val="1435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3947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445" algn="ctr">
                        <a:lnSpc>
                          <a:spcPts val="1435"/>
                        </a:lnSpc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Variabilidad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climática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67945" algn="just">
                        <a:lnSpc>
                          <a:spcPct val="100200"/>
                        </a:lnSpc>
                        <a:spcBef>
                          <a:spcPts val="30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170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unidades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temperatura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humedad,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presión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atmosférica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plataformas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llegan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estaciones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red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hidrometeorológica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serán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calibrados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magnitudes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temperatura,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humedad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relativa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presión</a:t>
                      </a:r>
                      <a:r>
                        <a:rPr sz="12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atmosférica,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voltaje,  corriente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resistencia</a:t>
                      </a:r>
                      <a:r>
                        <a:rPr sz="12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eléctrica,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entregando como resultados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su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certificado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 err="1">
                          <a:latin typeface="Arial"/>
                          <a:cs typeface="Arial"/>
                        </a:rPr>
                        <a:t>calibración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.</a:t>
                      </a:r>
                      <a:endParaRPr lang="es-CO" sz="1200" spc="-40" dirty="0">
                        <a:latin typeface="Arial"/>
                        <a:cs typeface="Arial"/>
                      </a:endParaRPr>
                    </a:p>
                    <a:p>
                      <a:pPr marL="93980" marR="67945" algn="just">
                        <a:lnSpc>
                          <a:spcPct val="100200"/>
                        </a:lnSpc>
                        <a:spcBef>
                          <a:spcPts val="30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3185">
                        <a:lnSpc>
                          <a:spcPts val="1430"/>
                        </a:lnSpc>
                        <a:spcBef>
                          <a:spcPts val="38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4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profesionales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contratistas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apoyando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procedimientos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reparación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 err="1">
                          <a:latin typeface="Arial"/>
                          <a:cs typeface="Arial"/>
                        </a:rPr>
                        <a:t>calibración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.</a:t>
                      </a:r>
                      <a:endParaRPr lang="es-CO" sz="1200" spc="-40" dirty="0">
                        <a:latin typeface="Arial"/>
                        <a:cs typeface="Arial"/>
                      </a:endParaRPr>
                    </a:p>
                    <a:p>
                      <a:pPr marL="93980" marR="83185">
                        <a:lnSpc>
                          <a:spcPts val="1430"/>
                        </a:lnSpc>
                        <a:spcBef>
                          <a:spcPts val="380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3025">
                        <a:lnSpc>
                          <a:spcPts val="1430"/>
                        </a:lnSpc>
                        <a:spcBef>
                          <a:spcPts val="385"/>
                        </a:spcBef>
                      </a:pPr>
                      <a:r>
                        <a:rPr sz="1200" spc="-80" dirty="0">
                          <a:latin typeface="Arial"/>
                          <a:cs typeface="Arial"/>
                        </a:rPr>
                        <a:t>Ensamble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herrajerías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aditamentos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encerramientos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estaciones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hidrológicas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 err="1">
                          <a:latin typeface="Arial"/>
                          <a:cs typeface="Arial"/>
                        </a:rPr>
                        <a:t>meteorológicas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.</a:t>
                      </a:r>
                      <a:endParaRPr lang="es-CO" sz="1200" spc="-50" dirty="0">
                        <a:latin typeface="Arial"/>
                        <a:cs typeface="Arial"/>
                      </a:endParaRPr>
                    </a:p>
                    <a:p>
                      <a:pPr marL="93980" marR="73025">
                        <a:lnSpc>
                          <a:spcPts val="1430"/>
                        </a:lnSpc>
                        <a:spcBef>
                          <a:spcPts val="385"/>
                        </a:spcBef>
                      </a:pP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390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512.000.000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267950" y="4281595"/>
            <a:ext cx="838200" cy="72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9880" y="2589149"/>
            <a:ext cx="1905635" cy="17773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0" b="1" spc="-40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es-CO" sz="11500" b="1" spc="-40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500" b="1" spc="-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1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0" y="3023297"/>
            <a:ext cx="5187315" cy="11163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ts val="4280"/>
              </a:lnSpc>
              <a:spcBef>
                <a:spcPts val="215"/>
              </a:spcBef>
            </a:pPr>
            <a:r>
              <a:rPr lang="es-CO" sz="4800" spc="-190" dirty="0" smtClean="0">
                <a:solidFill>
                  <a:srgbClr val="FFFFFF"/>
                </a:solidFill>
                <a:latin typeface="Arial"/>
                <a:cs typeface="Arial"/>
              </a:rPr>
              <a:t>PLAN DE ACCIÓN ANUAL </a:t>
            </a:r>
            <a:r>
              <a:rPr sz="4800" spc="-195" dirty="0" smtClean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4576" y="1852676"/>
            <a:ext cx="8572500" cy="3457575"/>
          </a:xfrm>
          <a:custGeom>
            <a:avLst/>
            <a:gdLst/>
            <a:ahLst/>
            <a:cxnLst/>
            <a:rect l="l" t="t" r="r" b="b"/>
            <a:pathLst>
              <a:path w="8572500" h="3457575">
                <a:moveTo>
                  <a:pt x="0" y="3457575"/>
                </a:moveTo>
                <a:lnTo>
                  <a:pt x="8572500" y="3457575"/>
                </a:lnTo>
                <a:lnTo>
                  <a:pt x="8572500" y="0"/>
                </a:lnTo>
                <a:lnTo>
                  <a:pt x="0" y="0"/>
                </a:lnTo>
                <a:lnTo>
                  <a:pt x="0" y="3457575"/>
                </a:lnTo>
                <a:close/>
              </a:path>
            </a:pathLst>
          </a:custGeom>
          <a:ln w="9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7370" y="2788919"/>
            <a:ext cx="8572499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DIRECCIÓN GENERAL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19375" y="3294078"/>
            <a:ext cx="6960870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Proyección 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7988" y="1484757"/>
            <a:ext cx="2764790" cy="3837940"/>
          </a:xfrm>
          <a:custGeom>
            <a:avLst/>
            <a:gdLst/>
            <a:ahLst/>
            <a:cxnLst/>
            <a:rect l="l" t="t" r="r" b="b"/>
            <a:pathLst>
              <a:path w="2764790" h="3837940">
                <a:moveTo>
                  <a:pt x="2764790" y="0"/>
                </a:moveTo>
                <a:lnTo>
                  <a:pt x="0" y="0"/>
                </a:lnTo>
                <a:lnTo>
                  <a:pt x="0" y="3837559"/>
                </a:lnTo>
                <a:lnTo>
                  <a:pt x="2764790" y="3837559"/>
                </a:lnTo>
                <a:lnTo>
                  <a:pt x="27647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764" y="1107947"/>
          <a:ext cx="11404599" cy="4208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459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502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Asistencia 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atención 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emergencias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eventos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hidrometereológicos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marR="19050">
                        <a:lnSpc>
                          <a:spcPct val="10520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eventos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emergencias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43.000.000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10489">
                        <a:lnSpc>
                          <a:spcPct val="1052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legalidad.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Alianza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contra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corrupción.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percepción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3505" marR="1020444">
                        <a:lnSpc>
                          <a:spcPct val="105100"/>
                        </a:lnSpc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Participación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eventos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nacionales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internacionales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 marR="209550">
                        <a:lnSpc>
                          <a:spcPct val="105200"/>
                        </a:lnSpc>
                        <a:spcBef>
                          <a:spcPts val="1040"/>
                        </a:spcBef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Número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eventos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asistencias  realizadas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65.000.000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ts val="1355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transparencia 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integridad 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las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instituciones 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públicas 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privadas</a:t>
                      </a:r>
                      <a:r>
                        <a:rPr sz="1250" b="1" spc="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85" dirty="0">
                          <a:latin typeface="Arial"/>
                          <a:cs typeface="Arial"/>
                        </a:rPr>
                        <a:t>país.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141">
                <a:tc>
                  <a:txBody>
                    <a:bodyPr/>
                    <a:lstStyle/>
                    <a:p>
                      <a:pPr marL="189230" marR="59690">
                        <a:lnSpc>
                          <a:spcPct val="105100"/>
                        </a:lnSpc>
                        <a:spcBef>
                          <a:spcPts val="550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Consolidación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planes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investigación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científica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misional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46355">
                        <a:lnSpc>
                          <a:spcPct val="105200"/>
                        </a:lnSpc>
                        <a:spcBef>
                          <a:spcPts val="50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Documentos presentados y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proceso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spc="-114" dirty="0">
                          <a:latin typeface="Arial"/>
                          <a:cs typeface="Arial"/>
                        </a:rPr>
                        <a:t>(PENIA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PICIA)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106.000.000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5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4.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Definición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Centro</a:t>
                      </a:r>
                      <a:r>
                        <a:rPr sz="125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035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Formación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Hidrometereológico</a:t>
                      </a:r>
                      <a:r>
                        <a:rPr sz="12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nacional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1430" marR="455295">
                        <a:lnSpc>
                          <a:spcPct val="10520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Centro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implementado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Diplomados,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cursos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talleres 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diseñados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26.000.000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1250" b="1" spc="-5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solidFill>
                            <a:srgbClr val="3A393A"/>
                          </a:solidFill>
                          <a:latin typeface="Arial"/>
                          <a:cs typeface="Arial"/>
                        </a:rPr>
                        <a:t>235.000.000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334500" y="3343275"/>
            <a:ext cx="904875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9900" y="3343275"/>
            <a:ext cx="933450" cy="942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1308" y="2428239"/>
            <a:ext cx="8560942" cy="9685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0" marR="5080" indent="-114935" algn="ctr">
              <a:lnSpc>
                <a:spcPts val="3829"/>
              </a:lnSpc>
              <a:spcBef>
                <a:spcPts val="265"/>
              </a:spcBef>
            </a:pPr>
            <a:r>
              <a:rPr sz="2800" dirty="0">
                <a:solidFill>
                  <a:srgbClr val="FFFFFF"/>
                </a:solidFill>
              </a:rPr>
              <a:t>OFICINA DEL SERVICIO DE  </a:t>
            </a:r>
            <a:r>
              <a:rPr lang="es-ES" sz="2800" dirty="0">
                <a:solidFill>
                  <a:srgbClr val="FFFFFF"/>
                </a:solidFill>
              </a:rPr>
              <a:t/>
            </a:r>
            <a:br>
              <a:rPr lang="es-ES" sz="2800" dirty="0">
                <a:solidFill>
                  <a:srgbClr val="FFFFFF"/>
                </a:solidFill>
              </a:rPr>
            </a:br>
            <a:r>
              <a:rPr sz="2800" dirty="0">
                <a:solidFill>
                  <a:srgbClr val="FFFFFF"/>
                </a:solidFill>
              </a:rPr>
              <a:t>PRONÓSTICO Y ALERTAS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23566" y="3387297"/>
            <a:ext cx="6956425" cy="93091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Proyección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</a:t>
            </a:r>
            <a:r>
              <a:rPr sz="2750" spc="-13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430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4096" y="1448688"/>
            <a:ext cx="1615440" cy="3780790"/>
          </a:xfrm>
          <a:custGeom>
            <a:avLst/>
            <a:gdLst/>
            <a:ahLst/>
            <a:cxnLst/>
            <a:rect l="l" t="t" r="r" b="b"/>
            <a:pathLst>
              <a:path w="1615440" h="3780790">
                <a:moveTo>
                  <a:pt x="1615058" y="0"/>
                </a:moveTo>
                <a:lnTo>
                  <a:pt x="0" y="0"/>
                </a:lnTo>
                <a:lnTo>
                  <a:pt x="0" y="3780536"/>
                </a:lnTo>
                <a:lnTo>
                  <a:pt x="1615058" y="3780536"/>
                </a:lnTo>
                <a:lnTo>
                  <a:pt x="161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657" y="1047935"/>
          <a:ext cx="11385549" cy="4536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5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8590" marR="135255" indent="228600">
                        <a:lnSpc>
                          <a:spcPct val="102699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pronósticos 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Alertas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hidrometeorológicas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manera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continua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(24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horas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al día,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365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días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año)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asesoramiento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2070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a entidades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SINA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SNGRD.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7314" algn="just">
                        <a:lnSpc>
                          <a:spcPct val="102699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Monitorear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avance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prestación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servicio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pronósticos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alertas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24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horas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todos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días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año,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lo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cual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dará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continuidad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siguientes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productos: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1.969.965.900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471170" marR="434975" indent="-28575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2019: 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PACTO.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Meta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35331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1.969.965.900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629900" y="3009900"/>
            <a:ext cx="723900" cy="2143125"/>
            <a:chOff x="10629900" y="3009900"/>
            <a:chExt cx="723900" cy="2143125"/>
          </a:xfrm>
        </p:grpSpPr>
        <p:sp>
          <p:nvSpPr>
            <p:cNvPr id="5" name="object 5"/>
            <p:cNvSpPr/>
            <p:nvPr/>
          </p:nvSpPr>
          <p:spPr>
            <a:xfrm>
              <a:off x="10629900" y="3762375"/>
              <a:ext cx="723900" cy="676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0" y="3009900"/>
              <a:ext cx="647700" cy="685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0" y="4495800"/>
              <a:ext cx="647700" cy="657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43895" y="1376680"/>
            <a:ext cx="1445260" cy="4091940"/>
          </a:xfrm>
          <a:custGeom>
            <a:avLst/>
            <a:gdLst/>
            <a:ahLst/>
            <a:cxnLst/>
            <a:rect l="l" t="t" r="r" b="b"/>
            <a:pathLst>
              <a:path w="1445259" h="4091940">
                <a:moveTo>
                  <a:pt x="1445259" y="0"/>
                </a:moveTo>
                <a:lnTo>
                  <a:pt x="0" y="0"/>
                </a:lnTo>
                <a:lnTo>
                  <a:pt x="0" y="4091559"/>
                </a:lnTo>
                <a:lnTo>
                  <a:pt x="1445259" y="4091559"/>
                </a:lnTo>
                <a:lnTo>
                  <a:pt x="14452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657" y="975926"/>
          <a:ext cx="11386182" cy="4921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84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5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30200" marR="229870" indent="-86360">
                        <a:lnSpc>
                          <a:spcPct val="105100"/>
                        </a:lnSpc>
                        <a:spcBef>
                          <a:spcPts val="955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productos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partir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incorporación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métodos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01600" marR="92710" algn="ctr">
                        <a:lnSpc>
                          <a:spcPct val="103699"/>
                        </a:lnSpc>
                        <a:spcBef>
                          <a:spcPts val="20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medición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variables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hidrometeorológicas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apoyo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al establecimiento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alertas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tempranas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ante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amenazas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hidrometeorológicas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centros regionales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pronósticos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permita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contribuir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procesos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riesgo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mecanismos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réplica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sistemas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alerta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regionales,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participación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autoridades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ambientales</a:t>
                      </a:r>
                      <a:r>
                        <a:rPr sz="125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regionales.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191770" indent="-171450">
                        <a:lnSpc>
                          <a:spcPct val="105200"/>
                        </a:lnSpc>
                        <a:spcBef>
                          <a:spcPts val="250"/>
                        </a:spcBef>
                        <a:buChar char="•"/>
                        <a:tabLst>
                          <a:tab pos="289560" algn="l"/>
                        </a:tabLst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Productos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Hidrometeorológicos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partir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Sensores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(Radares,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Satélites,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Estaciones,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Disdrómetros,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)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88925" marR="16510" indent="-171450">
                        <a:lnSpc>
                          <a:spcPct val="102600"/>
                        </a:lnSpc>
                        <a:spcBef>
                          <a:spcPts val="40"/>
                        </a:spcBef>
                        <a:buChar char="•"/>
                        <a:tabLst>
                          <a:tab pos="289560" algn="l"/>
                        </a:tabLst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mejoras 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rutinas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computacionales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el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procesamiento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sensores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hidrometeorológicos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(Python,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Bash. </a:t>
                      </a:r>
                      <a:r>
                        <a:rPr sz="1250" spc="-120" dirty="0">
                          <a:latin typeface="Arial"/>
                          <a:cs typeface="Arial"/>
                        </a:rPr>
                        <a:t>Java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Script,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Html,</a:t>
                      </a:r>
                      <a:r>
                        <a:rPr sz="1250" spc="-2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R).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88925" marR="131445" indent="-171450">
                        <a:lnSpc>
                          <a:spcPct val="105100"/>
                        </a:lnSpc>
                        <a:buChar char="•"/>
                        <a:tabLst>
                          <a:tab pos="289560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composiciones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10" dirty="0">
                          <a:latin typeface="Arial"/>
                          <a:cs typeface="Arial"/>
                        </a:rPr>
                        <a:t>partir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 proveniente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satélite </a:t>
                      </a:r>
                      <a:r>
                        <a:rPr sz="1250" spc="-195" dirty="0">
                          <a:latin typeface="Arial"/>
                          <a:cs typeface="Arial"/>
                        </a:rPr>
                        <a:t>GOES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16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diferentes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ubicaciones.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88925" indent="-17208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89560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imágenes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recortes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personalizados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88925" marR="659130">
                        <a:lnSpc>
                          <a:spcPct val="105200"/>
                        </a:lnSpc>
                      </a:pPr>
                      <a:r>
                        <a:rPr sz="1250" spc="10" dirty="0">
                          <a:latin typeface="Arial"/>
                          <a:cs typeface="Arial"/>
                        </a:rPr>
                        <a:t>partir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proveniente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Radares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Meteorológicos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diferentes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ubicaciones.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88925" marR="10795" indent="-171450">
                        <a:lnSpc>
                          <a:spcPct val="102699"/>
                        </a:lnSpc>
                        <a:spcBef>
                          <a:spcPts val="35"/>
                        </a:spcBef>
                        <a:buChar char="•"/>
                        <a:tabLst>
                          <a:tab pos="289560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acumulados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estimados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Precipitación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escalas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temporales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empleando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radares</a:t>
                      </a:r>
                      <a:r>
                        <a:rPr sz="12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meteorológicos.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88925" marR="4445" indent="-171450" algn="just">
                        <a:lnSpc>
                          <a:spcPct val="105200"/>
                        </a:lnSpc>
                        <a:buChar char="•"/>
                        <a:tabLst>
                          <a:tab pos="289560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acumulados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estimados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Precipitación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escalas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temporales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empleando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satélite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meteorológico</a:t>
                      </a:r>
                      <a:r>
                        <a:rPr sz="125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55" dirty="0">
                          <a:latin typeface="Arial"/>
                          <a:cs typeface="Arial"/>
                        </a:rPr>
                        <a:t>GOES: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74320" algn="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593.034.100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85445" marR="341630" indent="-19050">
                        <a:lnSpc>
                          <a:spcPct val="105100"/>
                        </a:lnSpc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2019: 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PACTO.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Meta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770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593.034.100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00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696575" y="3009900"/>
            <a:ext cx="723900" cy="2143125"/>
            <a:chOff x="10696575" y="3009900"/>
            <a:chExt cx="723900" cy="2143125"/>
          </a:xfrm>
        </p:grpSpPr>
        <p:sp>
          <p:nvSpPr>
            <p:cNvPr id="5" name="object 5"/>
            <p:cNvSpPr/>
            <p:nvPr/>
          </p:nvSpPr>
          <p:spPr>
            <a:xfrm>
              <a:off x="10696575" y="3762375"/>
              <a:ext cx="723900" cy="676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34675" y="3009900"/>
              <a:ext cx="647700" cy="685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34675" y="4495800"/>
              <a:ext cx="647700" cy="657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4096" y="1438275"/>
            <a:ext cx="1615440" cy="3863340"/>
          </a:xfrm>
          <a:custGeom>
            <a:avLst/>
            <a:gdLst/>
            <a:ahLst/>
            <a:cxnLst/>
            <a:rect l="l" t="t" r="r" b="b"/>
            <a:pathLst>
              <a:path w="1615440" h="3863340">
                <a:moveTo>
                  <a:pt x="1615058" y="0"/>
                </a:moveTo>
                <a:lnTo>
                  <a:pt x="0" y="0"/>
                </a:lnTo>
                <a:lnTo>
                  <a:pt x="0" y="3862959"/>
                </a:lnTo>
                <a:lnTo>
                  <a:pt x="1615058" y="3862959"/>
                </a:lnTo>
                <a:lnTo>
                  <a:pt x="161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657" y="1037394"/>
          <a:ext cx="11385549" cy="46190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295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8590" marR="154940" indent="142875">
                        <a:lnSpc>
                          <a:spcPct val="1052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interinstitucional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permita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productos y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través</a:t>
                      </a:r>
                      <a:r>
                        <a:rPr sz="125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39065" marR="130175" indent="-4445" algn="ctr">
                        <a:lnSpc>
                          <a:spcPct val="103899"/>
                        </a:lnSpc>
                        <a:spcBef>
                          <a:spcPts val="15"/>
                        </a:spcBef>
                      </a:pP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Centros Regionales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Pronósticos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Alertas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parte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Alertas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Tempranas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conocimiento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riesgo.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78740" indent="-191135">
                        <a:lnSpc>
                          <a:spcPct val="104299"/>
                        </a:lnSpc>
                        <a:spcBef>
                          <a:spcPts val="265"/>
                        </a:spcBef>
                        <a:buChar char="•"/>
                        <a:tabLst>
                          <a:tab pos="288290" algn="l"/>
                          <a:tab pos="288925" algn="l"/>
                        </a:tabLst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Monitorear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continuamente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condiciones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hidrometeorológicas,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fin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generar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productos relevante 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pronósticos  hidrometeorológicos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que sirvan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insumo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reportes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sobre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condiciones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riesgo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base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amenazas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origen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hidrometeorológico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se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presentan</a:t>
                      </a:r>
                      <a:r>
                        <a:rPr sz="12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en: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1350" lvl="1" indent="-286385">
                        <a:lnSpc>
                          <a:spcPct val="100000"/>
                        </a:lnSpc>
                        <a:spcBef>
                          <a:spcPts val="680"/>
                        </a:spcBef>
                        <a:buFont typeface="Wingdings"/>
                        <a:buChar char=""/>
                        <a:tabLst>
                          <a:tab pos="641350" algn="l"/>
                          <a:tab pos="641985" algn="l"/>
                        </a:tabLst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Distrito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Capital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través del convenio 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IDIGER.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1350" lvl="1" indent="-28638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Wingdings"/>
                        <a:buChar char=""/>
                        <a:tabLst>
                          <a:tab pos="641350" algn="l"/>
                          <a:tab pos="641985" algn="l"/>
                        </a:tabLst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Departamento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Cundinamarca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través del</a:t>
                      </a:r>
                      <a:r>
                        <a:rPr sz="12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Convenio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</a:pPr>
                      <a:r>
                        <a:rPr sz="1250" spc="-100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50" spc="-180" dirty="0">
                          <a:latin typeface="Arial"/>
                          <a:cs typeface="Arial"/>
                        </a:rPr>
                        <a:t>CAR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40" dirty="0">
                          <a:latin typeface="Arial"/>
                          <a:cs typeface="Arial"/>
                        </a:rPr>
                        <a:t>UAEGRD.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1350" lvl="1" indent="-28638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Wingdings"/>
                        <a:buChar char=""/>
                        <a:tabLst>
                          <a:tab pos="641350" algn="l"/>
                          <a:tab pos="641985" algn="l"/>
                        </a:tabLst>
                      </a:pPr>
                      <a:r>
                        <a:rPr sz="1250" spc="-13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Mojana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través del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Convenio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IDEAM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–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130" dirty="0">
                          <a:latin typeface="Arial"/>
                          <a:cs typeface="Arial"/>
                        </a:rPr>
                        <a:t>CORPOMOJANA.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1350" lvl="1" indent="-286385">
                        <a:lnSpc>
                          <a:spcPct val="100000"/>
                        </a:lnSpc>
                        <a:spcBef>
                          <a:spcPts val="80"/>
                        </a:spcBef>
                        <a:buFont typeface="Wingdings"/>
                        <a:buChar char=""/>
                        <a:tabLst>
                          <a:tab pos="641350" algn="l"/>
                          <a:tab pos="641985" algn="l"/>
                        </a:tabLst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Jurisdicción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Cornare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través del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Convenio 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IDEAM</a:t>
                      </a:r>
                      <a:r>
                        <a:rPr sz="12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–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4135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160" dirty="0">
                          <a:latin typeface="Arial"/>
                          <a:cs typeface="Arial"/>
                        </a:rPr>
                        <a:t>CORNARE.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352425" algn="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822.702.200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471170" marR="435609" indent="-28575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PND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2019: 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PACTO.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1250" b="1" spc="5" dirty="0">
                          <a:latin typeface="Arial"/>
                          <a:cs typeface="Arial"/>
                        </a:rPr>
                        <a:t>Meta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8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948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4226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822.702.200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629900" y="3009900"/>
            <a:ext cx="723900" cy="2143125"/>
            <a:chOff x="10629900" y="3009900"/>
            <a:chExt cx="723900" cy="2143125"/>
          </a:xfrm>
        </p:grpSpPr>
        <p:sp>
          <p:nvSpPr>
            <p:cNvPr id="5" name="object 5"/>
            <p:cNvSpPr/>
            <p:nvPr/>
          </p:nvSpPr>
          <p:spPr>
            <a:xfrm>
              <a:off x="10629900" y="3762375"/>
              <a:ext cx="723900" cy="6762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0" y="3009900"/>
              <a:ext cx="647700" cy="685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668000" y="4495800"/>
              <a:ext cx="647700" cy="657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9750" y="2644774"/>
            <a:ext cx="8572499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OFICINA DE INFORMÁTICA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742945" y="3107291"/>
            <a:ext cx="6706870" cy="92138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2700" spc="-140" dirty="0">
                <a:solidFill>
                  <a:srgbClr val="FFFFFF"/>
                </a:solidFill>
                <a:latin typeface="Arial"/>
                <a:cs typeface="Arial"/>
              </a:rPr>
              <a:t>Proyección 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00" spc="-135" dirty="0">
                <a:solidFill>
                  <a:srgbClr val="FFFFFF"/>
                </a:solidFill>
                <a:latin typeface="Arial"/>
                <a:cs typeface="Arial"/>
              </a:rPr>
              <a:t>Estimación </a:t>
            </a:r>
            <a:r>
              <a:rPr sz="2700" spc="-1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700" spc="-120" dirty="0">
                <a:solidFill>
                  <a:srgbClr val="FFFFFF"/>
                </a:solidFill>
                <a:latin typeface="Arial"/>
                <a:cs typeface="Arial"/>
              </a:rPr>
              <a:t>Actividades </a:t>
            </a:r>
            <a:r>
              <a:rPr sz="2700" spc="-1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7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190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0319" y="1226400"/>
            <a:ext cx="1615440" cy="4377055"/>
          </a:xfrm>
          <a:custGeom>
            <a:avLst/>
            <a:gdLst/>
            <a:ahLst/>
            <a:cxnLst/>
            <a:rect l="l" t="t" r="r" b="b"/>
            <a:pathLst>
              <a:path w="1615440" h="4377055">
                <a:moveTo>
                  <a:pt x="1614931" y="0"/>
                </a:moveTo>
                <a:lnTo>
                  <a:pt x="0" y="0"/>
                </a:lnTo>
                <a:lnTo>
                  <a:pt x="0" y="4376547"/>
                </a:lnTo>
                <a:lnTo>
                  <a:pt x="1614931" y="4376547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947351"/>
          <a:ext cx="11386182" cy="4997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19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tecnológica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disponible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0"/>
                        </a:lnSpc>
                        <a:spcBef>
                          <a:spcPts val="30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soporte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versiones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software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0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comercial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408.000.000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3025" algn="just">
                        <a:lnSpc>
                          <a:spcPct val="99000"/>
                        </a:lnSpc>
                        <a:spcBef>
                          <a:spcPts val="3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continuidad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plataforma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misión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crítica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ante 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eventos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catastróficos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DRP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(disaster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recovery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plan)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815.141.821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Bef>
                          <a:spcPts val="31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continuidad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equipos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5"/>
                        </a:lnSpc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aire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acondicionado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UPS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69.000.000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9215" algn="just">
                        <a:lnSpc>
                          <a:spcPts val="1430"/>
                        </a:lnSpc>
                        <a:spcBef>
                          <a:spcPts val="37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continuidad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equipos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hardware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través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cobertura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extensión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garantías,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soporte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513.846.340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8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5405" algn="just">
                        <a:lnSpc>
                          <a:spcPct val="100099"/>
                        </a:lnSpc>
                        <a:spcBef>
                          <a:spcPts val="3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Prestar los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ininterrumpidos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Internet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comunicaciones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(satelital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GPRS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hidrológicos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meteorológicos),</a:t>
                      </a:r>
                      <a:r>
                        <a:rPr sz="1200" spc="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mantenimiento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plantas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telefónicas,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transmisión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captura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estaciones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convencionales,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servicios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modelo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Centro Europeo,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servicio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datos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red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rayos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2.051.939.460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0"/>
                        </a:lnSpc>
                        <a:spcBef>
                          <a:spcPts val="34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Renovación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plataforma</a:t>
                      </a:r>
                      <a:r>
                        <a:rPr sz="12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tecnológica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(impresoras,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pc</a:t>
                      </a:r>
                      <a:r>
                        <a:rPr sz="1200" spc="-75" dirty="0">
                          <a:latin typeface="Verdana"/>
                          <a:cs typeface="Verdana"/>
                        </a:rPr>
                        <a:t>´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5"/>
                        </a:lnSpc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escritorio,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portátiles,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switch,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tabletas)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1.084.541.737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435"/>
                        </a:lnSpc>
                        <a:spcBef>
                          <a:spcPts val="34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componentes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TI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la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ts val="1435"/>
                        </a:lnSpc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entidad,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necesarios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apoyo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gestión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institucional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2.905.418.900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8186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7.847.888.258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582275" y="1695450"/>
            <a:ext cx="838200" cy="3248025"/>
            <a:chOff x="10582275" y="1695450"/>
            <a:chExt cx="838200" cy="3248025"/>
          </a:xfrm>
        </p:grpSpPr>
        <p:sp>
          <p:nvSpPr>
            <p:cNvPr id="5" name="object 5"/>
            <p:cNvSpPr/>
            <p:nvPr/>
          </p:nvSpPr>
          <p:spPr>
            <a:xfrm>
              <a:off x="10582275" y="1695450"/>
              <a:ext cx="838200" cy="638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82275" y="2543175"/>
              <a:ext cx="838200" cy="638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2275" y="3409950"/>
              <a:ext cx="838200" cy="647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82275" y="4276725"/>
              <a:ext cx="838200" cy="6667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0319" y="1483233"/>
            <a:ext cx="1615440" cy="3451860"/>
          </a:xfrm>
          <a:custGeom>
            <a:avLst/>
            <a:gdLst/>
            <a:ahLst/>
            <a:cxnLst/>
            <a:rect l="l" t="t" r="r" b="b"/>
            <a:pathLst>
              <a:path w="1615440" h="3451860">
                <a:moveTo>
                  <a:pt x="1614931" y="0"/>
                </a:moveTo>
                <a:lnTo>
                  <a:pt x="0" y="0"/>
                </a:lnTo>
                <a:lnTo>
                  <a:pt x="0" y="3451479"/>
                </a:lnTo>
                <a:lnTo>
                  <a:pt x="1614931" y="3451479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1082479"/>
          <a:ext cx="11386182" cy="4285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4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Herramientas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informáticas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áreas</a:t>
                      </a:r>
                      <a:r>
                        <a:rPr sz="12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misionales.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94615" marR="220345">
                        <a:lnSpc>
                          <a:spcPct val="10520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continuidad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operación del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software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comercial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adquirido,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través del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soporte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actualización  (Aquarius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Time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Series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DHIME).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590.000.000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13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590.000.000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553700" y="1866900"/>
            <a:ext cx="847725" cy="2933700"/>
            <a:chOff x="10553700" y="1866900"/>
            <a:chExt cx="847725" cy="2933700"/>
          </a:xfrm>
        </p:grpSpPr>
        <p:sp>
          <p:nvSpPr>
            <p:cNvPr id="5" name="object 5"/>
            <p:cNvSpPr/>
            <p:nvPr/>
          </p:nvSpPr>
          <p:spPr>
            <a:xfrm>
              <a:off x="10553700" y="1866900"/>
              <a:ext cx="847725" cy="619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53700" y="2628900"/>
              <a:ext cx="847725" cy="619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53700" y="3352800"/>
              <a:ext cx="847725" cy="628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53700" y="4143375"/>
              <a:ext cx="847725" cy="657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80319" y="1555241"/>
            <a:ext cx="1615440" cy="3379470"/>
          </a:xfrm>
          <a:custGeom>
            <a:avLst/>
            <a:gdLst/>
            <a:ahLst/>
            <a:cxnLst/>
            <a:rect l="l" t="t" r="r" b="b"/>
            <a:pathLst>
              <a:path w="1615440" h="3379470">
                <a:moveTo>
                  <a:pt x="1614931" y="0"/>
                </a:moveTo>
                <a:lnTo>
                  <a:pt x="0" y="0"/>
                </a:lnTo>
                <a:lnTo>
                  <a:pt x="0" y="3379470"/>
                </a:lnTo>
                <a:lnTo>
                  <a:pt x="1614931" y="3379470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1154488"/>
          <a:ext cx="11386182" cy="4213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947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50" b="1" spc="-1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Herramientas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informáticas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apoyo.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4615" marR="219075">
                        <a:lnSpc>
                          <a:spcPct val="103899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continuidad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operación del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software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comercial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adquirido,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través del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soporte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actualización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(Nuevos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módulos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Talento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Humano,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soporte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aplicación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Inventarios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almacén,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soporte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mantenimiento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software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Planeación 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Indicadores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Suite</a:t>
                      </a:r>
                      <a:r>
                        <a:rPr sz="1250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Vision).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175.000.000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5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13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400" b="1" spc="-8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175.000.000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12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582275" y="1866900"/>
            <a:ext cx="838200" cy="2933700"/>
            <a:chOff x="10582275" y="1866900"/>
            <a:chExt cx="838200" cy="2933700"/>
          </a:xfrm>
        </p:grpSpPr>
        <p:sp>
          <p:nvSpPr>
            <p:cNvPr id="5" name="object 5"/>
            <p:cNvSpPr/>
            <p:nvPr/>
          </p:nvSpPr>
          <p:spPr>
            <a:xfrm>
              <a:off x="10582275" y="1866900"/>
              <a:ext cx="838200" cy="6191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82275" y="2628900"/>
              <a:ext cx="838200" cy="619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82275" y="3352800"/>
              <a:ext cx="838200" cy="6286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82275" y="4143375"/>
              <a:ext cx="838200" cy="6572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81488" y="1476438"/>
            <a:ext cx="2371725" cy="2371725"/>
            <a:chOff x="3781488" y="1476438"/>
            <a:chExt cx="2371725" cy="2371725"/>
          </a:xfrm>
        </p:grpSpPr>
        <p:sp>
          <p:nvSpPr>
            <p:cNvPr id="3" name="object 3"/>
            <p:cNvSpPr/>
            <p:nvPr/>
          </p:nvSpPr>
          <p:spPr>
            <a:xfrm>
              <a:off x="3795776" y="1490725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2343150" y="0"/>
                  </a:moveTo>
                  <a:lnTo>
                    <a:pt x="2294736" y="490"/>
                  </a:lnTo>
                  <a:lnTo>
                    <a:pt x="2246562" y="1954"/>
                  </a:lnTo>
                  <a:lnTo>
                    <a:pt x="2198636" y="4383"/>
                  </a:lnTo>
                  <a:lnTo>
                    <a:pt x="2150969" y="7767"/>
                  </a:lnTo>
                  <a:lnTo>
                    <a:pt x="2103569" y="12096"/>
                  </a:lnTo>
                  <a:lnTo>
                    <a:pt x="2056446" y="17363"/>
                  </a:lnTo>
                  <a:lnTo>
                    <a:pt x="2009609" y="23556"/>
                  </a:lnTo>
                  <a:lnTo>
                    <a:pt x="1963068" y="30666"/>
                  </a:lnTo>
                  <a:lnTo>
                    <a:pt x="1916832" y="38685"/>
                  </a:lnTo>
                  <a:lnTo>
                    <a:pt x="1870910" y="47602"/>
                  </a:lnTo>
                  <a:lnTo>
                    <a:pt x="1825313" y="57408"/>
                  </a:lnTo>
                  <a:lnTo>
                    <a:pt x="1780049" y="68095"/>
                  </a:lnTo>
                  <a:lnTo>
                    <a:pt x="1735128" y="79651"/>
                  </a:lnTo>
                  <a:lnTo>
                    <a:pt x="1690559" y="92069"/>
                  </a:lnTo>
                  <a:lnTo>
                    <a:pt x="1646352" y="105338"/>
                  </a:lnTo>
                  <a:lnTo>
                    <a:pt x="1602516" y="119450"/>
                  </a:lnTo>
                  <a:lnTo>
                    <a:pt x="1559060" y="134394"/>
                  </a:lnTo>
                  <a:lnTo>
                    <a:pt x="1515995" y="150161"/>
                  </a:lnTo>
                  <a:lnTo>
                    <a:pt x="1473329" y="166742"/>
                  </a:lnTo>
                  <a:lnTo>
                    <a:pt x="1431071" y="184128"/>
                  </a:lnTo>
                  <a:lnTo>
                    <a:pt x="1389232" y="202308"/>
                  </a:lnTo>
                  <a:lnTo>
                    <a:pt x="1347820" y="221274"/>
                  </a:lnTo>
                  <a:lnTo>
                    <a:pt x="1306846" y="241017"/>
                  </a:lnTo>
                  <a:lnTo>
                    <a:pt x="1266318" y="261526"/>
                  </a:lnTo>
                  <a:lnTo>
                    <a:pt x="1226246" y="282792"/>
                  </a:lnTo>
                  <a:lnTo>
                    <a:pt x="1186639" y="304807"/>
                  </a:lnTo>
                  <a:lnTo>
                    <a:pt x="1147507" y="327559"/>
                  </a:lnTo>
                  <a:lnTo>
                    <a:pt x="1108859" y="351041"/>
                  </a:lnTo>
                  <a:lnTo>
                    <a:pt x="1070704" y="375243"/>
                  </a:lnTo>
                  <a:lnTo>
                    <a:pt x="1033053" y="400154"/>
                  </a:lnTo>
                  <a:lnTo>
                    <a:pt x="995914" y="425767"/>
                  </a:lnTo>
                  <a:lnTo>
                    <a:pt x="959297" y="452071"/>
                  </a:lnTo>
                  <a:lnTo>
                    <a:pt x="923211" y="479057"/>
                  </a:lnTo>
                  <a:lnTo>
                    <a:pt x="887665" y="506715"/>
                  </a:lnTo>
                  <a:lnTo>
                    <a:pt x="852670" y="535036"/>
                  </a:lnTo>
                  <a:lnTo>
                    <a:pt x="818235" y="564011"/>
                  </a:lnTo>
                  <a:lnTo>
                    <a:pt x="784368" y="593631"/>
                  </a:lnTo>
                  <a:lnTo>
                    <a:pt x="751080" y="623885"/>
                  </a:lnTo>
                  <a:lnTo>
                    <a:pt x="718379" y="654764"/>
                  </a:lnTo>
                  <a:lnTo>
                    <a:pt x="686276" y="686260"/>
                  </a:lnTo>
                  <a:lnTo>
                    <a:pt x="654779" y="718362"/>
                  </a:lnTo>
                  <a:lnTo>
                    <a:pt x="623898" y="751061"/>
                  </a:lnTo>
                  <a:lnTo>
                    <a:pt x="593643" y="784348"/>
                  </a:lnTo>
                  <a:lnTo>
                    <a:pt x="564023" y="818213"/>
                  </a:lnTo>
                  <a:lnTo>
                    <a:pt x="535047" y="852648"/>
                  </a:lnTo>
                  <a:lnTo>
                    <a:pt x="506725" y="887641"/>
                  </a:lnTo>
                  <a:lnTo>
                    <a:pt x="479065" y="923185"/>
                  </a:lnTo>
                  <a:lnTo>
                    <a:pt x="452079" y="959269"/>
                  </a:lnTo>
                  <a:lnTo>
                    <a:pt x="425774" y="995885"/>
                  </a:lnTo>
                  <a:lnTo>
                    <a:pt x="400161" y="1033022"/>
                  </a:lnTo>
                  <a:lnTo>
                    <a:pt x="375249" y="1070671"/>
                  </a:lnTo>
                  <a:lnTo>
                    <a:pt x="351047" y="1108824"/>
                  </a:lnTo>
                  <a:lnTo>
                    <a:pt x="327564" y="1147470"/>
                  </a:lnTo>
                  <a:lnTo>
                    <a:pt x="304811" y="1186600"/>
                  </a:lnTo>
                  <a:lnTo>
                    <a:pt x="282796" y="1226204"/>
                  </a:lnTo>
                  <a:lnTo>
                    <a:pt x="261529" y="1266274"/>
                  </a:lnTo>
                  <a:lnTo>
                    <a:pt x="241020" y="1306800"/>
                  </a:lnTo>
                  <a:lnTo>
                    <a:pt x="221277" y="1347772"/>
                  </a:lnTo>
                  <a:lnTo>
                    <a:pt x="202311" y="1389181"/>
                  </a:lnTo>
                  <a:lnTo>
                    <a:pt x="184130" y="1431018"/>
                  </a:lnTo>
                  <a:lnTo>
                    <a:pt x="166744" y="1473272"/>
                  </a:lnTo>
                  <a:lnTo>
                    <a:pt x="150162" y="1515936"/>
                  </a:lnTo>
                  <a:lnTo>
                    <a:pt x="134395" y="1558998"/>
                  </a:lnTo>
                  <a:lnTo>
                    <a:pt x="119451" y="1602451"/>
                  </a:lnTo>
                  <a:lnTo>
                    <a:pt x="105339" y="1646284"/>
                  </a:lnTo>
                  <a:lnTo>
                    <a:pt x="92070" y="1690488"/>
                  </a:lnTo>
                  <a:lnTo>
                    <a:pt x="79652" y="1735053"/>
                  </a:lnTo>
                  <a:lnTo>
                    <a:pt x="68095" y="1779971"/>
                  </a:lnTo>
                  <a:lnTo>
                    <a:pt x="57409" y="1825232"/>
                  </a:lnTo>
                  <a:lnTo>
                    <a:pt x="47602" y="1870825"/>
                  </a:lnTo>
                  <a:lnTo>
                    <a:pt x="38685" y="1916743"/>
                  </a:lnTo>
                  <a:lnTo>
                    <a:pt x="30666" y="1962975"/>
                  </a:lnTo>
                  <a:lnTo>
                    <a:pt x="23556" y="2009512"/>
                  </a:lnTo>
                  <a:lnTo>
                    <a:pt x="17363" y="2056345"/>
                  </a:lnTo>
                  <a:lnTo>
                    <a:pt x="12096" y="2103464"/>
                  </a:lnTo>
                  <a:lnTo>
                    <a:pt x="7767" y="2150860"/>
                  </a:lnTo>
                  <a:lnTo>
                    <a:pt x="4383" y="2198523"/>
                  </a:lnTo>
                  <a:lnTo>
                    <a:pt x="1954" y="2246444"/>
                  </a:lnTo>
                  <a:lnTo>
                    <a:pt x="490" y="2294614"/>
                  </a:lnTo>
                  <a:lnTo>
                    <a:pt x="0" y="2343023"/>
                  </a:lnTo>
                  <a:lnTo>
                    <a:pt x="2343150" y="2343023"/>
                  </a:lnTo>
                  <a:lnTo>
                    <a:pt x="234315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95776" y="1490725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0" y="2343023"/>
                  </a:moveTo>
                  <a:lnTo>
                    <a:pt x="490" y="2294614"/>
                  </a:lnTo>
                  <a:lnTo>
                    <a:pt x="1954" y="2246444"/>
                  </a:lnTo>
                  <a:lnTo>
                    <a:pt x="4383" y="2198523"/>
                  </a:lnTo>
                  <a:lnTo>
                    <a:pt x="7767" y="2150860"/>
                  </a:lnTo>
                  <a:lnTo>
                    <a:pt x="12096" y="2103464"/>
                  </a:lnTo>
                  <a:lnTo>
                    <a:pt x="17363" y="2056345"/>
                  </a:lnTo>
                  <a:lnTo>
                    <a:pt x="23556" y="2009512"/>
                  </a:lnTo>
                  <a:lnTo>
                    <a:pt x="30666" y="1962975"/>
                  </a:lnTo>
                  <a:lnTo>
                    <a:pt x="38685" y="1916743"/>
                  </a:lnTo>
                  <a:lnTo>
                    <a:pt x="47602" y="1870825"/>
                  </a:lnTo>
                  <a:lnTo>
                    <a:pt x="57409" y="1825232"/>
                  </a:lnTo>
                  <a:lnTo>
                    <a:pt x="68095" y="1779971"/>
                  </a:lnTo>
                  <a:lnTo>
                    <a:pt x="79652" y="1735053"/>
                  </a:lnTo>
                  <a:lnTo>
                    <a:pt x="92070" y="1690488"/>
                  </a:lnTo>
                  <a:lnTo>
                    <a:pt x="105339" y="1646284"/>
                  </a:lnTo>
                  <a:lnTo>
                    <a:pt x="119451" y="1602451"/>
                  </a:lnTo>
                  <a:lnTo>
                    <a:pt x="134395" y="1558998"/>
                  </a:lnTo>
                  <a:lnTo>
                    <a:pt x="150162" y="1515936"/>
                  </a:lnTo>
                  <a:lnTo>
                    <a:pt x="166744" y="1473272"/>
                  </a:lnTo>
                  <a:lnTo>
                    <a:pt x="184130" y="1431018"/>
                  </a:lnTo>
                  <a:lnTo>
                    <a:pt x="202311" y="1389181"/>
                  </a:lnTo>
                  <a:lnTo>
                    <a:pt x="221277" y="1347772"/>
                  </a:lnTo>
                  <a:lnTo>
                    <a:pt x="241020" y="1306800"/>
                  </a:lnTo>
                  <a:lnTo>
                    <a:pt x="261529" y="1266274"/>
                  </a:lnTo>
                  <a:lnTo>
                    <a:pt x="282796" y="1226204"/>
                  </a:lnTo>
                  <a:lnTo>
                    <a:pt x="304811" y="1186600"/>
                  </a:lnTo>
                  <a:lnTo>
                    <a:pt x="327564" y="1147470"/>
                  </a:lnTo>
                  <a:lnTo>
                    <a:pt x="351047" y="1108824"/>
                  </a:lnTo>
                  <a:lnTo>
                    <a:pt x="375249" y="1070671"/>
                  </a:lnTo>
                  <a:lnTo>
                    <a:pt x="400161" y="1033022"/>
                  </a:lnTo>
                  <a:lnTo>
                    <a:pt x="425774" y="995885"/>
                  </a:lnTo>
                  <a:lnTo>
                    <a:pt x="452079" y="959269"/>
                  </a:lnTo>
                  <a:lnTo>
                    <a:pt x="479065" y="923185"/>
                  </a:lnTo>
                  <a:lnTo>
                    <a:pt x="506725" y="887641"/>
                  </a:lnTo>
                  <a:lnTo>
                    <a:pt x="535047" y="852648"/>
                  </a:lnTo>
                  <a:lnTo>
                    <a:pt x="564023" y="818213"/>
                  </a:lnTo>
                  <a:lnTo>
                    <a:pt x="593643" y="784348"/>
                  </a:lnTo>
                  <a:lnTo>
                    <a:pt x="623898" y="751061"/>
                  </a:lnTo>
                  <a:lnTo>
                    <a:pt x="654779" y="718362"/>
                  </a:lnTo>
                  <a:lnTo>
                    <a:pt x="686276" y="686260"/>
                  </a:lnTo>
                  <a:lnTo>
                    <a:pt x="718379" y="654764"/>
                  </a:lnTo>
                  <a:lnTo>
                    <a:pt x="751080" y="623885"/>
                  </a:lnTo>
                  <a:lnTo>
                    <a:pt x="784368" y="593631"/>
                  </a:lnTo>
                  <a:lnTo>
                    <a:pt x="818235" y="564011"/>
                  </a:lnTo>
                  <a:lnTo>
                    <a:pt x="852670" y="535036"/>
                  </a:lnTo>
                  <a:lnTo>
                    <a:pt x="887665" y="506715"/>
                  </a:lnTo>
                  <a:lnTo>
                    <a:pt x="923211" y="479057"/>
                  </a:lnTo>
                  <a:lnTo>
                    <a:pt x="959297" y="452071"/>
                  </a:lnTo>
                  <a:lnTo>
                    <a:pt x="995914" y="425767"/>
                  </a:lnTo>
                  <a:lnTo>
                    <a:pt x="1033053" y="400154"/>
                  </a:lnTo>
                  <a:lnTo>
                    <a:pt x="1070704" y="375243"/>
                  </a:lnTo>
                  <a:lnTo>
                    <a:pt x="1108859" y="351041"/>
                  </a:lnTo>
                  <a:lnTo>
                    <a:pt x="1147507" y="327559"/>
                  </a:lnTo>
                  <a:lnTo>
                    <a:pt x="1186639" y="304807"/>
                  </a:lnTo>
                  <a:lnTo>
                    <a:pt x="1226246" y="282792"/>
                  </a:lnTo>
                  <a:lnTo>
                    <a:pt x="1266318" y="261526"/>
                  </a:lnTo>
                  <a:lnTo>
                    <a:pt x="1306846" y="241017"/>
                  </a:lnTo>
                  <a:lnTo>
                    <a:pt x="1347820" y="221274"/>
                  </a:lnTo>
                  <a:lnTo>
                    <a:pt x="1389232" y="202308"/>
                  </a:lnTo>
                  <a:lnTo>
                    <a:pt x="1431071" y="184128"/>
                  </a:lnTo>
                  <a:lnTo>
                    <a:pt x="1473329" y="166742"/>
                  </a:lnTo>
                  <a:lnTo>
                    <a:pt x="1515995" y="150161"/>
                  </a:lnTo>
                  <a:lnTo>
                    <a:pt x="1559060" y="134394"/>
                  </a:lnTo>
                  <a:lnTo>
                    <a:pt x="1602516" y="119450"/>
                  </a:lnTo>
                  <a:lnTo>
                    <a:pt x="1646352" y="105338"/>
                  </a:lnTo>
                  <a:lnTo>
                    <a:pt x="1690559" y="92069"/>
                  </a:lnTo>
                  <a:lnTo>
                    <a:pt x="1735128" y="79651"/>
                  </a:lnTo>
                  <a:lnTo>
                    <a:pt x="1780049" y="68095"/>
                  </a:lnTo>
                  <a:lnTo>
                    <a:pt x="1825313" y="57408"/>
                  </a:lnTo>
                  <a:lnTo>
                    <a:pt x="1870910" y="47602"/>
                  </a:lnTo>
                  <a:lnTo>
                    <a:pt x="1916832" y="38685"/>
                  </a:lnTo>
                  <a:lnTo>
                    <a:pt x="1963068" y="30666"/>
                  </a:lnTo>
                  <a:lnTo>
                    <a:pt x="2009609" y="23556"/>
                  </a:lnTo>
                  <a:lnTo>
                    <a:pt x="2056446" y="17363"/>
                  </a:lnTo>
                  <a:lnTo>
                    <a:pt x="2103569" y="12096"/>
                  </a:lnTo>
                  <a:lnTo>
                    <a:pt x="2150969" y="7767"/>
                  </a:lnTo>
                  <a:lnTo>
                    <a:pt x="2198636" y="4383"/>
                  </a:lnTo>
                  <a:lnTo>
                    <a:pt x="2246562" y="1954"/>
                  </a:lnTo>
                  <a:lnTo>
                    <a:pt x="2294736" y="490"/>
                  </a:lnTo>
                  <a:lnTo>
                    <a:pt x="2343150" y="0"/>
                  </a:lnTo>
                  <a:lnTo>
                    <a:pt x="2343150" y="2343023"/>
                  </a:lnTo>
                  <a:lnTo>
                    <a:pt x="0" y="2343023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605020" y="2056367"/>
            <a:ext cx="1376045" cy="1734185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19"/>
              </a:spcBef>
            </a:pPr>
            <a:r>
              <a:rPr sz="1850" spc="-40" dirty="0">
                <a:solidFill>
                  <a:srgbClr val="FFFFFF"/>
                </a:solidFill>
                <a:latin typeface="Arial"/>
                <a:cs typeface="Arial"/>
              </a:rPr>
              <a:t>Misionalidad:</a:t>
            </a:r>
            <a:endParaRPr sz="1850">
              <a:latin typeface="Arial"/>
              <a:cs typeface="Arial"/>
            </a:endParaRPr>
          </a:p>
          <a:p>
            <a:pPr marL="107950" indent="-95250">
              <a:lnSpc>
                <a:spcPct val="100000"/>
              </a:lnSpc>
              <a:spcBef>
                <a:spcPts val="780"/>
              </a:spcBef>
              <a:buChar char="•"/>
              <a:tabLst>
                <a:tab pos="107950" algn="l"/>
              </a:tabLst>
            </a:pP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Hidrología</a:t>
            </a:r>
            <a:endParaRPr sz="1550">
              <a:latin typeface="Arial"/>
              <a:cs typeface="Arial"/>
            </a:endParaRPr>
          </a:p>
          <a:p>
            <a:pPr marL="107950" indent="-95250">
              <a:lnSpc>
                <a:spcPct val="100000"/>
              </a:lnSpc>
              <a:spcBef>
                <a:spcPts val="20"/>
              </a:spcBef>
              <a:buChar char="•"/>
              <a:tabLst>
                <a:tab pos="107950" algn="l"/>
              </a:tabLst>
            </a:pPr>
            <a:r>
              <a:rPr sz="1550" spc="-40" dirty="0">
                <a:solidFill>
                  <a:srgbClr val="FFFFFF"/>
                </a:solidFill>
                <a:latin typeface="Arial"/>
                <a:cs typeface="Arial"/>
              </a:rPr>
              <a:t>Meteorología</a:t>
            </a:r>
            <a:endParaRPr sz="1550">
              <a:latin typeface="Arial"/>
              <a:cs typeface="Arial"/>
            </a:endParaRPr>
          </a:p>
          <a:p>
            <a:pPr marL="107950" indent="-95250">
              <a:lnSpc>
                <a:spcPct val="100000"/>
              </a:lnSpc>
              <a:spcBef>
                <a:spcPts val="95"/>
              </a:spcBef>
              <a:buChar char="•"/>
              <a:tabLst>
                <a:tab pos="107950" algn="l"/>
              </a:tabLst>
            </a:pPr>
            <a:r>
              <a:rPr sz="1550" spc="-100" dirty="0">
                <a:solidFill>
                  <a:srgbClr val="FFFFFF"/>
                </a:solidFill>
                <a:latin typeface="Arial"/>
                <a:cs typeface="Arial"/>
              </a:rPr>
              <a:t>Ecosistemas</a:t>
            </a:r>
            <a:endParaRPr sz="1550">
              <a:latin typeface="Arial"/>
              <a:cs typeface="Arial"/>
            </a:endParaRPr>
          </a:p>
          <a:p>
            <a:pPr marL="107950" marR="248920" indent="-95250">
              <a:lnSpc>
                <a:spcPts val="1950"/>
              </a:lnSpc>
              <a:spcBef>
                <a:spcPts val="5"/>
              </a:spcBef>
              <a:buChar char="•"/>
              <a:tabLst>
                <a:tab pos="107950" algn="l"/>
              </a:tabLst>
            </a:pPr>
            <a:r>
              <a:rPr sz="1550" spc="-80" dirty="0">
                <a:solidFill>
                  <a:srgbClr val="FFFFFF"/>
                </a:solidFill>
                <a:latin typeface="Arial"/>
                <a:cs typeface="Arial"/>
              </a:rPr>
              <a:t>Estudios  </a:t>
            </a:r>
            <a:r>
              <a:rPr sz="1550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50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5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550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50" spc="2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50" spc="-1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50" spc="-1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38811" y="1476438"/>
            <a:ext cx="2371725" cy="2371725"/>
            <a:chOff x="6238811" y="1476438"/>
            <a:chExt cx="2371725" cy="2371725"/>
          </a:xfrm>
        </p:grpSpPr>
        <p:sp>
          <p:nvSpPr>
            <p:cNvPr id="7" name="object 7"/>
            <p:cNvSpPr/>
            <p:nvPr/>
          </p:nvSpPr>
          <p:spPr>
            <a:xfrm>
              <a:off x="6253098" y="1490725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0" y="0"/>
                  </a:moveTo>
                  <a:lnTo>
                    <a:pt x="0" y="2343150"/>
                  </a:lnTo>
                  <a:lnTo>
                    <a:pt x="2343150" y="2343150"/>
                  </a:lnTo>
                  <a:lnTo>
                    <a:pt x="2342659" y="2294736"/>
                  </a:lnTo>
                  <a:lnTo>
                    <a:pt x="2341195" y="2246562"/>
                  </a:lnTo>
                  <a:lnTo>
                    <a:pt x="2338766" y="2198636"/>
                  </a:lnTo>
                  <a:lnTo>
                    <a:pt x="2335382" y="2150969"/>
                  </a:lnTo>
                  <a:lnTo>
                    <a:pt x="2331053" y="2103569"/>
                  </a:lnTo>
                  <a:lnTo>
                    <a:pt x="2325786" y="2056446"/>
                  </a:lnTo>
                  <a:lnTo>
                    <a:pt x="2319593" y="2009609"/>
                  </a:lnTo>
                  <a:lnTo>
                    <a:pt x="2312483" y="1963068"/>
                  </a:lnTo>
                  <a:lnTo>
                    <a:pt x="2304464" y="1916832"/>
                  </a:lnTo>
                  <a:lnTo>
                    <a:pt x="2295547" y="1870910"/>
                  </a:lnTo>
                  <a:lnTo>
                    <a:pt x="2285740" y="1825313"/>
                  </a:lnTo>
                  <a:lnTo>
                    <a:pt x="2275054" y="1780049"/>
                  </a:lnTo>
                  <a:lnTo>
                    <a:pt x="2263497" y="1735128"/>
                  </a:lnTo>
                  <a:lnTo>
                    <a:pt x="2251079" y="1690559"/>
                  </a:lnTo>
                  <a:lnTo>
                    <a:pt x="2237810" y="1646352"/>
                  </a:lnTo>
                  <a:lnTo>
                    <a:pt x="2223698" y="1602516"/>
                  </a:lnTo>
                  <a:lnTo>
                    <a:pt x="2208754" y="1559060"/>
                  </a:lnTo>
                  <a:lnTo>
                    <a:pt x="2192987" y="1515995"/>
                  </a:lnTo>
                  <a:lnTo>
                    <a:pt x="2176405" y="1473329"/>
                  </a:lnTo>
                  <a:lnTo>
                    <a:pt x="2159019" y="1431071"/>
                  </a:lnTo>
                  <a:lnTo>
                    <a:pt x="2140838" y="1389232"/>
                  </a:lnTo>
                  <a:lnTo>
                    <a:pt x="2121872" y="1347820"/>
                  </a:lnTo>
                  <a:lnTo>
                    <a:pt x="2102129" y="1306846"/>
                  </a:lnTo>
                  <a:lnTo>
                    <a:pt x="2081620" y="1266318"/>
                  </a:lnTo>
                  <a:lnTo>
                    <a:pt x="2060353" y="1226246"/>
                  </a:lnTo>
                  <a:lnTo>
                    <a:pt x="2038338" y="1186639"/>
                  </a:lnTo>
                  <a:lnTo>
                    <a:pt x="2015585" y="1147507"/>
                  </a:lnTo>
                  <a:lnTo>
                    <a:pt x="1992102" y="1108859"/>
                  </a:lnTo>
                  <a:lnTo>
                    <a:pt x="1967900" y="1070704"/>
                  </a:lnTo>
                  <a:lnTo>
                    <a:pt x="1942988" y="1033053"/>
                  </a:lnTo>
                  <a:lnTo>
                    <a:pt x="1917375" y="995914"/>
                  </a:lnTo>
                  <a:lnTo>
                    <a:pt x="1891070" y="959297"/>
                  </a:lnTo>
                  <a:lnTo>
                    <a:pt x="1864084" y="923211"/>
                  </a:lnTo>
                  <a:lnTo>
                    <a:pt x="1836424" y="887665"/>
                  </a:lnTo>
                  <a:lnTo>
                    <a:pt x="1808102" y="852670"/>
                  </a:lnTo>
                  <a:lnTo>
                    <a:pt x="1779126" y="818235"/>
                  </a:lnTo>
                  <a:lnTo>
                    <a:pt x="1749506" y="784368"/>
                  </a:lnTo>
                  <a:lnTo>
                    <a:pt x="1719251" y="751080"/>
                  </a:lnTo>
                  <a:lnTo>
                    <a:pt x="1688370" y="718379"/>
                  </a:lnTo>
                  <a:lnTo>
                    <a:pt x="1656873" y="686276"/>
                  </a:lnTo>
                  <a:lnTo>
                    <a:pt x="1624770" y="654779"/>
                  </a:lnTo>
                  <a:lnTo>
                    <a:pt x="1592069" y="623898"/>
                  </a:lnTo>
                  <a:lnTo>
                    <a:pt x="1558781" y="593643"/>
                  </a:lnTo>
                  <a:lnTo>
                    <a:pt x="1524914" y="564023"/>
                  </a:lnTo>
                  <a:lnTo>
                    <a:pt x="1490479" y="535047"/>
                  </a:lnTo>
                  <a:lnTo>
                    <a:pt x="1455484" y="506725"/>
                  </a:lnTo>
                  <a:lnTo>
                    <a:pt x="1419938" y="479065"/>
                  </a:lnTo>
                  <a:lnTo>
                    <a:pt x="1383852" y="452079"/>
                  </a:lnTo>
                  <a:lnTo>
                    <a:pt x="1347235" y="425774"/>
                  </a:lnTo>
                  <a:lnTo>
                    <a:pt x="1310096" y="400161"/>
                  </a:lnTo>
                  <a:lnTo>
                    <a:pt x="1272445" y="375249"/>
                  </a:lnTo>
                  <a:lnTo>
                    <a:pt x="1234290" y="351047"/>
                  </a:lnTo>
                  <a:lnTo>
                    <a:pt x="1195642" y="327564"/>
                  </a:lnTo>
                  <a:lnTo>
                    <a:pt x="1156510" y="304811"/>
                  </a:lnTo>
                  <a:lnTo>
                    <a:pt x="1116903" y="282796"/>
                  </a:lnTo>
                  <a:lnTo>
                    <a:pt x="1076831" y="261529"/>
                  </a:lnTo>
                  <a:lnTo>
                    <a:pt x="1036303" y="241020"/>
                  </a:lnTo>
                  <a:lnTo>
                    <a:pt x="995329" y="221277"/>
                  </a:lnTo>
                  <a:lnTo>
                    <a:pt x="953917" y="202311"/>
                  </a:lnTo>
                  <a:lnTo>
                    <a:pt x="912078" y="184130"/>
                  </a:lnTo>
                  <a:lnTo>
                    <a:pt x="869820" y="166744"/>
                  </a:lnTo>
                  <a:lnTo>
                    <a:pt x="827154" y="150162"/>
                  </a:lnTo>
                  <a:lnTo>
                    <a:pt x="784089" y="134395"/>
                  </a:lnTo>
                  <a:lnTo>
                    <a:pt x="740633" y="119451"/>
                  </a:lnTo>
                  <a:lnTo>
                    <a:pt x="696797" y="105339"/>
                  </a:lnTo>
                  <a:lnTo>
                    <a:pt x="652590" y="92070"/>
                  </a:lnTo>
                  <a:lnTo>
                    <a:pt x="608021" y="79652"/>
                  </a:lnTo>
                  <a:lnTo>
                    <a:pt x="563100" y="68095"/>
                  </a:lnTo>
                  <a:lnTo>
                    <a:pt x="517836" y="57409"/>
                  </a:lnTo>
                  <a:lnTo>
                    <a:pt x="472239" y="47602"/>
                  </a:lnTo>
                  <a:lnTo>
                    <a:pt x="426317" y="38685"/>
                  </a:lnTo>
                  <a:lnTo>
                    <a:pt x="380081" y="30666"/>
                  </a:lnTo>
                  <a:lnTo>
                    <a:pt x="333540" y="23556"/>
                  </a:lnTo>
                  <a:lnTo>
                    <a:pt x="286703" y="17363"/>
                  </a:lnTo>
                  <a:lnTo>
                    <a:pt x="239580" y="12096"/>
                  </a:lnTo>
                  <a:lnTo>
                    <a:pt x="192180" y="7767"/>
                  </a:lnTo>
                  <a:lnTo>
                    <a:pt x="144513" y="4383"/>
                  </a:lnTo>
                  <a:lnTo>
                    <a:pt x="96587" y="1954"/>
                  </a:lnTo>
                  <a:lnTo>
                    <a:pt x="48413" y="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53098" y="1490725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0" y="0"/>
                  </a:moveTo>
                  <a:lnTo>
                    <a:pt x="48413" y="490"/>
                  </a:lnTo>
                  <a:lnTo>
                    <a:pt x="96587" y="1954"/>
                  </a:lnTo>
                  <a:lnTo>
                    <a:pt x="144513" y="4383"/>
                  </a:lnTo>
                  <a:lnTo>
                    <a:pt x="192180" y="7767"/>
                  </a:lnTo>
                  <a:lnTo>
                    <a:pt x="239580" y="12096"/>
                  </a:lnTo>
                  <a:lnTo>
                    <a:pt x="286703" y="17363"/>
                  </a:lnTo>
                  <a:lnTo>
                    <a:pt x="333540" y="23556"/>
                  </a:lnTo>
                  <a:lnTo>
                    <a:pt x="380081" y="30666"/>
                  </a:lnTo>
                  <a:lnTo>
                    <a:pt x="426317" y="38685"/>
                  </a:lnTo>
                  <a:lnTo>
                    <a:pt x="472239" y="47602"/>
                  </a:lnTo>
                  <a:lnTo>
                    <a:pt x="517836" y="57409"/>
                  </a:lnTo>
                  <a:lnTo>
                    <a:pt x="563100" y="68095"/>
                  </a:lnTo>
                  <a:lnTo>
                    <a:pt x="608021" y="79652"/>
                  </a:lnTo>
                  <a:lnTo>
                    <a:pt x="652590" y="92070"/>
                  </a:lnTo>
                  <a:lnTo>
                    <a:pt x="696797" y="105339"/>
                  </a:lnTo>
                  <a:lnTo>
                    <a:pt x="740633" y="119451"/>
                  </a:lnTo>
                  <a:lnTo>
                    <a:pt x="784089" y="134395"/>
                  </a:lnTo>
                  <a:lnTo>
                    <a:pt x="827154" y="150162"/>
                  </a:lnTo>
                  <a:lnTo>
                    <a:pt x="869820" y="166744"/>
                  </a:lnTo>
                  <a:lnTo>
                    <a:pt x="912078" y="184130"/>
                  </a:lnTo>
                  <a:lnTo>
                    <a:pt x="953917" y="202311"/>
                  </a:lnTo>
                  <a:lnTo>
                    <a:pt x="995329" y="221277"/>
                  </a:lnTo>
                  <a:lnTo>
                    <a:pt x="1036303" y="241020"/>
                  </a:lnTo>
                  <a:lnTo>
                    <a:pt x="1076831" y="261529"/>
                  </a:lnTo>
                  <a:lnTo>
                    <a:pt x="1116903" y="282796"/>
                  </a:lnTo>
                  <a:lnTo>
                    <a:pt x="1156510" y="304811"/>
                  </a:lnTo>
                  <a:lnTo>
                    <a:pt x="1195642" y="327564"/>
                  </a:lnTo>
                  <a:lnTo>
                    <a:pt x="1234290" y="351047"/>
                  </a:lnTo>
                  <a:lnTo>
                    <a:pt x="1272445" y="375249"/>
                  </a:lnTo>
                  <a:lnTo>
                    <a:pt x="1310096" y="400161"/>
                  </a:lnTo>
                  <a:lnTo>
                    <a:pt x="1347235" y="425774"/>
                  </a:lnTo>
                  <a:lnTo>
                    <a:pt x="1383852" y="452079"/>
                  </a:lnTo>
                  <a:lnTo>
                    <a:pt x="1419938" y="479065"/>
                  </a:lnTo>
                  <a:lnTo>
                    <a:pt x="1455484" y="506725"/>
                  </a:lnTo>
                  <a:lnTo>
                    <a:pt x="1490479" y="535047"/>
                  </a:lnTo>
                  <a:lnTo>
                    <a:pt x="1524914" y="564023"/>
                  </a:lnTo>
                  <a:lnTo>
                    <a:pt x="1558781" y="593643"/>
                  </a:lnTo>
                  <a:lnTo>
                    <a:pt x="1592069" y="623898"/>
                  </a:lnTo>
                  <a:lnTo>
                    <a:pt x="1624770" y="654779"/>
                  </a:lnTo>
                  <a:lnTo>
                    <a:pt x="1656873" y="686276"/>
                  </a:lnTo>
                  <a:lnTo>
                    <a:pt x="1688370" y="718379"/>
                  </a:lnTo>
                  <a:lnTo>
                    <a:pt x="1719251" y="751080"/>
                  </a:lnTo>
                  <a:lnTo>
                    <a:pt x="1749506" y="784368"/>
                  </a:lnTo>
                  <a:lnTo>
                    <a:pt x="1779126" y="818235"/>
                  </a:lnTo>
                  <a:lnTo>
                    <a:pt x="1808102" y="852670"/>
                  </a:lnTo>
                  <a:lnTo>
                    <a:pt x="1836424" y="887665"/>
                  </a:lnTo>
                  <a:lnTo>
                    <a:pt x="1864084" y="923211"/>
                  </a:lnTo>
                  <a:lnTo>
                    <a:pt x="1891070" y="959297"/>
                  </a:lnTo>
                  <a:lnTo>
                    <a:pt x="1917375" y="995914"/>
                  </a:lnTo>
                  <a:lnTo>
                    <a:pt x="1942988" y="1033053"/>
                  </a:lnTo>
                  <a:lnTo>
                    <a:pt x="1967900" y="1070704"/>
                  </a:lnTo>
                  <a:lnTo>
                    <a:pt x="1992102" y="1108859"/>
                  </a:lnTo>
                  <a:lnTo>
                    <a:pt x="2015585" y="1147507"/>
                  </a:lnTo>
                  <a:lnTo>
                    <a:pt x="2038338" y="1186639"/>
                  </a:lnTo>
                  <a:lnTo>
                    <a:pt x="2060353" y="1226246"/>
                  </a:lnTo>
                  <a:lnTo>
                    <a:pt x="2081620" y="1266318"/>
                  </a:lnTo>
                  <a:lnTo>
                    <a:pt x="2102129" y="1306846"/>
                  </a:lnTo>
                  <a:lnTo>
                    <a:pt x="2121872" y="1347820"/>
                  </a:lnTo>
                  <a:lnTo>
                    <a:pt x="2140838" y="1389232"/>
                  </a:lnTo>
                  <a:lnTo>
                    <a:pt x="2159019" y="1431071"/>
                  </a:lnTo>
                  <a:lnTo>
                    <a:pt x="2176405" y="1473329"/>
                  </a:lnTo>
                  <a:lnTo>
                    <a:pt x="2192987" y="1515995"/>
                  </a:lnTo>
                  <a:lnTo>
                    <a:pt x="2208754" y="1559060"/>
                  </a:lnTo>
                  <a:lnTo>
                    <a:pt x="2223698" y="1602516"/>
                  </a:lnTo>
                  <a:lnTo>
                    <a:pt x="2237810" y="1646352"/>
                  </a:lnTo>
                  <a:lnTo>
                    <a:pt x="2251079" y="1690559"/>
                  </a:lnTo>
                  <a:lnTo>
                    <a:pt x="2263497" y="1735128"/>
                  </a:lnTo>
                  <a:lnTo>
                    <a:pt x="2275054" y="1780049"/>
                  </a:lnTo>
                  <a:lnTo>
                    <a:pt x="2285740" y="1825313"/>
                  </a:lnTo>
                  <a:lnTo>
                    <a:pt x="2295547" y="1870910"/>
                  </a:lnTo>
                  <a:lnTo>
                    <a:pt x="2304464" y="1916832"/>
                  </a:lnTo>
                  <a:lnTo>
                    <a:pt x="2312483" y="1963068"/>
                  </a:lnTo>
                  <a:lnTo>
                    <a:pt x="2319593" y="2009609"/>
                  </a:lnTo>
                  <a:lnTo>
                    <a:pt x="2325786" y="2056446"/>
                  </a:lnTo>
                  <a:lnTo>
                    <a:pt x="2331053" y="2103569"/>
                  </a:lnTo>
                  <a:lnTo>
                    <a:pt x="2335382" y="2150969"/>
                  </a:lnTo>
                  <a:lnTo>
                    <a:pt x="2338766" y="2198636"/>
                  </a:lnTo>
                  <a:lnTo>
                    <a:pt x="2341195" y="2246562"/>
                  </a:lnTo>
                  <a:lnTo>
                    <a:pt x="2342659" y="2294736"/>
                  </a:lnTo>
                  <a:lnTo>
                    <a:pt x="2343150" y="2343150"/>
                  </a:lnTo>
                  <a:lnTo>
                    <a:pt x="0" y="2343150"/>
                  </a:lnTo>
                  <a:lnTo>
                    <a:pt x="0" y="0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403340" y="2348749"/>
            <a:ext cx="1356995" cy="12001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600"/>
              </a:spcBef>
            </a:pPr>
            <a:r>
              <a:rPr sz="1850" spc="-190" dirty="0">
                <a:solidFill>
                  <a:srgbClr val="FFFFFF"/>
                </a:solidFill>
                <a:latin typeface="Arial"/>
                <a:cs typeface="Arial"/>
              </a:rPr>
              <a:t>PND</a:t>
            </a:r>
            <a:endParaRPr sz="1850">
              <a:latin typeface="Arial"/>
              <a:cs typeface="Arial"/>
            </a:endParaRPr>
          </a:p>
          <a:p>
            <a:pPr marL="12700" marR="5080" indent="-2540" algn="ctr">
              <a:lnSpc>
                <a:spcPts val="1950"/>
              </a:lnSpc>
              <a:spcBef>
                <a:spcPts val="700"/>
              </a:spcBef>
            </a:pP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Pacto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por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1800" spc="-24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-22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ili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 marL="5715" algn="ctr">
              <a:lnSpc>
                <a:spcPts val="1925"/>
              </a:lnSpc>
            </a:pP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+20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Metas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238938" y="3933888"/>
            <a:ext cx="2371725" cy="2371725"/>
            <a:chOff x="6238938" y="3933888"/>
            <a:chExt cx="2371725" cy="2371725"/>
          </a:xfrm>
        </p:grpSpPr>
        <p:sp>
          <p:nvSpPr>
            <p:cNvPr id="11" name="object 11"/>
            <p:cNvSpPr/>
            <p:nvPr/>
          </p:nvSpPr>
          <p:spPr>
            <a:xfrm>
              <a:off x="6253226" y="3948176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2343150" y="0"/>
                  </a:moveTo>
                  <a:lnTo>
                    <a:pt x="0" y="0"/>
                  </a:lnTo>
                  <a:lnTo>
                    <a:pt x="0" y="2343086"/>
                  </a:lnTo>
                  <a:lnTo>
                    <a:pt x="48408" y="2342596"/>
                  </a:lnTo>
                  <a:lnTo>
                    <a:pt x="96578" y="2341132"/>
                  </a:lnTo>
                  <a:lnTo>
                    <a:pt x="144499" y="2338703"/>
                  </a:lnTo>
                  <a:lnTo>
                    <a:pt x="192163" y="2335318"/>
                  </a:lnTo>
                  <a:lnTo>
                    <a:pt x="239559" y="2330988"/>
                  </a:lnTo>
                  <a:lnTo>
                    <a:pt x="286679" y="2325722"/>
                  </a:lnTo>
                  <a:lnTo>
                    <a:pt x="333512" y="2319529"/>
                  </a:lnTo>
                  <a:lnTo>
                    <a:pt x="380050" y="2312418"/>
                  </a:lnTo>
                  <a:lnTo>
                    <a:pt x="426283" y="2304399"/>
                  </a:lnTo>
                  <a:lnTo>
                    <a:pt x="472202" y="2295481"/>
                  </a:lnTo>
                  <a:lnTo>
                    <a:pt x="517797" y="2285674"/>
                  </a:lnTo>
                  <a:lnTo>
                    <a:pt x="563059" y="2274987"/>
                  </a:lnTo>
                  <a:lnTo>
                    <a:pt x="607978" y="2263430"/>
                  </a:lnTo>
                  <a:lnTo>
                    <a:pt x="652544" y="2251011"/>
                  </a:lnTo>
                  <a:lnTo>
                    <a:pt x="696750" y="2237741"/>
                  </a:lnTo>
                  <a:lnTo>
                    <a:pt x="740584" y="2223629"/>
                  </a:lnTo>
                  <a:lnTo>
                    <a:pt x="784038" y="2208684"/>
                  </a:lnTo>
                  <a:lnTo>
                    <a:pt x="827103" y="2192916"/>
                  </a:lnTo>
                  <a:lnTo>
                    <a:pt x="869768" y="2176334"/>
                  </a:lnTo>
                  <a:lnTo>
                    <a:pt x="912024" y="2158948"/>
                  </a:lnTo>
                  <a:lnTo>
                    <a:pt x="953863" y="2140766"/>
                  </a:lnTo>
                  <a:lnTo>
                    <a:pt x="995274" y="2121799"/>
                  </a:lnTo>
                  <a:lnTo>
                    <a:pt x="1036248" y="2102056"/>
                  </a:lnTo>
                  <a:lnTo>
                    <a:pt x="1076775" y="2081546"/>
                  </a:lnTo>
                  <a:lnTo>
                    <a:pt x="1116847" y="2060278"/>
                  </a:lnTo>
                  <a:lnTo>
                    <a:pt x="1156454" y="2038263"/>
                  </a:lnTo>
                  <a:lnTo>
                    <a:pt x="1195586" y="2015509"/>
                  </a:lnTo>
                  <a:lnTo>
                    <a:pt x="1234234" y="1992026"/>
                  </a:lnTo>
                  <a:lnTo>
                    <a:pt x="1272389" y="1967824"/>
                  </a:lnTo>
                  <a:lnTo>
                    <a:pt x="1310040" y="1942911"/>
                  </a:lnTo>
                  <a:lnTo>
                    <a:pt x="1347180" y="1917297"/>
                  </a:lnTo>
                  <a:lnTo>
                    <a:pt x="1383798" y="1890992"/>
                  </a:lnTo>
                  <a:lnTo>
                    <a:pt x="1419884" y="1864005"/>
                  </a:lnTo>
                  <a:lnTo>
                    <a:pt x="1455430" y="1836346"/>
                  </a:lnTo>
                  <a:lnTo>
                    <a:pt x="1490426" y="1808023"/>
                  </a:lnTo>
                  <a:lnTo>
                    <a:pt x="1524863" y="1779047"/>
                  </a:lnTo>
                  <a:lnTo>
                    <a:pt x="1558730" y="1749427"/>
                  </a:lnTo>
                  <a:lnTo>
                    <a:pt x="1592019" y="1719171"/>
                  </a:lnTo>
                  <a:lnTo>
                    <a:pt x="1624721" y="1688291"/>
                  </a:lnTo>
                  <a:lnTo>
                    <a:pt x="1656826" y="1656794"/>
                  </a:lnTo>
                  <a:lnTo>
                    <a:pt x="1688324" y="1624691"/>
                  </a:lnTo>
                  <a:lnTo>
                    <a:pt x="1719205" y="1591990"/>
                  </a:lnTo>
                  <a:lnTo>
                    <a:pt x="1749462" y="1558702"/>
                  </a:lnTo>
                  <a:lnTo>
                    <a:pt x="1779084" y="1524836"/>
                  </a:lnTo>
                  <a:lnTo>
                    <a:pt x="1808061" y="1490400"/>
                  </a:lnTo>
                  <a:lnTo>
                    <a:pt x="1836385" y="1455405"/>
                  </a:lnTo>
                  <a:lnTo>
                    <a:pt x="1864045" y="1419861"/>
                  </a:lnTo>
                  <a:lnTo>
                    <a:pt x="1891034" y="1383775"/>
                  </a:lnTo>
                  <a:lnTo>
                    <a:pt x="1917340" y="1347159"/>
                  </a:lnTo>
                  <a:lnTo>
                    <a:pt x="1942954" y="1310020"/>
                  </a:lnTo>
                  <a:lnTo>
                    <a:pt x="1967868" y="1272370"/>
                  </a:lnTo>
                  <a:lnTo>
                    <a:pt x="1992072" y="1234216"/>
                  </a:lnTo>
                  <a:lnTo>
                    <a:pt x="2015556" y="1195569"/>
                  </a:lnTo>
                  <a:lnTo>
                    <a:pt x="2038311" y="1156438"/>
                  </a:lnTo>
                  <a:lnTo>
                    <a:pt x="2060327" y="1116832"/>
                  </a:lnTo>
                  <a:lnTo>
                    <a:pt x="2081596" y="1076762"/>
                  </a:lnTo>
                  <a:lnTo>
                    <a:pt x="2102107" y="1036235"/>
                  </a:lnTo>
                  <a:lnTo>
                    <a:pt x="2121851" y="995262"/>
                  </a:lnTo>
                  <a:lnTo>
                    <a:pt x="2140819" y="953852"/>
                  </a:lnTo>
                  <a:lnTo>
                    <a:pt x="2159001" y="912014"/>
                  </a:lnTo>
                  <a:lnTo>
                    <a:pt x="2176389" y="869759"/>
                  </a:lnTo>
                  <a:lnTo>
                    <a:pt x="2192972" y="827094"/>
                  </a:lnTo>
                  <a:lnTo>
                    <a:pt x="2208741" y="784031"/>
                  </a:lnTo>
                  <a:lnTo>
                    <a:pt x="2223686" y="740578"/>
                  </a:lnTo>
                  <a:lnTo>
                    <a:pt x="2237799" y="696744"/>
                  </a:lnTo>
                  <a:lnTo>
                    <a:pt x="2251070" y="652539"/>
                  </a:lnTo>
                  <a:lnTo>
                    <a:pt x="2263489" y="607973"/>
                  </a:lnTo>
                  <a:lnTo>
                    <a:pt x="2275047" y="563055"/>
                  </a:lnTo>
                  <a:lnTo>
                    <a:pt x="2285734" y="517794"/>
                  </a:lnTo>
                  <a:lnTo>
                    <a:pt x="2295542" y="472199"/>
                  </a:lnTo>
                  <a:lnTo>
                    <a:pt x="2304460" y="426281"/>
                  </a:lnTo>
                  <a:lnTo>
                    <a:pt x="2312479" y="380049"/>
                  </a:lnTo>
                  <a:lnTo>
                    <a:pt x="2319591" y="333511"/>
                  </a:lnTo>
                  <a:lnTo>
                    <a:pt x="2325784" y="286678"/>
                  </a:lnTo>
                  <a:lnTo>
                    <a:pt x="2331051" y="239559"/>
                  </a:lnTo>
                  <a:lnTo>
                    <a:pt x="2335381" y="192163"/>
                  </a:lnTo>
                  <a:lnTo>
                    <a:pt x="2338766" y="144499"/>
                  </a:lnTo>
                  <a:lnTo>
                    <a:pt x="2341195" y="96578"/>
                  </a:lnTo>
                  <a:lnTo>
                    <a:pt x="2342659" y="48408"/>
                  </a:lnTo>
                  <a:lnTo>
                    <a:pt x="2343150" y="0"/>
                  </a:lnTo>
                  <a:close/>
                </a:path>
              </a:pathLst>
            </a:custGeom>
            <a:solidFill>
              <a:srgbClr val="5A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53226" y="3948176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2343150" y="0"/>
                  </a:moveTo>
                  <a:lnTo>
                    <a:pt x="2342659" y="48408"/>
                  </a:lnTo>
                  <a:lnTo>
                    <a:pt x="2341195" y="96578"/>
                  </a:lnTo>
                  <a:lnTo>
                    <a:pt x="2338766" y="144499"/>
                  </a:lnTo>
                  <a:lnTo>
                    <a:pt x="2335381" y="192163"/>
                  </a:lnTo>
                  <a:lnTo>
                    <a:pt x="2331051" y="239559"/>
                  </a:lnTo>
                  <a:lnTo>
                    <a:pt x="2325784" y="286678"/>
                  </a:lnTo>
                  <a:lnTo>
                    <a:pt x="2319591" y="333511"/>
                  </a:lnTo>
                  <a:lnTo>
                    <a:pt x="2312479" y="380049"/>
                  </a:lnTo>
                  <a:lnTo>
                    <a:pt x="2304460" y="426281"/>
                  </a:lnTo>
                  <a:lnTo>
                    <a:pt x="2295542" y="472199"/>
                  </a:lnTo>
                  <a:lnTo>
                    <a:pt x="2285734" y="517794"/>
                  </a:lnTo>
                  <a:lnTo>
                    <a:pt x="2275047" y="563055"/>
                  </a:lnTo>
                  <a:lnTo>
                    <a:pt x="2263489" y="607973"/>
                  </a:lnTo>
                  <a:lnTo>
                    <a:pt x="2251070" y="652539"/>
                  </a:lnTo>
                  <a:lnTo>
                    <a:pt x="2237799" y="696744"/>
                  </a:lnTo>
                  <a:lnTo>
                    <a:pt x="2223686" y="740578"/>
                  </a:lnTo>
                  <a:lnTo>
                    <a:pt x="2208741" y="784031"/>
                  </a:lnTo>
                  <a:lnTo>
                    <a:pt x="2192972" y="827094"/>
                  </a:lnTo>
                  <a:lnTo>
                    <a:pt x="2176389" y="869759"/>
                  </a:lnTo>
                  <a:lnTo>
                    <a:pt x="2159001" y="912014"/>
                  </a:lnTo>
                  <a:lnTo>
                    <a:pt x="2140819" y="953852"/>
                  </a:lnTo>
                  <a:lnTo>
                    <a:pt x="2121851" y="995262"/>
                  </a:lnTo>
                  <a:lnTo>
                    <a:pt x="2102107" y="1036235"/>
                  </a:lnTo>
                  <a:lnTo>
                    <a:pt x="2081596" y="1076762"/>
                  </a:lnTo>
                  <a:lnTo>
                    <a:pt x="2060327" y="1116832"/>
                  </a:lnTo>
                  <a:lnTo>
                    <a:pt x="2038311" y="1156438"/>
                  </a:lnTo>
                  <a:lnTo>
                    <a:pt x="2015556" y="1195569"/>
                  </a:lnTo>
                  <a:lnTo>
                    <a:pt x="1992072" y="1234216"/>
                  </a:lnTo>
                  <a:lnTo>
                    <a:pt x="1967868" y="1272370"/>
                  </a:lnTo>
                  <a:lnTo>
                    <a:pt x="1942954" y="1310020"/>
                  </a:lnTo>
                  <a:lnTo>
                    <a:pt x="1917340" y="1347159"/>
                  </a:lnTo>
                  <a:lnTo>
                    <a:pt x="1891034" y="1383775"/>
                  </a:lnTo>
                  <a:lnTo>
                    <a:pt x="1864045" y="1419861"/>
                  </a:lnTo>
                  <a:lnTo>
                    <a:pt x="1836385" y="1455405"/>
                  </a:lnTo>
                  <a:lnTo>
                    <a:pt x="1808061" y="1490400"/>
                  </a:lnTo>
                  <a:lnTo>
                    <a:pt x="1779084" y="1524836"/>
                  </a:lnTo>
                  <a:lnTo>
                    <a:pt x="1749462" y="1558702"/>
                  </a:lnTo>
                  <a:lnTo>
                    <a:pt x="1719205" y="1591990"/>
                  </a:lnTo>
                  <a:lnTo>
                    <a:pt x="1688324" y="1624691"/>
                  </a:lnTo>
                  <a:lnTo>
                    <a:pt x="1656826" y="1656794"/>
                  </a:lnTo>
                  <a:lnTo>
                    <a:pt x="1624721" y="1688291"/>
                  </a:lnTo>
                  <a:lnTo>
                    <a:pt x="1592019" y="1719171"/>
                  </a:lnTo>
                  <a:lnTo>
                    <a:pt x="1558730" y="1749427"/>
                  </a:lnTo>
                  <a:lnTo>
                    <a:pt x="1524863" y="1779047"/>
                  </a:lnTo>
                  <a:lnTo>
                    <a:pt x="1490426" y="1808023"/>
                  </a:lnTo>
                  <a:lnTo>
                    <a:pt x="1455430" y="1836346"/>
                  </a:lnTo>
                  <a:lnTo>
                    <a:pt x="1419884" y="1864005"/>
                  </a:lnTo>
                  <a:lnTo>
                    <a:pt x="1383798" y="1890992"/>
                  </a:lnTo>
                  <a:lnTo>
                    <a:pt x="1347180" y="1917297"/>
                  </a:lnTo>
                  <a:lnTo>
                    <a:pt x="1310040" y="1942911"/>
                  </a:lnTo>
                  <a:lnTo>
                    <a:pt x="1272389" y="1967824"/>
                  </a:lnTo>
                  <a:lnTo>
                    <a:pt x="1234234" y="1992026"/>
                  </a:lnTo>
                  <a:lnTo>
                    <a:pt x="1195586" y="2015509"/>
                  </a:lnTo>
                  <a:lnTo>
                    <a:pt x="1156454" y="2038263"/>
                  </a:lnTo>
                  <a:lnTo>
                    <a:pt x="1116847" y="2060278"/>
                  </a:lnTo>
                  <a:lnTo>
                    <a:pt x="1076775" y="2081546"/>
                  </a:lnTo>
                  <a:lnTo>
                    <a:pt x="1036248" y="2102056"/>
                  </a:lnTo>
                  <a:lnTo>
                    <a:pt x="995274" y="2121799"/>
                  </a:lnTo>
                  <a:lnTo>
                    <a:pt x="953863" y="2140766"/>
                  </a:lnTo>
                  <a:lnTo>
                    <a:pt x="912024" y="2158948"/>
                  </a:lnTo>
                  <a:lnTo>
                    <a:pt x="869768" y="2176334"/>
                  </a:lnTo>
                  <a:lnTo>
                    <a:pt x="827103" y="2192916"/>
                  </a:lnTo>
                  <a:lnTo>
                    <a:pt x="784038" y="2208684"/>
                  </a:lnTo>
                  <a:lnTo>
                    <a:pt x="740584" y="2223629"/>
                  </a:lnTo>
                  <a:lnTo>
                    <a:pt x="696750" y="2237741"/>
                  </a:lnTo>
                  <a:lnTo>
                    <a:pt x="652544" y="2251011"/>
                  </a:lnTo>
                  <a:lnTo>
                    <a:pt x="607978" y="2263430"/>
                  </a:lnTo>
                  <a:lnTo>
                    <a:pt x="563059" y="2274987"/>
                  </a:lnTo>
                  <a:lnTo>
                    <a:pt x="517797" y="2285674"/>
                  </a:lnTo>
                  <a:lnTo>
                    <a:pt x="472202" y="2295481"/>
                  </a:lnTo>
                  <a:lnTo>
                    <a:pt x="426283" y="2304399"/>
                  </a:lnTo>
                  <a:lnTo>
                    <a:pt x="380050" y="2312418"/>
                  </a:lnTo>
                  <a:lnTo>
                    <a:pt x="333512" y="2319529"/>
                  </a:lnTo>
                  <a:lnTo>
                    <a:pt x="286679" y="2325722"/>
                  </a:lnTo>
                  <a:lnTo>
                    <a:pt x="239559" y="2330988"/>
                  </a:lnTo>
                  <a:lnTo>
                    <a:pt x="192163" y="2335318"/>
                  </a:lnTo>
                  <a:lnTo>
                    <a:pt x="144499" y="2338703"/>
                  </a:lnTo>
                  <a:lnTo>
                    <a:pt x="96578" y="2341132"/>
                  </a:lnTo>
                  <a:lnTo>
                    <a:pt x="48408" y="2342596"/>
                  </a:lnTo>
                  <a:lnTo>
                    <a:pt x="0" y="2343086"/>
                  </a:lnTo>
                  <a:lnTo>
                    <a:pt x="0" y="0"/>
                  </a:lnTo>
                  <a:lnTo>
                    <a:pt x="2343150" y="0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61175" y="4595431"/>
            <a:ext cx="44005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50" spc="-17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50" spc="-2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50" spc="-3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81361" y="3933888"/>
            <a:ext cx="2371725" cy="2371725"/>
            <a:chOff x="3781361" y="3933888"/>
            <a:chExt cx="2371725" cy="2371725"/>
          </a:xfrm>
        </p:grpSpPr>
        <p:sp>
          <p:nvSpPr>
            <p:cNvPr id="15" name="object 15"/>
            <p:cNvSpPr/>
            <p:nvPr/>
          </p:nvSpPr>
          <p:spPr>
            <a:xfrm>
              <a:off x="3795648" y="3948176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2343150" y="0"/>
                  </a:moveTo>
                  <a:lnTo>
                    <a:pt x="0" y="0"/>
                  </a:lnTo>
                  <a:lnTo>
                    <a:pt x="490" y="48408"/>
                  </a:lnTo>
                  <a:lnTo>
                    <a:pt x="1954" y="96578"/>
                  </a:lnTo>
                  <a:lnTo>
                    <a:pt x="4383" y="144499"/>
                  </a:lnTo>
                  <a:lnTo>
                    <a:pt x="7768" y="192163"/>
                  </a:lnTo>
                  <a:lnTo>
                    <a:pt x="12098" y="239559"/>
                  </a:lnTo>
                  <a:lnTo>
                    <a:pt x="17365" y="286678"/>
                  </a:lnTo>
                  <a:lnTo>
                    <a:pt x="23558" y="333511"/>
                  </a:lnTo>
                  <a:lnTo>
                    <a:pt x="30670" y="380049"/>
                  </a:lnTo>
                  <a:lnTo>
                    <a:pt x="38689" y="426281"/>
                  </a:lnTo>
                  <a:lnTo>
                    <a:pt x="47607" y="472199"/>
                  </a:lnTo>
                  <a:lnTo>
                    <a:pt x="57415" y="517794"/>
                  </a:lnTo>
                  <a:lnTo>
                    <a:pt x="68102" y="563055"/>
                  </a:lnTo>
                  <a:lnTo>
                    <a:pt x="79660" y="607973"/>
                  </a:lnTo>
                  <a:lnTo>
                    <a:pt x="92079" y="652539"/>
                  </a:lnTo>
                  <a:lnTo>
                    <a:pt x="105350" y="696744"/>
                  </a:lnTo>
                  <a:lnTo>
                    <a:pt x="119463" y="740578"/>
                  </a:lnTo>
                  <a:lnTo>
                    <a:pt x="134408" y="784031"/>
                  </a:lnTo>
                  <a:lnTo>
                    <a:pt x="150177" y="827094"/>
                  </a:lnTo>
                  <a:lnTo>
                    <a:pt x="166760" y="869759"/>
                  </a:lnTo>
                  <a:lnTo>
                    <a:pt x="184148" y="912014"/>
                  </a:lnTo>
                  <a:lnTo>
                    <a:pt x="202330" y="953852"/>
                  </a:lnTo>
                  <a:lnTo>
                    <a:pt x="221298" y="995262"/>
                  </a:lnTo>
                  <a:lnTo>
                    <a:pt x="241042" y="1036235"/>
                  </a:lnTo>
                  <a:lnTo>
                    <a:pt x="261553" y="1076762"/>
                  </a:lnTo>
                  <a:lnTo>
                    <a:pt x="282822" y="1116832"/>
                  </a:lnTo>
                  <a:lnTo>
                    <a:pt x="304838" y="1156438"/>
                  </a:lnTo>
                  <a:lnTo>
                    <a:pt x="327593" y="1195569"/>
                  </a:lnTo>
                  <a:lnTo>
                    <a:pt x="351077" y="1234216"/>
                  </a:lnTo>
                  <a:lnTo>
                    <a:pt x="375281" y="1272370"/>
                  </a:lnTo>
                  <a:lnTo>
                    <a:pt x="400195" y="1310020"/>
                  </a:lnTo>
                  <a:lnTo>
                    <a:pt x="425809" y="1347159"/>
                  </a:lnTo>
                  <a:lnTo>
                    <a:pt x="452115" y="1383775"/>
                  </a:lnTo>
                  <a:lnTo>
                    <a:pt x="479104" y="1419861"/>
                  </a:lnTo>
                  <a:lnTo>
                    <a:pt x="506764" y="1455405"/>
                  </a:lnTo>
                  <a:lnTo>
                    <a:pt x="535088" y="1490400"/>
                  </a:lnTo>
                  <a:lnTo>
                    <a:pt x="564065" y="1524836"/>
                  </a:lnTo>
                  <a:lnTo>
                    <a:pt x="593687" y="1558702"/>
                  </a:lnTo>
                  <a:lnTo>
                    <a:pt x="623944" y="1591990"/>
                  </a:lnTo>
                  <a:lnTo>
                    <a:pt x="654825" y="1624691"/>
                  </a:lnTo>
                  <a:lnTo>
                    <a:pt x="686323" y="1656794"/>
                  </a:lnTo>
                  <a:lnTo>
                    <a:pt x="718428" y="1688291"/>
                  </a:lnTo>
                  <a:lnTo>
                    <a:pt x="751130" y="1719171"/>
                  </a:lnTo>
                  <a:lnTo>
                    <a:pt x="784419" y="1749427"/>
                  </a:lnTo>
                  <a:lnTo>
                    <a:pt x="818286" y="1779047"/>
                  </a:lnTo>
                  <a:lnTo>
                    <a:pt x="852723" y="1808023"/>
                  </a:lnTo>
                  <a:lnTo>
                    <a:pt x="887719" y="1836346"/>
                  </a:lnTo>
                  <a:lnTo>
                    <a:pt x="923265" y="1864005"/>
                  </a:lnTo>
                  <a:lnTo>
                    <a:pt x="959351" y="1890992"/>
                  </a:lnTo>
                  <a:lnTo>
                    <a:pt x="995969" y="1917297"/>
                  </a:lnTo>
                  <a:lnTo>
                    <a:pt x="1033109" y="1942911"/>
                  </a:lnTo>
                  <a:lnTo>
                    <a:pt x="1070760" y="1967824"/>
                  </a:lnTo>
                  <a:lnTo>
                    <a:pt x="1108915" y="1992026"/>
                  </a:lnTo>
                  <a:lnTo>
                    <a:pt x="1147563" y="2015509"/>
                  </a:lnTo>
                  <a:lnTo>
                    <a:pt x="1186695" y="2038263"/>
                  </a:lnTo>
                  <a:lnTo>
                    <a:pt x="1226302" y="2060278"/>
                  </a:lnTo>
                  <a:lnTo>
                    <a:pt x="1266374" y="2081546"/>
                  </a:lnTo>
                  <a:lnTo>
                    <a:pt x="1306901" y="2102056"/>
                  </a:lnTo>
                  <a:lnTo>
                    <a:pt x="1347875" y="2121799"/>
                  </a:lnTo>
                  <a:lnTo>
                    <a:pt x="1389286" y="2140766"/>
                  </a:lnTo>
                  <a:lnTo>
                    <a:pt x="1431125" y="2158948"/>
                  </a:lnTo>
                  <a:lnTo>
                    <a:pt x="1473381" y="2176334"/>
                  </a:lnTo>
                  <a:lnTo>
                    <a:pt x="1516046" y="2192916"/>
                  </a:lnTo>
                  <a:lnTo>
                    <a:pt x="1559111" y="2208684"/>
                  </a:lnTo>
                  <a:lnTo>
                    <a:pt x="1602565" y="2223629"/>
                  </a:lnTo>
                  <a:lnTo>
                    <a:pt x="1646399" y="2237741"/>
                  </a:lnTo>
                  <a:lnTo>
                    <a:pt x="1690605" y="2251011"/>
                  </a:lnTo>
                  <a:lnTo>
                    <a:pt x="1735171" y="2263430"/>
                  </a:lnTo>
                  <a:lnTo>
                    <a:pt x="1780090" y="2274987"/>
                  </a:lnTo>
                  <a:lnTo>
                    <a:pt x="1825352" y="2285674"/>
                  </a:lnTo>
                  <a:lnTo>
                    <a:pt x="1870947" y="2295481"/>
                  </a:lnTo>
                  <a:lnTo>
                    <a:pt x="1916866" y="2304399"/>
                  </a:lnTo>
                  <a:lnTo>
                    <a:pt x="1963099" y="2312418"/>
                  </a:lnTo>
                  <a:lnTo>
                    <a:pt x="2009637" y="2319529"/>
                  </a:lnTo>
                  <a:lnTo>
                    <a:pt x="2056470" y="2325722"/>
                  </a:lnTo>
                  <a:lnTo>
                    <a:pt x="2103590" y="2330988"/>
                  </a:lnTo>
                  <a:lnTo>
                    <a:pt x="2150986" y="2335318"/>
                  </a:lnTo>
                  <a:lnTo>
                    <a:pt x="2198650" y="2338703"/>
                  </a:lnTo>
                  <a:lnTo>
                    <a:pt x="2246571" y="2341132"/>
                  </a:lnTo>
                  <a:lnTo>
                    <a:pt x="2294741" y="2342596"/>
                  </a:lnTo>
                  <a:lnTo>
                    <a:pt x="2343150" y="2343086"/>
                  </a:lnTo>
                  <a:lnTo>
                    <a:pt x="2343150" y="0"/>
                  </a:lnTo>
                  <a:close/>
                </a:path>
              </a:pathLst>
            </a:custGeom>
            <a:solidFill>
              <a:srgbClr val="A0B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795648" y="3948176"/>
              <a:ext cx="2343150" cy="2343150"/>
            </a:xfrm>
            <a:custGeom>
              <a:avLst/>
              <a:gdLst/>
              <a:ahLst/>
              <a:cxnLst/>
              <a:rect l="l" t="t" r="r" b="b"/>
              <a:pathLst>
                <a:path w="2343150" h="2343150">
                  <a:moveTo>
                    <a:pt x="2343150" y="2343086"/>
                  </a:moveTo>
                  <a:lnTo>
                    <a:pt x="2294741" y="2342596"/>
                  </a:lnTo>
                  <a:lnTo>
                    <a:pt x="2246571" y="2341132"/>
                  </a:lnTo>
                  <a:lnTo>
                    <a:pt x="2198650" y="2338703"/>
                  </a:lnTo>
                  <a:lnTo>
                    <a:pt x="2150986" y="2335318"/>
                  </a:lnTo>
                  <a:lnTo>
                    <a:pt x="2103590" y="2330988"/>
                  </a:lnTo>
                  <a:lnTo>
                    <a:pt x="2056470" y="2325722"/>
                  </a:lnTo>
                  <a:lnTo>
                    <a:pt x="2009637" y="2319529"/>
                  </a:lnTo>
                  <a:lnTo>
                    <a:pt x="1963099" y="2312418"/>
                  </a:lnTo>
                  <a:lnTo>
                    <a:pt x="1916866" y="2304399"/>
                  </a:lnTo>
                  <a:lnTo>
                    <a:pt x="1870947" y="2295481"/>
                  </a:lnTo>
                  <a:lnTo>
                    <a:pt x="1825352" y="2285674"/>
                  </a:lnTo>
                  <a:lnTo>
                    <a:pt x="1780090" y="2274987"/>
                  </a:lnTo>
                  <a:lnTo>
                    <a:pt x="1735171" y="2263430"/>
                  </a:lnTo>
                  <a:lnTo>
                    <a:pt x="1690605" y="2251011"/>
                  </a:lnTo>
                  <a:lnTo>
                    <a:pt x="1646399" y="2237741"/>
                  </a:lnTo>
                  <a:lnTo>
                    <a:pt x="1602565" y="2223629"/>
                  </a:lnTo>
                  <a:lnTo>
                    <a:pt x="1559111" y="2208684"/>
                  </a:lnTo>
                  <a:lnTo>
                    <a:pt x="1516046" y="2192916"/>
                  </a:lnTo>
                  <a:lnTo>
                    <a:pt x="1473381" y="2176334"/>
                  </a:lnTo>
                  <a:lnTo>
                    <a:pt x="1431125" y="2158948"/>
                  </a:lnTo>
                  <a:lnTo>
                    <a:pt x="1389286" y="2140766"/>
                  </a:lnTo>
                  <a:lnTo>
                    <a:pt x="1347875" y="2121799"/>
                  </a:lnTo>
                  <a:lnTo>
                    <a:pt x="1306901" y="2102056"/>
                  </a:lnTo>
                  <a:lnTo>
                    <a:pt x="1266374" y="2081546"/>
                  </a:lnTo>
                  <a:lnTo>
                    <a:pt x="1226302" y="2060278"/>
                  </a:lnTo>
                  <a:lnTo>
                    <a:pt x="1186695" y="2038263"/>
                  </a:lnTo>
                  <a:lnTo>
                    <a:pt x="1147563" y="2015509"/>
                  </a:lnTo>
                  <a:lnTo>
                    <a:pt x="1108915" y="1992026"/>
                  </a:lnTo>
                  <a:lnTo>
                    <a:pt x="1070760" y="1967824"/>
                  </a:lnTo>
                  <a:lnTo>
                    <a:pt x="1033109" y="1942911"/>
                  </a:lnTo>
                  <a:lnTo>
                    <a:pt x="995969" y="1917297"/>
                  </a:lnTo>
                  <a:lnTo>
                    <a:pt x="959351" y="1890992"/>
                  </a:lnTo>
                  <a:lnTo>
                    <a:pt x="923265" y="1864005"/>
                  </a:lnTo>
                  <a:lnTo>
                    <a:pt x="887719" y="1836346"/>
                  </a:lnTo>
                  <a:lnTo>
                    <a:pt x="852723" y="1808023"/>
                  </a:lnTo>
                  <a:lnTo>
                    <a:pt x="818286" y="1779047"/>
                  </a:lnTo>
                  <a:lnTo>
                    <a:pt x="784419" y="1749427"/>
                  </a:lnTo>
                  <a:lnTo>
                    <a:pt x="751130" y="1719171"/>
                  </a:lnTo>
                  <a:lnTo>
                    <a:pt x="718428" y="1688291"/>
                  </a:lnTo>
                  <a:lnTo>
                    <a:pt x="686323" y="1656794"/>
                  </a:lnTo>
                  <a:lnTo>
                    <a:pt x="654825" y="1624691"/>
                  </a:lnTo>
                  <a:lnTo>
                    <a:pt x="623944" y="1591990"/>
                  </a:lnTo>
                  <a:lnTo>
                    <a:pt x="593687" y="1558702"/>
                  </a:lnTo>
                  <a:lnTo>
                    <a:pt x="564065" y="1524836"/>
                  </a:lnTo>
                  <a:lnTo>
                    <a:pt x="535088" y="1490400"/>
                  </a:lnTo>
                  <a:lnTo>
                    <a:pt x="506764" y="1455405"/>
                  </a:lnTo>
                  <a:lnTo>
                    <a:pt x="479104" y="1419861"/>
                  </a:lnTo>
                  <a:lnTo>
                    <a:pt x="452115" y="1383775"/>
                  </a:lnTo>
                  <a:lnTo>
                    <a:pt x="425809" y="1347159"/>
                  </a:lnTo>
                  <a:lnTo>
                    <a:pt x="400195" y="1310020"/>
                  </a:lnTo>
                  <a:lnTo>
                    <a:pt x="375281" y="1272370"/>
                  </a:lnTo>
                  <a:lnTo>
                    <a:pt x="351077" y="1234216"/>
                  </a:lnTo>
                  <a:lnTo>
                    <a:pt x="327593" y="1195569"/>
                  </a:lnTo>
                  <a:lnTo>
                    <a:pt x="304838" y="1156438"/>
                  </a:lnTo>
                  <a:lnTo>
                    <a:pt x="282822" y="1116832"/>
                  </a:lnTo>
                  <a:lnTo>
                    <a:pt x="261553" y="1076762"/>
                  </a:lnTo>
                  <a:lnTo>
                    <a:pt x="241042" y="1036235"/>
                  </a:lnTo>
                  <a:lnTo>
                    <a:pt x="221298" y="995262"/>
                  </a:lnTo>
                  <a:lnTo>
                    <a:pt x="202330" y="953852"/>
                  </a:lnTo>
                  <a:lnTo>
                    <a:pt x="184148" y="912014"/>
                  </a:lnTo>
                  <a:lnTo>
                    <a:pt x="166760" y="869759"/>
                  </a:lnTo>
                  <a:lnTo>
                    <a:pt x="150177" y="827094"/>
                  </a:lnTo>
                  <a:lnTo>
                    <a:pt x="134408" y="784031"/>
                  </a:lnTo>
                  <a:lnTo>
                    <a:pt x="119463" y="740578"/>
                  </a:lnTo>
                  <a:lnTo>
                    <a:pt x="105350" y="696744"/>
                  </a:lnTo>
                  <a:lnTo>
                    <a:pt x="92079" y="652539"/>
                  </a:lnTo>
                  <a:lnTo>
                    <a:pt x="79660" y="607973"/>
                  </a:lnTo>
                  <a:lnTo>
                    <a:pt x="68102" y="563055"/>
                  </a:lnTo>
                  <a:lnTo>
                    <a:pt x="57415" y="517794"/>
                  </a:lnTo>
                  <a:lnTo>
                    <a:pt x="47607" y="472199"/>
                  </a:lnTo>
                  <a:lnTo>
                    <a:pt x="38689" y="426281"/>
                  </a:lnTo>
                  <a:lnTo>
                    <a:pt x="30670" y="380049"/>
                  </a:lnTo>
                  <a:lnTo>
                    <a:pt x="23558" y="333511"/>
                  </a:lnTo>
                  <a:lnTo>
                    <a:pt x="17365" y="286678"/>
                  </a:lnTo>
                  <a:lnTo>
                    <a:pt x="12098" y="239559"/>
                  </a:lnTo>
                  <a:lnTo>
                    <a:pt x="7768" y="192163"/>
                  </a:lnTo>
                  <a:lnTo>
                    <a:pt x="4383" y="144499"/>
                  </a:lnTo>
                  <a:lnTo>
                    <a:pt x="1954" y="96578"/>
                  </a:lnTo>
                  <a:lnTo>
                    <a:pt x="490" y="48408"/>
                  </a:lnTo>
                  <a:lnTo>
                    <a:pt x="0" y="0"/>
                  </a:lnTo>
                  <a:lnTo>
                    <a:pt x="2343150" y="0"/>
                  </a:lnTo>
                  <a:lnTo>
                    <a:pt x="2343150" y="2343086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605654" y="4204017"/>
            <a:ext cx="1403985" cy="109410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065" marR="5080" algn="ctr">
              <a:lnSpc>
                <a:spcPts val="2030"/>
              </a:lnSpc>
              <a:spcBef>
                <a:spcPts val="350"/>
              </a:spcBef>
            </a:pPr>
            <a:r>
              <a:rPr sz="1850" spc="-85" dirty="0">
                <a:solidFill>
                  <a:srgbClr val="FFFFFF"/>
                </a:solidFill>
                <a:latin typeface="Arial"/>
                <a:cs typeface="Arial"/>
              </a:rPr>
              <a:t>Otras</a:t>
            </a:r>
            <a:r>
              <a:rPr sz="185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85" dirty="0">
                <a:solidFill>
                  <a:srgbClr val="FFFFFF"/>
                </a:solidFill>
                <a:latin typeface="Arial"/>
                <a:cs typeface="Arial"/>
              </a:rPr>
              <a:t>Políticas  Públicas;  </a:t>
            </a:r>
            <a:r>
              <a:rPr sz="1850" spc="-250" dirty="0">
                <a:solidFill>
                  <a:srgbClr val="FFFFFF"/>
                </a:solidFill>
                <a:latin typeface="Arial"/>
                <a:cs typeface="Arial"/>
              </a:rPr>
              <a:t>CONPES,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2065"/>
              </a:lnSpc>
            </a:pPr>
            <a:r>
              <a:rPr sz="1850" spc="-235" dirty="0">
                <a:solidFill>
                  <a:srgbClr val="FFFFFF"/>
                </a:solidFill>
                <a:latin typeface="Arial"/>
                <a:cs typeface="Arial"/>
              </a:rPr>
              <a:t>PNCC,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60" dirty="0">
                <a:solidFill>
                  <a:srgbClr val="FFFFFF"/>
                </a:solidFill>
                <a:latin typeface="Arial"/>
                <a:cs typeface="Arial"/>
              </a:rPr>
              <a:t>etc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81325" y="2105025"/>
            <a:ext cx="7639050" cy="1667510"/>
            <a:chOff x="2981325" y="2105025"/>
            <a:chExt cx="7639050" cy="1667510"/>
          </a:xfrm>
        </p:grpSpPr>
        <p:sp>
          <p:nvSpPr>
            <p:cNvPr id="19" name="object 19"/>
            <p:cNvSpPr/>
            <p:nvPr/>
          </p:nvSpPr>
          <p:spPr>
            <a:xfrm>
              <a:off x="5839967" y="3449192"/>
              <a:ext cx="741680" cy="308610"/>
            </a:xfrm>
            <a:custGeom>
              <a:avLst/>
              <a:gdLst/>
              <a:ahLst/>
              <a:cxnLst/>
              <a:rect l="l" t="t" r="r" b="b"/>
              <a:pathLst>
                <a:path w="741679" h="308610">
                  <a:moveTo>
                    <a:pt x="360807" y="0"/>
                  </a:moveTo>
                  <a:lnTo>
                    <a:pt x="307490" y="3343"/>
                  </a:lnTo>
                  <a:lnTo>
                    <a:pt x="256603" y="13055"/>
                  </a:lnTo>
                  <a:lnTo>
                    <a:pt x="208702" y="28660"/>
                  </a:lnTo>
                  <a:lnTo>
                    <a:pt x="164346" y="49682"/>
                  </a:lnTo>
                  <a:lnTo>
                    <a:pt x="124093" y="75644"/>
                  </a:lnTo>
                  <a:lnTo>
                    <a:pt x="88501" y="106069"/>
                  </a:lnTo>
                  <a:lnTo>
                    <a:pt x="58129" y="140482"/>
                  </a:lnTo>
                  <a:lnTo>
                    <a:pt x="33535" y="178406"/>
                  </a:lnTo>
                  <a:lnTo>
                    <a:pt x="15276" y="219365"/>
                  </a:lnTo>
                  <a:lnTo>
                    <a:pt x="3912" y="262883"/>
                  </a:lnTo>
                  <a:lnTo>
                    <a:pt x="0" y="308483"/>
                  </a:lnTo>
                  <a:lnTo>
                    <a:pt x="88137" y="308356"/>
                  </a:lnTo>
                  <a:lnTo>
                    <a:pt x="94780" y="260034"/>
                  </a:lnTo>
                  <a:lnTo>
                    <a:pt x="113968" y="214814"/>
                  </a:lnTo>
                  <a:lnTo>
                    <a:pt x="144593" y="174186"/>
                  </a:lnTo>
                  <a:lnTo>
                    <a:pt x="185543" y="139634"/>
                  </a:lnTo>
                  <a:lnTo>
                    <a:pt x="235712" y="112649"/>
                  </a:lnTo>
                  <a:lnTo>
                    <a:pt x="281292" y="97656"/>
                  </a:lnTo>
                  <a:lnTo>
                    <a:pt x="328102" y="89667"/>
                  </a:lnTo>
                  <a:lnTo>
                    <a:pt x="375106" y="88415"/>
                  </a:lnTo>
                  <a:lnTo>
                    <a:pt x="421266" y="93632"/>
                  </a:lnTo>
                  <a:lnTo>
                    <a:pt x="465546" y="105051"/>
                  </a:lnTo>
                  <a:lnTo>
                    <a:pt x="506908" y="122404"/>
                  </a:lnTo>
                  <a:lnTo>
                    <a:pt x="544316" y="145423"/>
                  </a:lnTo>
                  <a:lnTo>
                    <a:pt x="576734" y="173841"/>
                  </a:lnTo>
                  <a:lnTo>
                    <a:pt x="603123" y="207391"/>
                  </a:lnTo>
                  <a:lnTo>
                    <a:pt x="565404" y="207391"/>
                  </a:lnTo>
                  <a:lnTo>
                    <a:pt x="677545" y="308356"/>
                  </a:lnTo>
                  <a:lnTo>
                    <a:pt x="741553" y="207391"/>
                  </a:lnTo>
                  <a:lnTo>
                    <a:pt x="701675" y="207391"/>
                  </a:lnTo>
                  <a:lnTo>
                    <a:pt x="681798" y="167599"/>
                  </a:lnTo>
                  <a:lnTo>
                    <a:pt x="656081" y="131178"/>
                  </a:lnTo>
                  <a:lnTo>
                    <a:pt x="625098" y="98476"/>
                  </a:lnTo>
                  <a:lnTo>
                    <a:pt x="589424" y="69845"/>
                  </a:lnTo>
                  <a:lnTo>
                    <a:pt x="549633" y="45634"/>
                  </a:lnTo>
                  <a:lnTo>
                    <a:pt x="506301" y="26194"/>
                  </a:lnTo>
                  <a:lnTo>
                    <a:pt x="460003" y="11875"/>
                  </a:lnTo>
                  <a:lnTo>
                    <a:pt x="411313" y="3027"/>
                  </a:lnTo>
                  <a:lnTo>
                    <a:pt x="360807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39967" y="3449192"/>
              <a:ext cx="741680" cy="308610"/>
            </a:xfrm>
            <a:custGeom>
              <a:avLst/>
              <a:gdLst/>
              <a:ahLst/>
              <a:cxnLst/>
              <a:rect l="l" t="t" r="r" b="b"/>
              <a:pathLst>
                <a:path w="741679" h="308610">
                  <a:moveTo>
                    <a:pt x="0" y="308483"/>
                  </a:moveTo>
                  <a:lnTo>
                    <a:pt x="3912" y="262883"/>
                  </a:lnTo>
                  <a:lnTo>
                    <a:pt x="15276" y="219365"/>
                  </a:lnTo>
                  <a:lnTo>
                    <a:pt x="33535" y="178406"/>
                  </a:lnTo>
                  <a:lnTo>
                    <a:pt x="58129" y="140482"/>
                  </a:lnTo>
                  <a:lnTo>
                    <a:pt x="88501" y="106069"/>
                  </a:lnTo>
                  <a:lnTo>
                    <a:pt x="124093" y="75644"/>
                  </a:lnTo>
                  <a:lnTo>
                    <a:pt x="164346" y="49682"/>
                  </a:lnTo>
                  <a:lnTo>
                    <a:pt x="208702" y="28660"/>
                  </a:lnTo>
                  <a:lnTo>
                    <a:pt x="256603" y="13055"/>
                  </a:lnTo>
                  <a:lnTo>
                    <a:pt x="307490" y="3343"/>
                  </a:lnTo>
                  <a:lnTo>
                    <a:pt x="360807" y="0"/>
                  </a:lnTo>
                  <a:lnTo>
                    <a:pt x="411313" y="3027"/>
                  </a:lnTo>
                  <a:lnTo>
                    <a:pt x="460003" y="11875"/>
                  </a:lnTo>
                  <a:lnTo>
                    <a:pt x="506301" y="26194"/>
                  </a:lnTo>
                  <a:lnTo>
                    <a:pt x="549633" y="45634"/>
                  </a:lnTo>
                  <a:lnTo>
                    <a:pt x="589424" y="69845"/>
                  </a:lnTo>
                  <a:lnTo>
                    <a:pt x="625098" y="98476"/>
                  </a:lnTo>
                  <a:lnTo>
                    <a:pt x="656081" y="131178"/>
                  </a:lnTo>
                  <a:lnTo>
                    <a:pt x="681798" y="167599"/>
                  </a:lnTo>
                  <a:lnTo>
                    <a:pt x="701675" y="207391"/>
                  </a:lnTo>
                  <a:lnTo>
                    <a:pt x="741553" y="207391"/>
                  </a:lnTo>
                  <a:lnTo>
                    <a:pt x="677545" y="308356"/>
                  </a:lnTo>
                  <a:lnTo>
                    <a:pt x="565404" y="207391"/>
                  </a:lnTo>
                  <a:lnTo>
                    <a:pt x="603123" y="207391"/>
                  </a:lnTo>
                  <a:lnTo>
                    <a:pt x="576734" y="173841"/>
                  </a:lnTo>
                  <a:lnTo>
                    <a:pt x="544316" y="145423"/>
                  </a:lnTo>
                  <a:lnTo>
                    <a:pt x="506908" y="122404"/>
                  </a:lnTo>
                  <a:lnTo>
                    <a:pt x="465546" y="105051"/>
                  </a:lnTo>
                  <a:lnTo>
                    <a:pt x="421266" y="93632"/>
                  </a:lnTo>
                  <a:lnTo>
                    <a:pt x="375106" y="88415"/>
                  </a:lnTo>
                  <a:lnTo>
                    <a:pt x="328102" y="89667"/>
                  </a:lnTo>
                  <a:lnTo>
                    <a:pt x="281292" y="97656"/>
                  </a:lnTo>
                  <a:lnTo>
                    <a:pt x="235712" y="112649"/>
                  </a:lnTo>
                  <a:lnTo>
                    <a:pt x="185543" y="139634"/>
                  </a:lnTo>
                  <a:lnTo>
                    <a:pt x="144593" y="174186"/>
                  </a:lnTo>
                  <a:lnTo>
                    <a:pt x="113968" y="214814"/>
                  </a:lnTo>
                  <a:lnTo>
                    <a:pt x="94780" y="260034"/>
                  </a:lnTo>
                  <a:lnTo>
                    <a:pt x="88137" y="308356"/>
                  </a:lnTo>
                  <a:lnTo>
                    <a:pt x="0" y="308483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81325" y="2200275"/>
              <a:ext cx="1266825" cy="1228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24800" y="2105025"/>
              <a:ext cx="2695479" cy="10191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7075" y="4009959"/>
            <a:ext cx="6677025" cy="2591435"/>
            <a:chOff x="3267075" y="4009959"/>
            <a:chExt cx="6677025" cy="2591435"/>
          </a:xfrm>
        </p:grpSpPr>
        <p:sp>
          <p:nvSpPr>
            <p:cNvPr id="24" name="object 24"/>
            <p:cNvSpPr/>
            <p:nvPr/>
          </p:nvSpPr>
          <p:spPr>
            <a:xfrm>
              <a:off x="5820029" y="4024248"/>
              <a:ext cx="741680" cy="308610"/>
            </a:xfrm>
            <a:custGeom>
              <a:avLst/>
              <a:gdLst/>
              <a:ahLst/>
              <a:cxnLst/>
              <a:rect l="l" t="t" r="r" b="b"/>
              <a:pathLst>
                <a:path w="741679" h="308610">
                  <a:moveTo>
                    <a:pt x="741552" y="0"/>
                  </a:moveTo>
                  <a:lnTo>
                    <a:pt x="653415" y="126"/>
                  </a:lnTo>
                  <a:lnTo>
                    <a:pt x="646772" y="48448"/>
                  </a:lnTo>
                  <a:lnTo>
                    <a:pt x="627584" y="93668"/>
                  </a:lnTo>
                  <a:lnTo>
                    <a:pt x="596959" y="134296"/>
                  </a:lnTo>
                  <a:lnTo>
                    <a:pt x="556009" y="168848"/>
                  </a:lnTo>
                  <a:lnTo>
                    <a:pt x="505841" y="195833"/>
                  </a:lnTo>
                  <a:lnTo>
                    <a:pt x="460260" y="210826"/>
                  </a:lnTo>
                  <a:lnTo>
                    <a:pt x="413450" y="218815"/>
                  </a:lnTo>
                  <a:lnTo>
                    <a:pt x="366446" y="220067"/>
                  </a:lnTo>
                  <a:lnTo>
                    <a:pt x="320286" y="214850"/>
                  </a:lnTo>
                  <a:lnTo>
                    <a:pt x="276006" y="203431"/>
                  </a:lnTo>
                  <a:lnTo>
                    <a:pt x="234644" y="186078"/>
                  </a:lnTo>
                  <a:lnTo>
                    <a:pt x="197236" y="163059"/>
                  </a:lnTo>
                  <a:lnTo>
                    <a:pt x="164818" y="134641"/>
                  </a:lnTo>
                  <a:lnTo>
                    <a:pt x="138430" y="101092"/>
                  </a:lnTo>
                  <a:lnTo>
                    <a:pt x="176149" y="101092"/>
                  </a:lnTo>
                  <a:lnTo>
                    <a:pt x="64008" y="126"/>
                  </a:lnTo>
                  <a:lnTo>
                    <a:pt x="0" y="101092"/>
                  </a:lnTo>
                  <a:lnTo>
                    <a:pt x="39878" y="101092"/>
                  </a:lnTo>
                  <a:lnTo>
                    <a:pt x="59754" y="140883"/>
                  </a:lnTo>
                  <a:lnTo>
                    <a:pt x="85471" y="177304"/>
                  </a:lnTo>
                  <a:lnTo>
                    <a:pt x="116454" y="210006"/>
                  </a:lnTo>
                  <a:lnTo>
                    <a:pt x="152128" y="238637"/>
                  </a:lnTo>
                  <a:lnTo>
                    <a:pt x="191919" y="262848"/>
                  </a:lnTo>
                  <a:lnTo>
                    <a:pt x="235251" y="282288"/>
                  </a:lnTo>
                  <a:lnTo>
                    <a:pt x="281549" y="296607"/>
                  </a:lnTo>
                  <a:lnTo>
                    <a:pt x="330239" y="305455"/>
                  </a:lnTo>
                  <a:lnTo>
                    <a:pt x="380746" y="308482"/>
                  </a:lnTo>
                  <a:lnTo>
                    <a:pt x="434062" y="305139"/>
                  </a:lnTo>
                  <a:lnTo>
                    <a:pt x="484949" y="295427"/>
                  </a:lnTo>
                  <a:lnTo>
                    <a:pt x="532850" y="279822"/>
                  </a:lnTo>
                  <a:lnTo>
                    <a:pt x="577206" y="258800"/>
                  </a:lnTo>
                  <a:lnTo>
                    <a:pt x="617459" y="232838"/>
                  </a:lnTo>
                  <a:lnTo>
                    <a:pt x="653051" y="202413"/>
                  </a:lnTo>
                  <a:lnTo>
                    <a:pt x="683423" y="168000"/>
                  </a:lnTo>
                  <a:lnTo>
                    <a:pt x="708017" y="130076"/>
                  </a:lnTo>
                  <a:lnTo>
                    <a:pt x="726276" y="89117"/>
                  </a:lnTo>
                  <a:lnTo>
                    <a:pt x="737640" y="45599"/>
                  </a:lnTo>
                  <a:lnTo>
                    <a:pt x="741552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20029" y="4024248"/>
              <a:ext cx="741680" cy="308610"/>
            </a:xfrm>
            <a:custGeom>
              <a:avLst/>
              <a:gdLst/>
              <a:ahLst/>
              <a:cxnLst/>
              <a:rect l="l" t="t" r="r" b="b"/>
              <a:pathLst>
                <a:path w="741679" h="308610">
                  <a:moveTo>
                    <a:pt x="741552" y="0"/>
                  </a:moveTo>
                  <a:lnTo>
                    <a:pt x="737640" y="45599"/>
                  </a:lnTo>
                  <a:lnTo>
                    <a:pt x="726276" y="89117"/>
                  </a:lnTo>
                  <a:lnTo>
                    <a:pt x="708017" y="130076"/>
                  </a:lnTo>
                  <a:lnTo>
                    <a:pt x="683423" y="168000"/>
                  </a:lnTo>
                  <a:lnTo>
                    <a:pt x="653051" y="202413"/>
                  </a:lnTo>
                  <a:lnTo>
                    <a:pt x="617459" y="232838"/>
                  </a:lnTo>
                  <a:lnTo>
                    <a:pt x="577206" y="258800"/>
                  </a:lnTo>
                  <a:lnTo>
                    <a:pt x="532850" y="279822"/>
                  </a:lnTo>
                  <a:lnTo>
                    <a:pt x="484949" y="295427"/>
                  </a:lnTo>
                  <a:lnTo>
                    <a:pt x="434062" y="305139"/>
                  </a:lnTo>
                  <a:lnTo>
                    <a:pt x="380746" y="308482"/>
                  </a:lnTo>
                  <a:lnTo>
                    <a:pt x="330239" y="305455"/>
                  </a:lnTo>
                  <a:lnTo>
                    <a:pt x="281549" y="296607"/>
                  </a:lnTo>
                  <a:lnTo>
                    <a:pt x="235251" y="282288"/>
                  </a:lnTo>
                  <a:lnTo>
                    <a:pt x="191919" y="262848"/>
                  </a:lnTo>
                  <a:lnTo>
                    <a:pt x="152128" y="238637"/>
                  </a:lnTo>
                  <a:lnTo>
                    <a:pt x="116454" y="210006"/>
                  </a:lnTo>
                  <a:lnTo>
                    <a:pt x="85471" y="177304"/>
                  </a:lnTo>
                  <a:lnTo>
                    <a:pt x="59754" y="140883"/>
                  </a:lnTo>
                  <a:lnTo>
                    <a:pt x="39878" y="101092"/>
                  </a:lnTo>
                  <a:lnTo>
                    <a:pt x="0" y="101092"/>
                  </a:lnTo>
                  <a:lnTo>
                    <a:pt x="64008" y="126"/>
                  </a:lnTo>
                  <a:lnTo>
                    <a:pt x="176149" y="101092"/>
                  </a:lnTo>
                  <a:lnTo>
                    <a:pt x="138430" y="101092"/>
                  </a:lnTo>
                  <a:lnTo>
                    <a:pt x="164818" y="134641"/>
                  </a:lnTo>
                  <a:lnTo>
                    <a:pt x="197236" y="163059"/>
                  </a:lnTo>
                  <a:lnTo>
                    <a:pt x="234644" y="186078"/>
                  </a:lnTo>
                  <a:lnTo>
                    <a:pt x="276006" y="203431"/>
                  </a:lnTo>
                  <a:lnTo>
                    <a:pt x="320286" y="214850"/>
                  </a:lnTo>
                  <a:lnTo>
                    <a:pt x="366446" y="220067"/>
                  </a:lnTo>
                  <a:lnTo>
                    <a:pt x="413450" y="218815"/>
                  </a:lnTo>
                  <a:lnTo>
                    <a:pt x="460260" y="210826"/>
                  </a:lnTo>
                  <a:lnTo>
                    <a:pt x="505841" y="195833"/>
                  </a:lnTo>
                  <a:lnTo>
                    <a:pt x="556009" y="168848"/>
                  </a:lnTo>
                  <a:lnTo>
                    <a:pt x="596959" y="134296"/>
                  </a:lnTo>
                  <a:lnTo>
                    <a:pt x="627584" y="93668"/>
                  </a:lnTo>
                  <a:lnTo>
                    <a:pt x="646772" y="48448"/>
                  </a:lnTo>
                  <a:lnTo>
                    <a:pt x="653415" y="126"/>
                  </a:lnTo>
                  <a:lnTo>
                    <a:pt x="741552" y="0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67075" y="5514974"/>
              <a:ext cx="2181225" cy="1000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15225" y="4724399"/>
              <a:ext cx="2428875" cy="18764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505200" y="206755"/>
            <a:ext cx="5439410" cy="94513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30"/>
              </a:spcBef>
            </a:pPr>
            <a:r>
              <a:rPr sz="3200" dirty="0">
                <a:solidFill>
                  <a:srgbClr val="274EC0"/>
                </a:solidFill>
              </a:rPr>
              <a:t>Planeación Estratégica</a:t>
            </a:r>
            <a:endParaRPr sz="3200" dirty="0"/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2750" dirty="0">
                <a:solidFill>
                  <a:srgbClr val="3366FF"/>
                </a:solidFill>
              </a:rPr>
              <a:t>Elementos Marco del PAA 2020</a:t>
            </a:r>
            <a:endParaRPr sz="2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24560" algn="ctr">
              <a:lnSpc>
                <a:spcPct val="100000"/>
              </a:lnSpc>
              <a:spcBef>
                <a:spcPts val="125"/>
              </a:spcBef>
            </a:pPr>
            <a:r>
              <a:rPr sz="2750" spc="-175" dirty="0">
                <a:solidFill>
                  <a:srgbClr val="274EC0"/>
                </a:solidFill>
              </a:rPr>
              <a:t>Oficina </a:t>
            </a:r>
            <a:r>
              <a:rPr sz="2750" spc="-160" dirty="0">
                <a:solidFill>
                  <a:srgbClr val="274EC0"/>
                </a:solidFill>
              </a:rPr>
              <a:t>de</a:t>
            </a:r>
            <a:r>
              <a:rPr sz="2750" spc="-15" dirty="0">
                <a:solidFill>
                  <a:srgbClr val="274EC0"/>
                </a:solidFill>
              </a:rPr>
              <a:t> </a:t>
            </a:r>
            <a:r>
              <a:rPr sz="2750" spc="-145" dirty="0">
                <a:solidFill>
                  <a:srgbClr val="274EC0"/>
                </a:solidFill>
              </a:rPr>
              <a:t>Informatica</a:t>
            </a:r>
            <a:endParaRPr sz="2750"/>
          </a:p>
          <a:p>
            <a:pPr marL="917575" algn="ctr">
              <a:lnSpc>
                <a:spcPct val="100000"/>
              </a:lnSpc>
              <a:spcBef>
                <a:spcPts val="80"/>
              </a:spcBef>
            </a:pPr>
            <a:r>
              <a:rPr sz="2750" b="0" spc="-110" dirty="0">
                <a:solidFill>
                  <a:srgbClr val="274EC0"/>
                </a:solidFill>
                <a:latin typeface="Arial"/>
                <a:cs typeface="Arial"/>
              </a:rPr>
              <a:t>Frente </a:t>
            </a:r>
            <a:r>
              <a:rPr sz="2750" b="0" spc="-200" dirty="0">
                <a:solidFill>
                  <a:srgbClr val="274EC0"/>
                </a:solidFill>
                <a:latin typeface="Arial"/>
                <a:cs typeface="Arial"/>
              </a:rPr>
              <a:t>a </a:t>
            </a:r>
            <a:r>
              <a:rPr sz="2750" b="0" spc="-114" dirty="0">
                <a:solidFill>
                  <a:srgbClr val="274EC0"/>
                </a:solidFill>
                <a:latin typeface="Arial"/>
                <a:cs typeface="Arial"/>
              </a:rPr>
              <a:t>los </a:t>
            </a:r>
            <a:r>
              <a:rPr sz="2750" b="0" spc="-65" dirty="0">
                <a:solidFill>
                  <a:srgbClr val="274EC0"/>
                </a:solidFill>
                <a:latin typeface="Arial"/>
                <a:cs typeface="Arial"/>
              </a:rPr>
              <a:t>objetivos </a:t>
            </a:r>
            <a:r>
              <a:rPr sz="2750" b="0" spc="-130" dirty="0">
                <a:solidFill>
                  <a:srgbClr val="274EC0"/>
                </a:solidFill>
                <a:latin typeface="Arial"/>
                <a:cs typeface="Arial"/>
              </a:rPr>
              <a:t>de </a:t>
            </a:r>
            <a:r>
              <a:rPr sz="2750" b="0" spc="-90" dirty="0">
                <a:solidFill>
                  <a:srgbClr val="274EC0"/>
                </a:solidFill>
                <a:latin typeface="Arial"/>
                <a:cs typeface="Arial"/>
              </a:rPr>
              <a:t>desarrollo</a:t>
            </a:r>
            <a:r>
              <a:rPr sz="2750" b="0" spc="155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2750" b="0" spc="-114" dirty="0">
                <a:solidFill>
                  <a:srgbClr val="274EC0"/>
                </a:solidFill>
                <a:latin typeface="Arial"/>
                <a:cs typeface="Arial"/>
              </a:rPr>
              <a:t>sostenible</a:t>
            </a:r>
            <a:endParaRPr sz="27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67075" y="1581150"/>
            <a:ext cx="139065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1100" y="1581150"/>
            <a:ext cx="1400175" cy="17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57975" y="1581150"/>
            <a:ext cx="1381125" cy="1724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3875" y="1562100"/>
            <a:ext cx="1485900" cy="1743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924233" y="3448108"/>
            <a:ext cx="6972300" cy="171450"/>
            <a:chOff x="2924233" y="3448108"/>
            <a:chExt cx="6972300" cy="171450"/>
          </a:xfrm>
        </p:grpSpPr>
        <p:sp>
          <p:nvSpPr>
            <p:cNvPr id="8" name="object 8"/>
            <p:cNvSpPr/>
            <p:nvPr/>
          </p:nvSpPr>
          <p:spPr>
            <a:xfrm>
              <a:off x="2929001" y="3452876"/>
              <a:ext cx="6962775" cy="161925"/>
            </a:xfrm>
            <a:custGeom>
              <a:avLst/>
              <a:gdLst/>
              <a:ahLst/>
              <a:cxnLst/>
              <a:rect l="l" t="t" r="r" b="b"/>
              <a:pathLst>
                <a:path w="6962775" h="161925">
                  <a:moveTo>
                    <a:pt x="6880606" y="0"/>
                  </a:moveTo>
                  <a:lnTo>
                    <a:pt x="6880606" y="40004"/>
                  </a:lnTo>
                  <a:lnTo>
                    <a:pt x="81280" y="40004"/>
                  </a:lnTo>
                  <a:lnTo>
                    <a:pt x="81280" y="0"/>
                  </a:lnTo>
                  <a:lnTo>
                    <a:pt x="0" y="80518"/>
                  </a:lnTo>
                  <a:lnTo>
                    <a:pt x="81280" y="161544"/>
                  </a:lnTo>
                  <a:lnTo>
                    <a:pt x="81280" y="121031"/>
                  </a:lnTo>
                  <a:lnTo>
                    <a:pt x="6880606" y="121031"/>
                  </a:lnTo>
                  <a:lnTo>
                    <a:pt x="6880606" y="161544"/>
                  </a:lnTo>
                  <a:lnTo>
                    <a:pt x="6962394" y="80518"/>
                  </a:lnTo>
                  <a:lnTo>
                    <a:pt x="688060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9001" y="3452876"/>
              <a:ext cx="6962775" cy="161925"/>
            </a:xfrm>
            <a:custGeom>
              <a:avLst/>
              <a:gdLst/>
              <a:ahLst/>
              <a:cxnLst/>
              <a:rect l="l" t="t" r="r" b="b"/>
              <a:pathLst>
                <a:path w="6962775" h="161925">
                  <a:moveTo>
                    <a:pt x="0" y="80518"/>
                  </a:moveTo>
                  <a:lnTo>
                    <a:pt x="81280" y="0"/>
                  </a:lnTo>
                  <a:lnTo>
                    <a:pt x="81280" y="40004"/>
                  </a:lnTo>
                  <a:lnTo>
                    <a:pt x="6880606" y="40004"/>
                  </a:lnTo>
                  <a:lnTo>
                    <a:pt x="6880606" y="0"/>
                  </a:lnTo>
                  <a:lnTo>
                    <a:pt x="6962394" y="80518"/>
                  </a:lnTo>
                  <a:lnTo>
                    <a:pt x="6880606" y="161544"/>
                  </a:lnTo>
                  <a:lnTo>
                    <a:pt x="6880606" y="121031"/>
                  </a:lnTo>
                  <a:lnTo>
                    <a:pt x="81280" y="121031"/>
                  </a:lnTo>
                  <a:lnTo>
                    <a:pt x="81280" y="161544"/>
                  </a:lnTo>
                  <a:lnTo>
                    <a:pt x="0" y="80518"/>
                  </a:lnTo>
                </a:path>
              </a:pathLst>
            </a:custGeom>
            <a:ln w="953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752600" y="3800475"/>
            <a:ext cx="9039225" cy="2486025"/>
            <a:chOff x="1752600" y="3800475"/>
            <a:chExt cx="9039225" cy="2486025"/>
          </a:xfrm>
        </p:grpSpPr>
        <p:sp>
          <p:nvSpPr>
            <p:cNvPr id="11" name="object 11"/>
            <p:cNvSpPr/>
            <p:nvPr/>
          </p:nvSpPr>
          <p:spPr>
            <a:xfrm>
              <a:off x="1752600" y="3800475"/>
              <a:ext cx="9020175" cy="24860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67275" y="4676775"/>
              <a:ext cx="5905500" cy="619125"/>
            </a:xfrm>
            <a:custGeom>
              <a:avLst/>
              <a:gdLst/>
              <a:ahLst/>
              <a:cxnLst/>
              <a:rect l="l" t="t" r="r" b="b"/>
              <a:pathLst>
                <a:path w="5905500" h="619125">
                  <a:moveTo>
                    <a:pt x="0" y="309499"/>
                  </a:moveTo>
                  <a:lnTo>
                    <a:pt x="25260" y="268829"/>
                  </a:lnTo>
                  <a:lnTo>
                    <a:pt x="63851" y="245173"/>
                  </a:lnTo>
                  <a:lnTo>
                    <a:pt x="98918" y="229758"/>
                  </a:lnTo>
                  <a:lnTo>
                    <a:pt x="141218" y="214651"/>
                  </a:lnTo>
                  <a:lnTo>
                    <a:pt x="190547" y="199875"/>
                  </a:lnTo>
                  <a:lnTo>
                    <a:pt x="246702" y="185451"/>
                  </a:lnTo>
                  <a:lnTo>
                    <a:pt x="309478" y="171401"/>
                  </a:lnTo>
                  <a:lnTo>
                    <a:pt x="378671" y="157744"/>
                  </a:lnTo>
                  <a:lnTo>
                    <a:pt x="454077" y="144504"/>
                  </a:lnTo>
                  <a:lnTo>
                    <a:pt x="494046" y="138047"/>
                  </a:lnTo>
                  <a:lnTo>
                    <a:pt x="535492" y="131702"/>
                  </a:lnTo>
                  <a:lnTo>
                    <a:pt x="578389" y="125471"/>
                  </a:lnTo>
                  <a:lnTo>
                    <a:pt x="622713" y="119358"/>
                  </a:lnTo>
                  <a:lnTo>
                    <a:pt x="668436" y="113365"/>
                  </a:lnTo>
                  <a:lnTo>
                    <a:pt x="715534" y="107494"/>
                  </a:lnTo>
                  <a:lnTo>
                    <a:pt x="763981" y="101749"/>
                  </a:lnTo>
                  <a:lnTo>
                    <a:pt x="813753" y="96132"/>
                  </a:lnTo>
                  <a:lnTo>
                    <a:pt x="864822" y="90646"/>
                  </a:lnTo>
                  <a:lnTo>
                    <a:pt x="917164" y="85293"/>
                  </a:lnTo>
                  <a:lnTo>
                    <a:pt x="970753" y="80076"/>
                  </a:lnTo>
                  <a:lnTo>
                    <a:pt x="1025564" y="74998"/>
                  </a:lnTo>
                  <a:lnTo>
                    <a:pt x="1081572" y="70061"/>
                  </a:lnTo>
                  <a:lnTo>
                    <a:pt x="1138750" y="65269"/>
                  </a:lnTo>
                  <a:lnTo>
                    <a:pt x="1197073" y="60623"/>
                  </a:lnTo>
                  <a:lnTo>
                    <a:pt x="1256516" y="56127"/>
                  </a:lnTo>
                  <a:lnTo>
                    <a:pt x="1317053" y="51783"/>
                  </a:lnTo>
                  <a:lnTo>
                    <a:pt x="1378659" y="47593"/>
                  </a:lnTo>
                  <a:lnTo>
                    <a:pt x="1441308" y="43561"/>
                  </a:lnTo>
                  <a:lnTo>
                    <a:pt x="1504975" y="39690"/>
                  </a:lnTo>
                  <a:lnTo>
                    <a:pt x="1569634" y="35981"/>
                  </a:lnTo>
                  <a:lnTo>
                    <a:pt x="1635260" y="32437"/>
                  </a:lnTo>
                  <a:lnTo>
                    <a:pt x="1701826" y="29062"/>
                  </a:lnTo>
                  <a:lnTo>
                    <a:pt x="1769309" y="25857"/>
                  </a:lnTo>
                  <a:lnTo>
                    <a:pt x="1837682" y="22826"/>
                  </a:lnTo>
                  <a:lnTo>
                    <a:pt x="1906919" y="19972"/>
                  </a:lnTo>
                  <a:lnTo>
                    <a:pt x="1976996" y="17296"/>
                  </a:lnTo>
                  <a:lnTo>
                    <a:pt x="2047886" y="14801"/>
                  </a:lnTo>
                  <a:lnTo>
                    <a:pt x="2119564" y="12491"/>
                  </a:lnTo>
                  <a:lnTo>
                    <a:pt x="2192005" y="10368"/>
                  </a:lnTo>
                  <a:lnTo>
                    <a:pt x="2265183" y="8434"/>
                  </a:lnTo>
                  <a:lnTo>
                    <a:pt x="2339073" y="6692"/>
                  </a:lnTo>
                  <a:lnTo>
                    <a:pt x="2413649" y="5145"/>
                  </a:lnTo>
                  <a:lnTo>
                    <a:pt x="2488885" y="3796"/>
                  </a:lnTo>
                  <a:lnTo>
                    <a:pt x="2564757" y="2647"/>
                  </a:lnTo>
                  <a:lnTo>
                    <a:pt x="2641238" y="1701"/>
                  </a:lnTo>
                  <a:lnTo>
                    <a:pt x="2718304" y="961"/>
                  </a:lnTo>
                  <a:lnTo>
                    <a:pt x="2795928" y="428"/>
                  </a:lnTo>
                  <a:lnTo>
                    <a:pt x="2874085" y="107"/>
                  </a:lnTo>
                  <a:lnTo>
                    <a:pt x="2952750" y="0"/>
                  </a:lnTo>
                  <a:lnTo>
                    <a:pt x="3031414" y="107"/>
                  </a:lnTo>
                  <a:lnTo>
                    <a:pt x="3109571" y="428"/>
                  </a:lnTo>
                  <a:lnTo>
                    <a:pt x="3187195" y="961"/>
                  </a:lnTo>
                  <a:lnTo>
                    <a:pt x="3264261" y="1701"/>
                  </a:lnTo>
                  <a:lnTo>
                    <a:pt x="3340742" y="2647"/>
                  </a:lnTo>
                  <a:lnTo>
                    <a:pt x="3416614" y="3796"/>
                  </a:lnTo>
                  <a:lnTo>
                    <a:pt x="3491850" y="5145"/>
                  </a:lnTo>
                  <a:lnTo>
                    <a:pt x="3566426" y="6692"/>
                  </a:lnTo>
                  <a:lnTo>
                    <a:pt x="3640316" y="8434"/>
                  </a:lnTo>
                  <a:lnTo>
                    <a:pt x="3713494" y="10368"/>
                  </a:lnTo>
                  <a:lnTo>
                    <a:pt x="3785935" y="12491"/>
                  </a:lnTo>
                  <a:lnTo>
                    <a:pt x="3857613" y="14801"/>
                  </a:lnTo>
                  <a:lnTo>
                    <a:pt x="3928503" y="17296"/>
                  </a:lnTo>
                  <a:lnTo>
                    <a:pt x="3998580" y="19972"/>
                  </a:lnTo>
                  <a:lnTo>
                    <a:pt x="4067817" y="22826"/>
                  </a:lnTo>
                  <a:lnTo>
                    <a:pt x="4136190" y="25857"/>
                  </a:lnTo>
                  <a:lnTo>
                    <a:pt x="4203673" y="29062"/>
                  </a:lnTo>
                  <a:lnTo>
                    <a:pt x="4270239" y="32437"/>
                  </a:lnTo>
                  <a:lnTo>
                    <a:pt x="4335865" y="35981"/>
                  </a:lnTo>
                  <a:lnTo>
                    <a:pt x="4400524" y="39690"/>
                  </a:lnTo>
                  <a:lnTo>
                    <a:pt x="4464191" y="43561"/>
                  </a:lnTo>
                  <a:lnTo>
                    <a:pt x="4526840" y="47593"/>
                  </a:lnTo>
                  <a:lnTo>
                    <a:pt x="4588446" y="51783"/>
                  </a:lnTo>
                  <a:lnTo>
                    <a:pt x="4648983" y="56127"/>
                  </a:lnTo>
                  <a:lnTo>
                    <a:pt x="4708426" y="60623"/>
                  </a:lnTo>
                  <a:lnTo>
                    <a:pt x="4766749" y="65269"/>
                  </a:lnTo>
                  <a:lnTo>
                    <a:pt x="4823927" y="70061"/>
                  </a:lnTo>
                  <a:lnTo>
                    <a:pt x="4879935" y="74998"/>
                  </a:lnTo>
                  <a:lnTo>
                    <a:pt x="4934746" y="80076"/>
                  </a:lnTo>
                  <a:lnTo>
                    <a:pt x="4988335" y="85293"/>
                  </a:lnTo>
                  <a:lnTo>
                    <a:pt x="5040677" y="90646"/>
                  </a:lnTo>
                  <a:lnTo>
                    <a:pt x="5091746" y="96132"/>
                  </a:lnTo>
                  <a:lnTo>
                    <a:pt x="5141518" y="101749"/>
                  </a:lnTo>
                  <a:lnTo>
                    <a:pt x="5189965" y="107494"/>
                  </a:lnTo>
                  <a:lnTo>
                    <a:pt x="5237063" y="113365"/>
                  </a:lnTo>
                  <a:lnTo>
                    <a:pt x="5282786" y="119358"/>
                  </a:lnTo>
                  <a:lnTo>
                    <a:pt x="5327110" y="125471"/>
                  </a:lnTo>
                  <a:lnTo>
                    <a:pt x="5370007" y="131702"/>
                  </a:lnTo>
                  <a:lnTo>
                    <a:pt x="5411453" y="138047"/>
                  </a:lnTo>
                  <a:lnTo>
                    <a:pt x="5451422" y="144504"/>
                  </a:lnTo>
                  <a:lnTo>
                    <a:pt x="5489889" y="151071"/>
                  </a:lnTo>
                  <a:lnTo>
                    <a:pt x="5562214" y="164522"/>
                  </a:lnTo>
                  <a:lnTo>
                    <a:pt x="5628224" y="178378"/>
                  </a:lnTo>
                  <a:lnTo>
                    <a:pt x="5687715" y="192618"/>
                  </a:lnTo>
                  <a:lnTo>
                    <a:pt x="5740482" y="207221"/>
                  </a:lnTo>
                  <a:lnTo>
                    <a:pt x="5786322" y="222164"/>
                  </a:lnTo>
                  <a:lnTo>
                    <a:pt x="5825031" y="237428"/>
                  </a:lnTo>
                  <a:lnTo>
                    <a:pt x="5869277" y="260876"/>
                  </a:lnTo>
                  <a:lnTo>
                    <a:pt x="5901407" y="293060"/>
                  </a:lnTo>
                  <a:lnTo>
                    <a:pt x="5905500" y="309499"/>
                  </a:lnTo>
                  <a:lnTo>
                    <a:pt x="5904472" y="317750"/>
                  </a:lnTo>
                  <a:lnTo>
                    <a:pt x="5880239" y="350196"/>
                  </a:lnTo>
                  <a:lnTo>
                    <a:pt x="5841648" y="373867"/>
                  </a:lnTo>
                  <a:lnTo>
                    <a:pt x="5806581" y="389292"/>
                  </a:lnTo>
                  <a:lnTo>
                    <a:pt x="5764281" y="404406"/>
                  </a:lnTo>
                  <a:lnTo>
                    <a:pt x="5714952" y="419190"/>
                  </a:lnTo>
                  <a:lnTo>
                    <a:pt x="5658797" y="433621"/>
                  </a:lnTo>
                  <a:lnTo>
                    <a:pt x="5596021" y="447678"/>
                  </a:lnTo>
                  <a:lnTo>
                    <a:pt x="5526828" y="461340"/>
                  </a:lnTo>
                  <a:lnTo>
                    <a:pt x="5451422" y="474586"/>
                  </a:lnTo>
                  <a:lnTo>
                    <a:pt x="5411453" y="481045"/>
                  </a:lnTo>
                  <a:lnTo>
                    <a:pt x="5370007" y="487393"/>
                  </a:lnTo>
                  <a:lnTo>
                    <a:pt x="5327110" y="493626"/>
                  </a:lnTo>
                  <a:lnTo>
                    <a:pt x="5282786" y="499741"/>
                  </a:lnTo>
                  <a:lnTo>
                    <a:pt x="5237063" y="505737"/>
                  </a:lnTo>
                  <a:lnTo>
                    <a:pt x="5189965" y="511609"/>
                  </a:lnTo>
                  <a:lnTo>
                    <a:pt x="5141518" y="517356"/>
                  </a:lnTo>
                  <a:lnTo>
                    <a:pt x="5091746" y="522974"/>
                  </a:lnTo>
                  <a:lnTo>
                    <a:pt x="5040677" y="528462"/>
                  </a:lnTo>
                  <a:lnTo>
                    <a:pt x="4988335" y="533817"/>
                  </a:lnTo>
                  <a:lnTo>
                    <a:pt x="4934746" y="539035"/>
                  </a:lnTo>
                  <a:lnTo>
                    <a:pt x="4879935" y="544114"/>
                  </a:lnTo>
                  <a:lnTo>
                    <a:pt x="4823927" y="549052"/>
                  </a:lnTo>
                  <a:lnTo>
                    <a:pt x="4766749" y="553846"/>
                  </a:lnTo>
                  <a:lnTo>
                    <a:pt x="4708426" y="558493"/>
                  </a:lnTo>
                  <a:lnTo>
                    <a:pt x="4648983" y="562990"/>
                  </a:lnTo>
                  <a:lnTo>
                    <a:pt x="4588446" y="567335"/>
                  </a:lnTo>
                  <a:lnTo>
                    <a:pt x="4526840" y="571525"/>
                  </a:lnTo>
                  <a:lnTo>
                    <a:pt x="4464191" y="575558"/>
                  </a:lnTo>
                  <a:lnTo>
                    <a:pt x="4400524" y="579430"/>
                  </a:lnTo>
                  <a:lnTo>
                    <a:pt x="4335865" y="583140"/>
                  </a:lnTo>
                  <a:lnTo>
                    <a:pt x="4270239" y="586684"/>
                  </a:lnTo>
                  <a:lnTo>
                    <a:pt x="4203673" y="590060"/>
                  </a:lnTo>
                  <a:lnTo>
                    <a:pt x="4136190" y="593264"/>
                  </a:lnTo>
                  <a:lnTo>
                    <a:pt x="4067817" y="596296"/>
                  </a:lnTo>
                  <a:lnTo>
                    <a:pt x="3998580" y="599151"/>
                  </a:lnTo>
                  <a:lnTo>
                    <a:pt x="3928503" y="601827"/>
                  </a:lnTo>
                  <a:lnTo>
                    <a:pt x="3857613" y="604322"/>
                  </a:lnTo>
                  <a:lnTo>
                    <a:pt x="3785935" y="606632"/>
                  </a:lnTo>
                  <a:lnTo>
                    <a:pt x="3713494" y="608756"/>
                  </a:lnTo>
                  <a:lnTo>
                    <a:pt x="3640316" y="610690"/>
                  </a:lnTo>
                  <a:lnTo>
                    <a:pt x="3566426" y="612432"/>
                  </a:lnTo>
                  <a:lnTo>
                    <a:pt x="3491850" y="613979"/>
                  </a:lnTo>
                  <a:lnTo>
                    <a:pt x="3416614" y="615328"/>
                  </a:lnTo>
                  <a:lnTo>
                    <a:pt x="3340742" y="616477"/>
                  </a:lnTo>
                  <a:lnTo>
                    <a:pt x="3264261" y="617423"/>
                  </a:lnTo>
                  <a:lnTo>
                    <a:pt x="3187195" y="618163"/>
                  </a:lnTo>
                  <a:lnTo>
                    <a:pt x="3109571" y="618696"/>
                  </a:lnTo>
                  <a:lnTo>
                    <a:pt x="3031414" y="619017"/>
                  </a:lnTo>
                  <a:lnTo>
                    <a:pt x="2952750" y="619125"/>
                  </a:lnTo>
                  <a:lnTo>
                    <a:pt x="2874085" y="619017"/>
                  </a:lnTo>
                  <a:lnTo>
                    <a:pt x="2795928" y="618696"/>
                  </a:lnTo>
                  <a:lnTo>
                    <a:pt x="2718304" y="618163"/>
                  </a:lnTo>
                  <a:lnTo>
                    <a:pt x="2641238" y="617423"/>
                  </a:lnTo>
                  <a:lnTo>
                    <a:pt x="2564757" y="616477"/>
                  </a:lnTo>
                  <a:lnTo>
                    <a:pt x="2488885" y="615328"/>
                  </a:lnTo>
                  <a:lnTo>
                    <a:pt x="2413649" y="613979"/>
                  </a:lnTo>
                  <a:lnTo>
                    <a:pt x="2339073" y="612432"/>
                  </a:lnTo>
                  <a:lnTo>
                    <a:pt x="2265183" y="610690"/>
                  </a:lnTo>
                  <a:lnTo>
                    <a:pt x="2192005" y="608756"/>
                  </a:lnTo>
                  <a:lnTo>
                    <a:pt x="2119564" y="606632"/>
                  </a:lnTo>
                  <a:lnTo>
                    <a:pt x="2047886" y="604322"/>
                  </a:lnTo>
                  <a:lnTo>
                    <a:pt x="1976996" y="601827"/>
                  </a:lnTo>
                  <a:lnTo>
                    <a:pt x="1906919" y="599151"/>
                  </a:lnTo>
                  <a:lnTo>
                    <a:pt x="1837682" y="596296"/>
                  </a:lnTo>
                  <a:lnTo>
                    <a:pt x="1769309" y="593264"/>
                  </a:lnTo>
                  <a:lnTo>
                    <a:pt x="1701826" y="590060"/>
                  </a:lnTo>
                  <a:lnTo>
                    <a:pt x="1635260" y="586684"/>
                  </a:lnTo>
                  <a:lnTo>
                    <a:pt x="1569634" y="583140"/>
                  </a:lnTo>
                  <a:lnTo>
                    <a:pt x="1504975" y="579430"/>
                  </a:lnTo>
                  <a:lnTo>
                    <a:pt x="1441308" y="575558"/>
                  </a:lnTo>
                  <a:lnTo>
                    <a:pt x="1378659" y="571525"/>
                  </a:lnTo>
                  <a:lnTo>
                    <a:pt x="1317053" y="567335"/>
                  </a:lnTo>
                  <a:lnTo>
                    <a:pt x="1256516" y="562990"/>
                  </a:lnTo>
                  <a:lnTo>
                    <a:pt x="1197073" y="558493"/>
                  </a:lnTo>
                  <a:lnTo>
                    <a:pt x="1138750" y="553846"/>
                  </a:lnTo>
                  <a:lnTo>
                    <a:pt x="1081572" y="549052"/>
                  </a:lnTo>
                  <a:lnTo>
                    <a:pt x="1025564" y="544114"/>
                  </a:lnTo>
                  <a:lnTo>
                    <a:pt x="970753" y="539035"/>
                  </a:lnTo>
                  <a:lnTo>
                    <a:pt x="917164" y="533817"/>
                  </a:lnTo>
                  <a:lnTo>
                    <a:pt x="864822" y="528462"/>
                  </a:lnTo>
                  <a:lnTo>
                    <a:pt x="813753" y="522974"/>
                  </a:lnTo>
                  <a:lnTo>
                    <a:pt x="763981" y="517356"/>
                  </a:lnTo>
                  <a:lnTo>
                    <a:pt x="715534" y="511609"/>
                  </a:lnTo>
                  <a:lnTo>
                    <a:pt x="668436" y="505737"/>
                  </a:lnTo>
                  <a:lnTo>
                    <a:pt x="622713" y="499741"/>
                  </a:lnTo>
                  <a:lnTo>
                    <a:pt x="578389" y="493626"/>
                  </a:lnTo>
                  <a:lnTo>
                    <a:pt x="535492" y="487393"/>
                  </a:lnTo>
                  <a:lnTo>
                    <a:pt x="494046" y="481045"/>
                  </a:lnTo>
                  <a:lnTo>
                    <a:pt x="454077" y="474586"/>
                  </a:lnTo>
                  <a:lnTo>
                    <a:pt x="415610" y="468016"/>
                  </a:lnTo>
                  <a:lnTo>
                    <a:pt x="343285" y="454560"/>
                  </a:lnTo>
                  <a:lnTo>
                    <a:pt x="277275" y="440698"/>
                  </a:lnTo>
                  <a:lnTo>
                    <a:pt x="217784" y="426451"/>
                  </a:lnTo>
                  <a:lnTo>
                    <a:pt x="165017" y="411841"/>
                  </a:lnTo>
                  <a:lnTo>
                    <a:pt x="119177" y="396889"/>
                  </a:lnTo>
                  <a:lnTo>
                    <a:pt x="80468" y="381617"/>
                  </a:lnTo>
                  <a:lnTo>
                    <a:pt x="36222" y="358154"/>
                  </a:lnTo>
                  <a:lnTo>
                    <a:pt x="4092" y="325949"/>
                  </a:lnTo>
                  <a:lnTo>
                    <a:pt x="0" y="309499"/>
                  </a:lnTo>
                  <a:close/>
                </a:path>
              </a:pathLst>
            </a:custGeom>
            <a:ln w="38105">
              <a:solidFill>
                <a:srgbClr val="212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9750" y="2706144"/>
            <a:ext cx="85725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OFICINA DE CONTROL INTERNO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22804" y="3149933"/>
            <a:ext cx="6952615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Proyección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  <a:spcBef>
                <a:spcPts val="204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6059" y="1257361"/>
            <a:ext cx="3086100" cy="2609850"/>
            <a:chOff x="3286059" y="1257361"/>
            <a:chExt cx="3086100" cy="2609850"/>
          </a:xfrm>
        </p:grpSpPr>
        <p:sp>
          <p:nvSpPr>
            <p:cNvPr id="3" name="object 3"/>
            <p:cNvSpPr/>
            <p:nvPr/>
          </p:nvSpPr>
          <p:spPr>
            <a:xfrm>
              <a:off x="3300348" y="1271651"/>
              <a:ext cx="3057525" cy="2581275"/>
            </a:xfrm>
            <a:custGeom>
              <a:avLst/>
              <a:gdLst/>
              <a:ahLst/>
              <a:cxnLst/>
              <a:rect l="l" t="t" r="r" b="b"/>
              <a:pathLst>
                <a:path w="3057525" h="2581275">
                  <a:moveTo>
                    <a:pt x="3057525" y="0"/>
                  </a:moveTo>
                  <a:lnTo>
                    <a:pt x="3005403" y="367"/>
                  </a:lnTo>
                  <a:lnTo>
                    <a:pt x="2953492" y="1466"/>
                  </a:lnTo>
                  <a:lnTo>
                    <a:pt x="2901799" y="3289"/>
                  </a:lnTo>
                  <a:lnTo>
                    <a:pt x="2850331" y="5833"/>
                  </a:lnTo>
                  <a:lnTo>
                    <a:pt x="2799094" y="9089"/>
                  </a:lnTo>
                  <a:lnTo>
                    <a:pt x="2748095" y="13054"/>
                  </a:lnTo>
                  <a:lnTo>
                    <a:pt x="2697342" y="17721"/>
                  </a:lnTo>
                  <a:lnTo>
                    <a:pt x="2646840" y="23083"/>
                  </a:lnTo>
                  <a:lnTo>
                    <a:pt x="2596598" y="29136"/>
                  </a:lnTo>
                  <a:lnTo>
                    <a:pt x="2546621" y="35874"/>
                  </a:lnTo>
                  <a:lnTo>
                    <a:pt x="2496918" y="43290"/>
                  </a:lnTo>
                  <a:lnTo>
                    <a:pt x="2447494" y="51379"/>
                  </a:lnTo>
                  <a:lnTo>
                    <a:pt x="2398357" y="60135"/>
                  </a:lnTo>
                  <a:lnTo>
                    <a:pt x="2349513" y="69553"/>
                  </a:lnTo>
                  <a:lnTo>
                    <a:pt x="2300969" y="79625"/>
                  </a:lnTo>
                  <a:lnTo>
                    <a:pt x="2252733" y="90348"/>
                  </a:lnTo>
                  <a:lnTo>
                    <a:pt x="2204812" y="101714"/>
                  </a:lnTo>
                  <a:lnTo>
                    <a:pt x="2157211" y="113718"/>
                  </a:lnTo>
                  <a:lnTo>
                    <a:pt x="2109938" y="126354"/>
                  </a:lnTo>
                  <a:lnTo>
                    <a:pt x="2063000" y="139616"/>
                  </a:lnTo>
                  <a:lnTo>
                    <a:pt x="2016404" y="153499"/>
                  </a:lnTo>
                  <a:lnTo>
                    <a:pt x="1970157" y="167996"/>
                  </a:lnTo>
                  <a:lnTo>
                    <a:pt x="1924266" y="183102"/>
                  </a:lnTo>
                  <a:lnTo>
                    <a:pt x="1878736" y="198812"/>
                  </a:lnTo>
                  <a:lnTo>
                    <a:pt x="1833577" y="215118"/>
                  </a:lnTo>
                  <a:lnTo>
                    <a:pt x="1788793" y="232016"/>
                  </a:lnTo>
                  <a:lnTo>
                    <a:pt x="1744393" y="249499"/>
                  </a:lnTo>
                  <a:lnTo>
                    <a:pt x="1700382" y="267562"/>
                  </a:lnTo>
                  <a:lnTo>
                    <a:pt x="1656769" y="286199"/>
                  </a:lnTo>
                  <a:lnTo>
                    <a:pt x="1613560" y="305404"/>
                  </a:lnTo>
                  <a:lnTo>
                    <a:pt x="1570761" y="325171"/>
                  </a:lnTo>
                  <a:lnTo>
                    <a:pt x="1528380" y="345494"/>
                  </a:lnTo>
                  <a:lnTo>
                    <a:pt x="1486424" y="366369"/>
                  </a:lnTo>
                  <a:lnTo>
                    <a:pt x="1444899" y="387788"/>
                  </a:lnTo>
                  <a:lnTo>
                    <a:pt x="1403813" y="409745"/>
                  </a:lnTo>
                  <a:lnTo>
                    <a:pt x="1363172" y="432236"/>
                  </a:lnTo>
                  <a:lnTo>
                    <a:pt x="1322983" y="455255"/>
                  </a:lnTo>
                  <a:lnTo>
                    <a:pt x="1283253" y="478795"/>
                  </a:lnTo>
                  <a:lnTo>
                    <a:pt x="1243989" y="502850"/>
                  </a:lnTo>
                  <a:lnTo>
                    <a:pt x="1205198" y="527415"/>
                  </a:lnTo>
                  <a:lnTo>
                    <a:pt x="1166886" y="552485"/>
                  </a:lnTo>
                  <a:lnTo>
                    <a:pt x="1129062" y="578052"/>
                  </a:lnTo>
                  <a:lnTo>
                    <a:pt x="1091731" y="604112"/>
                  </a:lnTo>
                  <a:lnTo>
                    <a:pt x="1054900" y="630659"/>
                  </a:lnTo>
                  <a:lnTo>
                    <a:pt x="1018577" y="657686"/>
                  </a:lnTo>
                  <a:lnTo>
                    <a:pt x="982768" y="685188"/>
                  </a:lnTo>
                  <a:lnTo>
                    <a:pt x="947480" y="713159"/>
                  </a:lnTo>
                  <a:lnTo>
                    <a:pt x="912720" y="741594"/>
                  </a:lnTo>
                  <a:lnTo>
                    <a:pt x="878495" y="770486"/>
                  </a:lnTo>
                  <a:lnTo>
                    <a:pt x="844812" y="799829"/>
                  </a:lnTo>
                  <a:lnTo>
                    <a:pt x="811677" y="829619"/>
                  </a:lnTo>
                  <a:lnTo>
                    <a:pt x="779099" y="859848"/>
                  </a:lnTo>
                  <a:lnTo>
                    <a:pt x="747083" y="890511"/>
                  </a:lnTo>
                  <a:lnTo>
                    <a:pt x="715636" y="921603"/>
                  </a:lnTo>
                  <a:lnTo>
                    <a:pt x="684766" y="953118"/>
                  </a:lnTo>
                  <a:lnTo>
                    <a:pt x="654478" y="985049"/>
                  </a:lnTo>
                  <a:lnTo>
                    <a:pt x="624782" y="1017391"/>
                  </a:lnTo>
                  <a:lnTo>
                    <a:pt x="595682" y="1050138"/>
                  </a:lnTo>
                  <a:lnTo>
                    <a:pt x="567186" y="1083284"/>
                  </a:lnTo>
                  <a:lnTo>
                    <a:pt x="539300" y="1116823"/>
                  </a:lnTo>
                  <a:lnTo>
                    <a:pt x="512033" y="1150750"/>
                  </a:lnTo>
                  <a:lnTo>
                    <a:pt x="485390" y="1185059"/>
                  </a:lnTo>
                  <a:lnTo>
                    <a:pt x="459379" y="1219744"/>
                  </a:lnTo>
                  <a:lnTo>
                    <a:pt x="434006" y="1254799"/>
                  </a:lnTo>
                  <a:lnTo>
                    <a:pt x="409278" y="1290219"/>
                  </a:lnTo>
                  <a:lnTo>
                    <a:pt x="385203" y="1325996"/>
                  </a:lnTo>
                  <a:lnTo>
                    <a:pt x="361786" y="1362127"/>
                  </a:lnTo>
                  <a:lnTo>
                    <a:pt x="339036" y="1398604"/>
                  </a:lnTo>
                  <a:lnTo>
                    <a:pt x="316959" y="1435422"/>
                  </a:lnTo>
                  <a:lnTo>
                    <a:pt x="295561" y="1472576"/>
                  </a:lnTo>
                  <a:lnTo>
                    <a:pt x="274850" y="1510059"/>
                  </a:lnTo>
                  <a:lnTo>
                    <a:pt x="254833" y="1547865"/>
                  </a:lnTo>
                  <a:lnTo>
                    <a:pt x="235516" y="1585989"/>
                  </a:lnTo>
                  <a:lnTo>
                    <a:pt x="216907" y="1624425"/>
                  </a:lnTo>
                  <a:lnTo>
                    <a:pt x="199012" y="1663167"/>
                  </a:lnTo>
                  <a:lnTo>
                    <a:pt x="181838" y="1702210"/>
                  </a:lnTo>
                  <a:lnTo>
                    <a:pt x="165392" y="1741546"/>
                  </a:lnTo>
                  <a:lnTo>
                    <a:pt x="149682" y="1781172"/>
                  </a:lnTo>
                  <a:lnTo>
                    <a:pt x="134713" y="1821080"/>
                  </a:lnTo>
                  <a:lnTo>
                    <a:pt x="120493" y="1861265"/>
                  </a:lnTo>
                  <a:lnTo>
                    <a:pt x="107028" y="1901721"/>
                  </a:lnTo>
                  <a:lnTo>
                    <a:pt x="94326" y="1942443"/>
                  </a:lnTo>
                  <a:lnTo>
                    <a:pt x="82394" y="1983424"/>
                  </a:lnTo>
                  <a:lnTo>
                    <a:pt x="71238" y="2024659"/>
                  </a:lnTo>
                  <a:lnTo>
                    <a:pt x="60865" y="2066142"/>
                  </a:lnTo>
                  <a:lnTo>
                    <a:pt x="51283" y="2107866"/>
                  </a:lnTo>
                  <a:lnTo>
                    <a:pt x="42497" y="2149827"/>
                  </a:lnTo>
                  <a:lnTo>
                    <a:pt x="34516" y="2192018"/>
                  </a:lnTo>
                  <a:lnTo>
                    <a:pt x="27345" y="2234434"/>
                  </a:lnTo>
                  <a:lnTo>
                    <a:pt x="20992" y="2277069"/>
                  </a:lnTo>
                  <a:lnTo>
                    <a:pt x="15464" y="2319917"/>
                  </a:lnTo>
                  <a:lnTo>
                    <a:pt x="10768" y="2362971"/>
                  </a:lnTo>
                  <a:lnTo>
                    <a:pt x="6910" y="2406227"/>
                  </a:lnTo>
                  <a:lnTo>
                    <a:pt x="3897" y="2449679"/>
                  </a:lnTo>
                  <a:lnTo>
                    <a:pt x="1736" y="2493320"/>
                  </a:lnTo>
                  <a:lnTo>
                    <a:pt x="435" y="2537145"/>
                  </a:lnTo>
                  <a:lnTo>
                    <a:pt x="0" y="2581148"/>
                  </a:lnTo>
                  <a:lnTo>
                    <a:pt x="3057525" y="2581148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00348" y="1271651"/>
              <a:ext cx="3057525" cy="2581275"/>
            </a:xfrm>
            <a:custGeom>
              <a:avLst/>
              <a:gdLst/>
              <a:ahLst/>
              <a:cxnLst/>
              <a:rect l="l" t="t" r="r" b="b"/>
              <a:pathLst>
                <a:path w="3057525" h="2581275">
                  <a:moveTo>
                    <a:pt x="0" y="2581148"/>
                  </a:moveTo>
                  <a:lnTo>
                    <a:pt x="435" y="2537145"/>
                  </a:lnTo>
                  <a:lnTo>
                    <a:pt x="1736" y="2493320"/>
                  </a:lnTo>
                  <a:lnTo>
                    <a:pt x="3897" y="2449679"/>
                  </a:lnTo>
                  <a:lnTo>
                    <a:pt x="6910" y="2406227"/>
                  </a:lnTo>
                  <a:lnTo>
                    <a:pt x="10768" y="2362971"/>
                  </a:lnTo>
                  <a:lnTo>
                    <a:pt x="15464" y="2319917"/>
                  </a:lnTo>
                  <a:lnTo>
                    <a:pt x="20992" y="2277069"/>
                  </a:lnTo>
                  <a:lnTo>
                    <a:pt x="27345" y="2234434"/>
                  </a:lnTo>
                  <a:lnTo>
                    <a:pt x="34516" y="2192018"/>
                  </a:lnTo>
                  <a:lnTo>
                    <a:pt x="42497" y="2149827"/>
                  </a:lnTo>
                  <a:lnTo>
                    <a:pt x="51283" y="2107866"/>
                  </a:lnTo>
                  <a:lnTo>
                    <a:pt x="60865" y="2066142"/>
                  </a:lnTo>
                  <a:lnTo>
                    <a:pt x="71238" y="2024659"/>
                  </a:lnTo>
                  <a:lnTo>
                    <a:pt x="82394" y="1983424"/>
                  </a:lnTo>
                  <a:lnTo>
                    <a:pt x="94326" y="1942443"/>
                  </a:lnTo>
                  <a:lnTo>
                    <a:pt x="107028" y="1901721"/>
                  </a:lnTo>
                  <a:lnTo>
                    <a:pt x="120493" y="1861265"/>
                  </a:lnTo>
                  <a:lnTo>
                    <a:pt x="134713" y="1821080"/>
                  </a:lnTo>
                  <a:lnTo>
                    <a:pt x="149682" y="1781172"/>
                  </a:lnTo>
                  <a:lnTo>
                    <a:pt x="165392" y="1741546"/>
                  </a:lnTo>
                  <a:lnTo>
                    <a:pt x="181838" y="1702210"/>
                  </a:lnTo>
                  <a:lnTo>
                    <a:pt x="199012" y="1663167"/>
                  </a:lnTo>
                  <a:lnTo>
                    <a:pt x="216907" y="1624425"/>
                  </a:lnTo>
                  <a:lnTo>
                    <a:pt x="235516" y="1585989"/>
                  </a:lnTo>
                  <a:lnTo>
                    <a:pt x="254833" y="1547865"/>
                  </a:lnTo>
                  <a:lnTo>
                    <a:pt x="274850" y="1510059"/>
                  </a:lnTo>
                  <a:lnTo>
                    <a:pt x="295561" y="1472576"/>
                  </a:lnTo>
                  <a:lnTo>
                    <a:pt x="316959" y="1435422"/>
                  </a:lnTo>
                  <a:lnTo>
                    <a:pt x="339036" y="1398604"/>
                  </a:lnTo>
                  <a:lnTo>
                    <a:pt x="361786" y="1362127"/>
                  </a:lnTo>
                  <a:lnTo>
                    <a:pt x="385203" y="1325996"/>
                  </a:lnTo>
                  <a:lnTo>
                    <a:pt x="409278" y="1290219"/>
                  </a:lnTo>
                  <a:lnTo>
                    <a:pt x="434006" y="1254799"/>
                  </a:lnTo>
                  <a:lnTo>
                    <a:pt x="459379" y="1219744"/>
                  </a:lnTo>
                  <a:lnTo>
                    <a:pt x="485390" y="1185059"/>
                  </a:lnTo>
                  <a:lnTo>
                    <a:pt x="512033" y="1150750"/>
                  </a:lnTo>
                  <a:lnTo>
                    <a:pt x="539300" y="1116823"/>
                  </a:lnTo>
                  <a:lnTo>
                    <a:pt x="567186" y="1083284"/>
                  </a:lnTo>
                  <a:lnTo>
                    <a:pt x="595682" y="1050138"/>
                  </a:lnTo>
                  <a:lnTo>
                    <a:pt x="624782" y="1017391"/>
                  </a:lnTo>
                  <a:lnTo>
                    <a:pt x="654478" y="985049"/>
                  </a:lnTo>
                  <a:lnTo>
                    <a:pt x="684766" y="953118"/>
                  </a:lnTo>
                  <a:lnTo>
                    <a:pt x="715636" y="921603"/>
                  </a:lnTo>
                  <a:lnTo>
                    <a:pt x="747083" y="890511"/>
                  </a:lnTo>
                  <a:lnTo>
                    <a:pt x="779099" y="859848"/>
                  </a:lnTo>
                  <a:lnTo>
                    <a:pt x="811677" y="829619"/>
                  </a:lnTo>
                  <a:lnTo>
                    <a:pt x="844812" y="799829"/>
                  </a:lnTo>
                  <a:lnTo>
                    <a:pt x="878495" y="770486"/>
                  </a:lnTo>
                  <a:lnTo>
                    <a:pt x="912720" y="741594"/>
                  </a:lnTo>
                  <a:lnTo>
                    <a:pt x="947480" y="713159"/>
                  </a:lnTo>
                  <a:lnTo>
                    <a:pt x="982768" y="685188"/>
                  </a:lnTo>
                  <a:lnTo>
                    <a:pt x="1018577" y="657686"/>
                  </a:lnTo>
                  <a:lnTo>
                    <a:pt x="1054900" y="630659"/>
                  </a:lnTo>
                  <a:lnTo>
                    <a:pt x="1091731" y="604112"/>
                  </a:lnTo>
                  <a:lnTo>
                    <a:pt x="1129062" y="578052"/>
                  </a:lnTo>
                  <a:lnTo>
                    <a:pt x="1166886" y="552485"/>
                  </a:lnTo>
                  <a:lnTo>
                    <a:pt x="1205198" y="527415"/>
                  </a:lnTo>
                  <a:lnTo>
                    <a:pt x="1243989" y="502850"/>
                  </a:lnTo>
                  <a:lnTo>
                    <a:pt x="1283253" y="478795"/>
                  </a:lnTo>
                  <a:lnTo>
                    <a:pt x="1322983" y="455255"/>
                  </a:lnTo>
                  <a:lnTo>
                    <a:pt x="1363172" y="432236"/>
                  </a:lnTo>
                  <a:lnTo>
                    <a:pt x="1403813" y="409745"/>
                  </a:lnTo>
                  <a:lnTo>
                    <a:pt x="1444899" y="387788"/>
                  </a:lnTo>
                  <a:lnTo>
                    <a:pt x="1486424" y="366369"/>
                  </a:lnTo>
                  <a:lnTo>
                    <a:pt x="1528380" y="345494"/>
                  </a:lnTo>
                  <a:lnTo>
                    <a:pt x="1570761" y="325171"/>
                  </a:lnTo>
                  <a:lnTo>
                    <a:pt x="1613560" y="305404"/>
                  </a:lnTo>
                  <a:lnTo>
                    <a:pt x="1656769" y="286199"/>
                  </a:lnTo>
                  <a:lnTo>
                    <a:pt x="1700382" y="267562"/>
                  </a:lnTo>
                  <a:lnTo>
                    <a:pt x="1744393" y="249499"/>
                  </a:lnTo>
                  <a:lnTo>
                    <a:pt x="1788793" y="232016"/>
                  </a:lnTo>
                  <a:lnTo>
                    <a:pt x="1833577" y="215118"/>
                  </a:lnTo>
                  <a:lnTo>
                    <a:pt x="1878736" y="198812"/>
                  </a:lnTo>
                  <a:lnTo>
                    <a:pt x="1924266" y="183102"/>
                  </a:lnTo>
                  <a:lnTo>
                    <a:pt x="1970157" y="167996"/>
                  </a:lnTo>
                  <a:lnTo>
                    <a:pt x="2016404" y="153499"/>
                  </a:lnTo>
                  <a:lnTo>
                    <a:pt x="2063000" y="139616"/>
                  </a:lnTo>
                  <a:lnTo>
                    <a:pt x="2109938" y="126354"/>
                  </a:lnTo>
                  <a:lnTo>
                    <a:pt x="2157211" y="113718"/>
                  </a:lnTo>
                  <a:lnTo>
                    <a:pt x="2204812" y="101714"/>
                  </a:lnTo>
                  <a:lnTo>
                    <a:pt x="2252733" y="90348"/>
                  </a:lnTo>
                  <a:lnTo>
                    <a:pt x="2300969" y="79625"/>
                  </a:lnTo>
                  <a:lnTo>
                    <a:pt x="2349513" y="69553"/>
                  </a:lnTo>
                  <a:lnTo>
                    <a:pt x="2398357" y="60135"/>
                  </a:lnTo>
                  <a:lnTo>
                    <a:pt x="2447494" y="51379"/>
                  </a:lnTo>
                  <a:lnTo>
                    <a:pt x="2496918" y="43290"/>
                  </a:lnTo>
                  <a:lnTo>
                    <a:pt x="2546621" y="35874"/>
                  </a:lnTo>
                  <a:lnTo>
                    <a:pt x="2596598" y="29136"/>
                  </a:lnTo>
                  <a:lnTo>
                    <a:pt x="2646840" y="23083"/>
                  </a:lnTo>
                  <a:lnTo>
                    <a:pt x="2697342" y="17721"/>
                  </a:lnTo>
                  <a:lnTo>
                    <a:pt x="2748095" y="13054"/>
                  </a:lnTo>
                  <a:lnTo>
                    <a:pt x="2799094" y="9089"/>
                  </a:lnTo>
                  <a:lnTo>
                    <a:pt x="2850331" y="5833"/>
                  </a:lnTo>
                  <a:lnTo>
                    <a:pt x="2901799" y="3289"/>
                  </a:lnTo>
                  <a:lnTo>
                    <a:pt x="2953492" y="1466"/>
                  </a:lnTo>
                  <a:lnTo>
                    <a:pt x="3005403" y="367"/>
                  </a:lnTo>
                  <a:lnTo>
                    <a:pt x="3057525" y="0"/>
                  </a:lnTo>
                  <a:lnTo>
                    <a:pt x="3057525" y="2581148"/>
                  </a:lnTo>
                  <a:lnTo>
                    <a:pt x="0" y="2581148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486586" y="1266886"/>
            <a:ext cx="3086100" cy="2609850"/>
            <a:chOff x="6486586" y="1266886"/>
            <a:chExt cx="3086100" cy="2609850"/>
          </a:xfrm>
        </p:grpSpPr>
        <p:sp>
          <p:nvSpPr>
            <p:cNvPr id="6" name="object 6"/>
            <p:cNvSpPr/>
            <p:nvPr/>
          </p:nvSpPr>
          <p:spPr>
            <a:xfrm>
              <a:off x="6500876" y="1281176"/>
              <a:ext cx="3057525" cy="2581275"/>
            </a:xfrm>
            <a:custGeom>
              <a:avLst/>
              <a:gdLst/>
              <a:ahLst/>
              <a:cxnLst/>
              <a:rect l="l" t="t" r="r" b="b"/>
              <a:pathLst>
                <a:path w="3057525" h="2581275">
                  <a:moveTo>
                    <a:pt x="0" y="0"/>
                  </a:moveTo>
                  <a:lnTo>
                    <a:pt x="0" y="2581148"/>
                  </a:lnTo>
                  <a:lnTo>
                    <a:pt x="3057525" y="2581148"/>
                  </a:lnTo>
                  <a:lnTo>
                    <a:pt x="3057089" y="2537145"/>
                  </a:lnTo>
                  <a:lnTo>
                    <a:pt x="3055788" y="2493320"/>
                  </a:lnTo>
                  <a:lnTo>
                    <a:pt x="3053627" y="2449679"/>
                  </a:lnTo>
                  <a:lnTo>
                    <a:pt x="3050614" y="2406227"/>
                  </a:lnTo>
                  <a:lnTo>
                    <a:pt x="3046756" y="2362971"/>
                  </a:lnTo>
                  <a:lnTo>
                    <a:pt x="3042060" y="2319917"/>
                  </a:lnTo>
                  <a:lnTo>
                    <a:pt x="3036532" y="2277069"/>
                  </a:lnTo>
                  <a:lnTo>
                    <a:pt x="3030179" y="2234434"/>
                  </a:lnTo>
                  <a:lnTo>
                    <a:pt x="3023008" y="2192018"/>
                  </a:lnTo>
                  <a:lnTo>
                    <a:pt x="3015027" y="2149827"/>
                  </a:lnTo>
                  <a:lnTo>
                    <a:pt x="3006241" y="2107866"/>
                  </a:lnTo>
                  <a:lnTo>
                    <a:pt x="2996659" y="2066142"/>
                  </a:lnTo>
                  <a:lnTo>
                    <a:pt x="2986286" y="2024659"/>
                  </a:lnTo>
                  <a:lnTo>
                    <a:pt x="2975130" y="1983424"/>
                  </a:lnTo>
                  <a:lnTo>
                    <a:pt x="2963198" y="1942443"/>
                  </a:lnTo>
                  <a:lnTo>
                    <a:pt x="2950496" y="1901721"/>
                  </a:lnTo>
                  <a:lnTo>
                    <a:pt x="2937031" y="1861265"/>
                  </a:lnTo>
                  <a:lnTo>
                    <a:pt x="2922811" y="1821080"/>
                  </a:lnTo>
                  <a:lnTo>
                    <a:pt x="2907842" y="1781172"/>
                  </a:lnTo>
                  <a:lnTo>
                    <a:pt x="2892132" y="1741546"/>
                  </a:lnTo>
                  <a:lnTo>
                    <a:pt x="2875686" y="1702210"/>
                  </a:lnTo>
                  <a:lnTo>
                    <a:pt x="2858512" y="1663167"/>
                  </a:lnTo>
                  <a:lnTo>
                    <a:pt x="2840617" y="1624425"/>
                  </a:lnTo>
                  <a:lnTo>
                    <a:pt x="2822008" y="1585989"/>
                  </a:lnTo>
                  <a:lnTo>
                    <a:pt x="2802691" y="1547865"/>
                  </a:lnTo>
                  <a:lnTo>
                    <a:pt x="2782674" y="1510059"/>
                  </a:lnTo>
                  <a:lnTo>
                    <a:pt x="2761963" y="1472576"/>
                  </a:lnTo>
                  <a:lnTo>
                    <a:pt x="2740565" y="1435422"/>
                  </a:lnTo>
                  <a:lnTo>
                    <a:pt x="2718488" y="1398604"/>
                  </a:lnTo>
                  <a:lnTo>
                    <a:pt x="2695738" y="1362127"/>
                  </a:lnTo>
                  <a:lnTo>
                    <a:pt x="2672321" y="1325996"/>
                  </a:lnTo>
                  <a:lnTo>
                    <a:pt x="2648246" y="1290219"/>
                  </a:lnTo>
                  <a:lnTo>
                    <a:pt x="2623518" y="1254799"/>
                  </a:lnTo>
                  <a:lnTo>
                    <a:pt x="2598145" y="1219744"/>
                  </a:lnTo>
                  <a:lnTo>
                    <a:pt x="2572134" y="1185059"/>
                  </a:lnTo>
                  <a:lnTo>
                    <a:pt x="2545491" y="1150750"/>
                  </a:lnTo>
                  <a:lnTo>
                    <a:pt x="2518224" y="1116823"/>
                  </a:lnTo>
                  <a:lnTo>
                    <a:pt x="2490338" y="1083284"/>
                  </a:lnTo>
                  <a:lnTo>
                    <a:pt x="2461842" y="1050138"/>
                  </a:lnTo>
                  <a:lnTo>
                    <a:pt x="2432742" y="1017391"/>
                  </a:lnTo>
                  <a:lnTo>
                    <a:pt x="2403046" y="985049"/>
                  </a:lnTo>
                  <a:lnTo>
                    <a:pt x="2372758" y="953118"/>
                  </a:lnTo>
                  <a:lnTo>
                    <a:pt x="2341888" y="921603"/>
                  </a:lnTo>
                  <a:lnTo>
                    <a:pt x="2310441" y="890511"/>
                  </a:lnTo>
                  <a:lnTo>
                    <a:pt x="2278425" y="859848"/>
                  </a:lnTo>
                  <a:lnTo>
                    <a:pt x="2245847" y="829619"/>
                  </a:lnTo>
                  <a:lnTo>
                    <a:pt x="2212712" y="799829"/>
                  </a:lnTo>
                  <a:lnTo>
                    <a:pt x="2179029" y="770486"/>
                  </a:lnTo>
                  <a:lnTo>
                    <a:pt x="2144804" y="741594"/>
                  </a:lnTo>
                  <a:lnTo>
                    <a:pt x="2110044" y="713159"/>
                  </a:lnTo>
                  <a:lnTo>
                    <a:pt x="2074756" y="685188"/>
                  </a:lnTo>
                  <a:lnTo>
                    <a:pt x="2038947" y="657686"/>
                  </a:lnTo>
                  <a:lnTo>
                    <a:pt x="2002624" y="630659"/>
                  </a:lnTo>
                  <a:lnTo>
                    <a:pt x="1965793" y="604112"/>
                  </a:lnTo>
                  <a:lnTo>
                    <a:pt x="1928462" y="578052"/>
                  </a:lnTo>
                  <a:lnTo>
                    <a:pt x="1890638" y="552485"/>
                  </a:lnTo>
                  <a:lnTo>
                    <a:pt x="1852326" y="527415"/>
                  </a:lnTo>
                  <a:lnTo>
                    <a:pt x="1813535" y="502850"/>
                  </a:lnTo>
                  <a:lnTo>
                    <a:pt x="1774271" y="478795"/>
                  </a:lnTo>
                  <a:lnTo>
                    <a:pt x="1734541" y="455255"/>
                  </a:lnTo>
                  <a:lnTo>
                    <a:pt x="1694352" y="432236"/>
                  </a:lnTo>
                  <a:lnTo>
                    <a:pt x="1653711" y="409745"/>
                  </a:lnTo>
                  <a:lnTo>
                    <a:pt x="1612625" y="387788"/>
                  </a:lnTo>
                  <a:lnTo>
                    <a:pt x="1571100" y="366369"/>
                  </a:lnTo>
                  <a:lnTo>
                    <a:pt x="1529144" y="345494"/>
                  </a:lnTo>
                  <a:lnTo>
                    <a:pt x="1486763" y="325171"/>
                  </a:lnTo>
                  <a:lnTo>
                    <a:pt x="1443964" y="305404"/>
                  </a:lnTo>
                  <a:lnTo>
                    <a:pt x="1400755" y="286199"/>
                  </a:lnTo>
                  <a:lnTo>
                    <a:pt x="1357142" y="267562"/>
                  </a:lnTo>
                  <a:lnTo>
                    <a:pt x="1313131" y="249499"/>
                  </a:lnTo>
                  <a:lnTo>
                    <a:pt x="1268731" y="232016"/>
                  </a:lnTo>
                  <a:lnTo>
                    <a:pt x="1223947" y="215118"/>
                  </a:lnTo>
                  <a:lnTo>
                    <a:pt x="1178788" y="198812"/>
                  </a:lnTo>
                  <a:lnTo>
                    <a:pt x="1133258" y="183102"/>
                  </a:lnTo>
                  <a:lnTo>
                    <a:pt x="1087367" y="167996"/>
                  </a:lnTo>
                  <a:lnTo>
                    <a:pt x="1041120" y="153499"/>
                  </a:lnTo>
                  <a:lnTo>
                    <a:pt x="994524" y="139616"/>
                  </a:lnTo>
                  <a:lnTo>
                    <a:pt x="947586" y="126354"/>
                  </a:lnTo>
                  <a:lnTo>
                    <a:pt x="900313" y="113718"/>
                  </a:lnTo>
                  <a:lnTo>
                    <a:pt x="852712" y="101714"/>
                  </a:lnTo>
                  <a:lnTo>
                    <a:pt x="804791" y="90348"/>
                  </a:lnTo>
                  <a:lnTo>
                    <a:pt x="756555" y="79625"/>
                  </a:lnTo>
                  <a:lnTo>
                    <a:pt x="708011" y="69553"/>
                  </a:lnTo>
                  <a:lnTo>
                    <a:pt x="659167" y="60135"/>
                  </a:lnTo>
                  <a:lnTo>
                    <a:pt x="610030" y="51379"/>
                  </a:lnTo>
                  <a:lnTo>
                    <a:pt x="560606" y="43290"/>
                  </a:lnTo>
                  <a:lnTo>
                    <a:pt x="510903" y="35874"/>
                  </a:lnTo>
                  <a:lnTo>
                    <a:pt x="460926" y="29136"/>
                  </a:lnTo>
                  <a:lnTo>
                    <a:pt x="410684" y="23083"/>
                  </a:lnTo>
                  <a:lnTo>
                    <a:pt x="360182" y="17721"/>
                  </a:lnTo>
                  <a:lnTo>
                    <a:pt x="309429" y="13054"/>
                  </a:lnTo>
                  <a:lnTo>
                    <a:pt x="258430" y="9089"/>
                  </a:lnTo>
                  <a:lnTo>
                    <a:pt x="207193" y="5833"/>
                  </a:lnTo>
                  <a:lnTo>
                    <a:pt x="155725" y="3289"/>
                  </a:lnTo>
                  <a:lnTo>
                    <a:pt x="104032" y="1466"/>
                  </a:lnTo>
                  <a:lnTo>
                    <a:pt x="52121" y="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C0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0876" y="1281176"/>
              <a:ext cx="3057525" cy="2581275"/>
            </a:xfrm>
            <a:custGeom>
              <a:avLst/>
              <a:gdLst/>
              <a:ahLst/>
              <a:cxnLst/>
              <a:rect l="l" t="t" r="r" b="b"/>
              <a:pathLst>
                <a:path w="3057525" h="2581275">
                  <a:moveTo>
                    <a:pt x="0" y="0"/>
                  </a:moveTo>
                  <a:lnTo>
                    <a:pt x="52121" y="367"/>
                  </a:lnTo>
                  <a:lnTo>
                    <a:pt x="104032" y="1466"/>
                  </a:lnTo>
                  <a:lnTo>
                    <a:pt x="155725" y="3289"/>
                  </a:lnTo>
                  <a:lnTo>
                    <a:pt x="207193" y="5833"/>
                  </a:lnTo>
                  <a:lnTo>
                    <a:pt x="258430" y="9089"/>
                  </a:lnTo>
                  <a:lnTo>
                    <a:pt x="309429" y="13054"/>
                  </a:lnTo>
                  <a:lnTo>
                    <a:pt x="360182" y="17721"/>
                  </a:lnTo>
                  <a:lnTo>
                    <a:pt x="410684" y="23083"/>
                  </a:lnTo>
                  <a:lnTo>
                    <a:pt x="460926" y="29136"/>
                  </a:lnTo>
                  <a:lnTo>
                    <a:pt x="510903" y="35874"/>
                  </a:lnTo>
                  <a:lnTo>
                    <a:pt x="560606" y="43290"/>
                  </a:lnTo>
                  <a:lnTo>
                    <a:pt x="610030" y="51379"/>
                  </a:lnTo>
                  <a:lnTo>
                    <a:pt x="659167" y="60135"/>
                  </a:lnTo>
                  <a:lnTo>
                    <a:pt x="708011" y="69553"/>
                  </a:lnTo>
                  <a:lnTo>
                    <a:pt x="756555" y="79625"/>
                  </a:lnTo>
                  <a:lnTo>
                    <a:pt x="804791" y="90348"/>
                  </a:lnTo>
                  <a:lnTo>
                    <a:pt x="852712" y="101714"/>
                  </a:lnTo>
                  <a:lnTo>
                    <a:pt x="900313" y="113718"/>
                  </a:lnTo>
                  <a:lnTo>
                    <a:pt x="947586" y="126354"/>
                  </a:lnTo>
                  <a:lnTo>
                    <a:pt x="994524" y="139616"/>
                  </a:lnTo>
                  <a:lnTo>
                    <a:pt x="1041120" y="153499"/>
                  </a:lnTo>
                  <a:lnTo>
                    <a:pt x="1087367" y="167996"/>
                  </a:lnTo>
                  <a:lnTo>
                    <a:pt x="1133258" y="183102"/>
                  </a:lnTo>
                  <a:lnTo>
                    <a:pt x="1178788" y="198812"/>
                  </a:lnTo>
                  <a:lnTo>
                    <a:pt x="1223947" y="215118"/>
                  </a:lnTo>
                  <a:lnTo>
                    <a:pt x="1268731" y="232016"/>
                  </a:lnTo>
                  <a:lnTo>
                    <a:pt x="1313131" y="249499"/>
                  </a:lnTo>
                  <a:lnTo>
                    <a:pt x="1357142" y="267562"/>
                  </a:lnTo>
                  <a:lnTo>
                    <a:pt x="1400755" y="286199"/>
                  </a:lnTo>
                  <a:lnTo>
                    <a:pt x="1443964" y="305404"/>
                  </a:lnTo>
                  <a:lnTo>
                    <a:pt x="1486763" y="325171"/>
                  </a:lnTo>
                  <a:lnTo>
                    <a:pt x="1529144" y="345494"/>
                  </a:lnTo>
                  <a:lnTo>
                    <a:pt x="1571100" y="366369"/>
                  </a:lnTo>
                  <a:lnTo>
                    <a:pt x="1612625" y="387788"/>
                  </a:lnTo>
                  <a:lnTo>
                    <a:pt x="1653711" y="409745"/>
                  </a:lnTo>
                  <a:lnTo>
                    <a:pt x="1694352" y="432236"/>
                  </a:lnTo>
                  <a:lnTo>
                    <a:pt x="1734541" y="455255"/>
                  </a:lnTo>
                  <a:lnTo>
                    <a:pt x="1774271" y="478795"/>
                  </a:lnTo>
                  <a:lnTo>
                    <a:pt x="1813535" y="502850"/>
                  </a:lnTo>
                  <a:lnTo>
                    <a:pt x="1852326" y="527415"/>
                  </a:lnTo>
                  <a:lnTo>
                    <a:pt x="1890638" y="552485"/>
                  </a:lnTo>
                  <a:lnTo>
                    <a:pt x="1928462" y="578052"/>
                  </a:lnTo>
                  <a:lnTo>
                    <a:pt x="1965793" y="604112"/>
                  </a:lnTo>
                  <a:lnTo>
                    <a:pt x="2002624" y="630659"/>
                  </a:lnTo>
                  <a:lnTo>
                    <a:pt x="2038947" y="657686"/>
                  </a:lnTo>
                  <a:lnTo>
                    <a:pt x="2074756" y="685188"/>
                  </a:lnTo>
                  <a:lnTo>
                    <a:pt x="2110044" y="713159"/>
                  </a:lnTo>
                  <a:lnTo>
                    <a:pt x="2144804" y="741594"/>
                  </a:lnTo>
                  <a:lnTo>
                    <a:pt x="2179029" y="770486"/>
                  </a:lnTo>
                  <a:lnTo>
                    <a:pt x="2212712" y="799829"/>
                  </a:lnTo>
                  <a:lnTo>
                    <a:pt x="2245847" y="829619"/>
                  </a:lnTo>
                  <a:lnTo>
                    <a:pt x="2278425" y="859848"/>
                  </a:lnTo>
                  <a:lnTo>
                    <a:pt x="2310441" y="890511"/>
                  </a:lnTo>
                  <a:lnTo>
                    <a:pt x="2341888" y="921603"/>
                  </a:lnTo>
                  <a:lnTo>
                    <a:pt x="2372758" y="953118"/>
                  </a:lnTo>
                  <a:lnTo>
                    <a:pt x="2403046" y="985049"/>
                  </a:lnTo>
                  <a:lnTo>
                    <a:pt x="2432742" y="1017391"/>
                  </a:lnTo>
                  <a:lnTo>
                    <a:pt x="2461842" y="1050138"/>
                  </a:lnTo>
                  <a:lnTo>
                    <a:pt x="2490338" y="1083284"/>
                  </a:lnTo>
                  <a:lnTo>
                    <a:pt x="2518224" y="1116823"/>
                  </a:lnTo>
                  <a:lnTo>
                    <a:pt x="2545491" y="1150750"/>
                  </a:lnTo>
                  <a:lnTo>
                    <a:pt x="2572134" y="1185059"/>
                  </a:lnTo>
                  <a:lnTo>
                    <a:pt x="2598145" y="1219744"/>
                  </a:lnTo>
                  <a:lnTo>
                    <a:pt x="2623518" y="1254799"/>
                  </a:lnTo>
                  <a:lnTo>
                    <a:pt x="2648246" y="1290219"/>
                  </a:lnTo>
                  <a:lnTo>
                    <a:pt x="2672321" y="1325996"/>
                  </a:lnTo>
                  <a:lnTo>
                    <a:pt x="2695738" y="1362127"/>
                  </a:lnTo>
                  <a:lnTo>
                    <a:pt x="2718488" y="1398604"/>
                  </a:lnTo>
                  <a:lnTo>
                    <a:pt x="2740565" y="1435422"/>
                  </a:lnTo>
                  <a:lnTo>
                    <a:pt x="2761963" y="1472576"/>
                  </a:lnTo>
                  <a:lnTo>
                    <a:pt x="2782674" y="1510059"/>
                  </a:lnTo>
                  <a:lnTo>
                    <a:pt x="2802691" y="1547865"/>
                  </a:lnTo>
                  <a:lnTo>
                    <a:pt x="2822008" y="1585989"/>
                  </a:lnTo>
                  <a:lnTo>
                    <a:pt x="2840617" y="1624425"/>
                  </a:lnTo>
                  <a:lnTo>
                    <a:pt x="2858512" y="1663167"/>
                  </a:lnTo>
                  <a:lnTo>
                    <a:pt x="2875686" y="1702210"/>
                  </a:lnTo>
                  <a:lnTo>
                    <a:pt x="2892132" y="1741546"/>
                  </a:lnTo>
                  <a:lnTo>
                    <a:pt x="2907842" y="1781172"/>
                  </a:lnTo>
                  <a:lnTo>
                    <a:pt x="2922811" y="1821080"/>
                  </a:lnTo>
                  <a:lnTo>
                    <a:pt x="2937031" y="1861265"/>
                  </a:lnTo>
                  <a:lnTo>
                    <a:pt x="2950496" y="1901721"/>
                  </a:lnTo>
                  <a:lnTo>
                    <a:pt x="2963198" y="1942443"/>
                  </a:lnTo>
                  <a:lnTo>
                    <a:pt x="2975130" y="1983424"/>
                  </a:lnTo>
                  <a:lnTo>
                    <a:pt x="2986286" y="2024659"/>
                  </a:lnTo>
                  <a:lnTo>
                    <a:pt x="2996659" y="2066142"/>
                  </a:lnTo>
                  <a:lnTo>
                    <a:pt x="3006241" y="2107866"/>
                  </a:lnTo>
                  <a:lnTo>
                    <a:pt x="3015027" y="2149827"/>
                  </a:lnTo>
                  <a:lnTo>
                    <a:pt x="3023008" y="2192018"/>
                  </a:lnTo>
                  <a:lnTo>
                    <a:pt x="3030179" y="2234434"/>
                  </a:lnTo>
                  <a:lnTo>
                    <a:pt x="3036532" y="2277069"/>
                  </a:lnTo>
                  <a:lnTo>
                    <a:pt x="3042060" y="2319917"/>
                  </a:lnTo>
                  <a:lnTo>
                    <a:pt x="3046756" y="2362971"/>
                  </a:lnTo>
                  <a:lnTo>
                    <a:pt x="3050614" y="2406227"/>
                  </a:lnTo>
                  <a:lnTo>
                    <a:pt x="3053627" y="2449679"/>
                  </a:lnTo>
                  <a:lnTo>
                    <a:pt x="3055788" y="2493320"/>
                  </a:lnTo>
                  <a:lnTo>
                    <a:pt x="3057089" y="2537145"/>
                  </a:lnTo>
                  <a:lnTo>
                    <a:pt x="3057525" y="2581148"/>
                  </a:lnTo>
                  <a:lnTo>
                    <a:pt x="0" y="2581148"/>
                  </a:lnTo>
                  <a:lnTo>
                    <a:pt x="0" y="0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486588" y="3962336"/>
            <a:ext cx="3086100" cy="2600960"/>
            <a:chOff x="6486588" y="3962336"/>
            <a:chExt cx="3086100" cy="2600960"/>
          </a:xfrm>
        </p:grpSpPr>
        <p:sp>
          <p:nvSpPr>
            <p:cNvPr id="9" name="object 9"/>
            <p:cNvSpPr/>
            <p:nvPr/>
          </p:nvSpPr>
          <p:spPr>
            <a:xfrm>
              <a:off x="6500876" y="3976623"/>
              <a:ext cx="3057525" cy="2572385"/>
            </a:xfrm>
            <a:custGeom>
              <a:avLst/>
              <a:gdLst/>
              <a:ahLst/>
              <a:cxnLst/>
              <a:rect l="l" t="t" r="r" b="b"/>
              <a:pathLst>
                <a:path w="3057525" h="2572384">
                  <a:moveTo>
                    <a:pt x="3057525" y="0"/>
                  </a:moveTo>
                  <a:lnTo>
                    <a:pt x="0" y="0"/>
                  </a:lnTo>
                  <a:lnTo>
                    <a:pt x="0" y="2571813"/>
                  </a:lnTo>
                  <a:lnTo>
                    <a:pt x="52663" y="2571439"/>
                  </a:lnTo>
                  <a:lnTo>
                    <a:pt x="105111" y="2570322"/>
                  </a:lnTo>
                  <a:lnTo>
                    <a:pt x="157336" y="2568467"/>
                  </a:lnTo>
                  <a:lnTo>
                    <a:pt x="209333" y="2565880"/>
                  </a:lnTo>
                  <a:lnTo>
                    <a:pt x="261092" y="2562567"/>
                  </a:lnTo>
                  <a:lnTo>
                    <a:pt x="312608" y="2558535"/>
                  </a:lnTo>
                  <a:lnTo>
                    <a:pt x="363873" y="2553789"/>
                  </a:lnTo>
                  <a:lnTo>
                    <a:pt x="414881" y="2548335"/>
                  </a:lnTo>
                  <a:lnTo>
                    <a:pt x="465623" y="2542180"/>
                  </a:lnTo>
                  <a:lnTo>
                    <a:pt x="516093" y="2535329"/>
                  </a:lnTo>
                  <a:lnTo>
                    <a:pt x="566284" y="2527788"/>
                  </a:lnTo>
                  <a:lnTo>
                    <a:pt x="616188" y="2519563"/>
                  </a:lnTo>
                  <a:lnTo>
                    <a:pt x="665799" y="2510660"/>
                  </a:lnTo>
                  <a:lnTo>
                    <a:pt x="715109" y="2501086"/>
                  </a:lnTo>
                  <a:lnTo>
                    <a:pt x="764112" y="2490845"/>
                  </a:lnTo>
                  <a:lnTo>
                    <a:pt x="812800" y="2479945"/>
                  </a:lnTo>
                  <a:lnTo>
                    <a:pt x="861165" y="2468391"/>
                  </a:lnTo>
                  <a:lnTo>
                    <a:pt x="909202" y="2456189"/>
                  </a:lnTo>
                  <a:lnTo>
                    <a:pt x="956902" y="2443345"/>
                  </a:lnTo>
                  <a:lnTo>
                    <a:pt x="1004259" y="2429865"/>
                  </a:lnTo>
                  <a:lnTo>
                    <a:pt x="1051266" y="2415755"/>
                  </a:lnTo>
                  <a:lnTo>
                    <a:pt x="1097915" y="2401022"/>
                  </a:lnTo>
                  <a:lnTo>
                    <a:pt x="1144200" y="2385670"/>
                  </a:lnTo>
                  <a:lnTo>
                    <a:pt x="1190113" y="2369706"/>
                  </a:lnTo>
                  <a:lnTo>
                    <a:pt x="1235646" y="2353137"/>
                  </a:lnTo>
                  <a:lnTo>
                    <a:pt x="1280794" y="2335967"/>
                  </a:lnTo>
                  <a:lnTo>
                    <a:pt x="1325549" y="2318203"/>
                  </a:lnTo>
                  <a:lnTo>
                    <a:pt x="1369903" y="2299852"/>
                  </a:lnTo>
                  <a:lnTo>
                    <a:pt x="1413850" y="2280918"/>
                  </a:lnTo>
                  <a:lnTo>
                    <a:pt x="1457383" y="2261408"/>
                  </a:lnTo>
                  <a:lnTo>
                    <a:pt x="1500494" y="2241328"/>
                  </a:lnTo>
                  <a:lnTo>
                    <a:pt x="1543177" y="2220684"/>
                  </a:lnTo>
                  <a:lnTo>
                    <a:pt x="1585423" y="2199482"/>
                  </a:lnTo>
                  <a:lnTo>
                    <a:pt x="1627227" y="2177727"/>
                  </a:lnTo>
                  <a:lnTo>
                    <a:pt x="1668580" y="2155427"/>
                  </a:lnTo>
                  <a:lnTo>
                    <a:pt x="1709477" y="2132586"/>
                  </a:lnTo>
                  <a:lnTo>
                    <a:pt x="1749909" y="2109211"/>
                  </a:lnTo>
                  <a:lnTo>
                    <a:pt x="1789869" y="2085308"/>
                  </a:lnTo>
                  <a:lnTo>
                    <a:pt x="1829352" y="2060883"/>
                  </a:lnTo>
                  <a:lnTo>
                    <a:pt x="1868348" y="2035942"/>
                  </a:lnTo>
                  <a:lnTo>
                    <a:pt x="1906852" y="2010490"/>
                  </a:lnTo>
                  <a:lnTo>
                    <a:pt x="1944856" y="1984534"/>
                  </a:lnTo>
                  <a:lnTo>
                    <a:pt x="1982353" y="1958080"/>
                  </a:lnTo>
                  <a:lnTo>
                    <a:pt x="2019336" y="1931133"/>
                  </a:lnTo>
                  <a:lnTo>
                    <a:pt x="2055797" y="1903701"/>
                  </a:lnTo>
                  <a:lnTo>
                    <a:pt x="2091731" y="1875787"/>
                  </a:lnTo>
                  <a:lnTo>
                    <a:pt x="2127129" y="1847400"/>
                  </a:lnTo>
                  <a:lnTo>
                    <a:pt x="2161984" y="1818544"/>
                  </a:lnTo>
                  <a:lnTo>
                    <a:pt x="2196290" y="1789226"/>
                  </a:lnTo>
                  <a:lnTo>
                    <a:pt x="2230039" y="1759452"/>
                  </a:lnTo>
                  <a:lnTo>
                    <a:pt x="2263224" y="1729227"/>
                  </a:lnTo>
                  <a:lnTo>
                    <a:pt x="2295838" y="1698557"/>
                  </a:lnTo>
                  <a:lnTo>
                    <a:pt x="2327873" y="1667450"/>
                  </a:lnTo>
                  <a:lnTo>
                    <a:pt x="2359324" y="1635909"/>
                  </a:lnTo>
                  <a:lnTo>
                    <a:pt x="2390182" y="1603943"/>
                  </a:lnTo>
                  <a:lnTo>
                    <a:pt x="2420441" y="1571556"/>
                  </a:lnTo>
                  <a:lnTo>
                    <a:pt x="2450093" y="1538754"/>
                  </a:lnTo>
                  <a:lnTo>
                    <a:pt x="2479131" y="1505544"/>
                  </a:lnTo>
                  <a:lnTo>
                    <a:pt x="2507549" y="1471932"/>
                  </a:lnTo>
                  <a:lnTo>
                    <a:pt x="2535339" y="1437923"/>
                  </a:lnTo>
                  <a:lnTo>
                    <a:pt x="2562493" y="1403523"/>
                  </a:lnTo>
                  <a:lnTo>
                    <a:pt x="2589006" y="1368739"/>
                  </a:lnTo>
                  <a:lnTo>
                    <a:pt x="2614869" y="1333576"/>
                  </a:lnTo>
                  <a:lnTo>
                    <a:pt x="2640076" y="1298041"/>
                  </a:lnTo>
                  <a:lnTo>
                    <a:pt x="2664619" y="1262139"/>
                  </a:lnTo>
                  <a:lnTo>
                    <a:pt x="2688491" y="1225876"/>
                  </a:lnTo>
                  <a:lnTo>
                    <a:pt x="2711686" y="1189259"/>
                  </a:lnTo>
                  <a:lnTo>
                    <a:pt x="2734196" y="1152293"/>
                  </a:lnTo>
                  <a:lnTo>
                    <a:pt x="2756014" y="1114985"/>
                  </a:lnTo>
                  <a:lnTo>
                    <a:pt x="2777133" y="1077340"/>
                  </a:lnTo>
                  <a:lnTo>
                    <a:pt x="2797545" y="1039364"/>
                  </a:lnTo>
                  <a:lnTo>
                    <a:pt x="2817244" y="1001063"/>
                  </a:lnTo>
                  <a:lnTo>
                    <a:pt x="2836223" y="962444"/>
                  </a:lnTo>
                  <a:lnTo>
                    <a:pt x="2854475" y="923512"/>
                  </a:lnTo>
                  <a:lnTo>
                    <a:pt x="2871991" y="884273"/>
                  </a:lnTo>
                  <a:lnTo>
                    <a:pt x="2888766" y="844734"/>
                  </a:lnTo>
                  <a:lnTo>
                    <a:pt x="2904792" y="804899"/>
                  </a:lnTo>
                  <a:lnTo>
                    <a:pt x="2920061" y="764776"/>
                  </a:lnTo>
                  <a:lnTo>
                    <a:pt x="2934568" y="724370"/>
                  </a:lnTo>
                  <a:lnTo>
                    <a:pt x="2948304" y="683688"/>
                  </a:lnTo>
                  <a:lnTo>
                    <a:pt x="2961264" y="642734"/>
                  </a:lnTo>
                  <a:lnTo>
                    <a:pt x="2973438" y="601516"/>
                  </a:lnTo>
                  <a:lnTo>
                    <a:pt x="2984821" y="560038"/>
                  </a:lnTo>
                  <a:lnTo>
                    <a:pt x="2995405" y="518308"/>
                  </a:lnTo>
                  <a:lnTo>
                    <a:pt x="3005183" y="476331"/>
                  </a:lnTo>
                  <a:lnTo>
                    <a:pt x="3014149" y="434113"/>
                  </a:lnTo>
                  <a:lnTo>
                    <a:pt x="3022294" y="391660"/>
                  </a:lnTo>
                  <a:lnTo>
                    <a:pt x="3029612" y="348978"/>
                  </a:lnTo>
                  <a:lnTo>
                    <a:pt x="3036096" y="306073"/>
                  </a:lnTo>
                  <a:lnTo>
                    <a:pt x="3041738" y="262952"/>
                  </a:lnTo>
                  <a:lnTo>
                    <a:pt x="3046532" y="219619"/>
                  </a:lnTo>
                  <a:lnTo>
                    <a:pt x="3050471" y="176081"/>
                  </a:lnTo>
                  <a:lnTo>
                    <a:pt x="3053546" y="132344"/>
                  </a:lnTo>
                  <a:lnTo>
                    <a:pt x="3055752" y="88414"/>
                  </a:lnTo>
                  <a:lnTo>
                    <a:pt x="3057080" y="44297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5AB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00876" y="3976623"/>
              <a:ext cx="3057525" cy="2572385"/>
            </a:xfrm>
            <a:custGeom>
              <a:avLst/>
              <a:gdLst/>
              <a:ahLst/>
              <a:cxnLst/>
              <a:rect l="l" t="t" r="r" b="b"/>
              <a:pathLst>
                <a:path w="3057525" h="2572384">
                  <a:moveTo>
                    <a:pt x="3057525" y="0"/>
                  </a:moveTo>
                  <a:lnTo>
                    <a:pt x="3057080" y="44297"/>
                  </a:lnTo>
                  <a:lnTo>
                    <a:pt x="3055752" y="88414"/>
                  </a:lnTo>
                  <a:lnTo>
                    <a:pt x="3053546" y="132344"/>
                  </a:lnTo>
                  <a:lnTo>
                    <a:pt x="3050471" y="176081"/>
                  </a:lnTo>
                  <a:lnTo>
                    <a:pt x="3046532" y="219619"/>
                  </a:lnTo>
                  <a:lnTo>
                    <a:pt x="3041738" y="262952"/>
                  </a:lnTo>
                  <a:lnTo>
                    <a:pt x="3036096" y="306073"/>
                  </a:lnTo>
                  <a:lnTo>
                    <a:pt x="3029612" y="348978"/>
                  </a:lnTo>
                  <a:lnTo>
                    <a:pt x="3022294" y="391660"/>
                  </a:lnTo>
                  <a:lnTo>
                    <a:pt x="3014149" y="434113"/>
                  </a:lnTo>
                  <a:lnTo>
                    <a:pt x="3005183" y="476331"/>
                  </a:lnTo>
                  <a:lnTo>
                    <a:pt x="2995405" y="518308"/>
                  </a:lnTo>
                  <a:lnTo>
                    <a:pt x="2984821" y="560038"/>
                  </a:lnTo>
                  <a:lnTo>
                    <a:pt x="2973438" y="601516"/>
                  </a:lnTo>
                  <a:lnTo>
                    <a:pt x="2961264" y="642734"/>
                  </a:lnTo>
                  <a:lnTo>
                    <a:pt x="2948304" y="683688"/>
                  </a:lnTo>
                  <a:lnTo>
                    <a:pt x="2934568" y="724370"/>
                  </a:lnTo>
                  <a:lnTo>
                    <a:pt x="2920061" y="764776"/>
                  </a:lnTo>
                  <a:lnTo>
                    <a:pt x="2904792" y="804899"/>
                  </a:lnTo>
                  <a:lnTo>
                    <a:pt x="2888766" y="844734"/>
                  </a:lnTo>
                  <a:lnTo>
                    <a:pt x="2871991" y="884273"/>
                  </a:lnTo>
                  <a:lnTo>
                    <a:pt x="2854475" y="923512"/>
                  </a:lnTo>
                  <a:lnTo>
                    <a:pt x="2836223" y="962444"/>
                  </a:lnTo>
                  <a:lnTo>
                    <a:pt x="2817244" y="1001063"/>
                  </a:lnTo>
                  <a:lnTo>
                    <a:pt x="2797545" y="1039364"/>
                  </a:lnTo>
                  <a:lnTo>
                    <a:pt x="2777133" y="1077340"/>
                  </a:lnTo>
                  <a:lnTo>
                    <a:pt x="2756014" y="1114985"/>
                  </a:lnTo>
                  <a:lnTo>
                    <a:pt x="2734196" y="1152293"/>
                  </a:lnTo>
                  <a:lnTo>
                    <a:pt x="2711686" y="1189259"/>
                  </a:lnTo>
                  <a:lnTo>
                    <a:pt x="2688491" y="1225876"/>
                  </a:lnTo>
                  <a:lnTo>
                    <a:pt x="2664619" y="1262139"/>
                  </a:lnTo>
                  <a:lnTo>
                    <a:pt x="2640076" y="1298041"/>
                  </a:lnTo>
                  <a:lnTo>
                    <a:pt x="2614869" y="1333576"/>
                  </a:lnTo>
                  <a:lnTo>
                    <a:pt x="2589006" y="1368739"/>
                  </a:lnTo>
                  <a:lnTo>
                    <a:pt x="2562493" y="1403523"/>
                  </a:lnTo>
                  <a:lnTo>
                    <a:pt x="2535339" y="1437923"/>
                  </a:lnTo>
                  <a:lnTo>
                    <a:pt x="2507549" y="1471932"/>
                  </a:lnTo>
                  <a:lnTo>
                    <a:pt x="2479131" y="1505544"/>
                  </a:lnTo>
                  <a:lnTo>
                    <a:pt x="2450093" y="1538754"/>
                  </a:lnTo>
                  <a:lnTo>
                    <a:pt x="2420441" y="1571556"/>
                  </a:lnTo>
                  <a:lnTo>
                    <a:pt x="2390182" y="1603943"/>
                  </a:lnTo>
                  <a:lnTo>
                    <a:pt x="2359324" y="1635909"/>
                  </a:lnTo>
                  <a:lnTo>
                    <a:pt x="2327873" y="1667450"/>
                  </a:lnTo>
                  <a:lnTo>
                    <a:pt x="2295838" y="1698557"/>
                  </a:lnTo>
                  <a:lnTo>
                    <a:pt x="2263224" y="1729227"/>
                  </a:lnTo>
                  <a:lnTo>
                    <a:pt x="2230039" y="1759452"/>
                  </a:lnTo>
                  <a:lnTo>
                    <a:pt x="2196290" y="1789226"/>
                  </a:lnTo>
                  <a:lnTo>
                    <a:pt x="2161984" y="1818544"/>
                  </a:lnTo>
                  <a:lnTo>
                    <a:pt x="2127129" y="1847400"/>
                  </a:lnTo>
                  <a:lnTo>
                    <a:pt x="2091731" y="1875787"/>
                  </a:lnTo>
                  <a:lnTo>
                    <a:pt x="2055797" y="1903701"/>
                  </a:lnTo>
                  <a:lnTo>
                    <a:pt x="2019336" y="1931133"/>
                  </a:lnTo>
                  <a:lnTo>
                    <a:pt x="1982353" y="1958080"/>
                  </a:lnTo>
                  <a:lnTo>
                    <a:pt x="1944856" y="1984534"/>
                  </a:lnTo>
                  <a:lnTo>
                    <a:pt x="1906852" y="2010490"/>
                  </a:lnTo>
                  <a:lnTo>
                    <a:pt x="1868348" y="2035942"/>
                  </a:lnTo>
                  <a:lnTo>
                    <a:pt x="1829352" y="2060883"/>
                  </a:lnTo>
                  <a:lnTo>
                    <a:pt x="1789869" y="2085308"/>
                  </a:lnTo>
                  <a:lnTo>
                    <a:pt x="1749909" y="2109211"/>
                  </a:lnTo>
                  <a:lnTo>
                    <a:pt x="1709477" y="2132586"/>
                  </a:lnTo>
                  <a:lnTo>
                    <a:pt x="1668580" y="2155427"/>
                  </a:lnTo>
                  <a:lnTo>
                    <a:pt x="1627227" y="2177727"/>
                  </a:lnTo>
                  <a:lnTo>
                    <a:pt x="1585423" y="2199482"/>
                  </a:lnTo>
                  <a:lnTo>
                    <a:pt x="1543177" y="2220684"/>
                  </a:lnTo>
                  <a:lnTo>
                    <a:pt x="1500494" y="2241328"/>
                  </a:lnTo>
                  <a:lnTo>
                    <a:pt x="1457383" y="2261408"/>
                  </a:lnTo>
                  <a:lnTo>
                    <a:pt x="1413850" y="2280918"/>
                  </a:lnTo>
                  <a:lnTo>
                    <a:pt x="1369903" y="2299852"/>
                  </a:lnTo>
                  <a:lnTo>
                    <a:pt x="1325549" y="2318203"/>
                  </a:lnTo>
                  <a:lnTo>
                    <a:pt x="1280794" y="2335967"/>
                  </a:lnTo>
                  <a:lnTo>
                    <a:pt x="1235646" y="2353137"/>
                  </a:lnTo>
                  <a:lnTo>
                    <a:pt x="1190113" y="2369706"/>
                  </a:lnTo>
                  <a:lnTo>
                    <a:pt x="1144200" y="2385670"/>
                  </a:lnTo>
                  <a:lnTo>
                    <a:pt x="1097915" y="2401022"/>
                  </a:lnTo>
                  <a:lnTo>
                    <a:pt x="1051266" y="2415755"/>
                  </a:lnTo>
                  <a:lnTo>
                    <a:pt x="1004259" y="2429865"/>
                  </a:lnTo>
                  <a:lnTo>
                    <a:pt x="956902" y="2443345"/>
                  </a:lnTo>
                  <a:lnTo>
                    <a:pt x="909202" y="2456189"/>
                  </a:lnTo>
                  <a:lnTo>
                    <a:pt x="861165" y="2468391"/>
                  </a:lnTo>
                  <a:lnTo>
                    <a:pt x="812800" y="2479945"/>
                  </a:lnTo>
                  <a:lnTo>
                    <a:pt x="764112" y="2490845"/>
                  </a:lnTo>
                  <a:lnTo>
                    <a:pt x="715109" y="2501086"/>
                  </a:lnTo>
                  <a:lnTo>
                    <a:pt x="665799" y="2510660"/>
                  </a:lnTo>
                  <a:lnTo>
                    <a:pt x="616188" y="2519563"/>
                  </a:lnTo>
                  <a:lnTo>
                    <a:pt x="566284" y="2527788"/>
                  </a:lnTo>
                  <a:lnTo>
                    <a:pt x="516093" y="2535329"/>
                  </a:lnTo>
                  <a:lnTo>
                    <a:pt x="465623" y="2542180"/>
                  </a:lnTo>
                  <a:lnTo>
                    <a:pt x="414881" y="2548335"/>
                  </a:lnTo>
                  <a:lnTo>
                    <a:pt x="363873" y="2553789"/>
                  </a:lnTo>
                  <a:lnTo>
                    <a:pt x="312608" y="2558535"/>
                  </a:lnTo>
                  <a:lnTo>
                    <a:pt x="261092" y="2562567"/>
                  </a:lnTo>
                  <a:lnTo>
                    <a:pt x="209333" y="2565880"/>
                  </a:lnTo>
                  <a:lnTo>
                    <a:pt x="157336" y="2568467"/>
                  </a:lnTo>
                  <a:lnTo>
                    <a:pt x="105111" y="2570322"/>
                  </a:lnTo>
                  <a:lnTo>
                    <a:pt x="52663" y="2571439"/>
                  </a:lnTo>
                  <a:lnTo>
                    <a:pt x="0" y="2571813"/>
                  </a:lnTo>
                  <a:lnTo>
                    <a:pt x="0" y="0"/>
                  </a:lnTo>
                  <a:lnTo>
                    <a:pt x="3057525" y="0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726555" y="4921948"/>
            <a:ext cx="1706245" cy="5784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8100">
              <a:lnSpc>
                <a:spcPts val="2100"/>
              </a:lnSpc>
              <a:spcBef>
                <a:spcPts val="295"/>
              </a:spcBef>
            </a:pPr>
            <a:r>
              <a:rPr sz="1850" b="1" spc="-225" dirty="0">
                <a:solidFill>
                  <a:srgbClr val="FFFFFF"/>
                </a:solidFill>
                <a:latin typeface="Arial"/>
                <a:cs typeface="Arial"/>
              </a:rPr>
              <a:t>PLAN ANUAL </a:t>
            </a:r>
            <a:r>
              <a:rPr sz="1850" b="1" spc="-235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850" b="1" spc="-165" dirty="0">
                <a:solidFill>
                  <a:srgbClr val="FFFFFF"/>
                </a:solidFill>
                <a:latin typeface="Arial"/>
                <a:cs typeface="Arial"/>
              </a:rPr>
              <a:t>AUDITORÍA</a:t>
            </a:r>
            <a:r>
              <a:rPr sz="185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b="1" spc="-6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76663" y="3962336"/>
            <a:ext cx="3086100" cy="2610485"/>
            <a:chOff x="3276663" y="3962336"/>
            <a:chExt cx="3086100" cy="2610485"/>
          </a:xfrm>
        </p:grpSpPr>
        <p:sp>
          <p:nvSpPr>
            <p:cNvPr id="13" name="object 13"/>
            <p:cNvSpPr/>
            <p:nvPr/>
          </p:nvSpPr>
          <p:spPr>
            <a:xfrm>
              <a:off x="3290951" y="3976623"/>
              <a:ext cx="3057525" cy="2581910"/>
            </a:xfrm>
            <a:custGeom>
              <a:avLst/>
              <a:gdLst/>
              <a:ahLst/>
              <a:cxnLst/>
              <a:rect l="l" t="t" r="r" b="b"/>
              <a:pathLst>
                <a:path w="3057525" h="2581909">
                  <a:moveTo>
                    <a:pt x="3057525" y="0"/>
                  </a:moveTo>
                  <a:lnTo>
                    <a:pt x="0" y="0"/>
                  </a:lnTo>
                  <a:lnTo>
                    <a:pt x="435" y="44006"/>
                  </a:lnTo>
                  <a:lnTo>
                    <a:pt x="1736" y="87835"/>
                  </a:lnTo>
                  <a:lnTo>
                    <a:pt x="3896" y="131480"/>
                  </a:lnTo>
                  <a:lnTo>
                    <a:pt x="6909" y="174935"/>
                  </a:lnTo>
                  <a:lnTo>
                    <a:pt x="10767" y="218195"/>
                  </a:lnTo>
                  <a:lnTo>
                    <a:pt x="15463" y="261253"/>
                  </a:lnTo>
                  <a:lnTo>
                    <a:pt x="20991" y="304104"/>
                  </a:lnTo>
                  <a:lnTo>
                    <a:pt x="27343" y="346743"/>
                  </a:lnTo>
                  <a:lnTo>
                    <a:pt x="34513" y="389162"/>
                  </a:lnTo>
                  <a:lnTo>
                    <a:pt x="42494" y="431357"/>
                  </a:lnTo>
                  <a:lnTo>
                    <a:pt x="51278" y="473322"/>
                  </a:lnTo>
                  <a:lnTo>
                    <a:pt x="60860" y="515050"/>
                  </a:lnTo>
                  <a:lnTo>
                    <a:pt x="71232" y="556536"/>
                  </a:lnTo>
                  <a:lnTo>
                    <a:pt x="82387" y="597774"/>
                  </a:lnTo>
                  <a:lnTo>
                    <a:pt x="94319" y="638758"/>
                  </a:lnTo>
                  <a:lnTo>
                    <a:pt x="107020" y="679483"/>
                  </a:lnTo>
                  <a:lnTo>
                    <a:pt x="120483" y="719943"/>
                  </a:lnTo>
                  <a:lnTo>
                    <a:pt x="134702" y="760131"/>
                  </a:lnTo>
                  <a:lnTo>
                    <a:pt x="149670" y="800043"/>
                  </a:lnTo>
                  <a:lnTo>
                    <a:pt x="165380" y="839671"/>
                  </a:lnTo>
                  <a:lnTo>
                    <a:pt x="181824" y="879011"/>
                  </a:lnTo>
                  <a:lnTo>
                    <a:pt x="198997" y="918056"/>
                  </a:lnTo>
                  <a:lnTo>
                    <a:pt x="216891" y="956801"/>
                  </a:lnTo>
                  <a:lnTo>
                    <a:pt x="235499" y="995240"/>
                  </a:lnTo>
                  <a:lnTo>
                    <a:pt x="254814" y="1033367"/>
                  </a:lnTo>
                  <a:lnTo>
                    <a:pt x="274830" y="1071177"/>
                  </a:lnTo>
                  <a:lnTo>
                    <a:pt x="295540" y="1108662"/>
                  </a:lnTo>
                  <a:lnTo>
                    <a:pt x="316936" y="1145819"/>
                  </a:lnTo>
                  <a:lnTo>
                    <a:pt x="339012" y="1182640"/>
                  </a:lnTo>
                  <a:lnTo>
                    <a:pt x="361761" y="1219120"/>
                  </a:lnTo>
                  <a:lnTo>
                    <a:pt x="385176" y="1255253"/>
                  </a:lnTo>
                  <a:lnTo>
                    <a:pt x="409250" y="1291033"/>
                  </a:lnTo>
                  <a:lnTo>
                    <a:pt x="433977" y="1326455"/>
                  </a:lnTo>
                  <a:lnTo>
                    <a:pt x="459348" y="1361513"/>
                  </a:lnTo>
                  <a:lnTo>
                    <a:pt x="485358" y="1396200"/>
                  </a:lnTo>
                  <a:lnTo>
                    <a:pt x="512000" y="1430512"/>
                  </a:lnTo>
                  <a:lnTo>
                    <a:pt x="539266" y="1464441"/>
                  </a:lnTo>
                  <a:lnTo>
                    <a:pt x="567150" y="1497983"/>
                  </a:lnTo>
                  <a:lnTo>
                    <a:pt x="595645" y="1531132"/>
                  </a:lnTo>
                  <a:lnTo>
                    <a:pt x="624743" y="1563881"/>
                  </a:lnTo>
                  <a:lnTo>
                    <a:pt x="654439" y="1596225"/>
                  </a:lnTo>
                  <a:lnTo>
                    <a:pt x="684725" y="1628159"/>
                  </a:lnTo>
                  <a:lnTo>
                    <a:pt x="715594" y="1659675"/>
                  </a:lnTo>
                  <a:lnTo>
                    <a:pt x="747040" y="1690769"/>
                  </a:lnTo>
                  <a:lnTo>
                    <a:pt x="779055" y="1721435"/>
                  </a:lnTo>
                  <a:lnTo>
                    <a:pt x="811632" y="1751666"/>
                  </a:lnTo>
                  <a:lnTo>
                    <a:pt x="844766" y="1781458"/>
                  </a:lnTo>
                  <a:lnTo>
                    <a:pt x="878448" y="1810803"/>
                  </a:lnTo>
                  <a:lnTo>
                    <a:pt x="912672" y="1839697"/>
                  </a:lnTo>
                  <a:lnTo>
                    <a:pt x="947431" y="1868134"/>
                  </a:lnTo>
                  <a:lnTo>
                    <a:pt x="982718" y="1896107"/>
                  </a:lnTo>
                  <a:lnTo>
                    <a:pt x="1018526" y="1923611"/>
                  </a:lnTo>
                  <a:lnTo>
                    <a:pt x="1054848" y="1950640"/>
                  </a:lnTo>
                  <a:lnTo>
                    <a:pt x="1091678" y="1977188"/>
                  </a:lnTo>
                  <a:lnTo>
                    <a:pt x="1129009" y="2003249"/>
                  </a:lnTo>
                  <a:lnTo>
                    <a:pt x="1166833" y="2028819"/>
                  </a:lnTo>
                  <a:lnTo>
                    <a:pt x="1205143" y="2053890"/>
                  </a:lnTo>
                  <a:lnTo>
                    <a:pt x="1243934" y="2078457"/>
                  </a:lnTo>
                  <a:lnTo>
                    <a:pt x="1283198" y="2102514"/>
                  </a:lnTo>
                  <a:lnTo>
                    <a:pt x="1322927" y="2126055"/>
                  </a:lnTo>
                  <a:lnTo>
                    <a:pt x="1363116" y="2149075"/>
                  </a:lnTo>
                  <a:lnTo>
                    <a:pt x="1403757" y="2171567"/>
                  </a:lnTo>
                  <a:lnTo>
                    <a:pt x="1444843" y="2193527"/>
                  </a:lnTo>
                  <a:lnTo>
                    <a:pt x="1486368" y="2214947"/>
                  </a:lnTo>
                  <a:lnTo>
                    <a:pt x="1528324" y="2235822"/>
                  </a:lnTo>
                  <a:lnTo>
                    <a:pt x="1570705" y="2256147"/>
                  </a:lnTo>
                  <a:lnTo>
                    <a:pt x="1613504" y="2275916"/>
                  </a:lnTo>
                  <a:lnTo>
                    <a:pt x="1656713" y="2295122"/>
                  </a:lnTo>
                  <a:lnTo>
                    <a:pt x="1700327" y="2313760"/>
                  </a:lnTo>
                  <a:lnTo>
                    <a:pt x="1744337" y="2331824"/>
                  </a:lnTo>
                  <a:lnTo>
                    <a:pt x="1788738" y="2349308"/>
                  </a:lnTo>
                  <a:lnTo>
                    <a:pt x="1833522" y="2366207"/>
                  </a:lnTo>
                  <a:lnTo>
                    <a:pt x="1878683" y="2382514"/>
                  </a:lnTo>
                  <a:lnTo>
                    <a:pt x="1924213" y="2398224"/>
                  </a:lnTo>
                  <a:lnTo>
                    <a:pt x="1970106" y="2413332"/>
                  </a:lnTo>
                  <a:lnTo>
                    <a:pt x="2016354" y="2427830"/>
                  </a:lnTo>
                  <a:lnTo>
                    <a:pt x="2062951" y="2441713"/>
                  </a:lnTo>
                  <a:lnTo>
                    <a:pt x="2109890" y="2454977"/>
                  </a:lnTo>
                  <a:lnTo>
                    <a:pt x="2157164" y="2467613"/>
                  </a:lnTo>
                  <a:lnTo>
                    <a:pt x="2204766" y="2479618"/>
                  </a:lnTo>
                  <a:lnTo>
                    <a:pt x="2252690" y="2490985"/>
                  </a:lnTo>
                  <a:lnTo>
                    <a:pt x="2300927" y="2501708"/>
                  </a:lnTo>
                  <a:lnTo>
                    <a:pt x="2349473" y="2511781"/>
                  </a:lnTo>
                  <a:lnTo>
                    <a:pt x="2398318" y="2521199"/>
                  </a:lnTo>
                  <a:lnTo>
                    <a:pt x="2447458" y="2529955"/>
                  </a:lnTo>
                  <a:lnTo>
                    <a:pt x="2496884" y="2538045"/>
                  </a:lnTo>
                  <a:lnTo>
                    <a:pt x="2546590" y="2545462"/>
                  </a:lnTo>
                  <a:lnTo>
                    <a:pt x="2596569" y="2552199"/>
                  </a:lnTo>
                  <a:lnTo>
                    <a:pt x="2646814" y="2558253"/>
                  </a:lnTo>
                  <a:lnTo>
                    <a:pt x="2697318" y="2563616"/>
                  </a:lnTo>
                  <a:lnTo>
                    <a:pt x="2748074" y="2568283"/>
                  </a:lnTo>
                  <a:lnTo>
                    <a:pt x="2799076" y="2572248"/>
                  </a:lnTo>
                  <a:lnTo>
                    <a:pt x="2850316" y="2575505"/>
                  </a:lnTo>
                  <a:lnTo>
                    <a:pt x="2901788" y="2578048"/>
                  </a:lnTo>
                  <a:lnTo>
                    <a:pt x="2953485" y="2579872"/>
                  </a:lnTo>
                  <a:lnTo>
                    <a:pt x="3005399" y="2580971"/>
                  </a:lnTo>
                  <a:lnTo>
                    <a:pt x="3057525" y="2581338"/>
                  </a:lnTo>
                  <a:lnTo>
                    <a:pt x="3057525" y="0"/>
                  </a:lnTo>
                  <a:close/>
                </a:path>
              </a:pathLst>
            </a:custGeom>
            <a:solidFill>
              <a:srgbClr val="A0B3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0951" y="3976623"/>
              <a:ext cx="3057525" cy="2581910"/>
            </a:xfrm>
            <a:custGeom>
              <a:avLst/>
              <a:gdLst/>
              <a:ahLst/>
              <a:cxnLst/>
              <a:rect l="l" t="t" r="r" b="b"/>
              <a:pathLst>
                <a:path w="3057525" h="2581909">
                  <a:moveTo>
                    <a:pt x="3057525" y="2581338"/>
                  </a:moveTo>
                  <a:lnTo>
                    <a:pt x="3005399" y="2580971"/>
                  </a:lnTo>
                  <a:lnTo>
                    <a:pt x="2953485" y="2579872"/>
                  </a:lnTo>
                  <a:lnTo>
                    <a:pt x="2901788" y="2578048"/>
                  </a:lnTo>
                  <a:lnTo>
                    <a:pt x="2850316" y="2575505"/>
                  </a:lnTo>
                  <a:lnTo>
                    <a:pt x="2799076" y="2572248"/>
                  </a:lnTo>
                  <a:lnTo>
                    <a:pt x="2748074" y="2568283"/>
                  </a:lnTo>
                  <a:lnTo>
                    <a:pt x="2697318" y="2563616"/>
                  </a:lnTo>
                  <a:lnTo>
                    <a:pt x="2646814" y="2558253"/>
                  </a:lnTo>
                  <a:lnTo>
                    <a:pt x="2596569" y="2552199"/>
                  </a:lnTo>
                  <a:lnTo>
                    <a:pt x="2546590" y="2545462"/>
                  </a:lnTo>
                  <a:lnTo>
                    <a:pt x="2496884" y="2538045"/>
                  </a:lnTo>
                  <a:lnTo>
                    <a:pt x="2447458" y="2529955"/>
                  </a:lnTo>
                  <a:lnTo>
                    <a:pt x="2398318" y="2521199"/>
                  </a:lnTo>
                  <a:lnTo>
                    <a:pt x="2349473" y="2511781"/>
                  </a:lnTo>
                  <a:lnTo>
                    <a:pt x="2300927" y="2501708"/>
                  </a:lnTo>
                  <a:lnTo>
                    <a:pt x="2252690" y="2490985"/>
                  </a:lnTo>
                  <a:lnTo>
                    <a:pt x="2204766" y="2479618"/>
                  </a:lnTo>
                  <a:lnTo>
                    <a:pt x="2157164" y="2467613"/>
                  </a:lnTo>
                  <a:lnTo>
                    <a:pt x="2109890" y="2454977"/>
                  </a:lnTo>
                  <a:lnTo>
                    <a:pt x="2062951" y="2441713"/>
                  </a:lnTo>
                  <a:lnTo>
                    <a:pt x="2016354" y="2427830"/>
                  </a:lnTo>
                  <a:lnTo>
                    <a:pt x="1970106" y="2413332"/>
                  </a:lnTo>
                  <a:lnTo>
                    <a:pt x="1924213" y="2398224"/>
                  </a:lnTo>
                  <a:lnTo>
                    <a:pt x="1878683" y="2382514"/>
                  </a:lnTo>
                  <a:lnTo>
                    <a:pt x="1833522" y="2366207"/>
                  </a:lnTo>
                  <a:lnTo>
                    <a:pt x="1788738" y="2349308"/>
                  </a:lnTo>
                  <a:lnTo>
                    <a:pt x="1744337" y="2331824"/>
                  </a:lnTo>
                  <a:lnTo>
                    <a:pt x="1700327" y="2313760"/>
                  </a:lnTo>
                  <a:lnTo>
                    <a:pt x="1656713" y="2295122"/>
                  </a:lnTo>
                  <a:lnTo>
                    <a:pt x="1613504" y="2275916"/>
                  </a:lnTo>
                  <a:lnTo>
                    <a:pt x="1570705" y="2256147"/>
                  </a:lnTo>
                  <a:lnTo>
                    <a:pt x="1528324" y="2235822"/>
                  </a:lnTo>
                  <a:lnTo>
                    <a:pt x="1486368" y="2214947"/>
                  </a:lnTo>
                  <a:lnTo>
                    <a:pt x="1444843" y="2193527"/>
                  </a:lnTo>
                  <a:lnTo>
                    <a:pt x="1403757" y="2171567"/>
                  </a:lnTo>
                  <a:lnTo>
                    <a:pt x="1363116" y="2149075"/>
                  </a:lnTo>
                  <a:lnTo>
                    <a:pt x="1322927" y="2126055"/>
                  </a:lnTo>
                  <a:lnTo>
                    <a:pt x="1283198" y="2102514"/>
                  </a:lnTo>
                  <a:lnTo>
                    <a:pt x="1243934" y="2078457"/>
                  </a:lnTo>
                  <a:lnTo>
                    <a:pt x="1205143" y="2053890"/>
                  </a:lnTo>
                  <a:lnTo>
                    <a:pt x="1166833" y="2028819"/>
                  </a:lnTo>
                  <a:lnTo>
                    <a:pt x="1129009" y="2003249"/>
                  </a:lnTo>
                  <a:lnTo>
                    <a:pt x="1091678" y="1977188"/>
                  </a:lnTo>
                  <a:lnTo>
                    <a:pt x="1054848" y="1950640"/>
                  </a:lnTo>
                  <a:lnTo>
                    <a:pt x="1018526" y="1923611"/>
                  </a:lnTo>
                  <a:lnTo>
                    <a:pt x="982718" y="1896107"/>
                  </a:lnTo>
                  <a:lnTo>
                    <a:pt x="947431" y="1868134"/>
                  </a:lnTo>
                  <a:lnTo>
                    <a:pt x="912672" y="1839697"/>
                  </a:lnTo>
                  <a:lnTo>
                    <a:pt x="878448" y="1810803"/>
                  </a:lnTo>
                  <a:lnTo>
                    <a:pt x="844766" y="1781458"/>
                  </a:lnTo>
                  <a:lnTo>
                    <a:pt x="811632" y="1751666"/>
                  </a:lnTo>
                  <a:lnTo>
                    <a:pt x="779055" y="1721435"/>
                  </a:lnTo>
                  <a:lnTo>
                    <a:pt x="747040" y="1690769"/>
                  </a:lnTo>
                  <a:lnTo>
                    <a:pt x="715594" y="1659675"/>
                  </a:lnTo>
                  <a:lnTo>
                    <a:pt x="684725" y="1628159"/>
                  </a:lnTo>
                  <a:lnTo>
                    <a:pt x="654439" y="1596225"/>
                  </a:lnTo>
                  <a:lnTo>
                    <a:pt x="624743" y="1563881"/>
                  </a:lnTo>
                  <a:lnTo>
                    <a:pt x="595645" y="1531132"/>
                  </a:lnTo>
                  <a:lnTo>
                    <a:pt x="567150" y="1497983"/>
                  </a:lnTo>
                  <a:lnTo>
                    <a:pt x="539266" y="1464441"/>
                  </a:lnTo>
                  <a:lnTo>
                    <a:pt x="512000" y="1430512"/>
                  </a:lnTo>
                  <a:lnTo>
                    <a:pt x="485358" y="1396200"/>
                  </a:lnTo>
                  <a:lnTo>
                    <a:pt x="459348" y="1361513"/>
                  </a:lnTo>
                  <a:lnTo>
                    <a:pt x="433977" y="1326455"/>
                  </a:lnTo>
                  <a:lnTo>
                    <a:pt x="409250" y="1291033"/>
                  </a:lnTo>
                  <a:lnTo>
                    <a:pt x="385176" y="1255253"/>
                  </a:lnTo>
                  <a:lnTo>
                    <a:pt x="361761" y="1219120"/>
                  </a:lnTo>
                  <a:lnTo>
                    <a:pt x="339012" y="1182640"/>
                  </a:lnTo>
                  <a:lnTo>
                    <a:pt x="316936" y="1145819"/>
                  </a:lnTo>
                  <a:lnTo>
                    <a:pt x="295540" y="1108662"/>
                  </a:lnTo>
                  <a:lnTo>
                    <a:pt x="274830" y="1071177"/>
                  </a:lnTo>
                  <a:lnTo>
                    <a:pt x="254814" y="1033367"/>
                  </a:lnTo>
                  <a:lnTo>
                    <a:pt x="235499" y="995240"/>
                  </a:lnTo>
                  <a:lnTo>
                    <a:pt x="216891" y="956801"/>
                  </a:lnTo>
                  <a:lnTo>
                    <a:pt x="198997" y="918056"/>
                  </a:lnTo>
                  <a:lnTo>
                    <a:pt x="181824" y="879011"/>
                  </a:lnTo>
                  <a:lnTo>
                    <a:pt x="165380" y="839671"/>
                  </a:lnTo>
                  <a:lnTo>
                    <a:pt x="149670" y="800043"/>
                  </a:lnTo>
                  <a:lnTo>
                    <a:pt x="134702" y="760131"/>
                  </a:lnTo>
                  <a:lnTo>
                    <a:pt x="120483" y="719943"/>
                  </a:lnTo>
                  <a:lnTo>
                    <a:pt x="107020" y="679483"/>
                  </a:lnTo>
                  <a:lnTo>
                    <a:pt x="94319" y="638758"/>
                  </a:lnTo>
                  <a:lnTo>
                    <a:pt x="82387" y="597774"/>
                  </a:lnTo>
                  <a:lnTo>
                    <a:pt x="71232" y="556536"/>
                  </a:lnTo>
                  <a:lnTo>
                    <a:pt x="60860" y="515050"/>
                  </a:lnTo>
                  <a:lnTo>
                    <a:pt x="51278" y="473322"/>
                  </a:lnTo>
                  <a:lnTo>
                    <a:pt x="42494" y="431357"/>
                  </a:lnTo>
                  <a:lnTo>
                    <a:pt x="34513" y="389162"/>
                  </a:lnTo>
                  <a:lnTo>
                    <a:pt x="27343" y="346743"/>
                  </a:lnTo>
                  <a:lnTo>
                    <a:pt x="20991" y="304104"/>
                  </a:lnTo>
                  <a:lnTo>
                    <a:pt x="15463" y="261253"/>
                  </a:lnTo>
                  <a:lnTo>
                    <a:pt x="10767" y="218195"/>
                  </a:lnTo>
                  <a:lnTo>
                    <a:pt x="6909" y="174935"/>
                  </a:lnTo>
                  <a:lnTo>
                    <a:pt x="3896" y="131480"/>
                  </a:lnTo>
                  <a:lnTo>
                    <a:pt x="1736" y="87835"/>
                  </a:lnTo>
                  <a:lnTo>
                    <a:pt x="435" y="44006"/>
                  </a:lnTo>
                  <a:lnTo>
                    <a:pt x="0" y="0"/>
                  </a:lnTo>
                  <a:lnTo>
                    <a:pt x="3057525" y="0"/>
                  </a:lnTo>
                  <a:lnTo>
                    <a:pt x="3057525" y="2581338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50994" y="4796091"/>
            <a:ext cx="1226185" cy="83629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93000"/>
              </a:lnSpc>
              <a:spcBef>
                <a:spcPts val="280"/>
              </a:spcBef>
            </a:pPr>
            <a:r>
              <a:rPr sz="1850" b="1" spc="-195" dirty="0">
                <a:solidFill>
                  <a:srgbClr val="FFFFFF"/>
                </a:solidFill>
                <a:latin typeface="Arial"/>
                <a:cs typeface="Arial"/>
              </a:rPr>
              <a:t>SISTEMA </a:t>
            </a:r>
            <a:r>
              <a:rPr sz="1850" b="1" spc="-235" dirty="0">
                <a:solidFill>
                  <a:srgbClr val="FFFFFF"/>
                </a:solidFill>
                <a:latin typeface="Arial"/>
                <a:cs typeface="Arial"/>
              </a:rPr>
              <a:t>DE  </a:t>
            </a:r>
            <a:r>
              <a:rPr sz="1850" b="1" spc="-245" dirty="0">
                <a:solidFill>
                  <a:srgbClr val="FFFFFF"/>
                </a:solidFill>
                <a:latin typeface="Arial"/>
                <a:cs typeface="Arial"/>
              </a:rPr>
              <a:t>CONTROL  </a:t>
            </a:r>
            <a:r>
              <a:rPr sz="1850" b="1" spc="-190" dirty="0">
                <a:solidFill>
                  <a:srgbClr val="FFFFFF"/>
                </a:solidFill>
                <a:latin typeface="Arial"/>
                <a:cs typeface="Arial"/>
              </a:rPr>
              <a:t>INTERNO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34644" y="3410519"/>
            <a:ext cx="989965" cy="366395"/>
            <a:chOff x="5934644" y="3410519"/>
            <a:chExt cx="989965" cy="366395"/>
          </a:xfrm>
        </p:grpSpPr>
        <p:sp>
          <p:nvSpPr>
            <p:cNvPr id="17" name="object 17"/>
            <p:cNvSpPr/>
            <p:nvPr/>
          </p:nvSpPr>
          <p:spPr>
            <a:xfrm>
              <a:off x="5948934" y="3424809"/>
              <a:ext cx="961390" cy="337820"/>
            </a:xfrm>
            <a:custGeom>
              <a:avLst/>
              <a:gdLst/>
              <a:ahLst/>
              <a:cxnLst/>
              <a:rect l="l" t="t" r="r" b="b"/>
              <a:pathLst>
                <a:path w="961390" h="337820">
                  <a:moveTo>
                    <a:pt x="480440" y="0"/>
                  </a:moveTo>
                  <a:lnTo>
                    <a:pt x="424418" y="2271"/>
                  </a:lnTo>
                  <a:lnTo>
                    <a:pt x="370292" y="8915"/>
                  </a:lnTo>
                  <a:lnTo>
                    <a:pt x="318422" y="19679"/>
                  </a:lnTo>
                  <a:lnTo>
                    <a:pt x="269171" y="34309"/>
                  </a:lnTo>
                  <a:lnTo>
                    <a:pt x="222898" y="52554"/>
                  </a:lnTo>
                  <a:lnTo>
                    <a:pt x="179965" y="74158"/>
                  </a:lnTo>
                  <a:lnTo>
                    <a:pt x="140731" y="98869"/>
                  </a:lnTo>
                  <a:lnTo>
                    <a:pt x="105559" y="126434"/>
                  </a:lnTo>
                  <a:lnTo>
                    <a:pt x="74808" y="156599"/>
                  </a:lnTo>
                  <a:lnTo>
                    <a:pt x="48839" y="189111"/>
                  </a:lnTo>
                  <a:lnTo>
                    <a:pt x="28013" y="223717"/>
                  </a:lnTo>
                  <a:lnTo>
                    <a:pt x="12690" y="260164"/>
                  </a:lnTo>
                  <a:lnTo>
                    <a:pt x="3232" y="298198"/>
                  </a:lnTo>
                  <a:lnTo>
                    <a:pt x="0" y="337565"/>
                  </a:lnTo>
                  <a:lnTo>
                    <a:pt x="96392" y="337565"/>
                  </a:lnTo>
                  <a:lnTo>
                    <a:pt x="101708" y="297572"/>
                  </a:lnTo>
                  <a:lnTo>
                    <a:pt x="117244" y="259211"/>
                  </a:lnTo>
                  <a:lnTo>
                    <a:pt x="142382" y="223186"/>
                  </a:lnTo>
                  <a:lnTo>
                    <a:pt x="176506" y="190198"/>
                  </a:lnTo>
                  <a:lnTo>
                    <a:pt x="218997" y="160950"/>
                  </a:lnTo>
                  <a:lnTo>
                    <a:pt x="269239" y="136143"/>
                  </a:lnTo>
                  <a:lnTo>
                    <a:pt x="314695" y="120006"/>
                  </a:lnTo>
                  <a:lnTo>
                    <a:pt x="362057" y="108116"/>
                  </a:lnTo>
                  <a:lnTo>
                    <a:pt x="410692" y="100393"/>
                  </a:lnTo>
                  <a:lnTo>
                    <a:pt x="459965" y="96755"/>
                  </a:lnTo>
                  <a:lnTo>
                    <a:pt x="509244" y="97120"/>
                  </a:lnTo>
                  <a:lnTo>
                    <a:pt x="557895" y="101409"/>
                  </a:lnTo>
                  <a:lnTo>
                    <a:pt x="605283" y="109539"/>
                  </a:lnTo>
                  <a:lnTo>
                    <a:pt x="650776" y="121430"/>
                  </a:lnTo>
                  <a:lnTo>
                    <a:pt x="693739" y="137001"/>
                  </a:lnTo>
                  <a:lnTo>
                    <a:pt x="733539" y="156170"/>
                  </a:lnTo>
                  <a:lnTo>
                    <a:pt x="769543" y="178855"/>
                  </a:lnTo>
                  <a:lnTo>
                    <a:pt x="801115" y="204977"/>
                  </a:lnTo>
                  <a:lnTo>
                    <a:pt x="768222" y="204977"/>
                  </a:lnTo>
                  <a:lnTo>
                    <a:pt x="912621" y="337565"/>
                  </a:lnTo>
                  <a:lnTo>
                    <a:pt x="961009" y="204977"/>
                  </a:lnTo>
                  <a:lnTo>
                    <a:pt x="922273" y="204977"/>
                  </a:lnTo>
                  <a:lnTo>
                    <a:pt x="896735" y="169025"/>
                  </a:lnTo>
                  <a:lnTo>
                    <a:pt x="865777" y="135916"/>
                  </a:lnTo>
                  <a:lnTo>
                    <a:pt x="829878" y="105871"/>
                  </a:lnTo>
                  <a:lnTo>
                    <a:pt x="789517" y="79113"/>
                  </a:lnTo>
                  <a:lnTo>
                    <a:pt x="745172" y="55864"/>
                  </a:lnTo>
                  <a:lnTo>
                    <a:pt x="697322" y="36344"/>
                  </a:lnTo>
                  <a:lnTo>
                    <a:pt x="646445" y="20776"/>
                  </a:lnTo>
                  <a:lnTo>
                    <a:pt x="593020" y="9381"/>
                  </a:lnTo>
                  <a:lnTo>
                    <a:pt x="537526" y="2382"/>
                  </a:lnTo>
                  <a:lnTo>
                    <a:pt x="480440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48934" y="3424809"/>
              <a:ext cx="961390" cy="337820"/>
            </a:xfrm>
            <a:custGeom>
              <a:avLst/>
              <a:gdLst/>
              <a:ahLst/>
              <a:cxnLst/>
              <a:rect l="l" t="t" r="r" b="b"/>
              <a:pathLst>
                <a:path w="961390" h="337820">
                  <a:moveTo>
                    <a:pt x="0" y="337565"/>
                  </a:moveTo>
                  <a:lnTo>
                    <a:pt x="3232" y="298198"/>
                  </a:lnTo>
                  <a:lnTo>
                    <a:pt x="12690" y="260164"/>
                  </a:lnTo>
                  <a:lnTo>
                    <a:pt x="28013" y="223717"/>
                  </a:lnTo>
                  <a:lnTo>
                    <a:pt x="48839" y="189111"/>
                  </a:lnTo>
                  <a:lnTo>
                    <a:pt x="74808" y="156599"/>
                  </a:lnTo>
                  <a:lnTo>
                    <a:pt x="105559" y="126434"/>
                  </a:lnTo>
                  <a:lnTo>
                    <a:pt x="140731" y="98869"/>
                  </a:lnTo>
                  <a:lnTo>
                    <a:pt x="179965" y="74158"/>
                  </a:lnTo>
                  <a:lnTo>
                    <a:pt x="222898" y="52554"/>
                  </a:lnTo>
                  <a:lnTo>
                    <a:pt x="269171" y="34309"/>
                  </a:lnTo>
                  <a:lnTo>
                    <a:pt x="318422" y="19679"/>
                  </a:lnTo>
                  <a:lnTo>
                    <a:pt x="370292" y="8915"/>
                  </a:lnTo>
                  <a:lnTo>
                    <a:pt x="424418" y="2271"/>
                  </a:lnTo>
                  <a:lnTo>
                    <a:pt x="480440" y="0"/>
                  </a:lnTo>
                  <a:lnTo>
                    <a:pt x="537526" y="2382"/>
                  </a:lnTo>
                  <a:lnTo>
                    <a:pt x="593020" y="9381"/>
                  </a:lnTo>
                  <a:lnTo>
                    <a:pt x="646445" y="20776"/>
                  </a:lnTo>
                  <a:lnTo>
                    <a:pt x="697322" y="36344"/>
                  </a:lnTo>
                  <a:lnTo>
                    <a:pt x="745172" y="55864"/>
                  </a:lnTo>
                  <a:lnTo>
                    <a:pt x="789517" y="79113"/>
                  </a:lnTo>
                  <a:lnTo>
                    <a:pt x="829878" y="105871"/>
                  </a:lnTo>
                  <a:lnTo>
                    <a:pt x="865777" y="135916"/>
                  </a:lnTo>
                  <a:lnTo>
                    <a:pt x="896735" y="169025"/>
                  </a:lnTo>
                  <a:lnTo>
                    <a:pt x="922273" y="204977"/>
                  </a:lnTo>
                  <a:lnTo>
                    <a:pt x="961009" y="204977"/>
                  </a:lnTo>
                  <a:lnTo>
                    <a:pt x="912621" y="337565"/>
                  </a:lnTo>
                  <a:lnTo>
                    <a:pt x="768222" y="204977"/>
                  </a:lnTo>
                  <a:lnTo>
                    <a:pt x="801115" y="204977"/>
                  </a:lnTo>
                  <a:lnTo>
                    <a:pt x="769543" y="178855"/>
                  </a:lnTo>
                  <a:lnTo>
                    <a:pt x="733539" y="156170"/>
                  </a:lnTo>
                  <a:lnTo>
                    <a:pt x="693739" y="137001"/>
                  </a:lnTo>
                  <a:lnTo>
                    <a:pt x="650776" y="121430"/>
                  </a:lnTo>
                  <a:lnTo>
                    <a:pt x="605283" y="109539"/>
                  </a:lnTo>
                  <a:lnTo>
                    <a:pt x="557895" y="101409"/>
                  </a:lnTo>
                  <a:lnTo>
                    <a:pt x="509244" y="97120"/>
                  </a:lnTo>
                  <a:lnTo>
                    <a:pt x="459965" y="96755"/>
                  </a:lnTo>
                  <a:lnTo>
                    <a:pt x="410692" y="100393"/>
                  </a:lnTo>
                  <a:lnTo>
                    <a:pt x="362057" y="108116"/>
                  </a:lnTo>
                  <a:lnTo>
                    <a:pt x="314695" y="120006"/>
                  </a:lnTo>
                  <a:lnTo>
                    <a:pt x="269239" y="136143"/>
                  </a:lnTo>
                  <a:lnTo>
                    <a:pt x="218997" y="160950"/>
                  </a:lnTo>
                  <a:lnTo>
                    <a:pt x="176506" y="190198"/>
                  </a:lnTo>
                  <a:lnTo>
                    <a:pt x="142382" y="223186"/>
                  </a:lnTo>
                  <a:lnTo>
                    <a:pt x="117244" y="259211"/>
                  </a:lnTo>
                  <a:lnTo>
                    <a:pt x="101708" y="297572"/>
                  </a:lnTo>
                  <a:lnTo>
                    <a:pt x="96392" y="337565"/>
                  </a:lnTo>
                  <a:lnTo>
                    <a:pt x="0" y="337565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933120" y="4048059"/>
            <a:ext cx="990600" cy="370840"/>
            <a:chOff x="5933120" y="4048059"/>
            <a:chExt cx="990600" cy="370840"/>
          </a:xfrm>
        </p:grpSpPr>
        <p:sp>
          <p:nvSpPr>
            <p:cNvPr id="20" name="object 20"/>
            <p:cNvSpPr/>
            <p:nvPr/>
          </p:nvSpPr>
          <p:spPr>
            <a:xfrm>
              <a:off x="5947409" y="4062348"/>
              <a:ext cx="962025" cy="342265"/>
            </a:xfrm>
            <a:custGeom>
              <a:avLst/>
              <a:gdLst/>
              <a:ahLst/>
              <a:cxnLst/>
              <a:rect l="l" t="t" r="r" b="b"/>
              <a:pathLst>
                <a:path w="962025" h="342264">
                  <a:moveTo>
                    <a:pt x="961770" y="0"/>
                  </a:moveTo>
                  <a:lnTo>
                    <a:pt x="864235" y="0"/>
                  </a:lnTo>
                  <a:lnTo>
                    <a:pt x="858858" y="40812"/>
                  </a:lnTo>
                  <a:lnTo>
                    <a:pt x="843148" y="79953"/>
                  </a:lnTo>
                  <a:lnTo>
                    <a:pt x="817737" y="116681"/>
                  </a:lnTo>
                  <a:lnTo>
                    <a:pt x="783256" y="150255"/>
                  </a:lnTo>
                  <a:lnTo>
                    <a:pt x="740336" y="179934"/>
                  </a:lnTo>
                  <a:lnTo>
                    <a:pt x="689610" y="204977"/>
                  </a:lnTo>
                  <a:lnTo>
                    <a:pt x="644185" y="221110"/>
                  </a:lnTo>
                  <a:lnTo>
                    <a:pt x="596914" y="232927"/>
                  </a:lnTo>
                  <a:lnTo>
                    <a:pt x="548425" y="240514"/>
                  </a:lnTo>
                  <a:lnTo>
                    <a:pt x="499349" y="243957"/>
                  </a:lnTo>
                  <a:lnTo>
                    <a:pt x="450316" y="243344"/>
                  </a:lnTo>
                  <a:lnTo>
                    <a:pt x="401954" y="238759"/>
                  </a:lnTo>
                  <a:lnTo>
                    <a:pt x="354895" y="230291"/>
                  </a:lnTo>
                  <a:lnTo>
                    <a:pt x="309767" y="218026"/>
                  </a:lnTo>
                  <a:lnTo>
                    <a:pt x="267200" y="202049"/>
                  </a:lnTo>
                  <a:lnTo>
                    <a:pt x="227823" y="182447"/>
                  </a:lnTo>
                  <a:lnTo>
                    <a:pt x="192268" y="159307"/>
                  </a:lnTo>
                  <a:lnTo>
                    <a:pt x="161162" y="132714"/>
                  </a:lnTo>
                  <a:lnTo>
                    <a:pt x="195325" y="132714"/>
                  </a:lnTo>
                  <a:lnTo>
                    <a:pt x="50926" y="126"/>
                  </a:lnTo>
                  <a:lnTo>
                    <a:pt x="0" y="132714"/>
                  </a:lnTo>
                  <a:lnTo>
                    <a:pt x="39750" y="132714"/>
                  </a:lnTo>
                  <a:lnTo>
                    <a:pt x="65128" y="169336"/>
                  </a:lnTo>
                  <a:lnTo>
                    <a:pt x="95982" y="203077"/>
                  </a:lnTo>
                  <a:lnTo>
                    <a:pt x="131828" y="233707"/>
                  </a:lnTo>
                  <a:lnTo>
                    <a:pt x="172184" y="260997"/>
                  </a:lnTo>
                  <a:lnTo>
                    <a:pt x="216566" y="284718"/>
                  </a:lnTo>
                  <a:lnTo>
                    <a:pt x="264492" y="304640"/>
                  </a:lnTo>
                  <a:lnTo>
                    <a:pt x="315477" y="320534"/>
                  </a:lnTo>
                  <a:lnTo>
                    <a:pt x="369040" y="332172"/>
                  </a:lnTo>
                  <a:lnTo>
                    <a:pt x="424697" y="339322"/>
                  </a:lnTo>
                  <a:lnTo>
                    <a:pt x="481964" y="341756"/>
                  </a:lnTo>
                  <a:lnTo>
                    <a:pt x="537931" y="339457"/>
                  </a:lnTo>
                  <a:lnTo>
                    <a:pt x="591998" y="332729"/>
                  </a:lnTo>
                  <a:lnTo>
                    <a:pt x="643807" y="321830"/>
                  </a:lnTo>
                  <a:lnTo>
                    <a:pt x="692997" y="307016"/>
                  </a:lnTo>
                  <a:lnTo>
                    <a:pt x="739209" y="288543"/>
                  </a:lnTo>
                  <a:lnTo>
                    <a:pt x="782084" y="266668"/>
                  </a:lnTo>
                  <a:lnTo>
                    <a:pt x="821261" y="241649"/>
                  </a:lnTo>
                  <a:lnTo>
                    <a:pt x="856381" y="213741"/>
                  </a:lnTo>
                  <a:lnTo>
                    <a:pt x="887085" y="183200"/>
                  </a:lnTo>
                  <a:lnTo>
                    <a:pt x="913013" y="150285"/>
                  </a:lnTo>
                  <a:lnTo>
                    <a:pt x="933805" y="115250"/>
                  </a:lnTo>
                  <a:lnTo>
                    <a:pt x="949102" y="78353"/>
                  </a:lnTo>
                  <a:lnTo>
                    <a:pt x="958543" y="39851"/>
                  </a:lnTo>
                  <a:lnTo>
                    <a:pt x="961770" y="0"/>
                  </a:lnTo>
                  <a:close/>
                </a:path>
              </a:pathLst>
            </a:custGeom>
            <a:solidFill>
              <a:srgbClr val="D0E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47409" y="4062348"/>
              <a:ext cx="962025" cy="342265"/>
            </a:xfrm>
            <a:custGeom>
              <a:avLst/>
              <a:gdLst/>
              <a:ahLst/>
              <a:cxnLst/>
              <a:rect l="l" t="t" r="r" b="b"/>
              <a:pathLst>
                <a:path w="962025" h="342264">
                  <a:moveTo>
                    <a:pt x="961770" y="0"/>
                  </a:moveTo>
                  <a:lnTo>
                    <a:pt x="958543" y="39851"/>
                  </a:lnTo>
                  <a:lnTo>
                    <a:pt x="949102" y="78353"/>
                  </a:lnTo>
                  <a:lnTo>
                    <a:pt x="933805" y="115250"/>
                  </a:lnTo>
                  <a:lnTo>
                    <a:pt x="913013" y="150285"/>
                  </a:lnTo>
                  <a:lnTo>
                    <a:pt x="887085" y="183200"/>
                  </a:lnTo>
                  <a:lnTo>
                    <a:pt x="856381" y="213741"/>
                  </a:lnTo>
                  <a:lnTo>
                    <a:pt x="821261" y="241649"/>
                  </a:lnTo>
                  <a:lnTo>
                    <a:pt x="782084" y="266668"/>
                  </a:lnTo>
                  <a:lnTo>
                    <a:pt x="739209" y="288543"/>
                  </a:lnTo>
                  <a:lnTo>
                    <a:pt x="692997" y="307016"/>
                  </a:lnTo>
                  <a:lnTo>
                    <a:pt x="643807" y="321830"/>
                  </a:lnTo>
                  <a:lnTo>
                    <a:pt x="591998" y="332729"/>
                  </a:lnTo>
                  <a:lnTo>
                    <a:pt x="537931" y="339457"/>
                  </a:lnTo>
                  <a:lnTo>
                    <a:pt x="481964" y="341756"/>
                  </a:lnTo>
                  <a:lnTo>
                    <a:pt x="424697" y="339322"/>
                  </a:lnTo>
                  <a:lnTo>
                    <a:pt x="369040" y="332172"/>
                  </a:lnTo>
                  <a:lnTo>
                    <a:pt x="315477" y="320534"/>
                  </a:lnTo>
                  <a:lnTo>
                    <a:pt x="264492" y="304640"/>
                  </a:lnTo>
                  <a:lnTo>
                    <a:pt x="216566" y="284718"/>
                  </a:lnTo>
                  <a:lnTo>
                    <a:pt x="172184" y="260997"/>
                  </a:lnTo>
                  <a:lnTo>
                    <a:pt x="131828" y="233707"/>
                  </a:lnTo>
                  <a:lnTo>
                    <a:pt x="95982" y="203077"/>
                  </a:lnTo>
                  <a:lnTo>
                    <a:pt x="65128" y="169336"/>
                  </a:lnTo>
                  <a:lnTo>
                    <a:pt x="39750" y="132714"/>
                  </a:lnTo>
                  <a:lnTo>
                    <a:pt x="0" y="132714"/>
                  </a:lnTo>
                  <a:lnTo>
                    <a:pt x="50926" y="126"/>
                  </a:lnTo>
                  <a:lnTo>
                    <a:pt x="195325" y="132714"/>
                  </a:lnTo>
                  <a:lnTo>
                    <a:pt x="161162" y="132714"/>
                  </a:lnTo>
                  <a:lnTo>
                    <a:pt x="192268" y="159307"/>
                  </a:lnTo>
                  <a:lnTo>
                    <a:pt x="227823" y="182447"/>
                  </a:lnTo>
                  <a:lnTo>
                    <a:pt x="267200" y="202049"/>
                  </a:lnTo>
                  <a:lnTo>
                    <a:pt x="309767" y="218026"/>
                  </a:lnTo>
                  <a:lnTo>
                    <a:pt x="354895" y="230291"/>
                  </a:lnTo>
                  <a:lnTo>
                    <a:pt x="401954" y="238759"/>
                  </a:lnTo>
                  <a:lnTo>
                    <a:pt x="450316" y="243344"/>
                  </a:lnTo>
                  <a:lnTo>
                    <a:pt x="499349" y="243957"/>
                  </a:lnTo>
                  <a:lnTo>
                    <a:pt x="548425" y="240514"/>
                  </a:lnTo>
                  <a:lnTo>
                    <a:pt x="596914" y="232927"/>
                  </a:lnTo>
                  <a:lnTo>
                    <a:pt x="644185" y="221110"/>
                  </a:lnTo>
                  <a:lnTo>
                    <a:pt x="689610" y="204977"/>
                  </a:lnTo>
                  <a:lnTo>
                    <a:pt x="740336" y="179934"/>
                  </a:lnTo>
                  <a:lnTo>
                    <a:pt x="783256" y="150255"/>
                  </a:lnTo>
                  <a:lnTo>
                    <a:pt x="817737" y="116681"/>
                  </a:lnTo>
                  <a:lnTo>
                    <a:pt x="843148" y="79953"/>
                  </a:lnTo>
                  <a:lnTo>
                    <a:pt x="858858" y="40812"/>
                  </a:lnTo>
                  <a:lnTo>
                    <a:pt x="864235" y="0"/>
                  </a:lnTo>
                  <a:lnTo>
                    <a:pt x="961770" y="0"/>
                  </a:lnTo>
                  <a:close/>
                </a:path>
              </a:pathLst>
            </a:custGeom>
            <a:ln w="2857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315840" y="216535"/>
            <a:ext cx="4295775" cy="8464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30"/>
              </a:spcBef>
            </a:pPr>
            <a:r>
              <a:rPr sz="2750" spc="-200" dirty="0">
                <a:solidFill>
                  <a:srgbClr val="274EC0"/>
                </a:solidFill>
              </a:rPr>
              <a:t>Planeación </a:t>
            </a:r>
            <a:r>
              <a:rPr sz="2750" spc="-204" dirty="0">
                <a:solidFill>
                  <a:srgbClr val="274EC0"/>
                </a:solidFill>
              </a:rPr>
              <a:t>Estratégica</a:t>
            </a:r>
            <a:r>
              <a:rPr sz="2750" spc="45" dirty="0">
                <a:solidFill>
                  <a:srgbClr val="274EC0"/>
                </a:solidFill>
              </a:rPr>
              <a:t> </a:t>
            </a:r>
            <a:r>
              <a:rPr sz="2750" spc="-195" dirty="0">
                <a:solidFill>
                  <a:srgbClr val="274EC0"/>
                </a:solidFill>
              </a:rPr>
              <a:t>Anual</a:t>
            </a:r>
            <a:endParaRPr sz="27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185" dirty="0">
                <a:solidFill>
                  <a:srgbClr val="3366FF"/>
                </a:solidFill>
              </a:rPr>
              <a:t>Elementos </a:t>
            </a:r>
            <a:r>
              <a:rPr sz="2600" spc="-130" dirty="0">
                <a:solidFill>
                  <a:srgbClr val="3366FF"/>
                </a:solidFill>
              </a:rPr>
              <a:t>Marco </a:t>
            </a:r>
            <a:r>
              <a:rPr sz="2600" spc="-120" dirty="0">
                <a:solidFill>
                  <a:srgbClr val="3366FF"/>
                </a:solidFill>
              </a:rPr>
              <a:t>del</a:t>
            </a:r>
            <a:r>
              <a:rPr sz="2600" spc="-440" dirty="0">
                <a:solidFill>
                  <a:srgbClr val="3366FF"/>
                </a:solidFill>
              </a:rPr>
              <a:t> </a:t>
            </a:r>
            <a:r>
              <a:rPr sz="2600" spc="-350" dirty="0">
                <a:solidFill>
                  <a:srgbClr val="3366FF"/>
                </a:solidFill>
              </a:rPr>
              <a:t>PAA </a:t>
            </a:r>
            <a:r>
              <a:rPr sz="2600" spc="-110" dirty="0">
                <a:solidFill>
                  <a:srgbClr val="3366FF"/>
                </a:solidFill>
              </a:rPr>
              <a:t>2020</a:t>
            </a:r>
            <a:endParaRPr sz="2600"/>
          </a:p>
        </p:txBody>
      </p:sp>
      <p:sp>
        <p:nvSpPr>
          <p:cNvPr id="23" name="object 23"/>
          <p:cNvSpPr txBox="1"/>
          <p:nvPr/>
        </p:nvSpPr>
        <p:spPr>
          <a:xfrm>
            <a:off x="6769734" y="1936178"/>
            <a:ext cx="1781175" cy="150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900" b="1" spc="-40" dirty="0">
                <a:solidFill>
                  <a:srgbClr val="F1F1F1"/>
                </a:solidFill>
                <a:latin typeface="Arial"/>
                <a:cs typeface="Arial"/>
              </a:rPr>
              <a:t>BASES </a:t>
            </a:r>
            <a:r>
              <a:rPr sz="900" b="1" spc="-45" dirty="0">
                <a:solidFill>
                  <a:srgbClr val="F1F1F1"/>
                </a:solidFill>
                <a:latin typeface="Arial"/>
                <a:cs typeface="Arial"/>
              </a:rPr>
              <a:t>DEL</a:t>
            </a:r>
            <a:r>
              <a:rPr sz="900" b="1" spc="10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1F1F1"/>
                </a:solidFill>
                <a:latin typeface="Arial"/>
                <a:cs typeface="Arial"/>
              </a:rPr>
              <a:t>PLAN</a:t>
            </a:r>
            <a:endParaRPr sz="900">
              <a:latin typeface="Arial"/>
              <a:cs typeface="Arial"/>
            </a:endParaRPr>
          </a:p>
          <a:p>
            <a:pPr marL="269240" indent="-266700">
              <a:lnSpc>
                <a:spcPts val="990"/>
              </a:lnSpc>
              <a:spcBef>
                <a:spcPts val="650"/>
              </a:spcBef>
              <a:buAutoNum type="romanUcPeriod" startAt="15"/>
              <a:tabLst>
                <a:tab pos="269875" algn="l"/>
              </a:tabLst>
            </a:pPr>
            <a:r>
              <a:rPr sz="900" b="1" spc="-30" dirty="0">
                <a:solidFill>
                  <a:srgbClr val="F1F1F1"/>
                </a:solidFill>
                <a:latin typeface="Arial"/>
                <a:cs typeface="Arial"/>
              </a:rPr>
              <a:t>PACTO </a:t>
            </a:r>
            <a:r>
              <a:rPr sz="900" b="1" spc="-10" dirty="0">
                <a:solidFill>
                  <a:srgbClr val="F1F1F1"/>
                </a:solidFill>
                <a:latin typeface="Arial"/>
                <a:cs typeface="Arial"/>
              </a:rPr>
              <a:t>POR </a:t>
            </a:r>
            <a:r>
              <a:rPr sz="900" b="1" spc="-35" dirty="0">
                <a:solidFill>
                  <a:srgbClr val="F1F1F1"/>
                </a:solidFill>
                <a:latin typeface="Arial"/>
                <a:cs typeface="Arial"/>
              </a:rPr>
              <a:t>UNA</a:t>
            </a:r>
            <a:r>
              <a:rPr sz="900" b="1" spc="-6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b="1" spc="-40" dirty="0">
                <a:solidFill>
                  <a:srgbClr val="F1F1F1"/>
                </a:solidFill>
                <a:latin typeface="Arial"/>
                <a:cs typeface="Arial"/>
              </a:rPr>
              <a:t>GESTIÓN</a:t>
            </a:r>
            <a:endParaRPr sz="900">
              <a:latin typeface="Arial"/>
              <a:cs typeface="Arial"/>
            </a:endParaRPr>
          </a:p>
          <a:p>
            <a:pPr marL="13335" algn="ctr">
              <a:lnSpc>
                <a:spcPts val="990"/>
              </a:lnSpc>
            </a:pPr>
            <a:r>
              <a:rPr sz="900" b="1" spc="-35" dirty="0">
                <a:solidFill>
                  <a:srgbClr val="F1F1F1"/>
                </a:solidFill>
                <a:latin typeface="Arial"/>
                <a:cs typeface="Arial"/>
              </a:rPr>
              <a:t>PÚBLICA</a:t>
            </a:r>
            <a:r>
              <a:rPr sz="900" b="1" spc="-5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F1F1F1"/>
                </a:solidFill>
                <a:latin typeface="Arial"/>
                <a:cs typeface="Arial"/>
              </a:rPr>
              <a:t>EFECTIVA</a:t>
            </a:r>
            <a:endParaRPr sz="900">
              <a:latin typeface="Arial"/>
              <a:cs typeface="Arial"/>
            </a:endParaRPr>
          </a:p>
          <a:p>
            <a:pPr marL="13335" algn="ctr">
              <a:lnSpc>
                <a:spcPts val="1025"/>
              </a:lnSpc>
              <a:spcBef>
                <a:spcPts val="645"/>
              </a:spcBef>
            </a:pPr>
            <a:r>
              <a:rPr sz="900" b="1" spc="-25" dirty="0">
                <a:solidFill>
                  <a:srgbClr val="F1F1F1"/>
                </a:solidFill>
                <a:latin typeface="Arial"/>
                <a:cs typeface="Arial"/>
              </a:rPr>
              <a:t>A.</a:t>
            </a:r>
            <a:r>
              <a:rPr sz="900" b="1" spc="1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F1F1F1"/>
                </a:solidFill>
                <a:latin typeface="Arial"/>
                <a:cs typeface="Arial"/>
              </a:rPr>
              <a:t>TRANSFORMACIÓN</a:t>
            </a:r>
            <a:endParaRPr sz="900">
              <a:latin typeface="Arial"/>
              <a:cs typeface="Arial"/>
            </a:endParaRPr>
          </a:p>
          <a:p>
            <a:pPr marL="3175" algn="ctr">
              <a:lnSpc>
                <a:spcPts val="1030"/>
              </a:lnSpc>
            </a:pPr>
            <a:r>
              <a:rPr sz="900" b="1" spc="-30" dirty="0">
                <a:solidFill>
                  <a:srgbClr val="F1F1F1"/>
                </a:solidFill>
                <a:latin typeface="Arial"/>
                <a:cs typeface="Arial"/>
              </a:rPr>
              <a:t>ADMINISTRACIÓN</a:t>
            </a:r>
            <a:r>
              <a:rPr sz="900" b="1" spc="60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b="1" spc="-35" dirty="0">
                <a:solidFill>
                  <a:srgbClr val="F1F1F1"/>
                </a:solidFill>
                <a:latin typeface="Arial"/>
                <a:cs typeface="Arial"/>
              </a:rPr>
              <a:t>PÚBLICA</a:t>
            </a:r>
            <a:endParaRPr sz="900">
              <a:latin typeface="Arial"/>
              <a:cs typeface="Arial"/>
            </a:endParaRPr>
          </a:p>
          <a:p>
            <a:pPr marL="12700" marR="5080" algn="ctr">
              <a:lnSpc>
                <a:spcPct val="90400"/>
              </a:lnSpc>
              <a:spcBef>
                <a:spcPts val="675"/>
              </a:spcBef>
            </a:pPr>
            <a:r>
              <a:rPr sz="900" b="1" spc="-25" dirty="0">
                <a:solidFill>
                  <a:srgbClr val="F1F1F1"/>
                </a:solidFill>
                <a:latin typeface="Arial"/>
                <a:cs typeface="Arial"/>
              </a:rPr>
              <a:t>OBJETIVO </a:t>
            </a:r>
            <a:r>
              <a:rPr sz="900" b="1" spc="10" dirty="0">
                <a:solidFill>
                  <a:srgbClr val="F1F1F1"/>
                </a:solidFill>
                <a:latin typeface="Arial"/>
                <a:cs typeface="Arial"/>
              </a:rPr>
              <a:t>4: </a:t>
            </a:r>
            <a:r>
              <a:rPr sz="900" b="1" spc="-40" dirty="0">
                <a:solidFill>
                  <a:srgbClr val="F1F1F1"/>
                </a:solidFill>
                <a:latin typeface="Arial"/>
                <a:cs typeface="Arial"/>
              </a:rPr>
              <a:t>INCREMENTAR EL  </a:t>
            </a:r>
            <a:r>
              <a:rPr sz="900" b="1" spc="-35" dirty="0">
                <a:solidFill>
                  <a:srgbClr val="F1F1F1"/>
                </a:solidFill>
                <a:latin typeface="Arial"/>
                <a:cs typeface="Arial"/>
              </a:rPr>
              <a:t>NIVEL </a:t>
            </a:r>
            <a:r>
              <a:rPr sz="900" b="1" spc="-30" dirty="0">
                <a:solidFill>
                  <a:srgbClr val="F1F1F1"/>
                </a:solidFill>
                <a:latin typeface="Arial"/>
                <a:cs typeface="Arial"/>
              </a:rPr>
              <a:t>DE </a:t>
            </a:r>
            <a:r>
              <a:rPr sz="900" b="1" spc="-40" dirty="0">
                <a:solidFill>
                  <a:srgbClr val="F1F1F1"/>
                </a:solidFill>
                <a:latin typeface="Arial"/>
                <a:cs typeface="Arial"/>
              </a:rPr>
              <a:t>DESEMPEÑO </a:t>
            </a:r>
            <a:r>
              <a:rPr sz="900" b="1" spc="-30" dirty="0">
                <a:solidFill>
                  <a:srgbClr val="F1F1F1"/>
                </a:solidFill>
                <a:latin typeface="Arial"/>
                <a:cs typeface="Arial"/>
              </a:rPr>
              <a:t>DE </a:t>
            </a:r>
            <a:r>
              <a:rPr sz="900" b="1" spc="-20" dirty="0">
                <a:solidFill>
                  <a:srgbClr val="F1F1F1"/>
                </a:solidFill>
                <a:latin typeface="Arial"/>
                <a:cs typeface="Arial"/>
              </a:rPr>
              <a:t>LOS  </a:t>
            </a:r>
            <a:r>
              <a:rPr sz="900" b="1" spc="-35" dirty="0">
                <a:solidFill>
                  <a:srgbClr val="F1F1F1"/>
                </a:solidFill>
                <a:latin typeface="Arial"/>
                <a:cs typeface="Arial"/>
              </a:rPr>
              <a:t>SERVIDORES</a:t>
            </a:r>
            <a:r>
              <a:rPr sz="900" b="1" spc="114" dirty="0">
                <a:solidFill>
                  <a:srgbClr val="F1F1F1"/>
                </a:solidFill>
                <a:latin typeface="Arial"/>
                <a:cs typeface="Arial"/>
              </a:rPr>
              <a:t> </a:t>
            </a:r>
            <a:r>
              <a:rPr sz="900" b="1" spc="-30" dirty="0">
                <a:solidFill>
                  <a:srgbClr val="F1F1F1"/>
                </a:solidFill>
                <a:latin typeface="Arial"/>
                <a:cs typeface="Arial"/>
              </a:rPr>
              <a:t>PÚBLICOS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900" b="1" spc="15" dirty="0">
                <a:solidFill>
                  <a:srgbClr val="F1F1F1"/>
                </a:solidFill>
                <a:latin typeface="Arial"/>
                <a:cs typeface="Arial"/>
              </a:rPr>
              <a:t>1065-1076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51045" y="2087562"/>
            <a:ext cx="1242695" cy="117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MODELO 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INTEGRADO  P</a:t>
            </a:r>
            <a:r>
              <a:rPr sz="1500" b="1" spc="-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500" b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500" b="1" spc="-1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500" b="1" spc="-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50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500" b="1" spc="30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N  Y</a:t>
            </a:r>
            <a:r>
              <a:rPr sz="15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-MIPG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4056" y="1546986"/>
            <a:ext cx="2698750" cy="1532255"/>
          </a:xfrm>
          <a:custGeom>
            <a:avLst/>
            <a:gdLst/>
            <a:ahLst/>
            <a:cxnLst/>
            <a:rect l="l" t="t" r="r" b="b"/>
            <a:pathLst>
              <a:path w="2698750" h="1532255">
                <a:moveTo>
                  <a:pt x="2698623" y="0"/>
                </a:moveTo>
                <a:lnTo>
                  <a:pt x="0" y="0"/>
                </a:lnTo>
                <a:lnTo>
                  <a:pt x="0" y="1532001"/>
                </a:lnTo>
                <a:lnTo>
                  <a:pt x="2698623" y="1532001"/>
                </a:lnTo>
                <a:lnTo>
                  <a:pt x="2698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9826" y="1103630"/>
          <a:ext cx="11496039" cy="3903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9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3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007">
                <a:tc>
                  <a:txBody>
                    <a:bodyPr/>
                    <a:lstStyle/>
                    <a:p>
                      <a:pPr marL="6584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400" b="1" spc="-1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40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Informes de</a:t>
                      </a:r>
                      <a:r>
                        <a:rPr sz="1400" b="1" spc="-2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ley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680" marR="3175" algn="just">
                        <a:lnSpc>
                          <a:spcPct val="100600"/>
                        </a:lnSpc>
                      </a:pPr>
                      <a:r>
                        <a:rPr sz="1400" spc="-90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publicar informes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ley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durante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vigencia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2020, 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en 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requisitos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instancias 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gubernamentales.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6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292.144.050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55320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63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Informes </a:t>
                      </a:r>
                      <a:r>
                        <a:rPr sz="1400" b="1" spc="-9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2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Ley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9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Auditorías</a:t>
                      </a:r>
                      <a:r>
                        <a:rPr sz="1400" b="1" spc="-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internas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6680" marR="3810">
                        <a:lnSpc>
                          <a:spcPct val="102800"/>
                        </a:lnSpc>
                        <a:tabLst>
                          <a:tab pos="859790" algn="l"/>
                        </a:tabLst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Realizar,	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durante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vigencia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2020,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Auditorías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procesos 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institucionales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definidos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anual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Auditoría.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569595">
                        <a:lnSpc>
                          <a:spcPct val="100000"/>
                        </a:lnSpc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9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Auditorías</a:t>
                      </a:r>
                      <a:r>
                        <a:rPr sz="14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Internas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04775" marR="3175">
                        <a:lnSpc>
                          <a:spcPct val="102800"/>
                        </a:lnSpc>
                      </a:pPr>
                      <a:r>
                        <a:rPr sz="1400" b="1" spc="-25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Visitas </a:t>
                      </a:r>
                      <a:r>
                        <a:rPr sz="1400" b="1" spc="-95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operativas</a:t>
                      </a:r>
                      <a:r>
                        <a:rPr sz="1400" b="1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aeropuertos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6680" algn="just">
                        <a:lnSpc>
                          <a:spcPct val="100600"/>
                        </a:lnSpc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Realizar,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durante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vigencia 2020,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visitas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Auditoría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Operativas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Aeropuertos 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definidas 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anual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Auditoría.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74394" marR="240029" indent="-619760">
                        <a:lnSpc>
                          <a:spcPct val="102899"/>
                        </a:lnSpc>
                        <a:spcBef>
                          <a:spcPts val="1070"/>
                        </a:spcBef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5" dirty="0">
                          <a:latin typeface="Arial"/>
                          <a:cs typeface="Arial"/>
                        </a:rPr>
                        <a:t>Visitas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0" dirty="0">
                          <a:latin typeface="Arial"/>
                          <a:cs typeface="Arial"/>
                        </a:rPr>
                        <a:t>Áreas</a:t>
                      </a:r>
                      <a:r>
                        <a:rPr sz="14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Operativas</a:t>
                      </a:r>
                      <a:r>
                        <a:rPr sz="14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Aeropuertos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7985" marR="317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400" b="1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671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4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4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45" dirty="0">
                          <a:latin typeface="Arial"/>
                          <a:cs typeface="Arial"/>
                        </a:rPr>
                        <a:t>292.144.050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944100" y="2095500"/>
            <a:ext cx="914400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9750" y="2788919"/>
            <a:ext cx="85725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OFICINA DE COOPERACIÓN INTERNACIONAL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19629" y="3294078"/>
            <a:ext cx="6954520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Proyección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  <a:spcBef>
                <a:spcPts val="204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6016" y="1855089"/>
            <a:ext cx="3456304" cy="2719070"/>
          </a:xfrm>
          <a:custGeom>
            <a:avLst/>
            <a:gdLst/>
            <a:ahLst/>
            <a:cxnLst/>
            <a:rect l="l" t="t" r="r" b="b"/>
            <a:pathLst>
              <a:path w="3456304" h="2719070">
                <a:moveTo>
                  <a:pt x="3455924" y="0"/>
                </a:moveTo>
                <a:lnTo>
                  <a:pt x="0" y="0"/>
                </a:lnTo>
                <a:lnTo>
                  <a:pt x="0" y="2718816"/>
                </a:lnTo>
                <a:lnTo>
                  <a:pt x="3455924" y="2718816"/>
                </a:lnTo>
                <a:lnTo>
                  <a:pt x="34559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5205" y="1454716"/>
          <a:ext cx="11210925" cy="3769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5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4">
                <a:tc>
                  <a:txBody>
                    <a:bodyPr/>
                    <a:lstStyle/>
                    <a:p>
                      <a:pPr marL="730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257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Gestionar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programas 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proyectos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cooperación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60"/>
                        </a:lnSpc>
                      </a:pPr>
                      <a:r>
                        <a:rPr sz="1250" spc="-25" dirty="0">
                          <a:latin typeface="Arial"/>
                          <a:cs typeface="Arial"/>
                        </a:rPr>
                        <a:t>internacional,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propósito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acceder</a:t>
                      </a:r>
                      <a:r>
                        <a:rPr sz="12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60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legalidad.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percepción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60"/>
                        </a:lnSpc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recursos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asistencia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técnica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financiera</a:t>
                      </a:r>
                      <a:r>
                        <a:rPr sz="1250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3345" marR="4616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15" dirty="0">
                          <a:latin typeface="Arial"/>
                          <a:cs typeface="Arial"/>
                        </a:rPr>
                        <a:t>parte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donantes,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agencias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cooperación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internacional,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países </a:t>
                      </a:r>
                      <a:r>
                        <a:rPr sz="1250" spc="40" dirty="0">
                          <a:latin typeface="Arial"/>
                          <a:cs typeface="Arial"/>
                        </a:rPr>
                        <a:t>y/u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organismos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60"/>
                        </a:lnSpc>
                        <a:tabLst>
                          <a:tab pos="469265" algn="l"/>
                          <a:tab pos="1603375" algn="l"/>
                          <a:tab pos="1899285" algn="l"/>
                          <a:tab pos="2804795" algn="l"/>
                          <a:tab pos="3176270" algn="l"/>
                        </a:tabLst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de	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transparencia	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integridad	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	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las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instituciones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públicas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privadas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país.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6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3100" marR="412750" indent="-247650">
                        <a:lnSpc>
                          <a:spcPct val="1051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Cooperación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Internacional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60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internacionales; 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así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consolidar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3345" marR="226695">
                        <a:lnSpc>
                          <a:spcPct val="104200"/>
                        </a:lnSpc>
                        <a:spcBef>
                          <a:spcPts val="10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relaciones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10" dirty="0">
                          <a:latin typeface="Arial"/>
                          <a:cs typeface="Arial"/>
                        </a:rPr>
                        <a:t>Instituto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sus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socios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internacionales,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Gobiernos,  cooperantes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presentes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Colombia,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agencias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organismos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internacionales,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el 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consolidación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relaciones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internacionales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2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cooperación.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25780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500.000.000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60"/>
                        </a:lnSpc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ODS: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647189">
                        <a:lnSpc>
                          <a:spcPct val="1000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120.000.000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ts val="1430"/>
                        </a:lnSpc>
                        <a:spcBef>
                          <a:spcPts val="55"/>
                        </a:spcBef>
                      </a:pPr>
                      <a:r>
                        <a:rPr sz="1200" b="1" spc="-7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(incluidos </a:t>
                      </a:r>
                      <a:r>
                        <a:rPr sz="1200" b="1" spc="-8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1200" b="1" spc="-9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Presupuesto</a:t>
                      </a:r>
                      <a:r>
                        <a:rPr sz="1200" b="1" spc="-1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spc="-70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Secretaría</a:t>
                      </a:r>
                      <a:r>
                        <a:rPr sz="1200" b="1" spc="-9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Gral.)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905875" y="3562350"/>
            <a:ext cx="2228850" cy="942975"/>
            <a:chOff x="8905875" y="3562350"/>
            <a:chExt cx="2228850" cy="942975"/>
          </a:xfrm>
        </p:grpSpPr>
        <p:sp>
          <p:nvSpPr>
            <p:cNvPr id="5" name="object 5"/>
            <p:cNvSpPr/>
            <p:nvPr/>
          </p:nvSpPr>
          <p:spPr>
            <a:xfrm>
              <a:off x="8905875" y="3562350"/>
              <a:ext cx="895350" cy="9048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01275" y="3562350"/>
              <a:ext cx="933450" cy="9429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9750" y="2788919"/>
            <a:ext cx="857250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OFICINA ASESORA DE PLANEACIÓN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62301" y="3294078"/>
            <a:ext cx="6960870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Proyección 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-3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marR="635" algn="ctr">
              <a:lnSpc>
                <a:spcPct val="100000"/>
              </a:lnSpc>
              <a:spcBef>
                <a:spcPts val="204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47988" y="1240281"/>
            <a:ext cx="2736215" cy="4178935"/>
          </a:xfrm>
          <a:custGeom>
            <a:avLst/>
            <a:gdLst/>
            <a:ahLst/>
            <a:cxnLst/>
            <a:rect l="l" t="t" r="r" b="b"/>
            <a:pathLst>
              <a:path w="2736215" h="4178935">
                <a:moveTo>
                  <a:pt x="2735961" y="0"/>
                </a:moveTo>
                <a:lnTo>
                  <a:pt x="0" y="0"/>
                </a:lnTo>
                <a:lnTo>
                  <a:pt x="0" y="3538728"/>
                </a:lnTo>
                <a:lnTo>
                  <a:pt x="0" y="4178808"/>
                </a:lnTo>
                <a:lnTo>
                  <a:pt x="2735961" y="4178808"/>
                </a:lnTo>
                <a:lnTo>
                  <a:pt x="2735961" y="3538728"/>
                </a:lnTo>
                <a:lnTo>
                  <a:pt x="2735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75342" y="961194"/>
          <a:ext cx="11302364" cy="4839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5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3185">
                        <a:lnSpc>
                          <a:spcPts val="1430"/>
                        </a:lnSpc>
                        <a:spcBef>
                          <a:spcPts val="1040"/>
                        </a:spcBef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procesos 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planificación,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apoyo,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operación,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evaluación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desempeño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mejora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Gestión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Integrado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12">
                  <a:txBody>
                    <a:bodyPr/>
                    <a:lstStyle/>
                    <a:p>
                      <a:pPr marL="98425">
                        <a:lnSpc>
                          <a:spcPts val="1435"/>
                        </a:lnSpc>
                        <a:spcBef>
                          <a:spcPts val="300"/>
                        </a:spcBef>
                      </a:pPr>
                      <a:r>
                        <a:rPr sz="12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Línea </a:t>
                      </a:r>
                      <a:r>
                        <a:rPr sz="1200" b="1" u="heavy" spc="-7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estratégica</a:t>
                      </a:r>
                      <a:r>
                        <a:rPr sz="1200" b="1" u="heavy" spc="-9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PND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 marR="62865">
                        <a:lnSpc>
                          <a:spcPts val="1430"/>
                        </a:lnSpc>
                        <a:spcBef>
                          <a:spcPts val="5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D.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Instituciones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modernas,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apropiación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social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biodiversidad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ts val="1435"/>
                        </a:lnSpc>
                        <a:spcBef>
                          <a:spcPts val="1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manejo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efectivo 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conflictos</a:t>
                      </a:r>
                      <a:r>
                        <a:rPr sz="120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socio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>
                        <a:lnSpc>
                          <a:spcPts val="1435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ambientales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ts val="1435"/>
                        </a:lnSpc>
                      </a:pPr>
                      <a:r>
                        <a:rPr sz="1200" b="1" u="heavy" spc="-6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Actividad</a:t>
                      </a:r>
                      <a:r>
                        <a:rPr sz="1200" b="1" u="heavy" spc="-7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heavy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PND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: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 algn="just">
                        <a:lnSpc>
                          <a:spcPts val="1435"/>
                        </a:lnSpc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información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8425" marR="62865" algn="just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toma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decisiones,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lo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cual,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deberán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diseñar</a:t>
                      </a:r>
                      <a:r>
                        <a:rPr sz="12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implementar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estrategias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faciliten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prestación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venta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servicios,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permitan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diversificar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sus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ingresos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su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capacidad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administrativa,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financiera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técnica.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79">
                <a:tc rowSpan="3">
                  <a:txBody>
                    <a:bodyPr/>
                    <a:lstStyle/>
                    <a:p>
                      <a:pPr marL="91440" marR="222250">
                        <a:lnSpc>
                          <a:spcPct val="99100"/>
                        </a:lnSpc>
                        <a:spcBef>
                          <a:spcPts val="20"/>
                        </a:spcBef>
                        <a:tabLst>
                          <a:tab pos="11182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desarrollo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organizacional	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(MIPG,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SGI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PAAC)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322.000.000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Recertificar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basado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norma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ISO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9001:2015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Monitorear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planes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institucionales</a:t>
                      </a:r>
                      <a:r>
                        <a:rPr sz="120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2020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proyectos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SUIFP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51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 marR="142240" algn="just">
                        <a:lnSpc>
                          <a:spcPts val="1430"/>
                        </a:lnSpc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Formulación,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programación,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distribución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seguimiento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recursos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Reporte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avance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proyectos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inversión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SPI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78.000.000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Mantener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actualizada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plataformas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previstas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DNP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3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659">
                <a:tc>
                  <a:txBody>
                    <a:bodyPr/>
                    <a:lstStyle/>
                    <a:p>
                      <a:pPr marL="91440">
                        <a:lnSpc>
                          <a:spcPts val="1285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presupuesto general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435"/>
                        </a:lnSpc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nación.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290"/>
                        </a:lnSpc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fichas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solicitud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autorización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vigencias</a:t>
                      </a:r>
                      <a:r>
                        <a:rPr sz="12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futuras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1915">
                        <a:lnSpc>
                          <a:spcPts val="1430"/>
                        </a:lnSpc>
                        <a:spcBef>
                          <a:spcPts val="39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Distribución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cuota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asignada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MinHacienda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DNP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inversión para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vigencia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2021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 marR="189230">
                        <a:lnSpc>
                          <a:spcPts val="1430"/>
                        </a:lnSpc>
                        <a:spcBef>
                          <a:spcPts val="40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3. Implementación,  operacionalización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licencias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software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comercial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Ideam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Actualización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licencias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uso </a:t>
                      </a:r>
                      <a:r>
                        <a:rPr sz="1200" spc="-145" dirty="0">
                          <a:latin typeface="Arial"/>
                          <a:cs typeface="Arial"/>
                        </a:rPr>
                        <a:t>SUIT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VISIÓN</a:t>
                      </a:r>
                      <a:r>
                        <a:rPr sz="1200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EMPRESARIAL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50.000.000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6168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b="1" spc="-65" dirty="0">
                          <a:latin typeface="Arial"/>
                          <a:cs typeface="Arial"/>
                        </a:rPr>
                        <a:t>450.000.000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944100" y="4248150"/>
            <a:ext cx="1047750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9750" y="2572638"/>
            <a:ext cx="85724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FFFF"/>
                </a:solidFill>
              </a:rPr>
              <a:t>SECRETARÍA GENERAL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153285" y="3110967"/>
            <a:ext cx="7872730" cy="108775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45"/>
              </a:spcBef>
            </a:pPr>
            <a:r>
              <a:rPr sz="2750" b="1" spc="-220" dirty="0">
                <a:solidFill>
                  <a:srgbClr val="CCFFCC"/>
                </a:solidFill>
                <a:latin typeface="Arial"/>
                <a:cs typeface="Arial"/>
              </a:rPr>
              <a:t>Proyección </a:t>
            </a:r>
            <a:r>
              <a:rPr sz="2750" b="1" spc="-215" dirty="0">
                <a:solidFill>
                  <a:srgbClr val="CCFFCC"/>
                </a:solidFill>
                <a:latin typeface="Arial"/>
                <a:cs typeface="Arial"/>
              </a:rPr>
              <a:t>y </a:t>
            </a:r>
            <a:r>
              <a:rPr sz="2750" b="1" spc="-220" dirty="0">
                <a:solidFill>
                  <a:srgbClr val="CCFFCC"/>
                </a:solidFill>
                <a:latin typeface="Arial"/>
                <a:cs typeface="Arial"/>
              </a:rPr>
              <a:t>Estimación </a:t>
            </a:r>
            <a:r>
              <a:rPr sz="2750" b="1" spc="-160" dirty="0">
                <a:solidFill>
                  <a:srgbClr val="CCFFCC"/>
                </a:solidFill>
                <a:latin typeface="Arial"/>
                <a:cs typeface="Arial"/>
              </a:rPr>
              <a:t>de </a:t>
            </a:r>
            <a:r>
              <a:rPr sz="2750" b="1" spc="-195" dirty="0">
                <a:solidFill>
                  <a:srgbClr val="CCFFCC"/>
                </a:solidFill>
                <a:latin typeface="Arial"/>
                <a:cs typeface="Arial"/>
              </a:rPr>
              <a:t>Actividades </a:t>
            </a:r>
            <a:r>
              <a:rPr sz="2750" b="1" spc="-215" dirty="0">
                <a:solidFill>
                  <a:srgbClr val="CCFFCC"/>
                </a:solidFill>
                <a:latin typeface="Arial"/>
                <a:cs typeface="Arial"/>
              </a:rPr>
              <a:t>y</a:t>
            </a:r>
            <a:r>
              <a:rPr sz="2750" b="1" spc="-6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750" b="1" spc="-275" dirty="0">
                <a:solidFill>
                  <a:srgbClr val="CCFFCC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marL="12065" marR="5080" algn="ctr">
              <a:lnSpc>
                <a:spcPct val="100800"/>
              </a:lnSpc>
              <a:spcBef>
                <a:spcPts val="260"/>
              </a:spcBef>
            </a:pP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Instituciones</a:t>
            </a:r>
            <a:r>
              <a:rPr sz="18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ambientales</a:t>
            </a:r>
            <a:r>
              <a:rPr sz="18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modernas,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apropiación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sz="18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biodiversidad</a:t>
            </a:r>
            <a:r>
              <a:rPr sz="1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manejo 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efectivo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sz="18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conflictos</a:t>
            </a:r>
            <a:r>
              <a:rPr sz="1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socioambientales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10026" y="3213036"/>
            <a:ext cx="5181600" cy="821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750" b="1" spc="-200" dirty="0">
                <a:solidFill>
                  <a:srgbClr val="CCFFCC"/>
                </a:solidFill>
                <a:latin typeface="Arial"/>
                <a:cs typeface="Arial"/>
              </a:rPr>
              <a:t>Grupo </a:t>
            </a:r>
            <a:r>
              <a:rPr sz="2750" b="1" spc="-160" dirty="0">
                <a:solidFill>
                  <a:srgbClr val="CCFFCC"/>
                </a:solidFill>
                <a:latin typeface="Arial"/>
                <a:cs typeface="Arial"/>
              </a:rPr>
              <a:t>de </a:t>
            </a:r>
            <a:r>
              <a:rPr sz="2750" b="1" spc="-240" dirty="0">
                <a:solidFill>
                  <a:srgbClr val="CCFFCC"/>
                </a:solidFill>
                <a:latin typeface="Arial"/>
                <a:cs typeface="Arial"/>
              </a:rPr>
              <a:t>Servicios</a:t>
            </a:r>
            <a:r>
              <a:rPr sz="2750" b="1" spc="13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750" b="1" spc="-175" dirty="0">
                <a:solidFill>
                  <a:srgbClr val="CCFFCC"/>
                </a:solidFill>
                <a:latin typeface="Arial"/>
                <a:cs typeface="Arial"/>
              </a:rPr>
              <a:t>Administrativos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D8287B68-8F43-4F06-9B8F-2C3DAB971C1F}"/>
              </a:ext>
            </a:extLst>
          </p:cNvPr>
          <p:cNvSpPr txBox="1">
            <a:spLocks/>
          </p:cNvSpPr>
          <p:nvPr/>
        </p:nvSpPr>
        <p:spPr>
          <a:xfrm>
            <a:off x="1809750" y="2572638"/>
            <a:ext cx="85724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150" b="1" i="0">
                <a:solidFill>
                  <a:srgbClr val="31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CO" sz="2800" kern="0">
                <a:solidFill>
                  <a:srgbClr val="FFFFFF"/>
                </a:solidFill>
              </a:rPr>
              <a:t>SECRETARÍA GENERAL</a:t>
            </a:r>
            <a:endParaRPr lang="es-CO" sz="2800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52576" y="2716911"/>
            <a:ext cx="9115424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SUBDIRECCIÓN DE ESTUDIOS AMBIENTALES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2622804" y="3221942"/>
            <a:ext cx="6958330" cy="8693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5"/>
              </a:spcBef>
            </a:pP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Proyección y </a:t>
            </a:r>
            <a:r>
              <a:rPr sz="2750" spc="-125" dirty="0">
                <a:solidFill>
                  <a:srgbClr val="FFFFFF"/>
                </a:solidFill>
                <a:latin typeface="Arial"/>
                <a:cs typeface="Arial"/>
              </a:rPr>
              <a:t>Estimación de </a:t>
            </a:r>
            <a:r>
              <a:rPr sz="2750" spc="-120" dirty="0">
                <a:solidFill>
                  <a:srgbClr val="FFFFFF"/>
                </a:solidFill>
                <a:latin typeface="Arial"/>
                <a:cs typeface="Arial"/>
              </a:rPr>
              <a:t>Actividades y</a:t>
            </a:r>
            <a:r>
              <a:rPr sz="2750" spc="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50" spc="-175" dirty="0">
                <a:solidFill>
                  <a:srgbClr val="FFFFFF"/>
                </a:solidFill>
                <a:latin typeface="Arial"/>
                <a:cs typeface="Arial"/>
              </a:rPr>
              <a:t>Costos</a:t>
            </a:r>
            <a:endParaRPr sz="275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04"/>
              </a:spcBef>
            </a:pP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3025" y="1552575"/>
            <a:ext cx="9620250" cy="467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7125" y="606043"/>
            <a:ext cx="5172710" cy="7550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ts val="2870"/>
              </a:lnSpc>
              <a:spcBef>
                <a:spcPts val="105"/>
              </a:spcBef>
            </a:pPr>
            <a:r>
              <a:rPr sz="2400" spc="-365" dirty="0">
                <a:solidFill>
                  <a:srgbClr val="274EC0"/>
                </a:solidFill>
              </a:rPr>
              <a:t>SECRETARÍA</a:t>
            </a:r>
            <a:r>
              <a:rPr sz="2400" spc="-180" dirty="0">
                <a:solidFill>
                  <a:srgbClr val="274EC0"/>
                </a:solidFill>
              </a:rPr>
              <a:t> </a:t>
            </a:r>
            <a:r>
              <a:rPr sz="2400" spc="-360" dirty="0">
                <a:solidFill>
                  <a:srgbClr val="274EC0"/>
                </a:solidFill>
              </a:rPr>
              <a:t>GENERAL</a:t>
            </a:r>
            <a:endParaRPr sz="2400"/>
          </a:p>
          <a:p>
            <a:pPr algn="ctr">
              <a:lnSpc>
                <a:spcPts val="2870"/>
              </a:lnSpc>
            </a:pPr>
            <a:r>
              <a:rPr sz="2400" b="0" spc="-110" dirty="0">
                <a:solidFill>
                  <a:srgbClr val="274EC0"/>
                </a:solidFill>
                <a:latin typeface="Arial"/>
                <a:cs typeface="Arial"/>
              </a:rPr>
              <a:t>Grupo </a:t>
            </a:r>
            <a:r>
              <a:rPr sz="2400" b="0" spc="-105" dirty="0">
                <a:solidFill>
                  <a:srgbClr val="274EC0"/>
                </a:solidFill>
                <a:latin typeface="Arial"/>
                <a:cs typeface="Arial"/>
              </a:rPr>
              <a:t>de </a:t>
            </a:r>
            <a:r>
              <a:rPr sz="2400" b="0" spc="-140" dirty="0">
                <a:solidFill>
                  <a:srgbClr val="274EC0"/>
                </a:solidFill>
                <a:latin typeface="Arial"/>
                <a:cs typeface="Arial"/>
              </a:rPr>
              <a:t>Servicios </a:t>
            </a:r>
            <a:r>
              <a:rPr sz="2400" b="0" spc="-75" dirty="0">
                <a:solidFill>
                  <a:srgbClr val="274EC0"/>
                </a:solidFill>
                <a:latin typeface="Arial"/>
                <a:cs typeface="Arial"/>
              </a:rPr>
              <a:t>Administrativos </a:t>
            </a:r>
            <a:r>
              <a:rPr sz="2400" b="0" spc="-65" dirty="0">
                <a:solidFill>
                  <a:srgbClr val="274EC0"/>
                </a:solidFill>
                <a:latin typeface="Arial"/>
                <a:cs typeface="Arial"/>
              </a:rPr>
              <a:t>-</a:t>
            </a:r>
            <a:r>
              <a:rPr sz="2400" b="0" spc="-290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2400" b="0" spc="-140" dirty="0">
                <a:solidFill>
                  <a:srgbClr val="274EC0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4976" y="1488694"/>
            <a:ext cx="2742565" cy="3492500"/>
            <a:chOff x="8824976" y="1488694"/>
            <a:chExt cx="2742565" cy="3492500"/>
          </a:xfrm>
        </p:grpSpPr>
        <p:sp>
          <p:nvSpPr>
            <p:cNvPr id="3" name="object 3"/>
            <p:cNvSpPr/>
            <p:nvPr/>
          </p:nvSpPr>
          <p:spPr>
            <a:xfrm>
              <a:off x="10267950" y="3400425"/>
              <a:ext cx="628622" cy="657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24976" y="1488694"/>
              <a:ext cx="2742565" cy="3492500"/>
            </a:xfrm>
            <a:custGeom>
              <a:avLst/>
              <a:gdLst/>
              <a:ahLst/>
              <a:cxnLst/>
              <a:rect l="l" t="t" r="r" b="b"/>
              <a:pathLst>
                <a:path w="2742565" h="3492500">
                  <a:moveTo>
                    <a:pt x="2742437" y="0"/>
                  </a:moveTo>
                  <a:lnTo>
                    <a:pt x="0" y="0"/>
                  </a:lnTo>
                  <a:lnTo>
                    <a:pt x="0" y="3492500"/>
                  </a:lnTo>
                  <a:lnTo>
                    <a:pt x="2742437" y="3492500"/>
                  </a:lnTo>
                  <a:lnTo>
                    <a:pt x="2742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63328" y="1087940"/>
          <a:ext cx="10798174" cy="44273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ts val="1430"/>
                        </a:lnSpc>
                        <a:spcBef>
                          <a:spcPts val="88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Adecuar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Infraestructura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Física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250" b="1" spc="-145" dirty="0">
                          <a:latin typeface="Arial"/>
                          <a:cs typeface="Arial"/>
                        </a:rPr>
                        <a:t>METAS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178">
                <a:tc>
                  <a:txBody>
                    <a:bodyPr/>
                    <a:lstStyle/>
                    <a:p>
                      <a:pPr marL="196850" marR="186055" algn="ctr">
                        <a:lnSpc>
                          <a:spcPts val="1580"/>
                        </a:lnSpc>
                        <a:spcBef>
                          <a:spcPts val="20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adecuación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menos </a:t>
                      </a:r>
                      <a:r>
                        <a:rPr sz="1250" b="1" spc="-125" dirty="0">
                          <a:latin typeface="Arial"/>
                          <a:cs typeface="Arial"/>
                        </a:rPr>
                        <a:t>dos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(2)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sedes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donde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funciona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Instituto,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sujeto 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recursos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apropiados.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2390">
                        <a:lnSpc>
                          <a:spcPts val="1580"/>
                        </a:lnSpc>
                        <a:spcBef>
                          <a:spcPts val="35"/>
                        </a:spcBef>
                      </a:pPr>
                      <a:r>
                        <a:rPr sz="1250" spc="-95" dirty="0">
                          <a:latin typeface="Arial"/>
                          <a:cs typeface="Arial"/>
                        </a:rPr>
                        <a:t>sedes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u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oficinas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donde funciona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Instituto,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medio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realización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4615" marR="8890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456565" algn="l"/>
                          <a:tab pos="1381125" algn="l"/>
                          <a:tab pos="1734185" algn="l"/>
                        </a:tabLst>
                      </a:pPr>
                      <a:r>
                        <a:rPr sz="125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50" spc="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preventivo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correctivo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358.663.122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65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adecuación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sedes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Instituto,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priorizando</a:t>
                      </a:r>
                      <a:r>
                        <a:rPr sz="125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50190" marR="231140" algn="ctr">
                        <a:lnSpc>
                          <a:spcPts val="1580"/>
                        </a:lnSpc>
                        <a:spcBef>
                          <a:spcPts val="60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necesidades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sujeto 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recursos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apropiados.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ODS: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avalúos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bienes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inmuebles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4615" marR="90805">
                        <a:lnSpc>
                          <a:spcPct val="105100"/>
                        </a:lnSpc>
                        <a:tabLst>
                          <a:tab pos="1800860" algn="l"/>
                        </a:tabLst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Actualizar </a:t>
                      </a:r>
                      <a:r>
                        <a:rPr sz="12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avalúos	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bienes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inmuebles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propiedad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112.000.000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6642">
                <a:tc>
                  <a:txBody>
                    <a:bodyPr/>
                    <a:lstStyle/>
                    <a:p>
                      <a:pPr marL="635" algn="ctr">
                        <a:lnSpc>
                          <a:spcPts val="136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de propiedad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85850">
                        <a:lnSpc>
                          <a:spcPct val="10000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470.663.122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696450" y="3686175"/>
            <a:ext cx="1009635" cy="100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53179" y="3247644"/>
            <a:ext cx="4487545" cy="821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750" b="1" spc="-200" dirty="0">
                <a:solidFill>
                  <a:srgbClr val="CCFFCC"/>
                </a:solidFill>
                <a:latin typeface="Arial"/>
                <a:cs typeface="Arial"/>
              </a:rPr>
              <a:t>Grupo </a:t>
            </a:r>
            <a:r>
              <a:rPr sz="2750" b="1" spc="-160" dirty="0">
                <a:solidFill>
                  <a:srgbClr val="CCFFCC"/>
                </a:solidFill>
                <a:latin typeface="Arial"/>
                <a:cs typeface="Arial"/>
              </a:rPr>
              <a:t>de </a:t>
            </a:r>
            <a:r>
              <a:rPr sz="2750" b="1" spc="-180" dirty="0">
                <a:solidFill>
                  <a:srgbClr val="CCFFCC"/>
                </a:solidFill>
                <a:latin typeface="Arial"/>
                <a:cs typeface="Arial"/>
              </a:rPr>
              <a:t>Gestión</a:t>
            </a:r>
            <a:r>
              <a:rPr sz="2750" b="1" spc="-6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750" b="1" spc="-175" dirty="0">
                <a:solidFill>
                  <a:srgbClr val="CCFFCC"/>
                </a:solidFill>
                <a:latin typeface="Arial"/>
                <a:cs typeface="Arial"/>
              </a:rPr>
              <a:t>Documental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b="1" spc="-195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EFDE837-2E39-4523-A29C-D200E460BD3A}"/>
              </a:ext>
            </a:extLst>
          </p:cNvPr>
          <p:cNvSpPr txBox="1">
            <a:spLocks/>
          </p:cNvSpPr>
          <p:nvPr/>
        </p:nvSpPr>
        <p:spPr>
          <a:xfrm>
            <a:off x="1809750" y="2572638"/>
            <a:ext cx="85724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150" b="1" i="0">
                <a:solidFill>
                  <a:srgbClr val="31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CO" sz="2800" kern="0">
                <a:solidFill>
                  <a:srgbClr val="FFFFFF"/>
                </a:solidFill>
              </a:rPr>
              <a:t>SECRETARÍA GENERAL</a:t>
            </a:r>
            <a:endParaRPr lang="es-CO" sz="2800" kern="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3025" y="1276350"/>
            <a:ext cx="9620250" cy="467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0359" y="546036"/>
            <a:ext cx="2903855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265" dirty="0">
                <a:solidFill>
                  <a:srgbClr val="274EC0"/>
                </a:solidFill>
                <a:latin typeface="Arial"/>
                <a:cs typeface="Arial"/>
              </a:rPr>
              <a:t>SECRETARÍA</a:t>
            </a:r>
            <a:r>
              <a:rPr sz="1800" b="1" spc="-250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800" b="1" spc="-254" dirty="0">
                <a:solidFill>
                  <a:srgbClr val="274EC0"/>
                </a:solidFill>
                <a:latin typeface="Arial"/>
                <a:cs typeface="Arial"/>
              </a:rPr>
              <a:t>GENERAL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800" b="1" spc="-140" dirty="0">
                <a:solidFill>
                  <a:srgbClr val="274EC0"/>
                </a:solidFill>
                <a:latin typeface="Arial"/>
                <a:cs typeface="Arial"/>
              </a:rPr>
              <a:t>Grupo </a:t>
            </a:r>
            <a:r>
              <a:rPr sz="1800" b="1" spc="-114" dirty="0">
                <a:solidFill>
                  <a:srgbClr val="274EC0"/>
                </a:solidFill>
                <a:latin typeface="Arial"/>
                <a:cs typeface="Arial"/>
              </a:rPr>
              <a:t>de </a:t>
            </a:r>
            <a:r>
              <a:rPr sz="1800" b="1" spc="-135" dirty="0">
                <a:solidFill>
                  <a:srgbClr val="274EC0"/>
                </a:solidFill>
                <a:latin typeface="Arial"/>
                <a:cs typeface="Arial"/>
              </a:rPr>
              <a:t>Gestión</a:t>
            </a:r>
            <a:r>
              <a:rPr sz="1800" b="1" spc="-170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800" b="1" spc="-120" dirty="0">
                <a:solidFill>
                  <a:srgbClr val="274EC0"/>
                </a:solidFill>
                <a:latin typeface="Arial"/>
                <a:cs typeface="Arial"/>
              </a:rPr>
              <a:t>Documental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7339" y="934524"/>
          <a:ext cx="11015343" cy="49379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32829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68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87960" marR="182880" indent="-10160" algn="ctr">
                        <a:lnSpc>
                          <a:spcPct val="103499"/>
                        </a:lnSpc>
                        <a:spcBef>
                          <a:spcPts val="5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organización,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digitalización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inventario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series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documentales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materializar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transferencias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acuerdo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TRD,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sujeto 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recursos</a:t>
                      </a:r>
                      <a:r>
                        <a:rPr sz="125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apropiados.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Actualización del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Programa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Transferencias</a:t>
                      </a:r>
                      <a:r>
                        <a:rPr sz="125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2020.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412115">
                        <a:lnSpc>
                          <a:spcPct val="100000"/>
                        </a:lnSpc>
                      </a:pPr>
                      <a:r>
                        <a:rPr sz="1250" spc="-210" dirty="0">
                          <a:latin typeface="Arial"/>
                          <a:cs typeface="Arial"/>
                        </a:rPr>
                        <a:t>CERO</a:t>
                      </a:r>
                      <a:r>
                        <a:rPr sz="12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85" dirty="0">
                          <a:latin typeface="Arial"/>
                          <a:cs typeface="Arial"/>
                        </a:rPr>
                        <a:t>COSTO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institucional:</a:t>
                      </a:r>
                      <a:r>
                        <a:rPr sz="12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PINAR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56210" marR="134620" indent="8255" algn="ctr">
                        <a:lnSpc>
                          <a:spcPct val="102699"/>
                        </a:lnSpc>
                      </a:pPr>
                      <a:r>
                        <a:rPr sz="1250" b="1" spc="-6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generación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toma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decisiones.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1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4615" marR="86995">
                        <a:lnSpc>
                          <a:spcPct val="1051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Organización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física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inventario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(FUID)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serie  correspondiente.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4455" algn="just">
                        <a:lnSpc>
                          <a:spcPct val="105200"/>
                        </a:lnSpc>
                        <a:spcBef>
                          <a:spcPts val="1145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Diseño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elaboración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unidades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conservación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almacenar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documentación técnica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(cajas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carpetas).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45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374650" algn="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2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84455" algn="just">
                        <a:lnSpc>
                          <a:spcPct val="105200"/>
                        </a:lnSpc>
                        <a:spcBef>
                          <a:spcPts val="495"/>
                        </a:spcBef>
                      </a:pPr>
                      <a:r>
                        <a:rPr sz="1250" spc="-25" dirty="0">
                          <a:latin typeface="Arial"/>
                          <a:cs typeface="Arial"/>
                        </a:rPr>
                        <a:t>Contrato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interadministrativo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organizar,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inventariar</a:t>
                      </a:r>
                      <a:r>
                        <a:rPr sz="1250" spc="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digitalizar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documentos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administrativos.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R="336550" algn="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551.000.000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2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4615" marR="86360">
                        <a:lnSpc>
                          <a:spcPct val="105200"/>
                        </a:lnSpc>
                        <a:tabLst>
                          <a:tab pos="3554729" algn="l"/>
                        </a:tabLst>
                      </a:pPr>
                      <a:r>
                        <a:rPr sz="1250" spc="-2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rg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50" spc="6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 </a:t>
                      </a:r>
                      <a:r>
                        <a:rPr sz="125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5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50" spc="6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8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spc="8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50" spc="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l	de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acuerdo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25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75" dirty="0">
                          <a:latin typeface="Arial"/>
                          <a:cs typeface="Arial"/>
                        </a:rPr>
                        <a:t>TRD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374650" algn="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88.000.000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41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87706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R="328295" algn="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689.000.000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79926" y="3068574"/>
            <a:ext cx="4632325" cy="821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750" b="1" spc="-200" dirty="0">
                <a:solidFill>
                  <a:srgbClr val="CCFFCC"/>
                </a:solidFill>
                <a:latin typeface="Arial"/>
                <a:cs typeface="Arial"/>
              </a:rPr>
              <a:t>Grupo </a:t>
            </a:r>
            <a:r>
              <a:rPr sz="2750" b="1" spc="-160" dirty="0">
                <a:solidFill>
                  <a:srgbClr val="CCFFCC"/>
                </a:solidFill>
                <a:latin typeface="Arial"/>
                <a:cs typeface="Arial"/>
              </a:rPr>
              <a:t>de </a:t>
            </a:r>
            <a:r>
              <a:rPr sz="2750" b="1" spc="-220" dirty="0">
                <a:solidFill>
                  <a:srgbClr val="CCFFCC"/>
                </a:solidFill>
                <a:latin typeface="Arial"/>
                <a:cs typeface="Arial"/>
              </a:rPr>
              <a:t>Servicio </a:t>
            </a:r>
            <a:r>
              <a:rPr sz="2750" b="1" spc="-135" dirty="0">
                <a:solidFill>
                  <a:srgbClr val="CCFFCC"/>
                </a:solidFill>
                <a:latin typeface="Arial"/>
                <a:cs typeface="Arial"/>
              </a:rPr>
              <a:t>al</a:t>
            </a:r>
            <a:r>
              <a:rPr sz="2750" b="1" spc="-33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750" b="1" spc="-210" dirty="0">
                <a:solidFill>
                  <a:srgbClr val="CCFFCC"/>
                </a:solidFill>
                <a:latin typeface="Arial"/>
                <a:cs typeface="Arial"/>
              </a:rPr>
              <a:t>Ciudadano</a:t>
            </a:r>
            <a:endParaRPr sz="2750">
              <a:latin typeface="Arial"/>
              <a:cs typeface="Arial"/>
            </a:endParaRPr>
          </a:p>
          <a:p>
            <a:pPr marL="12065" algn="ctr">
              <a:lnSpc>
                <a:spcPct val="100000"/>
              </a:lnSpc>
              <a:spcBef>
                <a:spcPts val="55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D2A5A10-E496-4CFD-8460-2BAB98778303}"/>
              </a:ext>
            </a:extLst>
          </p:cNvPr>
          <p:cNvSpPr txBox="1">
            <a:spLocks/>
          </p:cNvSpPr>
          <p:nvPr/>
        </p:nvSpPr>
        <p:spPr>
          <a:xfrm>
            <a:off x="1809750" y="2572638"/>
            <a:ext cx="85724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150" b="1" i="0">
                <a:solidFill>
                  <a:srgbClr val="31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CO" sz="2800" kern="0">
                <a:solidFill>
                  <a:srgbClr val="FFFFFF"/>
                </a:solidFill>
              </a:rPr>
              <a:t>SECRETARÍA GENERAL</a:t>
            </a:r>
            <a:endParaRPr lang="es-CO" sz="2800" kern="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86394" y="1170812"/>
            <a:ext cx="2940050" cy="3052445"/>
          </a:xfrm>
          <a:custGeom>
            <a:avLst/>
            <a:gdLst/>
            <a:ahLst/>
            <a:cxnLst/>
            <a:rect l="l" t="t" r="r" b="b"/>
            <a:pathLst>
              <a:path w="2940050" h="3052445">
                <a:moveTo>
                  <a:pt x="2939669" y="0"/>
                </a:moveTo>
                <a:lnTo>
                  <a:pt x="0" y="0"/>
                </a:lnTo>
                <a:lnTo>
                  <a:pt x="0" y="1615313"/>
                </a:lnTo>
                <a:lnTo>
                  <a:pt x="0" y="3052445"/>
                </a:lnTo>
                <a:lnTo>
                  <a:pt x="2939669" y="3052445"/>
                </a:lnTo>
                <a:lnTo>
                  <a:pt x="2939669" y="1615313"/>
                </a:lnTo>
                <a:lnTo>
                  <a:pt x="2939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7753" y="874902"/>
          <a:ext cx="10801349" cy="4903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9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5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0340" marR="177800" algn="ctr">
                        <a:lnSpc>
                          <a:spcPct val="105200"/>
                        </a:lnSpc>
                        <a:spcBef>
                          <a:spcPts val="919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relacionamiento  estratégico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ciudadano.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7945" marR="61594" algn="ctr">
                        <a:lnSpc>
                          <a:spcPct val="105200"/>
                        </a:lnSpc>
                      </a:pPr>
                      <a:r>
                        <a:rPr sz="1250" spc="-25" dirty="0">
                          <a:latin typeface="Arial"/>
                          <a:cs typeface="Arial"/>
                        </a:rPr>
                        <a:t>Implementar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acercamiento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ciudadanía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comunicaciones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estrategia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participación</a:t>
                      </a:r>
                      <a:r>
                        <a:rPr sz="12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ciudadana.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49554" marR="245745" algn="ctr">
                        <a:lnSpc>
                          <a:spcPct val="102600"/>
                        </a:lnSpc>
                        <a:spcBef>
                          <a:spcPts val="35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(Cronograma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eventos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actividades,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visitas,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capacitaciones,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talleres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demás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actividades de  acercamiento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comunidad).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85.800.000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3175" algn="ctr">
                        <a:lnSpc>
                          <a:spcPct val="105200"/>
                        </a:lnSpc>
                        <a:spcBef>
                          <a:spcPts val="24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Dar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cumplimiento al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Anticorrupción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Atención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Ciudadano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Planes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MIPG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-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62940" marR="629285" algn="ctr">
                        <a:lnSpc>
                          <a:spcPct val="105100"/>
                        </a:lnSpc>
                      </a:pPr>
                      <a:r>
                        <a:rPr sz="1250" b="1" spc="-85" dirty="0">
                          <a:latin typeface="Arial"/>
                          <a:cs typeface="Arial"/>
                        </a:rPr>
                        <a:t>Participación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Ciudadana 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(FURAG)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13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6990" marR="29209" algn="ctr">
                        <a:lnSpc>
                          <a:spcPct val="104299"/>
                        </a:lnSpc>
                        <a:spcBef>
                          <a:spcPts val="101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usuarios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internos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externos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Instituto,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una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atención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orientación oportuna,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eficaz,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eficiente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calidad,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ofreciendo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un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trato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amable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acceso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efectivo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dispone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IDEAM.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795" marR="6350" indent="-6350" algn="ctr">
                        <a:lnSpc>
                          <a:spcPct val="103899"/>
                        </a:lnSpc>
                        <a:spcBef>
                          <a:spcPts val="5"/>
                        </a:spcBef>
                      </a:pPr>
                      <a:r>
                        <a:rPr sz="1250" spc="-80" dirty="0">
                          <a:latin typeface="Arial"/>
                          <a:cs typeface="Arial"/>
                        </a:rPr>
                        <a:t>Dar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respuesta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oportuna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fondo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todas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solicitudes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Hidrometeorológica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que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ingresan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través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diferentes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canales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atención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implementar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mecanismos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revisión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consistencia de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entrega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25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ciudadano.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78.000.000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marR="3175" algn="ctr">
                        <a:lnSpc>
                          <a:spcPct val="105200"/>
                        </a:lnSpc>
                        <a:spcBef>
                          <a:spcPts val="26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Dar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cumplimiento al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Anticorrupción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Atención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Ciudadano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Planes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MIPG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respuesta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oportuna al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100%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60" dirty="0">
                          <a:latin typeface="Arial"/>
                          <a:cs typeface="Arial"/>
                        </a:rPr>
                        <a:t>PQRS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6520" marR="91440" indent="12700" algn="ctr">
                        <a:lnSpc>
                          <a:spcPct val="105200"/>
                        </a:lnSpc>
                        <a:spcBef>
                          <a:spcPts val="1100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Responder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100%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solicitudes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información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Hidrometeorológica,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asociadas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certificaciones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tiempo,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clima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eventos</a:t>
                      </a:r>
                      <a:r>
                        <a:rPr sz="12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hidrológicos.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160.000.000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Dar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cumplimiento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Anticorrupción</a:t>
                      </a:r>
                      <a:r>
                        <a:rPr sz="1250" b="1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Atención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Ciudadano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Planes</a:t>
                      </a:r>
                      <a:r>
                        <a:rPr sz="125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MIPG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865" marR="387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Garantizar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respuesta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oportuna al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100%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160" dirty="0">
                          <a:latin typeface="Arial"/>
                          <a:cs typeface="Arial"/>
                        </a:rPr>
                        <a:t>PQRS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(certificaciones)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9326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323.800.000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725025" y="2200275"/>
            <a:ext cx="504825" cy="2019300"/>
            <a:chOff x="9725025" y="2200275"/>
            <a:chExt cx="504825" cy="2019300"/>
          </a:xfrm>
        </p:grpSpPr>
        <p:sp>
          <p:nvSpPr>
            <p:cNvPr id="5" name="object 5"/>
            <p:cNvSpPr/>
            <p:nvPr/>
          </p:nvSpPr>
          <p:spPr>
            <a:xfrm>
              <a:off x="9725025" y="3724275"/>
              <a:ext cx="504825" cy="495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25025" y="2200275"/>
              <a:ext cx="504825" cy="495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63695" y="3141027"/>
            <a:ext cx="3865245" cy="821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750" b="1" spc="-200" dirty="0">
                <a:solidFill>
                  <a:srgbClr val="CCFFCC"/>
                </a:solidFill>
                <a:latin typeface="Arial"/>
                <a:cs typeface="Arial"/>
              </a:rPr>
              <a:t>Grupo </a:t>
            </a:r>
            <a:r>
              <a:rPr sz="2750" b="1" spc="-160" dirty="0">
                <a:solidFill>
                  <a:srgbClr val="CCFFCC"/>
                </a:solidFill>
                <a:latin typeface="Arial"/>
                <a:cs typeface="Arial"/>
              </a:rPr>
              <a:t>de</a:t>
            </a:r>
            <a:r>
              <a:rPr sz="2750" b="1" spc="-95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750" b="1" spc="-235" dirty="0">
                <a:solidFill>
                  <a:srgbClr val="CCFFCC"/>
                </a:solidFill>
                <a:latin typeface="Arial"/>
                <a:cs typeface="Arial"/>
              </a:rPr>
              <a:t>Comunicaciones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66EB1B72-9713-4758-8EFE-1064BFC9A4BD}"/>
              </a:ext>
            </a:extLst>
          </p:cNvPr>
          <p:cNvSpPr txBox="1">
            <a:spLocks/>
          </p:cNvSpPr>
          <p:nvPr/>
        </p:nvSpPr>
        <p:spPr>
          <a:xfrm>
            <a:off x="1809750" y="2572638"/>
            <a:ext cx="85724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150" b="1" i="0">
                <a:solidFill>
                  <a:srgbClr val="31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CO" sz="2800" kern="0">
                <a:solidFill>
                  <a:srgbClr val="FFFFFF"/>
                </a:solidFill>
              </a:rPr>
              <a:t>SECRETARÍA GENERAL</a:t>
            </a:r>
            <a:endParaRPr lang="es-CO" sz="2800" kern="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0043" y="902564"/>
          <a:ext cx="10871199" cy="5115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68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412750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9220" marR="106045" algn="ctr">
                        <a:lnSpc>
                          <a:spcPct val="104299"/>
                        </a:lnSpc>
                        <a:spcBef>
                          <a:spcPts val="770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Divulgación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video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pronóstico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diario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(tres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veces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al día,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siete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días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semana),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que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describe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estado 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condiciones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hidrometeorológicas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actuales.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Este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producto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elaborado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emitido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RTVC, 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supervisión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Oficina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Comunicaciones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IDEAM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15265" marR="204470" algn="ctr">
                        <a:lnSpc>
                          <a:spcPct val="105200"/>
                        </a:lnSpc>
                      </a:pPr>
                      <a:r>
                        <a:rPr sz="1250" spc="-40" dirty="0">
                          <a:latin typeface="Arial"/>
                          <a:cs typeface="Arial"/>
                        </a:rPr>
                        <a:t>Garantizar el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mejoramiento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imagen 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institucional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IDEAM.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06375" marR="187325" algn="ctr">
                        <a:lnSpc>
                          <a:spcPct val="105200"/>
                        </a:lnSpc>
                      </a:pPr>
                      <a:r>
                        <a:rPr sz="1250" spc="-80" dirty="0">
                          <a:latin typeface="Arial"/>
                          <a:cs typeface="Arial"/>
                        </a:rPr>
                        <a:t>Crecer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número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seguidores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redes sociales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cuentas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oficiales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IDEAM.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86690" marR="173355" indent="-635" algn="ctr">
                        <a:lnSpc>
                          <a:spcPct val="104099"/>
                        </a:lnSpc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Hacer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presencia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territorios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llevar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mensaje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institucional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prevención,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mediante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organización de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foros,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talleres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demás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eventos, que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contribuyan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socialización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actividades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misionales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cargo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IDEAM.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2100" marR="280670" algn="ctr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comunicación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interna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clima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organizacional 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entidad.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29539" marR="128905" indent="20955" algn="ctr">
                        <a:lnSpc>
                          <a:spcPct val="102699"/>
                        </a:lnSpc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una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política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editorial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acorde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necesidades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divulgación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conocimiento científico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institucional.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250" b="1" spc="-160" dirty="0">
                          <a:latin typeface="Arial"/>
                          <a:cs typeface="Arial"/>
                        </a:rPr>
                        <a:t>RTVC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490.823.463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50" b="1" spc="-85" dirty="0">
                          <a:latin typeface="Arial"/>
                          <a:cs typeface="Arial"/>
                        </a:rPr>
                        <a:t>Contratación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252.878.100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50" b="1" spc="-90" dirty="0">
                          <a:latin typeface="Arial"/>
                          <a:cs typeface="Arial"/>
                        </a:rPr>
                        <a:t>Viáticos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60.000.000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Compra</a:t>
                      </a:r>
                      <a:r>
                        <a:rPr sz="1250" b="1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equipos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3510" marR="104775" indent="-17780" algn="ctr">
                        <a:lnSpc>
                          <a:spcPct val="103499"/>
                        </a:lnSpc>
                      </a:pPr>
                      <a:r>
                        <a:rPr sz="1250" b="1" spc="-105" dirty="0">
                          <a:latin typeface="Arial"/>
                          <a:cs typeface="Arial"/>
                        </a:rPr>
                        <a:t>Consolidar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posicionamiento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imagen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institucional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IDEAM,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conforme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55" dirty="0">
                          <a:latin typeface="Arial"/>
                          <a:cs typeface="Arial"/>
                        </a:rPr>
                        <a:t>sus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objetivos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propósitos</a:t>
                      </a:r>
                      <a:r>
                        <a:rPr sz="1250" b="1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misionales.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3510" marR="106045" algn="ctr">
                        <a:lnSpc>
                          <a:spcPct val="105200"/>
                        </a:lnSpc>
                      </a:pPr>
                      <a:r>
                        <a:rPr sz="1250" b="1" spc="-65" dirty="0">
                          <a:latin typeface="Arial"/>
                          <a:cs typeface="Arial"/>
                        </a:rPr>
                        <a:t>Aumentar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número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consultas,  visualizaciones y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audiencia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video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pronóstico</a:t>
                      </a:r>
                      <a:r>
                        <a:rPr sz="125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diario.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4460" marR="95250" indent="-3175" algn="ctr">
                        <a:lnSpc>
                          <a:spcPct val="105200"/>
                        </a:lnSpc>
                        <a:spcBef>
                          <a:spcPts val="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Crecimiento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3%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anual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número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seguidores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redes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sociales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Instituto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7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37795" marR="144780" algn="ctr">
                        <a:lnSpc>
                          <a:spcPct val="104400"/>
                        </a:lnSpc>
                        <a:spcBef>
                          <a:spcPts val="5"/>
                        </a:spcBef>
                      </a:pPr>
                      <a:r>
                        <a:rPr sz="1250" b="1" spc="-65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desarrollo de estrategias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comunicacionales,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permitan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divulgación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científica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socialización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contenidos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(campañas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institucionales,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publicaciones,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comunicados,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boletines, 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entre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otros)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difundir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mensajes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prevención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posicionar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imagen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institucional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982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411480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808.701.563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05554" y="2572385"/>
            <a:ext cx="4590415" cy="16634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30"/>
              </a:spcBef>
            </a:pPr>
            <a:r>
              <a:rPr sz="2800" dirty="0">
                <a:solidFill>
                  <a:srgbClr val="FFFFFF"/>
                </a:solidFill>
              </a:rPr>
              <a:t>SECRETARÍA GENERAL</a:t>
            </a:r>
            <a:endParaRPr sz="2800" dirty="0"/>
          </a:p>
          <a:p>
            <a:pPr marL="12700" marR="5080" indent="-19050" algn="ctr">
              <a:lnSpc>
                <a:spcPct val="102000"/>
              </a:lnSpc>
            </a:pPr>
            <a:r>
              <a:rPr sz="2750" spc="-200" dirty="0">
                <a:solidFill>
                  <a:srgbClr val="CCFFCC"/>
                </a:solidFill>
              </a:rPr>
              <a:t>Grupo </a:t>
            </a:r>
            <a:r>
              <a:rPr sz="2750" spc="-160" dirty="0">
                <a:solidFill>
                  <a:srgbClr val="CCFFCC"/>
                </a:solidFill>
              </a:rPr>
              <a:t>de </a:t>
            </a:r>
            <a:r>
              <a:rPr sz="2750" spc="-195" dirty="0">
                <a:solidFill>
                  <a:srgbClr val="CCFFCC"/>
                </a:solidFill>
              </a:rPr>
              <a:t>Administración </a:t>
            </a:r>
            <a:r>
              <a:rPr sz="2750" spc="-215" dirty="0">
                <a:solidFill>
                  <a:srgbClr val="CCFFCC"/>
                </a:solidFill>
              </a:rPr>
              <a:t>y  </a:t>
            </a:r>
            <a:r>
              <a:rPr sz="2750" spc="-170" dirty="0">
                <a:solidFill>
                  <a:srgbClr val="CCFFCC"/>
                </a:solidFill>
              </a:rPr>
              <a:t>Desarrollo </a:t>
            </a:r>
            <a:r>
              <a:rPr sz="2750" spc="-125" dirty="0">
                <a:solidFill>
                  <a:srgbClr val="CCFFCC"/>
                </a:solidFill>
              </a:rPr>
              <a:t>del </a:t>
            </a:r>
            <a:r>
              <a:rPr sz="2750" spc="-180" dirty="0">
                <a:solidFill>
                  <a:srgbClr val="CCFFCC"/>
                </a:solidFill>
              </a:rPr>
              <a:t>Talento </a:t>
            </a:r>
            <a:r>
              <a:rPr sz="2750" spc="-200" dirty="0">
                <a:solidFill>
                  <a:srgbClr val="CCFFCC"/>
                </a:solidFill>
              </a:rPr>
              <a:t>Humano  </a:t>
            </a:r>
            <a:r>
              <a:rPr sz="2400" b="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b="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b="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71886" y="1285862"/>
            <a:ext cx="1615440" cy="4416425"/>
          </a:xfrm>
          <a:custGeom>
            <a:avLst/>
            <a:gdLst/>
            <a:ahLst/>
            <a:cxnLst/>
            <a:rect l="l" t="t" r="r" b="b"/>
            <a:pathLst>
              <a:path w="1615440" h="4416425">
                <a:moveTo>
                  <a:pt x="1614931" y="0"/>
                </a:moveTo>
                <a:lnTo>
                  <a:pt x="0" y="0"/>
                </a:lnTo>
                <a:lnTo>
                  <a:pt x="0" y="4416171"/>
                </a:lnTo>
                <a:lnTo>
                  <a:pt x="1614931" y="4416171"/>
                </a:lnTo>
                <a:lnTo>
                  <a:pt x="16149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4913" y="885121"/>
          <a:ext cx="11386182" cy="5193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8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8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9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858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Revisión,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procesamiento,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depuración y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análisis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estadístico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</a:t>
                      </a:r>
                      <a:r>
                        <a:rPr sz="125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10" dirty="0">
                          <a:latin typeface="Arial"/>
                          <a:cs typeface="Arial"/>
                        </a:rPr>
                        <a:t>bases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170" dirty="0">
                          <a:latin typeface="Arial"/>
                          <a:cs typeface="Arial"/>
                        </a:rPr>
                        <a:t>SISAIRE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registros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50" spc="-150" dirty="0">
                          <a:latin typeface="Arial"/>
                          <a:cs typeface="Arial"/>
                        </a:rPr>
                        <a:t>PCB, </a:t>
                      </a:r>
                      <a:r>
                        <a:rPr sz="1250" spc="-210" dirty="0">
                          <a:latin typeface="Arial"/>
                          <a:cs typeface="Arial"/>
                        </a:rPr>
                        <a:t>RESPEL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140" dirty="0">
                          <a:latin typeface="Arial"/>
                          <a:cs typeface="Arial"/>
                        </a:rPr>
                        <a:t>RUA</a:t>
                      </a:r>
                      <a:r>
                        <a:rPr sz="1250" spc="-2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Manufacturero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77.000.000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175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3918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9060" marR="73660" indent="-7620" algn="ctr">
                        <a:lnSpc>
                          <a:spcPct val="100000"/>
                        </a:lnSpc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Reciclaje,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Respel,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Aire,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Reducción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emisiones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GEI, 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medidas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adaptación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Cambio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Climático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1410335" algn="l"/>
                          <a:tab pos="2020570" algn="l"/>
                          <a:tab pos="2315845" algn="l"/>
                          <a:tab pos="2811145" algn="l"/>
                          <a:tab pos="3764915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Procesamiento  </a:t>
                      </a:r>
                      <a:r>
                        <a:rPr sz="12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	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análisis	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	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datos	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relacionados	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contaminación</a:t>
                      </a:r>
                      <a:r>
                        <a:rPr sz="12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atmosférica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77.000.000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9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858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generados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contribuir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metas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objetivos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país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relación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mitigación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Cambio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climático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133.000.000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Insumos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técnicos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2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reglamentar</a:t>
                      </a:r>
                      <a:r>
                        <a:rPr sz="125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10" dirty="0">
                          <a:latin typeface="Arial"/>
                          <a:cs typeface="Arial"/>
                        </a:rPr>
                        <a:t>Ley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1931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65" dirty="0">
                          <a:latin typeface="Arial"/>
                          <a:cs typeface="Arial"/>
                        </a:rPr>
                        <a:t>CC.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49">
                <a:tc rowSpan="3">
                  <a:txBody>
                    <a:bodyPr/>
                    <a:lstStyle/>
                    <a:p>
                      <a:pPr marL="854710" marR="266065" indent="-591185">
                        <a:lnSpc>
                          <a:spcPts val="1500"/>
                        </a:lnSpc>
                        <a:spcBef>
                          <a:spcPts val="10"/>
                        </a:spcBef>
                      </a:pPr>
                      <a:r>
                        <a:rPr sz="1250" b="1" spc="-2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Analizar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relacionados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temas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competencia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2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Instituto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5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858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que incorporen la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perspectiva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género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proyectos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estudios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adaptación</a:t>
                      </a:r>
                      <a:r>
                        <a:rPr sz="12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25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29" dirty="0">
                          <a:latin typeface="Arial"/>
                          <a:cs typeface="Arial"/>
                        </a:rPr>
                        <a:t>CC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9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73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ts val="1255"/>
                        </a:lnSpc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el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procesos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temáticas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4615" marR="69215">
                        <a:lnSpc>
                          <a:spcPct val="100000"/>
                        </a:lnSpc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relacionadas 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vulnerabilidad,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riesgo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adaptación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cambio</a:t>
                      </a:r>
                      <a:r>
                        <a:rPr sz="125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climático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4615" marR="65405" algn="just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Insumos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técnicos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desde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funciones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misionales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subdirección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participación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100" dirty="0">
                          <a:latin typeface="Arial"/>
                          <a:cs typeface="Arial"/>
                        </a:rPr>
                        <a:t>mesas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técnicas 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ambientales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33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2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879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287.000.000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487025" y="3724275"/>
            <a:ext cx="1296035" cy="1819275"/>
            <a:chOff x="10487025" y="3724275"/>
            <a:chExt cx="1296035" cy="1819275"/>
          </a:xfrm>
        </p:grpSpPr>
        <p:sp>
          <p:nvSpPr>
            <p:cNvPr id="5" name="object 5"/>
            <p:cNvSpPr/>
            <p:nvPr/>
          </p:nvSpPr>
          <p:spPr>
            <a:xfrm>
              <a:off x="10487025" y="3724275"/>
              <a:ext cx="693703" cy="5904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96625" y="3733800"/>
              <a:ext cx="624022" cy="5808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9925" y="5038725"/>
              <a:ext cx="518556" cy="5048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15600" y="4381500"/>
              <a:ext cx="1267439" cy="6570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4226" y="1262481"/>
            <a:ext cx="3735704" cy="4326890"/>
          </a:xfrm>
          <a:custGeom>
            <a:avLst/>
            <a:gdLst/>
            <a:ahLst/>
            <a:cxnLst/>
            <a:rect l="l" t="t" r="r" b="b"/>
            <a:pathLst>
              <a:path w="3735704" h="4326890">
                <a:moveTo>
                  <a:pt x="3735578" y="0"/>
                </a:moveTo>
                <a:lnTo>
                  <a:pt x="0" y="0"/>
                </a:lnTo>
                <a:lnTo>
                  <a:pt x="0" y="4326763"/>
                </a:lnTo>
                <a:lnTo>
                  <a:pt x="3735578" y="4326763"/>
                </a:lnTo>
                <a:lnTo>
                  <a:pt x="37355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1804" y="958527"/>
          <a:ext cx="11073128" cy="50003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7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5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084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8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Servicio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Ruta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Circular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sede</a:t>
                      </a:r>
                      <a:r>
                        <a:rPr sz="1250" spc="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central.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45.320.000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Capacitación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</a:t>
                      </a:r>
                      <a:r>
                        <a:rPr sz="125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pre-pensionados.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62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8.000.000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9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6995" algn="just">
                        <a:lnSpc>
                          <a:spcPct val="105200"/>
                        </a:lnSpc>
                        <a:spcBef>
                          <a:spcPts val="254"/>
                        </a:spcBef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Bonos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cumplir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sistema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incentivos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los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mejores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funcionarios,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trabajo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equipo 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idea</a:t>
                      </a:r>
                      <a:r>
                        <a:rPr sz="12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innovadora.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14.000.000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155">
                        <a:lnSpc>
                          <a:spcPts val="115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legalidad.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Participación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ciudadana. 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1.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250" b="1" spc="-85" dirty="0">
                          <a:latin typeface="Arial"/>
                          <a:cs typeface="Arial"/>
                        </a:rPr>
                        <a:t>Formar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servidores  públicos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250" b="1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ciudadanos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155" marR="83185">
                        <a:lnSpc>
                          <a:spcPts val="1580"/>
                        </a:lnSpc>
                        <a:spcBef>
                          <a:spcPts val="6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diálogo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social.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libertad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culto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construcción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tejido</a:t>
                      </a:r>
                      <a:r>
                        <a:rPr sz="1250" b="1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social.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475"/>
                        </a:lnSpc>
                        <a:spcBef>
                          <a:spcPts val="150"/>
                        </a:spcBef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Vacaciones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recreativas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hijos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funcionarios.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ts val="1475"/>
                        </a:lnSpc>
                        <a:spcBef>
                          <a:spcPts val="15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21.000.000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55"/>
                        </a:lnSpc>
                        <a:tabLst>
                          <a:tab pos="688340" algn="l"/>
                          <a:tab pos="1793875" algn="l"/>
                          <a:tab pos="2327910" algn="l"/>
                          <a:tab pos="2718435" algn="l"/>
                          <a:tab pos="2985770" algn="l"/>
                        </a:tabLst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Pactos	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transversales.	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Pacto	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	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	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inclusión.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210"/>
                        </a:lnSpc>
                        <a:tabLst>
                          <a:tab pos="964565" algn="l"/>
                          <a:tab pos="1365250" algn="l"/>
                          <a:tab pos="2413635" algn="l"/>
                          <a:tab pos="3166745" algn="l"/>
                          <a:tab pos="3519170" algn="l"/>
                        </a:tabLst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Impulsar	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la	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vinculación	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laboral	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	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el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155">
                        <a:lnSpc>
                          <a:spcPts val="1320"/>
                        </a:lnSpc>
                      </a:pPr>
                      <a:r>
                        <a:rPr sz="1250" b="1" spc="-55" dirty="0">
                          <a:latin typeface="Arial"/>
                          <a:cs typeface="Arial"/>
                        </a:rPr>
                        <a:t>emprendimiento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personas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discapacidad.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04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Actividades</a:t>
                      </a:r>
                      <a:r>
                        <a:rPr sz="1250" spc="25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recreativas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integración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nivel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40.000.000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817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Bienestar</a:t>
                      </a:r>
                      <a:r>
                        <a:rPr sz="125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Social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6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nacional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(Olimpiadas</a:t>
                      </a:r>
                      <a:r>
                        <a:rPr sz="1250" spc="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regionales).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ODS: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50" spc="-75" dirty="0">
                          <a:latin typeface="Arial"/>
                          <a:cs typeface="Arial"/>
                        </a:rPr>
                        <a:t>Bonos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actividades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lúdicas</a:t>
                      </a:r>
                      <a:r>
                        <a:rPr sz="12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para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55.000.000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55"/>
                        </a:lnSpc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funcionarios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25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familias.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42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68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6360">
                        <a:lnSpc>
                          <a:spcPct val="105200"/>
                        </a:lnSpc>
                        <a:spcBef>
                          <a:spcPts val="285"/>
                        </a:spcBef>
                        <a:tabLst>
                          <a:tab pos="922655" algn="l"/>
                          <a:tab pos="1809114" algn="l"/>
                          <a:tab pos="2332990" algn="l"/>
                          <a:tab pos="2657475" algn="l"/>
                          <a:tab pos="3295650" algn="l"/>
                        </a:tabLst>
                      </a:pPr>
                      <a:r>
                        <a:rPr sz="125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d	r</a:t>
                      </a:r>
                      <a:r>
                        <a:rPr sz="1250" spc="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50" spc="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a	p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50" spc="7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a	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l	</a:t>
                      </a:r>
                      <a:r>
                        <a:rPr sz="1250" spc="1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rupo	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Meteorología</a:t>
                      </a:r>
                      <a:r>
                        <a:rPr sz="12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Aeronáutica.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20.000.000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3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Actividades de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Integración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nivel</a:t>
                      </a:r>
                      <a:r>
                        <a:rPr sz="12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nacional.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108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126.680.000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Dotación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170.000.000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3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47189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500.000.000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467725" y="4381500"/>
            <a:ext cx="2819400" cy="704850"/>
            <a:chOff x="8467725" y="4381500"/>
            <a:chExt cx="2819400" cy="704850"/>
          </a:xfrm>
        </p:grpSpPr>
        <p:sp>
          <p:nvSpPr>
            <p:cNvPr id="5" name="object 5"/>
            <p:cNvSpPr/>
            <p:nvPr/>
          </p:nvSpPr>
          <p:spPr>
            <a:xfrm>
              <a:off x="8467725" y="4381500"/>
              <a:ext cx="777839" cy="704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53575" y="4381500"/>
              <a:ext cx="723900" cy="704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63225" y="4381500"/>
              <a:ext cx="723900" cy="70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23452" y="1727072"/>
            <a:ext cx="2971800" cy="3394075"/>
          </a:xfrm>
          <a:custGeom>
            <a:avLst/>
            <a:gdLst/>
            <a:ahLst/>
            <a:cxnLst/>
            <a:rect l="l" t="t" r="r" b="b"/>
            <a:pathLst>
              <a:path w="2971800" h="3394075">
                <a:moveTo>
                  <a:pt x="2971419" y="0"/>
                </a:moveTo>
                <a:lnTo>
                  <a:pt x="0" y="0"/>
                </a:lnTo>
                <a:lnTo>
                  <a:pt x="0" y="3063189"/>
                </a:lnTo>
                <a:lnTo>
                  <a:pt x="0" y="3394075"/>
                </a:lnTo>
                <a:lnTo>
                  <a:pt x="2971419" y="3394075"/>
                </a:lnTo>
                <a:lnTo>
                  <a:pt x="2971419" y="3063240"/>
                </a:lnTo>
                <a:lnTo>
                  <a:pt x="2971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1335971"/>
          <a:ext cx="11387455" cy="3780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334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una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capacitación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spc="-2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Bilingüismo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20.000.000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1985645" algn="l"/>
                        </a:tabLst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  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por  </a:t>
                      </a:r>
                      <a:r>
                        <a:rPr sz="12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legalidad.	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Participación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85090" algn="just">
                        <a:lnSpc>
                          <a:spcPct val="105200"/>
                        </a:lnSpc>
                        <a:spcBef>
                          <a:spcPts val="880"/>
                        </a:spcBef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una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capacitación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Liderazgo,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Trabajo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Equipo, Comunicación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Asertiva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todos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equipos de</a:t>
                      </a:r>
                      <a:r>
                        <a:rPr sz="12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trabajo.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45.000.000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 algn="just">
                        <a:lnSpc>
                          <a:spcPts val="136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ciudadana.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Formar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servidores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790" marR="80645" algn="just">
                        <a:lnSpc>
                          <a:spcPct val="102600"/>
                        </a:lnSpc>
                        <a:spcBef>
                          <a:spcPts val="35"/>
                        </a:spcBef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públicos y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50" b="1" spc="-11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ciudadanos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diálogo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social.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Fortalecer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libertad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culto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construcción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tejido</a:t>
                      </a:r>
                      <a:r>
                        <a:rPr sz="1250" b="1" spc="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social.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5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39775" marR="596265" indent="-153035">
                        <a:lnSpc>
                          <a:spcPct val="1052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Institucional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Capacitación-PIC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7790" algn="just">
                        <a:lnSpc>
                          <a:spcPts val="1360"/>
                        </a:lnSpc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Pactos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transversales.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por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1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790" marR="81915" algn="just">
                        <a:lnSpc>
                          <a:spcPct val="102600"/>
                        </a:lnSpc>
                        <a:spcBef>
                          <a:spcPts val="35"/>
                        </a:spcBef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inclusión.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Impulsar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vinculación 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laboral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emprendimiento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personas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discapacidad.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una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capacitación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MIPG.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10.000.000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0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127000">
                        <a:lnSpc>
                          <a:spcPct val="105100"/>
                        </a:lnSpc>
                        <a:spcBef>
                          <a:spcPts val="225"/>
                        </a:spcBef>
                      </a:pPr>
                      <a:r>
                        <a:rPr sz="1250" spc="-13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Capacitaciones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prioricen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comité 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Gestión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Desempeño según las</a:t>
                      </a:r>
                      <a:r>
                        <a:rPr sz="1250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necesidades</a:t>
                      </a:r>
                      <a:r>
                        <a:rPr sz="1250" spc="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25.000.000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ODS: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60"/>
                        </a:lnSpc>
                      </a:pPr>
                      <a:r>
                        <a:rPr sz="1250" spc="-45" dirty="0">
                          <a:latin typeface="Arial"/>
                          <a:cs typeface="Arial"/>
                        </a:rPr>
                        <a:t>capacitación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recursos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disponibles del</a:t>
                      </a:r>
                      <a:r>
                        <a:rPr sz="125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80" dirty="0">
                          <a:latin typeface="Arial"/>
                          <a:cs typeface="Arial"/>
                        </a:rPr>
                        <a:t>IDEAM.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6148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100.000.000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9915525" y="4162425"/>
            <a:ext cx="714375" cy="74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4279" y="1490091"/>
            <a:ext cx="2348230" cy="3764279"/>
          </a:xfrm>
          <a:custGeom>
            <a:avLst/>
            <a:gdLst/>
            <a:ahLst/>
            <a:cxnLst/>
            <a:rect l="l" t="t" r="r" b="b"/>
            <a:pathLst>
              <a:path w="2348229" h="3764279">
                <a:moveTo>
                  <a:pt x="2347722" y="0"/>
                </a:moveTo>
                <a:lnTo>
                  <a:pt x="0" y="0"/>
                </a:lnTo>
                <a:lnTo>
                  <a:pt x="0" y="3764153"/>
                </a:lnTo>
                <a:lnTo>
                  <a:pt x="2347722" y="3764153"/>
                </a:lnTo>
                <a:lnTo>
                  <a:pt x="2347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7339" y="1101910"/>
          <a:ext cx="11141709" cy="448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8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413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Ejecutar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actividades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los siguientes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programas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riesgo: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ct val="100000"/>
                        </a:lnSpc>
                        <a:spcBef>
                          <a:spcPts val="740"/>
                        </a:spcBef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Biomecánico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ts val="1440"/>
                        </a:lnSpc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Psicosocial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440"/>
                        </a:lnSpc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ts val="1415"/>
                        </a:lnSpc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250" spc="-10" dirty="0">
                          <a:latin typeface="Arial"/>
                          <a:cs typeface="Arial"/>
                        </a:rPr>
                        <a:t>Auditivo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415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Equidad.</a:t>
                      </a:r>
                      <a:r>
                        <a:rPr sz="125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Salud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ts val="1455"/>
                        </a:lnSpc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Cardiovascular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455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para todos.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Lograr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 la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3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ts val="1455"/>
                        </a:lnSpc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Químico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455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satisfacción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usuario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ts val="1455"/>
                        </a:lnSpc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seguridad</a:t>
                      </a:r>
                      <a:r>
                        <a:rPr sz="1250" spc="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vial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455"/>
                        </a:lnSpc>
                      </a:pPr>
                      <a:r>
                        <a:rPr sz="1250" b="1" spc="-80" dirty="0">
                          <a:latin typeface="Arial"/>
                          <a:cs typeface="Arial"/>
                        </a:rPr>
                        <a:t>brindándole mayor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calidad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79730" indent="-287020">
                        <a:lnSpc>
                          <a:spcPts val="1450"/>
                        </a:lnSpc>
                        <a:buFont typeface="Wingdings"/>
                        <a:buChar char=""/>
                        <a:tabLst>
                          <a:tab pos="379730" algn="l"/>
                          <a:tab pos="380365" algn="l"/>
                        </a:tabLst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Trabajo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5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Alturas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450"/>
                        </a:lnSpc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oportunidad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atención.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664"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seguridad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salud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5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trabajo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50" spc="-60" dirty="0">
                          <a:latin typeface="Arial"/>
                          <a:cs typeface="Arial"/>
                        </a:rPr>
                        <a:t>Entrega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Elementos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Protección</a:t>
                      </a:r>
                      <a:r>
                        <a:rPr sz="125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Personal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150.000.000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Practica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85" dirty="0">
                          <a:latin typeface="Arial"/>
                          <a:cs typeface="Arial"/>
                        </a:rPr>
                        <a:t>exámenes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médicos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100.000.000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25"/>
                        </a:lnSpc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ODS: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Emergencias.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35.000.000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Capacitaciones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65" dirty="0">
                          <a:latin typeface="Arial"/>
                          <a:cs typeface="Arial"/>
                        </a:rPr>
                        <a:t>SSGT.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15.000.000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Puestos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trabajo </a:t>
                      </a:r>
                      <a:r>
                        <a:rPr sz="1250" spc="-70" dirty="0">
                          <a:latin typeface="Arial"/>
                          <a:cs typeface="Arial"/>
                        </a:rPr>
                        <a:t>según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normas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95" dirty="0">
                          <a:latin typeface="Arial"/>
                          <a:cs typeface="Arial"/>
                        </a:rPr>
                        <a:t>SSGT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200.000.000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1046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600.000.000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0220325" y="4152900"/>
            <a:ext cx="777839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7245" y="1664461"/>
            <a:ext cx="3857625" cy="3078480"/>
          </a:xfrm>
          <a:custGeom>
            <a:avLst/>
            <a:gdLst/>
            <a:ahLst/>
            <a:cxnLst/>
            <a:rect l="l" t="t" r="r" b="b"/>
            <a:pathLst>
              <a:path w="3857625" h="3078479">
                <a:moveTo>
                  <a:pt x="3857625" y="0"/>
                </a:moveTo>
                <a:lnTo>
                  <a:pt x="0" y="0"/>
                </a:lnTo>
                <a:lnTo>
                  <a:pt x="0" y="3077972"/>
                </a:lnTo>
                <a:lnTo>
                  <a:pt x="3857625" y="3077972"/>
                </a:lnTo>
                <a:lnTo>
                  <a:pt x="38576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3346" y="1263962"/>
          <a:ext cx="11388089" cy="3840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8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732"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5822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797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estímulos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incentivos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3345" marR="71755" algn="just">
                        <a:lnSpc>
                          <a:spcPct val="105100"/>
                        </a:lnSpc>
                      </a:pPr>
                      <a:r>
                        <a:rPr sz="1250" spc="-55" dirty="0">
                          <a:latin typeface="Arial"/>
                          <a:cs typeface="Arial"/>
                        </a:rPr>
                        <a:t>Resolución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Otorgamiento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Auxilios  </a:t>
                      </a:r>
                      <a:r>
                        <a:rPr sz="1250" spc="-60" dirty="0">
                          <a:latin typeface="Arial"/>
                          <a:cs typeface="Arial"/>
                        </a:rPr>
                        <a:t>Educativos 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Hijos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Funcionarios </a:t>
                      </a:r>
                      <a:r>
                        <a:rPr sz="1250" spc="3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50" spc="-65" dirty="0">
                          <a:latin typeface="Arial"/>
                          <a:cs typeface="Arial"/>
                        </a:rPr>
                        <a:t>Carrera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Administrativa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cumplan </a:t>
                      </a:r>
                      <a:r>
                        <a:rPr sz="1250" spc="-50" dirty="0">
                          <a:latin typeface="Arial"/>
                          <a:cs typeface="Arial"/>
                        </a:rPr>
                        <a:t>los  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requisitos.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2039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80.000.000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155" marR="210820">
                        <a:lnSpc>
                          <a:spcPct val="1052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legalidad.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Alianza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contra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corrupción. 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percepción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transparencia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integridad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instituciones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públicas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privadas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país.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emprendimiento.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Transformación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7155" marR="793750">
                        <a:lnSpc>
                          <a:spcPct val="105100"/>
                        </a:lnSpc>
                        <a:spcBef>
                          <a:spcPts val="5"/>
                        </a:spcBef>
                      </a:pPr>
                      <a:r>
                        <a:rPr sz="1250" b="1" spc="-65" dirty="0">
                          <a:latin typeface="Arial"/>
                          <a:cs typeface="Arial"/>
                        </a:rPr>
                        <a:t>empresarial.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Incentivar la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innovación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empresas.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ODS: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2331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80.000.000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953500" y="3876675"/>
            <a:ext cx="1943100" cy="733425"/>
            <a:chOff x="8953500" y="3876675"/>
            <a:chExt cx="1943100" cy="733425"/>
          </a:xfrm>
        </p:grpSpPr>
        <p:sp>
          <p:nvSpPr>
            <p:cNvPr id="5" name="object 5"/>
            <p:cNvSpPr/>
            <p:nvPr/>
          </p:nvSpPr>
          <p:spPr>
            <a:xfrm>
              <a:off x="10182225" y="3886200"/>
              <a:ext cx="714375" cy="7143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53500" y="3876675"/>
              <a:ext cx="723900" cy="7334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6109" y="1934336"/>
            <a:ext cx="4735830" cy="2865755"/>
          </a:xfrm>
          <a:custGeom>
            <a:avLst/>
            <a:gdLst/>
            <a:ahLst/>
            <a:cxnLst/>
            <a:rect l="l" t="t" r="r" b="b"/>
            <a:pathLst>
              <a:path w="4735830" h="2865754">
                <a:moveTo>
                  <a:pt x="4735830" y="0"/>
                </a:moveTo>
                <a:lnTo>
                  <a:pt x="0" y="0"/>
                </a:lnTo>
                <a:lnTo>
                  <a:pt x="0" y="2865628"/>
                </a:lnTo>
                <a:lnTo>
                  <a:pt x="4735830" y="2865628"/>
                </a:lnTo>
                <a:lnTo>
                  <a:pt x="4735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5205" y="1533964"/>
          <a:ext cx="11212193" cy="3618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5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4">
                <a:tc>
                  <a:txBody>
                    <a:bodyPr/>
                    <a:lstStyle/>
                    <a:p>
                      <a:pPr marL="7302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62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11200" marR="526415" indent="-180975">
                        <a:lnSpc>
                          <a:spcPct val="1051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provisión 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vacantes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3345" marR="89535">
                        <a:lnSpc>
                          <a:spcPct val="105200"/>
                        </a:lnSpc>
                      </a:pPr>
                      <a:r>
                        <a:rPr sz="1250" spc="-35" dirty="0">
                          <a:latin typeface="Arial"/>
                          <a:cs typeface="Arial"/>
                        </a:rPr>
                        <a:t>Desarrollar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concurso 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méritos  </a:t>
                      </a:r>
                      <a:r>
                        <a:rPr sz="1250" spc="-5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95" dirty="0">
                          <a:latin typeface="Arial"/>
                          <a:cs typeface="Arial"/>
                        </a:rPr>
                        <a:t>CNSC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500.000.000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6520" marR="364490">
                        <a:lnSpc>
                          <a:spcPct val="1051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legalidad.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Alianza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contra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corrupción.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percepción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transparencia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integridad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instituciones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públicas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privadas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país.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14" dirty="0">
                          <a:latin typeface="Arial"/>
                          <a:cs typeface="Arial"/>
                        </a:rPr>
                        <a:t>Pactos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transversales.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inclusión.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Impulsar</a:t>
                      </a:r>
                      <a:r>
                        <a:rPr sz="1250" b="1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6520" marR="499745">
                        <a:lnSpc>
                          <a:spcPct val="105100"/>
                        </a:lnSpc>
                      </a:pPr>
                      <a:r>
                        <a:rPr sz="1250" b="1" spc="-95" dirty="0">
                          <a:latin typeface="Arial"/>
                          <a:cs typeface="Arial"/>
                        </a:rPr>
                        <a:t>vinculación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laboral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emprendimiento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personas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discapacidad.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559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500.000.000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677150" y="4000500"/>
            <a:ext cx="3514725" cy="704850"/>
            <a:chOff x="7677150" y="4000500"/>
            <a:chExt cx="3514725" cy="704850"/>
          </a:xfrm>
        </p:grpSpPr>
        <p:sp>
          <p:nvSpPr>
            <p:cNvPr id="5" name="object 5"/>
            <p:cNvSpPr/>
            <p:nvPr/>
          </p:nvSpPr>
          <p:spPr>
            <a:xfrm>
              <a:off x="9048750" y="4000500"/>
              <a:ext cx="723900" cy="7048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67975" y="4000500"/>
              <a:ext cx="723900" cy="704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77150" y="4000500"/>
              <a:ext cx="676275" cy="704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8226" y="3213036"/>
            <a:ext cx="3493770" cy="8210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-175" dirty="0">
                <a:solidFill>
                  <a:srgbClr val="CCFFCC"/>
                </a:solidFill>
                <a:latin typeface="Arial"/>
                <a:cs typeface="Arial"/>
              </a:rPr>
              <a:t>Oficina </a:t>
            </a:r>
            <a:r>
              <a:rPr sz="2750" b="1" spc="-254" dirty="0">
                <a:solidFill>
                  <a:srgbClr val="CCFFCC"/>
                </a:solidFill>
                <a:latin typeface="Arial"/>
                <a:cs typeface="Arial"/>
              </a:rPr>
              <a:t>Asesora</a:t>
            </a:r>
            <a:r>
              <a:rPr sz="2750" b="1" spc="-60" dirty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sz="2750" b="1" spc="-229" dirty="0">
                <a:solidFill>
                  <a:srgbClr val="CCFFCC"/>
                </a:solidFill>
                <a:latin typeface="Arial"/>
                <a:cs typeface="Arial"/>
              </a:rPr>
              <a:t>Jurídica</a:t>
            </a:r>
            <a:endParaRPr sz="275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55"/>
              </a:spcBef>
            </a:pP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Planeación 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Estratégica</a:t>
            </a:r>
            <a:r>
              <a:rPr sz="2400" spc="-3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9750" y="1990725"/>
            <a:ext cx="8572500" cy="2876550"/>
          </a:xfrm>
          <a:custGeom>
            <a:avLst/>
            <a:gdLst/>
            <a:ahLst/>
            <a:cxnLst/>
            <a:rect l="l" t="t" r="r" b="b"/>
            <a:pathLst>
              <a:path w="8572500" h="2876550">
                <a:moveTo>
                  <a:pt x="0" y="2876550"/>
                </a:moveTo>
                <a:lnTo>
                  <a:pt x="8572500" y="2876550"/>
                </a:lnTo>
                <a:lnTo>
                  <a:pt x="8572500" y="0"/>
                </a:lnTo>
                <a:lnTo>
                  <a:pt x="0" y="0"/>
                </a:lnTo>
                <a:lnTo>
                  <a:pt x="0" y="2876550"/>
                </a:lnTo>
                <a:close/>
              </a:path>
            </a:pathLst>
          </a:custGeom>
          <a:ln w="38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DB3D3E54-930A-4857-8517-67B8353FC147}"/>
              </a:ext>
            </a:extLst>
          </p:cNvPr>
          <p:cNvSpPr txBox="1">
            <a:spLocks/>
          </p:cNvSpPr>
          <p:nvPr/>
        </p:nvSpPr>
        <p:spPr>
          <a:xfrm>
            <a:off x="1809750" y="2572638"/>
            <a:ext cx="85724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150" b="1" i="0">
                <a:solidFill>
                  <a:srgbClr val="3166CC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CO" sz="2800" kern="0">
                <a:solidFill>
                  <a:srgbClr val="FFFFFF"/>
                </a:solidFill>
              </a:rPr>
              <a:t>SECRETARÍA GENERAL</a:t>
            </a:r>
            <a:endParaRPr lang="es-CO" sz="2800" kern="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7992" y="1646301"/>
            <a:ext cx="4519930" cy="3510915"/>
          </a:xfrm>
          <a:custGeom>
            <a:avLst/>
            <a:gdLst/>
            <a:ahLst/>
            <a:cxnLst/>
            <a:rect l="l" t="t" r="r" b="b"/>
            <a:pathLst>
              <a:path w="4519930" h="3510915">
                <a:moveTo>
                  <a:pt x="4519803" y="0"/>
                </a:moveTo>
                <a:lnTo>
                  <a:pt x="0" y="0"/>
                </a:lnTo>
                <a:lnTo>
                  <a:pt x="0" y="3510915"/>
                </a:lnTo>
                <a:lnTo>
                  <a:pt x="4519803" y="3510915"/>
                </a:lnTo>
                <a:lnTo>
                  <a:pt x="45198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7202" y="1245928"/>
          <a:ext cx="10996295" cy="4263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9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604">
                <a:tc>
                  <a:txBody>
                    <a:bodyPr/>
                    <a:lstStyle/>
                    <a:p>
                      <a:pPr marL="7302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($COP)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0915">
                <a:tc rowSpan="2">
                  <a:txBody>
                    <a:bodyPr/>
                    <a:lstStyle/>
                    <a:p>
                      <a:pPr marL="339725" marR="324485" algn="ctr">
                        <a:lnSpc>
                          <a:spcPct val="105200"/>
                        </a:lnSpc>
                        <a:spcBef>
                          <a:spcPts val="254"/>
                        </a:spcBef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gestión Oficina 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Jurídica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3525" marR="260985" algn="ctr">
                        <a:lnSpc>
                          <a:spcPct val="102699"/>
                        </a:lnSpc>
                      </a:pPr>
                      <a:r>
                        <a:rPr sz="1250" b="1" spc="-70" dirty="0">
                          <a:latin typeface="Arial"/>
                          <a:cs typeface="Arial"/>
                        </a:rPr>
                        <a:t>Diez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(10)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profesional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posgrado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36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MER: 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Contratación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9225" marR="143510" indent="5080" algn="ctr">
                        <a:lnSpc>
                          <a:spcPct val="104099"/>
                        </a:lnSpc>
                      </a:pPr>
                      <a:r>
                        <a:rPr sz="1250" b="1" spc="-125" dirty="0">
                          <a:latin typeface="Arial"/>
                          <a:cs typeface="Arial"/>
                        </a:rPr>
                        <a:t>Dos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(2)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profesionales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con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posgrado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50" b="1" spc="-40" dirty="0">
                          <a:latin typeface="Arial"/>
                          <a:cs typeface="Arial"/>
                        </a:rPr>
                        <a:t>36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MER: 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Defensa,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entes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control,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cobro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coactivo,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disciplinario, 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planes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mejoramiento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50" b="1" spc="-120" dirty="0">
                          <a:latin typeface="Arial"/>
                          <a:cs typeface="Arial"/>
                        </a:rPr>
                        <a:t>FURAG.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1250" b="1" spc="-85" dirty="0">
                          <a:latin typeface="Arial"/>
                          <a:cs typeface="Arial"/>
                        </a:rPr>
                        <a:t>Cuatro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(4)</a:t>
                      </a:r>
                      <a:r>
                        <a:rPr sz="125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0" dirty="0">
                          <a:latin typeface="Arial"/>
                          <a:cs typeface="Arial"/>
                        </a:rPr>
                        <a:t>técnicos: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149225" marR="144145" algn="ctr">
                        <a:lnSpc>
                          <a:spcPct val="105200"/>
                        </a:lnSpc>
                      </a:pPr>
                      <a:r>
                        <a:rPr sz="1250" b="1" spc="-120" dirty="0">
                          <a:latin typeface="Arial"/>
                          <a:cs typeface="Arial"/>
                        </a:rPr>
                        <a:t>Ley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transparencia, </a:t>
                      </a:r>
                      <a:r>
                        <a:rPr sz="1250" b="1" spc="-130" dirty="0">
                          <a:latin typeface="Arial"/>
                          <a:cs typeface="Arial"/>
                        </a:rPr>
                        <a:t>SIGEP,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Publicaciones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archivo.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274320" indent="-181610">
                        <a:lnSpc>
                          <a:spcPct val="100000"/>
                        </a:lnSpc>
                        <a:buChar char="•"/>
                        <a:tabLst>
                          <a:tab pos="274955" algn="l"/>
                        </a:tabLst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Implementación</a:t>
                      </a:r>
                      <a:r>
                        <a:rPr sz="125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75" dirty="0">
                          <a:latin typeface="Arial"/>
                          <a:cs typeface="Arial"/>
                        </a:rPr>
                        <a:t>MIPG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74320" indent="-18161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•"/>
                        <a:tabLst>
                          <a:tab pos="274955" algn="l"/>
                        </a:tabLst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Incremento</a:t>
                      </a:r>
                      <a:r>
                        <a:rPr sz="12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calificación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250" spc="-150" dirty="0">
                          <a:latin typeface="Arial"/>
                          <a:cs typeface="Arial"/>
                        </a:rPr>
                        <a:t>FURAG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74320" indent="-18161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•"/>
                        <a:tabLst>
                          <a:tab pos="274955" algn="l"/>
                        </a:tabLst>
                      </a:pPr>
                      <a:r>
                        <a:rPr sz="1250" spc="-30" dirty="0">
                          <a:latin typeface="Arial"/>
                          <a:cs typeface="Arial"/>
                        </a:rPr>
                        <a:t>Auditorías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74320" indent="-181610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274955" algn="l"/>
                        </a:tabLst>
                      </a:pPr>
                      <a:r>
                        <a:rPr sz="1250" spc="-65" dirty="0">
                          <a:latin typeface="Arial"/>
                          <a:cs typeface="Arial"/>
                        </a:rPr>
                        <a:t>Ejecución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plan</a:t>
                      </a:r>
                      <a:r>
                        <a:rPr sz="12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adquisiciones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74320" indent="-18161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•"/>
                        <a:tabLst>
                          <a:tab pos="274955" algn="l"/>
                        </a:tabLst>
                      </a:pPr>
                      <a:r>
                        <a:rPr sz="1250" spc="-70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50" spc="-4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liquidaciones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250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35" dirty="0">
                          <a:latin typeface="Arial"/>
                          <a:cs typeface="Arial"/>
                        </a:rPr>
                        <a:t> 1.083.560.000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50" b="1" spc="-40" dirty="0">
                          <a:latin typeface="Arial"/>
                          <a:cs typeface="Arial"/>
                        </a:rPr>
                        <a:t>Metas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0" dirty="0">
                          <a:latin typeface="Arial"/>
                          <a:cs typeface="Arial"/>
                        </a:rPr>
                        <a:t>PND: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96520" marR="77470" algn="just">
                        <a:lnSpc>
                          <a:spcPct val="105200"/>
                        </a:lnSpc>
                      </a:pPr>
                      <a:r>
                        <a:rPr sz="1250" b="1" spc="-100" dirty="0">
                          <a:latin typeface="Arial"/>
                          <a:cs typeface="Arial"/>
                        </a:rPr>
                        <a:t>Pacto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la legalidad.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Alianza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contra 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corrupción. </a:t>
                      </a:r>
                      <a:r>
                        <a:rPr sz="1250" b="1" spc="-30" dirty="0">
                          <a:latin typeface="Arial"/>
                          <a:cs typeface="Arial"/>
                        </a:rPr>
                        <a:t>Mejorar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percepción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transparencia </a:t>
                      </a:r>
                      <a:r>
                        <a:rPr sz="1250" b="1" spc="-55" dirty="0">
                          <a:latin typeface="Arial"/>
                          <a:cs typeface="Arial"/>
                        </a:rPr>
                        <a:t>e </a:t>
                      </a:r>
                      <a:r>
                        <a:rPr sz="1250" b="1" spc="-60" dirty="0">
                          <a:latin typeface="Arial"/>
                          <a:cs typeface="Arial"/>
                        </a:rPr>
                        <a:t>integridad </a:t>
                      </a:r>
                      <a:r>
                        <a:rPr sz="1250" b="1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50" b="1" spc="-114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50" b="1" spc="-65" dirty="0">
                          <a:latin typeface="Arial"/>
                          <a:cs typeface="Arial"/>
                        </a:rPr>
                        <a:t>instituciones  </a:t>
                      </a:r>
                      <a:r>
                        <a:rPr sz="1250" b="1" spc="-105" dirty="0">
                          <a:latin typeface="Arial"/>
                          <a:cs typeface="Arial"/>
                        </a:rPr>
                        <a:t>públicas </a:t>
                      </a:r>
                      <a:r>
                        <a:rPr sz="1250" b="1" spc="-95" dirty="0">
                          <a:latin typeface="Arial"/>
                          <a:cs typeface="Arial"/>
                        </a:rPr>
                        <a:t>y privadas </a:t>
                      </a:r>
                      <a:r>
                        <a:rPr sz="1250" b="1" spc="-50" dirty="0">
                          <a:latin typeface="Arial"/>
                          <a:cs typeface="Arial"/>
                        </a:rPr>
                        <a:t>del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5" dirty="0">
                          <a:latin typeface="Arial"/>
                          <a:cs typeface="Arial"/>
                        </a:rPr>
                        <a:t>país.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50" b="1" spc="-130" dirty="0">
                          <a:latin typeface="Arial"/>
                          <a:cs typeface="Arial"/>
                        </a:rPr>
                        <a:t>ODS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4168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50" b="1" spc="-7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50" b="1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80" dirty="0">
                          <a:latin typeface="Arial"/>
                          <a:cs typeface="Arial"/>
                        </a:rPr>
                        <a:t>actividad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250" b="1" spc="-5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1.083.560.000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8486775" y="2924175"/>
            <a:ext cx="1009650" cy="93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6334" y="626999"/>
            <a:ext cx="47161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335" dirty="0">
                <a:solidFill>
                  <a:srgbClr val="274EC0"/>
                </a:solidFill>
              </a:rPr>
              <a:t>Costos </a:t>
            </a:r>
            <a:r>
              <a:rPr sz="3200" spc="-190" dirty="0">
                <a:solidFill>
                  <a:srgbClr val="274EC0"/>
                </a:solidFill>
              </a:rPr>
              <a:t>Oficina </a:t>
            </a:r>
            <a:r>
              <a:rPr sz="3200" spc="-260" dirty="0">
                <a:solidFill>
                  <a:srgbClr val="274EC0"/>
                </a:solidFill>
              </a:rPr>
              <a:t>Jurídica</a:t>
            </a:r>
            <a:r>
              <a:rPr sz="3200" spc="-459" dirty="0">
                <a:solidFill>
                  <a:srgbClr val="274EC0"/>
                </a:solidFill>
              </a:rPr>
              <a:t> </a:t>
            </a:r>
            <a:r>
              <a:rPr sz="3200" spc="-140" dirty="0">
                <a:solidFill>
                  <a:srgbClr val="274EC0"/>
                </a:solidFill>
              </a:rPr>
              <a:t>2020</a:t>
            </a:r>
            <a:endParaRPr sz="32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07333" y="1407980"/>
          <a:ext cx="9992359" cy="4331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7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984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144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155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Cantidad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sz="155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Perfil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2710" marR="92075" indent="635" algn="ctr">
                        <a:lnSpc>
                          <a:spcPct val="104900"/>
                        </a:lnSpc>
                      </a:pP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 </a:t>
                      </a:r>
                      <a:r>
                        <a:rPr sz="155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Honorarios</a:t>
                      </a:r>
                      <a:r>
                        <a:rPr sz="155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Res.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55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55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2019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55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Propuesta</a:t>
                      </a:r>
                      <a:r>
                        <a:rPr sz="1550" b="1" spc="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00050" marR="180340" indent="-191135">
                        <a:lnSpc>
                          <a:spcPct val="105100"/>
                        </a:lnSpc>
                        <a:spcBef>
                          <a:spcPts val="1040"/>
                        </a:spcBef>
                      </a:pPr>
                      <a:r>
                        <a:rPr sz="15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Individual </a:t>
                      </a:r>
                      <a:r>
                        <a:rPr sz="15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por  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meses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116330" marR="412750" indent="-695960">
                        <a:lnSpc>
                          <a:spcPct val="105100"/>
                        </a:lnSpc>
                        <a:spcBef>
                          <a:spcPts val="240"/>
                        </a:spcBef>
                      </a:pPr>
                      <a:r>
                        <a:rPr sz="155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 </a:t>
                      </a:r>
                      <a:r>
                        <a:rPr sz="155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 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misma </a:t>
                      </a:r>
                      <a:r>
                        <a:rPr sz="155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cantidad </a:t>
                      </a:r>
                      <a:r>
                        <a:rPr sz="155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 </a:t>
                      </a:r>
                      <a:r>
                        <a:rPr sz="155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abogados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48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550" spc="-40" dirty="0">
                          <a:latin typeface="Arial"/>
                          <a:cs typeface="Arial"/>
                        </a:rPr>
                        <a:t>12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86715" marR="132715" indent="-257175">
                        <a:lnSpc>
                          <a:spcPct val="104900"/>
                        </a:lnSpc>
                        <a:spcBef>
                          <a:spcPts val="375"/>
                        </a:spcBef>
                      </a:pPr>
                      <a:r>
                        <a:rPr sz="155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5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550" spc="-4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5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50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550" spc="-4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6  </a:t>
                      </a:r>
                      <a:r>
                        <a:rPr sz="1550" spc="-165" dirty="0">
                          <a:latin typeface="Arial"/>
                          <a:cs typeface="Arial"/>
                        </a:rPr>
                        <a:t>MER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550" spc="-170" dirty="0">
                          <a:latin typeface="Arial"/>
                          <a:cs typeface="Arial"/>
                        </a:rPr>
                        <a:t>B=</a:t>
                      </a:r>
                      <a:r>
                        <a:rPr sz="15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$6.500.000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550" spc="-170" dirty="0">
                          <a:latin typeface="Arial"/>
                          <a:cs typeface="Arial"/>
                        </a:rPr>
                        <a:t>B=</a:t>
                      </a:r>
                      <a:r>
                        <a:rPr sz="15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$6.700.000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550" spc="-50" dirty="0">
                          <a:latin typeface="Arial"/>
                          <a:cs typeface="Arial"/>
                        </a:rPr>
                        <a:t>$80.400.000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550" spc="-45" dirty="0">
                          <a:latin typeface="Arial"/>
                          <a:cs typeface="Arial"/>
                        </a:rPr>
                        <a:t>$964.800.000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20700" marR="135890" indent="-372110">
                        <a:lnSpc>
                          <a:spcPct val="104900"/>
                        </a:lnSpc>
                        <a:spcBef>
                          <a:spcPts val="260"/>
                        </a:spcBef>
                      </a:pPr>
                      <a:r>
                        <a:rPr sz="155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550" spc="-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50" spc="-4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550" spc="20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550" dirty="0">
                          <a:latin typeface="Arial"/>
                          <a:cs typeface="Arial"/>
                        </a:rPr>
                        <a:t>ME  </a:t>
                      </a:r>
                      <a:r>
                        <a:rPr sz="1550" spc="-265" dirty="0">
                          <a:latin typeface="Arial"/>
                          <a:cs typeface="Arial"/>
                        </a:rPr>
                        <a:t>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550" spc="-190" dirty="0">
                          <a:latin typeface="Arial"/>
                          <a:cs typeface="Arial"/>
                        </a:rPr>
                        <a:t>J=</a:t>
                      </a:r>
                      <a:r>
                        <a:rPr sz="155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45" dirty="0">
                          <a:latin typeface="Arial"/>
                          <a:cs typeface="Arial"/>
                        </a:rPr>
                        <a:t>$2.490.000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550" spc="-190" dirty="0">
                          <a:latin typeface="Arial"/>
                          <a:cs typeface="Arial"/>
                        </a:rPr>
                        <a:t>J=</a:t>
                      </a:r>
                      <a:r>
                        <a:rPr sz="15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$2.550.000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550" spc="-50" dirty="0">
                          <a:latin typeface="Arial"/>
                          <a:cs typeface="Arial"/>
                        </a:rPr>
                        <a:t>$30.600.000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550" spc="-45" dirty="0">
                          <a:latin typeface="Arial"/>
                          <a:cs typeface="Arial"/>
                        </a:rPr>
                        <a:t>$30.600.000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67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806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2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550" spc="-165" dirty="0">
                          <a:latin typeface="Arial"/>
                          <a:cs typeface="Arial"/>
                        </a:rPr>
                        <a:t>TFT+6MER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550" spc="-100" dirty="0">
                          <a:latin typeface="Arial"/>
                          <a:cs typeface="Arial"/>
                        </a:rPr>
                        <a:t>N=</a:t>
                      </a:r>
                      <a:r>
                        <a:rPr sz="15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$2.250.000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550" spc="-100" dirty="0">
                          <a:latin typeface="Arial"/>
                          <a:cs typeface="Arial"/>
                        </a:rPr>
                        <a:t>N=</a:t>
                      </a:r>
                      <a:r>
                        <a:rPr sz="155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50" spc="-50" dirty="0">
                          <a:latin typeface="Arial"/>
                          <a:cs typeface="Arial"/>
                        </a:rPr>
                        <a:t>$2.310.000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550" spc="-50" dirty="0">
                          <a:latin typeface="Arial"/>
                          <a:cs typeface="Arial"/>
                        </a:rPr>
                        <a:t>$27.720.000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550" spc="-45" dirty="0">
                          <a:latin typeface="Arial"/>
                          <a:cs typeface="Arial"/>
                        </a:rPr>
                        <a:t>$83.160.000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550" dirty="0">
                          <a:latin typeface="Arial"/>
                          <a:cs typeface="Arial"/>
                        </a:rPr>
                        <a:t>1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43840" marR="118110" indent="-123825">
                        <a:lnSpc>
                          <a:spcPct val="102800"/>
                        </a:lnSpc>
                        <a:spcBef>
                          <a:spcPts val="605"/>
                        </a:spcBef>
                      </a:pPr>
                      <a:r>
                        <a:rPr sz="140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gu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o 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procesos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550" spc="-50" dirty="0">
                          <a:latin typeface="Arial"/>
                          <a:cs typeface="Arial"/>
                        </a:rPr>
                        <a:t>$5.000.000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550" spc="-50" dirty="0">
                          <a:latin typeface="Arial"/>
                          <a:cs typeface="Arial"/>
                        </a:rPr>
                        <a:t>$1.083.560.000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59279" y="2373249"/>
            <a:ext cx="1905635" cy="1776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0" spc="-400" dirty="0">
                <a:solidFill>
                  <a:srgbClr val="FFFFFF"/>
                </a:solidFill>
              </a:rPr>
              <a:t>04.</a:t>
            </a:r>
            <a:endParaRPr sz="11500"/>
          </a:p>
        </p:txBody>
      </p:sp>
      <p:sp>
        <p:nvSpPr>
          <p:cNvPr id="4" name="object 4"/>
          <p:cNvSpPr txBox="1"/>
          <p:nvPr/>
        </p:nvSpPr>
        <p:spPr>
          <a:xfrm>
            <a:off x="4520819" y="2358136"/>
            <a:ext cx="5391150" cy="1070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85" dirty="0">
                <a:solidFill>
                  <a:srgbClr val="FFFFFF"/>
                </a:solidFill>
                <a:latin typeface="Arial"/>
                <a:cs typeface="Arial"/>
              </a:rPr>
              <a:t>DISTRIBUCIÓN </a:t>
            </a:r>
            <a:r>
              <a:rPr sz="3600" spc="-5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620" dirty="0">
                <a:solidFill>
                  <a:srgbClr val="FFFFFF"/>
                </a:solidFill>
                <a:latin typeface="Arial"/>
                <a:cs typeface="Arial"/>
              </a:rPr>
              <a:t>RECURSOS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3200" spc="-325" dirty="0">
                <a:solidFill>
                  <a:srgbClr val="FFFFFF"/>
                </a:solidFill>
                <a:latin typeface="Arial"/>
                <a:cs typeface="Arial"/>
              </a:rPr>
              <a:t>VIGENCIA</a:t>
            </a:r>
            <a:r>
              <a:rPr sz="320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40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20819" y="3941127"/>
            <a:ext cx="37807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Programación</a:t>
            </a:r>
            <a:r>
              <a:rPr sz="36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05" dirty="0">
                <a:solidFill>
                  <a:srgbClr val="FFFFFF"/>
                </a:solidFill>
                <a:latin typeface="Arial"/>
                <a:cs typeface="Arial"/>
              </a:rPr>
              <a:t>Inicial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4576" y="1852676"/>
            <a:ext cx="8572500" cy="3457575"/>
          </a:xfrm>
          <a:custGeom>
            <a:avLst/>
            <a:gdLst/>
            <a:ahLst/>
            <a:cxnLst/>
            <a:rect l="l" t="t" r="r" b="b"/>
            <a:pathLst>
              <a:path w="8572500" h="3457575">
                <a:moveTo>
                  <a:pt x="0" y="3457575"/>
                </a:moveTo>
                <a:lnTo>
                  <a:pt x="8572500" y="3457575"/>
                </a:lnTo>
                <a:lnTo>
                  <a:pt x="8572500" y="0"/>
                </a:lnTo>
                <a:lnTo>
                  <a:pt x="0" y="0"/>
                </a:lnTo>
                <a:lnTo>
                  <a:pt x="0" y="3457575"/>
                </a:lnTo>
                <a:close/>
              </a:path>
            </a:pathLst>
          </a:custGeom>
          <a:ln w="953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337" y="1743075"/>
            <a:ext cx="3962400" cy="3847207"/>
          </a:xfrm>
          <a:prstGeom prst="rect">
            <a:avLst/>
          </a:prstGeom>
          <a:ln w="28578">
            <a:solidFill>
              <a:srgbClr val="3366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444500" marR="400050">
              <a:lnSpc>
                <a:spcPct val="100400"/>
              </a:lnSpc>
            </a:pPr>
            <a:r>
              <a:rPr sz="1800" dirty="0">
                <a:solidFill>
                  <a:srgbClr val="274EC0"/>
                </a:solidFill>
                <a:latin typeface="Arial"/>
                <a:cs typeface="Arial"/>
              </a:rPr>
              <a:t>El Instituto cuenta con una  asignación en el Proyecto de  Presupuesto de 2020 por la suma  de </a:t>
            </a:r>
            <a:r>
              <a:rPr sz="1800" b="1" dirty="0">
                <a:solidFill>
                  <a:srgbClr val="274EC0"/>
                </a:solidFill>
                <a:latin typeface="Arial"/>
                <a:cs typeface="Arial"/>
              </a:rPr>
              <a:t>$79.</a:t>
            </a:r>
            <a:r>
              <a:rPr lang="es-CO" sz="1800" b="1" dirty="0">
                <a:solidFill>
                  <a:srgbClr val="274EC0"/>
                </a:solidFill>
                <a:latin typeface="Arial"/>
                <a:cs typeface="Arial"/>
              </a:rPr>
              <a:t>010</a:t>
            </a:r>
            <a:r>
              <a:rPr sz="1800" b="1" dirty="0">
                <a:solidFill>
                  <a:srgbClr val="274EC0"/>
                </a:solidFill>
                <a:latin typeface="Arial"/>
                <a:cs typeface="Arial"/>
              </a:rPr>
              <a:t>,</a:t>
            </a:r>
            <a:r>
              <a:rPr lang="es-CO" sz="1800" b="1" dirty="0">
                <a:solidFill>
                  <a:srgbClr val="274EC0"/>
                </a:solidFill>
                <a:latin typeface="Arial"/>
                <a:cs typeface="Arial"/>
              </a:rPr>
              <a:t>9</a:t>
            </a:r>
            <a:r>
              <a:rPr sz="1800" b="1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74EC0"/>
                </a:solidFill>
                <a:latin typeface="Arial"/>
                <a:cs typeface="Arial"/>
              </a:rPr>
              <a:t>millones, de los  cuales 87% corresponden a  Recursos Nación y 13% a  Recursos Propios. De estos  recursos, </a:t>
            </a:r>
            <a:r>
              <a:rPr sz="1800" b="1" dirty="0">
                <a:solidFill>
                  <a:srgbClr val="274EC0"/>
                </a:solidFill>
                <a:latin typeface="Arial"/>
                <a:cs typeface="Arial"/>
              </a:rPr>
              <a:t>$48.</a:t>
            </a:r>
            <a:r>
              <a:rPr lang="es-CO" sz="1800" b="1" dirty="0">
                <a:solidFill>
                  <a:srgbClr val="274EC0"/>
                </a:solidFill>
                <a:latin typeface="Arial"/>
                <a:cs typeface="Arial"/>
              </a:rPr>
              <a:t>503</a:t>
            </a:r>
            <a:r>
              <a:rPr sz="1800" b="1" dirty="0">
                <a:solidFill>
                  <a:srgbClr val="274EC0"/>
                </a:solidFill>
                <a:latin typeface="Arial"/>
                <a:cs typeface="Arial"/>
              </a:rPr>
              <a:t>,</a:t>
            </a:r>
            <a:r>
              <a:rPr lang="es-CO" sz="1800" b="1" dirty="0">
                <a:solidFill>
                  <a:srgbClr val="274EC0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74EC0"/>
                </a:solidFill>
                <a:latin typeface="Arial"/>
                <a:cs typeface="Arial"/>
              </a:rPr>
              <a:t>millones se  asignaron para funcionamiento, y</a:t>
            </a:r>
            <a:endParaRPr sz="1800" dirty="0">
              <a:latin typeface="Arial"/>
              <a:cs typeface="Arial"/>
            </a:endParaRPr>
          </a:p>
          <a:p>
            <a:pPr marL="444500">
              <a:lnSpc>
                <a:spcPct val="100000"/>
              </a:lnSpc>
            </a:pPr>
            <a:r>
              <a:rPr sz="1800" b="1" dirty="0">
                <a:solidFill>
                  <a:srgbClr val="274EC0"/>
                </a:solidFill>
                <a:latin typeface="Arial"/>
                <a:cs typeface="Arial"/>
              </a:rPr>
              <a:t>$30.507,8 </a:t>
            </a:r>
            <a:r>
              <a:rPr sz="1800" dirty="0">
                <a:solidFill>
                  <a:srgbClr val="274EC0"/>
                </a:solidFill>
                <a:latin typeface="Arial"/>
                <a:cs typeface="Arial"/>
              </a:rPr>
              <a:t>millones a </a:t>
            </a:r>
            <a:r>
              <a:rPr lang="es-CO" sz="1800" dirty="0">
                <a:solidFill>
                  <a:srgbClr val="274EC0"/>
                </a:solidFill>
                <a:latin typeface="Arial"/>
                <a:cs typeface="Arial"/>
              </a:rPr>
              <a:t>Inversión</a:t>
            </a:r>
          </a:p>
          <a:p>
            <a:pPr marL="444500">
              <a:lnSpc>
                <a:spcPct val="100000"/>
              </a:lnSpc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6005" y="304736"/>
            <a:ext cx="6538595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80"/>
              </a:lnSpc>
              <a:spcBef>
                <a:spcPts val="100"/>
              </a:spcBef>
            </a:pPr>
            <a:r>
              <a:rPr sz="2400" dirty="0"/>
              <a:t>ASIGNACIÓN RECURSOS PRESUPUESTO</a:t>
            </a:r>
          </a:p>
          <a:p>
            <a:pPr marL="5715" algn="ctr">
              <a:lnSpc>
                <a:spcPts val="2400"/>
              </a:lnSpc>
            </a:pPr>
            <a:r>
              <a:rPr sz="2000" spc="-140" dirty="0">
                <a:solidFill>
                  <a:srgbClr val="3366FF"/>
                </a:solidFill>
              </a:rPr>
              <a:t>Vigencia</a:t>
            </a:r>
            <a:r>
              <a:rPr sz="2000" spc="-290" dirty="0">
                <a:solidFill>
                  <a:srgbClr val="3366FF"/>
                </a:solidFill>
              </a:rPr>
              <a:t> </a:t>
            </a:r>
            <a:r>
              <a:rPr sz="2000" spc="-75" dirty="0">
                <a:solidFill>
                  <a:srgbClr val="3366FF"/>
                </a:solidFill>
              </a:rPr>
              <a:t>2020</a:t>
            </a:r>
            <a:endParaRPr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E12F1F-277D-4BDC-A401-3CDAB1B8A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94866"/>
            <a:ext cx="6516000" cy="50427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9878" y="1124711"/>
            <a:ext cx="1724660" cy="731520"/>
          </a:xfrm>
          <a:custGeom>
            <a:avLst/>
            <a:gdLst/>
            <a:ahLst/>
            <a:cxnLst/>
            <a:rect l="l" t="t" r="r" b="b"/>
            <a:pathLst>
              <a:path w="1724659" h="731519">
                <a:moveTo>
                  <a:pt x="1724406" y="0"/>
                </a:moveTo>
                <a:lnTo>
                  <a:pt x="0" y="0"/>
                </a:lnTo>
                <a:lnTo>
                  <a:pt x="0" y="274320"/>
                </a:lnTo>
                <a:lnTo>
                  <a:pt x="0" y="731520"/>
                </a:lnTo>
                <a:lnTo>
                  <a:pt x="1724406" y="731520"/>
                </a:lnTo>
                <a:lnTo>
                  <a:pt x="1724406" y="274320"/>
                </a:lnTo>
                <a:lnTo>
                  <a:pt x="17244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2353" y="865055"/>
          <a:ext cx="11386184" cy="5645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0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r>
                        <a:rPr sz="125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(COP$)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50" b="1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92735" marR="281305" indent="19050">
                        <a:lnSpc>
                          <a:spcPts val="143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Elaborar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documentos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técnicos,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protocolos,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mapas,</a:t>
                      </a:r>
                      <a:r>
                        <a:rPr sz="1200" b="1" spc="-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metodologías,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620" algn="ctr">
                        <a:lnSpc>
                          <a:spcPts val="1380"/>
                        </a:lnSpc>
                      </a:pPr>
                      <a:r>
                        <a:rPr sz="1200" b="1" spc="-80" dirty="0">
                          <a:latin typeface="Arial"/>
                          <a:cs typeface="Arial"/>
                        </a:rPr>
                        <a:t>planes,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informes,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escenarios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estudios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b="1" spc="-75" dirty="0">
                          <a:latin typeface="Arial"/>
                          <a:cs typeface="Arial"/>
                        </a:rPr>
                        <a:t>sustentar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decisiones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155" dirty="0">
                          <a:latin typeface="Arial"/>
                          <a:cs typeface="Arial"/>
                        </a:rPr>
                        <a:t>IERNR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170.000.000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ct val="100000"/>
                        </a:lnSpc>
                      </a:pPr>
                      <a:r>
                        <a:rPr sz="1200" b="1" spc="-170" dirty="0">
                          <a:latin typeface="Arial"/>
                          <a:cs typeface="Arial"/>
                        </a:rPr>
                        <a:t>CONPES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3918,</a:t>
                      </a:r>
                      <a:r>
                        <a:rPr sz="1200" b="1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3868,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9060" marR="76835" indent="-6350" algn="ctr">
                        <a:lnSpc>
                          <a:spcPct val="100000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Metas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PND: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Reciclaje,  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Respel, </a:t>
                      </a:r>
                      <a:r>
                        <a:rPr sz="1200" b="1" spc="-90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Aire, 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Reducción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95" dirty="0">
                          <a:latin typeface="Arial"/>
                          <a:cs typeface="Arial"/>
                        </a:rPr>
                        <a:t>emisiones 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14" dirty="0">
                          <a:latin typeface="Arial"/>
                          <a:cs typeface="Arial"/>
                        </a:rPr>
                        <a:t>GEI,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Implementación  de 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medidas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de  adaptación 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00" b="1" spc="-105" dirty="0">
                          <a:latin typeface="Arial"/>
                          <a:cs typeface="Arial"/>
                        </a:rPr>
                        <a:t>Cambio  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Climático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5090">
                        <a:lnSpc>
                          <a:spcPts val="1430"/>
                        </a:lnSpc>
                        <a:spcBef>
                          <a:spcPts val="360"/>
                        </a:spcBef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Guía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metodológica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permita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calificar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potencial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ciudades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sostenibles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país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64.000.000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3660">
                        <a:lnSpc>
                          <a:spcPts val="1430"/>
                        </a:lnSpc>
                        <a:spcBef>
                          <a:spcPts val="36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Informe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anual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Calidad 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aire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otros documentos técnicos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relacionados con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contaminación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atmosférica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77.000.000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4455">
                        <a:lnSpc>
                          <a:spcPts val="1430"/>
                        </a:lnSpc>
                        <a:spcBef>
                          <a:spcPts val="370"/>
                        </a:spcBef>
                        <a:tabLst>
                          <a:tab pos="989965" algn="l"/>
                          <a:tab pos="2095500" algn="l"/>
                          <a:tab pos="2295525" algn="l"/>
                          <a:tab pos="3267710" algn="l"/>
                          <a:tab pos="3554095" algn="l"/>
                          <a:tab pos="3858895" algn="l"/>
                          <a:tab pos="4535805" algn="l"/>
                          <a:tab pos="4821555" algn="l"/>
                        </a:tabLst>
                      </a:pPr>
                      <a:r>
                        <a:rPr sz="12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,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ia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	y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	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es	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	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 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Manufacturero,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Respel, 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PCB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demás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documentos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elaborados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0" dirty="0">
                          <a:latin typeface="Arial"/>
                          <a:cs typeface="Arial"/>
                        </a:rPr>
                        <a:t>SEA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63.000.000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71120" algn="just">
                        <a:lnSpc>
                          <a:spcPct val="99100"/>
                        </a:lnSpc>
                        <a:spcBef>
                          <a:spcPts val="330"/>
                        </a:spcBef>
                      </a:pPr>
                      <a:r>
                        <a:rPr sz="1200" spc="-70" dirty="0">
                          <a:latin typeface="Arial"/>
                          <a:cs typeface="Arial"/>
                        </a:rPr>
                        <a:t>Documentos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técnicos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soporten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acciones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reportes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nacionales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relacionados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mitigación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adaptación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cambio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climático.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(Actualización 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NDC)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Documentos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Estrategia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Gestión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Cambio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Climático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125" dirty="0">
                          <a:latin typeface="Arial"/>
                          <a:cs typeface="Arial"/>
                        </a:rPr>
                        <a:t>BUR3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9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Metodología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integral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estudio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conflictos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ambientales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2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Colombia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210.000.000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67945" algn="just">
                        <a:lnSpc>
                          <a:spcPct val="100899"/>
                        </a:lnSpc>
                        <a:spcBef>
                          <a:spcPts val="325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Documento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cartografía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identificación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validación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interés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ambiental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desarrollo,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áreas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conflicto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mediante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guía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metodológica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conflictos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ambientales en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Macrocuenca Caribe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integración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actualización</a:t>
                      </a:r>
                      <a:r>
                        <a:rPr sz="1200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nacional.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1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6360" algn="just">
                        <a:lnSpc>
                          <a:spcPts val="1430"/>
                        </a:lnSpc>
                        <a:spcBef>
                          <a:spcPts val="40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Elaborar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protocolos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metodologías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relacionadas con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producción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cuantitativa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física,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química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biológica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enfoque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interinstitucional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70.000.000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0873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654.000.000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467975" y="1314450"/>
            <a:ext cx="1243330" cy="590550"/>
            <a:chOff x="10467975" y="1314450"/>
            <a:chExt cx="1243330" cy="590550"/>
          </a:xfrm>
        </p:grpSpPr>
        <p:sp>
          <p:nvSpPr>
            <p:cNvPr id="5" name="object 5"/>
            <p:cNvSpPr/>
            <p:nvPr/>
          </p:nvSpPr>
          <p:spPr>
            <a:xfrm>
              <a:off x="10467975" y="1314450"/>
              <a:ext cx="702955" cy="59044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87100" y="1323975"/>
              <a:ext cx="624022" cy="58080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0506075" y="1971675"/>
            <a:ext cx="1267439" cy="657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820400" y="2628900"/>
            <a:ext cx="607060" cy="1162050"/>
            <a:chOff x="10820400" y="2628900"/>
            <a:chExt cx="607060" cy="1162050"/>
          </a:xfrm>
        </p:grpSpPr>
        <p:sp>
          <p:nvSpPr>
            <p:cNvPr id="9" name="object 9"/>
            <p:cNvSpPr/>
            <p:nvPr/>
          </p:nvSpPr>
          <p:spPr>
            <a:xfrm>
              <a:off x="10820400" y="2628900"/>
              <a:ext cx="592642" cy="5810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20400" y="3209925"/>
              <a:ext cx="606589" cy="580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200" y="981075"/>
            <a:ext cx="6019800" cy="5876925"/>
            <a:chOff x="6172200" y="981075"/>
            <a:chExt cx="6019800" cy="5876925"/>
          </a:xfrm>
        </p:grpSpPr>
        <p:sp>
          <p:nvSpPr>
            <p:cNvPr id="3" name="object 3"/>
            <p:cNvSpPr/>
            <p:nvPr/>
          </p:nvSpPr>
          <p:spPr>
            <a:xfrm>
              <a:off x="6172200" y="981075"/>
              <a:ext cx="6019800" cy="5876925"/>
            </a:xfrm>
            <a:custGeom>
              <a:avLst/>
              <a:gdLst/>
              <a:ahLst/>
              <a:cxnLst/>
              <a:rect l="l" t="t" r="r" b="b"/>
              <a:pathLst>
                <a:path w="6019800" h="5876925">
                  <a:moveTo>
                    <a:pt x="6019800" y="0"/>
                  </a:moveTo>
                  <a:lnTo>
                    <a:pt x="0" y="0"/>
                  </a:lnTo>
                  <a:lnTo>
                    <a:pt x="0" y="5876925"/>
                  </a:lnTo>
                  <a:lnTo>
                    <a:pt x="6019800" y="5876925"/>
                  </a:lnTo>
                  <a:lnTo>
                    <a:pt x="6019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24650" y="1733550"/>
              <a:ext cx="4872101" cy="15001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3390" y="1439798"/>
            <a:ext cx="5169535" cy="197358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sz="1550" spc="-135" dirty="0">
                <a:solidFill>
                  <a:srgbClr val="274EC0"/>
                </a:solidFill>
                <a:latin typeface="Arial"/>
                <a:cs typeface="Arial"/>
              </a:rPr>
              <a:t>El </a:t>
            </a:r>
            <a:r>
              <a:rPr sz="1550" spc="-5" dirty="0">
                <a:solidFill>
                  <a:srgbClr val="274EC0"/>
                </a:solidFill>
                <a:latin typeface="Arial"/>
                <a:cs typeface="Arial"/>
              </a:rPr>
              <a:t>Instituto </a:t>
            </a:r>
            <a:r>
              <a:rPr sz="1550" spc="-55" dirty="0">
                <a:solidFill>
                  <a:srgbClr val="274EC0"/>
                </a:solidFill>
                <a:latin typeface="Arial"/>
                <a:cs typeface="Arial"/>
              </a:rPr>
              <a:t>cuenta </a:t>
            </a:r>
            <a:r>
              <a:rPr sz="1550" spc="-60" dirty="0">
                <a:solidFill>
                  <a:srgbClr val="274EC0"/>
                </a:solidFill>
                <a:latin typeface="Arial"/>
                <a:cs typeface="Arial"/>
              </a:rPr>
              <a:t>con </a:t>
            </a:r>
            <a:r>
              <a:rPr sz="1550" spc="-65" dirty="0">
                <a:solidFill>
                  <a:srgbClr val="274EC0"/>
                </a:solidFill>
                <a:latin typeface="Arial"/>
                <a:cs typeface="Arial"/>
              </a:rPr>
              <a:t>una </a:t>
            </a:r>
            <a:r>
              <a:rPr sz="1550" spc="-70" dirty="0">
                <a:solidFill>
                  <a:srgbClr val="274EC0"/>
                </a:solidFill>
                <a:latin typeface="Arial"/>
                <a:cs typeface="Arial"/>
              </a:rPr>
              <a:t>asignación </a:t>
            </a:r>
            <a:r>
              <a:rPr sz="1550" spc="-60" dirty="0">
                <a:solidFill>
                  <a:srgbClr val="274EC0"/>
                </a:solidFill>
                <a:latin typeface="Arial"/>
                <a:cs typeface="Arial"/>
              </a:rPr>
              <a:t>de </a:t>
            </a:r>
            <a:r>
              <a:rPr sz="1550" spc="-80" dirty="0">
                <a:solidFill>
                  <a:srgbClr val="274EC0"/>
                </a:solidFill>
                <a:latin typeface="Arial"/>
                <a:cs typeface="Arial"/>
              </a:rPr>
              <a:t>recursos </a:t>
            </a:r>
            <a:r>
              <a:rPr sz="1550" spc="-60" dirty="0">
                <a:solidFill>
                  <a:srgbClr val="274EC0"/>
                </a:solidFill>
                <a:latin typeface="Arial"/>
                <a:cs typeface="Arial"/>
              </a:rPr>
              <a:t>de Inversión  </a:t>
            </a:r>
            <a:r>
              <a:rPr sz="1550" spc="-65" dirty="0">
                <a:solidFill>
                  <a:srgbClr val="274EC0"/>
                </a:solidFill>
                <a:latin typeface="Arial"/>
                <a:cs typeface="Arial"/>
              </a:rPr>
              <a:t>para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la </a:t>
            </a:r>
            <a:r>
              <a:rPr sz="1550" spc="-70" dirty="0">
                <a:solidFill>
                  <a:srgbClr val="274EC0"/>
                </a:solidFill>
                <a:latin typeface="Arial"/>
                <a:cs typeface="Arial"/>
              </a:rPr>
              <a:t>vigencia </a:t>
            </a:r>
            <a:r>
              <a:rPr sz="1550" spc="-45" dirty="0">
                <a:solidFill>
                  <a:srgbClr val="274EC0"/>
                </a:solidFill>
                <a:latin typeface="Arial"/>
                <a:cs typeface="Arial"/>
              </a:rPr>
              <a:t>2020 </a:t>
            </a:r>
            <a:r>
              <a:rPr sz="1550" spc="-15" dirty="0">
                <a:solidFill>
                  <a:srgbClr val="274EC0"/>
                </a:solidFill>
                <a:latin typeface="Arial"/>
                <a:cs typeface="Arial"/>
              </a:rPr>
              <a:t>por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valor </a:t>
            </a:r>
            <a:r>
              <a:rPr sz="1550" spc="-60" dirty="0">
                <a:solidFill>
                  <a:srgbClr val="274EC0"/>
                </a:solidFill>
                <a:latin typeface="Arial"/>
                <a:cs typeface="Arial"/>
              </a:rPr>
              <a:t>de </a:t>
            </a:r>
            <a:r>
              <a:rPr sz="1550" b="1" spc="-45" dirty="0">
                <a:solidFill>
                  <a:srgbClr val="274EC0"/>
                </a:solidFill>
                <a:latin typeface="Arial"/>
                <a:cs typeface="Arial"/>
              </a:rPr>
              <a:t>$30.507,8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millones  </a:t>
            </a:r>
            <a:r>
              <a:rPr sz="1550" spc="-55" dirty="0">
                <a:solidFill>
                  <a:srgbClr val="274EC0"/>
                </a:solidFill>
                <a:latin typeface="Arial"/>
                <a:cs typeface="Arial"/>
              </a:rPr>
              <a:t>correspondientes </a:t>
            </a:r>
            <a:r>
              <a:rPr sz="1550" spc="-110" dirty="0">
                <a:solidFill>
                  <a:srgbClr val="274EC0"/>
                </a:solidFill>
                <a:latin typeface="Arial"/>
                <a:cs typeface="Arial"/>
              </a:rPr>
              <a:t>a 72% </a:t>
            </a:r>
            <a:r>
              <a:rPr sz="1550" spc="-114" dirty="0">
                <a:solidFill>
                  <a:srgbClr val="274EC0"/>
                </a:solidFill>
                <a:latin typeface="Arial"/>
                <a:cs typeface="Arial"/>
              </a:rPr>
              <a:t>Recursos </a:t>
            </a:r>
            <a:r>
              <a:rPr sz="1550" spc="-55" dirty="0">
                <a:solidFill>
                  <a:srgbClr val="274EC0"/>
                </a:solidFill>
                <a:latin typeface="Arial"/>
                <a:cs typeface="Arial"/>
              </a:rPr>
              <a:t>Nación </a:t>
            </a:r>
            <a:r>
              <a:rPr sz="1550" spc="-65" dirty="0">
                <a:solidFill>
                  <a:srgbClr val="274EC0"/>
                </a:solidFill>
                <a:latin typeface="Arial"/>
                <a:cs typeface="Arial"/>
              </a:rPr>
              <a:t>y </a:t>
            </a:r>
            <a:r>
              <a:rPr sz="1550" spc="-110" dirty="0">
                <a:solidFill>
                  <a:srgbClr val="274EC0"/>
                </a:solidFill>
                <a:latin typeface="Arial"/>
                <a:cs typeface="Arial"/>
              </a:rPr>
              <a:t>28% a </a:t>
            </a:r>
            <a:r>
              <a:rPr sz="1550" spc="-114" dirty="0">
                <a:solidFill>
                  <a:srgbClr val="274EC0"/>
                </a:solidFill>
                <a:latin typeface="Arial"/>
                <a:cs typeface="Arial"/>
              </a:rPr>
              <a:t>Recursos  </a:t>
            </a:r>
            <a:r>
              <a:rPr sz="1550" spc="-65" dirty="0">
                <a:solidFill>
                  <a:srgbClr val="274EC0"/>
                </a:solidFill>
                <a:latin typeface="Arial"/>
                <a:cs typeface="Arial"/>
              </a:rPr>
              <a:t>Propios.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50" spc="-105" dirty="0">
                <a:solidFill>
                  <a:srgbClr val="274EC0"/>
                </a:solidFill>
                <a:latin typeface="Arial"/>
                <a:cs typeface="Arial"/>
              </a:rPr>
              <a:t>Para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la </a:t>
            </a:r>
            <a:r>
              <a:rPr sz="1550" spc="-70" dirty="0">
                <a:solidFill>
                  <a:srgbClr val="274EC0"/>
                </a:solidFill>
                <a:latin typeface="Arial"/>
                <a:cs typeface="Arial"/>
              </a:rPr>
              <a:t>vigencia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2020, </a:t>
            </a:r>
            <a:r>
              <a:rPr sz="1550" spc="-50" dirty="0">
                <a:solidFill>
                  <a:srgbClr val="274EC0"/>
                </a:solidFill>
                <a:latin typeface="Arial"/>
                <a:cs typeface="Arial"/>
              </a:rPr>
              <a:t>el </a:t>
            </a:r>
            <a:r>
              <a:rPr sz="1550" spc="-5" dirty="0">
                <a:solidFill>
                  <a:srgbClr val="274EC0"/>
                </a:solidFill>
                <a:latin typeface="Arial"/>
                <a:cs typeface="Arial"/>
              </a:rPr>
              <a:t>Instituto </a:t>
            </a:r>
            <a:r>
              <a:rPr sz="1550" spc="-25" dirty="0">
                <a:solidFill>
                  <a:srgbClr val="274EC0"/>
                </a:solidFill>
                <a:latin typeface="Arial"/>
                <a:cs typeface="Arial"/>
              </a:rPr>
              <a:t>tiene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un aumento </a:t>
            </a:r>
            <a:r>
              <a:rPr sz="1550" spc="-75" dirty="0">
                <a:solidFill>
                  <a:srgbClr val="274EC0"/>
                </a:solidFill>
                <a:latin typeface="Arial"/>
                <a:cs typeface="Arial"/>
              </a:rPr>
              <a:t>en</a:t>
            </a:r>
            <a:r>
              <a:rPr sz="1550" spc="110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la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70" dirty="0">
                <a:solidFill>
                  <a:srgbClr val="274EC0"/>
                </a:solidFill>
                <a:latin typeface="Arial"/>
                <a:cs typeface="Arial"/>
              </a:rPr>
              <a:t>asignación </a:t>
            </a:r>
            <a:r>
              <a:rPr sz="1550" spc="-60" dirty="0">
                <a:solidFill>
                  <a:srgbClr val="274EC0"/>
                </a:solidFill>
                <a:latin typeface="Arial"/>
                <a:cs typeface="Arial"/>
              </a:rPr>
              <a:t>de </a:t>
            </a:r>
            <a:r>
              <a:rPr sz="1550" spc="-80" dirty="0">
                <a:solidFill>
                  <a:srgbClr val="274EC0"/>
                </a:solidFill>
                <a:latin typeface="Arial"/>
                <a:cs typeface="Arial"/>
              </a:rPr>
              <a:t>recursos</a:t>
            </a:r>
            <a:r>
              <a:rPr sz="1550" spc="270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550" spc="-60" dirty="0">
                <a:solidFill>
                  <a:srgbClr val="274EC0"/>
                </a:solidFill>
                <a:latin typeface="Arial"/>
                <a:cs typeface="Arial"/>
              </a:rPr>
              <a:t>de </a:t>
            </a:r>
            <a:r>
              <a:rPr sz="1550" spc="-50" dirty="0">
                <a:solidFill>
                  <a:srgbClr val="274EC0"/>
                </a:solidFill>
                <a:latin typeface="Arial"/>
                <a:cs typeface="Arial"/>
              </a:rPr>
              <a:t>inversión del </a:t>
            </a:r>
            <a:r>
              <a:rPr sz="1550" spc="-95" dirty="0">
                <a:solidFill>
                  <a:srgbClr val="274EC0"/>
                </a:solidFill>
                <a:latin typeface="Arial"/>
                <a:cs typeface="Arial"/>
              </a:rPr>
              <a:t>17%, </a:t>
            </a:r>
            <a:r>
              <a:rPr sz="1550" spc="-80" dirty="0">
                <a:solidFill>
                  <a:srgbClr val="274EC0"/>
                </a:solidFill>
                <a:latin typeface="Arial"/>
                <a:cs typeface="Arial"/>
              </a:rPr>
              <a:t>pasando</a:t>
            </a:r>
            <a:r>
              <a:rPr sz="1550" spc="114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550" spc="-65" dirty="0">
                <a:solidFill>
                  <a:srgbClr val="274EC0"/>
                </a:solidFill>
                <a:latin typeface="Arial"/>
                <a:cs typeface="Arial"/>
              </a:rPr>
              <a:t>de</a:t>
            </a: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550" spc="-45" dirty="0">
                <a:solidFill>
                  <a:srgbClr val="274EC0"/>
                </a:solidFill>
                <a:latin typeface="Arial"/>
                <a:cs typeface="Arial"/>
              </a:rPr>
              <a:t>$26.115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millones </a:t>
            </a:r>
            <a:r>
              <a:rPr sz="1550" spc="-110" dirty="0">
                <a:solidFill>
                  <a:srgbClr val="274EC0"/>
                </a:solidFill>
                <a:latin typeface="Arial"/>
                <a:cs typeface="Arial"/>
              </a:rPr>
              <a:t>a </a:t>
            </a:r>
            <a:r>
              <a:rPr sz="1550" spc="-45" dirty="0">
                <a:solidFill>
                  <a:srgbClr val="274EC0"/>
                </a:solidFill>
                <a:latin typeface="Arial"/>
                <a:cs typeface="Arial"/>
              </a:rPr>
              <a:t>$30.507,8</a:t>
            </a:r>
            <a:r>
              <a:rPr sz="1550" spc="-80" dirty="0">
                <a:solidFill>
                  <a:srgbClr val="274EC0"/>
                </a:solidFill>
                <a:latin typeface="Arial"/>
                <a:cs typeface="Arial"/>
              </a:rPr>
              <a:t> </a:t>
            </a:r>
            <a:r>
              <a:rPr sz="1550" spc="-40" dirty="0">
                <a:solidFill>
                  <a:srgbClr val="274EC0"/>
                </a:solidFill>
                <a:latin typeface="Arial"/>
                <a:cs typeface="Arial"/>
              </a:rPr>
              <a:t>millones.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0" y="254635"/>
            <a:ext cx="6930390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019935" algn="l"/>
              </a:tabLst>
            </a:pPr>
            <a:r>
              <a:rPr sz="2800" dirty="0">
                <a:solidFill>
                  <a:srgbClr val="274EC0"/>
                </a:solidFill>
              </a:rPr>
              <a:t>Asignación	Recursos de Inversión 2020</a:t>
            </a:r>
            <a:endParaRPr sz="2800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76203"/>
              </p:ext>
            </p:extLst>
          </p:nvPr>
        </p:nvGraphicFramePr>
        <p:xfrm>
          <a:off x="368045" y="3988561"/>
          <a:ext cx="5577840" cy="1304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spc="0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Recursos Propios</a:t>
                      </a:r>
                      <a:endParaRPr sz="1400" spc="0" baseline="0" dirty="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55"/>
                        </a:spcBef>
                        <a:tabLst>
                          <a:tab pos="722630" algn="l"/>
                        </a:tabLst>
                      </a:pPr>
                      <a:r>
                        <a:rPr sz="140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$	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740</a:t>
                      </a:r>
                      <a:r>
                        <a:rPr sz="1400" spc="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65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98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b="1" spc="0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Recursos Nación Misional</a:t>
                      </a:r>
                      <a:endParaRPr sz="1400" spc="0" baseline="0" dirty="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381000" algn="r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646430" algn="l"/>
                        </a:tabLst>
                      </a:pPr>
                      <a:r>
                        <a:rPr sz="140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$	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400" spc="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780</a:t>
                      </a:r>
                      <a:r>
                        <a:rPr sz="1400" spc="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23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0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Recursos Nación Fortalecimiento</a:t>
                      </a:r>
                      <a:endParaRPr sz="1400" spc="0" baseline="0" dirty="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722630" algn="l"/>
                        </a:tabLst>
                      </a:pPr>
                      <a:r>
                        <a:rPr sz="140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$	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987</a:t>
                      </a:r>
                      <a:r>
                        <a:rPr sz="1400" spc="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65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0" baseline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 Asignación 2020</a:t>
                      </a:r>
                      <a:endParaRPr sz="1400" spc="0" baseline="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R="380365" algn="r">
                        <a:lnSpc>
                          <a:spcPct val="100000"/>
                        </a:lnSpc>
                        <a:spcBef>
                          <a:spcPts val="370"/>
                        </a:spcBef>
                        <a:tabLst>
                          <a:tab pos="646430" algn="l"/>
                        </a:tabLst>
                      </a:pPr>
                      <a:r>
                        <a:rPr sz="1400" b="1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$	</a:t>
                      </a:r>
                      <a:r>
                        <a:rPr sz="1400" b="1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400" b="1" spc="-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507</a:t>
                      </a:r>
                      <a:r>
                        <a:rPr sz="1400" b="1" spc="-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b="1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b="1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spc="-1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5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b="1" spc="20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b="1" dirty="0">
                          <a:solidFill>
                            <a:srgbClr val="274EC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288651" y="1661223"/>
            <a:ext cx="919480" cy="4203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42875">
              <a:lnSpc>
                <a:spcPct val="105100"/>
              </a:lnSpc>
              <a:spcBef>
                <a:spcPts val="50"/>
              </a:spcBef>
            </a:pPr>
            <a:r>
              <a:rPr sz="1250" b="1" spc="-114" dirty="0">
                <a:solidFill>
                  <a:srgbClr val="5B9BD4"/>
                </a:solidFill>
                <a:latin typeface="Arial"/>
                <a:cs typeface="Arial"/>
              </a:rPr>
              <a:t>Recursos  </a:t>
            </a:r>
            <a:r>
              <a:rPr sz="1250" b="1" spc="-90" dirty="0">
                <a:solidFill>
                  <a:srgbClr val="5B9BD4"/>
                </a:solidFill>
                <a:latin typeface="Arial"/>
                <a:cs typeface="Arial"/>
              </a:rPr>
              <a:t>Propios,</a:t>
            </a:r>
            <a:r>
              <a:rPr sz="1250" b="1" spc="-1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250" b="1" spc="-70" dirty="0">
                <a:solidFill>
                  <a:srgbClr val="5B9BD4"/>
                </a:solidFill>
                <a:latin typeface="Arial"/>
                <a:cs typeface="Arial"/>
              </a:rPr>
              <a:t>28%</a:t>
            </a:r>
            <a:endParaRPr sz="1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56219" y="1478978"/>
            <a:ext cx="1092835" cy="8210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-3175" algn="ctr">
              <a:lnSpc>
                <a:spcPct val="105200"/>
              </a:lnSpc>
              <a:spcBef>
                <a:spcPts val="50"/>
              </a:spcBef>
            </a:pPr>
            <a:r>
              <a:rPr sz="1250" b="1" spc="-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Recursos  </a:t>
            </a:r>
            <a:r>
              <a:rPr sz="1250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Nacion  </a:t>
            </a:r>
            <a:r>
              <a:rPr sz="1250" b="1" spc="-1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</a:t>
            </a:r>
            <a:r>
              <a:rPr sz="1250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</a:t>
            </a:r>
            <a:r>
              <a:rPr sz="125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rt</a:t>
            </a:r>
            <a:r>
              <a:rPr sz="1250" b="1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</a:t>
            </a:r>
            <a:r>
              <a:rPr sz="125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</a:t>
            </a:r>
            <a:r>
              <a:rPr sz="125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250" b="1" spc="-17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</a:t>
            </a:r>
            <a:r>
              <a:rPr sz="125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250" b="1" spc="-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sz="125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</a:t>
            </a:r>
            <a:r>
              <a:rPr sz="1250" b="1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</a:t>
            </a:r>
            <a:r>
              <a:rPr sz="1250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</a:t>
            </a:r>
            <a:r>
              <a:rPr sz="1250" b="1" spc="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</a:t>
            </a:r>
            <a:r>
              <a:rPr sz="1250" b="1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  </a:t>
            </a:r>
            <a:r>
              <a:rPr sz="1250" b="1" spc="-9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6%</a:t>
            </a:r>
            <a:endParaRPr sz="12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42404" y="1077277"/>
            <a:ext cx="441896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229" dirty="0">
                <a:solidFill>
                  <a:srgbClr val="3166CC"/>
                </a:solidFill>
                <a:latin typeface="Arial"/>
                <a:cs typeface="Arial"/>
              </a:rPr>
              <a:t>% </a:t>
            </a:r>
            <a:r>
              <a:rPr sz="1550" b="1" spc="-100" dirty="0">
                <a:solidFill>
                  <a:srgbClr val="3166CC"/>
                </a:solidFill>
                <a:latin typeface="Arial"/>
                <a:cs typeface="Arial"/>
              </a:rPr>
              <a:t>de </a:t>
            </a:r>
            <a:r>
              <a:rPr sz="1550" b="1" spc="-165" dirty="0">
                <a:solidFill>
                  <a:srgbClr val="3166CC"/>
                </a:solidFill>
                <a:latin typeface="Arial"/>
                <a:cs typeface="Arial"/>
              </a:rPr>
              <a:t>Recursos </a:t>
            </a:r>
            <a:r>
              <a:rPr sz="1550" b="1" spc="-100" dirty="0">
                <a:solidFill>
                  <a:srgbClr val="3166CC"/>
                </a:solidFill>
                <a:latin typeface="Arial"/>
                <a:cs typeface="Arial"/>
              </a:rPr>
              <a:t>de Inversión </a:t>
            </a:r>
            <a:r>
              <a:rPr sz="1550" b="1" spc="-155" dirty="0">
                <a:solidFill>
                  <a:srgbClr val="3166CC"/>
                </a:solidFill>
                <a:latin typeface="Arial"/>
                <a:cs typeface="Arial"/>
              </a:rPr>
              <a:t>Asignados </a:t>
            </a:r>
            <a:r>
              <a:rPr sz="1550" b="1" spc="-114" dirty="0">
                <a:solidFill>
                  <a:srgbClr val="3166CC"/>
                </a:solidFill>
                <a:latin typeface="Arial"/>
                <a:cs typeface="Arial"/>
              </a:rPr>
              <a:t>Vigencia</a:t>
            </a:r>
            <a:r>
              <a:rPr sz="1550" b="1" spc="135" dirty="0">
                <a:solidFill>
                  <a:srgbClr val="3166CC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3166CC"/>
                </a:solidFill>
                <a:latin typeface="Arial"/>
                <a:cs typeface="Arial"/>
              </a:rPr>
              <a:t>2020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96200" y="4762500"/>
            <a:ext cx="3638550" cy="1314450"/>
            <a:chOff x="7696200" y="4762500"/>
            <a:chExt cx="3638550" cy="1314450"/>
          </a:xfrm>
        </p:grpSpPr>
        <p:sp>
          <p:nvSpPr>
            <p:cNvPr id="12" name="object 12"/>
            <p:cNvSpPr/>
            <p:nvPr/>
          </p:nvSpPr>
          <p:spPr>
            <a:xfrm>
              <a:off x="8258175" y="4762499"/>
              <a:ext cx="2514600" cy="1304925"/>
            </a:xfrm>
            <a:custGeom>
              <a:avLst/>
              <a:gdLst/>
              <a:ahLst/>
              <a:cxnLst/>
              <a:rect l="l" t="t" r="r" b="b"/>
              <a:pathLst>
                <a:path w="2514600" h="1304925">
                  <a:moveTo>
                    <a:pt x="695325" y="809625"/>
                  </a:moveTo>
                  <a:lnTo>
                    <a:pt x="0" y="809625"/>
                  </a:lnTo>
                  <a:lnTo>
                    <a:pt x="0" y="1304925"/>
                  </a:lnTo>
                  <a:lnTo>
                    <a:pt x="695325" y="1304925"/>
                  </a:lnTo>
                  <a:lnTo>
                    <a:pt x="695325" y="809625"/>
                  </a:lnTo>
                  <a:close/>
                </a:path>
                <a:path w="2514600" h="1304925">
                  <a:moveTo>
                    <a:pt x="2514600" y="0"/>
                  </a:moveTo>
                  <a:lnTo>
                    <a:pt x="1819275" y="0"/>
                  </a:lnTo>
                  <a:lnTo>
                    <a:pt x="1819275" y="1304925"/>
                  </a:lnTo>
                  <a:lnTo>
                    <a:pt x="2514600" y="1304925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96200" y="6067425"/>
              <a:ext cx="3638550" cy="0"/>
            </a:xfrm>
            <a:custGeom>
              <a:avLst/>
              <a:gdLst/>
              <a:ahLst/>
              <a:cxnLst/>
              <a:rect l="l" t="t" r="r" b="b"/>
              <a:pathLst>
                <a:path w="3638550">
                  <a:moveTo>
                    <a:pt x="0" y="0"/>
                  </a:moveTo>
                  <a:lnTo>
                    <a:pt x="3638550" y="0"/>
                  </a:lnTo>
                </a:path>
              </a:pathLst>
            </a:custGeom>
            <a:ln w="1905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393940" y="5950267"/>
            <a:ext cx="1485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$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91933" y="5652134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$2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91933" y="5354383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$4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1933" y="5056441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$6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91933" y="4758753"/>
            <a:ext cx="4457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$8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200" spc="-8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5480" y="4461509"/>
            <a:ext cx="521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$10</a:t>
            </a:r>
            <a:r>
              <a:rPr sz="1200" spc="-35" dirty="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sz="1200" spc="-75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r>
              <a:rPr sz="1200" spc="-60" dirty="0">
                <a:solidFill>
                  <a:srgbClr val="58585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41055" y="6147752"/>
            <a:ext cx="3314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62869" y="6147752"/>
            <a:ext cx="3314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585858"/>
                </a:solidFill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01053" y="2870453"/>
            <a:ext cx="5656580" cy="189420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859790" marR="3827779" indent="-10160" algn="ctr">
              <a:lnSpc>
                <a:spcPct val="105100"/>
              </a:lnSpc>
              <a:spcBef>
                <a:spcPts val="45"/>
              </a:spcBef>
            </a:pPr>
            <a:r>
              <a:rPr sz="1250" b="1" spc="-120" dirty="0">
                <a:solidFill>
                  <a:srgbClr val="5B9BD4"/>
                </a:solidFill>
                <a:latin typeface="Arial"/>
                <a:cs typeface="Arial"/>
              </a:rPr>
              <a:t>Recursos  </a:t>
            </a:r>
            <a:r>
              <a:rPr sz="1250" b="1" spc="-95" dirty="0">
                <a:solidFill>
                  <a:srgbClr val="5B9BD4"/>
                </a:solidFill>
                <a:latin typeface="Arial"/>
                <a:cs typeface="Arial"/>
              </a:rPr>
              <a:t>Nación  </a:t>
            </a:r>
            <a:r>
              <a:rPr sz="1250" b="1" spc="-60" dirty="0">
                <a:solidFill>
                  <a:srgbClr val="5B9BD4"/>
                </a:solidFill>
                <a:latin typeface="Arial"/>
                <a:cs typeface="Arial"/>
              </a:rPr>
              <a:t>Misional,</a:t>
            </a:r>
            <a:r>
              <a:rPr sz="1250" b="1" spc="-10" dirty="0">
                <a:solidFill>
                  <a:srgbClr val="5B9BD4"/>
                </a:solidFill>
                <a:latin typeface="Arial"/>
                <a:cs typeface="Arial"/>
              </a:rPr>
              <a:t> </a:t>
            </a:r>
            <a:r>
              <a:rPr sz="1250" b="1" spc="-70" dirty="0">
                <a:solidFill>
                  <a:srgbClr val="5B9BD4"/>
                </a:solidFill>
                <a:latin typeface="Arial"/>
                <a:cs typeface="Arial"/>
              </a:rPr>
              <a:t>66%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550" b="1" spc="-114" dirty="0">
                <a:solidFill>
                  <a:srgbClr val="3166CC"/>
                </a:solidFill>
                <a:latin typeface="Arial"/>
                <a:cs typeface="Arial"/>
              </a:rPr>
              <a:t>Comparativo </a:t>
            </a:r>
            <a:r>
              <a:rPr sz="1550" b="1" spc="-100" dirty="0">
                <a:solidFill>
                  <a:srgbClr val="3166CC"/>
                </a:solidFill>
                <a:latin typeface="Arial"/>
                <a:cs typeface="Arial"/>
              </a:rPr>
              <a:t>de </a:t>
            </a:r>
            <a:r>
              <a:rPr sz="1550" b="1" spc="-165" dirty="0">
                <a:solidFill>
                  <a:srgbClr val="3166CC"/>
                </a:solidFill>
                <a:latin typeface="Arial"/>
                <a:cs typeface="Arial"/>
              </a:rPr>
              <a:t>Recursos </a:t>
            </a:r>
            <a:r>
              <a:rPr sz="1550" b="1" spc="-140" dirty="0">
                <a:solidFill>
                  <a:srgbClr val="3166CC"/>
                </a:solidFill>
                <a:latin typeface="Arial"/>
                <a:cs typeface="Arial"/>
              </a:rPr>
              <a:t>Propios </a:t>
            </a:r>
            <a:r>
              <a:rPr sz="1550" b="1" spc="-155" dirty="0">
                <a:solidFill>
                  <a:srgbClr val="3166CC"/>
                </a:solidFill>
                <a:latin typeface="Arial"/>
                <a:cs typeface="Arial"/>
              </a:rPr>
              <a:t>Asignados </a:t>
            </a:r>
            <a:r>
              <a:rPr sz="1550" b="1" spc="-114" dirty="0">
                <a:solidFill>
                  <a:srgbClr val="3166CC"/>
                </a:solidFill>
                <a:latin typeface="Arial"/>
                <a:cs typeface="Arial"/>
              </a:rPr>
              <a:t>Vigencia </a:t>
            </a:r>
            <a:r>
              <a:rPr sz="1550" b="1" spc="-50" dirty="0">
                <a:solidFill>
                  <a:srgbClr val="3166CC"/>
                </a:solidFill>
                <a:latin typeface="Arial"/>
                <a:cs typeface="Arial"/>
              </a:rPr>
              <a:t>2019 </a:t>
            </a:r>
            <a:r>
              <a:rPr sz="1550" b="1" spc="-225" dirty="0">
                <a:solidFill>
                  <a:srgbClr val="3166CC"/>
                </a:solidFill>
                <a:latin typeface="Arial"/>
                <a:cs typeface="Arial"/>
              </a:rPr>
              <a:t>Vs</a:t>
            </a:r>
            <a:r>
              <a:rPr sz="1550" b="1" spc="-265" dirty="0">
                <a:solidFill>
                  <a:srgbClr val="3166CC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3166CC"/>
                </a:solidFill>
                <a:latin typeface="Arial"/>
                <a:cs typeface="Arial"/>
              </a:rPr>
              <a:t>2020</a:t>
            </a:r>
            <a:endParaRPr sz="1550">
              <a:latin typeface="Arial"/>
              <a:cs typeface="Arial"/>
            </a:endParaRPr>
          </a:p>
          <a:p>
            <a:pPr marR="1463675" algn="r">
              <a:lnSpc>
                <a:spcPct val="100000"/>
              </a:lnSpc>
              <a:spcBef>
                <a:spcPts val="1345"/>
              </a:spcBef>
            </a:pPr>
            <a:r>
              <a:rPr sz="1200" spc="-110" dirty="0">
                <a:latin typeface="Arial"/>
                <a:cs typeface="Arial"/>
              </a:rPr>
              <a:t>166%</a:t>
            </a:r>
            <a:endParaRPr sz="1200">
              <a:latin typeface="Arial"/>
              <a:cs typeface="Arial"/>
            </a:endParaRPr>
          </a:p>
          <a:p>
            <a:pPr marR="1412875" algn="r">
              <a:lnSpc>
                <a:spcPts val="1300"/>
              </a:lnSpc>
              <a:spcBef>
                <a:spcPts val="540"/>
              </a:spcBef>
            </a:pPr>
            <a:r>
              <a:rPr sz="1100" spc="-95" dirty="0">
                <a:latin typeface="Arial"/>
                <a:cs typeface="Arial"/>
              </a:rPr>
              <a:t>$8</a:t>
            </a:r>
            <a:r>
              <a:rPr sz="1100" spc="-15" dirty="0">
                <a:latin typeface="Arial"/>
                <a:cs typeface="Arial"/>
              </a:rPr>
              <a:t>.</a:t>
            </a:r>
            <a:r>
              <a:rPr sz="1100" spc="-95" dirty="0">
                <a:latin typeface="Arial"/>
                <a:cs typeface="Arial"/>
              </a:rPr>
              <a:t>74</a:t>
            </a:r>
            <a:r>
              <a:rPr sz="1100" spc="-4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R="1352550" algn="r">
              <a:lnSpc>
                <a:spcPts val="1300"/>
              </a:lnSpc>
            </a:pPr>
            <a:r>
              <a:rPr sz="1100" spc="-5" dirty="0">
                <a:latin typeface="Arial"/>
                <a:cs typeface="Arial"/>
              </a:rPr>
              <a:t>m</a:t>
            </a:r>
            <a:r>
              <a:rPr sz="1100" spc="35" dirty="0">
                <a:latin typeface="Arial"/>
                <a:cs typeface="Arial"/>
              </a:rPr>
              <a:t>i</a:t>
            </a:r>
            <a:r>
              <a:rPr sz="1100" spc="50" dirty="0">
                <a:latin typeface="Arial"/>
                <a:cs typeface="Arial"/>
              </a:rPr>
              <a:t>ll</a:t>
            </a:r>
            <a:r>
              <a:rPr sz="1100" spc="-15" dirty="0">
                <a:latin typeface="Arial"/>
                <a:cs typeface="Arial"/>
              </a:rPr>
              <a:t>on</a:t>
            </a:r>
            <a:r>
              <a:rPr sz="1100" spc="-90" dirty="0">
                <a:latin typeface="Arial"/>
                <a:cs typeface="Arial"/>
              </a:rPr>
              <a:t>e</a:t>
            </a:r>
            <a:r>
              <a:rPr sz="1100" spc="-110" dirty="0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266" rIns="0" bIns="0" rtlCol="0">
            <a:spAutoFit/>
          </a:bodyPr>
          <a:lstStyle/>
          <a:p>
            <a:pPr marL="537210" algn="ctr">
              <a:lnSpc>
                <a:spcPct val="100000"/>
              </a:lnSpc>
              <a:spcBef>
                <a:spcPts val="105"/>
              </a:spcBef>
            </a:pPr>
            <a:r>
              <a:rPr sz="2400" spc="-250" dirty="0"/>
              <a:t>ASIGNACIÓN </a:t>
            </a:r>
            <a:r>
              <a:rPr sz="2400" spc="-375" dirty="0"/>
              <a:t>RECURSOS</a:t>
            </a:r>
            <a:r>
              <a:rPr sz="2400" spc="-140" dirty="0"/>
              <a:t> </a:t>
            </a:r>
            <a:r>
              <a:rPr sz="2400" spc="-340" dirty="0"/>
              <a:t>PRESUPUESTO</a:t>
            </a:r>
            <a:endParaRPr sz="2400"/>
          </a:p>
          <a:p>
            <a:pPr marL="537210" algn="ctr">
              <a:lnSpc>
                <a:spcPct val="100000"/>
              </a:lnSpc>
            </a:pPr>
            <a:r>
              <a:rPr sz="2000" spc="-140" dirty="0">
                <a:solidFill>
                  <a:srgbClr val="3366FF"/>
                </a:solidFill>
              </a:rPr>
              <a:t>Vigencia</a:t>
            </a:r>
            <a:r>
              <a:rPr sz="2000" spc="-290" dirty="0">
                <a:solidFill>
                  <a:srgbClr val="3366FF"/>
                </a:solidFill>
              </a:rPr>
              <a:t> </a:t>
            </a:r>
            <a:r>
              <a:rPr sz="2000" spc="-70" dirty="0">
                <a:solidFill>
                  <a:srgbClr val="3366FF"/>
                </a:solidFill>
              </a:rPr>
              <a:t>2020</a:t>
            </a:r>
            <a:endParaRPr sz="20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AEA464-816C-4358-A16C-AA5A30C9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11598557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225" y="6257923"/>
            <a:ext cx="990600" cy="47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8865" y="348678"/>
            <a:ext cx="8700135" cy="738278"/>
          </a:xfrm>
          <a:prstGeom prst="rect">
            <a:avLst/>
          </a:prstGeom>
        </p:spPr>
        <p:txBody>
          <a:bodyPr vert="horz" wrap="square" lIns="0" tIns="85978" rIns="0" bIns="0" rtlCol="0">
            <a:spAutoFit/>
          </a:bodyPr>
          <a:lstStyle/>
          <a:p>
            <a:pPr marL="673735" algn="ctr">
              <a:lnSpc>
                <a:spcPct val="100000"/>
              </a:lnSpc>
              <a:spcBef>
                <a:spcPts val="125"/>
              </a:spcBef>
            </a:pPr>
            <a:r>
              <a:rPr dirty="0"/>
              <a:t>RECURSOS PROPIOS PROGRAMADOS POR DEPENDENCIA</a:t>
            </a:r>
          </a:p>
          <a:p>
            <a:pPr marL="673735" algn="ctr">
              <a:lnSpc>
                <a:spcPct val="100000"/>
              </a:lnSpc>
              <a:spcBef>
                <a:spcPts val="50"/>
              </a:spcBef>
            </a:pPr>
            <a:r>
              <a:rPr sz="2000" spc="-140" dirty="0">
                <a:solidFill>
                  <a:srgbClr val="3366FF"/>
                </a:solidFill>
              </a:rPr>
              <a:t>Vigencia</a:t>
            </a:r>
            <a:r>
              <a:rPr sz="2000" spc="-290" dirty="0">
                <a:solidFill>
                  <a:srgbClr val="3366FF"/>
                </a:solidFill>
              </a:rPr>
              <a:t> </a:t>
            </a:r>
            <a:r>
              <a:rPr sz="2000" spc="-70" dirty="0">
                <a:solidFill>
                  <a:srgbClr val="3366FF"/>
                </a:solidFill>
              </a:rPr>
              <a:t>2020</a:t>
            </a:r>
            <a:endParaRPr sz="2000" dirty="0"/>
          </a:p>
        </p:txBody>
      </p:sp>
      <p:grpSp>
        <p:nvGrpSpPr>
          <p:cNvPr id="5" name="object 5"/>
          <p:cNvGrpSpPr/>
          <p:nvPr/>
        </p:nvGrpSpPr>
        <p:grpSpPr>
          <a:xfrm>
            <a:off x="6389862" y="4663252"/>
            <a:ext cx="29209" cy="34925"/>
            <a:chOff x="6389862" y="4663252"/>
            <a:chExt cx="29209" cy="34925"/>
          </a:xfrm>
        </p:grpSpPr>
        <p:sp>
          <p:nvSpPr>
            <p:cNvPr id="6" name="object 6"/>
            <p:cNvSpPr/>
            <p:nvPr/>
          </p:nvSpPr>
          <p:spPr>
            <a:xfrm>
              <a:off x="6395606" y="4663262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11658" y="11849"/>
                  </a:moveTo>
                  <a:lnTo>
                    <a:pt x="0" y="11849"/>
                  </a:lnTo>
                  <a:lnTo>
                    <a:pt x="0" y="23317"/>
                  </a:lnTo>
                  <a:lnTo>
                    <a:pt x="11658" y="23317"/>
                  </a:lnTo>
                  <a:lnTo>
                    <a:pt x="11658" y="11849"/>
                  </a:lnTo>
                  <a:close/>
                </a:path>
                <a:path w="23495" h="23495">
                  <a:moveTo>
                    <a:pt x="23317" y="0"/>
                  </a:moveTo>
                  <a:lnTo>
                    <a:pt x="0" y="0"/>
                  </a:lnTo>
                  <a:lnTo>
                    <a:pt x="0" y="11468"/>
                  </a:lnTo>
                  <a:lnTo>
                    <a:pt x="23317" y="11468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89853" y="4675111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5" h="23495">
                  <a:moveTo>
                    <a:pt x="23317" y="0"/>
                  </a:moveTo>
                  <a:lnTo>
                    <a:pt x="0" y="0"/>
                  </a:lnTo>
                  <a:lnTo>
                    <a:pt x="0" y="11468"/>
                  </a:lnTo>
                  <a:lnTo>
                    <a:pt x="0" y="22936"/>
                  </a:lnTo>
                  <a:lnTo>
                    <a:pt x="11658" y="22936"/>
                  </a:lnTo>
                  <a:lnTo>
                    <a:pt x="11658" y="11468"/>
                  </a:lnTo>
                  <a:lnTo>
                    <a:pt x="23317" y="11468"/>
                  </a:lnTo>
                  <a:lnTo>
                    <a:pt x="23317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B06AE72-CAC2-4CFF-8887-E112F1EAFD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375" t="32213" r="23750" b="14428"/>
          <a:stretch/>
        </p:blipFill>
        <p:spPr>
          <a:xfrm>
            <a:off x="1752600" y="1423141"/>
            <a:ext cx="8839200" cy="4662435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400" y="400050"/>
            <a:ext cx="5791200" cy="523875"/>
          </a:xfrm>
          <a:custGeom>
            <a:avLst/>
            <a:gdLst/>
            <a:ahLst/>
            <a:cxnLst/>
            <a:rect l="l" t="t" r="r" b="b"/>
            <a:pathLst>
              <a:path w="5791200" h="523875">
                <a:moveTo>
                  <a:pt x="5791200" y="0"/>
                </a:moveTo>
                <a:lnTo>
                  <a:pt x="0" y="0"/>
                </a:lnTo>
                <a:lnTo>
                  <a:pt x="0" y="523875"/>
                </a:lnTo>
                <a:lnTo>
                  <a:pt x="5791200" y="523875"/>
                </a:lnTo>
                <a:lnTo>
                  <a:pt x="5791200" y="0"/>
                </a:lnTo>
                <a:close/>
              </a:path>
            </a:pathLst>
          </a:custGeom>
          <a:solidFill>
            <a:srgbClr val="528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2171" y="419099"/>
            <a:ext cx="387413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270" dirty="0">
                <a:solidFill>
                  <a:srgbClr val="FFFFFF"/>
                </a:solidFill>
              </a:rPr>
              <a:t>¿Cuál es </a:t>
            </a:r>
            <a:r>
              <a:rPr sz="2750" spc="-100" dirty="0">
                <a:solidFill>
                  <a:srgbClr val="FFFFFF"/>
                </a:solidFill>
              </a:rPr>
              <a:t>el </a:t>
            </a:r>
            <a:r>
              <a:rPr sz="2750" spc="-170" dirty="0">
                <a:solidFill>
                  <a:srgbClr val="FFFFFF"/>
                </a:solidFill>
              </a:rPr>
              <a:t>principal</a:t>
            </a:r>
            <a:r>
              <a:rPr sz="2750" spc="235" dirty="0">
                <a:solidFill>
                  <a:srgbClr val="FFFFFF"/>
                </a:solidFill>
              </a:rPr>
              <a:t> </a:t>
            </a:r>
            <a:r>
              <a:rPr sz="2750" spc="-225" dirty="0">
                <a:solidFill>
                  <a:srgbClr val="FFFFFF"/>
                </a:solidFill>
              </a:rPr>
              <a:t>Reto?</a:t>
            </a:r>
            <a:endParaRPr sz="2750"/>
          </a:p>
        </p:txBody>
      </p:sp>
      <p:sp>
        <p:nvSpPr>
          <p:cNvPr id="4" name="object 4"/>
          <p:cNvSpPr/>
          <p:nvPr/>
        </p:nvSpPr>
        <p:spPr>
          <a:xfrm>
            <a:off x="1847850" y="1200150"/>
            <a:ext cx="8496300" cy="4705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72954" y="1274787"/>
            <a:ext cx="1614805" cy="4602480"/>
          </a:xfrm>
          <a:custGeom>
            <a:avLst/>
            <a:gdLst/>
            <a:ahLst/>
            <a:cxnLst/>
            <a:rect l="l" t="t" r="r" b="b"/>
            <a:pathLst>
              <a:path w="1614804" h="4602480">
                <a:moveTo>
                  <a:pt x="1614804" y="0"/>
                </a:moveTo>
                <a:lnTo>
                  <a:pt x="0" y="0"/>
                </a:lnTo>
                <a:lnTo>
                  <a:pt x="0" y="4602480"/>
                </a:lnTo>
                <a:lnTo>
                  <a:pt x="1614804" y="4602480"/>
                </a:lnTo>
                <a:lnTo>
                  <a:pt x="1614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7301" y="989642"/>
          <a:ext cx="11384914" cy="4882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367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Actividades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Resultados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MONTO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Metas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888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387350" marR="277495" indent="-95885">
                        <a:lnSpc>
                          <a:spcPts val="143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3.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Realizar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asistencia técnica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entidades</a:t>
                      </a:r>
                      <a:r>
                        <a:rPr sz="12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SINA,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SNGRD,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SISCLIMA,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sector productivo</a:t>
                      </a:r>
                      <a:r>
                        <a:rPr sz="12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6985" algn="ctr">
                        <a:lnSpc>
                          <a:spcPts val="1375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sociedad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 general con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respecto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información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conocimiento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generado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por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subdirección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0325" algn="just">
                        <a:lnSpc>
                          <a:spcPct val="100400"/>
                        </a:lnSpc>
                        <a:spcBef>
                          <a:spcPts val="320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capacidades de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AA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las Áreas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Operativas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IDEAM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RUA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Unificado, </a:t>
                      </a:r>
                      <a:r>
                        <a:rPr sz="1200" spc="-190" dirty="0">
                          <a:latin typeface="Arial"/>
                          <a:cs typeface="Arial"/>
                        </a:rPr>
                        <a:t>RETC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mejoras 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implementadas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demás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aplicativos;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adicionalmente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se  capacitará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otros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temas 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interés. </a:t>
                      </a:r>
                      <a:r>
                        <a:rPr sz="1200" spc="-175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realizarán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menos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cuatro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(4)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talleres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regionales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73.000.000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53975" algn="ctr">
                        <a:lnSpc>
                          <a:spcPts val="1435"/>
                        </a:lnSpc>
                        <a:spcBef>
                          <a:spcPts val="400"/>
                        </a:spcBef>
                      </a:pPr>
                      <a:r>
                        <a:rPr sz="1200" b="1" spc="10" dirty="0">
                          <a:latin typeface="Arial"/>
                          <a:cs typeface="Arial"/>
                        </a:rPr>
                        <a:t>CONPES</a:t>
                      </a:r>
                      <a:r>
                        <a:rPr sz="12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3918,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795" algn="ctr">
                        <a:lnSpc>
                          <a:spcPts val="1435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3868,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3943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8110" marR="107950" indent="-6985" algn="ctr">
                        <a:lnSpc>
                          <a:spcPct val="100400"/>
                        </a:lnSpc>
                      </a:pPr>
                      <a:r>
                        <a:rPr sz="1200" b="1" spc="-15" dirty="0">
                          <a:latin typeface="Arial"/>
                          <a:cs typeface="Arial"/>
                        </a:rPr>
                        <a:t>Metas 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PND: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Reciclaje,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Respel,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Calidad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Aire, 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Reducción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emisiones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GEI, 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Implementación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medidas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de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adaptación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al  Cambio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Climático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4295" algn="just">
                        <a:lnSpc>
                          <a:spcPct val="101699"/>
                        </a:lnSpc>
                        <a:spcBef>
                          <a:spcPts val="290"/>
                        </a:spcBef>
                      </a:pPr>
                      <a:r>
                        <a:rPr sz="1200" spc="-55" dirty="0">
                          <a:latin typeface="Arial"/>
                          <a:cs typeface="Arial"/>
                        </a:rPr>
                        <a:t>Formulación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elementos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diseño 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operación,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desarrollo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guía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metodológica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funcionamiento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Centro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Regional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Dialogo</a:t>
                      </a:r>
                      <a:r>
                        <a:rPr sz="12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Ambiental.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300.000.000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7310" algn="just">
                        <a:lnSpc>
                          <a:spcPct val="100099"/>
                        </a:lnSpc>
                        <a:spcBef>
                          <a:spcPts val="3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Realizar asistencia técnica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SISCLIMA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temáticas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relacionadas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vulnerabilidad,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el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riesgo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adaptación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al 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cambio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climático, el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monitoreo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reporte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verificación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mitigación,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aspectos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contabilidad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NDC,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entre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otros.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(Secretaria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Técnica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del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Comité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Información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la 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CICC)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200.000.000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67945" algn="just">
                        <a:lnSpc>
                          <a:spcPct val="100800"/>
                        </a:lnSpc>
                        <a:spcBef>
                          <a:spcPts val="32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Promover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actividades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capacitación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laboratorios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inscritos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los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procesos de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acreditación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autorización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 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demás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entidades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producen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información cuantitativa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física, 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química y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biológica.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30.000.000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 marR="79375" algn="just">
                        <a:lnSpc>
                          <a:spcPct val="101699"/>
                        </a:lnSpc>
                        <a:spcBef>
                          <a:spcPts val="320"/>
                        </a:spcBef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Suministrar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insumos y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acompañamiento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técnico,</a:t>
                      </a:r>
                      <a:r>
                        <a:rPr sz="1200" spc="2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para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el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fortalecimiento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la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toma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decisiones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materia 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ambiental, 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las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entidades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SINA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35" dirty="0">
                          <a:latin typeface="Arial"/>
                          <a:cs typeface="Arial"/>
                        </a:rPr>
                        <a:t>SINA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400.000.000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Subtotal</a:t>
                      </a:r>
                      <a:r>
                        <a:rPr sz="1200" b="1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70" dirty="0">
                          <a:latin typeface="Arial"/>
                          <a:cs typeface="Arial"/>
                        </a:rPr>
                        <a:t>actividad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60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1.003.000.000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10344150" y="3714750"/>
            <a:ext cx="1296035" cy="1943100"/>
            <a:chOff x="10344150" y="3714750"/>
            <a:chExt cx="1296035" cy="1943100"/>
          </a:xfrm>
        </p:grpSpPr>
        <p:sp>
          <p:nvSpPr>
            <p:cNvPr id="5" name="object 5"/>
            <p:cNvSpPr/>
            <p:nvPr/>
          </p:nvSpPr>
          <p:spPr>
            <a:xfrm>
              <a:off x="10344150" y="3714750"/>
              <a:ext cx="693703" cy="599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3750" y="3724275"/>
              <a:ext cx="624022" cy="5903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82250" y="5086350"/>
              <a:ext cx="592642" cy="571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72725" y="4381500"/>
              <a:ext cx="1267439" cy="6570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10900" y="5086350"/>
              <a:ext cx="606589" cy="5713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</TotalTime>
  <Words>7894</Words>
  <Application>Microsoft Office PowerPoint</Application>
  <PresentationFormat>Panorámica</PresentationFormat>
  <Paragraphs>1931</Paragraphs>
  <Slides>84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84</vt:i4>
      </vt:variant>
    </vt:vector>
  </HeadingPairs>
  <TitlesOfParts>
    <vt:vector size="90" baseType="lpstr">
      <vt:lpstr>Arial</vt:lpstr>
      <vt:lpstr>Calibri</vt:lpstr>
      <vt:lpstr>Times New Roman</vt:lpstr>
      <vt:lpstr>Verdana</vt:lpstr>
      <vt:lpstr>Wingdings</vt:lpstr>
      <vt:lpstr>Office Theme</vt:lpstr>
      <vt:lpstr>Presentación de PowerPoint</vt:lpstr>
      <vt:lpstr>PLAN DE ACCIÓN 2020</vt:lpstr>
      <vt:lpstr>PLANES  IDEAM </vt:lpstr>
      <vt:lpstr>Presentación de PowerPoint</vt:lpstr>
      <vt:lpstr>Planeación Estratégica Elementos Marco del PAA 2020</vt:lpstr>
      <vt:lpstr>SUBDIRECCIÓN DE ESTUDIOS AMBIENTALES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SUBDIRECCIÓN DE METEOROLOGÍA</vt:lpstr>
      <vt:lpstr>Presentación de PowerPoint</vt:lpstr>
      <vt:lpstr>Presentación de PowerPoint</vt:lpstr>
      <vt:lpstr>Presentación de PowerPoint</vt:lpstr>
      <vt:lpstr>Presentación de PowerPoint</vt:lpstr>
      <vt:lpstr>SUBDIRECCIÓN DE ECOSISTEMAS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SUBDIRECCIÓN DE HIDROLOGÍA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GENERAL</vt:lpstr>
      <vt:lpstr>Presentación de PowerPoint</vt:lpstr>
      <vt:lpstr>OFICINA DEL SERVICIO DE   PRONÓSTICO Y ALERTAS</vt:lpstr>
      <vt:lpstr>Presentación de PowerPoint</vt:lpstr>
      <vt:lpstr>Presentación de PowerPoint</vt:lpstr>
      <vt:lpstr>Presentación de PowerPoint</vt:lpstr>
      <vt:lpstr>OFICINA DE INFORMÁTICA</vt:lpstr>
      <vt:lpstr>Presentación de PowerPoint</vt:lpstr>
      <vt:lpstr>Presentación de PowerPoint</vt:lpstr>
      <vt:lpstr>Presentación de PowerPoint</vt:lpstr>
      <vt:lpstr>Oficina de Informatica Frente a los objetivos de desarrollo sostenible</vt:lpstr>
      <vt:lpstr>OFICINA DE CONTROL INTERNO</vt:lpstr>
      <vt:lpstr>Planeación Estratégica Anual Elementos Marco del PAA 2020</vt:lpstr>
      <vt:lpstr>Presentación de PowerPoint</vt:lpstr>
      <vt:lpstr>OFICINA DE COOPERACIÓN INTERNACIONAL</vt:lpstr>
      <vt:lpstr>Presentación de PowerPoint</vt:lpstr>
      <vt:lpstr>OFICINA ASESORA DE PLANEACIÓN</vt:lpstr>
      <vt:lpstr>Presentación de PowerPoint</vt:lpstr>
      <vt:lpstr>SECRETARÍA GENERAL</vt:lpstr>
      <vt:lpstr>Presentación de PowerPoint</vt:lpstr>
      <vt:lpstr>SECRETARÍA GENERAL Grupo de Servicios Administrativos - 2020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SECRETARÍA GENERAL Grupo de Administración y  Desarrollo del Talento Humano  Planeación Estratégica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Costos Oficina Jurídica 2020</vt:lpstr>
      <vt:lpstr>04.</vt:lpstr>
      <vt:lpstr>ASIGNACIÓN RECURSOS PRESUPUESTO Vigencia 2020</vt:lpstr>
      <vt:lpstr>Asignación Recursos de Inversión 2020</vt:lpstr>
      <vt:lpstr>ASIGNACIÓN RECURSOS PRESUPUESTO Vigencia 2020</vt:lpstr>
      <vt:lpstr>RECURSOS PROPIOS PROGRAMADOS POR DEPENDENCIA Vigencia 2020</vt:lpstr>
      <vt:lpstr>¿Cuál es el principal Reto?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Sánchez</dc:creator>
  <cp:lastModifiedBy>Telly De Jesus Month Parra</cp:lastModifiedBy>
  <cp:revision>19</cp:revision>
  <dcterms:created xsi:type="dcterms:W3CDTF">2019-12-16T16:50:55Z</dcterms:created>
  <dcterms:modified xsi:type="dcterms:W3CDTF">2020-01-31T21:18:16Z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LastSaved">
    <vt:filetime>2019-12-16T00:00:00Z</vt:filetime>
  </property>
</Properties>
</file>