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269" r:id="rId3"/>
    <p:sldId id="273" r:id="rId4"/>
    <p:sldId id="276" r:id="rId5"/>
    <p:sldId id="302" r:id="rId6"/>
    <p:sldId id="342" r:id="rId7"/>
    <p:sldId id="278" r:id="rId8"/>
    <p:sldId id="304" r:id="rId9"/>
    <p:sldId id="329" r:id="rId10"/>
    <p:sldId id="330" r:id="rId11"/>
    <p:sldId id="331" r:id="rId12"/>
    <p:sldId id="332" r:id="rId13"/>
    <p:sldId id="285" r:id="rId14"/>
    <p:sldId id="334" r:id="rId15"/>
    <p:sldId id="287" r:id="rId16"/>
    <p:sldId id="335" r:id="rId17"/>
    <p:sldId id="336" r:id="rId18"/>
    <p:sldId id="337" r:id="rId19"/>
    <p:sldId id="338" r:id="rId20"/>
    <p:sldId id="339" r:id="rId21"/>
    <p:sldId id="341" r:id="rId22"/>
    <p:sldId id="317" r:id="rId23"/>
    <p:sldId id="280" r:id="rId24"/>
    <p:sldId id="281" r:id="rId25"/>
    <p:sldId id="307" r:id="rId26"/>
    <p:sldId id="283" r:id="rId27"/>
    <p:sldId id="343" r:id="rId28"/>
    <p:sldId id="344" r:id="rId29"/>
    <p:sldId id="345" r:id="rId30"/>
    <p:sldId id="284" r:id="rId31"/>
    <p:sldId id="346" r:id="rId32"/>
    <p:sldId id="347" r:id="rId33"/>
    <p:sldId id="348" r:id="rId34"/>
    <p:sldId id="318" r:id="rId35"/>
    <p:sldId id="282" r:id="rId36"/>
    <p:sldId id="286" r:id="rId37"/>
    <p:sldId id="293" r:id="rId38"/>
    <p:sldId id="295" r:id="rId39"/>
    <p:sldId id="296" r:id="rId40"/>
    <p:sldId id="298" r:id="rId41"/>
    <p:sldId id="299" r:id="rId42"/>
    <p:sldId id="297" r:id="rId43"/>
    <p:sldId id="300" r:id="rId44"/>
    <p:sldId id="306" r:id="rId45"/>
    <p:sldId id="288" r:id="rId46"/>
    <p:sldId id="289" r:id="rId47"/>
    <p:sldId id="290" r:id="rId48"/>
    <p:sldId id="325" r:id="rId49"/>
    <p:sldId id="308" r:id="rId50"/>
    <p:sldId id="351" r:id="rId51"/>
    <p:sldId id="352" r:id="rId52"/>
    <p:sldId id="294" r:id="rId53"/>
    <p:sldId id="310" r:id="rId54"/>
    <p:sldId id="311" r:id="rId55"/>
    <p:sldId id="326" r:id="rId56"/>
    <p:sldId id="291" r:id="rId57"/>
    <p:sldId id="312" r:id="rId58"/>
    <p:sldId id="313" r:id="rId59"/>
    <p:sldId id="350" r:id="rId60"/>
    <p:sldId id="328" r:id="rId61"/>
    <p:sldId id="292" r:id="rId62"/>
    <p:sldId id="315" r:id="rId63"/>
    <p:sldId id="301" r:id="rId64"/>
    <p:sldId id="316" r:id="rId65"/>
    <p:sldId id="303" r:id="rId66"/>
  </p:sldIdLst>
  <p:sldSz cx="12192000" cy="6858000"/>
  <p:notesSz cx="6858000" cy="9144000"/>
  <p:defaultTextStyle>
    <a:defPPr>
      <a:defRPr lang="es-CO"/>
    </a:defPPr>
    <a:lvl1pPr marL="0" algn="l" defTabSz="914395" rtl="0" eaLnBrk="1" latinLnBrk="0" hangingPunct="1">
      <a:defRPr sz="1801" kern="1200">
        <a:solidFill>
          <a:schemeClr val="tx1"/>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27" autoAdjust="0"/>
    <p:restoredTop sz="94660"/>
  </p:normalViewPr>
  <p:slideViewPr>
    <p:cSldViewPr snapToGrid="0">
      <p:cViewPr>
        <p:scale>
          <a:sx n="66" d="100"/>
          <a:sy n="66" d="100"/>
        </p:scale>
        <p:origin x="894" y="17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 Single Corner Rectangle 2"/>
          <p:cNvSpPr/>
          <p:nvPr userDrawn="1"/>
        </p:nvSpPr>
        <p:spPr>
          <a:xfrm flipH="1">
            <a:off x="9598880" y="6047291"/>
            <a:ext cx="2593117" cy="810713"/>
          </a:xfrm>
          <a:prstGeom prst="round1Rect">
            <a:avLst>
              <a:gd name="adj" fmla="val 3714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78"/>
          </a:p>
        </p:txBody>
      </p:sp>
      <p:pic>
        <p:nvPicPr>
          <p:cNvPr id="2"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308" y="6240698"/>
            <a:ext cx="996417" cy="475590"/>
          </a:xfrm>
          <a:prstGeom prst="rect">
            <a:avLst/>
          </a:prstGeom>
        </p:spPr>
      </p:pic>
      <p:pic>
        <p:nvPicPr>
          <p:cNvPr id="4" name="Picture 3" descr="LOGO IDEAM FN-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15162" y="6214913"/>
            <a:ext cx="1036163" cy="508545"/>
          </a:xfrm>
          <a:prstGeom prst="rect">
            <a:avLst/>
          </a:prstGeom>
        </p:spPr>
      </p:pic>
    </p:spTree>
    <p:extLst>
      <p:ext uri="{BB962C8B-B14F-4D97-AF65-F5344CB8AC3E}">
        <p14:creationId xmlns:p14="http://schemas.microsoft.com/office/powerpoint/2010/main" val="24895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F5D7938-7D3A-4E3D-A5FF-5D7AF272B44B}" type="datetimeFigureOut">
              <a:rPr lang="es-CO" smtClean="0"/>
              <a:t>20/09/2021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147969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3"/>
            <a:ext cx="2628900" cy="5811840"/>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3"/>
            <a:ext cx="7734300" cy="581184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F5D7938-7D3A-4E3D-A5FF-5D7AF272B44B}" type="datetimeFigureOut">
              <a:rPr lang="es-CO" smtClean="0"/>
              <a:t>20/09/2021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221429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550" y="6260040"/>
            <a:ext cx="996417" cy="475590"/>
          </a:xfrm>
          <a:prstGeom prst="rect">
            <a:avLst/>
          </a:prstGeom>
        </p:spPr>
      </p:pic>
    </p:spTree>
    <p:extLst>
      <p:ext uri="{BB962C8B-B14F-4D97-AF65-F5344CB8AC3E}">
        <p14:creationId xmlns:p14="http://schemas.microsoft.com/office/powerpoint/2010/main" val="27592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41"/>
            <a:ext cx="10515600" cy="2852738"/>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4"/>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F5D7938-7D3A-4E3D-A5FF-5D7AF272B44B}" type="datetimeFigureOut">
              <a:rPr lang="es-CO" smtClean="0"/>
              <a:t>20/09/2021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41988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7"/>
            <a:ext cx="5181600" cy="435133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7"/>
            <a:ext cx="5181600" cy="435133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8F5D7938-7D3A-4E3D-A5FF-5D7AF272B44B}" type="datetimeFigureOut">
              <a:rPr lang="es-CO" smtClean="0"/>
              <a:t>20/09/2021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89510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3"/>
            <a:ext cx="10515600" cy="1325565"/>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6"/>
            <a:ext cx="5157787"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1" y="1681166"/>
            <a:ext cx="5183188"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1" y="2505075"/>
            <a:ext cx="5183188" cy="36845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8F5D7938-7D3A-4E3D-A5FF-5D7AF272B44B}" type="datetimeFigureOut">
              <a:rPr lang="es-CO" smtClean="0"/>
              <a:t>20/09/2021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209426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8F5D7938-7D3A-4E3D-A5FF-5D7AF272B44B}" type="datetimeFigureOut">
              <a:rPr lang="es-CO" smtClean="0"/>
              <a:t>20/09/2021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181822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5D7938-7D3A-4E3D-A5FF-5D7AF272B44B}" type="datetimeFigureOut">
              <a:rPr lang="es-CO" smtClean="0"/>
              <a:t>20/09/2021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168600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31"/>
            <a:ext cx="6172200" cy="48736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F5D7938-7D3A-4E3D-A5FF-5D7AF272B44B}" type="datetimeFigureOut">
              <a:rPr lang="es-CO" smtClean="0"/>
              <a:t>20/09/2021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250160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31"/>
            <a:ext cx="6172200" cy="48736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F5D7938-7D3A-4E3D-A5FF-5D7AF272B44B}" type="datetimeFigureOut">
              <a:rPr lang="es-CO" smtClean="0"/>
              <a:t>20/09/2021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C2976FA-BD9A-47D4-9D15-1FFA90B8CEFE}" type="slidenum">
              <a:rPr lang="es-CO" smtClean="0"/>
              <a:t>‹Nº›</a:t>
            </a:fld>
            <a:endParaRPr lang="es-CO"/>
          </a:p>
        </p:txBody>
      </p:sp>
    </p:spTree>
    <p:extLst>
      <p:ext uri="{BB962C8B-B14F-4D97-AF65-F5344CB8AC3E}">
        <p14:creationId xmlns:p14="http://schemas.microsoft.com/office/powerpoint/2010/main" val="218202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3"/>
            <a:ext cx="10515600" cy="1325565"/>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7"/>
            <a:ext cx="10515600" cy="435133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9"/>
            <a:ext cx="2743200" cy="365123"/>
          </a:xfrm>
          <a:prstGeom prst="rect">
            <a:avLst/>
          </a:prstGeom>
        </p:spPr>
        <p:txBody>
          <a:bodyPr vert="horz" lIns="91440" tIns="45720" rIns="91440" bIns="45720" rtlCol="0" anchor="ctr"/>
          <a:lstStyle>
            <a:lvl1pPr algn="l">
              <a:defRPr sz="1200">
                <a:solidFill>
                  <a:schemeClr val="tx1">
                    <a:tint val="75000"/>
                  </a:schemeClr>
                </a:solidFill>
              </a:defRPr>
            </a:lvl1pPr>
          </a:lstStyle>
          <a:p>
            <a:fld id="{8F5D7938-7D3A-4E3D-A5FF-5D7AF272B44B}" type="datetimeFigureOut">
              <a:rPr lang="es-CO" smtClean="0"/>
              <a:t>20/09/2021</a:t>
            </a:fld>
            <a:endParaRPr lang="es-CO"/>
          </a:p>
        </p:txBody>
      </p:sp>
      <p:sp>
        <p:nvSpPr>
          <p:cNvPr id="5" name="Marcador de pie de página 4"/>
          <p:cNvSpPr>
            <a:spLocks noGrp="1"/>
          </p:cNvSpPr>
          <p:nvPr>
            <p:ph type="ftr" sz="quarter" idx="3"/>
          </p:nvPr>
        </p:nvSpPr>
        <p:spPr>
          <a:xfrm>
            <a:off x="4038600" y="6356359"/>
            <a:ext cx="4114800" cy="3651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9"/>
            <a:ext cx="2743200" cy="365123"/>
          </a:xfrm>
          <a:prstGeom prst="rect">
            <a:avLst/>
          </a:prstGeom>
        </p:spPr>
        <p:txBody>
          <a:bodyPr vert="horz" lIns="91440" tIns="45720" rIns="91440" bIns="45720" rtlCol="0" anchor="ctr"/>
          <a:lstStyle>
            <a:lvl1pPr algn="r">
              <a:defRPr sz="1200">
                <a:solidFill>
                  <a:schemeClr val="tx1">
                    <a:tint val="75000"/>
                  </a:schemeClr>
                </a:solidFill>
              </a:defRPr>
            </a:lvl1pPr>
          </a:lstStyle>
          <a:p>
            <a:fld id="{1C2976FA-BD9A-47D4-9D15-1FFA90B8CEFE}" type="slidenum">
              <a:rPr lang="es-CO" smtClean="0"/>
              <a:t>‹Nº›</a:t>
            </a:fld>
            <a:endParaRPr lang="es-CO"/>
          </a:p>
        </p:txBody>
      </p:sp>
    </p:spTree>
    <p:extLst>
      <p:ext uri="{BB962C8B-B14F-4D97-AF65-F5344CB8AC3E}">
        <p14:creationId xmlns:p14="http://schemas.microsoft.com/office/powerpoint/2010/main" val="213224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5D28157-D4C2-4849-8882-BBC2E55CEE3C}"/>
              </a:ext>
            </a:extLst>
          </p:cNvPr>
          <p:cNvSpPr/>
          <p:nvPr/>
        </p:nvSpPr>
        <p:spPr>
          <a:xfrm>
            <a:off x="4919004" y="1550403"/>
            <a:ext cx="6096000" cy="2585323"/>
          </a:xfrm>
          <a:prstGeom prst="rect">
            <a:avLst/>
          </a:prstGeom>
        </p:spPr>
        <p:txBody>
          <a:bodyPr>
            <a:spAutoFit/>
          </a:bodyPr>
          <a:lstStyle/>
          <a:p>
            <a:pPr algn="ctr"/>
            <a:r>
              <a:rPr lang="es-CO" sz="5400" b="1" dirty="0">
                <a:solidFill>
                  <a:schemeClr val="bg2"/>
                </a:solidFill>
                <a:effectLst>
                  <a:outerShdw blurRad="38100" dist="38100" dir="2700000" algn="tl">
                    <a:srgbClr val="000000">
                      <a:alpha val="43137"/>
                    </a:srgbClr>
                  </a:outerShdw>
                </a:effectLst>
              </a:rPr>
              <a:t>FUNCIONES DE LAS DEPENDENCIAS DEL IDEAM </a:t>
            </a:r>
          </a:p>
        </p:txBody>
      </p:sp>
    </p:spTree>
    <p:extLst>
      <p:ext uri="{BB962C8B-B14F-4D97-AF65-F5344CB8AC3E}">
        <p14:creationId xmlns:p14="http://schemas.microsoft.com/office/powerpoint/2010/main" val="47189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Servicio al Ciudadano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406769" y="1265219"/>
            <a:ext cx="9678573"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800" dirty="0"/>
              <a:t>Elaborar, ejecutar y evaluar la Estrategia de Participación Ciudadana, con el direccionamiento estratégico y la planeación institucional de la entidad, bajo los parámetros del Modelo Integrado de Planeación y Gestión (MIPG), en coordinación con la Oficina Asesora de Planeación y el Grupo de Comunicaciones del Instituto.</a:t>
            </a:r>
          </a:p>
          <a:p>
            <a:pPr marL="285750" indent="-285750" algn="just">
              <a:buFont typeface="Arial" panose="020B0604020202020204" pitchFamily="34" charset="0"/>
              <a:buChar char="•"/>
            </a:pPr>
            <a:r>
              <a:rPr lang="es-CO" sz="1800" dirty="0"/>
              <a:t>Evaluar, orientar y proponer las medidas necesarias para optimiza, simplificar y agilizar los tramites y procedimientos administrativos, que le permitan el acceso a los ciudadanos, reduciendo costos, tiempos y procesos en la interacción con la Entidad.</a:t>
            </a:r>
          </a:p>
          <a:p>
            <a:pPr marL="285750" indent="-285750" algn="just">
              <a:buFont typeface="Arial" panose="020B0604020202020204" pitchFamily="34" charset="0"/>
              <a:buChar char="•"/>
            </a:pPr>
            <a:r>
              <a:rPr lang="es-CO" sz="1800" dirty="0"/>
              <a:t>Proponer y aplicar métodos y procedimientos de control interno que garanticen la calidad, eficiencia y eficacia en la gestión y operación del grupo.</a:t>
            </a:r>
          </a:p>
          <a:p>
            <a:pPr marL="285750" lvl="0" indent="-285750" algn="just">
              <a:buFont typeface="Arial" panose="020B0604020202020204" pitchFamily="34" charset="0"/>
              <a:buChar char="•"/>
            </a:pPr>
            <a:r>
              <a:rPr lang="es-CO" sz="1800" dirty="0"/>
              <a:t>Elaborar los documentos precontractuales, necesarios para la ejecución de los recursos asignados, así como realizar el seguimiento de los proceso de selección contractual a su cargo. </a:t>
            </a:r>
          </a:p>
          <a:p>
            <a:pPr marL="285750" indent="-285750" algn="just">
              <a:buFont typeface="Arial" panose="020B0604020202020204" pitchFamily="34" charset="0"/>
              <a:buChar char="•"/>
            </a:pPr>
            <a:r>
              <a:rPr lang="es-CO" sz="1800" dirty="0"/>
              <a:t>Supervisar la ejecución de los contratos asignados, conforme a la normatividad vigente</a:t>
            </a:r>
          </a:p>
          <a:p>
            <a:pPr marL="285750" indent="-285750" algn="just">
              <a:buFont typeface="Arial" panose="020B0604020202020204" pitchFamily="34" charset="0"/>
              <a:buChar char="•"/>
            </a:pPr>
            <a:r>
              <a:rPr lang="es-CO" sz="1800" dirty="0"/>
              <a:t>Realizar las actividades requeridas para el mantenimiento y actualización de los documentos y registros que forman parte del Modelo Integrado de Planeación y Gestión (MIPG), promoviendo el mejoramiento continuo de los procesos a cargo </a:t>
            </a:r>
          </a:p>
          <a:p>
            <a:pPr marL="285750" lvl="0" indent="-285750" algn="just">
              <a:buFont typeface="Arial" panose="020B0604020202020204" pitchFamily="34" charset="0"/>
              <a:buChar char="•"/>
            </a:pPr>
            <a:r>
              <a:rPr lang="es-CO" sz="1800" dirty="0"/>
              <a:t>Cumplir con las demás funciones que le sean asignadas por la ley, reglamentación  interna y/o la Secretaria General, que correspondan a la naturaleza de sus asuntos.</a:t>
            </a:r>
          </a:p>
          <a:p>
            <a:pPr marL="285750" indent="-285750" algn="just">
              <a:buFont typeface="Arial" panose="020B0604020202020204" pitchFamily="34" charset="0"/>
              <a:buChar char="•"/>
            </a:pPr>
            <a:endParaRPr lang="es-CO" sz="1800" dirty="0"/>
          </a:p>
        </p:txBody>
      </p:sp>
    </p:spTree>
    <p:extLst>
      <p:ext uri="{BB962C8B-B14F-4D97-AF65-F5344CB8AC3E}">
        <p14:creationId xmlns:p14="http://schemas.microsoft.com/office/powerpoint/2010/main" val="334828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a:t>
            </a:r>
            <a:r>
              <a:rPr lang="es-CO" sz="1600" b="1"/>
              <a:t>de Administración </a:t>
            </a:r>
            <a:r>
              <a:rPr lang="es-CO" sz="1600" b="1" dirty="0"/>
              <a:t>y Desarrollo del Talento Humano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0475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400" dirty="0"/>
              <a:t>Cumplir las funciones especificas contempladas con el articulo 15 de la ley 909 del 2004 y sus decretos reglamentarios, así como los que modifiquen, adicionen o aclaren.</a:t>
            </a:r>
          </a:p>
          <a:p>
            <a:pPr marL="285750" indent="-285750" algn="just">
              <a:buFont typeface="Arial" panose="020B0604020202020204" pitchFamily="34" charset="0"/>
              <a:buChar char="•"/>
            </a:pPr>
            <a:r>
              <a:rPr lang="es-CO" sz="1400" dirty="0"/>
              <a:t>Diseñar, ejecutar, evaluar y controlar las políticas y procedimientos asociados a la administración de planta de personal, selección, vinculación, distribuciones, ubicaciones, traslados, encargos, manuales específicos de funciones y de competencias laborales, evaluación de desempeño y desvinculación de los servidores públicos con base en las necesidades reales, las metodologías y lineamientos aprobados el cumplimento de la normatividad vigente y los procesos establecidos.</a:t>
            </a:r>
          </a:p>
          <a:p>
            <a:pPr marL="285750" indent="-285750" algn="just">
              <a:buFont typeface="Arial" panose="020B0604020202020204" pitchFamily="34" charset="0"/>
              <a:buChar char="•"/>
            </a:pPr>
            <a:r>
              <a:rPr lang="es-CO" sz="1400" dirty="0"/>
              <a:t>Liderar los proyectos de modificación de planta de personal, el estudio técnico correspondiente y manual especifico de funciones y de competencias laborales acorde con las necesidades y procesos que desarrolla la entidad.</a:t>
            </a:r>
          </a:p>
          <a:p>
            <a:pPr marL="285750" indent="-285750" algn="just">
              <a:buFont typeface="Arial" panose="020B0604020202020204" pitchFamily="34" charset="0"/>
              <a:buChar char="•"/>
            </a:pPr>
            <a:r>
              <a:rPr lang="es-CO" sz="1400" dirty="0"/>
              <a:t>Coordinar, planear y controlar las actividades relacionadas con los procesos de selección, vinculación del talento Humano, así como las afiliaciones al sistema de la seguridad social y al Fondo Nacional de Ahorro.</a:t>
            </a:r>
          </a:p>
          <a:p>
            <a:pPr marL="285750" indent="-285750" algn="just">
              <a:buFont typeface="Arial" panose="020B0604020202020204" pitchFamily="34" charset="0"/>
              <a:buChar char="•"/>
            </a:pPr>
            <a:r>
              <a:rPr lang="es-CO" sz="1400" dirty="0"/>
              <a:t>Gestionar y organizar el archivo de las hojas de vida de los funcionarios y exfuncionarios de la Entidad y controlar que se mantenga actualizados de conformidad con lar normas vigentes.</a:t>
            </a:r>
          </a:p>
          <a:p>
            <a:pPr marL="285750" indent="-285750" algn="just">
              <a:buFont typeface="Arial" panose="020B0604020202020204" pitchFamily="34" charset="0"/>
              <a:buChar char="•"/>
            </a:pPr>
            <a:r>
              <a:rPr lang="es-CO" sz="1400" dirty="0"/>
              <a:t>Generar las certificaciones que soliciten los funcionarios, exfuncionarios y entes de control de conformidad los procedimientos establecidos.</a:t>
            </a:r>
          </a:p>
          <a:p>
            <a:pPr marL="285750" indent="-285750" algn="just">
              <a:buFont typeface="Arial" panose="020B0604020202020204" pitchFamily="34" charset="0"/>
              <a:buChar char="•"/>
            </a:pPr>
            <a:r>
              <a:rPr lang="es-CO" sz="1400" dirty="0"/>
              <a:t>Mantener actualizada la información de los sistemas de información que por ley son de su competencia, tales como SIGP, SIMO y los demás que surjan.</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buFont typeface="Arial" panose="020B0604020202020204" pitchFamily="34" charset="0"/>
              <a:buChar char="•"/>
            </a:pPr>
            <a:r>
              <a:rPr lang="es-CO" sz="1400" dirty="0"/>
              <a:t>Coordinar y responder por la liquidación y tramite oportuno de la nomina, de conformidad con las disposiciones que rigen al respeto.</a:t>
            </a:r>
          </a:p>
          <a:p>
            <a:pPr marL="285750" lvl="0" indent="-285750" algn="just">
              <a:buFont typeface="Arial" panose="020B0604020202020204" pitchFamily="34" charset="0"/>
              <a:buChar char="•"/>
            </a:pPr>
            <a:r>
              <a:rPr lang="es-CO" sz="1400" dirty="0"/>
              <a:t>Elaborar, coordinar , evaluar y ejecutar el plan de inducción, reinducción, capacitación y bienestar para los funcionarios del Instituto.</a:t>
            </a:r>
          </a:p>
          <a:p>
            <a:pPr marL="285750" lvl="0" indent="-285750" algn="just">
              <a:buFont typeface="Arial" panose="020B0604020202020204" pitchFamily="34" charset="0"/>
              <a:buChar char="•"/>
            </a:pPr>
            <a:r>
              <a:rPr lang="es-CO" sz="1400" dirty="0"/>
              <a:t>Establecer planes y programas de salud ocupacional para los funcionarios del Instituto y coordinar la ejecución del mismo.</a:t>
            </a:r>
          </a:p>
          <a:p>
            <a:pPr marL="285750" lvl="0" indent="-285750" algn="just">
              <a:buFont typeface="Arial" panose="020B0604020202020204" pitchFamily="34" charset="0"/>
              <a:buChar char="•"/>
            </a:pPr>
            <a:r>
              <a:rPr lang="es-CO" sz="1400" dirty="0"/>
              <a:t>Atender las peticiones y requerimientos relacionados con los asuntos de su competencia.</a:t>
            </a:r>
          </a:p>
          <a:p>
            <a:pPr marL="285750" lvl="0" indent="-285750" algn="just">
              <a:buFont typeface="Arial" panose="020B0604020202020204" pitchFamily="34" charset="0"/>
              <a:buChar char="•"/>
            </a:pPr>
            <a:r>
              <a:rPr lang="es-CO" sz="1400" dirty="0"/>
              <a:t>Proponer y aplicar métodos y procedimientos de control interno que garanticen la calidad, eficiencia y eficacia en la gestión y operación del grupo.</a:t>
            </a:r>
          </a:p>
          <a:p>
            <a:pPr marL="285750" lvl="0" indent="-285750" algn="just">
              <a:buFont typeface="Arial" panose="020B0604020202020204" pitchFamily="34" charset="0"/>
              <a:buChar char="•"/>
            </a:pPr>
            <a:r>
              <a:rPr lang="es-CO" sz="1400" dirty="0"/>
              <a:t> Elaborar los documentos precontractuales , necesarios para la ejecución de los recursos asignados, así como realizar el seguimiento de los procesos de la selección contractual a su cargo.</a:t>
            </a:r>
          </a:p>
          <a:p>
            <a:pPr marL="285750" lvl="0" indent="-285750" algn="just">
              <a:buFont typeface="Arial" panose="020B0604020202020204" pitchFamily="34" charset="0"/>
              <a:buChar char="•"/>
            </a:pPr>
            <a:r>
              <a:rPr lang="es-CO" sz="1400" dirty="0"/>
              <a:t>Supervisar la ejecución de los contratos asignados, conforme a la normatividad vigente.</a:t>
            </a:r>
          </a:p>
          <a:p>
            <a:pPr marL="285750" lvl="0" indent="-285750" algn="just">
              <a:buFont typeface="Arial" panose="020B0604020202020204" pitchFamily="34" charset="0"/>
              <a:buChar char="•"/>
            </a:pPr>
            <a:r>
              <a:rPr lang="es-CO" sz="1400" dirty="0"/>
              <a:t>Realizar las actividades requeridas para el mantenimiento y actualización de los documentos y registros que forman parte del modelo integrado de planeación y gestión (MIPG), promoviendo el mejoramiento continuo de los procesos a cargo.</a:t>
            </a:r>
          </a:p>
          <a:p>
            <a:pPr marL="285750" lvl="0" indent="-285750" algn="just">
              <a:buFont typeface="Arial" panose="020B0604020202020204" pitchFamily="34" charset="0"/>
              <a:buChar char="•"/>
            </a:pPr>
            <a:r>
              <a:rPr lang="es-CO" sz="1400" dirty="0"/>
              <a:t>Cumplir con las demás funciones que le sean asignadas por ley, reglamentación interna y/o la Secretaria General, que correspondan a la naturaleza de sus asuntos.</a:t>
            </a:r>
          </a:p>
        </p:txBody>
      </p:sp>
    </p:spTree>
    <p:extLst>
      <p:ext uri="{BB962C8B-B14F-4D97-AF65-F5344CB8AC3E}">
        <p14:creationId xmlns:p14="http://schemas.microsoft.com/office/powerpoint/2010/main" val="355984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Comunicaciones y Prensa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92507" y="955729"/>
            <a:ext cx="6061263" cy="5268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Diseñar , liderar y ejecutar la estrategia de comunicaciones internas y externas del IDEAM, a través de las diferentes herramientas establecidas para tal fin, bajo las </a:t>
            </a:r>
            <a:r>
              <a:rPr lang="es-CO" sz="1500" dirty="0" err="1">
                <a:ea typeface="Calibri" panose="020F0502020204030204" pitchFamily="34" charset="0"/>
                <a:cs typeface="Arial" panose="020B0604020202020204" pitchFamily="34" charset="0"/>
              </a:rPr>
              <a:t>directríces</a:t>
            </a:r>
            <a:r>
              <a:rPr lang="es-CO" sz="1500" dirty="0">
                <a:ea typeface="Calibri" panose="020F0502020204030204" pitchFamily="34" charset="0"/>
                <a:cs typeface="Arial" panose="020B0604020202020204" pitchFamily="34" charset="0"/>
              </a:rPr>
              <a:t> de la alta dirección. </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Orientar a los funcionarios del Instituto, en el manejo de las relaciones con los medios de comunicación y demás sectores de la opinión pública a nivel nacional e internacional.</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Diseñar, liderar y ejecutar las estrategias para el posicionamiento, imagen y promoción del Instituto, y de divulgación de los programas y proyectos a su cargo.</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Establecer y coordinar las relaciones con los medios de comunicación nacional e internacional, para mantener espacios abiertos de divulgación de los planes, acciones y gestión del Instituto.</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Producir y emitir documentos, boletines y reportes sobre la gestión del Instituto, en los temas que le sean asignados.  </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Coordinar con las dependencias del Instituto el diseño y desarrollo de estrategias, programas, planes y acciones de comunicación al interior.</a:t>
            </a:r>
            <a:endParaRPr lang="es-CO"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500" dirty="0">
                <a:ea typeface="Calibri" panose="020F0502020204030204" pitchFamily="34" charset="0"/>
                <a:cs typeface="Arial" panose="020B0604020202020204" pitchFamily="34" charset="0"/>
              </a:rPr>
              <a:t>Coordinar la edición y publicación del material a divulgar a través de distintos medios y del material que requiera impresión y edición especial para su entrega, con el objetivo de desarrollar y mantener la imagen institucional y garantizar estándares de calidad en las presentaciones propias de cada medio.</a:t>
            </a:r>
            <a:endParaRPr lang="es-CO" sz="1500" u="none" strike="noStrike" dirty="0">
              <a:effectLs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7170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Administrar y monitorear los canales a cargo del Grupo de Comunicaciones del instituto, como lo son la sección de noticias en intranet, redes sociales, cartelería digital, correo electrónico y sección sala de prensa en la página Web, entre otros.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Hacer seguimiento sobre el impacto causado en el desarrollo de estrategias, programas y planes de comunicación externa e interna.</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Apoyar la logística de los eventos institucionales.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Ejecutar y evaluar la Estrategia de Rendición de Cuentas en el PAAC (Plan Anticorrupción y Atención al Ciudadano) de la entidad, bajo los parámetros del Modelo Integrado de Planeación y Gestión (MIPG), en coordinación con la Oficina Asesora de Planeación y el apoyo del Grupo de Servicio al Ciudadano del Instituto.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Proponer y aplicar métodos y procedimientos de control interno que garanticen la calidad, eficiencia y eficacia en la gestión y operación del grupo.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CO" sz="1400" dirty="0">
                <a:ea typeface="Calibri" panose="020F0502020204030204" pitchFamily="34" charset="0"/>
                <a:cs typeface="Arial" panose="020B0604020202020204" pitchFamily="34" charset="0"/>
              </a:rPr>
              <a:t>Elaborar los documentos precontractuales, necesarios para la ejecución de los recursos asignados, así como realizar el seguimiento de los proceso de selección contractual a su cargo.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Supervisar la ejecución de los contratos asignados, conforme a la normatividad vigente. Realizar las actividades requeridas para el mantenimiento y actualización de los documentos y registros que forman parte del Modelo Integrado de Planeación y Gestión (MIPG), promoviendo el mejoramiento continuo de los procesos a cargo.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endParaRPr lang="es-CO" sz="1400" u="none" strike="noStrike"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79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Gestión Documental y Centro de Documentación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92507" y="955729"/>
            <a:ext cx="6061263" cy="5394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Formular y desarrollar políticas, programas, proyectos, normas y procedimientos aplicables en la gestión documental del Instituto, acorde con los lineamientos establecidos por el Gobie</a:t>
            </a:r>
            <a:r>
              <a:rPr lang="es-CO" sz="1400" dirty="0">
                <a:solidFill>
                  <a:schemeClr val="tx1"/>
                </a:solidFill>
                <a:ea typeface="Arial" panose="020B0604020202020204" pitchFamily="34" charset="0"/>
                <a:cs typeface="Arial" panose="020B0604020202020204" pitchFamily="34" charset="0"/>
              </a:rPr>
              <a:t>r</a:t>
            </a:r>
            <a:r>
              <a:rPr lang="es-CO" sz="1400" dirty="0">
                <a:ea typeface="Arial" panose="020B0604020202020204" pitchFamily="34" charset="0"/>
                <a:cs typeface="Arial" panose="020B0604020202020204" pitchFamily="34" charset="0"/>
              </a:rPr>
              <a:t>no Nacional. </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Coordinar y ejecutar los procesos de administración centralizada de comunicaciones oficiales del Instituto acorde con la normatividad establecida para tal fin, asegurando la confidencialidad de la información, la eficacia y oportunidad en la entrega de las comunicaciones a sus respectivos destinatarios, tanto internos como externos.</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Liderar al interior de la Entidad las políticas archivísticas de conformidad con las disposiciones legales vigentes, con el fin de administrar, conservar y salvaguardar el patrimonio documental de la Entidad.</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Elaborar, actualizar y orientar la implementación en los archivos de gestión y central, las tablas de retención documental y valoración documental de acuerdo con las normas vigentes sobre la materia.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Prestar apoyo y asistencia técnica a las dependencias del Instituto, para la adecuada implementación del Programa de Gestión Documental y demás instrumentos archivísticos necesario y requeridos por la norma.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Desarrollar los procesos técnicos de disposición final de los documentos de archivo del IDEAM, de acuerdo con lo establecido en las Tablas de Retención Documental (TRD) y Tablas de Valoración Documental (TVD).</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Realizar las transferencias secundarias de archivos físicos y electrónicos según las directrices establecidas por el Archivo General de la Nación y el Ministerio de Tecnologías de la Información Comunicaciones.</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3941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Elaborar y entregar oportunamente los informes y demás  requerimientos presentados por los organismos de control, inspección y vigilancia de la gestión documental tanto  interno o externos.</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Administrar, organizar, catalogar, conservar, salvaguardar y prestar el servicio de consulta de los documentos que hacen parte del Centro de Documentación de la Entidad.</a:t>
            </a:r>
          </a:p>
          <a:p>
            <a:pPr marL="342900" lvl="0" indent="-342900">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Planear, programar</a:t>
            </a:r>
            <a:r>
              <a:rPr lang="es-CO" sz="1400" dirty="0" smtClean="0">
                <a:ea typeface="Arial" panose="020B0604020202020204" pitchFamily="34" charset="0"/>
                <a:cs typeface="Arial" panose="020B0604020202020204" pitchFamily="34" charset="0"/>
              </a:rPr>
              <a:t>, coordinar </a:t>
            </a:r>
            <a:r>
              <a:rPr lang="es-CO" sz="1400" dirty="0">
                <a:ea typeface="Arial" panose="020B0604020202020204" pitchFamily="34" charset="0"/>
                <a:cs typeface="Arial" panose="020B0604020202020204" pitchFamily="34" charset="0"/>
              </a:rPr>
              <a:t>y desarrollar las acciones administrativas y técnicas que se requieran para garantizar el cumplimiento de los objetivos del Centro de Documentación.</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Coordinar con el sistema de bibliotecas y centros de documentación y demás formas de acopio de información del SINA.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Participar en la formulación del Plan Institucional de Capacitación del Instituto en temas de gestión documental en coordinación con el Grupo de Administración y Desarrollo del Talento Humano. </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Administrar el Sistema de Información Bibliográfica del Instituto y los diferentes módulos que se implementen para la correcta prestación del servicio del Centro de Documentación del IDEAM.</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Organizar y conservar debidamente los documentos técnicos como planos, mapas, discos, libros, cintas, material fotográfico, y  </a:t>
            </a:r>
            <a:r>
              <a:rPr lang="es-CO" sz="1400" dirty="0" err="1">
                <a:ea typeface="Arial" panose="020B0604020202020204" pitchFamily="34" charset="0"/>
                <a:cs typeface="Arial" panose="020B0604020202020204" pitchFamily="34" charset="0"/>
              </a:rPr>
              <a:t>videográfico</a:t>
            </a:r>
            <a:r>
              <a:rPr lang="es-CO" sz="1400" dirty="0">
                <a:ea typeface="Arial" panose="020B0604020202020204" pitchFamily="34" charset="0"/>
                <a:cs typeface="Arial" panose="020B0604020202020204" pitchFamily="34" charset="0"/>
              </a:rPr>
              <a:t> y demás material de consulta de propiedad del Instituto.</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Mantener el control sobre los bienes culturales que reposan en el Centro de Documentación del Instituto.</a:t>
            </a:r>
          </a:p>
        </p:txBody>
      </p:sp>
    </p:spTree>
    <p:extLst>
      <p:ext uri="{BB962C8B-B14F-4D97-AF65-F5344CB8AC3E}">
        <p14:creationId xmlns:p14="http://schemas.microsoft.com/office/powerpoint/2010/main" val="263023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Gestión Documental y Centro de Documentación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421793" y="1293354"/>
            <a:ext cx="9348414" cy="41321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2000" dirty="0">
                <a:ea typeface="Arial" panose="020B0604020202020204" pitchFamily="34" charset="0"/>
                <a:cs typeface="Arial" panose="020B0604020202020204" pitchFamily="34" charset="0"/>
              </a:rPr>
              <a:t>Proponer y aplicar métodos y procedimientos de control interno que garanticen la calidad, eficiencia y eficacia en la gestión y operación del grupo.</a:t>
            </a:r>
          </a:p>
          <a:p>
            <a:pPr marL="342900" lvl="0" indent="-342900" algn="just">
              <a:lnSpc>
                <a:spcPct val="107000"/>
              </a:lnSpc>
              <a:spcAft>
                <a:spcPts val="800"/>
              </a:spcAft>
              <a:buFont typeface="Arial" panose="020B0604020202020204" pitchFamily="34" charset="0"/>
              <a:buChar char="•"/>
            </a:pPr>
            <a:r>
              <a:rPr lang="es-CO" sz="2000" dirty="0">
                <a:ea typeface="Arial" panose="020B0604020202020204" pitchFamily="34" charset="0"/>
                <a:cs typeface="Arial" panose="020B0604020202020204" pitchFamily="34" charset="0"/>
              </a:rPr>
              <a:t>Elaborar los documentos precontractuales, necesarios para la ejecución de los recursos asignados, así como realizar el seguimiento de los proceso de selección contractual a su cargo. </a:t>
            </a:r>
          </a:p>
          <a:p>
            <a:pPr marL="342900" lvl="0" indent="-342900" algn="just">
              <a:lnSpc>
                <a:spcPct val="107000"/>
              </a:lnSpc>
              <a:spcAft>
                <a:spcPts val="0"/>
              </a:spcAft>
              <a:buFont typeface="Arial" panose="020B0604020202020204" pitchFamily="34" charset="0"/>
              <a:buChar char="•"/>
            </a:pPr>
            <a:r>
              <a:rPr lang="es-CO" sz="2000" dirty="0">
                <a:ea typeface="Arial" panose="020B0604020202020204" pitchFamily="34" charset="0"/>
                <a:cs typeface="Arial" panose="020B0604020202020204" pitchFamily="34" charset="0"/>
              </a:rPr>
              <a:t>Supervisar la ejecución de los contratos asignados, conforme a la normatividad vigente. </a:t>
            </a:r>
          </a:p>
          <a:p>
            <a:pPr marL="342900" lvl="0" indent="-342900" algn="just">
              <a:lnSpc>
                <a:spcPct val="107000"/>
              </a:lnSpc>
              <a:spcAft>
                <a:spcPts val="0"/>
              </a:spcAft>
              <a:buFont typeface="Arial" panose="020B0604020202020204" pitchFamily="34" charset="0"/>
              <a:buChar char="•"/>
            </a:pPr>
            <a:r>
              <a:rPr lang="es-CO" sz="2000" dirty="0">
                <a:ea typeface="Arial" panose="020B0604020202020204" pitchFamily="34" charset="0"/>
                <a:cs typeface="Arial" panose="020B0604020202020204" pitchFamily="34" charset="0"/>
              </a:rPr>
              <a:t>Realizar las actividades requeridas para el mantenimiento y actualización de los documentos y registros que forman parte del Modelo Integrado de Planeación y Gestión (MIPG), promoviendo el mejoramiento continuo de los procesos a cargo.</a:t>
            </a:r>
          </a:p>
          <a:p>
            <a:pPr marL="342900" lvl="0" indent="-342900" algn="just">
              <a:lnSpc>
                <a:spcPct val="107000"/>
              </a:lnSpc>
              <a:spcAft>
                <a:spcPts val="0"/>
              </a:spcAft>
              <a:buFont typeface="Arial" panose="020B0604020202020204" pitchFamily="34" charset="0"/>
              <a:buChar char="•"/>
            </a:pPr>
            <a:r>
              <a:rPr lang="es-CO" sz="2000" dirty="0">
                <a:ea typeface="Arial" panose="020B0604020202020204" pitchFamily="34" charset="0"/>
                <a:cs typeface="Arial" panose="020B0604020202020204" pitchFamily="34" charset="0"/>
              </a:rPr>
              <a:t>Cumplir con las demás funciones que le sean asignadas por ley, reglamentación interna y/o la Secretaría General, que correspondan a la naturaleza de sus asuntos.</a:t>
            </a:r>
            <a:endParaRPr lang="es-CO" sz="2000" u="none" strike="noStrike" dirty="0">
              <a:effectLs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Manejo y Control de Almacén e Inventarios</a:t>
            </a:r>
            <a:r>
              <a:rPr lang="es-CO" sz="1600" b="1" dirty="0"/>
              <a:t>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6246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Administrar el almacén y mantener actualizado el inventario general de los bienes que constituyen el patrimonio del IDEAM y conservar los títulos y demás documentos necesarios para su identificación y control.</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Diseñar sistemas, programas, planes y proyectos que optimicen los procesos de almacenamiento.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Recibir los elementos adquiridos por la entidad y verificar sus especificaciones y cantidades contra factura, contrato u orden.</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Controlar el ingreso y egreso de los elementos de almacén, generando los respectivos comprobantes.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Organizar y actualizar permanentemente los </a:t>
            </a:r>
            <a:r>
              <a:rPr lang="es-CO" sz="1400" dirty="0" err="1">
                <a:ea typeface="Calibri" panose="020F0502020204030204" pitchFamily="34" charset="0"/>
                <a:cs typeface="Times New Roman" panose="02020603050405020304" pitchFamily="18" charset="0"/>
              </a:rPr>
              <a:t>Kárdex</a:t>
            </a:r>
            <a:r>
              <a:rPr lang="es-CO" sz="1400" dirty="0">
                <a:ea typeface="Calibri" panose="020F0502020204030204" pitchFamily="34" charset="0"/>
                <a:cs typeface="Times New Roman" panose="02020603050405020304" pitchFamily="18" charset="0"/>
              </a:rPr>
              <a:t> de control de elementos de consumo y devolutivos conforme a las normas vigentes.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Diseñar y aplicar procedimientos para establecer los niveles críticos de cantidades de elementos de consumo, reportando las existencias para la correspondiente adquisición oportuna.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Velar por la organización física, manejo adecuado y conservación de los elementos en depósito.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Presentar ante  el Comité Bajas, los bienes muebles, inmuebles e intangibles, al comité para su análisis y decisión, con los respectivos soportes técnicos.</a:t>
            </a:r>
          </a:p>
          <a:p>
            <a:pPr marL="342900" indent="-342900" algn="just">
              <a:lnSpc>
                <a:spcPct val="107000"/>
              </a:lnSpc>
              <a:buFont typeface="Arial" panose="020B0604020202020204" pitchFamily="34" charset="0"/>
              <a:buChar char="•"/>
            </a:pPr>
            <a:r>
              <a:rPr lang="es-CO" sz="1400" dirty="0">
                <a:ea typeface="Calibri" panose="020F0502020204030204" pitchFamily="34" charset="0"/>
                <a:cs typeface="Arial" panose="020B0604020202020204" pitchFamily="34" charset="0"/>
              </a:rPr>
              <a:t>Velar porque se encuentren debidamente asegurados los bienes de propiedad del IDEAM y aquellos por los cuales es legalmente responsable y adelantar los trámites necesarios ante la compañía aseguradora para </a:t>
            </a:r>
            <a:r>
              <a:rPr lang="es-CO" sz="1400" dirty="0" err="1">
                <a:ea typeface="Calibri" panose="020F0502020204030204" pitchFamily="34" charset="0"/>
                <a:cs typeface="Arial" panose="020B0604020202020204" pitchFamily="34" charset="0"/>
              </a:rPr>
              <a:t>elotorgamiento</a:t>
            </a:r>
            <a:r>
              <a:rPr lang="es-CO" sz="1400" dirty="0">
                <a:ea typeface="Calibri" panose="020F0502020204030204" pitchFamily="34" charset="0"/>
                <a:cs typeface="Arial" panose="020B0604020202020204" pitchFamily="34" charset="0"/>
              </a:rPr>
              <a:t> de la indemnización correspondiente cuando se     presenta siniestro, cualquiera sea su origen</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3941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Apoyar la preparación de documentos y trámites de contratación, obtención de pólizas, modificaciones, reclamaciones y otros aspectos relacionados con los seguros de bienes de la entidad.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Responder por el despacho de elementos de conformidad con las solicitudes recibidas y según las existencias en depósito.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Presentar informes sobre su gestión y participar en la elaboración de aquellos que se relacionen con el ámbito de su competencia.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Recibir e incorporar a los activos del Instituto todos los bienes obtenidos formalmente por la entidad.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Efectuar la actualización de la información en el software (aplicativo) del almacén.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Tramitar las facturas de bienes recibidos con las respectivas entradas de almacén para legalizar las cuentas y soportar los pagos.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Llevar registro permanente de los movimientos de inventarios, efectuar la verificación física y la entrega a los servidores, de conformidad con las normas vigentes.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Prestar asesoría a las áreas operativas en el manejo de almacenes.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Realizar seguimiento a la información reportada por las Áreas Operativas.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Verificar que se realice la toma de inventarios por parte de las Áreas Operativas. </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Times New Roman" panose="02020603050405020304" pitchFamily="18" charset="0"/>
              </a:rPr>
              <a:t>Realizar la toma de inventarios cuando se requiera en Áreas Operativas y Aeropuertos.</a:t>
            </a: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95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Servicios Administrativos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394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Administrar de manera eficiente, económica y eficaz los recursos físicos del IDEAM, efectuando una adecuada ejecución, planificación, seguimiento y control de los mismos.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Velar por el mantenimiento y conservación de los bienes muebles e inmuebles del IDEAM o de responsabilidad de este.</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Organizar y controlar la prestación de los servicios públicos, publicaciones y suscripciones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Gestionar los recursos físicos de acuerdo con los requerimientos del IDEAM en materia de adecuaciones, reparaciones locativas, suministro y conservación de bienes.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Coordinar la prestación de servicios generales de mantenimiento, vigilancia, aseo y cafetería y demás que se requieran para el correcto funcionamiento del IDEAM</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Coordinar con la agencia de viajes y/o operador logístico el suministro de tiquetes y de servicios de logística.</a:t>
            </a: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Asistir a la Secretaría General en la formulación de políticas sobre austeridad y racionalización del gasto público de conformidad con la normativa vigente sobre la materia</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Administrar, acorde con la normatividad vigente, los bienes y materiales que reciba o adquiera el IDEAM, en cuanto a la recepción, almacenamiento y suministro de los mismos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Efectuar el control permanente del presupuesto asignado para gastos generales.</a:t>
            </a:r>
            <a:endParaRPr lang="es-CO" sz="1400" dirty="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456445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Elaborar, ejecutar y hacer seguimiento al plan de adquisiciones</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Consolidar las necesidades de servicios generales y administrativos elaborando los respectivos análisis de conveniencia y estudios de mercado para los diferentes procesos de contratación</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Proponer y aplicar métodos y procedimientos de control interno que garanticen la calidad, eficiencia y eficacia en la gestión y operación del grupo.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CO" sz="1400" dirty="0">
                <a:ea typeface="Calibri" panose="020F0502020204030204" pitchFamily="34" charset="0"/>
                <a:cs typeface="Arial" panose="020B0604020202020204" pitchFamily="34" charset="0"/>
              </a:rPr>
              <a:t>Elaborar los documentos precontractuales, necesarios para la ejecución de los recursos asignados, así como realizar el seguimiento de los proceso de selección contractual a su cargo.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Supervisar la ejecución de los contratos asignados, conforme a la normatividad vigente.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Realizar las actividades requeridas para el mantenimiento y actualización de los documentos y registros que forman parte del Modelo Integrado de Planeación y Gestión (MIPG), promoviendo el mejoramiento continuo de los procesos a cargo.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Cumplir con las demás funciones que le sean asignadas por ley, reglamentación interna y/o la Secretaría General, que correspondan a la naturaleza de sus asuntos.</a:t>
            </a: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93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Contabilidad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394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Planear, organizar, supervisar y controlar las operaciones contables, dando cumplimiento a las normas legales vigentes en la materia.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Llevar la contabilidad general de acuerdo con las normas legales vigentes en la materia.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Garantizar el Sistema de Control Interno Contable  permitiendo que la información que se genera en los procesos y procedimientos desarrollados en la entidad, se ajuste a la normatividad vigente.</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Efectuar las conciliaciones bancarias y las verificaciones contables que garanticen la consistencia y razonabilidad de la información financiera y contable del Instituto.</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Adelantar el proceso de depuración de los saldos reflejados en los estados financieros de la entidad y proponer las acciones a la que haya lugar.</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Elaborar, consolidar, presentar y publicar los informes contables y estados financieros del Instituto, con los anexos y notas explicativas, y con la periodicidad, estructura y características establecidas por la Contaduría General de la Nación, y de conformidad las normas vigentes sobre la materia.</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Preparar la declaración de ingresos y patrimonio, la información exógena distrital y nacional y remitir al Grupo Interno de Trabajo de Tesorería del Instituto para su presentación.</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Analizar, evaluar y conceptuar sobre los estados financieros y establecer los indicadores financieros de los proponentes, cuando sea el caso, en desarrollo de los procesos contractuales que adelante el Instituto.</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3941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Recibir, revisar, tramitar y liquidar los impuestos de las cuentas de cobro y facturas de contratistas y proveedores, servicios públicos, y demás obligaciones tanto de la sede central como de las áreas operativas, para generar las cuentas por pagar y remitirlas al Grupo Interno de Trabajo de Tesorería para el pago correspondiente.</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Realizar la cuenta por pagar y la obligación en el Sistema Integrado de Información Financiera - SIIF NACIÓN , la nómina de los funcionarios del IDEAM y remitirla al Grupo Interno de Trabajo de Tesorería para el pago correspondiente.</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Recibir, revisar y tramitar los reembolsos de las cajas menores del IDEAM.</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Recibir, revisar y tramitar las comisiones de servicio y su respectiva legalización con el fin de generar la respectiva cuenta por pagar y la obligación y remitirla al Grupo Interno de Trabajo de Tesorería para el pago correspondiente.</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Realizar el seguimiento financiero de los convenios o contratos, provenientes de la cooperación internacional y/o banca multilateral, que suscriba la Entidad. </a:t>
            </a:r>
          </a:p>
          <a:p>
            <a:pPr marL="342900" lvl="0" indent="-342900" algn="just">
              <a:lnSpc>
                <a:spcPct val="107000"/>
              </a:lnSpc>
              <a:spcAft>
                <a:spcPts val="0"/>
              </a:spcAft>
              <a:buFont typeface="Arial" panose="020B0604020202020204" pitchFamily="34" charset="0"/>
              <a:buChar char="•"/>
            </a:pPr>
            <a:r>
              <a:rPr lang="es-CO" sz="1400" dirty="0">
                <a:ea typeface="Arial" panose="020B0604020202020204" pitchFamily="34" charset="0"/>
                <a:cs typeface="Arial" panose="020B0604020202020204" pitchFamily="34" charset="0"/>
              </a:rPr>
              <a:t>Proponer y aplicar métodos y procedimientos de control interno que garanticen la calidad, eficiencia y eficacia en la gestión y operación del grupo.</a:t>
            </a:r>
          </a:p>
          <a:p>
            <a:pPr marL="342900" lvl="0" indent="-342900" algn="just">
              <a:lnSpc>
                <a:spcPct val="107000"/>
              </a:lnSpc>
              <a:spcAft>
                <a:spcPts val="0"/>
              </a:spcAft>
              <a:buFont typeface="Arial" panose="020B0604020202020204" pitchFamily="34" charset="0"/>
              <a:buChar char="•"/>
            </a:pPr>
            <a:endParaRPr lang="es-CO" sz="1400" dirty="0">
              <a:ea typeface="Arial" panose="020B0604020202020204" pitchFamily="34" charset="0"/>
              <a:cs typeface="Arial" panose="020B0604020202020204" pitchFamily="34" charset="0"/>
            </a:endParaRPr>
          </a:p>
          <a:p>
            <a:pPr marL="342900" lvl="0" indent="-342900" algn="just">
              <a:lnSpc>
                <a:spcPct val="107000"/>
              </a:lnSpc>
              <a:spcAft>
                <a:spcPts val="0"/>
              </a:spcAft>
              <a:buFont typeface="Arial" panose="020B0604020202020204" pitchFamily="34" charset="0"/>
              <a:buChar char="•"/>
            </a:pPr>
            <a:endParaRPr lang="es-CO" sz="1400"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33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812366" y="260408"/>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Contabilidad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601373" y="1377759"/>
            <a:ext cx="8989254" cy="48168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ES" sz="2400" dirty="0">
                <a:ea typeface="Arial" panose="020B0604020202020204" pitchFamily="34" charset="0"/>
                <a:cs typeface="Arial" panose="020B0604020202020204" pitchFamily="34" charset="0"/>
              </a:rPr>
              <a:t>Elaborar los documentos precontractuales, necesarios para la ejecución de los recursos asignados, así como realizar el seguimiento de los proceso de selección contractual a su cargo. </a:t>
            </a:r>
          </a:p>
          <a:p>
            <a:pPr marL="342900" lvl="0" indent="-342900" algn="just">
              <a:lnSpc>
                <a:spcPct val="107000"/>
              </a:lnSpc>
              <a:spcAft>
                <a:spcPts val="0"/>
              </a:spcAft>
              <a:buFont typeface="Arial" panose="020B0604020202020204" pitchFamily="34" charset="0"/>
              <a:buChar char="•"/>
            </a:pPr>
            <a:r>
              <a:rPr lang="es-ES" sz="2400" dirty="0">
                <a:ea typeface="Arial" panose="020B0604020202020204" pitchFamily="34" charset="0"/>
                <a:cs typeface="Arial" panose="020B0604020202020204" pitchFamily="34" charset="0"/>
              </a:rPr>
              <a:t>Supervisar la ejecución de los contratos asignados, conforme a la normatividad vigente. </a:t>
            </a:r>
          </a:p>
          <a:p>
            <a:pPr marL="342900" lvl="0" indent="-342900" algn="just">
              <a:lnSpc>
                <a:spcPct val="107000"/>
              </a:lnSpc>
              <a:spcAft>
                <a:spcPts val="0"/>
              </a:spcAft>
              <a:buFont typeface="Arial" panose="020B0604020202020204" pitchFamily="34" charset="0"/>
              <a:buChar char="•"/>
            </a:pPr>
            <a:r>
              <a:rPr lang="es-ES" sz="2400" dirty="0">
                <a:ea typeface="Arial" panose="020B0604020202020204" pitchFamily="34" charset="0"/>
                <a:cs typeface="Arial" panose="020B0604020202020204" pitchFamily="34" charset="0"/>
              </a:rPr>
              <a:t>Realizar las actividades requeridas para el mantenimiento y actualización de los documentos y registros que forman parte del Modelo Integrado de Planeación y Gestión (MIPG), promoviendo el mejoramiento continuo de los procesos a cargo.</a:t>
            </a:r>
          </a:p>
          <a:p>
            <a:pPr marL="342900" lvl="0" indent="-342900" algn="just">
              <a:lnSpc>
                <a:spcPct val="107000"/>
              </a:lnSpc>
              <a:spcAft>
                <a:spcPts val="0"/>
              </a:spcAft>
              <a:buFont typeface="Arial" panose="020B0604020202020204" pitchFamily="34" charset="0"/>
              <a:buChar char="•"/>
            </a:pPr>
            <a:r>
              <a:rPr lang="es-ES" sz="2400" dirty="0">
                <a:ea typeface="Arial" panose="020B0604020202020204" pitchFamily="34" charset="0"/>
                <a:cs typeface="Arial" panose="020B0604020202020204" pitchFamily="34" charset="0"/>
              </a:rPr>
              <a:t>Cumplir con las demás funciones que le sean asignadas por ley, reglamentación Secretaría General, que correspondan a la naturaleza de sus asuntos.</a:t>
            </a:r>
          </a:p>
        </p:txBody>
      </p:sp>
    </p:spTree>
    <p:extLst>
      <p:ext uri="{BB962C8B-B14F-4D97-AF65-F5344CB8AC3E}">
        <p14:creationId xmlns:p14="http://schemas.microsoft.com/office/powerpoint/2010/main" val="35011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Presupuesto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Propender por el cumplimiento de los principios presupuestales contemplados por la ley, en coordinación con las dependencias del </a:t>
            </a:r>
            <a:r>
              <a:rPr lang="es-ES" sz="1400" dirty="0" err="1">
                <a:ea typeface="Times New Roman" panose="02020603050405020304" pitchFamily="18" charset="0"/>
                <a:cs typeface="Arial" panose="020B0604020202020204" pitchFamily="34" charset="0"/>
              </a:rPr>
              <a:t>Insituto</a:t>
            </a:r>
            <a:r>
              <a:rPr lang="es-ES" sz="1400" dirty="0">
                <a:ea typeface="Times New Roman" panose="02020603050405020304" pitchFamily="18" charset="0"/>
                <a:cs typeface="Arial" panose="020B0604020202020204" pitchFamily="34" charset="0"/>
              </a:rPr>
              <a:t>, de conformidad con las disposiciones legales vigentes.</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Registrar y ejecutar las operaciones presupuestales del IDEAM en el Sistema Integrado de Información Financiera - SIIF NACIÓN .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Revisar la asignación, distribución y desagregación inicial del presupuesto del IDEAM establecido en el acto administrativo aplicable y realizar su correcto registro en el Sistema Integrado de Información Financiera - SIIF NACIÓN.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Expedir los certificados de disponibilidad presupuestal conforme a las solicitudes de las diferentes dependencias.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Expedir los registros presupuestales de los compromisos, para su perfeccionamiento, de conformidad con la normatividad vigente.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Preparar, analizar y consolidar los informes de ejecución presupuestal correspondientes, suministrando la  información requerida por las dependencias del IDEAM y los diferentes organismos de control, dentro de los plazos establecidos.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Diseñar e implementar mecanismos de seguimiento, análisis y control al comportamiento de la ejecución presupuestal del Instituto, en coordinación con la Secretaría General.</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Elaboración de las facturas del IDEAM, por los diferentes conceptos, según portafolio de productos y/o servicios.   </a:t>
            </a:r>
          </a:p>
          <a:p>
            <a:pPr marL="342900" lvl="0" indent="-342900" algn="just">
              <a:spcAft>
                <a:spcPts val="0"/>
              </a:spcAft>
              <a:buFont typeface="Arial" panose="020B0604020202020204" pitchFamily="34" charset="0"/>
              <a:buChar char="•"/>
            </a:pPr>
            <a:endParaRPr lang="es-ES" sz="1400" u="none" strike="noStrike" dirty="0">
              <a:effectLst/>
              <a:ea typeface="Times New Roman" panose="02020603050405020304" pitchFamily="18" charset="0"/>
              <a:cs typeface="Arial" panose="020B0604020202020204" pitchFamily="34" charset="0"/>
            </a:endParaRPr>
          </a:p>
          <a:p>
            <a:pPr lvl="0" algn="just">
              <a:spcAft>
                <a:spcPts val="0"/>
              </a:spcAft>
            </a:pPr>
            <a:endParaRPr lang="es-ES" sz="1400" dirty="0">
              <a:ea typeface="Times New Roman" panose="02020603050405020304" pitchFamily="18" charset="0"/>
              <a:cs typeface="Arial" panose="020B0604020202020204" pitchFamily="34"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41565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Coordinar las actividades inherentes al cierre y apertura presupuestal de cada vigencia fiscal.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Verificar la información financiera al cierre de cada vigencia para constituir las reservas presupuestales de conformidad con la normativa vigente.</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Orientar las modificaciones al presupuesto de gastos del Instituto y registrar en el Sistema Integrado de Información Financiera - SIIF NACIÓN, las modificaciones al presupuesto que sean aprobadas.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Proponer y aplicar métodos y procedimientos de control interno que garanticen la calidad, eficiencia y eficacia en la gestión y operación del grupo.</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Elaborar los documentos precontractuales, necesarios para la ejecución de los recursos asignados, así como realizar el seguimiento de los proceso de selección contractual a su cargo.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Supervisar la ejecución de los contratos asignados, conforme a la normatividad vigente. </a:t>
            </a:r>
            <a:endParaRPr lang="es-CO" sz="16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Realizar las actividades requeridas para el mantenimiento y actualización de los documentos y registros que forman parte del Modelo Integrado de Planeación y Gestión (MIPG), promoviendo el mejoramiento </a:t>
            </a:r>
            <a:r>
              <a:rPr lang="es-ES" sz="1400" dirty="0" err="1">
                <a:ea typeface="Times New Roman" panose="02020603050405020304" pitchFamily="18" charset="0"/>
                <a:cs typeface="Arial" panose="020B0604020202020204" pitchFamily="34" charset="0"/>
              </a:rPr>
              <a:t>contínuo</a:t>
            </a:r>
            <a:r>
              <a:rPr lang="es-ES" sz="1400" dirty="0">
                <a:ea typeface="Times New Roman" panose="02020603050405020304" pitchFamily="18" charset="0"/>
                <a:cs typeface="Arial" panose="020B0604020202020204" pitchFamily="34" charset="0"/>
              </a:rPr>
              <a:t> de los procesos a cargo.</a:t>
            </a:r>
            <a:endParaRPr lang="es-CO" sz="1600" dirty="0">
              <a:ea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s-CO" sz="1400" dirty="0">
                <a:ea typeface="Calibri" panose="020F0502020204030204" pitchFamily="34" charset="0"/>
                <a:cs typeface="Arial" panose="020B0604020202020204" pitchFamily="34" charset="0"/>
              </a:rPr>
              <a:t>Cumplir con las demás funciones que le sean asignadas por ley, reglamentación interna y/o la Secretaría General, que correspondan a la naturaleza de sus asuntos.</a:t>
            </a:r>
            <a:endParaRPr lang="es-CO" sz="1400" dirty="0">
              <a:ea typeface="Calibri" panose="020F0502020204030204" pitchFamily="34" charset="0"/>
              <a:cs typeface="Times New Roman" panose="02020603050405020304" pitchFamily="18" charset="0"/>
            </a:endParaRPr>
          </a:p>
          <a:p>
            <a:pPr lvl="0">
              <a:lnSpc>
                <a:spcPct val="107000"/>
              </a:lnSpc>
              <a:spcAft>
                <a:spcPts val="800"/>
              </a:spcAft>
            </a:pP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94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a:extLst>
              <a:ext uri="{FF2B5EF4-FFF2-40B4-BE49-F238E27FC236}">
                <a16:creationId xmlns:a16="http://schemas.microsoft.com/office/drawing/2014/main" xmlns="" id="{6C3CB2AF-2020-412A-B8CA-8721EDD99265}"/>
              </a:ext>
            </a:extLst>
          </p:cNvPr>
          <p:cNvGrpSpPr/>
          <p:nvPr/>
        </p:nvGrpSpPr>
        <p:grpSpPr>
          <a:xfrm>
            <a:off x="81199" y="50737"/>
            <a:ext cx="12016154" cy="6807263"/>
            <a:chOff x="75859" y="44357"/>
            <a:chExt cx="12016154" cy="6807263"/>
          </a:xfrm>
        </p:grpSpPr>
        <p:cxnSp>
          <p:nvCxnSpPr>
            <p:cNvPr id="53" name="Conector recto 52">
              <a:extLst>
                <a:ext uri="{FF2B5EF4-FFF2-40B4-BE49-F238E27FC236}">
                  <a16:creationId xmlns:a16="http://schemas.microsoft.com/office/drawing/2014/main" xmlns="" id="{74E4FF41-8D7F-47E4-9C1F-4F01798CE469}"/>
                </a:ext>
              </a:extLst>
            </p:cNvPr>
            <p:cNvCxnSpPr>
              <a:stCxn id="9" idx="1"/>
            </p:cNvCxnSpPr>
            <p:nvPr/>
          </p:nvCxnSpPr>
          <p:spPr>
            <a:xfrm flipV="1">
              <a:off x="1001622" y="2079057"/>
              <a:ext cx="7386398" cy="1"/>
            </a:xfrm>
            <a:prstGeom prst="line">
              <a:avLst/>
            </a:prstGeom>
          </p:spPr>
          <p:style>
            <a:lnRef idx="1">
              <a:schemeClr val="dk1"/>
            </a:lnRef>
            <a:fillRef idx="0">
              <a:schemeClr val="dk1"/>
            </a:fillRef>
            <a:effectRef idx="0">
              <a:schemeClr val="dk1"/>
            </a:effectRef>
            <a:fontRef idx="minor">
              <a:schemeClr val="tx1"/>
            </a:fontRef>
          </p:style>
        </p:cxnSp>
        <p:cxnSp>
          <p:nvCxnSpPr>
            <p:cNvPr id="47" name="Conector recto 46">
              <a:extLst>
                <a:ext uri="{FF2B5EF4-FFF2-40B4-BE49-F238E27FC236}">
                  <a16:creationId xmlns:a16="http://schemas.microsoft.com/office/drawing/2014/main" xmlns="" id="{C80187C8-9FEE-4A12-86E7-A91393A4178D}"/>
                </a:ext>
              </a:extLst>
            </p:cNvPr>
            <p:cNvCxnSpPr>
              <a:cxnSpLocks/>
            </p:cNvCxnSpPr>
            <p:nvPr/>
          </p:nvCxnSpPr>
          <p:spPr>
            <a:xfrm>
              <a:off x="3459908" y="2009655"/>
              <a:ext cx="0" cy="574841"/>
            </a:xfrm>
            <a:prstGeom prst="line">
              <a:avLst/>
            </a:prstGeom>
            <a:ln w="19050"/>
          </p:spPr>
          <p:style>
            <a:lnRef idx="1">
              <a:schemeClr val="dk1"/>
            </a:lnRef>
            <a:fillRef idx="0">
              <a:schemeClr val="dk1"/>
            </a:fillRef>
            <a:effectRef idx="0">
              <a:schemeClr val="dk1"/>
            </a:effectRef>
            <a:fontRef idx="minor">
              <a:schemeClr val="tx1"/>
            </a:fontRef>
          </p:style>
        </p:cxnSp>
        <p:sp>
          <p:nvSpPr>
            <p:cNvPr id="19" name="Rectángulo 18">
              <a:extLst>
                <a:ext uri="{FF2B5EF4-FFF2-40B4-BE49-F238E27FC236}">
                  <a16:creationId xmlns:a16="http://schemas.microsoft.com/office/drawing/2014/main" xmlns="" id="{B1DA7228-3F19-4181-9BE4-1F9B2EF376A4}"/>
                </a:ext>
              </a:extLst>
            </p:cNvPr>
            <p:cNvSpPr/>
            <p:nvPr/>
          </p:nvSpPr>
          <p:spPr>
            <a:xfrm>
              <a:off x="2310963" y="2419765"/>
              <a:ext cx="2631370" cy="7866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000" b="1" dirty="0"/>
                <a:t>GRUPOS</a:t>
              </a:r>
            </a:p>
            <a:p>
              <a:pPr marL="228600" indent="-228600">
                <a:buAutoNum type="arabicPeriod"/>
              </a:pPr>
              <a:r>
                <a:rPr lang="es-MX" sz="1000" dirty="0"/>
                <a:t>de Información</a:t>
              </a:r>
            </a:p>
            <a:p>
              <a:pPr marL="228600" indent="-228600">
                <a:buAutoNum type="arabicPeriod"/>
              </a:pPr>
              <a:r>
                <a:rPr lang="es-MX" sz="1000" dirty="0"/>
                <a:t> Tecnología y comunicaciones</a:t>
              </a:r>
            </a:p>
            <a:p>
              <a:pPr marL="228600" indent="-228600">
                <a:buAutoNum type="arabicPeriod"/>
              </a:pPr>
              <a:r>
                <a:rPr lang="es-MX" sz="1000" dirty="0"/>
                <a:t>Arquitectura Empresarial TI y Seguridad de la información </a:t>
              </a:r>
              <a:endParaRPr lang="es-CO" sz="1000" b="1" dirty="0"/>
            </a:p>
          </p:txBody>
        </p:sp>
        <p:cxnSp>
          <p:nvCxnSpPr>
            <p:cNvPr id="46" name="Conector recto 45">
              <a:extLst>
                <a:ext uri="{FF2B5EF4-FFF2-40B4-BE49-F238E27FC236}">
                  <a16:creationId xmlns:a16="http://schemas.microsoft.com/office/drawing/2014/main" xmlns="" id="{BE5DEED6-6CD6-46CA-8636-C2B13AEF9A6F}"/>
                </a:ext>
              </a:extLst>
            </p:cNvPr>
            <p:cNvCxnSpPr>
              <a:cxnSpLocks/>
            </p:cNvCxnSpPr>
            <p:nvPr/>
          </p:nvCxnSpPr>
          <p:spPr>
            <a:xfrm>
              <a:off x="8565353" y="2043679"/>
              <a:ext cx="0" cy="598093"/>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Conector recto 44">
              <a:extLst>
                <a:ext uri="{FF2B5EF4-FFF2-40B4-BE49-F238E27FC236}">
                  <a16:creationId xmlns:a16="http://schemas.microsoft.com/office/drawing/2014/main" xmlns="" id="{A4AF08C8-431F-444F-9AF2-468CC85126D2}"/>
                </a:ext>
              </a:extLst>
            </p:cNvPr>
            <p:cNvCxnSpPr/>
            <p:nvPr/>
          </p:nvCxnSpPr>
          <p:spPr>
            <a:xfrm>
              <a:off x="1502302" y="3792019"/>
              <a:ext cx="0" cy="272953"/>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Conector recto 42">
              <a:extLst>
                <a:ext uri="{FF2B5EF4-FFF2-40B4-BE49-F238E27FC236}">
                  <a16:creationId xmlns:a16="http://schemas.microsoft.com/office/drawing/2014/main" xmlns="" id="{453FAB7E-DD95-4D41-8666-998F83FBBF69}"/>
                </a:ext>
              </a:extLst>
            </p:cNvPr>
            <p:cNvCxnSpPr>
              <a:cxnSpLocks/>
            </p:cNvCxnSpPr>
            <p:nvPr/>
          </p:nvCxnSpPr>
          <p:spPr>
            <a:xfrm>
              <a:off x="4675946" y="3726677"/>
              <a:ext cx="0" cy="494801"/>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Conector recto 41">
              <a:extLst>
                <a:ext uri="{FF2B5EF4-FFF2-40B4-BE49-F238E27FC236}">
                  <a16:creationId xmlns:a16="http://schemas.microsoft.com/office/drawing/2014/main" xmlns="" id="{9907A401-B24A-48A7-9370-D01585E38A1C}"/>
                </a:ext>
              </a:extLst>
            </p:cNvPr>
            <p:cNvCxnSpPr>
              <a:cxnSpLocks/>
            </p:cNvCxnSpPr>
            <p:nvPr/>
          </p:nvCxnSpPr>
          <p:spPr>
            <a:xfrm>
              <a:off x="10567659" y="3799243"/>
              <a:ext cx="1" cy="81370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Conector recto 43">
              <a:extLst>
                <a:ext uri="{FF2B5EF4-FFF2-40B4-BE49-F238E27FC236}">
                  <a16:creationId xmlns:a16="http://schemas.microsoft.com/office/drawing/2014/main" xmlns="" id="{3DA497D6-2A98-46D1-8A7E-93B0153CECCF}"/>
                </a:ext>
              </a:extLst>
            </p:cNvPr>
            <p:cNvCxnSpPr>
              <a:cxnSpLocks/>
            </p:cNvCxnSpPr>
            <p:nvPr/>
          </p:nvCxnSpPr>
          <p:spPr>
            <a:xfrm flipH="1">
              <a:off x="7603131" y="3901677"/>
              <a:ext cx="11517" cy="855944"/>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Conector recto 39">
              <a:extLst>
                <a:ext uri="{FF2B5EF4-FFF2-40B4-BE49-F238E27FC236}">
                  <a16:creationId xmlns:a16="http://schemas.microsoft.com/office/drawing/2014/main" xmlns="" id="{4F2036A6-03F7-4834-AFFD-78C350670321}"/>
                </a:ext>
              </a:extLst>
            </p:cNvPr>
            <p:cNvCxnSpPr>
              <a:cxnSpLocks/>
            </p:cNvCxnSpPr>
            <p:nvPr/>
          </p:nvCxnSpPr>
          <p:spPr>
            <a:xfrm>
              <a:off x="8998534" y="1367112"/>
              <a:ext cx="1810493" cy="0"/>
            </a:xfrm>
            <a:prstGeom prst="line">
              <a:avLst/>
            </a:prstGeom>
            <a:ln w="9525"/>
          </p:spPr>
          <p:style>
            <a:lnRef idx="3">
              <a:schemeClr val="dk1"/>
            </a:lnRef>
            <a:fillRef idx="0">
              <a:schemeClr val="dk1"/>
            </a:fillRef>
            <a:effectRef idx="2">
              <a:schemeClr val="dk1"/>
            </a:effectRef>
            <a:fontRef idx="minor">
              <a:schemeClr val="tx1"/>
            </a:fontRef>
          </p:style>
        </p:cxnSp>
        <p:cxnSp>
          <p:nvCxnSpPr>
            <p:cNvPr id="37" name="Conector recto 36">
              <a:extLst>
                <a:ext uri="{FF2B5EF4-FFF2-40B4-BE49-F238E27FC236}">
                  <a16:creationId xmlns:a16="http://schemas.microsoft.com/office/drawing/2014/main" xmlns="" id="{51D5C512-3A53-4ED2-BEBB-15AFF639CC30}"/>
                </a:ext>
              </a:extLst>
            </p:cNvPr>
            <p:cNvCxnSpPr>
              <a:cxnSpLocks/>
            </p:cNvCxnSpPr>
            <p:nvPr/>
          </p:nvCxnSpPr>
          <p:spPr>
            <a:xfrm>
              <a:off x="6640912" y="1304405"/>
              <a:ext cx="136321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2" name="Conector recto 31">
              <a:extLst>
                <a:ext uri="{FF2B5EF4-FFF2-40B4-BE49-F238E27FC236}">
                  <a16:creationId xmlns:a16="http://schemas.microsoft.com/office/drawing/2014/main" xmlns="" id="{E4D1490F-87F4-48E9-BAB8-85670A9B748D}"/>
                </a:ext>
              </a:extLst>
            </p:cNvPr>
            <p:cNvCxnSpPr>
              <a:stCxn id="4" idx="2"/>
            </p:cNvCxnSpPr>
            <p:nvPr/>
          </p:nvCxnSpPr>
          <p:spPr>
            <a:xfrm>
              <a:off x="6096000" y="622615"/>
              <a:ext cx="0" cy="3179364"/>
            </a:xfrm>
            <a:prstGeom prst="line">
              <a:avLst/>
            </a:prstGeom>
            <a:ln w="38100"/>
          </p:spPr>
          <p:style>
            <a:lnRef idx="3">
              <a:schemeClr val="dk1"/>
            </a:lnRef>
            <a:fillRef idx="0">
              <a:schemeClr val="dk1"/>
            </a:fillRef>
            <a:effectRef idx="2">
              <a:schemeClr val="dk1"/>
            </a:effectRef>
            <a:fontRef idx="minor">
              <a:schemeClr val="tx1"/>
            </a:fontRef>
          </p:style>
        </p:cxnSp>
        <p:cxnSp>
          <p:nvCxnSpPr>
            <p:cNvPr id="33" name="Conector recto 32">
              <a:extLst>
                <a:ext uri="{FF2B5EF4-FFF2-40B4-BE49-F238E27FC236}">
                  <a16:creationId xmlns:a16="http://schemas.microsoft.com/office/drawing/2014/main" xmlns="" id="{5D4C5694-A7DC-44E2-AA63-C67D9AC2C925}"/>
                </a:ext>
              </a:extLst>
            </p:cNvPr>
            <p:cNvCxnSpPr>
              <a:cxnSpLocks/>
            </p:cNvCxnSpPr>
            <p:nvPr/>
          </p:nvCxnSpPr>
          <p:spPr>
            <a:xfrm>
              <a:off x="1961074" y="3761065"/>
              <a:ext cx="8400675" cy="30954"/>
            </a:xfrm>
            <a:prstGeom prst="line">
              <a:avLst/>
            </a:prstGeom>
            <a:ln w="38100"/>
          </p:spPr>
          <p:style>
            <a:lnRef idx="3">
              <a:schemeClr val="dk1"/>
            </a:lnRef>
            <a:fillRef idx="0">
              <a:schemeClr val="dk1"/>
            </a:fillRef>
            <a:effectRef idx="2">
              <a:schemeClr val="dk1"/>
            </a:effectRef>
            <a:fontRef idx="minor">
              <a:schemeClr val="tx1"/>
            </a:fontRef>
          </p:style>
        </p:cxnSp>
        <p:sp>
          <p:nvSpPr>
            <p:cNvPr id="4" name="Rectángulo 3">
              <a:extLst>
                <a:ext uri="{FF2B5EF4-FFF2-40B4-BE49-F238E27FC236}">
                  <a16:creationId xmlns:a16="http://schemas.microsoft.com/office/drawing/2014/main" xmlns="" id="{81EA3623-DBBF-4306-8E4E-F6E5402D292F}"/>
                </a:ext>
              </a:extLst>
            </p:cNvPr>
            <p:cNvSpPr/>
            <p:nvPr/>
          </p:nvSpPr>
          <p:spPr>
            <a:xfrm>
              <a:off x="5315243" y="44357"/>
              <a:ext cx="1561514" cy="578258"/>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Consejo Directivo</a:t>
              </a:r>
            </a:p>
          </p:txBody>
        </p:sp>
        <p:sp>
          <p:nvSpPr>
            <p:cNvPr id="5" name="Rectángulo 4">
              <a:extLst>
                <a:ext uri="{FF2B5EF4-FFF2-40B4-BE49-F238E27FC236}">
                  <a16:creationId xmlns:a16="http://schemas.microsoft.com/office/drawing/2014/main" xmlns="" id="{A43641E7-4931-402E-AD51-0906768CEC89}"/>
                </a:ext>
              </a:extLst>
            </p:cNvPr>
            <p:cNvSpPr/>
            <p:nvPr/>
          </p:nvSpPr>
          <p:spPr>
            <a:xfrm>
              <a:off x="7868074" y="1792263"/>
              <a:ext cx="1840337"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a:t>Oficina del Servicio de Pronósticos y Alertas</a:t>
              </a:r>
              <a:endParaRPr lang="es-CO" sz="1400" dirty="0"/>
            </a:p>
          </p:txBody>
        </p:sp>
        <p:sp>
          <p:nvSpPr>
            <p:cNvPr id="6" name="Rectángulo 5">
              <a:extLst>
                <a:ext uri="{FF2B5EF4-FFF2-40B4-BE49-F238E27FC236}">
                  <a16:creationId xmlns:a16="http://schemas.microsoft.com/office/drawing/2014/main" xmlns="" id="{D930F10B-002E-4372-8FCF-D65147BB69F0}"/>
                </a:ext>
              </a:extLst>
            </p:cNvPr>
            <p:cNvSpPr/>
            <p:nvPr/>
          </p:nvSpPr>
          <p:spPr>
            <a:xfrm>
              <a:off x="6203394" y="1802141"/>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1400" b="1" dirty="0"/>
            </a:p>
            <a:p>
              <a:pPr algn="ctr"/>
              <a:r>
                <a:rPr lang="es-CO" sz="1400" b="1" dirty="0"/>
                <a:t>Oficina de Control Interno</a:t>
              </a:r>
              <a:endParaRPr lang="es-CO" sz="1400" dirty="0"/>
            </a:p>
            <a:p>
              <a:pPr algn="ctr"/>
              <a:endParaRPr lang="es-CO" sz="1200" dirty="0"/>
            </a:p>
          </p:txBody>
        </p:sp>
        <p:sp>
          <p:nvSpPr>
            <p:cNvPr id="7" name="Rectángulo 6">
              <a:extLst>
                <a:ext uri="{FF2B5EF4-FFF2-40B4-BE49-F238E27FC236}">
                  <a16:creationId xmlns:a16="http://schemas.microsoft.com/office/drawing/2014/main" xmlns="" id="{ADC941C8-9B8E-4ECA-85E8-4F15DA1CA217}"/>
                </a:ext>
              </a:extLst>
            </p:cNvPr>
            <p:cNvSpPr/>
            <p:nvPr/>
          </p:nvSpPr>
          <p:spPr>
            <a:xfrm>
              <a:off x="2719696" y="1836288"/>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de Informática</a:t>
              </a:r>
            </a:p>
          </p:txBody>
        </p:sp>
        <p:sp>
          <p:nvSpPr>
            <p:cNvPr id="8" name="Rectángulo 7">
              <a:extLst>
                <a:ext uri="{FF2B5EF4-FFF2-40B4-BE49-F238E27FC236}">
                  <a16:creationId xmlns:a16="http://schemas.microsoft.com/office/drawing/2014/main" xmlns="" id="{7996685C-20DB-4626-AEAA-55F65B53D490}"/>
                </a:ext>
              </a:extLst>
            </p:cNvPr>
            <p:cNvSpPr/>
            <p:nvPr/>
          </p:nvSpPr>
          <p:spPr>
            <a:xfrm>
              <a:off x="4402400" y="1825839"/>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Asesora Jurídica</a:t>
              </a:r>
              <a:endParaRPr lang="es-CO" dirty="0"/>
            </a:p>
          </p:txBody>
        </p:sp>
        <p:sp>
          <p:nvSpPr>
            <p:cNvPr id="9" name="Rectángulo 8">
              <a:extLst>
                <a:ext uri="{FF2B5EF4-FFF2-40B4-BE49-F238E27FC236}">
                  <a16:creationId xmlns:a16="http://schemas.microsoft.com/office/drawing/2014/main" xmlns="" id="{E55E479D-1D10-4CC9-A72C-284C9FCB6C8C}"/>
                </a:ext>
              </a:extLst>
            </p:cNvPr>
            <p:cNvSpPr/>
            <p:nvPr/>
          </p:nvSpPr>
          <p:spPr>
            <a:xfrm>
              <a:off x="1001622" y="1825839"/>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Asesora de Planeación</a:t>
              </a:r>
              <a:endParaRPr lang="es-CO" sz="1400" dirty="0"/>
            </a:p>
          </p:txBody>
        </p:sp>
        <p:sp>
          <p:nvSpPr>
            <p:cNvPr id="10" name="Rectángulo 9">
              <a:extLst>
                <a:ext uri="{FF2B5EF4-FFF2-40B4-BE49-F238E27FC236}">
                  <a16:creationId xmlns:a16="http://schemas.microsoft.com/office/drawing/2014/main" xmlns="" id="{DF51BF2F-CE64-4B3D-B557-B49BDAA67953}"/>
                </a:ext>
              </a:extLst>
            </p:cNvPr>
            <p:cNvSpPr/>
            <p:nvPr/>
          </p:nvSpPr>
          <p:spPr>
            <a:xfrm>
              <a:off x="9583096" y="3382143"/>
              <a:ext cx="1987434" cy="70285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Estudios Ambientales </a:t>
              </a:r>
              <a:endParaRPr lang="es-CO" sz="1400" dirty="0"/>
            </a:p>
          </p:txBody>
        </p:sp>
        <p:sp>
          <p:nvSpPr>
            <p:cNvPr id="11" name="Rectángulo 10">
              <a:extLst>
                <a:ext uri="{FF2B5EF4-FFF2-40B4-BE49-F238E27FC236}">
                  <a16:creationId xmlns:a16="http://schemas.microsoft.com/office/drawing/2014/main" xmlns="" id="{DB2D1E24-599C-43D8-9889-BBF82C2859D7}"/>
                </a:ext>
              </a:extLst>
            </p:cNvPr>
            <p:cNvSpPr/>
            <p:nvPr/>
          </p:nvSpPr>
          <p:spPr>
            <a:xfrm>
              <a:off x="6477635" y="3375247"/>
              <a:ext cx="2274027" cy="702860"/>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MX" sz="1400" b="1" dirty="0"/>
                <a:t>Subdirección de Ecosistemas e Información Ambiental</a:t>
              </a:r>
              <a:endParaRPr lang="es-CO" sz="1400" dirty="0"/>
            </a:p>
          </p:txBody>
        </p:sp>
        <p:sp>
          <p:nvSpPr>
            <p:cNvPr id="12" name="Rectángulo 11">
              <a:extLst>
                <a:ext uri="{FF2B5EF4-FFF2-40B4-BE49-F238E27FC236}">
                  <a16:creationId xmlns:a16="http://schemas.microsoft.com/office/drawing/2014/main" xmlns="" id="{E7DA2733-0EC8-4234-BC50-4D352EDE4F84}"/>
                </a:ext>
              </a:extLst>
            </p:cNvPr>
            <p:cNvSpPr/>
            <p:nvPr/>
          </p:nvSpPr>
          <p:spPr>
            <a:xfrm>
              <a:off x="3603285" y="3336610"/>
              <a:ext cx="2086453" cy="56582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Meteorología</a:t>
              </a:r>
              <a:endParaRPr lang="es-CO" sz="1400" dirty="0"/>
            </a:p>
          </p:txBody>
        </p:sp>
        <p:sp>
          <p:nvSpPr>
            <p:cNvPr id="13" name="Rectángulo 12">
              <a:extLst>
                <a:ext uri="{FF2B5EF4-FFF2-40B4-BE49-F238E27FC236}">
                  <a16:creationId xmlns:a16="http://schemas.microsoft.com/office/drawing/2014/main" xmlns="" id="{51A6A9E8-991C-483E-A982-E2EE473B5931}"/>
                </a:ext>
              </a:extLst>
            </p:cNvPr>
            <p:cNvSpPr/>
            <p:nvPr/>
          </p:nvSpPr>
          <p:spPr>
            <a:xfrm>
              <a:off x="399577" y="3318200"/>
              <a:ext cx="2284303" cy="506437"/>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Hidrología </a:t>
              </a:r>
            </a:p>
          </p:txBody>
        </p:sp>
        <p:sp>
          <p:nvSpPr>
            <p:cNvPr id="14" name="Rectángulo 13">
              <a:extLst>
                <a:ext uri="{FF2B5EF4-FFF2-40B4-BE49-F238E27FC236}">
                  <a16:creationId xmlns:a16="http://schemas.microsoft.com/office/drawing/2014/main" xmlns="" id="{30EA0570-AB58-46FC-B58F-B07165DD36E2}"/>
                </a:ext>
              </a:extLst>
            </p:cNvPr>
            <p:cNvSpPr/>
            <p:nvPr/>
          </p:nvSpPr>
          <p:spPr>
            <a:xfrm>
              <a:off x="9458265" y="4255866"/>
              <a:ext cx="2103112" cy="208947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b="1" dirty="0"/>
                <a:t>GRUPOS </a:t>
              </a:r>
            </a:p>
            <a:p>
              <a:pPr marL="228600" indent="-228600">
                <a:buFont typeface="+mj-lt"/>
                <a:buAutoNum type="arabicPeriod"/>
              </a:pPr>
              <a:r>
                <a:rPr lang="es-MX" sz="1200" dirty="0"/>
                <a:t>Grupo de Cambio Global</a:t>
              </a:r>
            </a:p>
            <a:p>
              <a:pPr marL="228600" indent="-228600">
                <a:buFont typeface="+mj-lt"/>
                <a:buAutoNum type="arabicPeriod"/>
              </a:pPr>
              <a:r>
                <a:rPr lang="es-MX" sz="1200" dirty="0"/>
                <a:t>Grupo de Ordenamiento Ambiental del Territorio</a:t>
              </a:r>
            </a:p>
            <a:p>
              <a:pPr marL="228600" indent="-228600">
                <a:buFont typeface="+mj-lt"/>
                <a:buAutoNum type="arabicPeriod"/>
              </a:pPr>
              <a:r>
                <a:rPr lang="es-MX" sz="1200" dirty="0"/>
                <a:t>Grupo de Seguimiento a la Sostenibilidad del Desarrollo</a:t>
              </a:r>
            </a:p>
            <a:p>
              <a:pPr marL="228600" indent="-228600">
                <a:buFont typeface="+mj-lt"/>
                <a:buAutoNum type="arabicPeriod"/>
              </a:pPr>
              <a:r>
                <a:rPr lang="es-MX" sz="1200" dirty="0"/>
                <a:t>Grupo de Acreditación de Laboratorios. </a:t>
              </a:r>
              <a:endParaRPr lang="es-CO" sz="1200" dirty="0"/>
            </a:p>
          </p:txBody>
        </p:sp>
        <p:sp>
          <p:nvSpPr>
            <p:cNvPr id="15" name="Rectángulo 14">
              <a:extLst>
                <a:ext uri="{FF2B5EF4-FFF2-40B4-BE49-F238E27FC236}">
                  <a16:creationId xmlns:a16="http://schemas.microsoft.com/office/drawing/2014/main" xmlns="" id="{83B33F43-0ECE-4CD0-888A-37D76488961D}"/>
                </a:ext>
              </a:extLst>
            </p:cNvPr>
            <p:cNvSpPr/>
            <p:nvPr/>
          </p:nvSpPr>
          <p:spPr>
            <a:xfrm>
              <a:off x="6606025" y="4261327"/>
              <a:ext cx="1924441" cy="208947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b="1" dirty="0"/>
                <a:t>GRUPOS </a:t>
              </a:r>
            </a:p>
            <a:p>
              <a:pPr marL="228600" indent="-228600">
                <a:buFont typeface="+mj-lt"/>
                <a:buAutoNum type="arabicPeriod"/>
              </a:pPr>
              <a:r>
                <a:rPr lang="es-MX" sz="1200" dirty="0"/>
                <a:t>Sistema De Información Ambiental Institucional – SIA</a:t>
              </a:r>
            </a:p>
            <a:p>
              <a:pPr marL="228600" indent="-228600">
                <a:buFont typeface="+mj-lt"/>
                <a:buAutoNum type="arabicPeriod"/>
              </a:pPr>
              <a:r>
                <a:rPr lang="es-MX" sz="1200" dirty="0"/>
                <a:t> Suelos y Tierras</a:t>
              </a:r>
            </a:p>
            <a:p>
              <a:pPr marL="228600" indent="-228600">
                <a:buFont typeface="+mj-lt"/>
                <a:buAutoNum type="arabicPeriod"/>
              </a:pPr>
              <a:r>
                <a:rPr lang="es-MX" sz="1200" dirty="0"/>
                <a:t>Bosques </a:t>
              </a:r>
              <a:endParaRPr lang="es-MX" sz="1200" dirty="0" smtClean="0"/>
            </a:p>
            <a:p>
              <a:pPr marL="228600" indent="-228600">
                <a:buFont typeface="+mj-lt"/>
                <a:buAutoNum type="arabicPeriod"/>
              </a:pPr>
              <a:r>
                <a:rPr lang="es-MX" sz="1200" dirty="0" smtClean="0"/>
                <a:t>Ecosistemas de Alta montaña</a:t>
              </a:r>
              <a:endParaRPr lang="es-CO" sz="1200" dirty="0"/>
            </a:p>
          </p:txBody>
        </p:sp>
        <p:sp>
          <p:nvSpPr>
            <p:cNvPr id="16" name="Rectángulo 15">
              <a:extLst>
                <a:ext uri="{FF2B5EF4-FFF2-40B4-BE49-F238E27FC236}">
                  <a16:creationId xmlns:a16="http://schemas.microsoft.com/office/drawing/2014/main" xmlns="" id="{C37CD598-5BD9-4995-A795-5611A1D0B0EF}"/>
                </a:ext>
              </a:extLst>
            </p:cNvPr>
            <p:cNvSpPr/>
            <p:nvPr/>
          </p:nvSpPr>
          <p:spPr>
            <a:xfrm>
              <a:off x="3195060" y="4255866"/>
              <a:ext cx="2900940" cy="2595754"/>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00" b="1" dirty="0"/>
                <a:t>GRUPOS</a:t>
              </a:r>
            </a:p>
            <a:p>
              <a:pPr marL="228600" indent="-228600">
                <a:buFont typeface="+mj-lt"/>
                <a:buAutoNum type="arabicPeriod"/>
              </a:pPr>
              <a:r>
                <a:rPr lang="es-MX" sz="1000" dirty="0" smtClean="0"/>
                <a:t>Climatología </a:t>
              </a:r>
              <a:r>
                <a:rPr lang="es-MX" sz="1000" dirty="0"/>
                <a:t>y Agrometeorología</a:t>
              </a:r>
            </a:p>
            <a:p>
              <a:pPr marL="228600" indent="-228600">
                <a:buFont typeface="+mj-lt"/>
                <a:buAutoNum type="arabicPeriod"/>
              </a:pPr>
              <a:r>
                <a:rPr lang="es-MX" sz="1000" dirty="0"/>
                <a:t>Modelamiento Numérico del Tiempo y Clima</a:t>
              </a:r>
            </a:p>
            <a:p>
              <a:pPr marL="228600" indent="-228600">
                <a:buFont typeface="+mj-lt"/>
                <a:buAutoNum type="arabicPeriod"/>
              </a:pPr>
              <a:r>
                <a:rPr lang="es-MX" sz="1000" dirty="0"/>
                <a:t>Gestión de Datos y Red </a:t>
              </a:r>
              <a:r>
                <a:rPr lang="es-MX" sz="1000" dirty="0" smtClean="0"/>
                <a:t>Meteorológica</a:t>
              </a:r>
            </a:p>
            <a:p>
              <a:pPr marL="228600" indent="-228600">
                <a:buFont typeface="+mj-lt"/>
                <a:buAutoNum type="arabicPeriod"/>
              </a:pPr>
              <a:r>
                <a:rPr lang="es-CO" sz="1000" dirty="0" smtClean="0"/>
                <a:t>Grupo </a:t>
              </a:r>
              <a:r>
                <a:rPr lang="es-CO" sz="1000" dirty="0"/>
                <a:t>Coordinación de Meteorología </a:t>
              </a:r>
              <a:r>
                <a:rPr lang="es-CO" sz="1000" dirty="0" smtClean="0"/>
                <a:t>Aeronáutica</a:t>
              </a:r>
            </a:p>
            <a:p>
              <a:pPr marL="228600" indent="-228600">
                <a:buFont typeface="+mj-lt"/>
                <a:buAutoNum type="arabicPeriod"/>
              </a:pPr>
              <a:r>
                <a:rPr lang="es-CO" sz="1000" dirty="0" smtClean="0"/>
                <a:t>Grupo </a:t>
              </a:r>
              <a:r>
                <a:rPr lang="es-CO" sz="1000" dirty="0"/>
                <a:t>de Meteorología Aeronáutica Zona Norte </a:t>
              </a:r>
              <a:endParaRPr lang="es-CO" sz="1000" dirty="0" smtClean="0"/>
            </a:p>
            <a:p>
              <a:pPr marL="228600" indent="-228600">
                <a:buFont typeface="+mj-lt"/>
                <a:buAutoNum type="arabicPeriod"/>
              </a:pPr>
              <a:r>
                <a:rPr lang="es-CO" sz="1000" dirty="0" smtClean="0"/>
                <a:t>Grupo </a:t>
              </a:r>
              <a:r>
                <a:rPr lang="es-CO" sz="1000" dirty="0"/>
                <a:t>de Meteorología Aeronáutica Zona Insular Archipiélago de San Andrés Providencia y Santa </a:t>
              </a:r>
              <a:r>
                <a:rPr lang="es-CO" sz="1000" dirty="0" smtClean="0"/>
                <a:t>Catalina</a:t>
              </a:r>
            </a:p>
            <a:p>
              <a:pPr marL="228600" indent="-228600">
                <a:buFont typeface="+mj-lt"/>
                <a:buAutoNum type="arabicPeriod"/>
              </a:pPr>
              <a:r>
                <a:rPr lang="es-CO" sz="1000" dirty="0" smtClean="0"/>
                <a:t>Grupo </a:t>
              </a:r>
              <a:r>
                <a:rPr lang="es-CO" sz="1000" dirty="0"/>
                <a:t>de Meteorología Aeronáutica Zona </a:t>
              </a:r>
              <a:r>
                <a:rPr lang="es-CO" sz="1000" dirty="0" smtClean="0"/>
                <a:t>Centro</a:t>
              </a:r>
            </a:p>
            <a:p>
              <a:pPr marL="228600" indent="-228600">
                <a:buFont typeface="+mj-lt"/>
                <a:buAutoNum type="arabicPeriod"/>
              </a:pPr>
              <a:r>
                <a:rPr lang="es-CO" sz="1000" dirty="0" smtClean="0"/>
                <a:t>Grupo </a:t>
              </a:r>
              <a:r>
                <a:rPr lang="es-CO" sz="1000" dirty="0"/>
                <a:t>de Meteorología Aeronáutica Zona </a:t>
              </a:r>
              <a:r>
                <a:rPr lang="es-CO" sz="1000" dirty="0" smtClean="0"/>
                <a:t>Oriente</a:t>
              </a:r>
            </a:p>
            <a:p>
              <a:pPr marL="228600" indent="-228600">
                <a:buFont typeface="+mj-lt"/>
                <a:buAutoNum type="arabicPeriod"/>
              </a:pPr>
              <a:r>
                <a:rPr lang="es-CO" sz="1000" dirty="0" smtClean="0"/>
                <a:t>Grupo </a:t>
              </a:r>
              <a:r>
                <a:rPr lang="es-CO" sz="1000" dirty="0"/>
                <a:t>de Meteorología Aeronáutica Zona </a:t>
              </a:r>
              <a:r>
                <a:rPr lang="es-CO" sz="1000" dirty="0" smtClean="0"/>
                <a:t>Sur</a:t>
              </a:r>
            </a:p>
            <a:p>
              <a:pPr marL="228600" indent="-228600">
                <a:buFont typeface="+mj-lt"/>
                <a:buAutoNum type="arabicPeriod"/>
              </a:pPr>
              <a:r>
                <a:rPr lang="es-CO" sz="1000" dirty="0" smtClean="0"/>
                <a:t>Grupo </a:t>
              </a:r>
              <a:r>
                <a:rPr lang="es-CO" sz="1000" dirty="0"/>
                <a:t>de Meteorología Aeronáutica Zona Occidente</a:t>
              </a:r>
            </a:p>
          </p:txBody>
        </p:sp>
        <p:sp>
          <p:nvSpPr>
            <p:cNvPr id="17" name="Rectángulo 16">
              <a:extLst>
                <a:ext uri="{FF2B5EF4-FFF2-40B4-BE49-F238E27FC236}">
                  <a16:creationId xmlns:a16="http://schemas.microsoft.com/office/drawing/2014/main" xmlns="" id="{14446919-F0A6-4379-A960-1B8E0B31BD50}"/>
                </a:ext>
              </a:extLst>
            </p:cNvPr>
            <p:cNvSpPr/>
            <p:nvPr/>
          </p:nvSpPr>
          <p:spPr>
            <a:xfrm>
              <a:off x="250151" y="3901677"/>
              <a:ext cx="2569247" cy="294994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1000" b="1" dirty="0"/>
                <a:t>GRUPOS</a:t>
              </a:r>
            </a:p>
            <a:p>
              <a:pPr marL="228600" indent="-228600">
                <a:buFont typeface="+mj-lt"/>
                <a:buAutoNum type="arabicPeriod"/>
              </a:pPr>
              <a:r>
                <a:rPr lang="es-CO" sz="1000" dirty="0"/>
                <a:t>Automatización</a:t>
              </a:r>
            </a:p>
            <a:p>
              <a:pPr marL="228600" indent="-228600">
                <a:buFont typeface="+mj-lt"/>
                <a:buAutoNum type="arabicPeriod"/>
              </a:pPr>
              <a:r>
                <a:rPr lang="es-CO" sz="1000" dirty="0"/>
                <a:t>Evaluación Hidrológica</a:t>
              </a:r>
            </a:p>
            <a:p>
              <a:pPr marL="228600" indent="-228600">
                <a:buFont typeface="+mj-lt"/>
                <a:buAutoNum type="arabicPeriod"/>
              </a:pPr>
              <a:r>
                <a:rPr lang="es-CO" sz="1000" dirty="0"/>
                <a:t>Instrumentos y Metal Mecánica</a:t>
              </a:r>
            </a:p>
            <a:p>
              <a:pPr marL="228600" indent="-228600">
                <a:buFont typeface="+mj-lt"/>
                <a:buAutoNum type="arabicPeriod"/>
              </a:pPr>
              <a:r>
                <a:rPr lang="es-CO" sz="1000" dirty="0"/>
                <a:t>Modelación y Pronósticos Hidrológicos</a:t>
              </a:r>
            </a:p>
            <a:p>
              <a:pPr marL="228600" indent="-228600">
                <a:buFont typeface="+mj-lt"/>
                <a:buAutoNum type="arabicPeriod"/>
              </a:pPr>
              <a:r>
                <a:rPr lang="es-CO" sz="1000" dirty="0"/>
                <a:t>Monitoreo Hidrológico</a:t>
              </a:r>
            </a:p>
            <a:p>
              <a:pPr marL="228600" indent="-228600">
                <a:buFont typeface="+mj-lt"/>
                <a:buAutoNum type="arabicPeriod"/>
              </a:pPr>
              <a:r>
                <a:rPr lang="es-CO" sz="1000" dirty="0"/>
                <a:t>Planeación Operativa</a:t>
              </a:r>
            </a:p>
            <a:p>
              <a:pPr marL="228600" indent="-228600">
                <a:buFont typeface="+mj-lt"/>
                <a:buAutoNum type="arabicPeriod"/>
              </a:pPr>
              <a:r>
                <a:rPr lang="es-CO" sz="1000" dirty="0"/>
                <a:t>Laboratorio de Calidad Ambiental</a:t>
              </a:r>
            </a:p>
            <a:p>
              <a:pPr marL="228600" indent="-228600">
                <a:buFont typeface="+mj-lt"/>
                <a:buAutoNum type="arabicPeriod"/>
              </a:pPr>
              <a:r>
                <a:rPr lang="es-CO" sz="1000" dirty="0"/>
                <a:t>Área operativa Nº 1 – Medellín</a:t>
              </a:r>
            </a:p>
            <a:p>
              <a:pPr marL="228600" indent="-228600">
                <a:buFont typeface="+mj-lt"/>
                <a:buAutoNum type="arabicPeriod"/>
              </a:pPr>
              <a:r>
                <a:rPr lang="es-CO" sz="1000" dirty="0"/>
                <a:t>Área operativa  Nº 2- Barranquilla</a:t>
              </a:r>
            </a:p>
            <a:p>
              <a:pPr marL="228600" indent="-228600">
                <a:buFont typeface="+mj-lt"/>
                <a:buAutoNum type="arabicPeriod"/>
              </a:pPr>
              <a:r>
                <a:rPr lang="es-CO" sz="1000" dirty="0"/>
                <a:t>Área operativa  Nº 3 – Villavicencio</a:t>
              </a:r>
            </a:p>
            <a:p>
              <a:pPr marL="228600" indent="-228600">
                <a:buFont typeface="+mj-lt"/>
                <a:buAutoNum type="arabicPeriod"/>
              </a:pPr>
              <a:r>
                <a:rPr lang="es-CO" sz="1000" dirty="0"/>
                <a:t>Área operativa  Nº 4 - Neiva 12</a:t>
              </a:r>
            </a:p>
            <a:p>
              <a:pPr marL="228600" indent="-228600">
                <a:buFont typeface="+mj-lt"/>
                <a:buAutoNum type="arabicPeriod"/>
              </a:pPr>
              <a:r>
                <a:rPr lang="es-CO" sz="1000" dirty="0"/>
                <a:t>Área operativa  Nº 5 - Santa Martha</a:t>
              </a:r>
            </a:p>
            <a:p>
              <a:pPr marL="228600" indent="-228600">
                <a:buFont typeface="+mj-lt"/>
                <a:buAutoNum type="arabicPeriod"/>
              </a:pPr>
              <a:r>
                <a:rPr lang="es-CO" sz="1000" dirty="0"/>
                <a:t>Área operativa  Nº 6 – Duitama</a:t>
              </a:r>
            </a:p>
            <a:p>
              <a:pPr marL="228600" indent="-228600">
                <a:buFont typeface="+mj-lt"/>
                <a:buAutoNum type="arabicPeriod"/>
              </a:pPr>
              <a:r>
                <a:rPr lang="es-CO" sz="1000" dirty="0"/>
                <a:t>Área operativa  Nº 7 – Pasto</a:t>
              </a:r>
            </a:p>
            <a:p>
              <a:pPr marL="228600" indent="-228600">
                <a:buFont typeface="+mj-lt"/>
                <a:buAutoNum type="arabicPeriod"/>
              </a:pPr>
              <a:r>
                <a:rPr lang="es-CO" sz="1000" dirty="0"/>
                <a:t>Área operativa  Nº 8 – Bucaramanga</a:t>
              </a:r>
            </a:p>
            <a:p>
              <a:pPr marL="228600" indent="-228600">
                <a:buFont typeface="+mj-lt"/>
                <a:buAutoNum type="arabicPeriod"/>
              </a:pPr>
              <a:r>
                <a:rPr lang="es-CO" sz="1000" dirty="0"/>
                <a:t>Área operativa  Nº 9 – Cali</a:t>
              </a:r>
            </a:p>
            <a:p>
              <a:pPr marL="228600" indent="-228600">
                <a:buFont typeface="+mj-lt"/>
                <a:buAutoNum type="arabicPeriod"/>
              </a:pPr>
              <a:r>
                <a:rPr lang="es-CO" sz="1000" dirty="0"/>
                <a:t>Área operativa  Nº 10 – Ibagué</a:t>
              </a:r>
            </a:p>
            <a:p>
              <a:pPr marL="228600" indent="-228600">
                <a:buFont typeface="+mj-lt"/>
                <a:buAutoNum type="arabicPeriod"/>
              </a:pPr>
              <a:r>
                <a:rPr lang="es-CO" sz="1000" dirty="0"/>
                <a:t>Área operativa  Nº 11 – Bogotá </a:t>
              </a:r>
            </a:p>
          </p:txBody>
        </p:sp>
        <p:sp>
          <p:nvSpPr>
            <p:cNvPr id="18" name="Rectángulo 17">
              <a:extLst>
                <a:ext uri="{FF2B5EF4-FFF2-40B4-BE49-F238E27FC236}">
                  <a16:creationId xmlns:a16="http://schemas.microsoft.com/office/drawing/2014/main" xmlns="" id="{F4A04B69-A1FE-4D7A-9B97-597C27B9577D}"/>
                </a:ext>
              </a:extLst>
            </p:cNvPr>
            <p:cNvSpPr/>
            <p:nvPr/>
          </p:nvSpPr>
          <p:spPr>
            <a:xfrm>
              <a:off x="5344883" y="806420"/>
              <a:ext cx="1561514" cy="560692"/>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s-CO" sz="1600" b="1" dirty="0"/>
                <a:t>Dirección General </a:t>
              </a:r>
            </a:p>
          </p:txBody>
        </p:sp>
        <p:sp>
          <p:nvSpPr>
            <p:cNvPr id="20" name="Rectángulo 19">
              <a:extLst>
                <a:ext uri="{FF2B5EF4-FFF2-40B4-BE49-F238E27FC236}">
                  <a16:creationId xmlns:a16="http://schemas.microsoft.com/office/drawing/2014/main" xmlns="" id="{95395292-6CB3-4209-80DF-0F712FACF1A5}"/>
                </a:ext>
              </a:extLst>
            </p:cNvPr>
            <p:cNvSpPr/>
            <p:nvPr/>
          </p:nvSpPr>
          <p:spPr>
            <a:xfrm>
              <a:off x="10104578" y="178505"/>
              <a:ext cx="1987435" cy="26817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b="1" dirty="0"/>
                <a:t>GRUPOS  </a:t>
              </a:r>
            </a:p>
            <a:p>
              <a:pPr marL="228600" indent="-228600">
                <a:buFont typeface="+mj-lt"/>
                <a:buAutoNum type="arabicPeriod"/>
              </a:pPr>
              <a:r>
                <a:rPr lang="es-MX" sz="1100" dirty="0"/>
                <a:t> Servicio al Ciudadano</a:t>
              </a:r>
            </a:p>
            <a:p>
              <a:pPr marL="228600" indent="-228600">
                <a:buFont typeface="+mj-lt"/>
                <a:buAutoNum type="arabicPeriod"/>
              </a:pPr>
              <a:r>
                <a:rPr lang="es-MX" sz="1100" dirty="0"/>
                <a:t>Administración y Desarrollo del Talento Humano</a:t>
              </a:r>
            </a:p>
            <a:p>
              <a:pPr marL="228600" indent="-228600">
                <a:buFont typeface="+mj-lt"/>
                <a:buAutoNum type="arabicPeriod"/>
              </a:pPr>
              <a:r>
                <a:rPr lang="es-MX" sz="1100" dirty="0"/>
                <a:t>Comunicaciones y Prensa</a:t>
              </a:r>
            </a:p>
            <a:p>
              <a:pPr marL="228600" indent="-228600">
                <a:buFont typeface="+mj-lt"/>
                <a:buAutoNum type="arabicPeriod"/>
              </a:pPr>
              <a:r>
                <a:rPr lang="es-MX" sz="1100" dirty="0"/>
                <a:t>Gestión Documental y Centro de Documentación, Correspondencia y Archivo </a:t>
              </a:r>
            </a:p>
            <a:p>
              <a:pPr marL="228600" indent="-228600">
                <a:buFont typeface="+mj-lt"/>
                <a:buAutoNum type="arabicPeriod"/>
              </a:pPr>
              <a:r>
                <a:rPr lang="es-MX" sz="1100" dirty="0"/>
                <a:t> Manejo y Control de Almacén e Inventarios</a:t>
              </a:r>
            </a:p>
            <a:p>
              <a:pPr marL="228600" indent="-228600">
                <a:buFont typeface="+mj-lt"/>
                <a:buAutoNum type="arabicPeriod"/>
              </a:pPr>
              <a:r>
                <a:rPr lang="es-MX" sz="1100" dirty="0"/>
                <a:t>Servicios Administrativos</a:t>
              </a:r>
            </a:p>
            <a:p>
              <a:pPr marL="228600" indent="-228600">
                <a:buFont typeface="+mj-lt"/>
                <a:buAutoNum type="arabicPeriod"/>
              </a:pPr>
              <a:r>
                <a:rPr lang="es-MX" sz="1100" dirty="0"/>
                <a:t>Contabilidad</a:t>
              </a:r>
            </a:p>
            <a:p>
              <a:pPr marL="228600" indent="-228600">
                <a:buFont typeface="+mj-lt"/>
                <a:buAutoNum type="arabicPeriod"/>
              </a:pPr>
              <a:r>
                <a:rPr lang="es-MX" sz="1100" dirty="0"/>
                <a:t>Presupuesto</a:t>
              </a:r>
            </a:p>
            <a:p>
              <a:pPr marL="228600" indent="-228600">
                <a:buFont typeface="+mj-lt"/>
                <a:buAutoNum type="arabicPeriod"/>
              </a:pPr>
              <a:r>
                <a:rPr lang="es-MX" sz="1100" dirty="0"/>
                <a:t>Tesorería </a:t>
              </a:r>
            </a:p>
            <a:p>
              <a:pPr marL="228600" indent="-228600">
                <a:buFont typeface="+mj-lt"/>
                <a:buAutoNum type="arabicPeriod"/>
              </a:pPr>
              <a:r>
                <a:rPr lang="es-CO" sz="1100" dirty="0"/>
                <a:t>Control Disciplinario Interno</a:t>
              </a:r>
            </a:p>
          </p:txBody>
        </p:sp>
        <p:sp>
          <p:nvSpPr>
            <p:cNvPr id="21" name="Rectángulo 20">
              <a:extLst>
                <a:ext uri="{FF2B5EF4-FFF2-40B4-BE49-F238E27FC236}">
                  <a16:creationId xmlns:a16="http://schemas.microsoft.com/office/drawing/2014/main" xmlns="" id="{3D8A5FF2-6D22-48F2-ACDD-ED7CD6C1D879}"/>
                </a:ext>
              </a:extLst>
            </p:cNvPr>
            <p:cNvSpPr/>
            <p:nvPr/>
          </p:nvSpPr>
          <p:spPr>
            <a:xfrm>
              <a:off x="7556728" y="1089755"/>
              <a:ext cx="1561514" cy="50643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b="1" dirty="0"/>
                <a:t>Secretaria General</a:t>
              </a:r>
            </a:p>
          </p:txBody>
        </p:sp>
        <p:sp>
          <p:nvSpPr>
            <p:cNvPr id="26" name="Rectángulo 25">
              <a:extLst>
                <a:ext uri="{FF2B5EF4-FFF2-40B4-BE49-F238E27FC236}">
                  <a16:creationId xmlns:a16="http://schemas.microsoft.com/office/drawing/2014/main" xmlns="" id="{F93F3FA2-83E0-4CC4-8D49-0D491CF30CC9}"/>
                </a:ext>
              </a:extLst>
            </p:cNvPr>
            <p:cNvSpPr/>
            <p:nvPr/>
          </p:nvSpPr>
          <p:spPr>
            <a:xfrm>
              <a:off x="75859" y="813891"/>
              <a:ext cx="1070839" cy="75922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1100" b="1" dirty="0"/>
                <a:t>Comité Editorial</a:t>
              </a:r>
              <a:endParaRPr lang="es-CO" sz="1100" dirty="0"/>
            </a:p>
          </p:txBody>
        </p:sp>
        <p:sp>
          <p:nvSpPr>
            <p:cNvPr id="27" name="Rectángulo 26">
              <a:extLst>
                <a:ext uri="{FF2B5EF4-FFF2-40B4-BE49-F238E27FC236}">
                  <a16:creationId xmlns:a16="http://schemas.microsoft.com/office/drawing/2014/main" xmlns="" id="{310397B7-5575-4240-A7CB-BE5E9C75EEDB}"/>
                </a:ext>
              </a:extLst>
            </p:cNvPr>
            <p:cNvSpPr/>
            <p:nvPr/>
          </p:nvSpPr>
          <p:spPr>
            <a:xfrm>
              <a:off x="1180318" y="811365"/>
              <a:ext cx="1391440" cy="762254"/>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100" b="1" dirty="0"/>
                <a:t>Comité de Coordinación del Sistema de Control Interno </a:t>
              </a:r>
              <a:endParaRPr lang="es-CO" sz="1100" dirty="0"/>
            </a:p>
          </p:txBody>
        </p:sp>
        <p:sp>
          <p:nvSpPr>
            <p:cNvPr id="28" name="Rectángulo 27">
              <a:extLst>
                <a:ext uri="{FF2B5EF4-FFF2-40B4-BE49-F238E27FC236}">
                  <a16:creationId xmlns:a16="http://schemas.microsoft.com/office/drawing/2014/main" xmlns="" id="{9938A0C6-2BDD-4F3B-87B1-219706790DA0}"/>
                </a:ext>
              </a:extLst>
            </p:cNvPr>
            <p:cNvSpPr/>
            <p:nvPr/>
          </p:nvSpPr>
          <p:spPr>
            <a:xfrm>
              <a:off x="2601951" y="809067"/>
              <a:ext cx="1070839" cy="762254"/>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1100" b="1" dirty="0"/>
                <a:t>Comisión de Personal </a:t>
              </a:r>
              <a:endParaRPr lang="es-CO" sz="1100" dirty="0"/>
            </a:p>
          </p:txBody>
        </p:sp>
        <p:sp>
          <p:nvSpPr>
            <p:cNvPr id="29" name="Rectángulo 28">
              <a:extLst>
                <a:ext uri="{FF2B5EF4-FFF2-40B4-BE49-F238E27FC236}">
                  <a16:creationId xmlns:a16="http://schemas.microsoft.com/office/drawing/2014/main" xmlns="" id="{B41D32CC-8D3E-4346-976A-C7BD4D0C09E2}"/>
                </a:ext>
              </a:extLst>
            </p:cNvPr>
            <p:cNvSpPr/>
            <p:nvPr/>
          </p:nvSpPr>
          <p:spPr>
            <a:xfrm>
              <a:off x="3721322" y="811568"/>
              <a:ext cx="1070839" cy="762253"/>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1100" b="1" dirty="0"/>
                <a:t>Comité Científico </a:t>
              </a:r>
              <a:endParaRPr lang="es-CO" sz="1100" dirty="0"/>
            </a:p>
          </p:txBody>
        </p:sp>
        <p:sp>
          <p:nvSpPr>
            <p:cNvPr id="30" name="Rectángulo 29">
              <a:extLst>
                <a:ext uri="{FF2B5EF4-FFF2-40B4-BE49-F238E27FC236}">
                  <a16:creationId xmlns:a16="http://schemas.microsoft.com/office/drawing/2014/main" xmlns="" id="{3264F986-D58C-45E2-A1B8-17509F1BB743}"/>
                </a:ext>
              </a:extLst>
            </p:cNvPr>
            <p:cNvSpPr/>
            <p:nvPr/>
          </p:nvSpPr>
          <p:spPr>
            <a:xfrm>
              <a:off x="7393341" y="2423401"/>
              <a:ext cx="2360810" cy="601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O" sz="1100" b="1" dirty="0" smtClean="0"/>
            </a:p>
            <a:p>
              <a:pPr algn="ctr"/>
              <a:r>
                <a:rPr lang="es-CO" sz="1100" b="1" dirty="0" smtClean="0"/>
                <a:t>GRUPOS</a:t>
              </a:r>
              <a:endParaRPr lang="es-CO" sz="1100" b="1" dirty="0"/>
            </a:p>
            <a:p>
              <a:pPr marL="228600" indent="-228600">
                <a:buFont typeface="+mj-lt"/>
                <a:buAutoNum type="arabicPeriod"/>
              </a:pPr>
              <a:r>
                <a:rPr lang="es-MX" sz="1100" dirty="0"/>
                <a:t>Análisis de pronostico del tiempo</a:t>
              </a:r>
            </a:p>
            <a:p>
              <a:pPr marL="228600" indent="-228600">
                <a:buFont typeface="+mj-lt"/>
                <a:buAutoNum type="arabicPeriod"/>
              </a:pPr>
              <a:r>
                <a:rPr lang="es-MX" sz="1100" dirty="0"/>
                <a:t>Alertas ambientales </a:t>
              </a:r>
            </a:p>
            <a:p>
              <a:pPr marL="228600" indent="-228600" algn="ctr">
                <a:buFont typeface="+mj-lt"/>
                <a:buAutoNum type="arabicPeriod"/>
              </a:pPr>
              <a:endParaRPr lang="es-CO" sz="1100" dirty="0"/>
            </a:p>
          </p:txBody>
        </p:sp>
      </p:grpSp>
    </p:spTree>
    <p:extLst>
      <p:ext uri="{BB962C8B-B14F-4D97-AF65-F5344CB8AC3E}">
        <p14:creationId xmlns:p14="http://schemas.microsoft.com/office/powerpoint/2010/main" val="72148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a:t>
            </a:r>
            <a:r>
              <a:rPr lang="es-ES" sz="1600" b="1" dirty="0"/>
              <a:t>Tesorería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92507" y="954855"/>
            <a:ext cx="6061263" cy="57046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15000"/>
              </a:lnSpc>
              <a:buFont typeface="Arial" panose="020B0604020202020204" pitchFamily="34" charset="0"/>
              <a:buChar char="•"/>
            </a:pPr>
            <a:r>
              <a:rPr lang="es-CO" sz="1400" dirty="0">
                <a:ea typeface="Calibri" panose="020F0502020204030204" pitchFamily="34" charset="0"/>
                <a:cs typeface="Arial" panose="020B0604020202020204" pitchFamily="34" charset="0"/>
              </a:rPr>
              <a:t>Coordinar, planear y controlar las actividades relacionadas con los asuntos de tesorería de la Entidad. </a:t>
            </a:r>
            <a:endParaRPr lang="es-CO" sz="1400" dirty="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s-CO" sz="1400" dirty="0">
                <a:ea typeface="Calibri" panose="020F0502020204030204" pitchFamily="34" charset="0"/>
                <a:cs typeface="Arial" panose="020B0604020202020204" pitchFamily="34" charset="0"/>
              </a:rPr>
              <a:t>Pagar oportunamente las obligaciones adquiridas por el IDEAM a través del Sistema Integrado de Información Financiera - SIIF NACIÓN, conforme a los requisitos establecidos para tal efecto.</a:t>
            </a:r>
          </a:p>
          <a:p>
            <a:pPr marL="342900" lvl="0" indent="-342900" algn="just">
              <a:lnSpc>
                <a:spcPct val="115000"/>
              </a:lnSpc>
              <a:buFont typeface="Arial" panose="020B0604020202020204" pitchFamily="34" charset="0"/>
              <a:buChar char="•"/>
            </a:pPr>
            <a:r>
              <a:rPr lang="es-ES" sz="1400" dirty="0">
                <a:ea typeface="Times New Roman" panose="02020603050405020304" pitchFamily="18" charset="0"/>
                <a:cs typeface="Arial" panose="020B0604020202020204" pitchFamily="34" charset="0"/>
              </a:rPr>
              <a:t>Administrar de manera óptima las cuentas bancarias a nombre del IDEAM y ejercer la custodia de los bienes valores y los fondos del Instituto.</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Coordinar la programación del Programa Anual Mensualizado de Caja-PAC de las dependencias del Instituto y realizar la respectiva consolidación. </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Tramitar la aprobación del Plan Anual Mensualizado de Caja (PAC) del IDEAM, las modificaciones y la distribución del cupo PAC, de acuerdo con la programación solicitada por las dependencias del Instituto y consolidada por el Grupo de Presupuesto. </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Coordinar el seguimiento a la ejecución del PAC, con el Grupo de Contabilidad.</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Llevar a cabo la constitución de Cuentas por Pagar para el cierre de la vigencia fiscal y realizar seguimiento a su pago. </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Analizar, llevar control y dar cumplimiento a los mandatos judiciales notificados a cargo de los funcionarios y contratistas. </a:t>
            </a:r>
            <a:endParaRPr lang="es-CO" sz="1400" dirty="0">
              <a:ea typeface="Times New Roman" panose="02020603050405020304" pitchFamily="18" charset="0"/>
            </a:endParaRPr>
          </a:p>
          <a:p>
            <a:pPr marL="342900" lvl="0" indent="-342900" algn="just">
              <a:buFont typeface="Arial" panose="020B0604020202020204" pitchFamily="34" charset="0"/>
              <a:buChar char="•"/>
            </a:pPr>
            <a:r>
              <a:rPr lang="es-ES" sz="1400" dirty="0">
                <a:ea typeface="Times New Roman" panose="02020603050405020304" pitchFamily="18" charset="0"/>
                <a:cs typeface="Arial" panose="020B0604020202020204" pitchFamily="34" charset="0"/>
              </a:rPr>
              <a:t>Revisar y aprobar los descuentos de nómina mediante la modalidad de libranzas, conforme a la normativa vigente.</a:t>
            </a:r>
          </a:p>
          <a:p>
            <a:pPr marL="342900" indent="-342900" algn="just">
              <a:buFont typeface="Arial" panose="020B0604020202020204" pitchFamily="34" charset="0"/>
              <a:buChar char="•"/>
            </a:pPr>
            <a:r>
              <a:rPr lang="es-ES" sz="1400" dirty="0">
                <a:ea typeface="Calibri" panose="020F0502020204030204" pitchFamily="34" charset="0"/>
                <a:cs typeface="Arial" panose="020B0604020202020204" pitchFamily="34" charset="0"/>
              </a:rPr>
              <a:t>Realizar las actividades requeridas para el mantenimiento y actualización de los documentos y registros que forman parte del Modelo Integrado de Planeación y Gestión (MIPG), promoviendo el mejoramiento continuo de los procesos a cargo.</a:t>
            </a:r>
            <a:endParaRPr lang="es-CO" sz="1400" u="none" strike="noStrike" dirty="0">
              <a:effectLst/>
              <a:ea typeface="Times New Roman" panose="02020603050405020304" pitchFamily="18"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5092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Registrar los ingresos recibidos por la Entidad, elaborando los documentos de recaudo de contado o factura correspondiente, a través del Sistema Integrado de Información Financiera - SIIF NACIÓN, conforme a los requisitos establecidos para tal efecto.</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Declarar y pagar los impuestos de acuerdo a las normas que rigen en la materia. </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Trasladar periódicamente los recursos propios recibidos por el IDEAM a la Cuenta Única Nacional. (CUN).</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Elaborar los certificados de ingresos y pagos de contratos y convenios suscritos por el IDEAM. </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Expedir los certificados de retenciones de impuestos a proveedores y contratistas.</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Proponer y aplicar métodos y procedimientos de control interno que garanticen la calidad, eficiencia y eficacia en la gestión y operación del grupo.</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Elaborar los documentos precontractuales, necesarios para la ejecución de los recursos asignados, así como realizar el seguimiento de los proceso de selección contractual a su cargo. </a:t>
            </a:r>
            <a:endParaRPr lang="es-CO" sz="1800" dirty="0">
              <a:ea typeface="Times New Roman" panose="02020603050405020304" pitchFamily="18" charset="0"/>
            </a:endParaRPr>
          </a:p>
          <a:p>
            <a:pPr marL="342900" lvl="0" indent="-342900" algn="just">
              <a:spcAft>
                <a:spcPts val="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Supervisar la ejecución de los contratos asignados, conforme a la normatividad vigente.</a:t>
            </a:r>
            <a:endParaRPr lang="es-CO" sz="1600" dirty="0">
              <a:ea typeface="Times New Roman" panose="02020603050405020304" pitchFamily="18" charset="0"/>
            </a:endParaRPr>
          </a:p>
        </p:txBody>
      </p:sp>
    </p:spTree>
    <p:extLst>
      <p:ext uri="{BB962C8B-B14F-4D97-AF65-F5344CB8AC3E}">
        <p14:creationId xmlns:p14="http://schemas.microsoft.com/office/powerpoint/2010/main" val="48299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Control Disciplinario Interno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1533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err="1">
                <a:ea typeface="Calibri" panose="020F0502020204030204" pitchFamily="34" charset="0"/>
                <a:cs typeface="Arial" panose="020B0604020202020204" pitchFamily="34" charset="0"/>
              </a:rPr>
              <a:t>Recepcionar</a:t>
            </a:r>
            <a:r>
              <a:rPr lang="es-CO" sz="1400" dirty="0">
                <a:ea typeface="Calibri" panose="020F0502020204030204" pitchFamily="34" charset="0"/>
                <a:cs typeface="Arial" panose="020B0604020202020204" pitchFamily="34" charset="0"/>
              </a:rPr>
              <a:t> las quejas, informes, denuncias que se presenten sobre presuntas faltas cometidas por los servidores y ex servidores del Instituto, con el fin de adelantar el trámite establecido en la ley disciplinaria.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Evaluar y proyectar la decisión que corresponda en las diferentes etapas propias de los procesos disciplinarios que se adelanten contra servidores o ex servidores del IDEAM, para la firma de la Secretaría General.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Recaudar y practicar las pruebas decretadas por la primera instancia.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Garantizar que los trámites se adelanten dentro de los plazos establecidos en la ley.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Efectuar las notificaciones y/o comunicaciones de las actuaciones derivadas del proceso disciplinario.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Llevar los archivos y registros de los procesos disciplinarios adelantados contra los servidores públicos y ex servidores públicos de competencia de esta oficina, acatando la normatividad que sobre la materia profiere el Archivo General de la Nación.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Llevar una base datos actualizada y detallada de los procesos y actuaciones adelantadas y pendientes por culminar, con el fin de reportar mensualmente a la Secretaría General.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Informar oportunamente a la división de Registro y Control de la Procuraduría General de la Nación, los actos administrativos propios de la actuación disciplinaria, que de acuerdo a la normatividad disciplinaria vigente deben ser notificados.</a:t>
            </a:r>
            <a:endParaRPr lang="es-CO" sz="1400" dirty="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03567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Rendir informes mensuales, conforme al instrumento adoptado para dicho fin, sobre el estado de los procesos disciplinarios y la gestión adelantada por el grupo a la Secretaría General. </a:t>
            </a:r>
            <a:endParaRPr lang="es-CO" sz="1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Participar en la formulación de los programas de capacitación y divulgación del régimen disciplinario, la jurisprudencia y la doctrina sobre la materia.</a:t>
            </a:r>
            <a:endParaRPr lang="es-CO" sz="1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Adelantar actividades orientadas a la prevención de faltas disciplinarias de los servidores públicos del IDEAM en el cumplimiento de sus funciones.</a:t>
            </a:r>
            <a:endParaRPr lang="es-CO" sz="1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Proyectar solicitudes dirigidas al órgano consultivo competente en materia disciplinaria. </a:t>
            </a:r>
            <a:endParaRPr lang="es-CO" sz="14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s-CO" sz="1400" dirty="0">
                <a:ea typeface="Calibri" panose="020F0502020204030204" pitchFamily="34" charset="0"/>
                <a:cs typeface="Arial" panose="020B0604020202020204" pitchFamily="34" charset="0"/>
              </a:rPr>
              <a:t> Presentar informes  a las autoridades competentes cuando estas lo requieran.</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Atender las peticiones y requerimientos relacionados con los asuntos de su competencia. </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s-CO" sz="1400" dirty="0">
                <a:ea typeface="Calibri" panose="020F0502020204030204" pitchFamily="34" charset="0"/>
                <a:cs typeface="Arial" panose="020B0604020202020204" pitchFamily="34" charset="0"/>
              </a:rPr>
              <a:t>Proponer y aplicar métodos y procedimientos de control interno que garanticen la calidad, eficiencia y eficacia en la gestión y operación del grupo.</a:t>
            </a:r>
            <a:endParaRPr lang="es-CO" sz="1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CO" sz="1400" dirty="0">
                <a:ea typeface="Calibri" panose="020F0502020204030204" pitchFamily="34" charset="0"/>
                <a:cs typeface="Arial" panose="020B0604020202020204" pitchFamily="34" charset="0"/>
              </a:rPr>
              <a:t>Elaborar los documentos precontractuales, necesarios para la ejecución de los recursos asignados, así como realizar el seguimiento de los proceso de selección contractual a su cargo. </a:t>
            </a: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47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D17CDA9-EC30-453F-8576-78502B0F2B79}"/>
              </a:ext>
            </a:extLst>
          </p:cNvPr>
          <p:cNvSpPr txBox="1"/>
          <p:nvPr/>
        </p:nvSpPr>
        <p:spPr>
          <a:xfrm>
            <a:off x="2417883" y="1308295"/>
            <a:ext cx="7638757"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sz="5400" b="1" dirty="0">
                <a:solidFill>
                  <a:schemeClr val="accent1">
                    <a:lumMod val="50000"/>
                  </a:schemeClr>
                </a:solidFill>
              </a:rPr>
              <a:t>OFICINAS ASESORAS </a:t>
            </a:r>
          </a:p>
        </p:txBody>
      </p:sp>
      <p:grpSp>
        <p:nvGrpSpPr>
          <p:cNvPr id="6" name="Grupo 5">
            <a:extLst>
              <a:ext uri="{FF2B5EF4-FFF2-40B4-BE49-F238E27FC236}">
                <a16:creationId xmlns:a16="http://schemas.microsoft.com/office/drawing/2014/main" xmlns="" id="{8FBFD32E-D5AA-40A6-A172-450E6D308F13}"/>
              </a:ext>
            </a:extLst>
          </p:cNvPr>
          <p:cNvGrpSpPr/>
          <p:nvPr/>
        </p:nvGrpSpPr>
        <p:grpSpPr>
          <a:xfrm>
            <a:off x="1073834" y="3182541"/>
            <a:ext cx="10044332" cy="1573686"/>
            <a:chOff x="1001622" y="1792263"/>
            <a:chExt cx="8706789" cy="550462"/>
          </a:xfrm>
        </p:grpSpPr>
        <p:cxnSp>
          <p:nvCxnSpPr>
            <p:cNvPr id="7" name="Conector recto 6">
              <a:extLst>
                <a:ext uri="{FF2B5EF4-FFF2-40B4-BE49-F238E27FC236}">
                  <a16:creationId xmlns:a16="http://schemas.microsoft.com/office/drawing/2014/main" xmlns="" id="{75FAD4B9-B501-4520-ABA8-61C0426367E3}"/>
                </a:ext>
              </a:extLst>
            </p:cNvPr>
            <p:cNvCxnSpPr>
              <a:stCxn id="12" idx="1"/>
            </p:cNvCxnSpPr>
            <p:nvPr/>
          </p:nvCxnSpPr>
          <p:spPr>
            <a:xfrm flipV="1">
              <a:off x="1001622" y="2079057"/>
              <a:ext cx="7386398" cy="1"/>
            </a:xfrm>
            <a:prstGeom prst="line">
              <a:avLst/>
            </a:prstGeom>
          </p:spPr>
          <p:style>
            <a:lnRef idx="1">
              <a:schemeClr val="dk1"/>
            </a:lnRef>
            <a:fillRef idx="0">
              <a:schemeClr val="dk1"/>
            </a:fillRef>
            <a:effectRef idx="0">
              <a:schemeClr val="dk1"/>
            </a:effectRef>
            <a:fontRef idx="minor">
              <a:schemeClr val="tx1"/>
            </a:fontRef>
          </p:style>
        </p:cxnSp>
        <p:sp>
          <p:nvSpPr>
            <p:cNvPr id="8" name="Rectángulo 7">
              <a:extLst>
                <a:ext uri="{FF2B5EF4-FFF2-40B4-BE49-F238E27FC236}">
                  <a16:creationId xmlns:a16="http://schemas.microsoft.com/office/drawing/2014/main" xmlns="" id="{33689611-50CC-4426-A465-3A3E0FCD634B}"/>
                </a:ext>
              </a:extLst>
            </p:cNvPr>
            <p:cNvSpPr/>
            <p:nvPr/>
          </p:nvSpPr>
          <p:spPr>
            <a:xfrm>
              <a:off x="7868074" y="1792263"/>
              <a:ext cx="1840337"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a:t>Oficina del Servicio de Pronósticos y Alertas</a:t>
              </a:r>
              <a:endParaRPr lang="es-CO" sz="1400" dirty="0"/>
            </a:p>
          </p:txBody>
        </p:sp>
        <p:sp>
          <p:nvSpPr>
            <p:cNvPr id="9" name="Rectángulo 8">
              <a:extLst>
                <a:ext uri="{FF2B5EF4-FFF2-40B4-BE49-F238E27FC236}">
                  <a16:creationId xmlns:a16="http://schemas.microsoft.com/office/drawing/2014/main" xmlns="" id="{5AFABBF7-5D99-4FBB-9B87-84B6F4DFF00C}"/>
                </a:ext>
              </a:extLst>
            </p:cNvPr>
            <p:cNvSpPr/>
            <p:nvPr/>
          </p:nvSpPr>
          <p:spPr>
            <a:xfrm>
              <a:off x="6203394" y="1802141"/>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1400" b="1" dirty="0"/>
            </a:p>
            <a:p>
              <a:pPr algn="ctr"/>
              <a:r>
                <a:rPr lang="es-CO" sz="1400" b="1" dirty="0"/>
                <a:t>Oficina de Control Interno</a:t>
              </a:r>
              <a:endParaRPr lang="es-CO" sz="1400" dirty="0"/>
            </a:p>
            <a:p>
              <a:pPr algn="ctr"/>
              <a:endParaRPr lang="es-CO" sz="1200" dirty="0"/>
            </a:p>
          </p:txBody>
        </p:sp>
        <p:sp>
          <p:nvSpPr>
            <p:cNvPr id="10" name="Rectángulo 9">
              <a:extLst>
                <a:ext uri="{FF2B5EF4-FFF2-40B4-BE49-F238E27FC236}">
                  <a16:creationId xmlns:a16="http://schemas.microsoft.com/office/drawing/2014/main" xmlns="" id="{8F8F2ABB-06C7-495B-A288-A372EE227C35}"/>
                </a:ext>
              </a:extLst>
            </p:cNvPr>
            <p:cNvSpPr/>
            <p:nvPr/>
          </p:nvSpPr>
          <p:spPr>
            <a:xfrm>
              <a:off x="2719696" y="1836288"/>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de Informática</a:t>
              </a:r>
            </a:p>
          </p:txBody>
        </p:sp>
        <p:sp>
          <p:nvSpPr>
            <p:cNvPr id="11" name="Rectángulo 10">
              <a:extLst>
                <a:ext uri="{FF2B5EF4-FFF2-40B4-BE49-F238E27FC236}">
                  <a16:creationId xmlns:a16="http://schemas.microsoft.com/office/drawing/2014/main" xmlns="" id="{A387E4F3-3F1C-4F65-9D18-AC432C8E4767}"/>
                </a:ext>
              </a:extLst>
            </p:cNvPr>
            <p:cNvSpPr/>
            <p:nvPr/>
          </p:nvSpPr>
          <p:spPr>
            <a:xfrm>
              <a:off x="4402400" y="1825839"/>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Asesora Jurídica</a:t>
              </a:r>
              <a:endParaRPr lang="es-CO" dirty="0"/>
            </a:p>
          </p:txBody>
        </p:sp>
        <p:sp>
          <p:nvSpPr>
            <p:cNvPr id="12" name="Rectángulo 11">
              <a:extLst>
                <a:ext uri="{FF2B5EF4-FFF2-40B4-BE49-F238E27FC236}">
                  <a16:creationId xmlns:a16="http://schemas.microsoft.com/office/drawing/2014/main" xmlns="" id="{8644CBB6-7BF1-419C-B97E-2F941790128D}"/>
                </a:ext>
              </a:extLst>
            </p:cNvPr>
            <p:cNvSpPr/>
            <p:nvPr/>
          </p:nvSpPr>
          <p:spPr>
            <a:xfrm>
              <a:off x="1001622" y="1825839"/>
              <a:ext cx="1561514" cy="506437"/>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a:t>Oficina Asesora de Planeación</a:t>
              </a:r>
              <a:endParaRPr lang="es-CO" sz="1400" dirty="0"/>
            </a:p>
          </p:txBody>
        </p:sp>
      </p:grpSp>
    </p:spTree>
    <p:extLst>
      <p:ext uri="{BB962C8B-B14F-4D97-AF65-F5344CB8AC3E}">
        <p14:creationId xmlns:p14="http://schemas.microsoft.com/office/powerpoint/2010/main" val="285034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42027" y="144023"/>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Oficina Asesora de Planeación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641089" y="1140394"/>
            <a:ext cx="5090010" cy="51706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500" dirty="0"/>
              <a:t>Asesorar a la Dirección General y a las demás dependencias, en la formulación de políticas, planes, programas y proyectos para el cumplimiento de la misión institucional. </a:t>
            </a:r>
          </a:p>
          <a:p>
            <a:pPr marL="285750" indent="-285750" algn="just">
              <a:buFont typeface="Arial" panose="020B0604020202020204" pitchFamily="34" charset="0"/>
              <a:buChar char="•"/>
            </a:pPr>
            <a:r>
              <a:rPr lang="es-MX" sz="1500" dirty="0"/>
              <a:t>Realizar seguimiento y evaluación permanente a los planes, programas y proyectos de la entidad, evaluar su cumplimiento y proponer ajustes a los mismos. </a:t>
            </a:r>
          </a:p>
          <a:p>
            <a:pPr marL="285750" indent="-285750" algn="just">
              <a:buFont typeface="Arial" panose="020B0604020202020204" pitchFamily="34" charset="0"/>
              <a:buChar char="•"/>
            </a:pPr>
            <a:r>
              <a:rPr lang="es-MX" sz="1500" dirty="0"/>
              <a:t>Liderar, orientar, asesorar y concertar con las distintas dependencias, la formulación de los planes de mediano y largo plazo, y los planes anuales en concordancia con el Plan Nacional de Desarrollo y presentarlos a las instancias correspondientes. </a:t>
            </a:r>
          </a:p>
          <a:p>
            <a:pPr marL="285750" indent="-285750" algn="just">
              <a:buFont typeface="Arial" panose="020B0604020202020204" pitchFamily="34" charset="0"/>
              <a:buChar char="•"/>
            </a:pPr>
            <a:r>
              <a:rPr lang="es-MX" sz="1500" dirty="0"/>
              <a:t>Establecer y mantener actualizado el Banco de Proyectos de Inversión de la entidad. </a:t>
            </a:r>
          </a:p>
          <a:p>
            <a:pPr marL="285750" indent="-285750" algn="just">
              <a:buFont typeface="Arial" panose="020B0604020202020204" pitchFamily="34" charset="0"/>
              <a:buChar char="•"/>
            </a:pPr>
            <a:r>
              <a:rPr lang="es-MX" sz="1500" dirty="0"/>
              <a:t>Preparar, en coordinación con la Secretaría General, el anteproyecto de presupuesto de funcionamiento e inversión. </a:t>
            </a:r>
          </a:p>
          <a:p>
            <a:pPr marL="285750" indent="-285750" algn="just">
              <a:buFont typeface="Arial" panose="020B0604020202020204" pitchFamily="34" charset="0"/>
              <a:buChar char="•"/>
            </a:pPr>
            <a:r>
              <a:rPr lang="es-MX" sz="1500" dirty="0"/>
              <a:t>Participar en los procesos de concertación de acuerdos y compromisos inter e </a:t>
            </a:r>
            <a:r>
              <a:rPr lang="es-MX" sz="1500" dirty="0" err="1"/>
              <a:t>intrasectoriales</a:t>
            </a:r>
            <a:r>
              <a:rPr lang="es-MX" sz="1500" dirty="0"/>
              <a:t>, para la coordinación de acciones complementaria s a los planes, programas y proyectos de la entidad. </a:t>
            </a:r>
          </a:p>
          <a:p>
            <a:pPr marL="285750" indent="-285750" algn="just">
              <a:buFont typeface="Arial" panose="020B0604020202020204" pitchFamily="34" charset="0"/>
              <a:buChar char="•"/>
            </a:pPr>
            <a:endParaRPr lang="es-MX" sz="15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233374" y="1160326"/>
            <a:ext cx="5177307"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500" dirty="0"/>
              <a:t>Elaborar y presentar a la Dirección General, informes periódicos de gestión y responder por las estadísticas institucionales. </a:t>
            </a:r>
          </a:p>
          <a:p>
            <a:pPr marL="285750" indent="-285750" algn="just">
              <a:buFont typeface="Arial" panose="020B0604020202020204" pitchFamily="34" charset="0"/>
              <a:buChar char="•"/>
            </a:pPr>
            <a:r>
              <a:rPr lang="es-MX" sz="1500" dirty="0"/>
              <a:t>Identificar y gestionar fuentes alternas de financiamiento, así como formular y participar en la consecución de créditos y programas de cooperación técnica nacional e internacional, que la entidad requiera para el cumplimiento de su misión, en coordinación con las instancias pertinentes. </a:t>
            </a:r>
          </a:p>
          <a:p>
            <a:pPr marL="285750" indent="-285750" algn="just">
              <a:buFont typeface="Arial" panose="020B0604020202020204" pitchFamily="34" charset="0"/>
              <a:buChar char="•"/>
            </a:pPr>
            <a:r>
              <a:rPr lang="es-MX" sz="1500" dirty="0"/>
              <a:t>Participar en la definición de estrategias y procedimientos para fortalecer espacios y mecanismos de participación ciudadana, del sector público y privado, que posibiliten concretar acuerdos estratégicos. </a:t>
            </a:r>
          </a:p>
          <a:p>
            <a:pPr marL="285750" indent="-285750" algn="just">
              <a:buFont typeface="Arial" panose="020B0604020202020204" pitchFamily="34" charset="0"/>
              <a:buChar char="•"/>
            </a:pPr>
            <a:r>
              <a:rPr lang="es-MX" sz="1500" dirty="0"/>
              <a:t>Diseñar el sistema de Seguimiento y Evaluación de planes, programas y proyectos adelantados por el Instituto, en coordinación con las dependencias de la entidad. </a:t>
            </a:r>
          </a:p>
          <a:p>
            <a:pPr marL="285750" indent="-285750" algn="just">
              <a:buFont typeface="Arial" panose="020B0604020202020204" pitchFamily="34" charset="0"/>
              <a:buChar char="•"/>
            </a:pPr>
            <a:r>
              <a:rPr lang="es-MX" sz="1500" dirty="0"/>
              <a:t>Coordinar y participar en la realización de estudios organizacionales y planes de mejoramiento continuo y promover la simplificación y supresión de trámites. </a:t>
            </a:r>
          </a:p>
          <a:p>
            <a:pPr marL="285750" indent="-285750" algn="just">
              <a:buFont typeface="Arial" panose="020B0604020202020204" pitchFamily="34" charset="0"/>
              <a:buChar char="•"/>
            </a:pPr>
            <a:r>
              <a:rPr lang="es-MX" sz="1500" dirty="0"/>
              <a:t>Las demás funciones que le sean asignadas y que por su naturaleza le correspondan. </a:t>
            </a:r>
          </a:p>
          <a:p>
            <a:pPr marL="285750" indent="-285750" algn="just">
              <a:buFont typeface="Arial" panose="020B0604020202020204" pitchFamily="34" charset="0"/>
              <a:buChar char="•"/>
            </a:pPr>
            <a:endParaRPr lang="es-MX" sz="1500" dirty="0"/>
          </a:p>
          <a:p>
            <a:pPr marL="285750" indent="-285750" algn="just">
              <a:buFont typeface="Arial" panose="020B0604020202020204" pitchFamily="34" charset="0"/>
              <a:buChar char="•"/>
            </a:pPr>
            <a:endParaRPr lang="es-MX" sz="1500" dirty="0"/>
          </a:p>
        </p:txBody>
      </p:sp>
    </p:spTree>
    <p:extLst>
      <p:ext uri="{BB962C8B-B14F-4D97-AF65-F5344CB8AC3E}">
        <p14:creationId xmlns:p14="http://schemas.microsoft.com/office/powerpoint/2010/main" val="63191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84230" y="154744"/>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Oficina Asesora Jurídica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3831" y="1277701"/>
            <a:ext cx="5155448" cy="44781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500" dirty="0"/>
              <a:t>Asesorar a la Dirección General y a las dependencias del Instituto, en la interpretación de normas y asuntos jurídicos y conceptuar y absolver consultas de carácter jurídico, tanto internas como externas, referidas a la institución.</a:t>
            </a:r>
          </a:p>
          <a:p>
            <a:pPr marL="285750" indent="-285750" algn="just">
              <a:buFont typeface="Arial" panose="020B0604020202020204" pitchFamily="34" charset="0"/>
              <a:buChar char="•"/>
            </a:pPr>
            <a:r>
              <a:rPr lang="es-MX" sz="1500" dirty="0"/>
              <a:t>Compilar las normas legales, conceptos, jurisprudencia y doctrina relacionadas con la actividad de la institución y velar por su actualización, difusión y aplicación. </a:t>
            </a:r>
          </a:p>
          <a:p>
            <a:pPr marL="285750" indent="-285750" algn="just">
              <a:buFont typeface="Arial" panose="020B0604020202020204" pitchFamily="34" charset="0"/>
              <a:buChar char="•"/>
            </a:pPr>
            <a:r>
              <a:rPr lang="es-MX" sz="1500" dirty="0"/>
              <a:t>Revisar los proyectos de actos administrativos que sean sometidos a su consideración. Así mismo, en los casos en que se requiera, deberá elaborar los actos administrativos a que haya lugar. </a:t>
            </a:r>
          </a:p>
          <a:p>
            <a:pPr marL="285750" indent="-285750" algn="just">
              <a:buFont typeface="Arial" panose="020B0604020202020204" pitchFamily="34" charset="0"/>
              <a:buChar char="•"/>
            </a:pPr>
            <a:r>
              <a:rPr lang="es-MX" sz="1500" dirty="0"/>
              <a:t>Elaborar, cuando sea del caso, los actos administrativos que se deriven de la contratación y revisar los pliegos de condiciones y las pólizas de garantía impartiendo la aprobación de estas últimas. </a:t>
            </a:r>
          </a:p>
          <a:p>
            <a:pPr marL="285750" indent="-285750" algn="just">
              <a:buFont typeface="Arial" panose="020B0604020202020204" pitchFamily="34" charset="0"/>
              <a:buChar char="•"/>
            </a:pPr>
            <a:r>
              <a:rPr lang="es-MX" sz="1500" dirty="0"/>
              <a:t>Sustanciar los recursos que sean interpuestos contra los actos administrativos proferidos por la entidad. </a:t>
            </a:r>
          </a:p>
          <a:p>
            <a:pPr marL="285750" indent="-285750" algn="just">
              <a:buFont typeface="Arial" panose="020B0604020202020204" pitchFamily="34" charset="0"/>
              <a:buChar char="•"/>
            </a:pPr>
            <a:r>
              <a:rPr lang="es-MX" sz="1500" dirty="0"/>
              <a:t>Coordinar la atención de todos los procesos judiciales y extrajudiciales en los que sea parte la entidad.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5796537" y="1277701"/>
            <a:ext cx="5731099" cy="447814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500" dirty="0"/>
              <a:t>Coordinar la atención de las tutelas, acciones de cumplimiento y demás acciones que se profieran en contra de la entidad. </a:t>
            </a:r>
          </a:p>
          <a:p>
            <a:pPr marL="285750" indent="-285750" algn="just">
              <a:buFont typeface="Arial" panose="020B0604020202020204" pitchFamily="34" charset="0"/>
              <a:buChar char="•"/>
            </a:pPr>
            <a:r>
              <a:rPr lang="es-MX" sz="1500" dirty="0"/>
              <a:t>Suministrar al Ministerio Público la documentación e información necesarias para la defensa de los intereses de la entidad, en los juicios en que sea parte el Instituto. </a:t>
            </a:r>
          </a:p>
          <a:p>
            <a:pPr marL="285750" indent="-285750" algn="just">
              <a:buFont typeface="Arial" panose="020B0604020202020204" pitchFamily="34" charset="0"/>
              <a:buChar char="•"/>
            </a:pPr>
            <a:r>
              <a:rPr lang="es-MX" sz="1500" dirty="0"/>
              <a:t>Representar judicial y extrajudicialmente a la entidad en los procesos que se instauren en su contra o que esta deba promover, mediante poder o delegación que le otorgue el Director General y mantenerlo informado sobre el desarrollo de los mismos. </a:t>
            </a:r>
          </a:p>
          <a:p>
            <a:pPr marL="285750" indent="-285750" algn="just">
              <a:buFont typeface="Arial" panose="020B0604020202020204" pitchFamily="34" charset="0"/>
              <a:buChar char="•"/>
            </a:pPr>
            <a:r>
              <a:rPr lang="es-MX" sz="1500" dirty="0"/>
              <a:t>Llevar a cabo las actuaciones encaminadas a lograr el cobro efectivo de las sumas que le adeuden a la entidad por todo concepto, desarrollando las labores de cobro persuasivo, y adelantando los procesos ejecutivos por jurisdicción coactiva. </a:t>
            </a:r>
          </a:p>
          <a:p>
            <a:pPr marL="285750" indent="-285750" algn="just">
              <a:buFont typeface="Arial" panose="020B0604020202020204" pitchFamily="34" charset="0"/>
              <a:buChar char="•"/>
            </a:pPr>
            <a:r>
              <a:rPr lang="es-MX" sz="1500" dirty="0"/>
              <a:t>Sustanciar para decisión del Director General la segunda instancia de los procesos disciplinarios que se adelanten por la entidad, de acuerdo con las normas vigentes sobre la materia. </a:t>
            </a:r>
          </a:p>
          <a:p>
            <a:pPr marL="285750" indent="-285750" algn="just">
              <a:buFont typeface="Arial" panose="020B0604020202020204" pitchFamily="34" charset="0"/>
              <a:buChar char="•"/>
            </a:pPr>
            <a:r>
              <a:rPr lang="es-MX" sz="1500" dirty="0"/>
              <a:t>Las demás funciones que le sean asignadas y que por su naturaleza le correspondan. </a:t>
            </a:r>
          </a:p>
          <a:p>
            <a:pPr algn="just"/>
            <a:endParaRPr lang="es-MX" sz="1500" dirty="0"/>
          </a:p>
        </p:txBody>
      </p:sp>
    </p:spTree>
    <p:extLst>
      <p:ext uri="{BB962C8B-B14F-4D97-AF65-F5344CB8AC3E}">
        <p14:creationId xmlns:p14="http://schemas.microsoft.com/office/powerpoint/2010/main" val="124221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854569" y="298128"/>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Oficina de Control Interno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2" y="1445126"/>
            <a:ext cx="5155448" cy="43088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600" dirty="0"/>
              <a:t>Asesorar y apoyar a la Dirección General en la definición de políticas referidas al diseño e implantación del sistema de control interno que contribuya a incrementar la eficiencia y calidad en prestación de los servicios de la entidad. </a:t>
            </a:r>
          </a:p>
          <a:p>
            <a:pPr marL="285750" indent="-285750" algn="just">
              <a:buFont typeface="Arial" panose="020B0604020202020204" pitchFamily="34" charset="0"/>
              <a:buChar char="•"/>
            </a:pPr>
            <a:r>
              <a:rPr lang="es-MX" sz="1600" dirty="0"/>
              <a:t>Promover la cultura de autocontrol y el fortalecimiento de valores institucionales. </a:t>
            </a:r>
          </a:p>
          <a:p>
            <a:pPr marL="285750" indent="-285750" algn="just">
              <a:buFont typeface="Arial" panose="020B0604020202020204" pitchFamily="34" charset="0"/>
              <a:buChar char="•"/>
            </a:pPr>
            <a:r>
              <a:rPr lang="es-MX" sz="1600" dirty="0"/>
              <a:t>Establecer los mecanismos de control a los procesos y procedimientos de la entidad que faciliten la evaluación de la gestión, identificar factores de riesgo y proponer las medidas correctivas a que haya lugar. </a:t>
            </a:r>
          </a:p>
          <a:p>
            <a:pPr marL="285750" indent="-285750" algn="just">
              <a:buFont typeface="Arial" panose="020B0604020202020204" pitchFamily="34" charset="0"/>
              <a:buChar char="•"/>
            </a:pPr>
            <a:r>
              <a:rPr lang="es-MX" sz="1600" dirty="0"/>
              <a:t>Evaluar el Sistema de Control Interno de la entidad. </a:t>
            </a:r>
          </a:p>
          <a:p>
            <a:pPr marL="285750" indent="-285750" algn="just">
              <a:buFont typeface="Arial" panose="020B0604020202020204" pitchFamily="34" charset="0"/>
              <a:buChar char="•"/>
            </a:pPr>
            <a:r>
              <a:rPr lang="es-MX" sz="1600" dirty="0"/>
              <a:t>Definir el plan de control de gestión, asesorar a las dependencias en su ejecución y evaluar el mismo. </a:t>
            </a:r>
          </a:p>
          <a:p>
            <a:pPr marL="285750" indent="-285750" algn="just">
              <a:buFont typeface="Arial" panose="020B0604020202020204" pitchFamily="34" charset="0"/>
              <a:buChar char="•"/>
            </a:pPr>
            <a:r>
              <a:rPr lang="es-MX" sz="1600" dirty="0"/>
              <a:t>Definir directrices, consolidar y hacer seguimiento al mapa de riesgos institucional y verificar que se tomen las medidas preventivas y correctivas</a:t>
            </a:r>
            <a:r>
              <a:rPr lang="es-MX" sz="1800" dirty="0"/>
              <a:t>.</a:t>
            </a:r>
            <a:endParaRPr lang="es-MX" sz="15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5796537" y="1445126"/>
            <a:ext cx="5731099" cy="427809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600" dirty="0"/>
              <a:t>Evaluar y verificar la aplicación de los mecanismos de participación ciudadana diseñados por la entidad. </a:t>
            </a:r>
          </a:p>
          <a:p>
            <a:pPr marL="285750" indent="-285750" algn="just">
              <a:buFont typeface="Arial" panose="020B0604020202020204" pitchFamily="34" charset="0"/>
              <a:buChar char="•"/>
            </a:pPr>
            <a:r>
              <a:rPr lang="es-MX" sz="1600" dirty="0"/>
              <a:t>Velar por que la atención de quejas y reclamos presentados por los ciudadanos en relación con la misión del Instituto, se preste en forma oportuna y eficiente y rendir informes sobre el particular. </a:t>
            </a:r>
          </a:p>
          <a:p>
            <a:pPr marL="285750" indent="-285750" algn="just">
              <a:buFont typeface="Arial" panose="020B0604020202020204" pitchFamily="34" charset="0"/>
              <a:buChar char="•"/>
            </a:pPr>
            <a:r>
              <a:rPr lang="es-MX" sz="1600" dirty="0"/>
              <a:t>Vigilar que todas las operaciones institucionales se enmarquen dentro de las normas legales, reglamentarias y estatutarias vigentes y se realicen teniendo en cuenta los principios constitucionales aplicables a la administración pública. </a:t>
            </a:r>
          </a:p>
          <a:p>
            <a:pPr marL="285750" indent="-285750" algn="just">
              <a:buFont typeface="Arial" panose="020B0604020202020204" pitchFamily="34" charset="0"/>
              <a:buChar char="•"/>
            </a:pPr>
            <a:r>
              <a:rPr lang="es-MX" sz="1600" dirty="0"/>
              <a:t>Asesorar a la Dirección General y a las demás dependencias, en los procesos internos orientados a superar las deficiencias e irregularidades y al mejoramiento continuo de la institución. </a:t>
            </a:r>
          </a:p>
          <a:p>
            <a:pPr marL="285750" indent="-285750" algn="just">
              <a:buFont typeface="Arial" panose="020B0604020202020204" pitchFamily="34" charset="0"/>
              <a:buChar char="•"/>
            </a:pPr>
            <a:r>
              <a:rPr lang="es-MX" sz="1600" dirty="0"/>
              <a:t>Realizar las evaluaciones periódicas a la gestión del Instituto y rendir los informes a las instancias correspondientes. </a:t>
            </a:r>
          </a:p>
          <a:p>
            <a:pPr marL="285750" indent="-285750" algn="just">
              <a:buFont typeface="Arial" panose="020B0604020202020204" pitchFamily="34" charset="0"/>
              <a:buChar char="•"/>
            </a:pPr>
            <a:r>
              <a:rPr lang="es-MX" sz="1600" dirty="0"/>
              <a:t>Las demás funciones que le sean asignadas y que por su naturaleza le correspondan. </a:t>
            </a:r>
          </a:p>
        </p:txBody>
      </p:sp>
    </p:spTree>
    <p:extLst>
      <p:ext uri="{BB962C8B-B14F-4D97-AF65-F5344CB8AC3E}">
        <p14:creationId xmlns:p14="http://schemas.microsoft.com/office/powerpoint/2010/main" val="203186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Oficina de Informática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15042" y="1127515"/>
            <a:ext cx="5155448"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300" dirty="0"/>
              <a:t>Asesorar a la Dirección General y a las demás instancias pertinentes en lo referente a la administración de recursos tecnológicos de la Institución. </a:t>
            </a:r>
          </a:p>
          <a:p>
            <a:pPr marL="285750" indent="-285750" algn="just">
              <a:buFont typeface="Arial" panose="020B0604020202020204" pitchFamily="34" charset="0"/>
              <a:buChar char="•"/>
            </a:pPr>
            <a:r>
              <a:rPr lang="es-MX" sz="1300" dirty="0"/>
              <a:t>Analizar, diseñar y desarrollar los elementos conceptuales, técnicos y metodológicos que permitan disponer de sistemas de informaciones normalizadas e integradas que faciliten la toma de decisiones en la Institución. </a:t>
            </a:r>
          </a:p>
          <a:p>
            <a:pPr marL="285750" indent="-285750" algn="just">
              <a:buFont typeface="Arial" panose="020B0604020202020204" pitchFamily="34" charset="0"/>
              <a:buChar char="•"/>
            </a:pPr>
            <a:r>
              <a:rPr lang="es-MX" sz="1300" dirty="0"/>
              <a:t>Orientar y asesorar a las dependencias y personal del Instituto en el establecimiento de normas para la transmisión o captura, procesamiento, verificación y control de calidad de los datos y almacenamiento de la información ambiental, al igual que la aplicación de los manuales y reglamentos técnicos que le permitan al Instituto la transmisión de los datos de acuerdo con las normas y procedimientos establecidos por los organismos internacionales. </a:t>
            </a:r>
          </a:p>
          <a:p>
            <a:pPr marL="285750" indent="-285750" algn="just">
              <a:buFont typeface="Arial" panose="020B0604020202020204" pitchFamily="34" charset="0"/>
              <a:buChar char="•"/>
            </a:pPr>
            <a:r>
              <a:rPr lang="es-MX" sz="1300" dirty="0"/>
              <a:t>Contribuir al diseño, construcción, uso y mejoramiento de los submódulos y aplicativos de la base de datos en cada dependencia e integrarlos al Sistema de Información Ambiental Central del IDEAM, aplicando las metodologías propias de la ingeniería de software. </a:t>
            </a:r>
          </a:p>
          <a:p>
            <a:pPr marL="285750" indent="-285750" algn="just">
              <a:buFont typeface="Arial" panose="020B0604020202020204" pitchFamily="34" charset="0"/>
              <a:buChar char="•"/>
            </a:pPr>
            <a:r>
              <a:rPr lang="es-MX" sz="1300" dirty="0"/>
              <a:t>Administrar y mantener actualizada la infraestructura tecnológica, operar los sistemas computacionales y asesorar a las dependencias de la entidad en esta materia. </a:t>
            </a:r>
          </a:p>
          <a:p>
            <a:pPr marL="285750" indent="-285750" algn="just">
              <a:buFont typeface="Arial" panose="020B0604020202020204" pitchFamily="34" charset="0"/>
              <a:buChar char="•"/>
            </a:pPr>
            <a:endParaRPr lang="es-MX" sz="13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5847008" y="1127515"/>
            <a:ext cx="5731099" cy="44935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300" dirty="0"/>
              <a:t>Propender al óptimo funcionamiento de la infraestructura informática y de telecomunicaciones a través de procesos planificados de mantenimiento preventivo y correctivo, brindando capacitación y asesoría a los usuarios para obtener el máximo aprovechamiento de los recursos informáticos. </a:t>
            </a:r>
          </a:p>
          <a:p>
            <a:pPr marL="285750" indent="-285750" algn="just">
              <a:buFont typeface="Arial" panose="020B0604020202020204" pitchFamily="34" charset="0"/>
              <a:buChar char="•"/>
            </a:pPr>
            <a:r>
              <a:rPr lang="es-MX" sz="1300" dirty="0"/>
              <a:t>Consolidar la cultura informática organizacional en las diferentes dependencias del Instituto.</a:t>
            </a:r>
          </a:p>
          <a:p>
            <a:pPr marL="285750" indent="-285750" algn="just">
              <a:buFont typeface="Arial" panose="020B0604020202020204" pitchFamily="34" charset="0"/>
              <a:buChar char="•"/>
            </a:pPr>
            <a:r>
              <a:rPr lang="es-MX" sz="1300" dirty="0"/>
              <a:t>Asegurar el funcionamiento del Sistema de Información Ambiental y registrar y generar los reportes de información necesarios.</a:t>
            </a:r>
          </a:p>
          <a:p>
            <a:pPr marL="285750" indent="-285750" algn="just">
              <a:buFont typeface="Arial" panose="020B0604020202020204" pitchFamily="34" charset="0"/>
              <a:buChar char="•"/>
            </a:pPr>
            <a:r>
              <a:rPr lang="es-MX" sz="1300" dirty="0"/>
              <a:t>Definir los términos de referencia de las aplicaciones tecnológicas que se decida contratar, así como diseñar e implementar mecanismos de protección para la información que manejen todas las áreas de la entidad.</a:t>
            </a:r>
          </a:p>
          <a:p>
            <a:pPr marL="285750" indent="-285750" algn="just">
              <a:buFont typeface="Arial" panose="020B0604020202020204" pitchFamily="34" charset="0"/>
              <a:buChar char="•"/>
            </a:pPr>
            <a:r>
              <a:rPr lang="es-MX" sz="1300" dirty="0"/>
              <a:t>Coordinar el mantenimiento y actualización de las aplicaciones sistematizadas de acuerdo con las necesidades y políticas de la entidad. </a:t>
            </a:r>
          </a:p>
          <a:p>
            <a:pPr marL="285750" indent="-285750" algn="just">
              <a:buFont typeface="Arial" panose="020B0604020202020204" pitchFamily="34" charset="0"/>
              <a:buChar char="•"/>
            </a:pPr>
            <a:r>
              <a:rPr lang="es-MX" sz="1300" dirty="0"/>
              <a:t>Elaborar los manuales de usuario e impartir la capacitación requerida para el manejo de las aplicaciones a las diferentes dependencias de la entidad.</a:t>
            </a:r>
          </a:p>
          <a:p>
            <a:pPr marL="285750" indent="-285750" algn="just">
              <a:buFont typeface="Arial" panose="020B0604020202020204" pitchFamily="34" charset="0"/>
              <a:buChar char="•"/>
            </a:pPr>
            <a:r>
              <a:rPr lang="es-MX" sz="1300" dirty="0"/>
              <a:t>Investigar y difundir información sobre actualización de herramientas y tendencias del mercado mundial para mantener tecnologías de punta. </a:t>
            </a:r>
          </a:p>
          <a:p>
            <a:pPr marL="285750" indent="-285750" algn="just">
              <a:buFont typeface="Arial" panose="020B0604020202020204" pitchFamily="34" charset="0"/>
              <a:buChar char="•"/>
            </a:pPr>
            <a:r>
              <a:rPr lang="es-MX" sz="1300" dirty="0"/>
              <a:t>13. Las demás funciones que le sean asignadas y que por su naturaleza le correspondan.  </a:t>
            </a:r>
          </a:p>
          <a:p>
            <a:pPr marL="285750" indent="-285750" algn="just">
              <a:buFont typeface="Arial" panose="020B0604020202020204" pitchFamily="34" charset="0"/>
              <a:buChar char="•"/>
            </a:pPr>
            <a:endParaRPr lang="es-MX" sz="1300" dirty="0"/>
          </a:p>
          <a:p>
            <a:pPr algn="just"/>
            <a:endParaRPr lang="es-MX" sz="1300" dirty="0"/>
          </a:p>
          <a:p>
            <a:pPr algn="just"/>
            <a:endParaRPr lang="es-MX" sz="1300" dirty="0"/>
          </a:p>
        </p:txBody>
      </p:sp>
    </p:spTree>
    <p:extLst>
      <p:ext uri="{BB962C8B-B14F-4D97-AF65-F5344CB8AC3E}">
        <p14:creationId xmlns:p14="http://schemas.microsoft.com/office/powerpoint/2010/main" val="31736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Sistemas de Información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350498" y="1602843"/>
            <a:ext cx="9312813" cy="41106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Realizar la planeación, el desarrollo, implementación y mantenimiento de los sistemas de información y Servicios digitales de la entidad, alineados a los procesos de TI.</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Establecer la arquitectura y diseño de los sistemas de información; de Apoyo, Misionales, de direccionamiento Estratégico y Portales digitales. </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Definir la metodología y procedimientos para el ciclo de vida de los sistemas de información. </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Diseñar e implementar los procesos para la implementación y soporte de los sistemas de información.</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Establecer el proceso para garantizar la seguridad, privacidad y trazabilidad de los sistemas de información, asegurando su control de calidad y transparencia.</a:t>
            </a:r>
            <a:endParaRPr lang="es-CO"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67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42027" y="436099"/>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Tecnología y comunicaciones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758463" y="1659113"/>
            <a:ext cx="9045525" cy="44399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Asegurar la disponibilidad y funcionamiento eficiente de la infraestructura que soporta los servicios tecnológicos necesarios para garantizar la operación de los sistemas de información y servicios digitales. </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Realizar la definición de la arquitectura y el directorio de los servicios tecnológicos.</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Garantizar la operación, continuidad y gestión de los servicios tecnológicos, junto con la gestión de los servicios de soporte (mesa de servicios).</a:t>
            </a: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Establecer y actualizar el proceso para garantizar la seguridad, privacidad y trazabilidad de los servicios tecnológicos, asegurando su control de calidad y transparencia.</a:t>
            </a:r>
            <a:r>
              <a:rPr lang="es-CO" sz="2000" u="sng" dirty="0">
                <a:solidFill>
                  <a:srgbClr val="0000FF"/>
                </a:solidFill>
                <a:ea typeface="Calibri" panose="020F0502020204030204" pitchFamily="34" charset="0"/>
                <a:cs typeface="Times New Roman" panose="02020603050405020304" pitchFamily="18" charset="0"/>
              </a:rPr>
              <a:t> </a:t>
            </a:r>
            <a:endParaRPr lang="es-CO" sz="20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CO" sz="2000" dirty="0">
                <a:ea typeface="Calibri" panose="020F0502020204030204" pitchFamily="34" charset="0"/>
                <a:cs typeface="Times New Roman" panose="02020603050405020304" pitchFamily="18" charset="0"/>
              </a:rPr>
              <a:t>Realizar y supervisar la ejecución del plan de mantenimiento de los servicios tecnológicos de la entidad.</a:t>
            </a:r>
            <a:endParaRPr lang="es-CO"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215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a:t>
            </a:r>
            <a:r>
              <a:rPr lang="es-ES" sz="1600" b="1" dirty="0"/>
              <a:t>Grupo de Arquitectura Empresarial TI y seguridad de la información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801858" y="955729"/>
            <a:ext cx="10789920" cy="56417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Liderar la definición, implementación y mantenimiento de la arquitectura empresarial de la entidad.</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Desarrollar los lineamientos en materia tecnológica, necesarios para definir políticas, estrategias y prácticas que habiliten la gestión de la entidad y/o sector en beneficio de la prestación efectiva de sus servicios y de la seguridad de la información.</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Establecer las actividades de definición, seguimiento, evaluación y mejoramiento a la implementación de la cadena de valor y procesos del área de tecnologías de la información.</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Proponer y ejecutar estrategias de gestión de información para garantizar la pertinencia, calidad, oportunidad, seguridad e intercambio con el fin de lograr un flujo eficiente de información.</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Definir e implementar las estrategias para facilitar el uso y apropiación de las tecnologías, los sistemas de información y los servicios digitales por parte de los servidores públicos, los ciudadanos y los grupos de interés a quienes están dirigidos.</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Apoyar los procesos de Gestión del Cambio.</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Realizar la medición de los resultados e indicadores en el uso y apropiación.</a:t>
            </a:r>
          </a:p>
          <a:p>
            <a:pPr marL="342900" lvl="0" indent="-342900" algn="just">
              <a:lnSpc>
                <a:spcPct val="107000"/>
              </a:lnSpc>
              <a:spcAft>
                <a:spcPts val="800"/>
              </a:spcAft>
              <a:buFont typeface="Arial" panose="020B0604020202020204" pitchFamily="34" charset="0"/>
              <a:buChar char="•"/>
            </a:pPr>
            <a:r>
              <a:rPr lang="es-CO" sz="1800" dirty="0">
                <a:solidFill>
                  <a:prstClr val="black"/>
                </a:solidFill>
                <a:ea typeface="Calibri" panose="020F0502020204030204" pitchFamily="34" charset="0"/>
                <a:cs typeface="Times New Roman" panose="02020603050405020304" pitchFamily="18" charset="0"/>
              </a:rPr>
              <a:t>Apoyar la construcción del mapa de riesgos de TI.</a:t>
            </a:r>
          </a:p>
          <a:p>
            <a:pPr marL="342900" lvl="0" indent="-342900" algn="just">
              <a:lnSpc>
                <a:spcPct val="107000"/>
              </a:lnSpc>
              <a:spcAft>
                <a:spcPts val="800"/>
              </a:spcAft>
              <a:buFont typeface="Arial" panose="020B0604020202020204" pitchFamily="34" charset="0"/>
              <a:buChar char="•"/>
            </a:pPr>
            <a:r>
              <a:rPr lang="es-CO" sz="1800" dirty="0">
                <a:solidFill>
                  <a:prstClr val="black"/>
                </a:solidFill>
                <a:ea typeface="Calibri" panose="020F0502020204030204" pitchFamily="34" charset="0"/>
                <a:cs typeface="Times New Roman" panose="02020603050405020304" pitchFamily="18" charset="0"/>
              </a:rPr>
              <a:t>Elaborar las políticas, procesos y procedimientos, con base en las normas vigentes, para gestionar la seguridad de la información. </a:t>
            </a: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31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144272" y="423715"/>
            <a:ext cx="5550755"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al Consejo Directivo del IDEAM le corresponde: </a:t>
            </a:r>
          </a:p>
        </p:txBody>
      </p:sp>
      <p:sp>
        <p:nvSpPr>
          <p:cNvPr id="6" name="CuadroTexto 5">
            <a:extLst>
              <a:ext uri="{FF2B5EF4-FFF2-40B4-BE49-F238E27FC236}">
                <a16:creationId xmlns:a16="http://schemas.microsoft.com/office/drawing/2014/main" xmlns="" id="{D3506B5B-036E-4A58-B380-9EC9F843B149}"/>
              </a:ext>
            </a:extLst>
          </p:cNvPr>
          <p:cNvSpPr txBox="1"/>
          <p:nvPr/>
        </p:nvSpPr>
        <p:spPr>
          <a:xfrm>
            <a:off x="1041010" y="1505243"/>
            <a:ext cx="10020022" cy="4678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Arial" panose="020B0604020202020204" pitchFamily="34" charset="0"/>
              <a:buChar char="•"/>
            </a:pPr>
            <a:r>
              <a:rPr lang="es-MX" sz="2000" dirty="0"/>
              <a:t>Formular, a propuesta del representante legal, la política de mejoramiento continuo del Instituto, así como los programas orientados a garantizar el desarrollo administrativo.</a:t>
            </a:r>
          </a:p>
          <a:p>
            <a:pPr marL="342900" indent="-342900" algn="just">
              <a:buFont typeface="Arial" panose="020B0604020202020204" pitchFamily="34" charset="0"/>
              <a:buChar char="•"/>
            </a:pPr>
            <a:r>
              <a:rPr lang="es-MX" sz="2000" dirty="0"/>
              <a:t>Conocer y analizar las evaluaciones semestrales de ejecución presentadas por la administración de la entidad.</a:t>
            </a:r>
          </a:p>
          <a:p>
            <a:pPr marL="342900" indent="-342900" algn="just">
              <a:buFont typeface="Arial" panose="020B0604020202020204" pitchFamily="34" charset="0"/>
              <a:buChar char="•"/>
            </a:pPr>
            <a:r>
              <a:rPr lang="es-MX" sz="2000" dirty="0"/>
              <a:t>Proponer al Gobierno Nacional las modificaciones de la estructura y a la planta de personal que considere pertinentes y adoptar los estatutos internos de la entidad y cualquier reforma que a ellos se introduzca.</a:t>
            </a:r>
          </a:p>
          <a:p>
            <a:pPr marL="342900" indent="-342900" algn="just">
              <a:buFont typeface="Arial" panose="020B0604020202020204" pitchFamily="34" charset="0"/>
              <a:buChar char="•"/>
            </a:pPr>
            <a:r>
              <a:rPr lang="es-MX" sz="2000" dirty="0"/>
              <a:t>Aprobar el anteproyecto de presupuesto anual del Instituto.</a:t>
            </a:r>
          </a:p>
          <a:p>
            <a:pPr marL="342900" indent="-342900" algn="just">
              <a:buFont typeface="Arial" panose="020B0604020202020204" pitchFamily="34" charset="0"/>
              <a:buChar char="•"/>
            </a:pPr>
            <a:r>
              <a:rPr lang="es-MX" sz="2000" dirty="0"/>
              <a:t>Señalar los criterios generales para la ejecución de los planes, programas, proyectos y recursos del Instituto, para el cumplimiento del objeto y funciones para el cual fue creado.</a:t>
            </a:r>
          </a:p>
          <a:p>
            <a:pPr marL="342900" indent="-342900" algn="just">
              <a:buFont typeface="Arial" panose="020B0604020202020204" pitchFamily="34" charset="0"/>
              <a:buChar char="•"/>
            </a:pPr>
            <a:r>
              <a:rPr lang="es-MX" sz="2000" dirty="0"/>
              <a:t>Estudiar y aprobar las modificaciones al presupuesto de conformidad con las disposiciones legales vigentes.</a:t>
            </a:r>
          </a:p>
          <a:p>
            <a:pPr marL="342900" indent="-342900" algn="just">
              <a:buFont typeface="Arial" panose="020B0604020202020204" pitchFamily="34" charset="0"/>
              <a:buChar char="•"/>
            </a:pPr>
            <a:r>
              <a:rPr lang="es-MX" sz="2000" dirty="0"/>
              <a:t>Estudiar y aprobar el programa anual mensualizado de caja, PAC, de los recursos propios.</a:t>
            </a:r>
          </a:p>
          <a:p>
            <a:pPr marL="342900" indent="-342900" algn="just">
              <a:buFont typeface="Arial" panose="020B0604020202020204" pitchFamily="34" charset="0"/>
              <a:buChar char="•"/>
            </a:pPr>
            <a:r>
              <a:rPr lang="es-MX" sz="2000" dirty="0"/>
              <a:t>Aprobar, adoptar y modificar su propio reglamento.</a:t>
            </a:r>
          </a:p>
          <a:p>
            <a:endParaRPr lang="es-CO" dirty="0"/>
          </a:p>
        </p:txBody>
      </p:sp>
    </p:spTree>
    <p:extLst>
      <p:ext uri="{BB962C8B-B14F-4D97-AF65-F5344CB8AC3E}">
        <p14:creationId xmlns:p14="http://schemas.microsoft.com/office/powerpoint/2010/main" val="59702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Oficina de Servicio de Pronósticos y Alertas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40798" y="1004404"/>
            <a:ext cx="549030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600" dirty="0"/>
              <a:t>Prestar el servicio de pronósticos y alertas, con información básica, oportuna y eficaz. </a:t>
            </a:r>
          </a:p>
          <a:p>
            <a:pPr marL="285750" indent="-285750" algn="just">
              <a:buFont typeface="Arial" panose="020B0604020202020204" pitchFamily="34" charset="0"/>
              <a:buChar char="•"/>
            </a:pPr>
            <a:r>
              <a:rPr lang="es-MX" sz="1600" dirty="0"/>
              <a:t> Hacer seguimiento continuo de la información meteorológica, hidrológica y ambiental en tiempo real y mantener vigilancia permanente sobre el estado y evolución de las condiciones </a:t>
            </a:r>
            <a:r>
              <a:rPr lang="es-MX" sz="1600" dirty="0" err="1"/>
              <a:t>hidrometeorológicas</a:t>
            </a:r>
            <a:r>
              <a:rPr lang="es-MX" sz="1600" dirty="0"/>
              <a:t> y ambientales. </a:t>
            </a:r>
          </a:p>
          <a:p>
            <a:pPr marL="285750" indent="-285750" algn="just">
              <a:buFont typeface="Arial" panose="020B0604020202020204" pitchFamily="34" charset="0"/>
              <a:buChar char="•"/>
            </a:pPr>
            <a:r>
              <a:rPr lang="es-MX" sz="1600" dirty="0"/>
              <a:t>Garantizar que la infraestructura necesaria del servicio permita el proceso de la información y la difusión de los productos de acuerdo con los compromisos institucionales.</a:t>
            </a:r>
          </a:p>
          <a:p>
            <a:pPr marL="285750" indent="-285750" algn="just">
              <a:buFont typeface="Arial" panose="020B0604020202020204" pitchFamily="34" charset="0"/>
              <a:buChar char="•"/>
            </a:pPr>
            <a:r>
              <a:rPr lang="es-MX" sz="1600" dirty="0"/>
              <a:t>Coordinar los comités técnicos de meteorología y de las otras áreas temáticas. </a:t>
            </a:r>
          </a:p>
          <a:p>
            <a:pPr marL="285750" indent="-285750" algn="just">
              <a:buFont typeface="Arial" panose="020B0604020202020204" pitchFamily="34" charset="0"/>
              <a:buChar char="•"/>
            </a:pPr>
            <a:r>
              <a:rPr lang="es-MX" sz="1600" dirty="0"/>
              <a:t>Elaborar los informes y boletines técnicos y especializados sobre alertas </a:t>
            </a:r>
            <a:r>
              <a:rPr lang="es-MX" sz="1600" dirty="0" err="1"/>
              <a:t>hidrometeorológicas</a:t>
            </a:r>
            <a:r>
              <a:rPr lang="es-MX" sz="1600" dirty="0"/>
              <a:t> y ambientales, pronósticos del estado del tiempo, diagnósticos y análisis del clima.</a:t>
            </a:r>
          </a:p>
          <a:p>
            <a:pPr marL="285750" indent="-285750" algn="just">
              <a:buFont typeface="Arial" panose="020B0604020202020204" pitchFamily="34" charset="0"/>
              <a:buChar char="•"/>
            </a:pPr>
            <a:r>
              <a:rPr lang="es-MX" sz="1600" dirty="0"/>
              <a:t>Preparar y transmitir nacional e internacionalmente, de acuerdo con los protocolos establecidos para estos fines, los informes meteorológicos de intercambio mundial. </a:t>
            </a:r>
          </a:p>
          <a:p>
            <a:pPr marL="285750" indent="-285750" algn="just">
              <a:buFont typeface="Arial" panose="020B0604020202020204" pitchFamily="34" charset="0"/>
              <a:buChar char="•"/>
            </a:pPr>
            <a:r>
              <a:rPr lang="es-MX" sz="1600" dirty="0"/>
              <a:t>Prestar asesoría en materia de alertas </a:t>
            </a:r>
            <a:r>
              <a:rPr lang="es-MX" sz="1600" dirty="0" err="1"/>
              <a:t>hidrometeorológicas</a:t>
            </a:r>
            <a:r>
              <a:rPr lang="es-MX" sz="1600" dirty="0"/>
              <a:t> y ambientales a entidades gubernamentales y del sector económico.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600" dirty="0"/>
              <a:t>Informar sobre las condiciones </a:t>
            </a:r>
            <a:r>
              <a:rPr lang="es-MX" sz="1600" dirty="0" err="1"/>
              <a:t>hidrometeorológicas</a:t>
            </a:r>
            <a:r>
              <a:rPr lang="es-MX" sz="1600" dirty="0"/>
              <a:t> y ambientales en tiempo real y sobre pronósticos y alertas en forma directa y a través de los distintos medios de comunicación. </a:t>
            </a:r>
          </a:p>
          <a:p>
            <a:pPr marL="285750" indent="-285750" algn="just">
              <a:buFont typeface="Arial" panose="020B0604020202020204" pitchFamily="34" charset="0"/>
              <a:buChar char="•"/>
            </a:pPr>
            <a:r>
              <a:rPr lang="es-MX" sz="1600" dirty="0"/>
              <a:t>Mantener un intercambio permanente de información con los sistemas de prevención y atención de desastres a nivel regional y nacional sobre el estado </a:t>
            </a:r>
            <a:r>
              <a:rPr lang="es-MX" sz="1600" dirty="0" err="1"/>
              <a:t>hidrometeorológico</a:t>
            </a:r>
            <a:r>
              <a:rPr lang="es-MX" sz="1600" dirty="0"/>
              <a:t> y ambiental del país. </a:t>
            </a:r>
          </a:p>
          <a:p>
            <a:pPr marL="285750" indent="-285750" algn="just">
              <a:buFont typeface="Arial" panose="020B0604020202020204" pitchFamily="34" charset="0"/>
              <a:buChar char="•"/>
            </a:pPr>
            <a:r>
              <a:rPr lang="es-MX" sz="1600" dirty="0"/>
              <a:t>Apoyar al Sistema de Prevención y Atención de Desastres y al Sistema Nacional Ambiental, SINA, mediante el envío de informes regulares y especiales para que se tomen las medidas necesarias y se declaren las alertas del caso. </a:t>
            </a:r>
          </a:p>
          <a:p>
            <a:pPr marL="285750" indent="-285750" algn="just">
              <a:buFont typeface="Arial" panose="020B0604020202020204" pitchFamily="34" charset="0"/>
              <a:buChar char="•"/>
            </a:pPr>
            <a:r>
              <a:rPr lang="es-MX" sz="1600" dirty="0"/>
              <a:t>Participar con las subdirecciones en la implementación y operación de los modelos de predicción y alertas </a:t>
            </a:r>
            <a:r>
              <a:rPr lang="es-MX" sz="1600" dirty="0" err="1"/>
              <a:t>hidrometeorológicas</a:t>
            </a:r>
            <a:r>
              <a:rPr lang="es-MX" sz="1600" dirty="0"/>
              <a:t> y ambientales. </a:t>
            </a:r>
          </a:p>
          <a:p>
            <a:pPr marL="285750" indent="-285750" algn="just">
              <a:buFont typeface="Arial" panose="020B0604020202020204" pitchFamily="34" charset="0"/>
              <a:buChar char="•"/>
            </a:pPr>
            <a:r>
              <a:rPr lang="es-MX" sz="1600" dirty="0"/>
              <a:t>Las demás funciones que le sean asignadas y que por su naturaleza le correspondan.</a:t>
            </a:r>
          </a:p>
          <a:p>
            <a:pPr marL="285750" indent="-285750" algn="just">
              <a:buFont typeface="Arial" panose="020B0604020202020204" pitchFamily="34" charset="0"/>
              <a:buChar char="•"/>
            </a:pPr>
            <a:endParaRPr lang="es-MX" sz="1600" dirty="0"/>
          </a:p>
          <a:p>
            <a:pPr algn="just"/>
            <a:endParaRPr lang="es-MX" sz="1600" dirty="0"/>
          </a:p>
          <a:p>
            <a:pPr algn="just"/>
            <a:endParaRPr lang="es-MX" sz="1600" dirty="0"/>
          </a:p>
          <a:p>
            <a:pPr algn="just"/>
            <a:r>
              <a:rPr lang="es-MX" sz="1600" dirty="0"/>
              <a:t> </a:t>
            </a:r>
            <a:endParaRPr lang="es-MX" sz="1300" dirty="0"/>
          </a:p>
        </p:txBody>
      </p:sp>
    </p:spTree>
    <p:extLst>
      <p:ext uri="{BB962C8B-B14F-4D97-AF65-F5344CB8AC3E}">
        <p14:creationId xmlns:p14="http://schemas.microsoft.com/office/powerpoint/2010/main" val="325157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84230" y="97797"/>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a:t>
            </a:r>
            <a:r>
              <a:rPr lang="es-ES" sz="1600" b="1" dirty="0"/>
              <a:t>Grupo de Análisis de Pronostico del Tiempo</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59221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1400">
                <a:ea typeface="Calibri" panose="020F0502020204030204" pitchFamily="34" charset="0"/>
                <a:cs typeface="Times New Roman" panose="02020603050405020304" pitchFamily="18" charset="0"/>
              </a:rPr>
              <a:t>Organizar de manera eficiente y eficaz la prestación del servicio del meteorólogo de turno y del grupo de datos los 365 días del año y para el caso de los meteorólogos las 24 horas del día al fin de garantizar la oportuna entrega y difusión de la información a los diferentes niveles de usuario.</a:t>
            </a:r>
          </a:p>
          <a:p>
            <a:pPr marL="342900" lvl="0" indent="-342900" algn="just">
              <a:lnSpc>
                <a:spcPct val="107000"/>
              </a:lnSpc>
              <a:spcAft>
                <a:spcPts val="800"/>
              </a:spcAft>
              <a:buFont typeface="Arial" panose="020B0604020202020204" pitchFamily="34" charset="0"/>
              <a:buChar char="•"/>
            </a:pPr>
            <a:r>
              <a:rPr lang="es-CO" sz="1400">
                <a:ea typeface="Calibri" panose="020F0502020204030204" pitchFamily="34" charset="0"/>
                <a:cs typeface="Times New Roman" panose="02020603050405020304" pitchFamily="18" charset="0"/>
              </a:rPr>
              <a:t>Coordinar las salidas de información en lo que respecta a las condiciones del estado del tiempo y así mismo, sobre las salidas graficas con base en los datos recolectados, con el fin de analizar las posibles implicaciones las 24 horas del día tanto en las áreas continentales como las áreas marítimas nacionales.</a:t>
            </a:r>
          </a:p>
          <a:p>
            <a:pPr marL="342900" lvl="0" indent="-342900" algn="just">
              <a:lnSpc>
                <a:spcPct val="107000"/>
              </a:lnSpc>
              <a:spcAft>
                <a:spcPts val="800"/>
              </a:spcAft>
              <a:buFont typeface="Arial" panose="020B0604020202020204" pitchFamily="34" charset="0"/>
              <a:buChar char="•"/>
            </a:pPr>
            <a:r>
              <a:rPr lang="es-CO" sz="1400">
                <a:ea typeface="Calibri" panose="020F0502020204030204" pitchFamily="34" charset="0"/>
                <a:cs typeface="Times New Roman" panose="02020603050405020304" pitchFamily="18" charset="0"/>
              </a:rPr>
              <a:t>Vigilar que tanto los pronósticos meteorológicos como la recepción de datos en las áreas continentales como marítimas nacionales a corto y mediano plazo, sean optimas y oportunas para su publicación en la pagina WEB del Instituto, audio respuesta, ,APP del IDEAM y vía Twitter, para atender los requerimientos de usuarios las 24 horas del día.</a:t>
            </a:r>
          </a:p>
          <a:p>
            <a:pPr marL="342900" lvl="0" indent="-342900" algn="just">
              <a:lnSpc>
                <a:spcPct val="107000"/>
              </a:lnSpc>
              <a:spcAft>
                <a:spcPts val="800"/>
              </a:spcAft>
              <a:buFont typeface="Arial" panose="020B0604020202020204" pitchFamily="34" charset="0"/>
              <a:buChar char="•"/>
            </a:pPr>
            <a:r>
              <a:rPr lang="es-CO" sz="1400">
                <a:ea typeface="Calibri" panose="020F0502020204030204" pitchFamily="34" charset="0"/>
                <a:cs typeface="Times New Roman" panose="02020603050405020304" pitchFamily="18" charset="0"/>
              </a:rPr>
              <a:t>Aprobar los análisis generados por el grupo de meteorólogos de pronósticos del estado del tiempo, así como los generados por el grupo de datos, para emitir boletines, avisos y alertas sobre fenómenos hidrometeorologicos o ambientales que representan alguna amenaza para la población, tales como: lluvias fuertes e inundaciones asociadas, crecientes súbitas, posibilidad de deslizamientos de tierra por lluvias , huracanes y tormentas tropicales, heladas, marejadas y vientos fuertes, niveles de radiación y confort climático, y alteración de las condiciones morfológicas del Mar Caribe y Océano Pacifico colombiano las 2 horas del día, con la finalidad de mitigar vulnerabilidades a nivel nacional</a:t>
            </a:r>
            <a:endParaRPr lang="es-CO" sz="1400" dirty="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580447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1400" dirty="0">
                <a:solidFill>
                  <a:prstClr val="black"/>
                </a:solidFill>
                <a:ea typeface="Calibri" panose="020F0502020204030204" pitchFamily="34" charset="0"/>
                <a:cs typeface="Times New Roman" panose="02020603050405020304" pitchFamily="18" charset="0"/>
              </a:rPr>
              <a:t>Ratificar que los análisis tanto meteorológicos como de datos </a:t>
            </a:r>
            <a:r>
              <a:rPr lang="es-CO" sz="1400" dirty="0" err="1">
                <a:solidFill>
                  <a:prstClr val="black"/>
                </a:solidFill>
                <a:ea typeface="Calibri" panose="020F0502020204030204" pitchFamily="34" charset="0"/>
                <a:cs typeface="Times New Roman" panose="02020603050405020304" pitchFamily="18" charset="0"/>
              </a:rPr>
              <a:t>recepcionados</a:t>
            </a:r>
            <a:r>
              <a:rPr lang="es-CO" sz="1400" dirty="0">
                <a:solidFill>
                  <a:prstClr val="black"/>
                </a:solidFill>
                <a:ea typeface="Calibri" panose="020F0502020204030204" pitchFamily="34" charset="0"/>
                <a:cs typeface="Times New Roman" panose="02020603050405020304" pitchFamily="18" charset="0"/>
              </a:rPr>
              <a:t> de tipo horario, diario semanales y mensuales sean oportunos en la información sinóptica de superficie y de altura del país las 24 horas del día, para indicar las condiciones reinantes del estado del tiempo dentro territorio nacional y sus posibles afectaciones dentro de las área marítimas y continentales nacionales.</a:t>
            </a:r>
          </a:p>
          <a:p>
            <a:pPr marL="342900" lvl="0" indent="-342900" algn="just">
              <a:lnSpc>
                <a:spcPct val="107000"/>
              </a:lnSpc>
              <a:spcAft>
                <a:spcPts val="800"/>
              </a:spcAft>
              <a:buFont typeface="Arial" panose="020B0604020202020204" pitchFamily="34" charset="0"/>
              <a:buChar char="•"/>
            </a:pPr>
            <a:r>
              <a:rPr lang="es-CO" sz="1400" dirty="0">
                <a:solidFill>
                  <a:prstClr val="black"/>
                </a:solidFill>
                <a:ea typeface="Calibri" panose="020F0502020204030204" pitchFamily="34" charset="0"/>
                <a:cs typeface="Times New Roman" panose="02020603050405020304" pitchFamily="18" charset="0"/>
              </a:rPr>
              <a:t>Apoyar el desarrollo de protocolos, estándares, procedimientos, metodologías e instrumentos para la captura, almacenamiento, procesamiento y difusión de información en tiempo real para mejorar la calidad de información.</a:t>
            </a:r>
          </a:p>
          <a:p>
            <a:pPr marL="342900" lvl="0" indent="-342900" algn="just">
              <a:lnSpc>
                <a:spcPct val="107000"/>
              </a:lnSpc>
              <a:spcAft>
                <a:spcPts val="800"/>
              </a:spcAft>
              <a:buFont typeface="Arial" panose="020B0604020202020204" pitchFamily="34" charset="0"/>
              <a:buChar char="•"/>
            </a:pPr>
            <a:r>
              <a:rPr lang="es-CO" sz="1400" dirty="0">
                <a:solidFill>
                  <a:prstClr val="black"/>
                </a:solidFill>
                <a:ea typeface="Calibri" panose="020F0502020204030204" pitchFamily="34" charset="0"/>
                <a:cs typeface="Times New Roman" panose="02020603050405020304" pitchFamily="18" charset="0"/>
              </a:rPr>
              <a:t>Coordinar la actuación preponderante de la Oficina del Servicio Pronósticos y Alertas del IDEAM, frente a fenómenos adversos para una mejor toma de decisiones ya que las condiciones dinámicas atmosféricas al ser variantes requieren análisis completo para el estudio de casos especiales .</a:t>
            </a:r>
          </a:p>
          <a:p>
            <a:pPr marL="342900" lvl="0" indent="-342900" algn="just">
              <a:lnSpc>
                <a:spcPct val="107000"/>
              </a:lnSpc>
              <a:spcAft>
                <a:spcPts val="800"/>
              </a:spcAft>
              <a:buFont typeface="Arial" panose="020B0604020202020204" pitchFamily="34" charset="0"/>
              <a:buChar char="•"/>
            </a:pPr>
            <a:r>
              <a:rPr lang="es-CO" sz="1400" dirty="0">
                <a:solidFill>
                  <a:prstClr val="black"/>
                </a:solidFill>
                <a:ea typeface="Calibri" panose="020F0502020204030204" pitchFamily="34" charset="0"/>
                <a:cs typeface="Times New Roman" panose="02020603050405020304" pitchFamily="18" charset="0"/>
              </a:rPr>
              <a:t>Vigilar que la respuesta de medios electrónicos y otros, a los requerimientos de usuarios de información meteorológica y ambiental, en tiempo real y a escala nacional, sean oportunas para satisfacer necesidades de información las 24 horas del día.</a:t>
            </a:r>
          </a:p>
          <a:p>
            <a:pPr marL="342900" lvl="0" indent="-342900" algn="just">
              <a:lnSpc>
                <a:spcPct val="107000"/>
              </a:lnSpc>
              <a:spcAft>
                <a:spcPts val="800"/>
              </a:spcAft>
              <a:buFont typeface="Arial" panose="020B0604020202020204" pitchFamily="34" charset="0"/>
              <a:buChar char="•"/>
            </a:pPr>
            <a:r>
              <a:rPr lang="es-CO" sz="1400" dirty="0">
                <a:solidFill>
                  <a:prstClr val="black"/>
                </a:solidFill>
                <a:ea typeface="Calibri" panose="020F0502020204030204" pitchFamily="34" charset="0"/>
                <a:cs typeface="Times New Roman" panose="02020603050405020304" pitchFamily="18" charset="0"/>
              </a:rPr>
              <a:t>Vigilar que la recepción de la información en tiempo real procedente de las estacione </a:t>
            </a:r>
            <a:r>
              <a:rPr lang="es-CO" sz="1400" dirty="0" err="1">
                <a:solidFill>
                  <a:prstClr val="black"/>
                </a:solidFill>
                <a:ea typeface="Calibri" panose="020F0502020204030204" pitchFamily="34" charset="0"/>
                <a:cs typeface="Times New Roman" panose="02020603050405020304" pitchFamily="18" charset="0"/>
              </a:rPr>
              <a:t>hidrometeorologicas</a:t>
            </a:r>
            <a:r>
              <a:rPr lang="es-CO" sz="1400" dirty="0">
                <a:solidFill>
                  <a:prstClr val="black"/>
                </a:solidFill>
                <a:ea typeface="Calibri" panose="020F0502020204030204" pitchFamily="34" charset="0"/>
                <a:cs typeface="Times New Roman" panose="02020603050405020304" pitchFamily="18" charset="0"/>
              </a:rPr>
              <a:t> y ambientales y que llega por medios de comunicación convencionales o vía satélite sea oportuna o consecuente.</a:t>
            </a:r>
          </a:p>
        </p:txBody>
      </p:sp>
    </p:spTree>
    <p:extLst>
      <p:ext uri="{BB962C8B-B14F-4D97-AF65-F5344CB8AC3E}">
        <p14:creationId xmlns:p14="http://schemas.microsoft.com/office/powerpoint/2010/main" val="3782400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a:t>
            </a:r>
            <a:r>
              <a:rPr lang="es-ES" sz="1600" b="1" dirty="0"/>
              <a:t>Grupo de Análisis de Pronostico del Tiempo</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336431" y="1026067"/>
            <a:ext cx="9298744" cy="4678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Vigilar que los análisis, clasificaciones y tabulaciones sean oportuna de acuerdo con las normas y procedimientos establecidos la información estadística que reciba de los sistemas de recepción de información en tiempo real y así mismo coordinar la preparación y publicación de cuadros e informes estadísticos de la recepción de la información cuando sean requeridos.</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Velar que en internet se encuentre disponible la información para acceso publico y atender requerimientos de información </a:t>
            </a:r>
            <a:r>
              <a:rPr lang="es-CO" sz="1800" dirty="0" err="1">
                <a:ea typeface="Calibri" panose="020F0502020204030204" pitchFamily="34" charset="0"/>
                <a:cs typeface="Times New Roman" panose="02020603050405020304" pitchFamily="18" charset="0"/>
              </a:rPr>
              <a:t>hidrometeorológica</a:t>
            </a:r>
            <a:r>
              <a:rPr lang="es-CO" sz="1800" dirty="0">
                <a:ea typeface="Calibri" panose="020F0502020204030204" pitchFamily="34" charset="0"/>
                <a:cs typeface="Times New Roman" panose="02020603050405020304" pitchFamily="18" charset="0"/>
              </a:rPr>
              <a:t> a través de internet o correo electrónico.</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Evaluar, que el grupo de datos graba y procesa la información hidrometeoro lógica y ambiental y realizar el control de calidad respectivo.</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Analizar, verificar y procesar información del sistema Hydrass3(Estaciones automáticas manejadas por el IDEAM).</a:t>
            </a:r>
          </a:p>
          <a:p>
            <a:pPr marL="342900" lvl="0" indent="-342900" algn="just">
              <a:lnSpc>
                <a:spcPct val="107000"/>
              </a:lnSpc>
              <a:spcAft>
                <a:spcPts val="800"/>
              </a:spcAft>
              <a:buFont typeface="Arial" panose="020B0604020202020204" pitchFamily="34" charset="0"/>
              <a:buChar char="•"/>
            </a:pPr>
            <a:r>
              <a:rPr lang="es-CO" sz="1800" dirty="0">
                <a:ea typeface="Calibri" panose="020F0502020204030204" pitchFamily="34" charset="0"/>
                <a:cs typeface="Times New Roman" panose="02020603050405020304" pitchFamily="18" charset="0"/>
              </a:rPr>
              <a:t>Apoyar el análisis y procesamiento rutinario de información grafica para la representación en la pagina de internet y para los productos como boletines, informes mensuales o publicaciones.</a:t>
            </a:r>
          </a:p>
          <a:p>
            <a:pPr marL="342900" lvl="0" indent="-342900" algn="just">
              <a:lnSpc>
                <a:spcPct val="107000"/>
              </a:lnSpc>
              <a:spcAft>
                <a:spcPts val="800"/>
              </a:spcAft>
              <a:buFont typeface="Arial" panose="020B0604020202020204" pitchFamily="34" charset="0"/>
              <a:buChar char="•"/>
            </a:pP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2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a:t>
            </a:r>
            <a:r>
              <a:rPr lang="es-ES" sz="1600" b="1" dirty="0"/>
              <a:t>Grupo de Alertas Ambientales </a:t>
            </a:r>
            <a:r>
              <a:rPr lang="es-CO" sz="1600" b="1" dirty="0"/>
              <a:t>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850664" y="969796"/>
            <a:ext cx="10445694" cy="5349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Organizar de manera eficiente y eficaz la prestación del servicio de alertas por incendios de la cobertura vegetal, deslizamientos de tierra e hidrológicas a fin de garantizar la oportuna entrega y difusión de la información a los diferentes niveles de usuario.</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Hacer seguimiento continuo de los resultados de la modelación de eventos hidrometeorológicos tales como: incendios e inundaciones, a fin de validar la información que se entrega de manera rutinaria.</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Hacer seguimiento continuo de la información meteorológica, hidrológica y ambiental en tiempo real y mantener vigilancia permanente sobre el estado y evolución de las condiciones hidrometeorológicas y ambientales.</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Garantizar que la infraestructura necesaria del servicio permita el proceso de la información y la difusión de los productos de acuerdo con los compromisos institucionales.</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Coordinar los comités técnicos de alertas.</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Elaborar el informe Técnico diario de alertas hidrometeorológicos y ambientales.</a:t>
            </a:r>
          </a:p>
          <a:p>
            <a:pPr marL="142875" lvl="0" indent="-142875" algn="just">
              <a:lnSpc>
                <a:spcPct val="107000"/>
              </a:lnSpc>
              <a:buFont typeface="Arial" panose="020B0604020202020204" pitchFamily="34" charset="0"/>
              <a:buChar char="•"/>
            </a:pPr>
            <a:r>
              <a:rPr lang="es-CO" sz="1600" dirty="0">
                <a:ea typeface="Calibri" panose="020F0502020204030204" pitchFamily="34" charset="0"/>
                <a:cs typeface="Times New Roman" panose="02020603050405020304" pitchFamily="18" charset="0"/>
              </a:rPr>
              <a:t>Informar sobre las condiciones hidrometeorológicas, ambientales y alertas en forma directa y a través de los distintos medios de comunicación.</a:t>
            </a:r>
          </a:p>
          <a:p>
            <a:pPr marL="142875" lvl="0" indent="-142875" algn="just">
              <a:lnSpc>
                <a:spcPct val="107000"/>
              </a:lnSpc>
              <a:buFont typeface="Arial" panose="020B0604020202020204" pitchFamily="34" charset="0"/>
              <a:buChar char="•"/>
            </a:pPr>
            <a:r>
              <a:rPr lang="es-CO" sz="1600" dirty="0">
                <a:solidFill>
                  <a:prstClr val="black"/>
                </a:solidFill>
                <a:ea typeface="Calibri" panose="020F0502020204030204" pitchFamily="34" charset="0"/>
                <a:cs typeface="Times New Roman" panose="02020603050405020304" pitchFamily="18" charset="0"/>
              </a:rPr>
              <a:t>Mantener un intercambio permanente de información con el sistema de prevención y atención de desastres a nivel regional y nacional sobre el estado hidrometeorológico y ambiental del país.</a:t>
            </a:r>
          </a:p>
          <a:p>
            <a:pPr marL="142875" lvl="0" indent="-142875" algn="just">
              <a:lnSpc>
                <a:spcPct val="107000"/>
              </a:lnSpc>
              <a:buFont typeface="Arial" panose="020B0604020202020204" pitchFamily="34" charset="0"/>
              <a:buChar char="•"/>
            </a:pPr>
            <a:r>
              <a:rPr lang="es-CO" sz="1600" dirty="0">
                <a:solidFill>
                  <a:prstClr val="black"/>
                </a:solidFill>
                <a:ea typeface="Calibri" panose="020F0502020204030204" pitchFamily="34" charset="0"/>
                <a:cs typeface="Times New Roman" panose="02020603050405020304" pitchFamily="18" charset="0"/>
              </a:rPr>
              <a:t>Apoyar el Sistema Nacional para la Gestión de Riesgo de Desastres y el Sistema Nacional Ambiental, SINA, mediante el envió de informes diarios y especiales para que tomen las medidas necesarias y se declaren las alertas del caso.</a:t>
            </a:r>
          </a:p>
          <a:p>
            <a:pPr marL="142875" lvl="0" indent="-142875" algn="just">
              <a:lnSpc>
                <a:spcPct val="107000"/>
              </a:lnSpc>
              <a:buFont typeface="Arial" panose="020B0604020202020204" pitchFamily="34" charset="0"/>
              <a:buChar char="•"/>
            </a:pPr>
            <a:r>
              <a:rPr lang="es-CO" sz="1600" dirty="0">
                <a:solidFill>
                  <a:prstClr val="black"/>
                </a:solidFill>
                <a:ea typeface="Calibri" panose="020F0502020204030204" pitchFamily="34" charset="0"/>
                <a:cs typeface="Times New Roman" panose="02020603050405020304" pitchFamily="18" charset="0"/>
              </a:rPr>
              <a:t>Participar con las subdirecciones en la implementación de operación de los modelos de predicción y las demás alertas Hidrometeorológicas y ambientales.</a:t>
            </a:r>
          </a:p>
          <a:p>
            <a:pPr marL="142875" lvl="0" indent="-142875" algn="just">
              <a:lnSpc>
                <a:spcPct val="107000"/>
              </a:lnSpc>
              <a:buFont typeface="Arial" panose="020B0604020202020204" pitchFamily="34" charset="0"/>
              <a:buChar char="•"/>
            </a:pPr>
            <a:r>
              <a:rPr lang="es-CO" sz="1600" dirty="0">
                <a:solidFill>
                  <a:prstClr val="black"/>
                </a:solidFill>
                <a:ea typeface="Calibri" panose="020F0502020204030204" pitchFamily="34" charset="0"/>
                <a:cs typeface="Times New Roman" panose="02020603050405020304" pitchFamily="18" charset="0"/>
              </a:rPr>
              <a:t>Las demás funciones que le sean asignadas y que por su naturaleza le correspondan.</a:t>
            </a:r>
            <a:endParaRPr lang="es-CO"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292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xmlns="" id="{2D513C80-FFD5-4EC4-934C-DC2A61584678}"/>
              </a:ext>
            </a:extLst>
          </p:cNvPr>
          <p:cNvGrpSpPr/>
          <p:nvPr/>
        </p:nvGrpSpPr>
        <p:grpSpPr>
          <a:xfrm>
            <a:off x="422527" y="3224036"/>
            <a:ext cx="11346946" cy="1814732"/>
            <a:chOff x="399577" y="3302449"/>
            <a:chExt cx="10982253" cy="782553"/>
          </a:xfrm>
        </p:grpSpPr>
        <p:sp>
          <p:nvSpPr>
            <p:cNvPr id="5" name="Rectángulo 4">
              <a:extLst>
                <a:ext uri="{FF2B5EF4-FFF2-40B4-BE49-F238E27FC236}">
                  <a16:creationId xmlns:a16="http://schemas.microsoft.com/office/drawing/2014/main" xmlns="" id="{B3CED891-4417-492C-97A5-C192687B30F9}"/>
                </a:ext>
              </a:extLst>
            </p:cNvPr>
            <p:cNvSpPr/>
            <p:nvPr/>
          </p:nvSpPr>
          <p:spPr>
            <a:xfrm>
              <a:off x="9394396" y="3318198"/>
              <a:ext cx="1987434" cy="766801"/>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Estudios Ambientales </a:t>
              </a:r>
              <a:endParaRPr lang="es-CO" sz="1400" dirty="0"/>
            </a:p>
          </p:txBody>
        </p:sp>
        <p:sp>
          <p:nvSpPr>
            <p:cNvPr id="6" name="Rectángulo 5">
              <a:extLst>
                <a:ext uri="{FF2B5EF4-FFF2-40B4-BE49-F238E27FC236}">
                  <a16:creationId xmlns:a16="http://schemas.microsoft.com/office/drawing/2014/main" xmlns="" id="{59D93530-DEA2-45A4-B379-EECF9E27961F}"/>
                </a:ext>
              </a:extLst>
            </p:cNvPr>
            <p:cNvSpPr/>
            <p:nvPr/>
          </p:nvSpPr>
          <p:spPr>
            <a:xfrm>
              <a:off x="6451788" y="3302449"/>
              <a:ext cx="2274027" cy="766801"/>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MX" sz="1400" b="1" dirty="0"/>
                <a:t>Subdirección de Ecosistemas e Información Ambiental</a:t>
              </a:r>
              <a:endParaRPr lang="es-CO" sz="1400" dirty="0"/>
            </a:p>
          </p:txBody>
        </p:sp>
        <p:sp>
          <p:nvSpPr>
            <p:cNvPr id="7" name="Rectángulo 6">
              <a:extLst>
                <a:ext uri="{FF2B5EF4-FFF2-40B4-BE49-F238E27FC236}">
                  <a16:creationId xmlns:a16="http://schemas.microsoft.com/office/drawing/2014/main" xmlns="" id="{62B3BDBC-BA6A-4091-B4A7-8CC0E9B625FA}"/>
                </a:ext>
              </a:extLst>
            </p:cNvPr>
            <p:cNvSpPr/>
            <p:nvPr/>
          </p:nvSpPr>
          <p:spPr>
            <a:xfrm>
              <a:off x="3524607" y="3318199"/>
              <a:ext cx="2086453" cy="751051"/>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Meteorología</a:t>
              </a:r>
              <a:endParaRPr lang="es-CO" sz="1400" dirty="0"/>
            </a:p>
          </p:txBody>
        </p:sp>
        <p:sp>
          <p:nvSpPr>
            <p:cNvPr id="8" name="Rectángulo 7">
              <a:extLst>
                <a:ext uri="{FF2B5EF4-FFF2-40B4-BE49-F238E27FC236}">
                  <a16:creationId xmlns:a16="http://schemas.microsoft.com/office/drawing/2014/main" xmlns="" id="{B5DEE195-9C44-4A6B-9467-50A78475723B}"/>
                </a:ext>
              </a:extLst>
            </p:cNvPr>
            <p:cNvSpPr/>
            <p:nvPr/>
          </p:nvSpPr>
          <p:spPr>
            <a:xfrm>
              <a:off x="399577" y="3318200"/>
              <a:ext cx="2284303" cy="766802"/>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b="1" dirty="0"/>
                <a:t>Subdirección de Hidrología </a:t>
              </a:r>
            </a:p>
          </p:txBody>
        </p:sp>
      </p:grpSp>
      <p:sp>
        <p:nvSpPr>
          <p:cNvPr id="9" name="CuadroTexto 8">
            <a:extLst>
              <a:ext uri="{FF2B5EF4-FFF2-40B4-BE49-F238E27FC236}">
                <a16:creationId xmlns:a16="http://schemas.microsoft.com/office/drawing/2014/main" xmlns="" id="{ED9B7A4D-87A0-4D6D-B41B-73A5984E37A2}"/>
              </a:ext>
            </a:extLst>
          </p:cNvPr>
          <p:cNvSpPr txBox="1"/>
          <p:nvPr/>
        </p:nvSpPr>
        <p:spPr>
          <a:xfrm>
            <a:off x="2708756" y="1153551"/>
            <a:ext cx="6774487" cy="707886"/>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4000" b="1" dirty="0">
                <a:solidFill>
                  <a:schemeClr val="accent1">
                    <a:lumMod val="50000"/>
                  </a:schemeClr>
                </a:solidFill>
              </a:rPr>
              <a:t>SUBDIRECCIONES</a:t>
            </a:r>
            <a:r>
              <a:rPr lang="es-CO" dirty="0"/>
              <a:t> </a:t>
            </a:r>
          </a:p>
        </p:txBody>
      </p:sp>
    </p:spTree>
    <p:extLst>
      <p:ext uri="{BB962C8B-B14F-4D97-AF65-F5344CB8AC3E}">
        <p14:creationId xmlns:p14="http://schemas.microsoft.com/office/powerpoint/2010/main" val="280897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F18D47C-5A6B-48F3-870A-1CEB2C4A6AB8}"/>
              </a:ext>
            </a:extLst>
          </p:cNvPr>
          <p:cNvSpPr txBox="1"/>
          <p:nvPr/>
        </p:nvSpPr>
        <p:spPr>
          <a:xfrm>
            <a:off x="464234" y="1961256"/>
            <a:ext cx="5471824"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endParaRPr lang="es-ES" sz="2400" dirty="0"/>
          </a:p>
          <a:p>
            <a:pPr algn="just"/>
            <a:r>
              <a:rPr lang="es-ES" sz="2400" dirty="0"/>
              <a:t> 1. Automatización</a:t>
            </a:r>
          </a:p>
          <a:p>
            <a:pPr algn="just"/>
            <a:r>
              <a:rPr lang="es-ES" sz="2400" dirty="0"/>
              <a:t> 2. Evaluación hidrológico</a:t>
            </a:r>
          </a:p>
          <a:p>
            <a:pPr algn="just"/>
            <a:r>
              <a:rPr lang="es-ES" sz="2400" dirty="0"/>
              <a:t> 3. Instrumentos y metalmecánica</a:t>
            </a:r>
          </a:p>
          <a:p>
            <a:pPr algn="just"/>
            <a:r>
              <a:rPr lang="es-ES" sz="2400" dirty="0"/>
              <a:t> 4. Laboratorio de calidad ambiental</a:t>
            </a:r>
          </a:p>
          <a:p>
            <a:pPr algn="just"/>
            <a:r>
              <a:rPr lang="es-ES" sz="2400" dirty="0"/>
              <a:t> 5. Modelación y pronostico hidrológico</a:t>
            </a:r>
          </a:p>
          <a:p>
            <a:pPr algn="just"/>
            <a:r>
              <a:rPr lang="es-ES" sz="2400" dirty="0"/>
              <a:t> 6. Monitoreo hidrológico</a:t>
            </a:r>
          </a:p>
          <a:p>
            <a:pPr algn="just"/>
            <a:r>
              <a:rPr lang="es-ES" sz="2400" dirty="0"/>
              <a:t> 7. Planeación operativa</a:t>
            </a:r>
          </a:p>
          <a:p>
            <a:pPr algn="just"/>
            <a:endParaRPr lang="es-ES" sz="2400" dirty="0"/>
          </a:p>
          <a:p>
            <a:pPr algn="just"/>
            <a:endParaRPr lang="es-CO" sz="2400" dirty="0"/>
          </a:p>
        </p:txBody>
      </p:sp>
      <p:sp>
        <p:nvSpPr>
          <p:cNvPr id="3" name="CuadroTexto 2">
            <a:extLst>
              <a:ext uri="{FF2B5EF4-FFF2-40B4-BE49-F238E27FC236}">
                <a16:creationId xmlns:a16="http://schemas.microsoft.com/office/drawing/2014/main" xmlns="" id="{37543872-C8C8-46D9-8252-5E4E5EF7F590}"/>
              </a:ext>
            </a:extLst>
          </p:cNvPr>
          <p:cNvSpPr txBox="1"/>
          <p:nvPr/>
        </p:nvSpPr>
        <p:spPr>
          <a:xfrm>
            <a:off x="2177179" y="145448"/>
            <a:ext cx="8354476" cy="1323439"/>
          </a:xfrm>
          <a:prstGeom prst="rect">
            <a:avLst/>
          </a:prstGeom>
          <a:noFill/>
        </p:spPr>
        <p:txBody>
          <a:bodyPr wrap="square" rtlCol="0">
            <a:spAutoFit/>
          </a:bodyPr>
          <a:lstStyle/>
          <a:p>
            <a:pPr algn="ctr"/>
            <a:r>
              <a:rPr lang="es-ES" sz="4000" b="1" dirty="0"/>
              <a:t>SUBDIRECCIÓN DE HIDROLOGIA</a:t>
            </a:r>
            <a:endParaRPr lang="es-CO" sz="4000" b="1" dirty="0"/>
          </a:p>
          <a:p>
            <a:pPr algn="ctr"/>
            <a:r>
              <a:rPr lang="es-ES" sz="4000" b="1" dirty="0"/>
              <a:t>GRUPOS DE TRABAJO </a:t>
            </a:r>
            <a:endParaRPr lang="es-CO" sz="4000" b="1" dirty="0"/>
          </a:p>
        </p:txBody>
      </p:sp>
      <p:sp>
        <p:nvSpPr>
          <p:cNvPr id="4" name="CuadroTexto 3">
            <a:extLst>
              <a:ext uri="{FF2B5EF4-FFF2-40B4-BE49-F238E27FC236}">
                <a16:creationId xmlns:a16="http://schemas.microsoft.com/office/drawing/2014/main" xmlns="" id="{3737694B-6BA5-4E8B-9C7E-55977CAF3F45}"/>
              </a:ext>
            </a:extLst>
          </p:cNvPr>
          <p:cNvSpPr txBox="1"/>
          <p:nvPr/>
        </p:nvSpPr>
        <p:spPr>
          <a:xfrm>
            <a:off x="6354417" y="1896765"/>
            <a:ext cx="5068549" cy="39242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2100" dirty="0"/>
              <a:t>8.   </a:t>
            </a:r>
            <a:r>
              <a:rPr lang="es-CO" sz="2100" dirty="0"/>
              <a:t>Área operativa N.º 1 – Medellín</a:t>
            </a:r>
          </a:p>
          <a:p>
            <a:r>
              <a:rPr lang="es-CO" sz="2100" dirty="0"/>
              <a:t>9.   Área operativa  N.º 2- Barranquilla</a:t>
            </a:r>
          </a:p>
          <a:p>
            <a:r>
              <a:rPr lang="es-CO" sz="2100" dirty="0"/>
              <a:t>10. Área operativa  N.º 3 – Villavicencio</a:t>
            </a:r>
          </a:p>
          <a:p>
            <a:r>
              <a:rPr lang="es-CO" sz="2100" dirty="0"/>
              <a:t>11. Área operativa  N.º 4 - Neiva 12</a:t>
            </a:r>
          </a:p>
          <a:p>
            <a:r>
              <a:rPr lang="es-CO" sz="2100" dirty="0"/>
              <a:t>12. Área operativa  N.º 5 - Santa Martha</a:t>
            </a:r>
          </a:p>
          <a:p>
            <a:r>
              <a:rPr lang="es-CO" sz="2100" dirty="0"/>
              <a:t>13. Área operativa  N.º 6 – Duitama</a:t>
            </a:r>
          </a:p>
          <a:p>
            <a:r>
              <a:rPr lang="es-CO" sz="2100" dirty="0"/>
              <a:t>14. Área operativa  N.º 7 – Pasto</a:t>
            </a:r>
          </a:p>
          <a:p>
            <a:r>
              <a:rPr lang="es-CO" sz="2100" dirty="0"/>
              <a:t>15. Área operativa  N.º 8 – Bucaramanga</a:t>
            </a:r>
          </a:p>
          <a:p>
            <a:r>
              <a:rPr lang="es-CO" sz="2100" dirty="0"/>
              <a:t>16. Área operativa  N.º 9 – Cali</a:t>
            </a:r>
          </a:p>
          <a:p>
            <a:r>
              <a:rPr lang="es-CO" sz="2100" dirty="0"/>
              <a:t>17. Área operativa  N.º 10 – Ibagué</a:t>
            </a:r>
          </a:p>
          <a:p>
            <a:r>
              <a:rPr lang="es-CO" sz="2100" dirty="0"/>
              <a:t>18. Área operativa  N.º 11 – Bogotá </a:t>
            </a:r>
          </a:p>
          <a:p>
            <a:endParaRPr lang="es-CO" dirty="0"/>
          </a:p>
        </p:txBody>
      </p:sp>
    </p:spTree>
    <p:extLst>
      <p:ext uri="{BB962C8B-B14F-4D97-AF65-F5344CB8AC3E}">
        <p14:creationId xmlns:p14="http://schemas.microsoft.com/office/powerpoint/2010/main" val="332639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Subdirección de Hidrología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40798" y="1004404"/>
            <a:ext cx="549030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400" dirty="0"/>
              <a:t>Diseñar e implementar las metodologías de obtención de información hidrológica; analizar, procesar y validar la información que genera la red hidrológica del país; determinar la demanda del recurso hídrico por los diferentes usuarios; y obtener y generar información sobre la calidad de las aguas lluvias, superficiales y subterráneas a través del Laboratorio de Calidad Ambiental, y en casos especiales del aire y del suelo.</a:t>
            </a:r>
          </a:p>
          <a:p>
            <a:pPr marL="285750" indent="-285750" algn="just">
              <a:buFont typeface="Arial" panose="020B0604020202020204" pitchFamily="34" charset="0"/>
              <a:buChar char="•"/>
            </a:pPr>
            <a:r>
              <a:rPr lang="es-MX" sz="1400" dirty="0"/>
              <a:t> Aportar los criterios para la operación y mantenimiento de la red hidrológica nacional y estructurar la información hidrológica, observando variables de cantidad y calidad de las aguas superficiales y subterráneas, así como también sobre su demanda. </a:t>
            </a:r>
          </a:p>
          <a:p>
            <a:pPr marL="285750" indent="-285750" algn="just">
              <a:buFont typeface="Arial" panose="020B0604020202020204" pitchFamily="34" charset="0"/>
              <a:buChar char="•"/>
            </a:pPr>
            <a:r>
              <a:rPr lang="es-MX" sz="1400" dirty="0"/>
              <a:t> Generar información sobre el estado del recurso hídrico que permita realizar pronósticos, avisos y alertas a la comunidad en general, y en particular a aquellos que adelanten estudios especiales de diversos sectores, previa solicitud. </a:t>
            </a:r>
          </a:p>
          <a:p>
            <a:pPr marL="285750" indent="-285750" algn="just">
              <a:buFont typeface="Arial" panose="020B0604020202020204" pitchFamily="34" charset="0"/>
              <a:buChar char="•"/>
            </a:pPr>
            <a:r>
              <a:rPr lang="es-MX" sz="1400" dirty="0"/>
              <a:t>Investigar y determinar el origen, distribución, oferta, demanda y calidad del recurso hídrico del país y así determinar su estado actual. </a:t>
            </a:r>
          </a:p>
          <a:p>
            <a:pPr marL="285750" indent="-285750" algn="just">
              <a:buFont typeface="Arial" panose="020B0604020202020204" pitchFamily="34" charset="0"/>
              <a:buChar char="•"/>
            </a:pPr>
            <a:r>
              <a:rPr lang="es-MX" sz="1400" dirty="0"/>
              <a:t> Desarrollar, aplicar y validar modelos hidrológicos en términos de cantidad y calidad de aguas. </a:t>
            </a:r>
          </a:p>
          <a:p>
            <a:pPr marL="285750" indent="-285750" algn="just">
              <a:buFont typeface="Arial" panose="020B0604020202020204" pitchFamily="34" charset="0"/>
              <a:buChar char="•"/>
            </a:pPr>
            <a:r>
              <a:rPr lang="es-MX" sz="1400" dirty="0"/>
              <a:t>Establecer los mecanismos para conformar y operar el Sistema de Información Ambiental en lo referente al recurso hídrico y aportar los datos, la información y el conocimiento para la prestación del servicio de pronósticos, alertas y prevención de eventos hidrológicos. </a:t>
            </a:r>
          </a:p>
          <a:p>
            <a:pPr marL="285750" indent="-285750" algn="just">
              <a:buFont typeface="Arial" panose="020B0604020202020204" pitchFamily="34" charset="0"/>
              <a:buChar char="•"/>
            </a:pPr>
            <a:endParaRPr lang="es-MX" sz="14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400" dirty="0"/>
              <a:t>Definir los planes y programas para la concentración, manejo, difusión e intercambio de observaciones y predicciones de los fenómenos hidrológicos en la jurisdicción de las Corporaciones Autónomas Regionales y de Desarrollo Sostenible, y de otras entidades en materia de toma de datos y manejo de información hidrológica en tiempo real. </a:t>
            </a:r>
          </a:p>
          <a:p>
            <a:pPr marL="285750" indent="-285750" algn="just">
              <a:buFont typeface="Arial" panose="020B0604020202020204" pitchFamily="34" charset="0"/>
              <a:buChar char="•"/>
            </a:pPr>
            <a:r>
              <a:rPr lang="es-MX" sz="1400" dirty="0"/>
              <a:t>Supervisar el funcionamiento de la red de estaciones hidrológicas del IDEAM y de las otras entidades que las posean en el país y mantener el catálogo respectivo. </a:t>
            </a:r>
          </a:p>
          <a:p>
            <a:pPr marL="285750" indent="-285750" algn="just">
              <a:buFont typeface="Arial" panose="020B0604020202020204" pitchFamily="34" charset="0"/>
              <a:buChar char="•"/>
            </a:pPr>
            <a:r>
              <a:rPr lang="es-MX" sz="1400" dirty="0"/>
              <a:t> Aportar los conocimientos del estado y evolución del recurso hídrico como base para la zonificación y ordenamiento ambiental del territorio. </a:t>
            </a:r>
          </a:p>
          <a:p>
            <a:pPr marL="285750" indent="-285750" algn="just">
              <a:buFont typeface="Arial" panose="020B0604020202020204" pitchFamily="34" charset="0"/>
              <a:buChar char="•"/>
            </a:pPr>
            <a:r>
              <a:rPr lang="es-MX" sz="1400" dirty="0"/>
              <a:t>Hacer el seguimiento de la evolución de los recursos hídricos en cantidad y calidad. </a:t>
            </a:r>
          </a:p>
          <a:p>
            <a:pPr marL="285750" indent="-285750" algn="just">
              <a:buFont typeface="Arial" panose="020B0604020202020204" pitchFamily="34" charset="0"/>
              <a:buChar char="•"/>
            </a:pPr>
            <a:r>
              <a:rPr lang="es-MX" sz="1400" dirty="0"/>
              <a:t> Producir el informe sobre el estado de los recursos hídricos para el balance anual sobre el medio ambiente y los recursos naturales renovables. </a:t>
            </a:r>
          </a:p>
          <a:p>
            <a:pPr marL="285750" indent="-285750" algn="just">
              <a:buFont typeface="Arial" panose="020B0604020202020204" pitchFamily="34" charset="0"/>
              <a:buChar char="•"/>
            </a:pPr>
            <a:r>
              <a:rPr lang="es-MX" sz="1400" dirty="0"/>
              <a:t> Operar el laboratorio de calidad ambiental y acopiar y procesar los resultados con objeto de conocer el estado de los recursos biofísicos de la Nación. </a:t>
            </a:r>
          </a:p>
          <a:p>
            <a:pPr marL="285750" indent="-285750" algn="just">
              <a:buFont typeface="Arial" panose="020B0604020202020204" pitchFamily="34" charset="0"/>
              <a:buChar char="•"/>
            </a:pPr>
            <a:r>
              <a:rPr lang="es-MX" sz="1400" dirty="0"/>
              <a:t> Producir y proponer modelos e indicadores ambientales en el campo de la hidrología y de los recursos hídricos. </a:t>
            </a:r>
          </a:p>
          <a:p>
            <a:pPr marL="285750" indent="-285750" algn="just">
              <a:buFont typeface="Arial" panose="020B0604020202020204" pitchFamily="34" charset="0"/>
              <a:buChar char="•"/>
            </a:pPr>
            <a:r>
              <a:rPr lang="es-MX" sz="1400" dirty="0"/>
              <a:t>Las demás funciones que le sean asignadas y que por su naturaleza le correspondan. </a:t>
            </a:r>
          </a:p>
        </p:txBody>
      </p:sp>
    </p:spTree>
    <p:extLst>
      <p:ext uri="{BB962C8B-B14F-4D97-AF65-F5344CB8AC3E}">
        <p14:creationId xmlns:p14="http://schemas.microsoft.com/office/powerpoint/2010/main" val="322312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3182167" y="365761"/>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t>Corresponde al Grupo de Modelación y Pronósticos Hidrológicos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519312" y="1485652"/>
            <a:ext cx="9340946"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400" dirty="0"/>
              <a:t>Desarrollar, aplicar y validar el modelo hidrológico nacional en una plataforma informática. </a:t>
            </a:r>
          </a:p>
          <a:p>
            <a:pPr marL="285750" indent="-285750" algn="just">
              <a:buFont typeface="Arial" panose="020B0604020202020204" pitchFamily="34" charset="0"/>
              <a:buChar char="•"/>
            </a:pPr>
            <a:r>
              <a:rPr lang="es-MX" sz="2400" dirty="0"/>
              <a:t>Desarrollar la estructuración de la red hídrica nacional. </a:t>
            </a:r>
          </a:p>
          <a:p>
            <a:pPr marL="285750" indent="-285750" algn="just">
              <a:buFont typeface="Arial" panose="020B0604020202020204" pitchFamily="34" charset="0"/>
              <a:buChar char="•"/>
            </a:pPr>
            <a:r>
              <a:rPr lang="es-MX" sz="2400" dirty="0"/>
              <a:t>Desarrollar metodologías de pronósticos hidrológicos en tiempo real </a:t>
            </a:r>
          </a:p>
          <a:p>
            <a:pPr marL="285750" indent="-285750" algn="just">
              <a:buFont typeface="Arial" panose="020B0604020202020204" pitchFamily="34" charset="0"/>
              <a:buChar char="•"/>
            </a:pPr>
            <a:r>
              <a:rPr lang="es-MX" sz="2400" dirty="0"/>
              <a:t>Mejorar y actualizar la modelación de la dinámica de las aguas subterráneas. </a:t>
            </a:r>
          </a:p>
          <a:p>
            <a:pPr marL="285750" indent="-285750" algn="just">
              <a:buFont typeface="Arial" panose="020B0604020202020204" pitchFamily="34" charset="0"/>
              <a:buChar char="•"/>
            </a:pPr>
            <a:r>
              <a:rPr lang="es-MX" sz="2400" dirty="0"/>
              <a:t>Desarrollar actividades de </a:t>
            </a:r>
            <a:r>
              <a:rPr lang="es-MX" sz="2400" dirty="0" err="1"/>
              <a:t>hidrobatimetria</a:t>
            </a:r>
            <a:r>
              <a:rPr lang="es-MX" sz="2400" dirty="0"/>
              <a:t> de los principales cuerpos de agua. </a:t>
            </a:r>
          </a:p>
          <a:p>
            <a:pPr marL="285750" indent="-285750" algn="just">
              <a:buFont typeface="Arial" panose="020B0604020202020204" pitchFamily="34" charset="0"/>
              <a:buChar char="•"/>
            </a:pPr>
            <a:r>
              <a:rPr lang="es-MX" sz="2400" dirty="0"/>
              <a:t>Mejorar las metodologías de estimaciones de sequias hidrológicas y desbordamientos de ríos. </a:t>
            </a:r>
          </a:p>
          <a:p>
            <a:pPr marL="285750" indent="-285750" algn="just">
              <a:buFont typeface="Arial" panose="020B0604020202020204" pitchFamily="34" charset="0"/>
              <a:buChar char="•"/>
            </a:pPr>
            <a:r>
              <a:rPr lang="es-MX" sz="2400" dirty="0"/>
              <a:t>Identificar y establecer indicadores sobre proyecciones del recurso hídrico. </a:t>
            </a:r>
          </a:p>
        </p:txBody>
      </p:sp>
    </p:spTree>
    <p:extLst>
      <p:ext uri="{BB962C8B-B14F-4D97-AF65-F5344CB8AC3E}">
        <p14:creationId xmlns:p14="http://schemas.microsoft.com/office/powerpoint/2010/main" val="395105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957084" y="44074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Corresponde al Grupo de Evaluación Hidrológica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575583" y="1767006"/>
            <a:ext cx="913931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400" dirty="0"/>
              <a:t>Mejorar la metodología del estudio nacional del agua. </a:t>
            </a:r>
          </a:p>
          <a:p>
            <a:pPr marL="285750" indent="-285750" algn="just">
              <a:buFont typeface="Arial" panose="020B0604020202020204" pitchFamily="34" charset="0"/>
              <a:buChar char="•"/>
            </a:pPr>
            <a:r>
              <a:rPr lang="es-MX" sz="2400" dirty="0"/>
              <a:t>Actualizar las estimaciones del balance hídrico nacional. </a:t>
            </a:r>
          </a:p>
          <a:p>
            <a:pPr marL="285750" indent="-285750" algn="just">
              <a:buFont typeface="Arial" panose="020B0604020202020204" pitchFamily="34" charset="0"/>
              <a:buChar char="•"/>
            </a:pPr>
            <a:r>
              <a:rPr lang="es-MX" sz="2400" dirty="0"/>
              <a:t>Generar nuevas aproximaciones científicas para la estimación de la oferta hídrica en cuerpos de agua superficiales y subterráneos.</a:t>
            </a:r>
          </a:p>
          <a:p>
            <a:pPr marL="285750" indent="-285750" algn="just">
              <a:buFont typeface="Arial" panose="020B0604020202020204" pitchFamily="34" charset="0"/>
              <a:buChar char="•"/>
            </a:pPr>
            <a:r>
              <a:rPr lang="es-MX" sz="2400" dirty="0"/>
              <a:t>Generar nuevas aproximaciones para la estimación de la demanda de agua de los diversos sectores. </a:t>
            </a:r>
          </a:p>
          <a:p>
            <a:pPr marL="285750" indent="-285750" algn="just">
              <a:buFont typeface="Arial" panose="020B0604020202020204" pitchFamily="34" charset="0"/>
              <a:buChar char="•"/>
            </a:pPr>
            <a:r>
              <a:rPr lang="es-MX" sz="2400" dirty="0"/>
              <a:t>Identificar las mejoras que se requieran para adelantar el monitoreo y la evaluación hidrológica en aras de mejorar la estimación de la oferta y demanda de agua. </a:t>
            </a:r>
          </a:p>
          <a:p>
            <a:pPr marL="285750" indent="-285750" algn="just">
              <a:buFont typeface="Arial" panose="020B0604020202020204" pitchFamily="34" charset="0"/>
              <a:buChar char="•"/>
            </a:pPr>
            <a:r>
              <a:rPr lang="es-MX" sz="2400" dirty="0"/>
              <a:t>Mejorar las metodologías que permitan identificar la importancia del estudio de los procesos hidrológicos para los diversos sectores productivos. </a:t>
            </a:r>
          </a:p>
        </p:txBody>
      </p:sp>
    </p:spTree>
    <p:extLst>
      <p:ext uri="{BB962C8B-B14F-4D97-AF65-F5344CB8AC3E}">
        <p14:creationId xmlns:p14="http://schemas.microsoft.com/office/powerpoint/2010/main" val="276809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173342"/>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t>Corresponde al Grupo de Instrumentos y </a:t>
            </a:r>
            <a:r>
              <a:rPr lang="es-CO" sz="2000" b="1" dirty="0" smtClean="0"/>
              <a:t>Metalmecánica</a:t>
            </a:r>
            <a:endParaRPr lang="es-CO" sz="2000" b="1" dirty="0"/>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575582" y="1232434"/>
            <a:ext cx="9819248" cy="49398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100" dirty="0"/>
              <a:t>Establecer el requerimiento presupuestal anual para el mantenimiento y reparación de los instrumentos de las estaciones de la red hidrológica, meteorológica y ambiental a cargo del grupo.</a:t>
            </a:r>
          </a:p>
          <a:p>
            <a:pPr marL="285750" indent="-285750" algn="just">
              <a:buFont typeface="Arial" panose="020B0604020202020204" pitchFamily="34" charset="0"/>
              <a:buChar char="•"/>
            </a:pPr>
            <a:r>
              <a:rPr lang="es-MX" sz="2100" dirty="0"/>
              <a:t>Proponer y formular métodos, programas y procedimientos de trabajo relacionados con el mantenimiento y reparación de los instrumentos; así como la fabricación de estructuras metálicas que forman parte constitutiva de las estaciones e infraestructura de la red.</a:t>
            </a:r>
          </a:p>
          <a:p>
            <a:pPr marL="285750" indent="-285750" algn="just">
              <a:buFont typeface="Arial" panose="020B0604020202020204" pitchFamily="34" charset="0"/>
              <a:buChar char="•"/>
            </a:pPr>
            <a:r>
              <a:rPr lang="es-MX" sz="2100" dirty="0"/>
              <a:t>Preparar la documentación necesaria para adquisición de equipos e insumos que se requieran para el mantenimiento y reparación de los instrumentos de las estaciones de la red hidrológica, meteorológica y ambiental.</a:t>
            </a:r>
          </a:p>
          <a:p>
            <a:pPr marL="285750" indent="-285750" algn="just">
              <a:buFont typeface="Arial" panose="020B0604020202020204" pitchFamily="34" charset="0"/>
              <a:buChar char="•"/>
            </a:pPr>
            <a:r>
              <a:rPr lang="es-MX" sz="2100" dirty="0"/>
              <a:t>Formular los convenios de cooperación con las entidades públicas y privadas y apoyar a la dirección en las actividades de supervisión y vigilancia de los mismos. </a:t>
            </a:r>
          </a:p>
          <a:p>
            <a:pPr marL="285750" indent="-285750" algn="just">
              <a:buFont typeface="Arial" panose="020B0604020202020204" pitchFamily="34" charset="0"/>
              <a:buChar char="•"/>
            </a:pPr>
            <a:r>
              <a:rPr lang="es-MX" sz="2100" dirty="0"/>
              <a:t>Emitir conceptos técnicos y preparar pliegos de condiciones de acuerdo a las prioridades y planes de trabajo establecidos para la operación de la red </a:t>
            </a:r>
            <a:r>
              <a:rPr lang="es-MX" sz="2100" dirty="0" err="1"/>
              <a:t>hidrometorologica</a:t>
            </a:r>
            <a:r>
              <a:rPr lang="es-MX" sz="2100" dirty="0"/>
              <a:t> y ambiental.  </a:t>
            </a:r>
          </a:p>
        </p:txBody>
      </p:sp>
    </p:spTree>
    <p:extLst>
      <p:ext uri="{BB962C8B-B14F-4D97-AF65-F5344CB8AC3E}">
        <p14:creationId xmlns:p14="http://schemas.microsoft.com/office/powerpoint/2010/main" val="379409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3318803" y="139983"/>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al Director (a) General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731520" y="1252025"/>
            <a:ext cx="11057206"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000" dirty="0"/>
              <a:t>Dirigir, coordinar, vigilar, controlar y evaluar la ejecución y cumplimiento de los objetivos, funciones, políticas, planes y programas inherentes al objeto de la entidad.</a:t>
            </a:r>
          </a:p>
          <a:p>
            <a:pPr marL="285750" indent="-285750" algn="just">
              <a:buFont typeface="Arial" panose="020B0604020202020204" pitchFamily="34" charset="0"/>
              <a:buChar char="•"/>
            </a:pPr>
            <a:r>
              <a:rPr lang="es-MX" sz="2000" dirty="0"/>
              <a:t>Ordenar los gastos, dictar los actos administrativos, realizar las operaciones y celebrar los contratos y convenios necesarios para el cumplimiento de los objetivos y funciones de la entidad, dentro de los límites legales y estatutarios.</a:t>
            </a:r>
          </a:p>
          <a:p>
            <a:pPr marL="285750" indent="-285750" algn="just">
              <a:buFont typeface="Arial" panose="020B0604020202020204" pitchFamily="34" charset="0"/>
              <a:buChar char="•"/>
            </a:pPr>
            <a:r>
              <a:rPr lang="es-MX" sz="2000" dirty="0"/>
              <a:t>Presentar al Consejo Directivo el anteproyecto de presupuesto y los planes de inversión del Instituto, así como los estados financieros, de conformidad con las disposiciones legales que regulan la materia y ejecutar las decisiones de dicho organismo.</a:t>
            </a:r>
          </a:p>
          <a:p>
            <a:pPr marL="285750" indent="-285750" algn="just">
              <a:buFont typeface="Arial" panose="020B0604020202020204" pitchFamily="34" charset="0"/>
              <a:buChar char="•"/>
            </a:pPr>
            <a:r>
              <a:rPr lang="es-MX" sz="2000" dirty="0"/>
              <a:t> Controlar el manejo de los recursos financieros, para que estos se ejecuten de conformidad con los planes y programas establecidos y con las normas orgánicas del Presupuesto General de la Nación.</a:t>
            </a:r>
          </a:p>
          <a:p>
            <a:pPr marL="285750" indent="-285750" algn="just">
              <a:buFont typeface="Arial" panose="020B0604020202020204" pitchFamily="34" charset="0"/>
              <a:buChar char="•"/>
            </a:pPr>
            <a:r>
              <a:rPr lang="es-MX" sz="2000" dirty="0"/>
              <a:t> Administrar los bienes que constituyen el patrimonio del Instituto.</a:t>
            </a:r>
          </a:p>
          <a:p>
            <a:pPr marL="285750" indent="-285750" algn="just">
              <a:buFont typeface="Arial" panose="020B0604020202020204" pitchFamily="34" charset="0"/>
              <a:buChar char="•"/>
            </a:pPr>
            <a:r>
              <a:rPr lang="es-MX" sz="2000" dirty="0"/>
              <a:t> Proponer al Consejo Directivo las modificaciones a la estructura y planta de personal del Instituto.</a:t>
            </a:r>
          </a:p>
          <a:p>
            <a:pPr marL="285750" indent="-285750" algn="just">
              <a:buFont typeface="Arial" panose="020B0604020202020204" pitchFamily="34" charset="0"/>
              <a:buChar char="•"/>
            </a:pPr>
            <a:r>
              <a:rPr lang="es-MX" sz="2000" dirty="0"/>
              <a:t> Cumplir y hacer cumplir las disposiciones del Consejo Directivo.</a:t>
            </a:r>
          </a:p>
          <a:p>
            <a:pPr marL="285750" indent="-285750" algn="just">
              <a:buFont typeface="Arial" panose="020B0604020202020204" pitchFamily="34" charset="0"/>
              <a:buChar char="•"/>
            </a:pPr>
            <a:r>
              <a:rPr lang="es-MX" sz="2000" dirty="0"/>
              <a:t>Dictar las disposiciones que regulan los procedimientos y trámites administrativos internos.</a:t>
            </a:r>
          </a:p>
          <a:p>
            <a:pPr marL="285750" indent="-285750" algn="just">
              <a:buFont typeface="Arial" panose="020B0604020202020204" pitchFamily="34" charset="0"/>
              <a:buChar char="•"/>
            </a:pPr>
            <a:r>
              <a:rPr lang="es-MX" sz="2000" dirty="0"/>
              <a:t>Nombrar, remover y contratar al personal de la entidad, conforme a las normas legales, reglamentarias y estatutarias vigentes.</a:t>
            </a:r>
          </a:p>
          <a:p>
            <a:endParaRPr lang="es-MX" sz="1600" dirty="0"/>
          </a:p>
        </p:txBody>
      </p:sp>
    </p:spTree>
    <p:extLst>
      <p:ext uri="{BB962C8B-B14F-4D97-AF65-F5344CB8AC3E}">
        <p14:creationId xmlns:p14="http://schemas.microsoft.com/office/powerpoint/2010/main" val="1493228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3178126" y="168812"/>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t>Corresponde al Grupo de Automatización</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68811" y="1333876"/>
            <a:ext cx="11183815"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800" dirty="0"/>
              <a:t>Establecer el requerimiento presupuestal anual para el funcionamiento de la red automática hidrometeorológica del Instituto, atento al cronograma de actividades establecidas y a los convenios y contratos celebrados o a celebrarse.</a:t>
            </a:r>
          </a:p>
          <a:p>
            <a:pPr marL="285750" indent="-285750" algn="just">
              <a:buFont typeface="Arial" panose="020B0604020202020204" pitchFamily="34" charset="0"/>
              <a:buChar char="•"/>
            </a:pPr>
            <a:r>
              <a:rPr lang="es-MX" sz="1800" dirty="0"/>
              <a:t>Adoptar esquemas de mejoramiento continuo, frente a las acciones de renovación de equipos para la red automática </a:t>
            </a:r>
            <a:r>
              <a:rPr lang="es-MX" sz="1800" dirty="0" err="1"/>
              <a:t>hidrometeórologica</a:t>
            </a:r>
            <a:r>
              <a:rPr lang="es-MX" sz="1800" dirty="0"/>
              <a:t>. </a:t>
            </a:r>
          </a:p>
          <a:p>
            <a:pPr marL="285750" indent="-285750" algn="just">
              <a:buFont typeface="Arial" panose="020B0604020202020204" pitchFamily="34" charset="0"/>
              <a:buChar char="•"/>
            </a:pPr>
            <a:r>
              <a:rPr lang="es-MX" sz="1800" dirty="0"/>
              <a:t>Proponer y formular métodos, programas y procedimientos de trabajo relacionados con el mantenimiento y reparación de los equipos para la red automática hidrometeorológica. </a:t>
            </a:r>
          </a:p>
          <a:p>
            <a:pPr marL="285750" indent="-285750" algn="just">
              <a:buFont typeface="Arial" panose="020B0604020202020204" pitchFamily="34" charset="0"/>
              <a:buChar char="•"/>
            </a:pPr>
            <a:r>
              <a:rPr lang="es-MX" sz="1800" dirty="0"/>
              <a:t>Definir las especificaciones técnicas de los equipos de la red automática </a:t>
            </a:r>
            <a:r>
              <a:rPr lang="es-MX" sz="1800" dirty="0" err="1"/>
              <a:t>hidrometeorologia</a:t>
            </a:r>
            <a:r>
              <a:rPr lang="es-MX" sz="1800" dirty="0"/>
              <a:t>. </a:t>
            </a:r>
          </a:p>
          <a:p>
            <a:pPr marL="285750" indent="-285750" algn="just">
              <a:buFont typeface="Arial" panose="020B0604020202020204" pitchFamily="34" charset="0"/>
              <a:buChar char="•"/>
            </a:pPr>
            <a:r>
              <a:rPr lang="es-MX" sz="1800" dirty="0"/>
              <a:t>Instalar, operar, mantener y reparar los equipos de la red automática hidrometeorológica, sinóptica y radiosondas. </a:t>
            </a:r>
          </a:p>
          <a:p>
            <a:pPr marL="285750" indent="-285750" algn="just">
              <a:buFont typeface="Arial" panose="020B0604020202020204" pitchFamily="34" charset="0"/>
              <a:buChar char="•"/>
            </a:pPr>
            <a:r>
              <a:rPr lang="es-MX" sz="1800" dirty="0"/>
              <a:t>Realizar los informes, fichas técnicas, hojas de inspección y actas de movimiento de la red automática hidrometeorológica, sinóptica y radiosondas. </a:t>
            </a:r>
          </a:p>
          <a:p>
            <a:pPr marL="285750" indent="-285750" algn="just">
              <a:buFont typeface="Arial" panose="020B0604020202020204" pitchFamily="34" charset="0"/>
              <a:buChar char="•"/>
            </a:pPr>
            <a:r>
              <a:rPr lang="es-MX" sz="1800" dirty="0"/>
              <a:t>Elaborar los conceptos técnicos para la adquisición de equipos que requieran las estaciones automáticas, sinóptica y radiosondas. </a:t>
            </a:r>
          </a:p>
          <a:p>
            <a:pPr marL="285750" indent="-285750" algn="just">
              <a:buFont typeface="Arial" panose="020B0604020202020204" pitchFamily="34" charset="0"/>
              <a:buChar char="•"/>
            </a:pPr>
            <a:r>
              <a:rPr lang="es-MX" sz="1800" dirty="0"/>
              <a:t>Apoyar el proceso de homologación del instrumental hidrometeorológico y ambiental requerido en las estaciones de acuerdo con las normas internacionales y los planes y programas del instituto. </a:t>
            </a:r>
          </a:p>
          <a:p>
            <a:pPr marL="285750" indent="-285750" algn="just">
              <a:buFont typeface="Arial" panose="020B0604020202020204" pitchFamily="34" charset="0"/>
              <a:buChar char="•"/>
            </a:pPr>
            <a:r>
              <a:rPr lang="es-MX" sz="1800" dirty="0"/>
              <a:t>Preparar la documentación necesaria para la adquisición de equipos e insumos que se requieran para el mantenimiento y reparación de los instrumentos de las estaciones automáticas, sinóptica y radiosondas. </a:t>
            </a:r>
          </a:p>
          <a:p>
            <a:pPr marL="285750" indent="-285750" algn="just">
              <a:buFont typeface="Arial" panose="020B0604020202020204" pitchFamily="34" charset="0"/>
              <a:buChar char="•"/>
            </a:pPr>
            <a:r>
              <a:rPr lang="es-MX" sz="1800" dirty="0"/>
              <a:t>Elaborar itinerarios para el mantenimiento de la red automática, sinóptica y radiosondas.</a:t>
            </a:r>
          </a:p>
          <a:p>
            <a:pPr marL="285750" indent="-285750" algn="just">
              <a:buFont typeface="Arial" panose="020B0604020202020204" pitchFamily="34" charset="0"/>
              <a:buChar char="•"/>
            </a:pPr>
            <a:r>
              <a:rPr lang="es-MX" sz="1800" dirty="0"/>
              <a:t>Revisar el estado de la red automática hidrometeorológica, sinóptica, radiosonda y generar informes.   </a:t>
            </a:r>
          </a:p>
        </p:txBody>
      </p:sp>
    </p:spTree>
    <p:extLst>
      <p:ext uri="{BB962C8B-B14F-4D97-AF65-F5344CB8AC3E}">
        <p14:creationId xmlns:p14="http://schemas.microsoft.com/office/powerpoint/2010/main" val="55866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Corresponde al Grupo de Planeación Operativa</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64941" y="1232433"/>
            <a:ext cx="11662117" cy="5509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sz="1600" dirty="0"/>
              <a:t>Proponer y formular métodos, procedimientos y programas de trabajo relacionados con la operación, construcción y mantenimiento de la Red de Estaciones Hidrológicas, Meteorológicas y Ambientales del Instituto.</a:t>
            </a:r>
          </a:p>
          <a:p>
            <a:pPr marL="342900" indent="-342900" algn="just">
              <a:buFont typeface="Arial" panose="020B0604020202020204" pitchFamily="34" charset="0"/>
              <a:buChar char="•"/>
            </a:pPr>
            <a:r>
              <a:rPr lang="es-CO" sz="1600" dirty="0"/>
              <a:t>Establecer el requerimiento presupuestal anual para el funcionamiento de la red de estaciones hidrológicas, meteorológicas y ambientales del Instituto, atento al cronograma de actividades establecidas y a los convenios y contratos celebrados o a celebrarse.</a:t>
            </a:r>
          </a:p>
          <a:p>
            <a:pPr marL="342900" indent="-342900" algn="just">
              <a:buFont typeface="Arial" panose="020B0604020202020204" pitchFamily="34" charset="0"/>
              <a:buChar char="•"/>
            </a:pPr>
            <a:r>
              <a:rPr lang="es-CO" sz="1600" dirty="0"/>
              <a:t>Proponer, orientar, supervisar y evaluar el desarrollo de las actividades de las Áreas Operativas relacionadas con la operación, construcción y mantenimiento de las estaciones ambientales.</a:t>
            </a:r>
          </a:p>
          <a:p>
            <a:pPr marL="342900" indent="-342900" algn="just">
              <a:buFont typeface="Arial" panose="020B0604020202020204" pitchFamily="34" charset="0"/>
              <a:buChar char="•"/>
            </a:pPr>
            <a:r>
              <a:rPr lang="es-CO" sz="1600" dirty="0"/>
              <a:t>Coordinar con otras dependencias del Instituto las actividades que se requieran para la instalación, operación y mantenimiento de estaciones hidrológicas, meteorológicas y ambientales.</a:t>
            </a:r>
          </a:p>
          <a:p>
            <a:pPr marL="342900" indent="-342900" algn="just">
              <a:buFont typeface="Arial" panose="020B0604020202020204" pitchFamily="34" charset="0"/>
              <a:buChar char="•"/>
            </a:pPr>
            <a:r>
              <a:rPr lang="es-CO" sz="1600" dirty="0"/>
              <a:t>Proponer e implementar de acuerdo con las necesidades del servicio y los estándares internacionales, las normas y criterios de diseño, instalación, operación y mantenimiento de las estaciones de observaciones hidrológicas, meteorológicas y ambientales, así como para la compra de información.</a:t>
            </a:r>
          </a:p>
          <a:p>
            <a:pPr marL="342900" indent="-342900" algn="just">
              <a:buFont typeface="Arial" panose="020B0604020202020204" pitchFamily="34" charset="0"/>
              <a:buChar char="•"/>
            </a:pPr>
            <a:r>
              <a:rPr lang="es-CO" sz="1600" dirty="0"/>
              <a:t>Proponer y formular métodos, procedimientos y programas de trabajo relacionados con la operación y mantenimiento de la Red de Estaciones Hidrológicas, Meteorológicas y Ambientales del Instituto y hacer el respectivo seguimiento a través del monitoreo permanente.</a:t>
            </a:r>
          </a:p>
          <a:p>
            <a:pPr marL="342900" indent="-342900" algn="just">
              <a:buFont typeface="Arial" panose="020B0604020202020204" pitchFamily="34" charset="0"/>
              <a:buChar char="•"/>
            </a:pPr>
            <a:r>
              <a:rPr lang="es-CO" sz="1600" dirty="0"/>
              <a:t>Orientar y supervisar la actualización del Catálogo Nacional de Estaciones Hidrológicas, Meteorológicas y Ambientales y levantar el inventario respectivo.</a:t>
            </a:r>
          </a:p>
          <a:p>
            <a:pPr marL="342900" indent="-342900" algn="just">
              <a:buFont typeface="Arial" panose="020B0604020202020204" pitchFamily="34" charset="0"/>
              <a:buChar char="•"/>
            </a:pPr>
            <a:r>
              <a:rPr lang="es-CO" sz="1600" dirty="0"/>
              <a:t>Emitir conceptos técnicos y preparar pliegos de condiciones para la adquisición de equipos e instrumental hidrológicos, meteorológicos, ambientales y de comunicaciones.</a:t>
            </a:r>
          </a:p>
          <a:p>
            <a:pPr marL="342900" indent="-342900" algn="just">
              <a:buFont typeface="Arial" panose="020B0604020202020204" pitchFamily="34" charset="0"/>
              <a:buChar char="•"/>
            </a:pPr>
            <a:r>
              <a:rPr lang="es-CO" sz="1600" dirty="0"/>
              <a:t>Supervisar y evaluar el proceso de homologación del instrumental hidrometeorológico y ambiental requerido en las estaciones de acuerdo con las normas internacionales y los planes y programas del Instituto.</a:t>
            </a:r>
          </a:p>
          <a:p>
            <a:pPr marL="342900" indent="-342900" algn="just">
              <a:buFont typeface="Arial" panose="020B0604020202020204" pitchFamily="34" charset="0"/>
              <a:buChar char="•"/>
            </a:pPr>
            <a:r>
              <a:rPr lang="es-CO" sz="1600" dirty="0"/>
              <a:t>Preparar y proponer las tarifas que cobra el Instituto por la prestación de servicios de operación y mantenimiento de estaciones de la red hidrometeorológica y ambiental.</a:t>
            </a:r>
          </a:p>
        </p:txBody>
      </p:sp>
    </p:spTree>
    <p:extLst>
      <p:ext uri="{BB962C8B-B14F-4D97-AF65-F5344CB8AC3E}">
        <p14:creationId xmlns:p14="http://schemas.microsoft.com/office/powerpoint/2010/main" val="1265654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56095" y="393895"/>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400" b="1" dirty="0"/>
              <a:t>Corresponde al Grupo de Monitoreo </a:t>
            </a:r>
            <a:r>
              <a:rPr lang="es-CO" sz="2400" b="1" dirty="0" err="1"/>
              <a:t>Hidrologico</a:t>
            </a:r>
            <a:r>
              <a:rPr lang="es-CO" sz="2400" b="1" dirty="0"/>
              <a:t>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885071" y="1767006"/>
            <a:ext cx="8829821" cy="40164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400" dirty="0"/>
              <a:t>Hacer el diseño de la red de aguas subterráneas para el nivel nacional. </a:t>
            </a:r>
          </a:p>
          <a:p>
            <a:pPr marL="285750" indent="-285750" algn="just">
              <a:buFont typeface="Arial" panose="020B0604020202020204" pitchFamily="34" charset="0"/>
              <a:buChar char="•"/>
            </a:pPr>
            <a:r>
              <a:rPr lang="es-MX" sz="2400" dirty="0"/>
              <a:t>Plantear mejoras en el diseño de la red de aguas superficiales existente con énfasis en la red de nivel caudales y sedimentos. </a:t>
            </a:r>
          </a:p>
          <a:p>
            <a:pPr marL="285750" indent="-285750" algn="just">
              <a:buFont typeface="Arial" panose="020B0604020202020204" pitchFamily="34" charset="0"/>
              <a:buChar char="•"/>
            </a:pPr>
            <a:r>
              <a:rPr lang="es-MX" sz="2400" dirty="0"/>
              <a:t>Revisar y plantear mejoras al diseño de la red de calidad de agua que existe en el grupo programa de físico-química ambiental. </a:t>
            </a:r>
          </a:p>
          <a:p>
            <a:pPr marL="285750" indent="-285750" algn="just">
              <a:buFont typeface="Arial" panose="020B0604020202020204" pitchFamily="34" charset="0"/>
              <a:buChar char="•"/>
            </a:pPr>
            <a:r>
              <a:rPr lang="es-MX" sz="2400" dirty="0"/>
              <a:t>Ejercer la revisión y validación al flujo de información hidrológica en los nodos y </a:t>
            </a:r>
            <a:r>
              <a:rPr lang="es-MX" sz="2400" dirty="0" err="1"/>
              <a:t>Subnodos</a:t>
            </a:r>
            <a:r>
              <a:rPr lang="es-MX" sz="2400" dirty="0"/>
              <a:t>. </a:t>
            </a:r>
          </a:p>
          <a:p>
            <a:pPr marL="285750" indent="-285750" algn="just">
              <a:buFont typeface="Arial" panose="020B0604020202020204" pitchFamily="34" charset="0"/>
              <a:buChar char="•"/>
            </a:pPr>
            <a:r>
              <a:rPr lang="es-MX" sz="2400" dirty="0"/>
              <a:t>Desarrollar el protocolo de monitoreo de agua (superficial, subterránea,)</a:t>
            </a:r>
            <a:endParaRPr lang="es-MX" sz="1600" dirty="0"/>
          </a:p>
          <a:p>
            <a:pPr algn="just"/>
            <a:endParaRPr lang="es-MX" sz="1500" dirty="0"/>
          </a:p>
        </p:txBody>
      </p:sp>
    </p:spTree>
    <p:extLst>
      <p:ext uri="{BB962C8B-B14F-4D97-AF65-F5344CB8AC3E}">
        <p14:creationId xmlns:p14="http://schemas.microsoft.com/office/powerpoint/2010/main" val="414384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t>Corresponde al Grupo de Laboratorio de Calidad Ambiental</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53218" y="1007350"/>
            <a:ext cx="11169749" cy="52475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400" dirty="0"/>
              <a:t> </a:t>
            </a:r>
            <a:r>
              <a:rPr lang="es-MX" sz="2000" dirty="0"/>
              <a:t>Programar, coordinar y organizar las actividades necesarias  para el cumplimento de la misión y el logro de los objetivos del Programa de físico-química Ambiental, y asegurar el cumplimento de las normas disciplinarias. </a:t>
            </a:r>
          </a:p>
          <a:p>
            <a:pPr marL="285750" indent="-285750" algn="just">
              <a:buFont typeface="Arial" panose="020B0604020202020204" pitchFamily="34" charset="0"/>
              <a:buChar char="•"/>
            </a:pPr>
            <a:r>
              <a:rPr lang="es-MX" sz="2000" dirty="0"/>
              <a:t>Proponer a la Dirección General las diferentes estrategias para definir, programar, planear y coordinar los estudios de carácter físico químico en el Laboratorio y en las áreas operativas sobre la calidad del ambiente, de manera Integrada e Interdisciplinaria con las demás dependencias del IDEAM.</a:t>
            </a:r>
          </a:p>
          <a:p>
            <a:pPr marL="285750" indent="-285750" algn="just">
              <a:buFont typeface="Arial" panose="020B0604020202020204" pitchFamily="34" charset="0"/>
              <a:buChar char="•"/>
            </a:pPr>
            <a:r>
              <a:rPr lang="es-MX" sz="2000" dirty="0"/>
              <a:t>Definir, conceptualizar, documentar, divulgar y aplicar las políticas que generen los programas o planes de productividad, aseguramiento y control de calidad del Programa de físico-química  Ambiental y liderar su puesta en marcha</a:t>
            </a:r>
          </a:p>
          <a:p>
            <a:pPr marL="285750" indent="-285750" algn="just">
              <a:buFont typeface="Arial" panose="020B0604020202020204" pitchFamily="34" charset="0"/>
              <a:buChar char="•"/>
            </a:pPr>
            <a:r>
              <a:rPr lang="es-MX" sz="2000" dirty="0"/>
              <a:t>Establecer criterios para el diseño, complementación y puesta a punto del componente fisicoquímico de la base de datos del IDEAM y coordinar su elaboración y permanente alimentación</a:t>
            </a:r>
          </a:p>
          <a:p>
            <a:pPr marL="285750" indent="-285750" algn="just">
              <a:buFont typeface="Arial" panose="020B0604020202020204" pitchFamily="34" charset="0"/>
              <a:buChar char="•"/>
            </a:pPr>
            <a:r>
              <a:rPr lang="es-MX" sz="2000" dirty="0"/>
              <a:t>Coordinar con la red de laboratorios públicos y privados el suministro de la Información que produzcan de carácter físico-químico y biótico lo cual servirá para efectos de normalización. </a:t>
            </a:r>
          </a:p>
          <a:p>
            <a:pPr marL="285750" indent="-285750" algn="just">
              <a:buFont typeface="Arial" panose="020B0604020202020204" pitchFamily="34" charset="0"/>
              <a:buChar char="•"/>
            </a:pPr>
            <a:r>
              <a:rPr lang="es-MX" sz="2000" dirty="0"/>
              <a:t>Establecer las metodologías, normas, manuales. procedimientos y sistemas referenciales a que deben someterse los laboratorios de la red para la acreditación e </a:t>
            </a:r>
            <a:r>
              <a:rPr lang="es-MX" sz="2000" dirty="0" err="1"/>
              <a:t>intercalibración</a:t>
            </a:r>
            <a:r>
              <a:rPr lang="es-MX" sz="2000" dirty="0"/>
              <a:t> analítica, para los cuales se establecerán convenios y protocolos que generen las redes internacionales. </a:t>
            </a:r>
          </a:p>
          <a:p>
            <a:pPr marL="285750" indent="-285750" algn="just">
              <a:buFont typeface="Arial" panose="020B0604020202020204" pitchFamily="34" charset="0"/>
              <a:buChar char="•"/>
            </a:pPr>
            <a:endParaRPr lang="es-MX" sz="1500" dirty="0"/>
          </a:p>
        </p:txBody>
      </p:sp>
    </p:spTree>
    <p:extLst>
      <p:ext uri="{BB962C8B-B14F-4D97-AF65-F5344CB8AC3E}">
        <p14:creationId xmlns:p14="http://schemas.microsoft.com/office/powerpoint/2010/main" val="264837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71688" y="187408"/>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2400" b="1" dirty="0"/>
              <a:t>Corresponde al Grupo de Laboratorio de Calidad Ambiental</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998807" y="1148027"/>
            <a:ext cx="10424160" cy="52475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2000" dirty="0"/>
              <a:t>Asesorar a la Dirección General del IDEAM en la definición y fijación de políticas, planes y proyectos técnicos y científicos ambientales relacionados principalmente con los aspectos fisicoquímicos y de calidad</a:t>
            </a:r>
          </a:p>
          <a:p>
            <a:pPr marL="285750" indent="-285750" algn="just">
              <a:buFont typeface="Arial" panose="020B0604020202020204" pitchFamily="34" charset="0"/>
              <a:buChar char="•"/>
            </a:pPr>
            <a:r>
              <a:rPr lang="es-MX" sz="2000" dirty="0"/>
              <a:t>Proponer a las Directivas del Instituto la forma adecuada de conceptualizar, diseñar, estructurar y adecuar la Red de Calidad Ambiental para el diagnóstico de la calidad de los recursos naturales agua. aire. suelo. sedimentos y biota.</a:t>
            </a:r>
          </a:p>
          <a:p>
            <a:pPr marL="285750" indent="-285750" algn="just">
              <a:buFont typeface="Arial" panose="020B0604020202020204" pitchFamily="34" charset="0"/>
              <a:buChar char="•"/>
            </a:pPr>
            <a:r>
              <a:rPr lang="es-MX" sz="2000" dirty="0"/>
              <a:t>Asesorar al Director General en la definición, documentación y desarrollo de Indicadores, índices  y modelos de diagnóstico o predicción de la calidad fisicoquímica de los recursos naturales, en armonía con los requerimientos y/o Insumos de las demás dependencias del IDEAM</a:t>
            </a:r>
          </a:p>
          <a:p>
            <a:pPr marL="285750" indent="-285750" algn="just">
              <a:buFont typeface="Arial" panose="020B0604020202020204" pitchFamily="34" charset="0"/>
              <a:buChar char="•"/>
            </a:pPr>
            <a:r>
              <a:rPr lang="es-MX" sz="2000" dirty="0"/>
              <a:t>Elaborar Informes y documentos relacionados con la Interpretación y el diagnóstico de la calidad ambiental y con el avance en el cumplimento de la misión y los objetivos del Programa de fisicoquímica Ambiental.</a:t>
            </a:r>
          </a:p>
          <a:p>
            <a:pPr marL="285750" indent="-285750" algn="just">
              <a:buFont typeface="Arial" panose="020B0604020202020204" pitchFamily="34" charset="0"/>
              <a:buChar char="•"/>
            </a:pPr>
            <a:r>
              <a:rPr lang="es-MX" sz="2000" dirty="0"/>
              <a:t>Establecer criterios para el diseño, complementación y puesta en marcha del componente fisicoquímico y biótico de la base de datos del IDEAM y coordinar su elaboración y permanente alimentación con Información de las corporaciones, entes de control ambiental urbano e Instituciones.</a:t>
            </a:r>
          </a:p>
          <a:p>
            <a:pPr marL="285750" indent="-285750" algn="just">
              <a:buFont typeface="Arial" panose="020B0604020202020204" pitchFamily="34" charset="0"/>
              <a:buChar char="•"/>
            </a:pPr>
            <a:endParaRPr lang="es-MX" sz="1500" dirty="0"/>
          </a:p>
        </p:txBody>
      </p:sp>
    </p:spTree>
    <p:extLst>
      <p:ext uri="{BB962C8B-B14F-4D97-AF65-F5344CB8AC3E}">
        <p14:creationId xmlns:p14="http://schemas.microsoft.com/office/powerpoint/2010/main" val="350470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DA66694-77C7-4579-8013-4C4FE6FF5B87}"/>
              </a:ext>
            </a:extLst>
          </p:cNvPr>
          <p:cNvSpPr txBox="1"/>
          <p:nvPr/>
        </p:nvSpPr>
        <p:spPr>
          <a:xfrm>
            <a:off x="2759242" y="329591"/>
            <a:ext cx="758791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t>FUNCIONES DE LOS GRUPOS DE LAS 11 ÁREAS OPERATIVAS </a:t>
            </a:r>
            <a:endParaRPr lang="es-CO" sz="2800" b="1" dirty="0"/>
          </a:p>
        </p:txBody>
      </p:sp>
      <p:sp>
        <p:nvSpPr>
          <p:cNvPr id="3" name="CuadroTexto 2">
            <a:extLst>
              <a:ext uri="{FF2B5EF4-FFF2-40B4-BE49-F238E27FC236}">
                <a16:creationId xmlns:a16="http://schemas.microsoft.com/office/drawing/2014/main" xmlns="" id="{1A8BBDF1-AEA5-4737-A480-BAE9BF557C41}"/>
              </a:ext>
            </a:extLst>
          </p:cNvPr>
          <p:cNvSpPr txBox="1"/>
          <p:nvPr/>
        </p:nvSpPr>
        <p:spPr>
          <a:xfrm>
            <a:off x="1026695" y="1577062"/>
            <a:ext cx="10443410" cy="43705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buFont typeface="Arial" panose="020B0604020202020204" pitchFamily="34" charset="0"/>
              <a:buChar char="•"/>
            </a:pPr>
            <a:r>
              <a:rPr lang="es-ES_tradnl" sz="2400" dirty="0"/>
              <a:t>Coordinar las actividades técnicas administrativas y financieras para el funcionamiento de las instalaciones y las estaciones del Área Operativa.</a:t>
            </a:r>
            <a:endParaRPr lang="es-CO" sz="2400" dirty="0"/>
          </a:p>
          <a:p>
            <a:pPr marL="342900" lvl="0" indent="-342900">
              <a:buFont typeface="Arial" panose="020B0604020202020204" pitchFamily="34" charset="0"/>
              <a:buChar char="•"/>
            </a:pPr>
            <a:r>
              <a:rPr lang="es-ES_tradnl" sz="2400" dirty="0"/>
              <a:t>Coordinar con las Oficinas Centrales el pago de los servicios públicos, vigilancia, aseo y demás servicios relacionados con el funcionamiento de las instalaciones.</a:t>
            </a:r>
            <a:endParaRPr lang="es-CO" sz="2400" dirty="0"/>
          </a:p>
          <a:p>
            <a:pPr marL="342900" lvl="0" indent="-342900">
              <a:buFont typeface="Arial" panose="020B0604020202020204" pitchFamily="34" charset="0"/>
              <a:buChar char="•"/>
            </a:pPr>
            <a:r>
              <a:rPr lang="es-ES_tradnl" sz="2400" dirty="0"/>
              <a:t>Coordinar con las Oficinas Centrales el pago de las obligaciones del Instituto con entidades y funcionarios del Área Operativa tales como Caja de Compensación Familiar, SENA, ICBF, EPS, AFP, entre otros.</a:t>
            </a:r>
          </a:p>
          <a:p>
            <a:pPr marL="342900" lvl="0" indent="-342900">
              <a:buFont typeface="Arial" panose="020B0604020202020204" pitchFamily="34" charset="0"/>
              <a:buChar char="•"/>
            </a:pPr>
            <a:r>
              <a:rPr lang="es-ES_tradnl" sz="2400" dirty="0"/>
              <a:t>Coordinar con el Programa Operación de Redes el presupuesto, la operación, el mantenimiento, las mediciones, la captura y proceso de información de las estaciones ambientales a cargo del Área Operativa.</a:t>
            </a:r>
            <a:endParaRPr lang="es-CO" sz="2400" dirty="0"/>
          </a:p>
          <a:p>
            <a:pPr lvl="0"/>
            <a:endParaRPr lang="es-CO" sz="2000" dirty="0"/>
          </a:p>
          <a:p>
            <a:endParaRPr lang="es-CO" dirty="0"/>
          </a:p>
        </p:txBody>
      </p:sp>
    </p:spTree>
    <p:extLst>
      <p:ext uri="{BB962C8B-B14F-4D97-AF65-F5344CB8AC3E}">
        <p14:creationId xmlns:p14="http://schemas.microsoft.com/office/powerpoint/2010/main" val="1753423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D1B4CF3-A698-44D6-88F2-37B375584905}"/>
              </a:ext>
            </a:extLst>
          </p:cNvPr>
          <p:cNvSpPr txBox="1"/>
          <p:nvPr/>
        </p:nvSpPr>
        <p:spPr>
          <a:xfrm>
            <a:off x="1378634" y="1527297"/>
            <a:ext cx="9866882" cy="4893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ES" sz="2100" dirty="0"/>
              <a:t>Programar las comisiones de campo para la operación y mantenimiento de la red hidrometeorológica y ambiental asignada al Área Operativa.</a:t>
            </a:r>
          </a:p>
          <a:p>
            <a:pPr marL="342900" indent="-342900" algn="just">
              <a:buFont typeface="Arial" panose="020B0604020202020204" pitchFamily="34" charset="0"/>
              <a:buChar char="•"/>
            </a:pPr>
            <a:r>
              <a:rPr lang="es-ES" sz="2100" dirty="0"/>
              <a:t>Elaborar los itinerarios modelos, de acuerdo con la ubicación de las estaciones de la red y las actividades programadas a cada una de ellas.</a:t>
            </a:r>
          </a:p>
          <a:p>
            <a:pPr marL="342900" indent="-342900" algn="just">
              <a:buFont typeface="Arial" panose="020B0604020202020204" pitchFamily="34" charset="0"/>
              <a:buChar char="•"/>
            </a:pPr>
            <a:r>
              <a:rPr lang="es-ES" sz="2100" dirty="0"/>
              <a:t>Coordinar con el Programa Operación de Redes la implementación y seguimiento a las estrategias de mejoramiento continuo para la operación de las estaciones, la sistematización de procedimientos, el pago de la información, la recolección, captura, proceso y envió de la información.</a:t>
            </a:r>
          </a:p>
          <a:p>
            <a:pPr marL="342900" indent="-342900" algn="just">
              <a:buFont typeface="Arial" panose="020B0604020202020204" pitchFamily="34" charset="0"/>
              <a:buChar char="•"/>
            </a:pPr>
            <a:r>
              <a:rPr lang="es-ES" sz="2100" dirty="0"/>
              <a:t>Coordinar con el Servicio de Información Ambiental los requerimientos de la Defensa Civil y la Oficina de Atención y Prevención de Desastres de la zona.</a:t>
            </a:r>
          </a:p>
          <a:p>
            <a:pPr marL="342900" indent="-342900" algn="just">
              <a:buFont typeface="Arial" panose="020B0604020202020204" pitchFamily="34" charset="0"/>
              <a:buChar char="•"/>
            </a:pPr>
            <a:r>
              <a:rPr lang="es-ES" sz="2100" dirty="0"/>
              <a:t>Coordinar con el Programa Servicio de Información Ambiental la elaboración y cumplimiento de turnos de trabajo en las estaciones sinópticas del </a:t>
            </a:r>
            <a:r>
              <a:rPr lang="es-ES" sz="2100" dirty="0" err="1"/>
              <a:t>Area</a:t>
            </a:r>
            <a:r>
              <a:rPr lang="es-ES" sz="2100" dirty="0"/>
              <a:t> Operativa, reportando y tramitando el cumplimiento de los mismos, las horas extras y compensatorios causados oportunamente.</a:t>
            </a:r>
          </a:p>
          <a:p>
            <a:endParaRPr lang="es-ES" dirty="0"/>
          </a:p>
        </p:txBody>
      </p:sp>
      <p:sp>
        <p:nvSpPr>
          <p:cNvPr id="3" name="CuadroTexto 2">
            <a:extLst>
              <a:ext uri="{FF2B5EF4-FFF2-40B4-BE49-F238E27FC236}">
                <a16:creationId xmlns:a16="http://schemas.microsoft.com/office/drawing/2014/main" xmlns="" id="{90B1E723-B3A6-44F7-91E0-4C7C2985CC1B}"/>
              </a:ext>
            </a:extLst>
          </p:cNvPr>
          <p:cNvSpPr txBox="1"/>
          <p:nvPr/>
        </p:nvSpPr>
        <p:spPr>
          <a:xfrm>
            <a:off x="2674836" y="189790"/>
            <a:ext cx="758791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3200" b="1" dirty="0"/>
              <a:t>FUNCIONES DE LOS GRUPOS DE LAS 11 ÁREAS OPERATIVAS </a:t>
            </a:r>
            <a:endParaRPr lang="es-CO" sz="3200" b="1" dirty="0"/>
          </a:p>
        </p:txBody>
      </p:sp>
    </p:spTree>
    <p:extLst>
      <p:ext uri="{BB962C8B-B14F-4D97-AF65-F5344CB8AC3E}">
        <p14:creationId xmlns:p14="http://schemas.microsoft.com/office/powerpoint/2010/main" val="4034122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94E199A-A31E-4A28-BE75-C436E035FF81}"/>
              </a:ext>
            </a:extLst>
          </p:cNvPr>
          <p:cNvSpPr txBox="1"/>
          <p:nvPr/>
        </p:nvSpPr>
        <p:spPr>
          <a:xfrm>
            <a:off x="625148" y="1382948"/>
            <a:ext cx="10941703" cy="49398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s-ES" sz="2100" dirty="0"/>
              <a:t>Elaborar los boletines de difusión de la información hidrometeorológica y ambiental.</a:t>
            </a:r>
          </a:p>
          <a:p>
            <a:pPr marL="342900" indent="-342900">
              <a:buFont typeface="Arial" panose="020B0604020202020204" pitchFamily="34" charset="0"/>
              <a:buChar char="•"/>
            </a:pPr>
            <a:r>
              <a:rPr lang="es-ES" sz="2100" dirty="0"/>
              <a:t>Preparar los informes técnicos y administrativos requeridos por la Administración Central del Instituto.</a:t>
            </a:r>
          </a:p>
          <a:p>
            <a:pPr marL="342900" indent="-342900">
              <a:buFont typeface="Arial" panose="020B0604020202020204" pitchFamily="34" charset="0"/>
              <a:buChar char="•"/>
            </a:pPr>
            <a:r>
              <a:rPr lang="es-ES" sz="2100" dirty="0"/>
              <a:t>Adelantar actividades de reparación e instalación y construcción de las de estaciones hidrometeorológicas y ambientales, en coordinación con el Programa Operación de Redes.</a:t>
            </a:r>
          </a:p>
          <a:p>
            <a:pPr marL="342900" indent="-342900">
              <a:buFont typeface="Arial" panose="020B0604020202020204" pitchFamily="34" charset="0"/>
              <a:buChar char="•"/>
            </a:pPr>
            <a:r>
              <a:rPr lang="es-ES" sz="2100" dirty="0"/>
              <a:t>Coordinar y supervisar la ejecución de las actividades operativas involucradas en los Convenios y Contratos, que se les asignen.</a:t>
            </a:r>
          </a:p>
          <a:p>
            <a:pPr marL="342900" indent="-342900">
              <a:buFont typeface="Arial" panose="020B0604020202020204" pitchFamily="34" charset="0"/>
              <a:buChar char="•"/>
            </a:pPr>
            <a:r>
              <a:rPr lang="es-ES" sz="2100" dirty="0"/>
              <a:t>Coordinar y supervisar los procedimientos de administración del Recurso Humano y logístico asignado al área operativa.</a:t>
            </a:r>
          </a:p>
          <a:p>
            <a:pPr marL="342900" indent="-342900">
              <a:buFont typeface="Arial" panose="020B0604020202020204" pitchFamily="34" charset="0"/>
              <a:buChar char="•"/>
            </a:pPr>
            <a:r>
              <a:rPr lang="es-ES" sz="2100" dirty="0"/>
              <a:t>Evaluar a los empleados de carrera administrativa que hagan parte del grupo interno de trabajo.</a:t>
            </a:r>
          </a:p>
          <a:p>
            <a:pPr marL="342900" indent="-342900">
              <a:buFont typeface="Arial" panose="020B0604020202020204" pitchFamily="34" charset="0"/>
              <a:buChar char="•"/>
            </a:pPr>
            <a:r>
              <a:rPr lang="es-ES" sz="2100" dirty="0"/>
              <a:t>Asistir en representación del IDEAM a reuniones con entidades gubernamentales y no gubernamentales, previa consulta y autorización de la secretaría General y presentar al jefe del Programa de Operación de Redes el informe correspondiente.</a:t>
            </a:r>
          </a:p>
          <a:p>
            <a:pPr marL="342900" indent="-342900">
              <a:buFont typeface="Arial" panose="020B0604020202020204" pitchFamily="34" charset="0"/>
              <a:buChar char="•"/>
            </a:pPr>
            <a:r>
              <a:rPr lang="es-ES" sz="2100" dirty="0"/>
              <a:t>Seguir y aplicar las directrices y lineamientos técnicos de las Subdirecciones Técnicas del Instituto.</a:t>
            </a:r>
            <a:endParaRPr lang="es-ES" dirty="0"/>
          </a:p>
        </p:txBody>
      </p:sp>
      <p:sp>
        <p:nvSpPr>
          <p:cNvPr id="3" name="CuadroTexto 2">
            <a:extLst>
              <a:ext uri="{FF2B5EF4-FFF2-40B4-BE49-F238E27FC236}">
                <a16:creationId xmlns:a16="http://schemas.microsoft.com/office/drawing/2014/main" xmlns="" id="{E19C0352-6FDA-4EB6-8D76-518FEC9C6CD8}"/>
              </a:ext>
            </a:extLst>
          </p:cNvPr>
          <p:cNvSpPr txBox="1"/>
          <p:nvPr/>
        </p:nvSpPr>
        <p:spPr>
          <a:xfrm>
            <a:off x="2590430" y="246061"/>
            <a:ext cx="758791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t>FUNCIONES DE LOS GRUPOS DE LAS 11 ÁREAS OPERATIVAS </a:t>
            </a:r>
            <a:endParaRPr lang="es-CO" sz="2800" b="1" dirty="0"/>
          </a:p>
        </p:txBody>
      </p:sp>
    </p:spTree>
    <p:extLst>
      <p:ext uri="{BB962C8B-B14F-4D97-AF65-F5344CB8AC3E}">
        <p14:creationId xmlns:p14="http://schemas.microsoft.com/office/powerpoint/2010/main" val="3227681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7543872-C8C8-46D9-8252-5E4E5EF7F590}"/>
              </a:ext>
            </a:extLst>
          </p:cNvPr>
          <p:cNvSpPr txBox="1"/>
          <p:nvPr/>
        </p:nvSpPr>
        <p:spPr>
          <a:xfrm>
            <a:off x="2177179" y="145448"/>
            <a:ext cx="8354476" cy="1323439"/>
          </a:xfrm>
          <a:prstGeom prst="rect">
            <a:avLst/>
          </a:prstGeom>
          <a:noFill/>
        </p:spPr>
        <p:txBody>
          <a:bodyPr wrap="square" rtlCol="0">
            <a:spAutoFit/>
          </a:bodyPr>
          <a:lstStyle/>
          <a:p>
            <a:pPr algn="ctr"/>
            <a:r>
              <a:rPr lang="es-ES" sz="4000" b="1" dirty="0">
                <a:solidFill>
                  <a:schemeClr val="accent1">
                    <a:lumMod val="50000"/>
                  </a:schemeClr>
                </a:solidFill>
              </a:rPr>
              <a:t>SUBDIRECCIÓN DE </a:t>
            </a:r>
            <a:r>
              <a:rPr lang="es-CO" sz="4000" b="1" dirty="0">
                <a:solidFill>
                  <a:schemeClr val="accent1">
                    <a:lumMod val="50000"/>
                  </a:schemeClr>
                </a:solidFill>
              </a:rPr>
              <a:t>METEOROLOGÍA GR</a:t>
            </a:r>
            <a:r>
              <a:rPr lang="es-ES" sz="4000" b="1" dirty="0">
                <a:solidFill>
                  <a:schemeClr val="accent1">
                    <a:lumMod val="50000"/>
                  </a:schemeClr>
                </a:solidFill>
              </a:rPr>
              <a:t>UPOS DE TRABAJO </a:t>
            </a:r>
            <a:endParaRPr lang="es-CO" sz="4000" b="1" dirty="0">
              <a:solidFill>
                <a:schemeClr val="accent1">
                  <a:lumMod val="50000"/>
                </a:schemeClr>
              </a:solidFill>
            </a:endParaRPr>
          </a:p>
        </p:txBody>
      </p:sp>
      <p:sp>
        <p:nvSpPr>
          <p:cNvPr id="4" name="CuadroTexto 3">
            <a:extLst>
              <a:ext uri="{FF2B5EF4-FFF2-40B4-BE49-F238E27FC236}">
                <a16:creationId xmlns:a16="http://schemas.microsoft.com/office/drawing/2014/main" xmlns="" id="{7F18D47C-5A6B-48F3-870A-1CEB2C4A6AB8}"/>
              </a:ext>
            </a:extLst>
          </p:cNvPr>
          <p:cNvSpPr txBox="1"/>
          <p:nvPr/>
        </p:nvSpPr>
        <p:spPr>
          <a:xfrm>
            <a:off x="356658" y="1878368"/>
            <a:ext cx="4847354"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buFont typeface="+mj-lt"/>
              <a:buAutoNum type="arabicPeriod"/>
            </a:pPr>
            <a:r>
              <a:rPr lang="es-ES" sz="2400" dirty="0" smtClean="0"/>
              <a:t> </a:t>
            </a:r>
            <a:r>
              <a:rPr lang="es-MX" sz="2400" dirty="0" smtClean="0"/>
              <a:t>Climatología </a:t>
            </a:r>
            <a:r>
              <a:rPr lang="es-MX" sz="2400" dirty="0"/>
              <a:t>y </a:t>
            </a:r>
            <a:r>
              <a:rPr lang="es-MX" sz="2400" dirty="0" err="1"/>
              <a:t>Agrometeorología</a:t>
            </a:r>
            <a:endParaRPr lang="es-MX" sz="2400" dirty="0"/>
          </a:p>
          <a:p>
            <a:pPr marL="228600" indent="-228600">
              <a:buFont typeface="+mj-lt"/>
              <a:buAutoNum type="arabicPeriod"/>
            </a:pPr>
            <a:r>
              <a:rPr lang="es-MX" sz="2400" dirty="0" smtClean="0"/>
              <a:t>Modelamiento </a:t>
            </a:r>
            <a:r>
              <a:rPr lang="es-MX" sz="2400" dirty="0"/>
              <a:t>Numérico del Tiempo </a:t>
            </a:r>
            <a:r>
              <a:rPr lang="es-MX" sz="2400" dirty="0" smtClean="0"/>
              <a:t>y Clima</a:t>
            </a:r>
            <a:endParaRPr lang="es-MX" sz="2400" dirty="0"/>
          </a:p>
          <a:p>
            <a:pPr marL="228600" indent="-228600">
              <a:buFont typeface="+mj-lt"/>
              <a:buAutoNum type="arabicPeriod"/>
            </a:pPr>
            <a:r>
              <a:rPr lang="es-MX" sz="2400" dirty="0"/>
              <a:t>Gestión de Datos y Red Meteorológica </a:t>
            </a:r>
            <a:endParaRPr lang="es-MX" sz="2400" dirty="0" smtClean="0"/>
          </a:p>
          <a:p>
            <a:r>
              <a:rPr lang="es-CO" sz="2000" dirty="0"/>
              <a:t>4. </a:t>
            </a:r>
            <a:r>
              <a:rPr lang="es-CO" sz="2400" dirty="0"/>
              <a:t>Grupo Coordinación de Meteorología Aeronáutica</a:t>
            </a:r>
          </a:p>
          <a:p>
            <a:r>
              <a:rPr lang="es-CO" sz="2400" dirty="0"/>
              <a:t>5. Grupo de Meteorología Aeronáutica Zona Norte </a:t>
            </a:r>
            <a:endParaRPr lang="es-ES" sz="2400" dirty="0"/>
          </a:p>
          <a:p>
            <a:pPr algn="just"/>
            <a:endParaRPr lang="es-CO" sz="2400" dirty="0"/>
          </a:p>
        </p:txBody>
      </p:sp>
      <p:sp>
        <p:nvSpPr>
          <p:cNvPr id="5" name="CuadroTexto 4">
            <a:extLst>
              <a:ext uri="{FF2B5EF4-FFF2-40B4-BE49-F238E27FC236}">
                <a16:creationId xmlns:a16="http://schemas.microsoft.com/office/drawing/2014/main" xmlns="" id="{3737694B-6BA5-4E8B-9C7E-55977CAF3F45}"/>
              </a:ext>
            </a:extLst>
          </p:cNvPr>
          <p:cNvSpPr txBox="1"/>
          <p:nvPr/>
        </p:nvSpPr>
        <p:spPr>
          <a:xfrm>
            <a:off x="5513294" y="1887595"/>
            <a:ext cx="6185647"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sz="2400" dirty="0"/>
              <a:t>6. </a:t>
            </a:r>
            <a:r>
              <a:rPr lang="es-CO" sz="2400" dirty="0"/>
              <a:t>Grupo de Meteorología Aeronáutica Zona Insular Archipiélago de San Andrés Providencia y Santa Catalina</a:t>
            </a:r>
          </a:p>
          <a:p>
            <a:r>
              <a:rPr lang="es-CO" sz="2400" dirty="0" smtClean="0"/>
              <a:t>7. Grupo </a:t>
            </a:r>
            <a:r>
              <a:rPr lang="es-CO" sz="2400" dirty="0"/>
              <a:t>de Meteorología Aeronáutica Zona Centro</a:t>
            </a:r>
          </a:p>
          <a:p>
            <a:r>
              <a:rPr lang="es-CO" sz="2400" dirty="0" smtClean="0"/>
              <a:t>8. Grupo </a:t>
            </a:r>
            <a:r>
              <a:rPr lang="es-CO" sz="2400" dirty="0"/>
              <a:t>de Meteorología Aeronáutica Zona Oriente</a:t>
            </a:r>
          </a:p>
          <a:p>
            <a:r>
              <a:rPr lang="es-CO" sz="2400" dirty="0" smtClean="0"/>
              <a:t>9. Grupo </a:t>
            </a:r>
            <a:r>
              <a:rPr lang="es-CO" sz="2400" dirty="0"/>
              <a:t>de Meteorología Aeronáutica Zona Sur</a:t>
            </a:r>
          </a:p>
          <a:p>
            <a:r>
              <a:rPr lang="es-CO" sz="2400" dirty="0" smtClean="0"/>
              <a:t>10. Grupo </a:t>
            </a:r>
            <a:r>
              <a:rPr lang="es-CO" sz="2400" dirty="0"/>
              <a:t>de Meteorología Aeronáutica Zona </a:t>
            </a:r>
            <a:r>
              <a:rPr lang="es-CO" sz="2400" dirty="0" smtClean="0"/>
              <a:t>Occidente</a:t>
            </a:r>
            <a:endParaRPr lang="es-CO" sz="2400" dirty="0"/>
          </a:p>
        </p:txBody>
      </p:sp>
    </p:spTree>
    <p:extLst>
      <p:ext uri="{BB962C8B-B14F-4D97-AF65-F5344CB8AC3E}">
        <p14:creationId xmlns:p14="http://schemas.microsoft.com/office/powerpoint/2010/main" val="1504277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Subdirección de Meteorología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40798" y="1004404"/>
            <a:ext cx="5490300" cy="53399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100" dirty="0"/>
              <a:t>Desarrollar la investigación básica sobre meteorología para el mejor manejo de los recursos biofísicos del país. </a:t>
            </a:r>
          </a:p>
          <a:p>
            <a:pPr marL="285750" indent="-285750" algn="just">
              <a:buFont typeface="Arial" panose="020B0604020202020204" pitchFamily="34" charset="0"/>
              <a:buChar char="•"/>
            </a:pPr>
            <a:r>
              <a:rPr lang="es-MX" sz="1100" dirty="0"/>
              <a:t> Adelantar la investigación aplicada como apoyo a los sectores agrícola, de transporte, ambiental, marítimo y demás sectores económicos. </a:t>
            </a:r>
          </a:p>
          <a:p>
            <a:pPr marL="285750" indent="-285750" algn="just">
              <a:buFont typeface="Arial" panose="020B0604020202020204" pitchFamily="34" charset="0"/>
              <a:buChar char="•"/>
            </a:pPr>
            <a:r>
              <a:rPr lang="es-MX" sz="1100" dirty="0"/>
              <a:t> Establecer los mecanismos para conformar y operar el Sistema de Información Ambiental en lo referente a información meteorológica y climática. </a:t>
            </a:r>
          </a:p>
          <a:p>
            <a:pPr marL="285750" indent="-285750" algn="just">
              <a:buFont typeface="Arial" panose="020B0604020202020204" pitchFamily="34" charset="0"/>
              <a:buChar char="•"/>
            </a:pPr>
            <a:r>
              <a:rPr lang="es-MX" sz="1100" dirty="0"/>
              <a:t>Aportar los criterios para la operación y mantenimiento de las redes básicas, teledetección y sensores remotos para el seguimiento de los inventarios, procesos y niveles de degradación en la atmósfera. </a:t>
            </a:r>
          </a:p>
          <a:p>
            <a:pPr marL="285750" indent="-285750" algn="just">
              <a:buFont typeface="Arial" panose="020B0604020202020204" pitchFamily="34" charset="0"/>
              <a:buChar char="•"/>
            </a:pPr>
            <a:r>
              <a:rPr lang="es-MX" sz="1100" dirty="0"/>
              <a:t>Aportar la información del área cognoscitiva de su competencia para la prestación del servicio de información ambiental, alertas, pronósticos y prevención de eventos meteorológicos y climáticos de carácter potencialmente catastrófico.</a:t>
            </a:r>
          </a:p>
          <a:p>
            <a:pPr marL="285750" indent="-285750" algn="just">
              <a:buFont typeface="Arial" panose="020B0604020202020204" pitchFamily="34" charset="0"/>
              <a:buChar char="•"/>
            </a:pPr>
            <a:r>
              <a:rPr lang="es-MX" sz="1100" dirty="0"/>
              <a:t> Orientar y coordinar las labores de meteorología sinóptica, aeronáutica y </a:t>
            </a:r>
            <a:r>
              <a:rPr lang="es-MX" sz="1100" dirty="0" err="1"/>
              <a:t>mareográfica</a:t>
            </a:r>
            <a:r>
              <a:rPr lang="es-MX" sz="1100" dirty="0"/>
              <a:t> que se desarrollen en los diferentes observatorios del país. </a:t>
            </a:r>
          </a:p>
          <a:p>
            <a:pPr marL="285750" indent="-285750" algn="just">
              <a:buFont typeface="Arial" panose="020B0604020202020204" pitchFamily="34" charset="0"/>
              <a:buChar char="•"/>
            </a:pPr>
            <a:r>
              <a:rPr lang="es-MX" sz="1100" dirty="0"/>
              <a:t> Establecer, planes y programas para la concentración, manejo, difusión e intercambio de observaciones y predicciones de los fenómenos meteorológicos, en la jurisdicción de las Corporaciones Autónomas Regionales y de Desarrollo Sostenible y de otras entidades en materia de toma de datos y manejo de información en tiempo real. </a:t>
            </a:r>
          </a:p>
          <a:p>
            <a:pPr marL="285750" indent="-285750" algn="just">
              <a:buFont typeface="Arial" panose="020B0604020202020204" pitchFamily="34" charset="0"/>
              <a:buChar char="•"/>
            </a:pPr>
            <a:r>
              <a:rPr lang="es-MX" sz="1100" dirty="0"/>
              <a:t>Coordinar las actividades técnicas de observación y predicción de los programas de vigilancia meteorológica mundial de la Organización Meteorológica Mundial, OMM, del Programa Operativo de Meteorología de la Organización Aeronáutica Civil Internacional, OACI, el Programa Estudio Regional para el Fenómeno del Niño, ERFEN de la Comisión Permanente del Pacífico Sur, PPS, el Proyecto Piloto para la Medición del Nivel del Mar del Comité Oceanográfico Internacional, COI OMM, y aquellos que se requieran en el marco del Programa de las Naciones Unidas para el Medio Ambiente, PNUMA, y otros organismos internacionales.</a:t>
            </a:r>
          </a:p>
          <a:p>
            <a:pPr marL="285750" indent="-285750" algn="just">
              <a:buFont typeface="Arial" panose="020B0604020202020204" pitchFamily="34" charset="0"/>
              <a:buChar char="•"/>
            </a:pPr>
            <a:r>
              <a:rPr lang="es-MX" sz="1100" dirty="0"/>
              <a:t>Establecer las bases para la zonificación y el ordenamiento ambiental del territorio a partir del conocimiento del clima y de los procesos atmosféricos. </a:t>
            </a:r>
          </a:p>
          <a:p>
            <a:pPr marL="285750" indent="-285750" algn="just">
              <a:buFont typeface="Arial" panose="020B0604020202020204" pitchFamily="34" charset="0"/>
              <a:buChar char="•"/>
            </a:pPr>
            <a:r>
              <a:rPr lang="es-MX" sz="1100" dirty="0"/>
              <a:t>Producir y proponer modelos e indicadores ambientales en el campo de la meteorología.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3399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100" dirty="0"/>
              <a:t>Producir el informe sobre el estado y la evolución del clima para el balance anual sobre el medio ambiente y los recursos naturales renovables que debe presentar el Director General al Ministerio de Ambiente, Vivienda y Desarrollo Territorial. </a:t>
            </a:r>
          </a:p>
          <a:p>
            <a:pPr marL="285750" indent="-285750" algn="just">
              <a:buFont typeface="Arial" panose="020B0604020202020204" pitchFamily="34" charset="0"/>
              <a:buChar char="•"/>
            </a:pPr>
            <a:r>
              <a:rPr lang="es-MX" sz="1100" dirty="0"/>
              <a:t>Aportar los criterios técnico-científicos para la instalación y operación de las estaciones meteorológicas de todo tipo: sinópticas, climatológicas, aeronáuticas, </a:t>
            </a:r>
            <a:r>
              <a:rPr lang="es-MX" sz="1100" dirty="0" err="1"/>
              <a:t>agrometeorológicas</a:t>
            </a:r>
            <a:r>
              <a:rPr lang="es-MX" sz="1100" dirty="0"/>
              <a:t>, de ecosistemas y deslizamientos, de radiosonda y especiales, del Instituto. </a:t>
            </a:r>
          </a:p>
          <a:p>
            <a:pPr marL="285750" indent="-285750" algn="just">
              <a:buFont typeface="Arial" panose="020B0604020202020204" pitchFamily="34" charset="0"/>
              <a:buChar char="•"/>
            </a:pPr>
            <a:r>
              <a:rPr lang="es-MX" sz="1100" dirty="0"/>
              <a:t>Supervisar el funcionamiento de la red de estaciones meteorológicas del IDEAM y de las otras entidades que las posean en el país y mantener el catálogo respectivo. </a:t>
            </a:r>
          </a:p>
          <a:p>
            <a:pPr marL="285750" indent="-285750" algn="just">
              <a:buFont typeface="Arial" panose="020B0604020202020204" pitchFamily="34" charset="0"/>
              <a:buChar char="•"/>
            </a:pPr>
            <a:r>
              <a:rPr lang="es-MX" sz="1100" dirty="0"/>
              <a:t>Elaborar las guías y manuales sobre normalización y estándares de las observaciones meteorológicas y de los instrumentos, así como de las prácticas, procedimientos y metodologías para la toma de datos. </a:t>
            </a:r>
          </a:p>
          <a:p>
            <a:pPr marL="285750" indent="-285750" algn="just">
              <a:buFont typeface="Arial" panose="020B0604020202020204" pitchFamily="34" charset="0"/>
              <a:buChar char="•"/>
            </a:pPr>
            <a:r>
              <a:rPr lang="es-MX" sz="1100" dirty="0"/>
              <a:t> Recolectar y procesar los datos de radiación ultravioleta y de ozono. </a:t>
            </a:r>
          </a:p>
          <a:p>
            <a:pPr marL="285750" indent="-285750" algn="just">
              <a:buFont typeface="Arial" panose="020B0604020202020204" pitchFamily="34" charset="0"/>
              <a:buChar char="•"/>
            </a:pPr>
            <a:r>
              <a:rPr lang="es-MX" sz="1100" dirty="0"/>
              <a:t>Definir los protocolos de medición de las variables meteorológicas. </a:t>
            </a:r>
          </a:p>
          <a:p>
            <a:pPr marL="285750" indent="-285750" algn="just">
              <a:buFont typeface="Arial" panose="020B0604020202020204" pitchFamily="34" charset="0"/>
              <a:buChar char="•"/>
            </a:pPr>
            <a:r>
              <a:rPr lang="es-MX" sz="1100" dirty="0"/>
              <a:t>Establecer los criterios para la formalización de convenios con instituciones nacionales o internacionales para la instalación, operación y mantenimiento de las estaciones meteorológicas de superficie y altura, automáticas, automáticas satelitales o convencionales. </a:t>
            </a:r>
          </a:p>
          <a:p>
            <a:pPr marL="285750" indent="-285750" algn="just">
              <a:buFont typeface="Arial" panose="020B0604020202020204" pitchFamily="34" charset="0"/>
              <a:buChar char="•"/>
            </a:pPr>
            <a:r>
              <a:rPr lang="es-MX" sz="1100" dirty="0"/>
              <a:t>Aplicar los estándares y la normatividad internacional de la Organización Meteorológica Mundial, OMM, para la instalación, operación y mantenimiento de las redes de estaciones meteorológicas de Colombia. </a:t>
            </a:r>
          </a:p>
          <a:p>
            <a:pPr marL="285750" indent="-285750" algn="just">
              <a:buFont typeface="Arial" panose="020B0604020202020204" pitchFamily="34" charset="0"/>
              <a:buChar char="•"/>
            </a:pPr>
            <a:r>
              <a:rPr lang="es-MX" sz="1100" dirty="0"/>
              <a:t>Supervisar la generación, disponibilidad y suministro de la información meteorológica aeronáutica, necesaria para la prestación del servicio de meteorología a la aviación. </a:t>
            </a:r>
          </a:p>
          <a:p>
            <a:pPr marL="285750" indent="-285750" algn="just">
              <a:buFont typeface="Arial" panose="020B0604020202020204" pitchFamily="34" charset="0"/>
              <a:buChar char="•"/>
            </a:pPr>
            <a:r>
              <a:rPr lang="es-MX" sz="1100" dirty="0"/>
              <a:t>Planear el desarrollo de las infraestructuras meteorológicas dentro del IDEAM para darle apoyo a los diferentes sectores de la economía nacional. </a:t>
            </a:r>
          </a:p>
          <a:p>
            <a:pPr marL="285750" indent="-285750" algn="just">
              <a:buFont typeface="Arial" panose="020B0604020202020204" pitchFamily="34" charset="0"/>
              <a:buChar char="•"/>
            </a:pPr>
            <a:r>
              <a:rPr lang="es-MX" sz="1100" dirty="0"/>
              <a:t>Estructurar la información climática para el Sistema de Información Ambiental. </a:t>
            </a:r>
          </a:p>
          <a:p>
            <a:pPr marL="285750" indent="-285750" algn="just">
              <a:buFont typeface="Arial" panose="020B0604020202020204" pitchFamily="34" charset="0"/>
              <a:buChar char="•"/>
            </a:pPr>
            <a:r>
              <a:rPr lang="es-MX" sz="1100" dirty="0"/>
              <a:t>Planear y desarrollar el Programa Meteorológico Nacional. </a:t>
            </a:r>
          </a:p>
          <a:p>
            <a:pPr marL="285750" indent="-285750" algn="just">
              <a:buFont typeface="Arial" panose="020B0604020202020204" pitchFamily="34" charset="0"/>
              <a:buChar char="•"/>
            </a:pPr>
            <a:r>
              <a:rPr lang="es-MX" sz="1100" dirty="0"/>
              <a:t>Desarrollar un plan estratégico de mercadeo de la información y de los productos y servicios meteorológicos del IDEAM. </a:t>
            </a:r>
          </a:p>
          <a:p>
            <a:pPr marL="285750" indent="-285750" algn="just">
              <a:buFont typeface="Arial" panose="020B0604020202020204" pitchFamily="34" charset="0"/>
              <a:buChar char="•"/>
            </a:pPr>
            <a:r>
              <a:rPr lang="es-MX" sz="1100" dirty="0"/>
              <a:t>Las demás funciones que le sean asignadas y que por su naturaleza le correspondan. </a:t>
            </a:r>
          </a:p>
          <a:p>
            <a:pPr marL="285750" indent="-285750" algn="just">
              <a:buFont typeface="Arial" panose="020B0604020202020204" pitchFamily="34" charset="0"/>
              <a:buChar char="•"/>
            </a:pPr>
            <a:endParaRPr lang="es-MX" sz="1100" dirty="0"/>
          </a:p>
        </p:txBody>
      </p:sp>
    </p:spTree>
    <p:extLst>
      <p:ext uri="{BB962C8B-B14F-4D97-AF65-F5344CB8AC3E}">
        <p14:creationId xmlns:p14="http://schemas.microsoft.com/office/powerpoint/2010/main" val="68325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154744"/>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También corresponde al Director (a) General del IDEAM: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23668" y="1112260"/>
            <a:ext cx="10944664"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lgn="just">
              <a:buFont typeface="Arial" panose="020B0604020202020204" pitchFamily="34" charset="0"/>
              <a:buChar char="•"/>
            </a:pPr>
            <a:r>
              <a:rPr lang="es-MX" sz="2000" dirty="0"/>
              <a:t>Crear y organizar en el territorio nacional, de acuerdo con las necesidades del servicio, grupos de trabajo, determinando su sede y jurisdicción, para la obtención de la información hidrológica y meteorológica, requerida en el desarrollo de los planes, programas y proyectos del Instituto, atendiendo la racionalización de los recursos, previo concepto del Consejo Directivo.</a:t>
            </a:r>
          </a:p>
          <a:p>
            <a:pPr marL="171450" indent="-171450" algn="just">
              <a:buFont typeface="Arial" panose="020B0604020202020204" pitchFamily="34" charset="0"/>
              <a:buChar char="•"/>
            </a:pPr>
            <a:r>
              <a:rPr lang="es-MX" sz="2000" dirty="0"/>
              <a:t>Designar mandatarios que representen al Instituto en asuntos judiciales y extrajudiciales, para la mejor defensa de los intereses de la entidad.</a:t>
            </a:r>
          </a:p>
          <a:p>
            <a:pPr marL="171450" indent="-171450" algn="just">
              <a:buFont typeface="Arial" panose="020B0604020202020204" pitchFamily="34" charset="0"/>
              <a:buChar char="•"/>
            </a:pPr>
            <a:r>
              <a:rPr lang="es-MX" sz="2000" dirty="0"/>
              <a:t>Coordinar con el Ministerio de Ambiente, Vivienda y Desarrollo Territorial, las acciones relacionadas con los asuntos institucionales y promover la coordinación de las actividades del Instituto con las demás entidades u organismos públicos que tengan relación con el sector ambiental.</a:t>
            </a:r>
          </a:p>
          <a:p>
            <a:pPr marL="171450" indent="-171450" algn="just">
              <a:buFont typeface="Arial" panose="020B0604020202020204" pitchFamily="34" charset="0"/>
              <a:buChar char="•"/>
            </a:pPr>
            <a:r>
              <a:rPr lang="es-MX" sz="2000" dirty="0"/>
              <a:t>Presentar a los organismos de control correspondientes, los informes de gestión establecidos.</a:t>
            </a:r>
          </a:p>
          <a:p>
            <a:pPr marL="171450" indent="-171450" algn="just">
              <a:buFont typeface="Arial" panose="020B0604020202020204" pitchFamily="34" charset="0"/>
              <a:buChar char="•"/>
            </a:pPr>
            <a:r>
              <a:rPr lang="es-MX" sz="2000" dirty="0"/>
              <a:t>Rendir informes al Ministro de Ambiente, Vivienda y Desarrollo Territorial, sobre las actividades desarrolladas, la situación general de la entidad y las medidas adoptadas que puedan afectar el curso de la política del Gobierno.</a:t>
            </a:r>
          </a:p>
          <a:p>
            <a:pPr marL="171450" indent="-171450" algn="just">
              <a:buFont typeface="Arial" panose="020B0604020202020204" pitchFamily="34" charset="0"/>
              <a:buChar char="•"/>
            </a:pPr>
            <a:r>
              <a:rPr lang="es-MX" sz="2000" dirty="0"/>
              <a:t>Ejercer la competencia relacionada con el control disciplinario interno, de acuerdo con la ley.</a:t>
            </a:r>
          </a:p>
          <a:p>
            <a:pPr marL="171450" indent="-171450" algn="just">
              <a:buFont typeface="Arial" panose="020B0604020202020204" pitchFamily="34" charset="0"/>
              <a:buChar char="•"/>
            </a:pPr>
            <a:r>
              <a:rPr lang="es-MX" sz="2000" dirty="0"/>
              <a:t>Delegar en servidores públicos de la entidad, funciones atribuidas a su cargo, de conformidad con las normas vigentes</a:t>
            </a:r>
            <a:r>
              <a:rPr lang="es-MX" sz="2400" dirty="0"/>
              <a:t>.</a:t>
            </a:r>
          </a:p>
        </p:txBody>
      </p:sp>
    </p:spTree>
    <p:extLst>
      <p:ext uri="{BB962C8B-B14F-4D97-AF65-F5344CB8AC3E}">
        <p14:creationId xmlns:p14="http://schemas.microsoft.com/office/powerpoint/2010/main" val="243233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METEOROLOGÍA</a:t>
            </a:r>
          </a:p>
          <a:p>
            <a:pPr algn="ctr"/>
            <a:r>
              <a:rPr lang="es-CO" sz="1600" b="1" dirty="0"/>
              <a:t>Sabias que el </a:t>
            </a:r>
            <a:r>
              <a:rPr lang="es-CO" sz="1600" b="1" dirty="0"/>
              <a:t>Grupo de Coordinación de Meteorología </a:t>
            </a:r>
            <a:r>
              <a:rPr lang="es-CO" sz="1600" b="1" dirty="0"/>
              <a:t>Aeronáutica del </a:t>
            </a:r>
            <a:r>
              <a:rPr lang="es-CO" sz="1600" b="1" dirty="0"/>
              <a:t>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50629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s-CO" sz="1700" dirty="0" smtClean="0"/>
              <a:t>Proponer </a:t>
            </a:r>
            <a:r>
              <a:rPr lang="es-CO" sz="1700" dirty="0"/>
              <a:t>y formular los mecanismos para la realización del seguimiento, análisis y diagnóstico continuo de todos los factores y parámetros atmosféricos que influyen en la realización de las operaciones aéreas en los aeropuertos donde el IDEAM presta el Servicio Meteorológico Aeronáutico. </a:t>
            </a:r>
            <a:endParaRPr lang="es-CO" sz="1700" dirty="0"/>
          </a:p>
          <a:p>
            <a:pPr marL="285750" lvl="0" indent="-285750">
              <a:buFont typeface="Arial" panose="020B0604020202020204" pitchFamily="34" charset="0"/>
              <a:buChar char="•"/>
            </a:pPr>
            <a:r>
              <a:rPr lang="es-CO" sz="1700" dirty="0" smtClean="0"/>
              <a:t>Proponer </a:t>
            </a:r>
            <a:r>
              <a:rPr lang="es-CO" sz="1700" dirty="0"/>
              <a:t>y formular métodos, procedimientos y programas de trabajo relacionados con la prestación del Servicio Meteorológico Aeronáutico del Instituto. </a:t>
            </a:r>
            <a:endParaRPr lang="es-CO" sz="1700" dirty="0"/>
          </a:p>
          <a:p>
            <a:pPr marL="285750" lvl="0" indent="-285750">
              <a:buFont typeface="Arial" panose="020B0604020202020204" pitchFamily="34" charset="0"/>
              <a:buChar char="•"/>
            </a:pPr>
            <a:r>
              <a:rPr lang="es-CO" sz="1700" dirty="0" smtClean="0"/>
              <a:t>Establecer </a:t>
            </a:r>
            <a:r>
              <a:rPr lang="es-CO" sz="1700" dirty="0"/>
              <a:t>el requerimiento presupuestal anual para garantizar el funcionamiento del Servicio de Meteorología Aeronáutica. </a:t>
            </a:r>
            <a:endParaRPr lang="es-CO" sz="1700" dirty="0"/>
          </a:p>
          <a:p>
            <a:pPr marL="285750" lvl="0" indent="-285750">
              <a:buFont typeface="Arial" panose="020B0604020202020204" pitchFamily="34" charset="0"/>
              <a:buChar char="•"/>
            </a:pPr>
            <a:r>
              <a:rPr lang="es-CO" sz="1700" dirty="0" smtClean="0"/>
              <a:t>Proponer</a:t>
            </a:r>
            <a:r>
              <a:rPr lang="es-CO" sz="1700" dirty="0"/>
              <a:t>, orientar, supervisar y evaluar el desarrollo de las actividades de los Grupos Zonales de Meteorología Aeronáutica, relacionadas con la Prestación del Servicio desde lo técnico, administrativo y logístico</a:t>
            </a:r>
            <a:r>
              <a:rPr lang="es-CO" sz="1700" dirty="0" smtClean="0"/>
              <a:t>.</a:t>
            </a:r>
          </a:p>
          <a:p>
            <a:pPr marL="285750" indent="-285750">
              <a:buFont typeface="Arial" panose="020B0604020202020204" pitchFamily="34" charset="0"/>
              <a:buChar char="•"/>
            </a:pPr>
            <a:r>
              <a:rPr lang="es-CO" sz="1700" dirty="0" smtClean="0"/>
              <a:t>Coordinar con otras dependencias del Instituto las actividades que se requieran para la normal prestación del Servicio Meteorológico Aeronáutico.</a:t>
            </a:r>
            <a:endParaRPr lang="es-CO" sz="17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427809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buFont typeface="Arial" panose="020B0604020202020204" pitchFamily="34" charset="0"/>
              <a:buChar char="•"/>
            </a:pPr>
            <a:r>
              <a:rPr lang="es-CO" sz="1700" dirty="0" smtClean="0"/>
              <a:t>Proponer e implementar de acuerdo con las necesidades del servicio y los estándares internacionales, las normas y criterios para los procesos de capacitación y evaluación de competencias de los funcionarios involucrados en las actividades del Servicio meteorológico Aeronáutico. </a:t>
            </a:r>
          </a:p>
          <a:p>
            <a:pPr marL="285750" lvl="0" indent="-285750" algn="just">
              <a:buFont typeface="Arial" panose="020B0604020202020204" pitchFamily="34" charset="0"/>
              <a:buChar char="•"/>
            </a:pPr>
            <a:r>
              <a:rPr lang="es-CO" sz="1700" dirty="0" smtClean="0"/>
              <a:t>Realizar </a:t>
            </a:r>
            <a:r>
              <a:rPr lang="es-CO" sz="1700" dirty="0"/>
              <a:t>la </a:t>
            </a:r>
            <a:r>
              <a:rPr lang="es-CO" sz="1700" dirty="0"/>
              <a:t>supervisión para la elaboración de estudios e investigaciones que propendan por la mejora continua del Servicio de Meteorología con destino a la aeronavegación y coordinar los procesos de capacitación que se adelanten en el Instituto, con el fin de tener una unidad de criterio en el manejo técnico de la información meteorológica aeronáutica. </a:t>
            </a:r>
            <a:endParaRPr lang="es-CO" sz="1700" dirty="0"/>
          </a:p>
          <a:p>
            <a:pPr marL="285750" lvl="0" indent="-285750" algn="just">
              <a:buFont typeface="Arial" panose="020B0604020202020204" pitchFamily="34" charset="0"/>
              <a:buChar char="•"/>
            </a:pPr>
            <a:r>
              <a:rPr lang="es-CO" sz="1700" dirty="0" smtClean="0"/>
              <a:t>Proponer </a:t>
            </a:r>
            <a:r>
              <a:rPr lang="es-CO" sz="1700" dirty="0"/>
              <a:t>y formular métodos, procedimientos y programas de trabajo relacionados con el cumplimiento y mejora continua de los productos generados en el Servicio de Meteorología Aeronáutica.</a:t>
            </a:r>
          </a:p>
        </p:txBody>
      </p:sp>
    </p:spTree>
    <p:extLst>
      <p:ext uri="{BB962C8B-B14F-4D97-AF65-F5344CB8AC3E}">
        <p14:creationId xmlns:p14="http://schemas.microsoft.com/office/powerpoint/2010/main" val="2733726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METEOROLOGÍA</a:t>
            </a:r>
          </a:p>
          <a:p>
            <a:pPr algn="ctr"/>
            <a:r>
              <a:rPr lang="es-CO" sz="1600" b="1" dirty="0"/>
              <a:t>Sabias </a:t>
            </a:r>
            <a:r>
              <a:rPr lang="es-CO" sz="1600" b="1" dirty="0"/>
              <a:t>que </a:t>
            </a:r>
            <a:r>
              <a:rPr lang="es-CO" sz="1600" b="1" dirty="0"/>
              <a:t>los </a:t>
            </a:r>
            <a:r>
              <a:rPr lang="es-CO" sz="1600" b="1" dirty="0"/>
              <a:t>Grupos Zonales de Meteorología </a:t>
            </a:r>
            <a:r>
              <a:rPr lang="es-CO" sz="1600" b="1" dirty="0"/>
              <a:t>Aeronáutica </a:t>
            </a:r>
            <a:r>
              <a:rPr lang="es-CO" sz="1600" b="1" dirty="0" smtClean="0"/>
              <a:t>del </a:t>
            </a:r>
            <a:r>
              <a:rPr lang="es-CO" sz="1600" b="1" dirty="0"/>
              <a:t>IDEAM </a:t>
            </a:r>
            <a:r>
              <a:rPr lang="es-CO" sz="1600" b="1" dirty="0" smtClean="0"/>
              <a:t>tienen </a:t>
            </a:r>
            <a:r>
              <a:rPr lang="es-CO" sz="1600" b="1" dirty="0"/>
              <a:t>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82388" y="1138874"/>
            <a:ext cx="5722008"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s-CO" sz="1500" dirty="0"/>
              <a:t>Realizar </a:t>
            </a:r>
            <a:r>
              <a:rPr lang="es-CO" sz="1500" dirty="0"/>
              <a:t>el seguimiento, análisis y diagnóstico continuo de todos los factores y parámetros atmosféricos que influyen en la realización de las operaciones aéreas en su Zona de responsabilidad. </a:t>
            </a:r>
            <a:endParaRPr lang="es-CO" sz="1500" dirty="0"/>
          </a:p>
          <a:p>
            <a:pPr marL="285750" lvl="0" indent="-285750">
              <a:buFont typeface="Arial" panose="020B0604020202020204" pitchFamily="34" charset="0"/>
              <a:buChar char="•"/>
            </a:pPr>
            <a:r>
              <a:rPr lang="es-CO" sz="1500" dirty="0"/>
              <a:t>Generar </a:t>
            </a:r>
            <a:r>
              <a:rPr lang="es-CO" sz="1500" dirty="0"/>
              <a:t>y Transmitir los productos meteorológicos del área y espacio aéreo de su responsabilidad, como apoyo a la seguridad, regularidad y eficiencia de la aeronavegación, de conformidad con las normas OMM y OACI vigentes y los procedimientos y protocolos Institucionales de su Zona de responsabilidad. </a:t>
            </a:r>
          </a:p>
          <a:p>
            <a:pPr marL="285750" lvl="0" indent="-285750">
              <a:buFont typeface="Arial" panose="020B0604020202020204" pitchFamily="34" charset="0"/>
              <a:buChar char="•"/>
            </a:pPr>
            <a:r>
              <a:rPr lang="es-CO" sz="1500" dirty="0"/>
              <a:t>Supervisar </a:t>
            </a:r>
            <a:r>
              <a:rPr lang="es-CO" sz="1500" dirty="0"/>
              <a:t>en tiempo real y durante la operación de cada aeropuerto de la Zona, la generación de los productos meteorológicos Aeronáuticos de acuerdo con los procedimientos de calidad internacionales reglamentados por la OACI-OMM y el Sistema de Gestión Integrado. </a:t>
            </a:r>
          </a:p>
          <a:p>
            <a:pPr marL="285750" lvl="0" indent="-285750">
              <a:buFont typeface="Arial" panose="020B0604020202020204" pitchFamily="34" charset="0"/>
              <a:buChar char="•"/>
            </a:pPr>
            <a:r>
              <a:rPr lang="es-CO" sz="1500" dirty="0"/>
              <a:t>Preparar </a:t>
            </a:r>
            <a:r>
              <a:rPr lang="es-CO" sz="1500" dirty="0"/>
              <a:t>y emitir las alertas meteorológicas aeronáuticas, de forma confiable y oportuna, para los usuarios del trasporte aéreo nacional e internacional, en caso que se presenten eventos meteorológicos o geofísicos adversos que pongan en riesgo la seguridad de las operaciones, de su Zona de responsabilidad. </a:t>
            </a:r>
            <a:endParaRPr lang="es-CO" sz="1500" dirty="0"/>
          </a:p>
          <a:p>
            <a:pPr marL="285750" lvl="0" indent="-285750">
              <a:buFont typeface="Arial" panose="020B0604020202020204" pitchFamily="34" charset="0"/>
              <a:buChar char="•"/>
            </a:pPr>
            <a:r>
              <a:rPr lang="es-CO" sz="1500" dirty="0"/>
              <a:t>Realizar </a:t>
            </a:r>
            <a:r>
              <a:rPr lang="es-CO" sz="1500" dirty="0"/>
              <a:t>la operación de las estaciones de radiosonda, ubicadas en los aeropuertos de su responsabilidad.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120305" y="1138874"/>
            <a:ext cx="5753448" cy="470898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buFont typeface="Arial" panose="020B0604020202020204" pitchFamily="34" charset="0"/>
              <a:buChar char="•"/>
            </a:pPr>
            <a:r>
              <a:rPr lang="es-CO" sz="1500" dirty="0"/>
              <a:t>Participar en la elaboración de estudios e investigaciones que propendan por la mejora continua del Servicio de Meteorología con destino a la aeronavegación y colaborar con los procesos de capacitación que se adelanten en el Instituto, con el fin de tener una unidad de criterio en el manejo técnico de la información meteorológica </a:t>
            </a:r>
            <a:r>
              <a:rPr lang="es-CO" sz="1500" dirty="0"/>
              <a:t>aeronáutica.</a:t>
            </a:r>
          </a:p>
          <a:p>
            <a:pPr marL="285750" lvl="0" indent="-285750" algn="just">
              <a:buFont typeface="Arial" panose="020B0604020202020204" pitchFamily="34" charset="0"/>
              <a:buChar char="•"/>
            </a:pPr>
            <a:r>
              <a:rPr lang="es-CO" sz="1500" dirty="0"/>
              <a:t>Elaborar</a:t>
            </a:r>
            <a:r>
              <a:rPr lang="es-CO" sz="1500" dirty="0"/>
              <a:t>, suministrar y disponer la información y productos meteorológicos aeronáuticos en los diferentes aplicativos y sistemas institucionales, necesarios para la prestación del servicio de meteorología a la aviación de conformidad con la normatividad internacional y nacional, elaborados en su Zona de responsabilidad. </a:t>
            </a:r>
          </a:p>
          <a:p>
            <a:pPr marL="285750" lvl="0" indent="-285750" algn="just">
              <a:buFont typeface="Arial" panose="020B0604020202020204" pitchFamily="34" charset="0"/>
              <a:buChar char="•"/>
            </a:pPr>
            <a:r>
              <a:rPr lang="es-CO" sz="1500" dirty="0"/>
              <a:t>Participar </a:t>
            </a:r>
            <a:r>
              <a:rPr lang="es-CO" sz="1500" dirty="0"/>
              <a:t>y apoyar en la elaboración de los boletines de las condiciones de alertas </a:t>
            </a:r>
            <a:r>
              <a:rPr lang="es-CO" sz="1500" dirty="0" err="1"/>
              <a:t>hidrometeorológicas</a:t>
            </a:r>
            <a:r>
              <a:rPr lang="es-CO" sz="1500" dirty="0"/>
              <a:t> para los centros regionales de pronóstico de su Zona. </a:t>
            </a:r>
          </a:p>
          <a:p>
            <a:pPr marL="285750" lvl="0" indent="-285750" algn="just">
              <a:buFont typeface="Arial" panose="020B0604020202020204" pitchFamily="34" charset="0"/>
              <a:buChar char="•"/>
            </a:pPr>
            <a:r>
              <a:rPr lang="es-CO" sz="1500" dirty="0"/>
              <a:t>Incluir </a:t>
            </a:r>
            <a:r>
              <a:rPr lang="es-CO" sz="1500" dirty="0"/>
              <a:t>en los análisis de la información, para la elaboración de los productos meteorológicos aeronáuticos, los datos generados por los radares meteorológicos. </a:t>
            </a:r>
          </a:p>
          <a:p>
            <a:pPr marL="285750" lvl="0" indent="-285750" algn="just">
              <a:buFont typeface="Arial" panose="020B0604020202020204" pitchFamily="34" charset="0"/>
              <a:buChar char="•"/>
            </a:pPr>
            <a:r>
              <a:rPr lang="es-CO" sz="1500" dirty="0"/>
              <a:t>Las </a:t>
            </a:r>
            <a:r>
              <a:rPr lang="es-CO" sz="1500" dirty="0"/>
              <a:t>demás actividades necesarias en procura de garantizar la normal prestación del Servicio de Meteorología Aeronáutica, de forma eficiente, confiable y oportuna, en sus Zonas de Responsabilidad.</a:t>
            </a:r>
          </a:p>
        </p:txBody>
      </p:sp>
    </p:spTree>
    <p:extLst>
      <p:ext uri="{BB962C8B-B14F-4D97-AF65-F5344CB8AC3E}">
        <p14:creationId xmlns:p14="http://schemas.microsoft.com/office/powerpoint/2010/main" val="4086153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METEOROLOGÍA</a:t>
            </a:r>
          </a:p>
          <a:p>
            <a:pPr algn="ctr"/>
            <a:r>
              <a:rPr lang="es-CO" sz="1600" b="1" dirty="0"/>
              <a:t>Sabias que el Grupo de Gestión de Datos y Red Meteorológica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lgn="just">
              <a:buFont typeface="Arial" panose="020B0604020202020204" pitchFamily="34" charset="0"/>
              <a:buChar char="•"/>
            </a:pPr>
            <a:r>
              <a:rPr lang="es-CO" sz="1800" dirty="0"/>
              <a:t>Actualizar y hacer seguimiento a los métodos de obtención (medición, observación, cálculo, estimación, modelos) de la información de los procesos de la atmósfera, el tiempo y el clima que permitan atender la demanda de esta información por parte de la comunidad nacional. </a:t>
            </a:r>
          </a:p>
          <a:p>
            <a:pPr marL="285750" lvl="0" indent="-285750" algn="just">
              <a:buFont typeface="Arial" panose="020B0604020202020204" pitchFamily="34" charset="0"/>
              <a:buChar char="•"/>
            </a:pPr>
            <a:r>
              <a:rPr lang="es-CO" sz="1800" dirty="0"/>
              <a:t>Diseñar y proponer la red ideal de observaciones y mediciones en la superficie que combinada con la tecnología de satélite (imágenes), métodos de interpolación y modelos, suministre la información requerida por diferentes usuarios. </a:t>
            </a:r>
          </a:p>
          <a:p>
            <a:pPr marL="285750" lvl="0" indent="-285750" algn="just">
              <a:buFont typeface="Arial" panose="020B0604020202020204" pitchFamily="34" charset="0"/>
              <a:buChar char="•"/>
            </a:pPr>
            <a:r>
              <a:rPr lang="es-CO" sz="1800" dirty="0"/>
              <a:t>Establecer un sistema de seguimiento del funcionamiento de la red meteorológica en la fase de obtención, con el fin de lograr mayor eficiencia en la red y propender por una mejor calidad de la información meteorológica. </a:t>
            </a:r>
          </a:p>
          <a:p>
            <a:pPr marL="285750" lvl="0" indent="-285750">
              <a:buFont typeface="Arial" panose="020B0604020202020204" pitchFamily="34" charset="0"/>
              <a:buChar char="•"/>
            </a:pPr>
            <a:endParaRPr lang="es-CO" sz="18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CO" sz="1800" dirty="0"/>
              <a:t>Realizar seguimiento al sistema automático de concentración y </a:t>
            </a:r>
            <a:r>
              <a:rPr lang="es-CO" sz="1800" dirty="0" err="1"/>
              <a:t>pre-análisis</a:t>
            </a:r>
            <a:r>
              <a:rPr lang="es-CO" sz="1800" dirty="0"/>
              <a:t> de la información meteorológica (datos e imágenes) en el tiempo cercano real. </a:t>
            </a:r>
          </a:p>
          <a:p>
            <a:pPr marL="285750" lvl="0" indent="-285750" algn="just">
              <a:buFont typeface="Arial" panose="020B0604020202020204" pitchFamily="34" charset="0"/>
              <a:buChar char="•"/>
            </a:pPr>
            <a:r>
              <a:rPr lang="es-CO" sz="1800" dirty="0"/>
              <a:t>Operar y aplicar el sistema automático de procesamiento y control de calidad riguroso de la información para ingresarla a la base de datos.</a:t>
            </a:r>
          </a:p>
          <a:p>
            <a:pPr marL="285750" lvl="0" indent="-285750" algn="just">
              <a:buFont typeface="Arial" panose="020B0604020202020204" pitchFamily="34" charset="0"/>
              <a:buChar char="•"/>
            </a:pPr>
            <a:r>
              <a:rPr lang="es-CO" sz="1800" dirty="0"/>
              <a:t> Guardar en medio electrónico toda la información meteorológica histórica disponible aún en papel en el archivo técnico del Instituto (rescate de datos). </a:t>
            </a:r>
          </a:p>
          <a:p>
            <a:pPr marL="285750" lvl="0" indent="-285750" algn="just">
              <a:buFont typeface="Arial" panose="020B0604020202020204" pitchFamily="34" charset="0"/>
              <a:buChar char="•"/>
            </a:pPr>
            <a:r>
              <a:rPr lang="es-CO" sz="1800" dirty="0"/>
              <a:t>Consolidar las bases de datos (SISDHIM Y ORACLE) con datos de calidad sobre todas las variables de la atmósfera, el tiempo y el clima consideradas en el modelo conceptual de tal manera, que puedan ser usadas y consultadas fácilmente en el proceso de realización de las diferentes formas de aplicación de los modelos. </a:t>
            </a:r>
          </a:p>
        </p:txBody>
      </p:sp>
    </p:spTree>
    <p:extLst>
      <p:ext uri="{BB962C8B-B14F-4D97-AF65-F5344CB8AC3E}">
        <p14:creationId xmlns:p14="http://schemas.microsoft.com/office/powerpoint/2010/main" val="1818078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98244" y="19853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METEOROLOGÍA</a:t>
            </a:r>
          </a:p>
          <a:p>
            <a:pPr algn="ctr"/>
            <a:r>
              <a:rPr lang="es-CO" sz="1600" b="1" dirty="0"/>
              <a:t>Sabias que el Grupo de Gestión de Climatología y </a:t>
            </a:r>
            <a:r>
              <a:rPr lang="es-CO" sz="1600" b="1" dirty="0" err="1"/>
              <a:t>Agrometeorología</a:t>
            </a:r>
            <a:r>
              <a:rPr lang="es-CO" sz="1600" b="1" dirty="0"/>
              <a:t>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370164"/>
            <a:ext cx="5490300"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t>Realizar estudios del comportamiento espacio-temporal de las variables climatológicas a nivel nacional, regional y local. </a:t>
            </a:r>
          </a:p>
          <a:p>
            <a:pPr marL="342900" indent="-342900" algn="just">
              <a:buFont typeface="Arial" panose="020B0604020202020204" pitchFamily="34" charset="0"/>
              <a:buChar char="•"/>
            </a:pPr>
            <a:r>
              <a:rPr lang="es-CO" sz="2000" dirty="0"/>
              <a:t>Realizar zonificaciones climatológicas con fines </a:t>
            </a:r>
            <a:r>
              <a:rPr lang="es-CO" sz="2000" dirty="0" err="1"/>
              <a:t>múltiples:ordenamiento</a:t>
            </a:r>
            <a:r>
              <a:rPr lang="es-CO" sz="2000" dirty="0"/>
              <a:t> territorial, aprovechamiento energético, agricultura, urbanismo y en general los que permitan una aplicación directa del conocimiento del clima en aspectos de la actividad socioeconómica del país. </a:t>
            </a:r>
          </a:p>
          <a:p>
            <a:pPr marL="342900" indent="-342900" algn="just">
              <a:buFont typeface="Arial" panose="020B0604020202020204" pitchFamily="34" charset="0"/>
              <a:buChar char="•"/>
            </a:pPr>
            <a:r>
              <a:rPr lang="es-CO" sz="2000" dirty="0"/>
              <a:t>Proponer y desarrollar estudios e investigaciones en temas de la aplicación de la información climatológica a la agricultura, transporte marítimo y terrestre, producción de energía y ordenamiento territorial.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96000" y="1370164"/>
            <a:ext cx="5460642" cy="461703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t>Llevar a cabo estudios e investigaciones relacionadas con el cambio climático y sus implicaciones. </a:t>
            </a:r>
          </a:p>
          <a:p>
            <a:pPr marL="342900" indent="-342900" algn="just">
              <a:buFont typeface="Arial" panose="020B0604020202020204" pitchFamily="34" charset="0"/>
              <a:buChar char="•"/>
            </a:pPr>
            <a:r>
              <a:rPr lang="es-CO" sz="2000" dirty="0"/>
              <a:t>Elaborar estudios e investigaciones sobre la incidencia espacial y temporal de los fenómenos adversos de origen meteorológico (fenómenos El Niño</a:t>
            </a:r>
            <a:r>
              <a:rPr lang="es-CO" sz="2000" i="1" dirty="0"/>
              <a:t>/</a:t>
            </a:r>
            <a:r>
              <a:rPr lang="es-CO" sz="2000" dirty="0"/>
              <a:t>La Niña, sequías, heladas, vientos fuertes, tormentas). </a:t>
            </a:r>
          </a:p>
          <a:p>
            <a:pPr marL="342900" indent="-342900" algn="just">
              <a:buFont typeface="Arial" panose="020B0604020202020204" pitchFamily="34" charset="0"/>
              <a:buChar char="•"/>
            </a:pPr>
            <a:r>
              <a:rPr lang="es-CO" sz="2000" dirty="0"/>
              <a:t>Dar a conocer resultados de estudios e investigaciones a los usuarios de diferentes niveles por medio de publicaciones, boletines o productos en Internet.</a:t>
            </a:r>
          </a:p>
          <a:p>
            <a:pPr marL="342900" indent="-342900" algn="just">
              <a:buFont typeface="Arial" panose="020B0604020202020204" pitchFamily="34" charset="0"/>
              <a:buChar char="•"/>
            </a:pPr>
            <a:endParaRPr lang="es-CO" dirty="0"/>
          </a:p>
          <a:p>
            <a:pPr algn="just"/>
            <a:endParaRPr lang="es-CO" dirty="0"/>
          </a:p>
          <a:p>
            <a:pPr marL="342900" indent="-342900" algn="just">
              <a:buFont typeface="Arial" panose="020B0604020202020204" pitchFamily="34" charset="0"/>
              <a:buChar char="•"/>
            </a:pPr>
            <a:endParaRPr lang="es-CO" dirty="0"/>
          </a:p>
        </p:txBody>
      </p:sp>
    </p:spTree>
    <p:extLst>
      <p:ext uri="{BB962C8B-B14F-4D97-AF65-F5344CB8AC3E}">
        <p14:creationId xmlns:p14="http://schemas.microsoft.com/office/powerpoint/2010/main" val="3373569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METEOROLOGÍA</a:t>
            </a:r>
          </a:p>
          <a:p>
            <a:pPr algn="ctr"/>
            <a:r>
              <a:rPr lang="es-CO" sz="1600" b="1" dirty="0"/>
              <a:t>Sabias que el Grupo de Modelamiento numérico del Tiempo y el Clima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45263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dirty="0"/>
              <a:t>Operar e implementar modelos numéricos del tiempo y el clima y suministrar sus productos a usuarios internos.</a:t>
            </a:r>
          </a:p>
          <a:p>
            <a:pPr marL="342900" indent="-342900" algn="just">
              <a:buFont typeface="Arial" panose="020B0604020202020204" pitchFamily="34" charset="0"/>
              <a:buChar char="•"/>
            </a:pPr>
            <a:r>
              <a:rPr lang="es-CO" dirty="0"/>
              <a:t> Validar y ajustar los resultados de los modelos del tiempo y el clima.</a:t>
            </a:r>
          </a:p>
          <a:p>
            <a:pPr marL="342900" indent="-342900" algn="just">
              <a:buFont typeface="Arial" panose="020B0604020202020204" pitchFamily="34" charset="0"/>
              <a:buChar char="•"/>
            </a:pPr>
            <a:r>
              <a:rPr lang="es-CO" dirty="0"/>
              <a:t> Desarrollar procesos de retroalimentación y complementarios para mejorar la eficiencia de los modelos.</a:t>
            </a:r>
          </a:p>
          <a:p>
            <a:pPr marL="342900" indent="-342900" algn="just">
              <a:buFont typeface="Arial" panose="020B0604020202020204" pitchFamily="34" charset="0"/>
              <a:buChar char="•"/>
            </a:pPr>
            <a:r>
              <a:rPr lang="es-CO" dirty="0"/>
              <a:t>Desarrollar programas de post-proceso que permitan transformar los campos primarios del modelo en campos estándares o derivados para su uso como herramientas de pronóstico para fines meteorológicos y otras actividades conexas, así como de investigación. </a:t>
            </a:r>
          </a:p>
          <a:p>
            <a:pPr marL="342900" indent="-342900" algn="just">
              <a:buFont typeface="Arial" panose="020B0604020202020204" pitchFamily="34" charset="0"/>
              <a:buChar char="•"/>
            </a:pPr>
            <a:endParaRPr lang="es-CO" dirty="0"/>
          </a:p>
          <a:p>
            <a:pPr marL="342900" indent="-342900" algn="just">
              <a:buFont typeface="Arial" panose="020B0604020202020204" pitchFamily="34" charset="0"/>
              <a:buChar char="•"/>
            </a:pPr>
            <a:endParaRPr lang="es-CO"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452636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Arial" panose="020B0604020202020204" pitchFamily="34" charset="0"/>
              <a:buChar char="•"/>
            </a:pPr>
            <a:r>
              <a:rPr lang="es-CO" dirty="0"/>
              <a:t>Desarrollar modelos estadísticos a partir de las salidas de los modelos numéricos para el pronóstico local del tiempo </a:t>
            </a:r>
            <a:r>
              <a:rPr lang="es-CO" i="1" dirty="0"/>
              <a:t>y/</a:t>
            </a:r>
            <a:r>
              <a:rPr lang="es-CO" dirty="0"/>
              <a:t>o las observaciones meteorológicas. </a:t>
            </a:r>
          </a:p>
          <a:p>
            <a:pPr marL="342900" indent="-342900" algn="just">
              <a:buFont typeface="Arial" panose="020B0604020202020204" pitchFamily="34" charset="0"/>
              <a:buChar char="•"/>
            </a:pPr>
            <a:r>
              <a:rPr lang="es-CO" dirty="0"/>
              <a:t>Establecer las necesidades en materia de pronóstico meteorológico de otras dependencias del IDEAM y de la comunidad nacional para la ejecución de nuevos modelos </a:t>
            </a:r>
            <a:r>
              <a:rPr lang="es-CO" i="1" dirty="0"/>
              <a:t>y/o </a:t>
            </a:r>
            <a:r>
              <a:rPr lang="es-CO" dirty="0"/>
              <a:t>productos de pronóstico del tiempo. </a:t>
            </a:r>
          </a:p>
          <a:p>
            <a:pPr marL="342900" indent="-342900" algn="just">
              <a:buFont typeface="Arial" panose="020B0604020202020204" pitchFamily="34" charset="0"/>
              <a:buChar char="•"/>
            </a:pPr>
            <a:r>
              <a:rPr lang="es-CO" dirty="0"/>
              <a:t> Elaborar predicción climática nacional a corto mediano y largo pla</a:t>
            </a:r>
            <a:r>
              <a:rPr lang="es-CO" i="1" dirty="0"/>
              <a:t>zo </a:t>
            </a:r>
            <a:r>
              <a:rPr lang="es-CO" dirty="0"/>
              <a:t>para el Informe Ambiental.</a:t>
            </a:r>
          </a:p>
          <a:p>
            <a:pPr marL="342900" indent="-342900" algn="just">
              <a:buFont typeface="Arial" panose="020B0604020202020204" pitchFamily="34" charset="0"/>
              <a:buChar char="•"/>
            </a:pPr>
            <a:r>
              <a:rPr lang="es-CO" dirty="0"/>
              <a:t>Planear, actualizar, operar, normalizar y controlar conjuntamente con la oficina de informática los recursos computacionales e infraestructura utilizados para la ejecución de los modelos de pronósticos del tiempo. </a:t>
            </a:r>
          </a:p>
        </p:txBody>
      </p:sp>
    </p:spTree>
    <p:extLst>
      <p:ext uri="{BB962C8B-B14F-4D97-AF65-F5344CB8AC3E}">
        <p14:creationId xmlns:p14="http://schemas.microsoft.com/office/powerpoint/2010/main" val="3659058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F18D47C-5A6B-48F3-870A-1CEB2C4A6AB8}"/>
              </a:ext>
            </a:extLst>
          </p:cNvPr>
          <p:cNvSpPr txBox="1"/>
          <p:nvPr/>
        </p:nvSpPr>
        <p:spPr>
          <a:xfrm>
            <a:off x="1268945" y="3379053"/>
            <a:ext cx="10444753"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buFont typeface="+mj-lt"/>
              <a:buAutoNum type="arabicPeriod"/>
            </a:pPr>
            <a:r>
              <a:rPr lang="es-MX" sz="3600" dirty="0"/>
              <a:t>Sistema De Información Ambiental Institucional – SIA</a:t>
            </a:r>
          </a:p>
          <a:p>
            <a:pPr marL="228600" indent="-228600">
              <a:buFont typeface="+mj-lt"/>
              <a:buAutoNum type="arabicPeriod"/>
            </a:pPr>
            <a:r>
              <a:rPr lang="es-MX" sz="3600" dirty="0"/>
              <a:t> Suelos y Tierras</a:t>
            </a:r>
          </a:p>
          <a:p>
            <a:pPr marL="228600" indent="-228600">
              <a:buFont typeface="+mj-lt"/>
              <a:buAutoNum type="arabicPeriod"/>
            </a:pPr>
            <a:r>
              <a:rPr lang="es-MX" sz="3600" dirty="0"/>
              <a:t>Bosques </a:t>
            </a:r>
            <a:endParaRPr lang="es-MX" sz="3600" dirty="0" smtClean="0"/>
          </a:p>
          <a:p>
            <a:pPr marL="228600" indent="-228600">
              <a:buFont typeface="+mj-lt"/>
              <a:buAutoNum type="arabicPeriod"/>
            </a:pPr>
            <a:r>
              <a:rPr lang="es-MX" sz="3600" dirty="0" smtClean="0"/>
              <a:t>Ecosistemas de Alta Montaña</a:t>
            </a:r>
            <a:endParaRPr lang="es-CO" sz="2400" dirty="0"/>
          </a:p>
        </p:txBody>
      </p:sp>
      <p:sp>
        <p:nvSpPr>
          <p:cNvPr id="3" name="CuadroTexto 2">
            <a:extLst>
              <a:ext uri="{FF2B5EF4-FFF2-40B4-BE49-F238E27FC236}">
                <a16:creationId xmlns:a16="http://schemas.microsoft.com/office/drawing/2014/main" xmlns="" id="{37543872-C8C8-46D9-8252-5E4E5EF7F590}"/>
              </a:ext>
            </a:extLst>
          </p:cNvPr>
          <p:cNvSpPr txBox="1"/>
          <p:nvPr/>
        </p:nvSpPr>
        <p:spPr>
          <a:xfrm>
            <a:off x="2132480" y="917382"/>
            <a:ext cx="8354476" cy="1938992"/>
          </a:xfrm>
          <a:prstGeom prst="rect">
            <a:avLst/>
          </a:prstGeom>
          <a:noFill/>
        </p:spPr>
        <p:txBody>
          <a:bodyPr wrap="square" rtlCol="0">
            <a:spAutoFit/>
          </a:bodyPr>
          <a:lstStyle/>
          <a:p>
            <a:pPr algn="ctr"/>
            <a:r>
              <a:rPr lang="es-ES" sz="4000" b="1" dirty="0">
                <a:solidFill>
                  <a:schemeClr val="accent1">
                    <a:lumMod val="50000"/>
                  </a:schemeClr>
                </a:solidFill>
              </a:rPr>
              <a:t>SUBDIRECCIÓN DE </a:t>
            </a:r>
            <a:r>
              <a:rPr lang="es-CO" sz="4000" b="1" dirty="0">
                <a:solidFill>
                  <a:schemeClr val="accent1">
                    <a:lumMod val="50000"/>
                  </a:schemeClr>
                </a:solidFill>
              </a:rPr>
              <a:t>ECOSISTEMAS E INFORMACIÓN AMBIENTAL</a:t>
            </a:r>
            <a:r>
              <a:rPr lang="es-ES" sz="4000" b="1" dirty="0">
                <a:solidFill>
                  <a:schemeClr val="accent1">
                    <a:lumMod val="50000"/>
                  </a:schemeClr>
                </a:solidFill>
              </a:rPr>
              <a:t> </a:t>
            </a:r>
            <a:r>
              <a:rPr lang="es-CO" sz="4000" b="1" dirty="0">
                <a:solidFill>
                  <a:schemeClr val="accent1">
                    <a:lumMod val="50000"/>
                  </a:schemeClr>
                </a:solidFill>
              </a:rPr>
              <a:t>GR</a:t>
            </a:r>
            <a:r>
              <a:rPr lang="es-ES" sz="4000" b="1" dirty="0">
                <a:solidFill>
                  <a:schemeClr val="accent1">
                    <a:lumMod val="50000"/>
                  </a:schemeClr>
                </a:solidFill>
              </a:rPr>
              <a:t>UPOS DE TRABAJO </a:t>
            </a:r>
            <a:endParaRPr lang="es-CO" sz="4000" b="1" dirty="0">
              <a:solidFill>
                <a:schemeClr val="accent1">
                  <a:lumMod val="50000"/>
                </a:schemeClr>
              </a:solidFill>
            </a:endParaRPr>
          </a:p>
        </p:txBody>
      </p:sp>
    </p:spTree>
    <p:extLst>
      <p:ext uri="{BB962C8B-B14F-4D97-AF65-F5344CB8AC3E}">
        <p14:creationId xmlns:p14="http://schemas.microsoft.com/office/powerpoint/2010/main" val="2358922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Subdirección de Ecosistemas e Información Ambiental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588528" y="1004404"/>
            <a:ext cx="5039540" cy="56938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400" dirty="0"/>
              <a:t>Desarrollar el levantamiento, manejo y centralización de la información científica y técnica sobre los ecosistemas que forman parte del patrimonio ambiental del país. </a:t>
            </a:r>
          </a:p>
          <a:p>
            <a:pPr marL="285750" indent="-285750" algn="just">
              <a:buFont typeface="Arial" panose="020B0604020202020204" pitchFamily="34" charset="0"/>
              <a:buChar char="•"/>
            </a:pPr>
            <a:r>
              <a:rPr lang="es-MX" sz="1400" dirty="0"/>
              <a:t>Coordinar el Sistema de Información Ambiental del IDEAM y el Sistema de Información Ambiental para Colombia, SIAC, y suministrar los conocimientos, los datos y la información ambiental que requiera el Ministerio de Ambiente, Vivienda y Desarrollo Territorial y demás entidades del Sistema Nacional Ambiental, SINA.</a:t>
            </a:r>
          </a:p>
          <a:p>
            <a:pPr marL="285750" indent="-285750" algn="just">
              <a:buFont typeface="Arial" panose="020B0604020202020204" pitchFamily="34" charset="0"/>
              <a:buChar char="•"/>
            </a:pPr>
            <a:r>
              <a:rPr lang="es-MX" sz="1400" dirty="0"/>
              <a:t>Coordinar el Sistema de Información Ambiental en colaboración con las entidades científicas vinculadas al Ministerio de Ambiente, Vivienda y Desarrollo Territorial, Corporaciones Autónomas Regionales y demás entidades del SINA. </a:t>
            </a:r>
          </a:p>
          <a:p>
            <a:pPr marL="285750" indent="-285750" algn="just">
              <a:buFont typeface="Arial" panose="020B0604020202020204" pitchFamily="34" charset="0"/>
              <a:buChar char="•"/>
            </a:pPr>
            <a:r>
              <a:rPr lang="es-MX" sz="1400" dirty="0"/>
              <a:t>Obtener, almacenar, analizar, estudiar, investigar, procesar y divulgar la información básica sobre, aspectos biofísicos, geomorfología, </a:t>
            </a:r>
            <a:r>
              <a:rPr lang="es-MX" sz="1400" dirty="0" err="1"/>
              <a:t>biogeodinámica</a:t>
            </a:r>
            <a:r>
              <a:rPr lang="es-MX" sz="1400" dirty="0"/>
              <a:t> y morfodinámica de los suelos y las tierras, cobertura vegetal y ecosistemas para el manejo y aprovechamiento de los recursos biofísicos de la Nación desde una visión ecosistémica.</a:t>
            </a:r>
          </a:p>
          <a:p>
            <a:pPr marL="285750" indent="-285750" algn="just">
              <a:buFont typeface="Arial" panose="020B0604020202020204" pitchFamily="34" charset="0"/>
              <a:buChar char="•"/>
            </a:pPr>
            <a:r>
              <a:rPr lang="es-MX" sz="1400" dirty="0"/>
              <a:t>Efectuar el seguimiento de los recursos biofísicos de la Nación especialmente en lo referente a los aspectos bióticos, </a:t>
            </a:r>
            <a:r>
              <a:rPr lang="es-MX" sz="1400" dirty="0" err="1"/>
              <a:t>biogeopedológicos</a:t>
            </a:r>
            <a:r>
              <a:rPr lang="es-MX" sz="1400" dirty="0"/>
              <a:t> y ecosistémicos, en especial la relacionada con recursos forestales y conservación de suelos, necesarios para la toma de decisiones de las autoridades ambientales. </a:t>
            </a:r>
          </a:p>
          <a:p>
            <a:pPr marL="285750" indent="-285750" algn="just">
              <a:buFont typeface="Arial" panose="020B0604020202020204" pitchFamily="34" charset="0"/>
              <a:buChar char="•"/>
            </a:pPr>
            <a:endParaRPr lang="es-MX" sz="14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383368" cy="569386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400" dirty="0"/>
              <a:t>Aportar la información del área cognoscitiva de su competencia para la prestación del Servicio de Información Ambiental, alertas, pronósticos y prevención de eventos </a:t>
            </a:r>
            <a:r>
              <a:rPr lang="es-MX" sz="1400" dirty="0" err="1"/>
              <a:t>geodinámicos</a:t>
            </a:r>
            <a:r>
              <a:rPr lang="es-MX" sz="1400" dirty="0"/>
              <a:t> e incendios de la cobertura vegetal, así como sistemas de alertas relacionados con las sostenibilidad de los ecosistemas que se establezcan en el futuro. </a:t>
            </a:r>
          </a:p>
          <a:p>
            <a:pPr marL="285750" indent="-285750" algn="just">
              <a:buFont typeface="Arial" panose="020B0604020202020204" pitchFamily="34" charset="0"/>
              <a:buChar char="•"/>
            </a:pPr>
            <a:r>
              <a:rPr lang="es-MX" sz="1400" dirty="0"/>
              <a:t>Establecer las bases para la zonificación y el ordenamiento ambiental del territorio a partir del conocimiento del estado, uso, oferta, degradación y estabilidad de suelos y tierras, así como de la naturales, estado, la apropiación, uso y manejo de los distintos ecosistemas nacionales.</a:t>
            </a:r>
          </a:p>
          <a:p>
            <a:pPr marL="285750" indent="-285750" algn="just">
              <a:buFont typeface="Arial" panose="020B0604020202020204" pitchFamily="34" charset="0"/>
              <a:buChar char="•"/>
            </a:pPr>
            <a:r>
              <a:rPr lang="es-MX" sz="1400" dirty="0"/>
              <a:t> Hacer el seguimiento de la interacción de los procesos sociales, económicos y naturales en lo que respecta a la sostenibilidad de los ecosistemas nacionales.</a:t>
            </a:r>
          </a:p>
          <a:p>
            <a:pPr marL="285750" indent="-285750" algn="just">
              <a:buFont typeface="Arial" panose="020B0604020202020204" pitchFamily="34" charset="0"/>
              <a:buChar char="•"/>
            </a:pPr>
            <a:r>
              <a:rPr lang="es-MX" sz="1400" dirty="0"/>
              <a:t> Producir y proponer modelos e indicadores ambientales en el campo de la geomorfología, los suelos y los ecosistemas nacionales para su preservación y manejo sostenible.</a:t>
            </a:r>
          </a:p>
          <a:p>
            <a:pPr marL="285750" indent="-285750" algn="just">
              <a:buFont typeface="Arial" panose="020B0604020202020204" pitchFamily="34" charset="0"/>
              <a:buChar char="•"/>
            </a:pPr>
            <a:r>
              <a:rPr lang="es-MX" sz="1400" dirty="0"/>
              <a:t> Producir el informe sobre el estado de los suelos y tierras, así como de los ecosistemas nacionales para el balance anual sobre el medio ambiente y los recursos naturales renovables que debe presentar el Director General al Ministerio de Ambiente, Vivienda y Desarrollo Territorial. </a:t>
            </a:r>
          </a:p>
          <a:p>
            <a:pPr marL="285750" indent="-285750" algn="just">
              <a:buFont typeface="Arial" panose="020B0604020202020204" pitchFamily="34" charset="0"/>
              <a:buChar char="•"/>
            </a:pPr>
            <a:r>
              <a:rPr lang="es-MX" sz="1400" dirty="0"/>
              <a:t>Prestar el servicio de información en las áreas de su competencia a los usuarios que la requieran. </a:t>
            </a:r>
          </a:p>
          <a:p>
            <a:pPr marL="285750" indent="-285750" algn="just">
              <a:buFont typeface="Arial" panose="020B0604020202020204" pitchFamily="34" charset="0"/>
              <a:buChar char="•"/>
            </a:pPr>
            <a:r>
              <a:rPr lang="es-MX" sz="1400" dirty="0"/>
              <a:t>Las demás funciones que le sean asignadas y que por su naturaleza le correspondan. </a:t>
            </a:r>
          </a:p>
        </p:txBody>
      </p:sp>
    </p:spTree>
    <p:extLst>
      <p:ext uri="{BB962C8B-B14F-4D97-AF65-F5344CB8AC3E}">
        <p14:creationId xmlns:p14="http://schemas.microsoft.com/office/powerpoint/2010/main" val="311420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ECOSISTEMAS Y ESTUDIOS AMBIENTALES</a:t>
            </a:r>
          </a:p>
          <a:p>
            <a:pPr algn="ctr"/>
            <a:r>
              <a:rPr lang="es-CO" sz="1600" b="1" dirty="0"/>
              <a:t>Sabias que el Grupo de  Sistema de Información Ambiental Institucional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sz="1400" dirty="0"/>
              <a:t>Apoyar a la Oficina de Informática en la labor de Identificar las necesidades tecnológicas de cada dependencia del Instituto. </a:t>
            </a:r>
          </a:p>
          <a:p>
            <a:pPr marL="342900" indent="-342900" algn="just">
              <a:buFont typeface="Arial" panose="020B0604020202020204" pitchFamily="34" charset="0"/>
              <a:buChar char="•"/>
            </a:pPr>
            <a:r>
              <a:rPr lang="es-CO" sz="1400" dirty="0"/>
              <a:t>Apoyar en el proceso de contratación y seguimiento de productos, servicios informáticos y tecnologías que generen datos, que sean requeridos por las diferentes dependencias del IDEAM. </a:t>
            </a:r>
          </a:p>
          <a:p>
            <a:pPr marL="342900" indent="-342900" algn="just">
              <a:buFont typeface="Arial" panose="020B0604020202020204" pitchFamily="34" charset="0"/>
              <a:buChar char="•"/>
            </a:pPr>
            <a:r>
              <a:rPr lang="es-CO" sz="1400" dirty="0"/>
              <a:t>Proponer a las instancias correspondientes mecanismos que permitan socializar y fomentar en las dependencias misionales, el uso de los recursos del Instituto en materia de software y hardware para el Sistema de Información. </a:t>
            </a:r>
          </a:p>
          <a:p>
            <a:pPr marL="342900" indent="-342900" algn="just">
              <a:buFont typeface="Arial" panose="020B0604020202020204" pitchFamily="34" charset="0"/>
              <a:buChar char="•"/>
            </a:pPr>
            <a:r>
              <a:rPr lang="es-CO" sz="1400" dirty="0"/>
              <a:t>Efectuar el seguimiento de nuevas plataformas y soluciones tecnológicas para el desarrollo del SIA, acordes con la tecnología de punta existente y las tendencias del mercado, con el fin de sugerir su adopción. </a:t>
            </a:r>
          </a:p>
          <a:p>
            <a:pPr marL="342900" indent="-342900" algn="just">
              <a:buFont typeface="Arial" panose="020B0604020202020204" pitchFamily="34" charset="0"/>
              <a:buChar char="•"/>
            </a:pPr>
            <a:r>
              <a:rPr lang="es-CO" sz="1400" dirty="0"/>
              <a:t>Apoyar a la Oficina de Informática en los procesos de capacitación del personal misional en las nuevas herramientas para el manejo de la información espacial. </a:t>
            </a:r>
          </a:p>
          <a:p>
            <a:pPr marL="342900" indent="-342900" algn="just">
              <a:buFont typeface="Arial" panose="020B0604020202020204" pitchFamily="34" charset="0"/>
              <a:buChar char="•"/>
            </a:pPr>
            <a:r>
              <a:rPr lang="es-CO" sz="1400" dirty="0"/>
              <a:t>Definir estándares de producción, desarrollo, manipulación, integración, publicación y calidad de la información que genera el IDEAM, en sus diferentes áreas. </a:t>
            </a:r>
          </a:p>
          <a:p>
            <a:pPr marL="342900" indent="-342900" algn="just">
              <a:buFont typeface="Arial" panose="020B0604020202020204" pitchFamily="34" charset="0"/>
              <a:buChar char="•"/>
            </a:pPr>
            <a:endParaRPr lang="es-CO" sz="14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lgn="just">
              <a:buFont typeface="Arial" panose="020B0604020202020204" pitchFamily="34" charset="0"/>
              <a:buChar char="•"/>
            </a:pPr>
            <a:r>
              <a:rPr lang="es-CO" sz="1400" dirty="0"/>
              <a:t>Analizar y preparar propuestas de estándares basados en los desarrollos de organizaciones nacionales e internacionales (ISO/TC211, FGDC, CEM, EUROGI, Comité Asia Pacifico, Comité Australiano, Infraestructuras locales, OMM, entre otros).</a:t>
            </a:r>
          </a:p>
          <a:p>
            <a:pPr marL="342900" lvl="0" indent="-342900" algn="just">
              <a:buFont typeface="Arial" panose="020B0604020202020204" pitchFamily="34" charset="0"/>
              <a:buChar char="•"/>
            </a:pPr>
            <a:r>
              <a:rPr lang="es-CO" sz="1400" dirty="0"/>
              <a:t>Analizar las necesidades de estándares tecnológicos y de información existentes, requeridas por las disposiciones misionales del </a:t>
            </a:r>
            <a:r>
              <a:rPr lang="es-CO" sz="1400" dirty="0" err="1"/>
              <a:t>Ideam</a:t>
            </a:r>
            <a:r>
              <a:rPr lang="es-CO" sz="1400" dirty="0"/>
              <a:t>, basados en los desarrollos de organizaciones nacionales e internacionales (Open GIS </a:t>
            </a:r>
            <a:r>
              <a:rPr lang="es-CO" sz="1400" dirty="0" err="1"/>
              <a:t>Consortium</a:t>
            </a:r>
            <a:r>
              <a:rPr lang="es-CO" sz="1400" dirty="0"/>
              <a:t>, IEEE, ANSI, 113C y otras organizaciones relacionadas con la temática). </a:t>
            </a:r>
          </a:p>
          <a:p>
            <a:pPr marL="342900" indent="-342900" algn="just">
              <a:buFont typeface="Arial" panose="020B0604020202020204" pitchFamily="34" charset="0"/>
              <a:buChar char="•"/>
            </a:pPr>
            <a:r>
              <a:rPr lang="es-CO" sz="1400" dirty="0"/>
              <a:t>Elaborar el Catalogo de Objetos oficial del IDEAM y promover mecanismos que permitan su adopción. </a:t>
            </a:r>
          </a:p>
          <a:p>
            <a:pPr marL="342900" indent="-342900" algn="just">
              <a:buFont typeface="Arial" panose="020B0604020202020204" pitchFamily="34" charset="0"/>
              <a:buChar char="•"/>
            </a:pPr>
            <a:r>
              <a:rPr lang="es-CO" sz="1400" dirty="0"/>
              <a:t>Apoyar la generación de directrices para fortalecer la seguridad informática institucional. </a:t>
            </a:r>
          </a:p>
          <a:p>
            <a:pPr marL="342900" indent="-342900" algn="just">
              <a:buFont typeface="Arial" panose="020B0604020202020204" pitchFamily="34" charset="0"/>
              <a:buChar char="•"/>
            </a:pPr>
            <a:r>
              <a:rPr lang="es-CO" sz="1400" dirty="0"/>
              <a:t>Promover la participación del IDEAM en los comités Interinstitucionales e internacionales de estándares geográficos y ambientales, ICDF, Comunidad Andina de Naciones. </a:t>
            </a:r>
          </a:p>
          <a:p>
            <a:pPr marL="342900" indent="-342900" algn="just">
              <a:buFont typeface="Arial" panose="020B0604020202020204" pitchFamily="34" charset="0"/>
              <a:buChar char="•"/>
            </a:pPr>
            <a:r>
              <a:rPr lang="es-CO" sz="1400" dirty="0"/>
              <a:t>Definir, clasificar y sustentar técnicamente los Datos Fundamentales Institucionales del IDEAM. </a:t>
            </a:r>
          </a:p>
          <a:p>
            <a:pPr marL="342900" indent="-342900" algn="just">
              <a:buFont typeface="Arial" panose="020B0604020202020204" pitchFamily="34" charset="0"/>
              <a:buChar char="•"/>
            </a:pPr>
            <a:r>
              <a:rPr lang="es-CO" sz="1400" dirty="0"/>
              <a:t>Generar mecanismos y herramientas que faciliten la institucionalización de normas y estándares.</a:t>
            </a:r>
          </a:p>
        </p:txBody>
      </p:sp>
    </p:spTree>
    <p:extLst>
      <p:ext uri="{BB962C8B-B14F-4D97-AF65-F5344CB8AC3E}">
        <p14:creationId xmlns:p14="http://schemas.microsoft.com/office/powerpoint/2010/main" val="3953838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26894"/>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ECOSISTEMAS Y ESTUDIOS AMBIENTALES</a:t>
            </a:r>
          </a:p>
          <a:p>
            <a:pPr algn="ctr"/>
            <a:r>
              <a:rPr lang="es-CO" sz="1600" b="1" dirty="0"/>
              <a:t>Sabias que el Grupo de  Suelos y Tierras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266092" y="1206109"/>
            <a:ext cx="10353822"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2000" dirty="0"/>
              <a:t> Construir y generar conocimiento integral ambiental del estado y la dinámica de los suelos y las tierras del país. </a:t>
            </a:r>
          </a:p>
          <a:p>
            <a:pPr marL="285750" indent="-285750" algn="just">
              <a:buFont typeface="Arial" panose="020B0604020202020204" pitchFamily="34" charset="0"/>
              <a:buChar char="•"/>
            </a:pPr>
            <a:r>
              <a:rPr lang="es-CO" sz="2000" dirty="0"/>
              <a:t> Proponer y desarrollar indicadores de oferta natural, estabilidad y degradación de los suelos y tierras del país. </a:t>
            </a:r>
          </a:p>
          <a:p>
            <a:pPr marL="285750" indent="-285750" algn="just">
              <a:buFont typeface="Arial" panose="020B0604020202020204" pitchFamily="34" charset="0"/>
              <a:buChar char="•"/>
            </a:pPr>
            <a:r>
              <a:rPr lang="es-CO" sz="2000" dirty="0"/>
              <a:t>Desarrollar zonificaciones de las geoformas para el territorio nacional a diferentes escalas. </a:t>
            </a:r>
          </a:p>
          <a:p>
            <a:pPr marL="285750" indent="-285750" algn="just">
              <a:buFont typeface="Arial" panose="020B0604020202020204" pitchFamily="34" charset="0"/>
              <a:buChar char="•"/>
            </a:pPr>
            <a:r>
              <a:rPr lang="es-CO" sz="2000" dirty="0"/>
              <a:t>Contribuir a la construcción de las bases para la zonificación ambiental del país en los temas de suelos y tierras. </a:t>
            </a:r>
          </a:p>
          <a:p>
            <a:pPr marL="285750" indent="-285750" algn="just">
              <a:buFont typeface="Arial" panose="020B0604020202020204" pitchFamily="34" charset="0"/>
              <a:buChar char="•"/>
            </a:pPr>
            <a:r>
              <a:rPr lang="es-CO" sz="2000" dirty="0"/>
              <a:t>Realizar la caracterización y seguimiento de los glaciares de montaña. </a:t>
            </a:r>
          </a:p>
          <a:p>
            <a:pPr marL="285750" indent="-285750" algn="just">
              <a:buFont typeface="Arial" panose="020B0604020202020204" pitchFamily="34" charset="0"/>
              <a:buChar char="•"/>
            </a:pPr>
            <a:r>
              <a:rPr lang="es-CO" sz="2000" dirty="0"/>
              <a:t>Desarrollar metodologías de seguimiento y pronóstico de eventos geodinámicos de origen hidrometeorológico. </a:t>
            </a:r>
          </a:p>
          <a:p>
            <a:pPr marL="285750" indent="-285750" algn="just">
              <a:buFont typeface="Arial" panose="020B0604020202020204" pitchFamily="34" charset="0"/>
              <a:buChar char="•"/>
            </a:pPr>
            <a:r>
              <a:rPr lang="es-CO" sz="2000" dirty="0"/>
              <a:t>Contribuir al desarrollo de una estructura informática en materia de suelos y tierras. </a:t>
            </a:r>
          </a:p>
          <a:p>
            <a:pPr marL="285750" indent="-285750" algn="just">
              <a:buFont typeface="Arial" panose="020B0604020202020204" pitchFamily="34" charset="0"/>
              <a:buChar char="•"/>
            </a:pPr>
            <a:r>
              <a:rPr lang="es-CO" sz="2000" dirty="0"/>
              <a:t>Identificar estrategias para el mejoramiento del desempeño profesional y técnico de los funcionarios adscritos al grupo. </a:t>
            </a:r>
          </a:p>
          <a:p>
            <a:pPr marL="285750" indent="-285750" algn="just">
              <a:buFont typeface="Arial" panose="020B0604020202020204" pitchFamily="34" charset="0"/>
              <a:buChar char="•"/>
            </a:pPr>
            <a:r>
              <a:rPr lang="es-CO" sz="2000" dirty="0"/>
              <a:t>Desarrollar propuestas para el Plan Operativo Anual (POA) de la Subdirección en los temas de suelos y tierras. </a:t>
            </a:r>
            <a:endParaRPr lang="es-CO" sz="1600" dirty="0"/>
          </a:p>
        </p:txBody>
      </p:sp>
    </p:spTree>
    <p:extLst>
      <p:ext uri="{BB962C8B-B14F-4D97-AF65-F5344CB8AC3E}">
        <p14:creationId xmlns:p14="http://schemas.microsoft.com/office/powerpoint/2010/main" val="3615136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26894"/>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ECOSISTEMAS Y ESTUDIOS AMBIENTALES</a:t>
            </a:r>
          </a:p>
          <a:p>
            <a:pPr algn="ctr"/>
            <a:r>
              <a:rPr lang="es-CO" sz="1600" b="1" dirty="0"/>
              <a:t>Sabias que el Grupo de </a:t>
            </a:r>
            <a:r>
              <a:rPr lang="es-CO" sz="1600" b="1" dirty="0" smtClean="0"/>
              <a:t>Ecosistemas de Alta Montaña del </a:t>
            </a:r>
            <a:r>
              <a:rPr lang="es-CO" sz="1600" b="1" dirty="0"/>
              <a:t>IDEAM tiene como funciones: </a:t>
            </a:r>
          </a:p>
        </p:txBody>
      </p:sp>
      <p:sp>
        <p:nvSpPr>
          <p:cNvPr id="3" name="CuadroTexto 2">
            <a:extLst>
              <a:ext uri="{FF2B5EF4-FFF2-40B4-BE49-F238E27FC236}">
                <a16:creationId xmlns:a16="http://schemas.microsoft.com/office/drawing/2014/main" xmlns="" id="{DAFDE39F-7FD9-433F-BBBC-D827AA81832E}"/>
              </a:ext>
            </a:extLst>
          </p:cNvPr>
          <p:cNvSpPr txBox="1"/>
          <p:nvPr/>
        </p:nvSpPr>
        <p:spPr>
          <a:xfrm>
            <a:off x="564776" y="1125427"/>
            <a:ext cx="11055138"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800" dirty="0"/>
              <a:t>Proponer, diseñar, estructurar e implementar planes, programas y proyectos para el monitoreo y seguimiento de la dinámica, estado y tendencia de los ecosistemas de alta montaña de los Andes colombianos (bosque alto andino, páramo y glaciar). </a:t>
            </a:r>
          </a:p>
          <a:p>
            <a:pPr marL="285750" indent="-285750" algn="just">
              <a:buFont typeface="Arial" panose="020B0604020202020204" pitchFamily="34" charset="0"/>
              <a:buChar char="•"/>
            </a:pPr>
            <a:r>
              <a:rPr lang="es-CO" sz="1800" dirty="0" smtClean="0"/>
              <a:t>Estudiar </a:t>
            </a:r>
            <a:r>
              <a:rPr lang="es-CO" sz="1800" dirty="0"/>
              <a:t>y evaluar el estado y tendencia de los ecosistemas de alta montaña. - Estudiar y evaluar el impacto de los sistemas </a:t>
            </a:r>
            <a:r>
              <a:rPr lang="es-CO" sz="1800" dirty="0" err="1" smtClean="0"/>
              <a:t>socialesaltoandinos</a:t>
            </a:r>
            <a:r>
              <a:rPr lang="es-CO" sz="1800" dirty="0" smtClean="0"/>
              <a:t> </a:t>
            </a:r>
            <a:r>
              <a:rPr lang="es-CO" sz="1800" dirty="0"/>
              <a:t>en la dinámica de la alta montaña. - Conformar y liderar grupos y redes de monitoreo ambiental nacional y regional de los ecosistemas de alta montaña. </a:t>
            </a:r>
          </a:p>
          <a:p>
            <a:pPr marL="285750" indent="-285750" algn="just">
              <a:buFont typeface="Arial" panose="020B0604020202020204" pitchFamily="34" charset="0"/>
              <a:buChar char="•"/>
            </a:pPr>
            <a:r>
              <a:rPr lang="es-CO" sz="1800" dirty="0" smtClean="0"/>
              <a:t>Desarrollar </a:t>
            </a:r>
            <a:r>
              <a:rPr lang="es-CO" sz="1800" dirty="0"/>
              <a:t>estudios enfocados a determinar efectivamente el aporte hídrico de los ecosistemas de la alta montaña. </a:t>
            </a:r>
          </a:p>
          <a:p>
            <a:pPr marL="285750" indent="-285750" algn="just">
              <a:buFont typeface="Arial" panose="020B0604020202020204" pitchFamily="34" charset="0"/>
              <a:buChar char="•"/>
            </a:pPr>
            <a:r>
              <a:rPr lang="es-CO" sz="1800" dirty="0" smtClean="0"/>
              <a:t>Elaborar</a:t>
            </a:r>
            <a:r>
              <a:rPr lang="es-CO" sz="1800" dirty="0"/>
              <a:t>, implementar y validar protocolos para el monitoreo y seguimiento de los ecosistemas de alta </a:t>
            </a:r>
            <a:r>
              <a:rPr lang="es-CO" sz="1800" dirty="0" smtClean="0"/>
              <a:t>montaña.</a:t>
            </a:r>
          </a:p>
          <a:p>
            <a:pPr marL="285750" indent="-285750" algn="just">
              <a:buFont typeface="Arial" panose="020B0604020202020204" pitchFamily="34" charset="0"/>
              <a:buChar char="•"/>
            </a:pPr>
            <a:r>
              <a:rPr lang="es-CO" sz="1800" dirty="0" smtClean="0"/>
              <a:t>Asegurar </a:t>
            </a:r>
            <a:r>
              <a:rPr lang="es-CO" sz="1800" dirty="0"/>
              <a:t>en acuerdo con el Grupo de Operación de Redes Ambientales del IDEAM, la operación de la red de estaciones </a:t>
            </a:r>
            <a:r>
              <a:rPr lang="es-CO" sz="1800" dirty="0" err="1"/>
              <a:t>hidroclimatológicas</a:t>
            </a:r>
            <a:r>
              <a:rPr lang="es-CO" sz="1800" dirty="0"/>
              <a:t> de alta </a:t>
            </a:r>
            <a:r>
              <a:rPr lang="es-CO" sz="1800" dirty="0" smtClean="0"/>
              <a:t>montaña.</a:t>
            </a:r>
          </a:p>
          <a:p>
            <a:pPr marL="285750" indent="-285750" algn="just">
              <a:buFont typeface="Arial" panose="020B0604020202020204" pitchFamily="34" charset="0"/>
              <a:buChar char="•"/>
            </a:pPr>
            <a:r>
              <a:rPr lang="es-CO" sz="1800" dirty="0" smtClean="0"/>
              <a:t>Asesorar </a:t>
            </a:r>
            <a:r>
              <a:rPr lang="es-CO" sz="1800" dirty="0"/>
              <a:t>al MADS en temas relacionados con la dinámica, estado y tendencia de los ecosistemas de alta montaña. </a:t>
            </a:r>
          </a:p>
          <a:p>
            <a:pPr marL="285750" indent="-285750" algn="just">
              <a:buFont typeface="Arial" panose="020B0604020202020204" pitchFamily="34" charset="0"/>
              <a:buChar char="•"/>
            </a:pPr>
            <a:r>
              <a:rPr lang="es-CO" sz="1800" dirty="0" smtClean="0"/>
              <a:t>Ofrecer </a:t>
            </a:r>
            <a:r>
              <a:rPr lang="es-CO" sz="1800" dirty="0"/>
              <a:t>los lineamientos técnicos y normativos a las entidades gubernamentales ambientales regionales y locales para la evaluación del estado y dinámica de los ecosistemas de alta montaña. </a:t>
            </a:r>
          </a:p>
          <a:p>
            <a:pPr marL="285750" indent="-285750" algn="just">
              <a:buFont typeface="Arial" panose="020B0604020202020204" pitchFamily="34" charset="0"/>
              <a:buChar char="•"/>
            </a:pPr>
            <a:r>
              <a:rPr lang="es-CO" sz="1800" dirty="0" smtClean="0"/>
              <a:t>Gestionar </a:t>
            </a:r>
            <a:r>
              <a:rPr lang="es-CO" sz="1800" dirty="0"/>
              <a:t>la obtención de recursos financieros para el desarrollo de sus objetivos mediante convenios, contratos o memorandos de entendimiento con entidades gubernamentales o </a:t>
            </a:r>
            <a:r>
              <a:rPr lang="es-CO" sz="1800" dirty="0" smtClean="0"/>
              <a:t>privadas.</a:t>
            </a:r>
          </a:p>
          <a:p>
            <a:pPr marL="285750" indent="-285750" algn="just">
              <a:buFont typeface="Arial" panose="020B0604020202020204" pitchFamily="34" charset="0"/>
              <a:buChar char="•"/>
            </a:pPr>
            <a:r>
              <a:rPr lang="es-CO" sz="1800" dirty="0" smtClean="0"/>
              <a:t>Divulgar </a:t>
            </a:r>
            <a:r>
              <a:rPr lang="es-CO" sz="1800" dirty="0"/>
              <a:t>la información y apropiar sociablemente el conocimiento resultado del desarrollo de las actividades propias del Grupo de trabajo.</a:t>
            </a:r>
          </a:p>
        </p:txBody>
      </p:sp>
    </p:spTree>
    <p:extLst>
      <p:ext uri="{BB962C8B-B14F-4D97-AF65-F5344CB8AC3E}">
        <p14:creationId xmlns:p14="http://schemas.microsoft.com/office/powerpoint/2010/main" val="216112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1A56327-44C3-453E-99ED-398DAB5CAA25}"/>
              </a:ext>
            </a:extLst>
          </p:cNvPr>
          <p:cNvSpPr txBox="1"/>
          <p:nvPr/>
        </p:nvSpPr>
        <p:spPr>
          <a:xfrm>
            <a:off x="1589649" y="1951453"/>
            <a:ext cx="9903655" cy="40627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mj-lt"/>
              <a:buAutoNum type="arabicPeriod"/>
            </a:pPr>
            <a:r>
              <a:rPr lang="es-MX" sz="2400" dirty="0"/>
              <a:t> Servicio al Ciudadano</a:t>
            </a:r>
          </a:p>
          <a:p>
            <a:pPr marL="228600" indent="-228600">
              <a:buFont typeface="+mj-lt"/>
              <a:buAutoNum type="arabicPeriod"/>
            </a:pPr>
            <a:r>
              <a:rPr lang="es-MX" sz="2400" dirty="0"/>
              <a:t>Administración y Desarrollo del Talento Humano</a:t>
            </a:r>
          </a:p>
          <a:p>
            <a:pPr marL="228600" indent="-228600">
              <a:buFont typeface="+mj-lt"/>
              <a:buAutoNum type="arabicPeriod"/>
            </a:pPr>
            <a:r>
              <a:rPr lang="es-MX" sz="2400" dirty="0"/>
              <a:t>Comunicaciones y Prensa</a:t>
            </a:r>
          </a:p>
          <a:p>
            <a:pPr marL="228600" indent="-228600">
              <a:buFont typeface="+mj-lt"/>
              <a:buAutoNum type="arabicPeriod"/>
            </a:pPr>
            <a:r>
              <a:rPr lang="es-MX" sz="2400" dirty="0"/>
              <a:t>Gestión Documental y Centro de Documentación, Correspondencia y Archivo </a:t>
            </a:r>
          </a:p>
          <a:p>
            <a:pPr marL="228600" indent="-228600">
              <a:buFont typeface="+mj-lt"/>
              <a:buAutoNum type="arabicPeriod"/>
            </a:pPr>
            <a:r>
              <a:rPr lang="es-MX" sz="2400" dirty="0"/>
              <a:t> Manejo y Control de Almacén e Inventarios</a:t>
            </a:r>
          </a:p>
          <a:p>
            <a:pPr marL="228600" indent="-228600">
              <a:buFont typeface="+mj-lt"/>
              <a:buAutoNum type="arabicPeriod"/>
            </a:pPr>
            <a:r>
              <a:rPr lang="es-MX" sz="2400" dirty="0"/>
              <a:t>Servicios Administrativos</a:t>
            </a:r>
          </a:p>
          <a:p>
            <a:pPr marL="228600" indent="-228600">
              <a:buFont typeface="+mj-lt"/>
              <a:buAutoNum type="arabicPeriod"/>
            </a:pPr>
            <a:r>
              <a:rPr lang="es-MX" sz="2400" dirty="0"/>
              <a:t>Contabilidad</a:t>
            </a:r>
          </a:p>
          <a:p>
            <a:pPr marL="228600" indent="-228600">
              <a:buFont typeface="+mj-lt"/>
              <a:buAutoNum type="arabicPeriod"/>
            </a:pPr>
            <a:r>
              <a:rPr lang="es-MX" sz="2400" dirty="0"/>
              <a:t>Presupuesto</a:t>
            </a:r>
          </a:p>
          <a:p>
            <a:pPr marL="228600" indent="-228600">
              <a:buFont typeface="+mj-lt"/>
              <a:buAutoNum type="arabicPeriod"/>
            </a:pPr>
            <a:r>
              <a:rPr lang="es-MX" sz="2400" dirty="0"/>
              <a:t>Tesorería </a:t>
            </a:r>
          </a:p>
          <a:p>
            <a:pPr marL="228600" indent="-228600">
              <a:buFont typeface="+mj-lt"/>
              <a:buAutoNum type="arabicPeriod"/>
            </a:pPr>
            <a:r>
              <a:rPr lang="es-CO" sz="2400" dirty="0"/>
              <a:t>Control Disciplinario Interno</a:t>
            </a:r>
          </a:p>
          <a:p>
            <a:endParaRPr lang="es-CO" dirty="0"/>
          </a:p>
        </p:txBody>
      </p:sp>
      <p:sp>
        <p:nvSpPr>
          <p:cNvPr id="3" name="Rectángulo 2">
            <a:extLst>
              <a:ext uri="{FF2B5EF4-FFF2-40B4-BE49-F238E27FC236}">
                <a16:creationId xmlns:a16="http://schemas.microsoft.com/office/drawing/2014/main" xmlns="" id="{0538FD08-2C35-45CB-B789-52462AB61071}"/>
              </a:ext>
            </a:extLst>
          </p:cNvPr>
          <p:cNvSpPr/>
          <p:nvPr/>
        </p:nvSpPr>
        <p:spPr>
          <a:xfrm>
            <a:off x="3048000" y="290389"/>
            <a:ext cx="6096000" cy="1323439"/>
          </a:xfrm>
          <a:prstGeom prst="rect">
            <a:avLst/>
          </a:prstGeom>
        </p:spPr>
        <p:txBody>
          <a:bodyPr>
            <a:spAutoFit/>
          </a:bodyPr>
          <a:lstStyle/>
          <a:p>
            <a:pPr algn="ctr"/>
            <a:r>
              <a:rPr lang="es-ES" sz="4000" b="1" dirty="0">
                <a:solidFill>
                  <a:schemeClr val="accent1">
                    <a:lumMod val="50000"/>
                  </a:schemeClr>
                </a:solidFill>
              </a:rPr>
              <a:t>SECRETARIA GENERAL Y SUS GRUPOS DE TRABAJO </a:t>
            </a:r>
            <a:endParaRPr lang="es-CO" sz="4000" dirty="0">
              <a:solidFill>
                <a:schemeClr val="accent1">
                  <a:lumMod val="50000"/>
                </a:schemeClr>
              </a:solidFill>
            </a:endParaRPr>
          </a:p>
        </p:txBody>
      </p:sp>
    </p:spTree>
    <p:extLst>
      <p:ext uri="{BB962C8B-B14F-4D97-AF65-F5344CB8AC3E}">
        <p14:creationId xmlns:p14="http://schemas.microsoft.com/office/powerpoint/2010/main" val="357942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F18D47C-5A6B-48F3-870A-1CEB2C4A6AB8}"/>
              </a:ext>
            </a:extLst>
          </p:cNvPr>
          <p:cNvSpPr txBox="1"/>
          <p:nvPr/>
        </p:nvSpPr>
        <p:spPr>
          <a:xfrm>
            <a:off x="1198607" y="2560953"/>
            <a:ext cx="10444753"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buFont typeface="+mj-lt"/>
              <a:buAutoNum type="arabicPeriod"/>
            </a:pPr>
            <a:r>
              <a:rPr lang="es-MX" sz="3600" dirty="0"/>
              <a:t>Grupo de Cambio Global</a:t>
            </a:r>
          </a:p>
          <a:p>
            <a:pPr marL="228600" indent="-228600">
              <a:buFont typeface="+mj-lt"/>
              <a:buAutoNum type="arabicPeriod"/>
            </a:pPr>
            <a:r>
              <a:rPr lang="es-MX" sz="3600" dirty="0"/>
              <a:t>Grupo de Ordenamiento Ambiental del Territorio</a:t>
            </a:r>
          </a:p>
          <a:p>
            <a:pPr marL="228600" indent="-228600">
              <a:buFont typeface="+mj-lt"/>
              <a:buAutoNum type="arabicPeriod"/>
            </a:pPr>
            <a:r>
              <a:rPr lang="es-MX" sz="3600" dirty="0"/>
              <a:t>Grupo de Seguimiento a la Sostenibilidad del Desarrollo</a:t>
            </a:r>
          </a:p>
          <a:p>
            <a:pPr marL="228600" indent="-228600">
              <a:buFont typeface="+mj-lt"/>
              <a:buAutoNum type="arabicPeriod"/>
            </a:pPr>
            <a:r>
              <a:rPr lang="es-MX" sz="3600" dirty="0"/>
              <a:t>Grupo de Acreditación de Laboratorios. </a:t>
            </a:r>
            <a:endParaRPr lang="es-CO" sz="3600" dirty="0"/>
          </a:p>
        </p:txBody>
      </p:sp>
      <p:sp>
        <p:nvSpPr>
          <p:cNvPr id="3" name="CuadroTexto 2">
            <a:extLst>
              <a:ext uri="{FF2B5EF4-FFF2-40B4-BE49-F238E27FC236}">
                <a16:creationId xmlns:a16="http://schemas.microsoft.com/office/drawing/2014/main" xmlns="" id="{37543872-C8C8-46D9-8252-5E4E5EF7F590}"/>
              </a:ext>
            </a:extLst>
          </p:cNvPr>
          <p:cNvSpPr txBox="1"/>
          <p:nvPr/>
        </p:nvSpPr>
        <p:spPr>
          <a:xfrm>
            <a:off x="2076209" y="562780"/>
            <a:ext cx="8354476" cy="1323439"/>
          </a:xfrm>
          <a:prstGeom prst="rect">
            <a:avLst/>
          </a:prstGeom>
          <a:noFill/>
        </p:spPr>
        <p:txBody>
          <a:bodyPr wrap="square" rtlCol="0">
            <a:spAutoFit/>
          </a:bodyPr>
          <a:lstStyle/>
          <a:p>
            <a:pPr algn="ctr"/>
            <a:r>
              <a:rPr lang="es-ES" sz="4000" b="1" dirty="0"/>
              <a:t>SUBDIRECCIÓN DE </a:t>
            </a:r>
            <a:r>
              <a:rPr lang="es-CO" sz="4000" b="1" dirty="0"/>
              <a:t>ESTUDIOS AMBIENTALES GR</a:t>
            </a:r>
            <a:r>
              <a:rPr lang="es-ES" sz="4000" b="1" dirty="0"/>
              <a:t>UPOS DE TRABAJO </a:t>
            </a:r>
            <a:endParaRPr lang="es-CO" sz="4000" b="1" dirty="0"/>
          </a:p>
        </p:txBody>
      </p:sp>
    </p:spTree>
    <p:extLst>
      <p:ext uri="{BB962C8B-B14F-4D97-AF65-F5344CB8AC3E}">
        <p14:creationId xmlns:p14="http://schemas.microsoft.com/office/powerpoint/2010/main" val="1696388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la Subdirección de Estudios Ambientales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40798" y="1004404"/>
            <a:ext cx="5490300" cy="52937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300" dirty="0"/>
              <a:t>Recolectar y generar información sobre uso de recursos naturales renovables, contaminación y degradación por vertimientos, emisiones y residuos sólidos producidos por las diferentes actividades socioeconómicas. </a:t>
            </a:r>
          </a:p>
          <a:p>
            <a:pPr marL="285750" indent="-285750" algn="just">
              <a:buFont typeface="Arial" panose="020B0604020202020204" pitchFamily="34" charset="0"/>
              <a:buChar char="•"/>
            </a:pPr>
            <a:r>
              <a:rPr lang="es-MX" sz="1300" dirty="0"/>
              <a:t>Desarrollar en coordinación con la Oficina de Informática, protocolos, estándares, procedimientos e instrumentos para la captura, almacenamiento, procesamiento y difusión de información sobre el uso de recursos y sobre la generación de vertimientos, emisiones y residuos sólidos producidos por las diferentes actividades socioeconómicas. </a:t>
            </a:r>
          </a:p>
          <a:p>
            <a:pPr marL="285750" indent="-285750" algn="just">
              <a:buFont typeface="Arial" panose="020B0604020202020204" pitchFamily="34" charset="0"/>
              <a:buChar char="•"/>
            </a:pPr>
            <a:r>
              <a:rPr lang="es-MX" sz="1300" dirty="0"/>
              <a:t>Realizar los estudios e investigaciones ambientales que permitan conocer los efectos del desarrollo socioeconómico sobre la naturaleza, sus procesos, el medio ambiente y los recursos naturales y proponer indicadores ambientales.</a:t>
            </a:r>
          </a:p>
          <a:p>
            <a:pPr marL="285750" indent="-285750" algn="just">
              <a:buFont typeface="Arial" panose="020B0604020202020204" pitchFamily="34" charset="0"/>
              <a:buChar char="•"/>
            </a:pPr>
            <a:r>
              <a:rPr lang="es-MX" sz="1300" dirty="0"/>
              <a:t> Generar conocimiento para realizar el seguimiento de la interacción de los procesos sociales, económicos y naturales y proponer alternativas tecnológicas, sistemas y modelos de desarrollo sostenible. </a:t>
            </a:r>
          </a:p>
          <a:p>
            <a:pPr marL="285750" indent="-285750" algn="just">
              <a:buFont typeface="Arial" panose="020B0604020202020204" pitchFamily="34" charset="0"/>
              <a:buChar char="•"/>
            </a:pPr>
            <a:r>
              <a:rPr lang="es-MX" sz="1300" dirty="0"/>
              <a:t>Investigar, desarrollar y proponer metodologías de valoración económica de bienes y servicios ambientales y de evaluación de impactos ambientales. </a:t>
            </a:r>
          </a:p>
          <a:p>
            <a:pPr marL="285750" indent="-285750" algn="just">
              <a:buFont typeface="Arial" panose="020B0604020202020204" pitchFamily="34" charset="0"/>
              <a:buChar char="•"/>
            </a:pPr>
            <a:r>
              <a:rPr lang="es-MX" sz="1300" dirty="0"/>
              <a:t>Realizar análisis de amenaza, vulnerabilidad y riesgo de la población y asentamientos humanos y de las actividades económicas ante fenómenos naturales extremos y el cambio global, su impacto y las diferentes alternativas de adaptación o respuesta. </a:t>
            </a:r>
          </a:p>
          <a:p>
            <a:pPr marL="285750" indent="-285750" algn="just">
              <a:buFont typeface="Arial" panose="020B0604020202020204" pitchFamily="34" charset="0"/>
              <a:buChar char="•"/>
            </a:pPr>
            <a:r>
              <a:rPr lang="es-MX" sz="1300" dirty="0"/>
              <a:t>Establecer las bases para la zonificación y el ordenamiento ambiental del territorio desde una perspectiva espacial con visión </a:t>
            </a:r>
            <a:r>
              <a:rPr lang="es-MX" sz="1300" dirty="0" err="1"/>
              <a:t>ecosistémica</a:t>
            </a:r>
            <a:r>
              <a:rPr lang="es-MX" sz="1300" dirty="0"/>
              <a:t>. </a:t>
            </a:r>
          </a:p>
          <a:p>
            <a:pPr marL="285750" indent="-285750" algn="just">
              <a:buFont typeface="Arial" panose="020B0604020202020204" pitchFamily="34" charset="0"/>
              <a:buChar char="•"/>
            </a:pPr>
            <a:endParaRPr lang="es-MX" sz="13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29375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MX" sz="1300" dirty="0"/>
              <a:t>Apoyar técnica y científicamente al Ministerio de Ambiente Vivienda y Desarrollo Territorial para fundamentar la toma de decisiones en materia de política ambiental y suministrar las bases para el establecimiento de normas, disposiciones y regulaciones para el ordenamiento ambiental del territorio, el manejo, uso y aprovechamiento de los recursos naturales renovables. </a:t>
            </a:r>
          </a:p>
          <a:p>
            <a:pPr marL="285750" indent="-285750" algn="just">
              <a:buFont typeface="Arial" panose="020B0604020202020204" pitchFamily="34" charset="0"/>
              <a:buChar char="•"/>
            </a:pPr>
            <a:r>
              <a:rPr lang="es-MX" sz="1300" dirty="0"/>
              <a:t> Apoyar a las Corporaciones Autónomas Regionales y de Desarrollo Sostenible en el ejercicio de las funciones relativas al ordenamiento ambiental, manejo y uso sostenible de los recursos naturales renovables en la respectiva jurisdicción. </a:t>
            </a:r>
          </a:p>
          <a:p>
            <a:pPr marL="285750" indent="-285750" algn="just">
              <a:buFont typeface="Arial" panose="020B0604020202020204" pitchFamily="34" charset="0"/>
              <a:buChar char="•"/>
            </a:pPr>
            <a:r>
              <a:rPr lang="es-MX" sz="1300" dirty="0"/>
              <a:t>Coordinar con los institutos de apoyo científico y técnico vinculados al Ministerio de Ambiente, Vivienda y Desarrollo Territorial la investigación básica encaminada a establecer las formas de conocimiento, actitud y manejo de la naturaleza de las diferentes etnias y culturas. Adelantar procesos de adaptación tecnológica en contextos diferentes a la de la cultura originaria y su promoción para beneficio general. </a:t>
            </a:r>
          </a:p>
          <a:p>
            <a:pPr marL="285750" indent="-285750" algn="just">
              <a:buFont typeface="Arial" panose="020B0604020202020204" pitchFamily="34" charset="0"/>
              <a:buChar char="•"/>
            </a:pPr>
            <a:r>
              <a:rPr lang="es-MX" sz="1300" dirty="0"/>
              <a:t>Coordinar la elaboración de las Comunicaciones Nacionales sobre Cambio Climático </a:t>
            </a:r>
          </a:p>
          <a:p>
            <a:pPr marL="285750" indent="-285750" algn="just">
              <a:buFont typeface="Arial" panose="020B0604020202020204" pitchFamily="34" charset="0"/>
              <a:buChar char="•"/>
            </a:pPr>
            <a:r>
              <a:rPr lang="es-MX" sz="1300" dirty="0"/>
              <a:t>Coordinar la elaboración del Informe Anual sobre el Estado del Medio Ambiente y los Recursos Naturales Renovables. </a:t>
            </a:r>
          </a:p>
          <a:p>
            <a:pPr marL="285750" indent="-285750" algn="just">
              <a:buFont typeface="Arial" panose="020B0604020202020204" pitchFamily="34" charset="0"/>
              <a:buChar char="•"/>
            </a:pPr>
            <a:r>
              <a:rPr lang="es-MX" sz="1300" dirty="0"/>
              <a:t>Acreditar los laboratorios ambientales del sector público y privado que produzcan información física, química y biótica para los estudios o análisis ambientales, relacionada con la calidad del medio ambiente y de los recursos naturales renovables.</a:t>
            </a:r>
          </a:p>
          <a:p>
            <a:pPr marL="285750" indent="-285750" algn="just">
              <a:buFont typeface="Arial" panose="020B0604020202020204" pitchFamily="34" charset="0"/>
              <a:buChar char="•"/>
            </a:pPr>
            <a:r>
              <a:rPr lang="es-MX" sz="1300" dirty="0"/>
              <a:t>Las demás funciones que le sean asignadas y que por su naturaleza le correspondan. </a:t>
            </a:r>
          </a:p>
        </p:txBody>
      </p:sp>
    </p:spTree>
    <p:extLst>
      <p:ext uri="{BB962C8B-B14F-4D97-AF65-F5344CB8AC3E}">
        <p14:creationId xmlns:p14="http://schemas.microsoft.com/office/powerpoint/2010/main" val="1931773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ESTUDIOS AMBIENTALES</a:t>
            </a:r>
          </a:p>
          <a:p>
            <a:pPr algn="ctr"/>
            <a:r>
              <a:rPr lang="es-CO" sz="1600" b="1" dirty="0"/>
              <a:t>Sabias que el Grupo de  Seguimiento a la Sostenibilidad del Desarrollo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800" dirty="0"/>
              <a:t>Desarrollar el Módulo de Uso de Recursos para las diferentes actividades del sector productivo (manufacturero, hidrocarburos, agroindustrial, minero eléctrico, transporte e infraestructura, </a:t>
            </a:r>
            <a:r>
              <a:rPr lang="es-CO" sz="1800" dirty="0" err="1"/>
              <a:t>etc</a:t>
            </a:r>
            <a:r>
              <a:rPr lang="es-CO" sz="1800" dirty="0"/>
              <a:t>). </a:t>
            </a:r>
          </a:p>
          <a:p>
            <a:pPr marL="285750" indent="-285750" algn="just">
              <a:buFont typeface="Arial" panose="020B0604020202020204" pitchFamily="34" charset="0"/>
              <a:buChar char="•"/>
            </a:pPr>
            <a:r>
              <a:rPr lang="es-CO" sz="1800" dirty="0"/>
              <a:t> Desarrollar desde el punto de vista temático, los protocolos, estándares, procedimientos para la captura de información, sistematización, consulta, análisis y administración de la información sobre uso y manejo de los recursos naturales, contaminación y degradación. </a:t>
            </a:r>
          </a:p>
          <a:p>
            <a:pPr marL="285750" indent="-285750" algn="just">
              <a:buFont typeface="Arial" panose="020B0604020202020204" pitchFamily="34" charset="0"/>
              <a:buChar char="•"/>
            </a:pPr>
            <a:r>
              <a:rPr lang="es-CO" sz="1800" dirty="0"/>
              <a:t>Generar, recopilar y analizar la información básica sobre usos y manejos de los recursos naturales por las diferentes actividades productivas, contaminación y degradación por vertimientos, emisiones y residuos sólidos. </a:t>
            </a:r>
          </a:p>
          <a:p>
            <a:pPr marL="285750" indent="-285750" algn="just">
              <a:buFont typeface="Arial" panose="020B0604020202020204" pitchFamily="34" charset="0"/>
              <a:buChar char="•"/>
            </a:pPr>
            <a:r>
              <a:rPr lang="es-CO" sz="1800" dirty="0"/>
              <a:t>Elaborar los estudios correspondientes que permitan realizar el seguimiento al uso y transformación de los recursos naturales por parte de las diferentes actividades productivas con el fin de optimizar el uso sostenible de los recursos y de las materias primas.</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5707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CO" sz="1800" dirty="0"/>
              <a:t>Generar conocimiento, producir y suministrar información sobre los conflictos o problemáticas ambientales que se presentan en el uso y manejo de los recursos naturales por parte de las diferentes actividades productivas. </a:t>
            </a:r>
          </a:p>
          <a:p>
            <a:pPr marL="285750" indent="-285750" algn="just">
              <a:buFont typeface="Arial" panose="020B0604020202020204" pitchFamily="34" charset="0"/>
              <a:buChar char="•"/>
            </a:pPr>
            <a:r>
              <a:rPr lang="es-CO" sz="1800" dirty="0"/>
              <a:t>Evaluar y proponer alternativas tecnológicas que permitan prevenir, controlar y reducir el impacto sobre la base natural del territorio ocasionado por las diferentes actividades productivas. </a:t>
            </a:r>
          </a:p>
          <a:p>
            <a:pPr marL="285750" indent="-285750" algn="just">
              <a:buFont typeface="Arial" panose="020B0604020202020204" pitchFamily="34" charset="0"/>
              <a:buChar char="•"/>
            </a:pPr>
            <a:r>
              <a:rPr lang="es-CO" sz="1800" dirty="0"/>
              <a:t>Evaluar y proponer la adopción de sistemas productivos más limpios, ambientalmente sanos y seguros. </a:t>
            </a:r>
          </a:p>
          <a:p>
            <a:pPr marL="285750" indent="-285750" algn="just">
              <a:buFont typeface="Arial" panose="020B0604020202020204" pitchFamily="34" charset="0"/>
              <a:buChar char="•"/>
            </a:pPr>
            <a:r>
              <a:rPr lang="es-CO" sz="1800" dirty="0"/>
              <a:t>Suministrar oportunamente la información que requiera el Ministerio de Ambiente, Vivienda y Desarrollo Territorial y el SINA en general, para la toma de decisiones y la formulación de políticas y normas; así como, evaluar el cumplimiento de las mismas. </a:t>
            </a:r>
          </a:p>
          <a:p>
            <a:pPr marL="285750" indent="-285750">
              <a:buFont typeface="Arial" panose="020B0604020202020204" pitchFamily="34" charset="0"/>
              <a:buChar char="•"/>
            </a:pPr>
            <a:endParaRPr lang="es-CO" sz="1800" dirty="0"/>
          </a:p>
          <a:p>
            <a:pPr marL="285750" indent="-285750">
              <a:buFont typeface="Arial" panose="020B0604020202020204" pitchFamily="34" charset="0"/>
              <a:buChar char="•"/>
            </a:pPr>
            <a:endParaRPr lang="es-CO" sz="1400" dirty="0"/>
          </a:p>
        </p:txBody>
      </p:sp>
    </p:spTree>
    <p:extLst>
      <p:ext uri="{BB962C8B-B14F-4D97-AF65-F5344CB8AC3E}">
        <p14:creationId xmlns:p14="http://schemas.microsoft.com/office/powerpoint/2010/main" val="3044113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ESTUDIOS AMBIENTALES</a:t>
            </a:r>
          </a:p>
          <a:p>
            <a:pPr algn="ctr"/>
            <a:r>
              <a:rPr lang="es-CO" sz="1600" b="1" dirty="0"/>
              <a:t>Sabias que el Grupo de  Cambio Global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11355934" cy="532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2000" dirty="0"/>
              <a:t>Desarrollar investigación básica sobre el efecto en el clima a nivel local, regional y mundial del cambio climático. </a:t>
            </a:r>
          </a:p>
          <a:p>
            <a:pPr marL="285750" indent="-285750" algn="just">
              <a:buFont typeface="Arial" panose="020B0604020202020204" pitchFamily="34" charset="0"/>
              <a:buChar char="•"/>
            </a:pPr>
            <a:r>
              <a:rPr lang="es-CO" sz="2000" dirty="0"/>
              <a:t>Adelantar investigación aplicada sobre los efectos del cambio climático en los diferentes sectores socioeconómicos y naturales del país. </a:t>
            </a:r>
          </a:p>
          <a:p>
            <a:pPr marL="285750" indent="-285750" algn="just">
              <a:buFont typeface="Arial" panose="020B0604020202020204" pitchFamily="34" charset="0"/>
              <a:buChar char="•"/>
            </a:pPr>
            <a:r>
              <a:rPr lang="es-CO" sz="2000" dirty="0"/>
              <a:t> Estudiar las metodologías para el inventario cualitativo y cuantitativo de los gases efecto invernadero, así como, de los sumideros y depósitos de estos gases. </a:t>
            </a:r>
          </a:p>
          <a:p>
            <a:pPr marL="285750" indent="-285750" algn="just">
              <a:buFont typeface="Arial" panose="020B0604020202020204" pitchFamily="34" charset="0"/>
              <a:buChar char="•"/>
            </a:pPr>
            <a:r>
              <a:rPr lang="es-CO" sz="2000" dirty="0"/>
              <a:t>Elaborar el Inventario Nacional de Gases de Efecto Invernadero (emisión e inmisión de GEI). </a:t>
            </a:r>
          </a:p>
          <a:p>
            <a:pPr marL="285750" indent="-285750" algn="just">
              <a:buFont typeface="Arial" panose="020B0604020202020204" pitchFamily="34" charset="0"/>
              <a:buChar char="•"/>
            </a:pPr>
            <a:r>
              <a:rPr lang="es-CO" sz="2000" dirty="0"/>
              <a:t>Estudiar los efectos económicos de un posible cambio climático en los diferentes sectores socioeconómicos. </a:t>
            </a:r>
          </a:p>
          <a:p>
            <a:pPr marL="285750" indent="-285750" algn="just">
              <a:buFont typeface="Arial" panose="020B0604020202020204" pitchFamily="34" charset="0"/>
              <a:buChar char="•"/>
            </a:pPr>
            <a:r>
              <a:rPr lang="es-CO" sz="2000" dirty="0"/>
              <a:t>Estudiar, evaluar y proponer opciones de mitigación para la reducción de GEI.</a:t>
            </a:r>
          </a:p>
          <a:p>
            <a:pPr marL="285750" indent="-285750" algn="just">
              <a:buFont typeface="Arial" panose="020B0604020202020204" pitchFamily="34" charset="0"/>
              <a:buChar char="•"/>
            </a:pPr>
            <a:r>
              <a:rPr lang="es-CO" sz="2000" dirty="0"/>
              <a:t> Desarrollar estudios de vulnerabilidad ante el cambio climático de los diferentes sectores socioeconómicos y ambientales del país, así como las diferentes alternativas de adaptación o de respuesta.</a:t>
            </a:r>
          </a:p>
          <a:p>
            <a:pPr marL="285750" indent="-285750" algn="just">
              <a:buFont typeface="Arial" panose="020B0604020202020204" pitchFamily="34" charset="0"/>
              <a:buChar char="•"/>
            </a:pPr>
            <a:r>
              <a:rPr lang="es-CO" sz="2000" dirty="0"/>
              <a:t> Generar Indicadores sobre el cambio global (calentamiento global, Uso global de recursos, Deterioro de la capa de ozono, Acidificación del ambiente, Impacto ambiental global, entre otros).</a:t>
            </a:r>
          </a:p>
          <a:p>
            <a:pPr marL="285750" indent="-285750" algn="just">
              <a:buFont typeface="Arial" panose="020B0604020202020204" pitchFamily="34" charset="0"/>
              <a:buChar char="•"/>
            </a:pPr>
            <a:r>
              <a:rPr lang="es-CO" sz="2000" dirty="0"/>
              <a:t> Participar en la generación de lineamientos para los tomadores de decisión que hacen uso de las proyecciones sobre el cambio global y sus impactos. </a:t>
            </a:r>
          </a:p>
        </p:txBody>
      </p:sp>
    </p:spTree>
    <p:extLst>
      <p:ext uri="{BB962C8B-B14F-4D97-AF65-F5344CB8AC3E}">
        <p14:creationId xmlns:p14="http://schemas.microsoft.com/office/powerpoint/2010/main" val="2485371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22160" y="36576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ESTUDIOS AMBIENTALES</a:t>
            </a:r>
          </a:p>
          <a:p>
            <a:pPr algn="ctr"/>
            <a:r>
              <a:rPr lang="es-CO" sz="1600" b="1" dirty="0"/>
              <a:t>Sabias que el Grupo de Ordenamiento Ambiental del Territorio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1606753" y="1637450"/>
            <a:ext cx="8978494" cy="43088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sz="2000" dirty="0"/>
              <a:t>Establecer las bases para zonificación y el ordenamiento ambiental del territorio desde una perspectiva espacial con visión </a:t>
            </a:r>
            <a:r>
              <a:rPr lang="es-CO" sz="2000" dirty="0" err="1"/>
              <a:t>ecosistémica</a:t>
            </a:r>
            <a:r>
              <a:rPr lang="es-CO" sz="2000" dirty="0"/>
              <a:t>.</a:t>
            </a:r>
          </a:p>
          <a:p>
            <a:pPr marL="342900" indent="-342900" algn="just">
              <a:buFont typeface="Arial" panose="020B0604020202020204" pitchFamily="34" charset="0"/>
              <a:buChar char="•"/>
            </a:pPr>
            <a:r>
              <a:rPr lang="es-CO" sz="2000" dirty="0"/>
              <a:t>Realizar análisis de amenaza, vulnerabilidad y riesgo de la población y asentamientos humanos y de las actividades económicas ante fenómeno naturales extremos, su impacto y las diferentes alternativas de respuesta. </a:t>
            </a:r>
          </a:p>
          <a:p>
            <a:pPr marL="342900" indent="-342900" algn="just">
              <a:buFont typeface="Arial" panose="020B0604020202020204" pitchFamily="34" charset="0"/>
              <a:buChar char="•"/>
            </a:pPr>
            <a:r>
              <a:rPr lang="es-CO" sz="2000" dirty="0"/>
              <a:t>Apoyar a las Corporaciones Autónomas Regionales para el desarrollo de las funciones relativas al ordenamiento, manejo, uso de los recursos naturales renovables en la respectiva jurisdicción. </a:t>
            </a:r>
          </a:p>
          <a:p>
            <a:pPr marL="285750" indent="-285750" algn="just">
              <a:buFont typeface="Arial" panose="020B0604020202020204" pitchFamily="34" charset="0"/>
              <a:buChar char="•"/>
            </a:pPr>
            <a:r>
              <a:rPr lang="es-CO" sz="2000" dirty="0"/>
              <a:t>Participar en el establecimiento de las bases técnicas para clasificar y </a:t>
            </a:r>
            <a:r>
              <a:rPr lang="es-CO" sz="2000" i="1" dirty="0"/>
              <a:t>z</a:t>
            </a:r>
            <a:r>
              <a:rPr lang="es-CO" sz="2000" dirty="0"/>
              <a:t>onificar el uso del territorio nacional para los fines de la planificación y el ordenamiento ambiental del territorio. </a:t>
            </a:r>
          </a:p>
          <a:p>
            <a:pPr marL="285750" indent="-285750" algn="just">
              <a:buFont typeface="Arial" panose="020B0604020202020204" pitchFamily="34" charset="0"/>
              <a:buChar char="•"/>
            </a:pPr>
            <a:r>
              <a:rPr lang="es-CO" sz="2000" dirty="0"/>
              <a:t>Acompañar a las Corporaciones Autónomas Regionales en el proceso de ordenación y manejo de cuencas hidrográficas. </a:t>
            </a:r>
          </a:p>
          <a:p>
            <a:pPr marL="342900" indent="-342900" algn="just">
              <a:buFont typeface="Arial" panose="020B0604020202020204" pitchFamily="34" charset="0"/>
              <a:buChar char="•"/>
            </a:pPr>
            <a:endParaRPr lang="es-CO" sz="1400" dirty="0"/>
          </a:p>
        </p:txBody>
      </p:sp>
    </p:spTree>
    <p:extLst>
      <p:ext uri="{BB962C8B-B14F-4D97-AF65-F5344CB8AC3E}">
        <p14:creationId xmlns:p14="http://schemas.microsoft.com/office/powerpoint/2010/main" val="1919098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708092"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SUBDIRECCIÓN DE ESTUDIOS AMBIENTALES</a:t>
            </a:r>
          </a:p>
          <a:p>
            <a:pPr algn="ctr"/>
            <a:r>
              <a:rPr lang="es-CO" sz="1600" b="1" dirty="0"/>
              <a:t>Sabias que el Grupo de Acreditación de Laboratorios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446860" y="1004404"/>
            <a:ext cx="5490300" cy="51706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600" dirty="0"/>
              <a:t>Acreditar, mediante resolución, a los laboratorios ambientales que lo soliciten para realizar análisis fisicoquímicos en matrices ambientales, de conformidad con el procedimiento que establezca el IDEAM.</a:t>
            </a:r>
          </a:p>
          <a:p>
            <a:pPr marL="285750" indent="-285750" algn="just">
              <a:buFont typeface="Arial" panose="020B0604020202020204" pitchFamily="34" charset="0"/>
              <a:buChar char="•"/>
            </a:pPr>
            <a:r>
              <a:rPr lang="es-CO" sz="1600" dirty="0"/>
              <a:t> Diseñar la estructura organizacional del P</a:t>
            </a:r>
            <a:r>
              <a:rPr lang="es-CO" sz="1600" i="1" dirty="0"/>
              <a:t>r</a:t>
            </a:r>
            <a:r>
              <a:rPr lang="es-CO" sz="1600" dirty="0"/>
              <a:t>ograma de acreditación. </a:t>
            </a:r>
          </a:p>
          <a:p>
            <a:pPr marL="285750" indent="-285750" algn="just">
              <a:buFont typeface="Arial" panose="020B0604020202020204" pitchFamily="34" charset="0"/>
              <a:buChar char="•"/>
            </a:pPr>
            <a:r>
              <a:rPr lang="es-CO" sz="1600" dirty="0"/>
              <a:t>Diseñar y establecer las etapas del proceso de acreditación.</a:t>
            </a:r>
          </a:p>
          <a:p>
            <a:pPr marL="285750" indent="-285750" algn="just">
              <a:buFont typeface="Arial" panose="020B0604020202020204" pitchFamily="34" charset="0"/>
              <a:buChar char="•"/>
            </a:pPr>
            <a:r>
              <a:rPr lang="es-CO" sz="1600" dirty="0"/>
              <a:t>planear, dirigir, coordinar y administrar el proceso de acreditación.</a:t>
            </a:r>
          </a:p>
          <a:p>
            <a:pPr marL="285750" indent="-285750" algn="just">
              <a:buFont typeface="Arial" panose="020B0604020202020204" pitchFamily="34" charset="0"/>
              <a:buChar char="•"/>
            </a:pPr>
            <a:r>
              <a:rPr lang="es-CO" sz="1600" dirty="0"/>
              <a:t> Implementar el sistema de calidad del Programa de acreditación. </a:t>
            </a:r>
          </a:p>
          <a:p>
            <a:pPr marL="285750" indent="-285750" algn="just">
              <a:buFont typeface="Arial" panose="020B0604020202020204" pitchFamily="34" charset="0"/>
              <a:buChar char="•"/>
            </a:pPr>
            <a:r>
              <a:rPr lang="es-CO" sz="1600" dirty="0"/>
              <a:t> Elaborar la normatividad relativa al proceso de acreditación.</a:t>
            </a:r>
          </a:p>
          <a:p>
            <a:pPr marL="285750" indent="-285750" algn="just">
              <a:buFont typeface="Arial" panose="020B0604020202020204" pitchFamily="34" charset="0"/>
              <a:buChar char="•"/>
            </a:pPr>
            <a:r>
              <a:rPr lang="es-CO" sz="1600" dirty="0"/>
              <a:t>Establecer las tarifas a cobrar por la prestación del servicio de acreditación. </a:t>
            </a:r>
          </a:p>
          <a:p>
            <a:pPr marL="285750" indent="-285750" algn="just">
              <a:buFont typeface="Arial" panose="020B0604020202020204" pitchFamily="34" charset="0"/>
              <a:buChar char="•"/>
            </a:pPr>
            <a:r>
              <a:rPr lang="es-CO" sz="1600" dirty="0"/>
              <a:t>Establecer el presupuesto de funcionamiento del Programa de acreditación.</a:t>
            </a:r>
          </a:p>
          <a:p>
            <a:pPr marL="285750" indent="-285750" algn="just">
              <a:buFont typeface="Arial" panose="020B0604020202020204" pitchFamily="34" charset="0"/>
              <a:buChar char="•"/>
            </a:pPr>
            <a:r>
              <a:rPr lang="es-CO" sz="1600" dirty="0"/>
              <a:t>Coordinar el programa de evaluación de desempeño de los laboratorios ambientales.</a:t>
            </a:r>
          </a:p>
          <a:p>
            <a:endParaRPr lang="es-CO" sz="1400" dirty="0"/>
          </a:p>
          <a:p>
            <a:endParaRPr lang="es-CO" sz="1400" dirty="0"/>
          </a:p>
          <a:p>
            <a:endParaRPr lang="es-CO" sz="1400" dirty="0"/>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053071" y="1004404"/>
            <a:ext cx="5460642" cy="52014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CO" sz="1600" dirty="0"/>
              <a:t>Establecer acuerdos con entidades internacionales para el reconocimiento mutuo de laboratorios acreditados.</a:t>
            </a:r>
          </a:p>
          <a:p>
            <a:pPr marL="285750" indent="-285750" algn="just">
              <a:buFont typeface="Arial" panose="020B0604020202020204" pitchFamily="34" charset="0"/>
              <a:buChar char="•"/>
            </a:pPr>
            <a:r>
              <a:rPr lang="es-CO" sz="1600" dirty="0"/>
              <a:t> Conformar el Banco de Auditores para la etapa de evaluación de los laboratorios.</a:t>
            </a:r>
          </a:p>
          <a:p>
            <a:pPr marL="285750" indent="-285750" algn="just">
              <a:buFont typeface="Arial" panose="020B0604020202020204" pitchFamily="34" charset="0"/>
              <a:buChar char="•"/>
            </a:pPr>
            <a:r>
              <a:rPr lang="es-CO" sz="1600" dirty="0"/>
              <a:t> Coordinar y promover actividades de capacitación para los laboratorios inscritos en el proceso de acreditación.</a:t>
            </a:r>
          </a:p>
          <a:p>
            <a:pPr marL="285750" indent="-285750" algn="just">
              <a:buFont typeface="Arial" panose="020B0604020202020204" pitchFamily="34" charset="0"/>
              <a:buChar char="•"/>
            </a:pPr>
            <a:r>
              <a:rPr lang="es-CO" sz="1600" dirty="0"/>
              <a:t> Mantener información actualizada al público sobre el estado de los laboratorios que participan en el proceso de acreditación y el alcance de sus ensayos. </a:t>
            </a:r>
          </a:p>
          <a:p>
            <a:pPr marL="285750" indent="-285750" algn="just">
              <a:buFont typeface="Arial" panose="020B0604020202020204" pitchFamily="34" charset="0"/>
              <a:buChar char="•"/>
            </a:pPr>
            <a:r>
              <a:rPr lang="es-CO" sz="1600" dirty="0"/>
              <a:t> Crear y coordinar la red de laboratorios ambientales de Colombia </a:t>
            </a:r>
          </a:p>
          <a:p>
            <a:pPr marL="285750" indent="-285750" algn="just">
              <a:buFont typeface="Arial" panose="020B0604020202020204" pitchFamily="34" charset="0"/>
              <a:buChar char="•"/>
            </a:pPr>
            <a:r>
              <a:rPr lang="es-CO" sz="1600" dirty="0"/>
              <a:t>Establecer relaciones de colaboración e investigación con gobiernos e instituciones tanto nacionales como internacionales, respecto a las normas de acreditación y evaluación del desempeño de los laboratorios ambientales</a:t>
            </a:r>
            <a:r>
              <a:rPr lang="es-CO" sz="1800" dirty="0"/>
              <a:t>. </a:t>
            </a:r>
          </a:p>
          <a:p>
            <a:pPr marL="285750" indent="-285750" algn="just">
              <a:buFont typeface="Arial" panose="020B0604020202020204" pitchFamily="34" charset="0"/>
              <a:buChar char="•"/>
            </a:pPr>
            <a:endParaRPr lang="es-CO" sz="1800" dirty="0"/>
          </a:p>
          <a:p>
            <a:pPr marL="285750" indent="-285750" algn="just">
              <a:buFont typeface="Arial" panose="020B0604020202020204" pitchFamily="34" charset="0"/>
              <a:buChar char="•"/>
            </a:pPr>
            <a:endParaRPr lang="es-CO" sz="1800" dirty="0"/>
          </a:p>
          <a:p>
            <a:pPr marL="285750" indent="-285750" algn="just">
              <a:buFont typeface="Arial" panose="020B0604020202020204" pitchFamily="34" charset="0"/>
              <a:buChar char="•"/>
            </a:pPr>
            <a:endParaRPr lang="es-CO" sz="1800" dirty="0"/>
          </a:p>
          <a:p>
            <a:pPr marL="285750" indent="-285750" algn="just">
              <a:buFont typeface="Arial" panose="020B0604020202020204" pitchFamily="34" charset="0"/>
              <a:buChar char="•"/>
            </a:pPr>
            <a:endParaRPr lang="es-CO" sz="1800" dirty="0"/>
          </a:p>
          <a:p>
            <a:pPr algn="just"/>
            <a:endParaRPr lang="es-CO" sz="1800" dirty="0"/>
          </a:p>
        </p:txBody>
      </p:sp>
    </p:spTree>
    <p:extLst>
      <p:ext uri="{BB962C8B-B14F-4D97-AF65-F5344CB8AC3E}">
        <p14:creationId xmlns:p14="http://schemas.microsoft.com/office/powerpoint/2010/main" val="89803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140678"/>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al Secretario (a) General  del IDEAM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289344" y="1208947"/>
            <a:ext cx="11613312"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MX" sz="1800" dirty="0"/>
              <a:t>Asesorar a la Dirección General en la formulación de políticas, planes y programas en lo referente al desarrollo del talento humano y la administración de los recursos financieros y físicos de la entidad.</a:t>
            </a:r>
          </a:p>
          <a:p>
            <a:pPr marL="285750" indent="-285750" algn="just">
              <a:buFont typeface="Arial" panose="020B0604020202020204" pitchFamily="34" charset="0"/>
              <a:buChar char="•"/>
            </a:pPr>
            <a:r>
              <a:rPr lang="es-MX" sz="1800" dirty="0"/>
              <a:t>Llevar el registro de los actos administrativos sobre las resoluciones que expida la entidad y mantener bajo su custodia los libros de actas y acuerdos del Consejo Directivo.</a:t>
            </a:r>
          </a:p>
          <a:p>
            <a:pPr marL="285750" indent="-285750" algn="just">
              <a:buFont typeface="Arial" panose="020B0604020202020204" pitchFamily="34" charset="0"/>
              <a:buChar char="•"/>
            </a:pPr>
            <a:r>
              <a:rPr lang="es-MX" sz="1800" dirty="0"/>
              <a:t>Notificar los actos administrativos que expida el Instituto y realizar la publicación de aquellos que sean de carácter general.</a:t>
            </a:r>
          </a:p>
          <a:p>
            <a:pPr marL="285750" indent="-285750" algn="just">
              <a:buFont typeface="Arial" panose="020B0604020202020204" pitchFamily="34" charset="0"/>
              <a:buChar char="•"/>
            </a:pPr>
            <a:r>
              <a:rPr lang="es-MX" sz="1800" dirty="0"/>
              <a:t>Coordinar, programar, dirigir y supervisar las actividades de administración de personal, seguridad industrial y relaciones laborales, de acuerdo con las políticas de la entidad y las normas legales vigentes.</a:t>
            </a:r>
          </a:p>
          <a:p>
            <a:pPr marL="285750" indent="-285750" algn="just">
              <a:buFont typeface="Arial" panose="020B0604020202020204" pitchFamily="34" charset="0"/>
              <a:buChar char="•"/>
            </a:pPr>
            <a:r>
              <a:rPr lang="es-MX" sz="1800" dirty="0"/>
              <a:t>Dirigir los programas de selección, inducción, capacitación y calidad laboral de los servidores del instituto, de acuerdo con las normas legales vigentes.</a:t>
            </a:r>
          </a:p>
          <a:p>
            <a:pPr marL="285750" indent="-285750" algn="just">
              <a:buFont typeface="Arial" panose="020B0604020202020204" pitchFamily="34" charset="0"/>
              <a:buChar char="•"/>
            </a:pPr>
            <a:r>
              <a:rPr lang="es-MX" sz="1800" dirty="0"/>
              <a:t>Mantener actualizado el Manual Específico de Funciones y Requisitos de los empleos de la planta de personal.</a:t>
            </a:r>
          </a:p>
          <a:p>
            <a:pPr marL="285750" indent="-285750" algn="just">
              <a:buFont typeface="Arial" panose="020B0604020202020204" pitchFamily="34" charset="0"/>
              <a:buChar char="•"/>
            </a:pPr>
            <a:r>
              <a:rPr lang="es-MX" sz="1800" dirty="0"/>
              <a:t>Adelantar la programación y ejecución presupuestal y financiera de la entidad, de conformidad con las disposiciones legales vigentes.</a:t>
            </a:r>
          </a:p>
          <a:p>
            <a:pPr marL="285750" indent="-285750" algn="just">
              <a:buFont typeface="Arial" panose="020B0604020202020204" pitchFamily="34" charset="0"/>
              <a:buChar char="•"/>
            </a:pPr>
            <a:r>
              <a:rPr lang="es-MX" sz="1800" dirty="0"/>
              <a:t>Efectuar el cierre anual presupuestal y financiero.</a:t>
            </a:r>
          </a:p>
          <a:p>
            <a:pPr marL="285750" indent="-285750" algn="just">
              <a:buFont typeface="Arial" panose="020B0604020202020204" pitchFamily="34" charset="0"/>
              <a:buChar char="•"/>
            </a:pPr>
            <a:r>
              <a:rPr lang="es-MX" sz="1800" dirty="0"/>
              <a:t>Efectuar la gestión de contabilidad, cartera y tesorería.</a:t>
            </a:r>
          </a:p>
          <a:p>
            <a:pPr marL="285750" indent="-285750" algn="just">
              <a:buFont typeface="Arial" panose="020B0604020202020204" pitchFamily="34" charset="0"/>
              <a:buChar char="•"/>
            </a:pPr>
            <a:r>
              <a:rPr lang="es-MX" sz="1800" dirty="0"/>
              <a:t>Preparar en coordinación con la Oficina Asesora de Planeación el anteproyecto de presupuesto y el programa anual mensualizado de caja, PAC, que deba adoptar la entidad.</a:t>
            </a:r>
          </a:p>
        </p:txBody>
      </p:sp>
    </p:spTree>
    <p:extLst>
      <p:ext uri="{BB962C8B-B14F-4D97-AF65-F5344CB8AC3E}">
        <p14:creationId xmlns:p14="http://schemas.microsoft.com/office/powerpoint/2010/main" val="359479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También son funciones del  Secretario (a) General  del IDEAM: </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89317" y="1140395"/>
            <a:ext cx="11310177" cy="477053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lgn="just">
              <a:buFont typeface="Arial" panose="020B0604020202020204" pitchFamily="34" charset="0"/>
              <a:buChar char="•"/>
            </a:pPr>
            <a:r>
              <a:rPr lang="es-MX" sz="1800" dirty="0"/>
              <a:t>Coordinar con la Oficina Asesora Jurídica y las demás dependencias la elaboración de los pliegos de condiciones, las minutas de contratos, convenios y demás actos contractuales que sean requeridos para el cumplimiento de sus funciones, de conformidad con la delegación que establezca la Dirección General.</a:t>
            </a:r>
          </a:p>
          <a:p>
            <a:pPr marL="171450" indent="-171450" algn="just">
              <a:buFont typeface="Arial" panose="020B0604020202020204" pitchFamily="34" charset="0"/>
              <a:buChar char="•"/>
            </a:pPr>
            <a:r>
              <a:rPr lang="es-MX" sz="1800" dirty="0"/>
              <a:t>Controlar los inventarios de elementos devolutivos y de consumo y coordinar la elaboración del programa anual de compras de la entidad.</a:t>
            </a:r>
          </a:p>
          <a:p>
            <a:pPr marL="171450" indent="-171450" algn="just">
              <a:buFont typeface="Arial" panose="020B0604020202020204" pitchFamily="34" charset="0"/>
              <a:buChar char="•"/>
            </a:pPr>
            <a:r>
              <a:rPr lang="es-MX" sz="1800" dirty="0"/>
              <a:t>Suministrar los bienes y elementos requeridos para el funcionamiento de la entidad.</a:t>
            </a:r>
          </a:p>
          <a:p>
            <a:pPr marL="171450" indent="-171450" algn="just">
              <a:buFont typeface="Arial" panose="020B0604020202020204" pitchFamily="34" charset="0"/>
              <a:buChar char="•"/>
            </a:pPr>
            <a:r>
              <a:rPr lang="es-MX" sz="1800" dirty="0"/>
              <a:t>Coordinar y controlar la adecuada prestación de los servicios generales para el funcionamiento del Instituto.</a:t>
            </a:r>
          </a:p>
          <a:p>
            <a:pPr marL="171450" indent="-171450" algn="just">
              <a:buFont typeface="Arial" panose="020B0604020202020204" pitchFamily="34" charset="0"/>
              <a:buChar char="•"/>
            </a:pPr>
            <a:r>
              <a:rPr lang="es-MX" sz="1800" dirty="0"/>
              <a:t>Administrar el centro documental, responder por la atención al cliente y la gestión de correspondencia y archivo.</a:t>
            </a:r>
          </a:p>
          <a:p>
            <a:pPr marL="171450" indent="-171450" algn="just">
              <a:buFont typeface="Arial" panose="020B0604020202020204" pitchFamily="34" charset="0"/>
              <a:buChar char="•"/>
            </a:pPr>
            <a:r>
              <a:rPr lang="es-MX" sz="1800" dirty="0"/>
              <a:t>Organizar y conservar debidamente los documentos técnicos como planos, mapas, discos, libros, cintas, material fotográfico y video gráfico y demás material de consulta de propiedad del Instituto.</a:t>
            </a:r>
          </a:p>
          <a:p>
            <a:pPr marL="171450" indent="-171450" algn="just">
              <a:buFont typeface="Arial" panose="020B0604020202020204" pitchFamily="34" charset="0"/>
              <a:buChar char="•"/>
            </a:pPr>
            <a:r>
              <a:rPr lang="es-MX" sz="1800" dirty="0"/>
              <a:t>Realizar los procesos de microfilmación y archivo de documentos científico-técnicos para suministrar la información al público, a las dependencias y al personal del Instituto.</a:t>
            </a:r>
          </a:p>
          <a:p>
            <a:pPr marL="171450" indent="-171450" algn="just">
              <a:buFont typeface="Arial" panose="020B0604020202020204" pitchFamily="34" charset="0"/>
              <a:buChar char="•"/>
            </a:pPr>
            <a:r>
              <a:rPr lang="es-MX" sz="1800" dirty="0"/>
              <a:t>Dirigir y coordinar las actividades relacionadas con las investigaciones de carácter disciplinario que se adelanten contra los funcionarios o ex funcionarios de la entidad, de acuerdo con las normas vigentes sobre la materia.</a:t>
            </a:r>
          </a:p>
          <a:p>
            <a:pPr marL="171450" indent="-171450" algn="just">
              <a:buFont typeface="Arial" panose="020B0604020202020204" pitchFamily="34" charset="0"/>
              <a:buChar char="•"/>
            </a:pPr>
            <a:r>
              <a:rPr lang="es-MX" sz="1800" dirty="0"/>
              <a:t>Coordinar la elaboración de informes requeridos por los organismos de control, de acuerdo con las normas legales vigentes.</a:t>
            </a:r>
          </a:p>
          <a:p>
            <a:pPr algn="just"/>
            <a:endParaRPr lang="es-MX" sz="1600" dirty="0"/>
          </a:p>
        </p:txBody>
      </p:sp>
    </p:spTree>
    <p:extLst>
      <p:ext uri="{BB962C8B-B14F-4D97-AF65-F5344CB8AC3E}">
        <p14:creationId xmlns:p14="http://schemas.microsoft.com/office/powerpoint/2010/main" val="21048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6065B9-F941-4D00-BD95-A35304442D69}"/>
              </a:ext>
            </a:extLst>
          </p:cNvPr>
          <p:cNvSpPr/>
          <p:nvPr/>
        </p:nvSpPr>
        <p:spPr>
          <a:xfrm>
            <a:off x="2657621" y="0"/>
            <a:ext cx="6277832" cy="80587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t>Sabias que el Grupo de Servicio al Ciudadano tiene como funciones: </a:t>
            </a:r>
          </a:p>
        </p:txBody>
      </p:sp>
      <p:sp>
        <p:nvSpPr>
          <p:cNvPr id="4" name="CuadroTexto 3">
            <a:extLst>
              <a:ext uri="{FF2B5EF4-FFF2-40B4-BE49-F238E27FC236}">
                <a16:creationId xmlns:a16="http://schemas.microsoft.com/office/drawing/2014/main" xmlns="" id="{DAFDE39F-7FD9-433F-BBBC-D827AA81832E}"/>
              </a:ext>
            </a:extLst>
          </p:cNvPr>
          <p:cNvSpPr txBox="1"/>
          <p:nvPr/>
        </p:nvSpPr>
        <p:spPr>
          <a:xfrm>
            <a:off x="34737" y="955729"/>
            <a:ext cx="6061263" cy="46166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CO" sz="1400" dirty="0"/>
              <a:t>Recibir, tramitar y resolver las peticiones, quejas, reclamos, sugerencias  y denuncias que los ciudadanos formulen, conforme a los términos legales establecidos.</a:t>
            </a:r>
          </a:p>
          <a:p>
            <a:pPr marL="285750" lvl="0" indent="-285750" algn="just">
              <a:buFont typeface="Arial" panose="020B0604020202020204" pitchFamily="34" charset="0"/>
              <a:buChar char="•"/>
            </a:pPr>
            <a:r>
              <a:rPr lang="es-CO" sz="1400" dirty="0"/>
              <a:t>Llevar un registro automatizado y actualizado de todas las peticiones, quejas, reclamos, sugerencias  y denuncias para efectuar un seguimiento y análisis de la información, conforme a los parámetros institucionales adoptados. </a:t>
            </a:r>
          </a:p>
          <a:p>
            <a:pPr marL="285750" indent="-285750" algn="just">
              <a:buFont typeface="Arial" panose="020B0604020202020204" pitchFamily="34" charset="0"/>
              <a:buChar char="•"/>
            </a:pPr>
            <a:r>
              <a:rPr lang="es-CO" sz="1400" dirty="0"/>
              <a:t>Elaborar un informe trimestral que dé a conocer los resultados de la percepción de satisfacción, que permita generar las recomendaciones necesarias para la mejora del servicio, así como todos aquellos que sean requeridos por las diferentes autoridades.</a:t>
            </a:r>
          </a:p>
          <a:p>
            <a:pPr marL="285750" lvl="0" indent="-285750" algn="just">
              <a:buFont typeface="Arial" panose="020B0604020202020204" pitchFamily="34" charset="0"/>
              <a:buChar char="•"/>
            </a:pPr>
            <a:r>
              <a:rPr lang="es-CO" sz="1400" dirty="0"/>
              <a:t>Realizar seguimiento a la respuesta oportuna de las peticiones, quejas y reclamos recibidas por la entidad.</a:t>
            </a:r>
          </a:p>
          <a:p>
            <a:pPr marL="285750" lvl="0" indent="-285750" algn="just">
              <a:buFont typeface="Arial" panose="020B0604020202020204" pitchFamily="34" charset="0"/>
              <a:buChar char="•"/>
            </a:pPr>
            <a:r>
              <a:rPr lang="es-CO" sz="1400" dirty="0"/>
              <a:t>Formular, orientar y coordinar los planes, programas y/o </a:t>
            </a:r>
            <a:r>
              <a:rPr lang="es-CO" sz="1400" dirty="0" err="1"/>
              <a:t>politicas</a:t>
            </a:r>
            <a:r>
              <a:rPr lang="es-CO" sz="1400" dirty="0"/>
              <a:t> para el servicio al ciudadano en el IDEAM, conforme a los parámetros del modelo de Gestión Pública Eficiente al Servicio del Ciudadano y los principios orientadores de la Política Nacional de Eficiencia Administrativa al Servicio del Ciudadano.</a:t>
            </a:r>
          </a:p>
          <a:p>
            <a:pPr marL="285750" lvl="0" indent="-285750" algn="just">
              <a:buFont typeface="Arial" panose="020B0604020202020204" pitchFamily="34" charset="0"/>
              <a:buChar char="•"/>
            </a:pPr>
            <a:r>
              <a:rPr lang="es-CO" sz="1400" dirty="0"/>
              <a:t>Implementar, hacer seguimiento y plantear los ajustes necesarios al modelo de atención al ciudadano o usuario de acuerdo con las necesidades identificadas, los estándares de calidad establecidos por la Entidad y con lineamientos de orden nacional y sectorial.</a:t>
            </a:r>
          </a:p>
        </p:txBody>
      </p:sp>
      <p:sp>
        <p:nvSpPr>
          <p:cNvPr id="7" name="CuadroTexto 6">
            <a:extLst>
              <a:ext uri="{FF2B5EF4-FFF2-40B4-BE49-F238E27FC236}">
                <a16:creationId xmlns:a16="http://schemas.microsoft.com/office/drawing/2014/main" xmlns="" id="{192621E1-D96A-490C-99C1-550389096FE3}"/>
              </a:ext>
            </a:extLst>
          </p:cNvPr>
          <p:cNvSpPr txBox="1"/>
          <p:nvPr/>
        </p:nvSpPr>
        <p:spPr>
          <a:xfrm>
            <a:off x="6400798" y="955729"/>
            <a:ext cx="5598695" cy="486287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CO" sz="1400" dirty="0"/>
              <a:t>Suministrar adecuadamente información a los ciudadanos, la normatividad vigente, sus derechos y deberes, los productos, trámites y servicios, los protocolos de acceso a información e interacción; de acuerdo con los canales de atención establecidos.</a:t>
            </a:r>
          </a:p>
          <a:p>
            <a:pPr marL="285750" indent="-285750" algn="just">
              <a:buFont typeface="Arial" panose="020B0604020202020204" pitchFamily="34" charset="0"/>
              <a:buChar char="•"/>
            </a:pPr>
            <a:r>
              <a:rPr lang="es-CO" sz="1400" dirty="0"/>
              <a:t>Hacer uso de los recursos humanos, físicos y tecnológicos adecuados, de acuerdo con las condiciones socioculturales, capacidades físicas e intelectuales de los ciudadanos o usuarios.</a:t>
            </a:r>
          </a:p>
          <a:p>
            <a:pPr marL="171450" lvl="0" indent="-171450" algn="just">
              <a:buFont typeface="Arial" panose="020B0604020202020204" pitchFamily="34" charset="0"/>
              <a:buChar char="•"/>
            </a:pPr>
            <a:r>
              <a:rPr lang="es-CO" sz="1400" dirty="0"/>
              <a:t>Identificar los temas de capacitación según necesidades de los ciudadanos y del personal de la entidad y garantizar que estas acciones de formación estén alineadas con las estrategias y planes establecidos.</a:t>
            </a:r>
          </a:p>
          <a:p>
            <a:pPr marL="171450" indent="-171450" algn="just">
              <a:buFont typeface="Arial" panose="020B0604020202020204" pitchFamily="34" charset="0"/>
              <a:buChar char="•"/>
            </a:pPr>
            <a:r>
              <a:rPr lang="es-CO" sz="1400" dirty="0"/>
              <a:t>Desarrollar e implantar el modelo de seguimiento y control que garantice las mediciones permanentes de la calidad y oportunidad de los servicios en los diferentes canales de servicio al ciudadano. </a:t>
            </a:r>
          </a:p>
          <a:p>
            <a:pPr marL="171450" lvl="0" indent="-171450" algn="just">
              <a:buFont typeface="Arial" panose="020B0604020202020204" pitchFamily="34" charset="0"/>
              <a:buChar char="•"/>
            </a:pPr>
            <a:r>
              <a:rPr lang="es-CO" sz="1400" dirty="0"/>
              <a:t>Realizar seguimiento a la calidad de la prestación del servicio a través de los diferentes canales de atención.</a:t>
            </a:r>
          </a:p>
          <a:p>
            <a:pPr marL="171450" indent="-171450" algn="just">
              <a:buFont typeface="Arial" panose="020B0604020202020204" pitchFamily="34" charset="0"/>
              <a:buChar char="•"/>
            </a:pPr>
            <a:r>
              <a:rPr lang="es-CO" sz="1400" dirty="0"/>
              <a:t>Crear e implementar mecanismos que permitan incrementar el uso de los canales de atención del Instituto, para mejorar el contacto con el ciudadano y la participación de este, acorde con los lineamientos dados por el Programa de Gobierno en Línea, el Programa Nacional del Servicio al Ciudadano, el Plan Anticorrupción y demás relacionados con atención al ciudadano. </a:t>
            </a:r>
          </a:p>
          <a:p>
            <a:pPr lvl="0" algn="just"/>
            <a:endParaRPr lang="es-CO" sz="1600" dirty="0"/>
          </a:p>
        </p:txBody>
      </p:sp>
    </p:spTree>
    <p:extLst>
      <p:ext uri="{BB962C8B-B14F-4D97-AF65-F5344CB8AC3E}">
        <p14:creationId xmlns:p14="http://schemas.microsoft.com/office/powerpoint/2010/main" val="19787916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4031</TotalTime>
  <Words>16646</Words>
  <Application>Microsoft Office PowerPoint</Application>
  <PresentationFormat>Panorámica</PresentationFormat>
  <Paragraphs>784</Paragraphs>
  <Slides>65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65</vt:i4>
      </vt:variant>
    </vt:vector>
  </HeadingPairs>
  <TitlesOfParts>
    <vt:vector size="70"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User</cp:lastModifiedBy>
  <cp:revision>131</cp:revision>
  <dcterms:created xsi:type="dcterms:W3CDTF">2019-01-12T15:40:47Z</dcterms:created>
  <dcterms:modified xsi:type="dcterms:W3CDTF">2021-09-20T23:09:39Z</dcterms:modified>
</cp:coreProperties>
</file>