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drawings/drawing3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77" r:id="rId4"/>
    <p:sldId id="295" r:id="rId5"/>
    <p:sldId id="278" r:id="rId6"/>
    <p:sldId id="279" r:id="rId7"/>
    <p:sldId id="280" r:id="rId8"/>
    <p:sldId id="296" r:id="rId9"/>
    <p:sldId id="282" r:id="rId10"/>
    <p:sldId id="283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3" r:id="rId19"/>
    <p:sldId id="292" r:id="rId20"/>
    <p:sldId id="294" r:id="rId2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3001"/>
    <a:srgbClr val="996633"/>
    <a:srgbClr val="206137"/>
    <a:srgbClr val="9DB877"/>
    <a:srgbClr val="224F32"/>
    <a:srgbClr val="FF2126"/>
    <a:srgbClr val="FF585C"/>
    <a:srgbClr val="6F9737"/>
    <a:srgbClr val="000000"/>
    <a:srgbClr val="70876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>
        <p:scale>
          <a:sx n="120" d="100"/>
          <a:sy n="120" d="100"/>
        </p:scale>
        <p:origin x="582" y="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4" d="100"/>
          <a:sy n="54" d="100"/>
        </p:scale>
        <p:origin x="2796" y="4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F:\PRESENTACI&#211;N%20INFORME%20PCB\CALCULOS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Libro1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Libro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PRESENTACI&#211;N%20INFORME%20PCB\CALCUL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CO"/>
  <c:chart>
    <c:plotArea>
      <c:layout/>
      <c:barChart>
        <c:barDir val="col"/>
        <c:grouping val="clustered"/>
        <c:ser>
          <c:idx val="0"/>
          <c:order val="0"/>
          <c:tx>
            <c:strRef>
              <c:f>Hoja3!$I$82</c:f>
              <c:strCache>
                <c:ptCount val="1"/>
                <c:pt idx="0">
                  <c:v>Contaminados con PCB</c:v>
                </c:pt>
              </c:strCache>
            </c:strRef>
          </c:tx>
          <c:dLbls>
            <c:dLbl>
              <c:idx val="0"/>
              <c:layout>
                <c:manualLayout>
                  <c:x val="-7.5972877563067667E-3"/>
                  <c:y val="-4.1343379883157748E-3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2.168006506068028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295-4DC3-8846-E2748E0C94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CO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Hoja3!$J$81:$L$81</c:f>
              <c:strCache>
                <c:ptCount val="3"/>
                <c:pt idx="0">
                  <c:v>USO</c:v>
                </c:pt>
                <c:pt idx="1">
                  <c:v>DESUSO</c:v>
                </c:pt>
                <c:pt idx="2">
                  <c:v>DESECHADOS</c:v>
                </c:pt>
              </c:strCache>
            </c:strRef>
          </c:cat>
          <c:val>
            <c:numRef>
              <c:f>Hoja3!$J$82:$L$82</c:f>
              <c:numCache>
                <c:formatCode>General</c:formatCode>
                <c:ptCount val="3"/>
                <c:pt idx="0">
                  <c:v>643</c:v>
                </c:pt>
                <c:pt idx="1">
                  <c:v>470</c:v>
                </c:pt>
                <c:pt idx="2">
                  <c:v>635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295-4DC3-8846-E2748E0C941B}"/>
            </c:ext>
          </c:extLst>
        </c:ser>
        <c:ser>
          <c:idx val="1"/>
          <c:order val="1"/>
          <c:tx>
            <c:strRef>
              <c:f>Hoja3!$I$83</c:f>
              <c:strCache>
                <c:ptCount val="1"/>
                <c:pt idx="0">
                  <c:v>Posiblemente contaminados con PCB</c:v>
                </c:pt>
              </c:strCache>
            </c:strRef>
          </c:tx>
          <c:dLbls>
            <c:dLbl>
              <c:idx val="0"/>
              <c:layout>
                <c:manualLayout>
                  <c:x val="1.6161503045234399E-3"/>
                  <c:y val="2.16800650606802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341.105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8.036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3.001</a:t>
                    </a:r>
                    <a:endParaRPr lang="en-US"/>
                  </a:p>
                </c:rich>
              </c:tx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CO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Hoja3!$J$81:$L$81</c:f>
              <c:strCache>
                <c:ptCount val="3"/>
                <c:pt idx="0">
                  <c:v>USO</c:v>
                </c:pt>
                <c:pt idx="1">
                  <c:v>DESUSO</c:v>
                </c:pt>
                <c:pt idx="2">
                  <c:v>DESECHADOS</c:v>
                </c:pt>
              </c:strCache>
            </c:strRef>
          </c:cat>
          <c:val>
            <c:numRef>
              <c:f>Hoja3!$J$83:$L$83</c:f>
              <c:numCache>
                <c:formatCode>#,##0</c:formatCode>
                <c:ptCount val="3"/>
                <c:pt idx="0">
                  <c:v>341105</c:v>
                </c:pt>
                <c:pt idx="1">
                  <c:v>8036</c:v>
                </c:pt>
                <c:pt idx="2">
                  <c:v>3001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295-4DC3-8846-E2748E0C941B}"/>
            </c:ext>
          </c:extLst>
        </c:ser>
        <c:ser>
          <c:idx val="2"/>
          <c:order val="2"/>
          <c:tx>
            <c:strRef>
              <c:f>Hoja3!$I$84</c:f>
              <c:strCache>
                <c:ptCount val="1"/>
                <c:pt idx="0">
                  <c:v>Libres de PCB</c:v>
                </c:pt>
              </c:strCache>
            </c:strRef>
          </c:tx>
          <c:dLbls>
            <c:dLbl>
              <c:idx val="0"/>
              <c:layout>
                <c:manualLayout>
                  <c:x val="6.5611852056041151E-3"/>
                  <c:y val="5.344038772928484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56.911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8.656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11.272</a:t>
                    </a:r>
                    <a:endParaRPr lang="en-US"/>
                  </a:p>
                </c:rich>
              </c:tx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CO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Hoja3!$J$81:$L$81</c:f>
              <c:strCache>
                <c:ptCount val="3"/>
                <c:pt idx="0">
                  <c:v>USO</c:v>
                </c:pt>
                <c:pt idx="1">
                  <c:v>DESUSO</c:v>
                </c:pt>
                <c:pt idx="2">
                  <c:v>DESECHADOS</c:v>
                </c:pt>
              </c:strCache>
            </c:strRef>
          </c:cat>
          <c:val>
            <c:numRef>
              <c:f>Hoja3!$J$84:$L$84</c:f>
              <c:numCache>
                <c:formatCode>#,##0</c:formatCode>
                <c:ptCount val="3"/>
                <c:pt idx="0">
                  <c:v>56911</c:v>
                </c:pt>
                <c:pt idx="1">
                  <c:v>8656</c:v>
                </c:pt>
                <c:pt idx="2">
                  <c:v>11272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295-4DC3-8846-E2748E0C941B}"/>
            </c:ext>
          </c:extLst>
        </c:ser>
        <c:dLbls/>
        <c:axId val="73831552"/>
        <c:axId val="73833472"/>
      </c:barChart>
      <c:catAx>
        <c:axId val="7383155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>
                    <a:solidFill>
                      <a:srgbClr val="653001"/>
                    </a:solidFill>
                  </a:defRPr>
                </a:pPr>
                <a:r>
                  <a:rPr lang="es-CO" dirty="0" smtClean="0">
                    <a:solidFill>
                      <a:srgbClr val="653001"/>
                    </a:solidFill>
                  </a:rPr>
                  <a:t>ESTADO DE LOS EQUIPOS</a:t>
                </a:r>
                <a:endParaRPr lang="es-CO" dirty="0">
                  <a:solidFill>
                    <a:srgbClr val="653001"/>
                  </a:solidFill>
                </a:endParaRPr>
              </a:p>
            </c:rich>
          </c:tx>
          <c:layout/>
        </c:title>
        <c:numFmt formatCode="General" sourceLinked="0"/>
        <c:tickLblPos val="nextTo"/>
        <c:crossAx val="73833472"/>
        <c:crosses val="autoZero"/>
        <c:auto val="1"/>
        <c:lblAlgn val="ctr"/>
        <c:lblOffset val="100"/>
      </c:catAx>
      <c:valAx>
        <c:axId val="73833472"/>
        <c:scaling>
          <c:logBase val="10"/>
          <c:orientation val="minMax"/>
        </c:scaling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CO" dirty="0" smtClean="0"/>
                  <a:t>Cantidad de Equipos</a:t>
                </a:r>
                <a:r>
                  <a:rPr lang="es-CO" baseline="0" dirty="0" smtClean="0"/>
                  <a:t> (Unidades)</a:t>
                </a:r>
                <a:endParaRPr lang="es-CO" dirty="0"/>
              </a:p>
            </c:rich>
          </c:tx>
          <c:layout/>
        </c:title>
        <c:numFmt formatCode="General" sourceLinked="1"/>
        <c:tickLblPos val="nextTo"/>
        <c:crossAx val="73831552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CO"/>
  <c:chart>
    <c:plotArea>
      <c:layout>
        <c:manualLayout>
          <c:layoutTarget val="inner"/>
          <c:xMode val="edge"/>
          <c:yMode val="edge"/>
          <c:x val="0.11470156825375001"/>
          <c:y val="2.5229878958303094E-2"/>
          <c:w val="0.80203600466510572"/>
          <c:h val="0.76935211993877273"/>
        </c:manualLayout>
      </c:layout>
      <c:barChart>
        <c:barDir val="col"/>
        <c:grouping val="clustered"/>
        <c:ser>
          <c:idx val="0"/>
          <c:order val="0"/>
          <c:dPt>
            <c:idx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A00-41BD-9F8D-79E49038B59E}"/>
              </c:ext>
            </c:extLst>
          </c:dPt>
          <c:dPt>
            <c:idx val="1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A00-41BD-9F8D-79E49038B59E}"/>
              </c:ext>
            </c:extLst>
          </c:dPt>
          <c:dPt>
            <c:idx val="2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A00-41BD-9F8D-79E49038B59E}"/>
              </c:ext>
            </c:extLst>
          </c:dPt>
          <c:dLbls>
            <c:dLbl>
              <c:idx val="0"/>
              <c:layout>
                <c:manualLayout>
                  <c:x val="-1.7176477245451479E-3"/>
                  <c:y val="1.6537422577263469E-2"/>
                </c:manualLayout>
              </c:layout>
              <c:showVal val="1"/>
            </c:dLbl>
            <c:dLbl>
              <c:idx val="1"/>
              <c:layout>
                <c:manualLayout>
                  <c:x val="5.3576261266846117E-4"/>
                  <c:y val="1.6537351953263099E-2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 smtClean="0">
                        <a:solidFill>
                          <a:srgbClr val="653001"/>
                        </a:solidFill>
                      </a:rPr>
                      <a:t>341.105</a:t>
                    </a:r>
                    <a:endParaRPr lang="en-US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A00-41BD-9F8D-79E49038B59E}"/>
                </c:ext>
              </c:extLst>
            </c:dLbl>
            <c:dLbl>
              <c:idx val="2"/>
              <c:layout>
                <c:manualLayout>
                  <c:x val="-3.0684140775649933E-5"/>
                  <c:y val="4.133857931802579E-3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 smtClean="0">
                        <a:solidFill>
                          <a:srgbClr val="653001"/>
                        </a:solidFill>
                      </a:rPr>
                      <a:t>56.911</a:t>
                    </a:r>
                    <a:endParaRPr lang="en-US" dirty="0"/>
                  </a:p>
                </c:rich>
              </c:tx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653001"/>
                    </a:solidFill>
                  </a:defRPr>
                </a:pPr>
                <a:endParaRPr lang="es-CO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Hoja3!$I$10:$I$12</c:f>
              <c:strCache>
                <c:ptCount val="3"/>
                <c:pt idx="0">
                  <c:v>Contaminados con PCB</c:v>
                </c:pt>
                <c:pt idx="1">
                  <c:v>Posiblemente contaminados con PCB</c:v>
                </c:pt>
                <c:pt idx="2">
                  <c:v>Libres de PCB</c:v>
                </c:pt>
              </c:strCache>
            </c:strRef>
          </c:cat>
          <c:val>
            <c:numRef>
              <c:f>Hoja3!$J$10:$J$12</c:f>
              <c:numCache>
                <c:formatCode>#,##0</c:formatCode>
                <c:ptCount val="3"/>
                <c:pt idx="0" formatCode="General">
                  <c:v>643</c:v>
                </c:pt>
                <c:pt idx="1">
                  <c:v>341105</c:v>
                </c:pt>
                <c:pt idx="2">
                  <c:v>56911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A00-41BD-9F8D-79E49038B59E}"/>
            </c:ext>
          </c:extLst>
        </c:ser>
        <c:dLbls/>
        <c:axId val="60372480"/>
        <c:axId val="60374016"/>
      </c:barChart>
      <c:catAx>
        <c:axId val="60372480"/>
        <c:scaling>
          <c:orientation val="minMax"/>
        </c:scaling>
        <c:axPos val="b"/>
        <c:numFmt formatCode="General" sourceLinked="0"/>
        <c:tickLblPos val="nextTo"/>
        <c:crossAx val="60374016"/>
        <c:crosses val="autoZero"/>
        <c:auto val="1"/>
        <c:lblAlgn val="ctr"/>
        <c:lblOffset val="100"/>
      </c:catAx>
      <c:valAx>
        <c:axId val="60374016"/>
        <c:scaling>
          <c:logBase val="10"/>
          <c:orientation val="minMax"/>
        </c:scaling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CO" dirty="0" smtClean="0"/>
                  <a:t>Cantidad</a:t>
                </a:r>
                <a:r>
                  <a:rPr lang="es-CO" baseline="0" dirty="0" smtClean="0"/>
                  <a:t> de Equipos en Uso (Unidades)</a:t>
                </a:r>
                <a:endParaRPr lang="es-CO" dirty="0"/>
              </a:p>
            </c:rich>
          </c:tx>
          <c:layout/>
        </c:title>
        <c:numFmt formatCode="General" sourceLinked="1"/>
        <c:tickLblPos val="nextTo"/>
        <c:crossAx val="60372480"/>
        <c:crosses val="autoZero"/>
        <c:crossBetween val="between"/>
      </c:valAx>
    </c:plotArea>
    <c:plotVisOnly val="1"/>
    <c:dispBlanksAs val="gap"/>
  </c:chart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CO"/>
  <c:chart>
    <c:plotArea>
      <c:layout/>
      <c:barChart>
        <c:barDir val="col"/>
        <c:grouping val="clustered"/>
        <c:ser>
          <c:idx val="0"/>
          <c:order val="0"/>
          <c:dPt>
            <c:idx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C0BF-4117-BDD7-A63F1F7CE0F3}"/>
              </c:ext>
            </c:extLst>
          </c:dPt>
          <c:dPt>
            <c:idx val="1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0BF-4117-BDD7-A63F1F7CE0F3}"/>
              </c:ext>
            </c:extLst>
          </c:dPt>
          <c:dPt>
            <c:idx val="2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C0BF-4117-BDD7-A63F1F7CE0F3}"/>
              </c:ext>
            </c:extLst>
          </c:dPt>
          <c:dLbls>
            <c:dLbl>
              <c:idx val="0"/>
              <c:layout>
                <c:manualLayout>
                  <c:x val="-2.4691338822716521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/>
                  </a:pPr>
                  <a:endParaRPr lang="es-CO"/>
                </a:p>
              </c:txPr>
              <c:showVal val="1"/>
            </c:dLbl>
            <c:dLbl>
              <c:idx val="1"/>
              <c:layout>
                <c:manualLayout>
                  <c:x val="-9.8765355290867905E-3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dirty="0" smtClean="0"/>
                      <a:t>8.036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Val val="1"/>
            </c:dLbl>
            <c:dLbl>
              <c:idx val="2"/>
              <c:layout>
                <c:manualLayout>
                  <c:x val="-4.9382677645433059E-3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dirty="0" smtClean="0"/>
                      <a:t>8.656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Val val="1"/>
            </c:dLbl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Hoja3!$I$31:$I$33</c:f>
              <c:strCache>
                <c:ptCount val="3"/>
                <c:pt idx="0">
                  <c:v>Contaminados con PCB</c:v>
                </c:pt>
                <c:pt idx="1">
                  <c:v>Posiblemente contaminados con PCB</c:v>
                </c:pt>
                <c:pt idx="2">
                  <c:v>Libres de PCB</c:v>
                </c:pt>
              </c:strCache>
            </c:strRef>
          </c:cat>
          <c:val>
            <c:numRef>
              <c:f>Hoja3!$J$31:$J$33</c:f>
              <c:numCache>
                <c:formatCode>#,##0</c:formatCode>
                <c:ptCount val="3"/>
                <c:pt idx="0" formatCode="General">
                  <c:v>470</c:v>
                </c:pt>
                <c:pt idx="1">
                  <c:v>8036</c:v>
                </c:pt>
                <c:pt idx="2">
                  <c:v>8656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0BF-4117-BDD7-A63F1F7CE0F3}"/>
            </c:ext>
          </c:extLst>
        </c:ser>
        <c:dLbls/>
        <c:axId val="61958400"/>
        <c:axId val="61964288"/>
      </c:barChart>
      <c:catAx>
        <c:axId val="61958400"/>
        <c:scaling>
          <c:orientation val="minMax"/>
        </c:scaling>
        <c:axPos val="b"/>
        <c:numFmt formatCode="General" sourceLinked="0"/>
        <c:tickLblPos val="nextTo"/>
        <c:crossAx val="61964288"/>
        <c:crosses val="autoZero"/>
        <c:auto val="1"/>
        <c:lblAlgn val="ctr"/>
        <c:lblOffset val="100"/>
      </c:catAx>
      <c:valAx>
        <c:axId val="61964288"/>
        <c:scaling>
          <c:logBase val="10"/>
          <c:orientation val="minMax"/>
        </c:scaling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CO" dirty="0" smtClean="0"/>
                  <a:t>Cantidad de Equipos en Desuso (Unidades)</a:t>
                </a:r>
                <a:endParaRPr lang="es-CO" dirty="0"/>
              </a:p>
            </c:rich>
          </c:tx>
          <c:layout/>
        </c:title>
        <c:numFmt formatCode="General" sourceLinked="1"/>
        <c:tickLblPos val="nextTo"/>
        <c:crossAx val="61958400"/>
        <c:crosses val="autoZero"/>
        <c:crossBetween val="between"/>
      </c:valAx>
      <c:spPr>
        <a:ln>
          <a:prstDash val="dash"/>
        </a:ln>
      </c:spPr>
    </c:plotArea>
    <c:plotVisOnly val="1"/>
    <c:dispBlanksAs val="gap"/>
  </c:chart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CO"/>
  <c:chart>
    <c:plotArea>
      <c:layout/>
      <c:barChart>
        <c:barDir val="col"/>
        <c:grouping val="clustered"/>
        <c:ser>
          <c:idx val="0"/>
          <c:order val="0"/>
          <c:spPr>
            <a:solidFill>
              <a:schemeClr val="accent2">
                <a:lumMod val="75000"/>
              </a:schemeClr>
            </a:solidFill>
          </c:spPr>
          <c:dPt>
            <c:idx val="1"/>
            <c:spPr>
              <a:solidFill>
                <a:schemeClr val="accent6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2E65-4CCA-A7BE-1C5465598E8C}"/>
              </c:ext>
            </c:extLst>
          </c:dPt>
          <c:dPt>
            <c:idx val="2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E65-4CCA-A7BE-1C5465598E8C}"/>
              </c:ext>
            </c:extLst>
          </c:dPt>
          <c:dLbls>
            <c:dLbl>
              <c:idx val="0"/>
              <c:layout>
                <c:manualLayout>
                  <c:x val="-1.1252121816345227E-3"/>
                  <c:y val="1.3675117961352221E-2"/>
                </c:manualLayout>
              </c:layout>
              <c:showVal val="1"/>
            </c:dLbl>
            <c:dLbl>
              <c:idx val="1"/>
              <c:layout>
                <c:manualLayout>
                  <c:x val="-1.1252121816345227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3.001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-4.5006717341159073E-3"/>
                  <c:y val="9.116745307568121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11.272</a:t>
                    </a:r>
                    <a:endParaRPr lang="en-US" dirty="0"/>
                  </a:p>
                </c:rich>
              </c:tx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CO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Hoja3!$I$51:$I$53</c:f>
              <c:strCache>
                <c:ptCount val="3"/>
                <c:pt idx="0">
                  <c:v>Contaminados con PCB</c:v>
                </c:pt>
                <c:pt idx="1">
                  <c:v>Posiblemente contaminados con PCB</c:v>
                </c:pt>
                <c:pt idx="2">
                  <c:v>Libres de PCB</c:v>
                </c:pt>
              </c:strCache>
            </c:strRef>
          </c:cat>
          <c:val>
            <c:numRef>
              <c:f>Hoja3!$J$51:$J$53</c:f>
              <c:numCache>
                <c:formatCode>#,##0</c:formatCode>
                <c:ptCount val="3"/>
                <c:pt idx="0" formatCode="General">
                  <c:v>635</c:v>
                </c:pt>
                <c:pt idx="1">
                  <c:v>3001</c:v>
                </c:pt>
                <c:pt idx="2">
                  <c:v>11272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E65-4CCA-A7BE-1C5465598E8C}"/>
            </c:ext>
          </c:extLst>
        </c:ser>
        <c:dLbls/>
        <c:axId val="62076032"/>
        <c:axId val="62077568"/>
      </c:barChart>
      <c:catAx>
        <c:axId val="62076032"/>
        <c:scaling>
          <c:orientation val="minMax"/>
        </c:scaling>
        <c:axPos val="b"/>
        <c:numFmt formatCode="General" sourceLinked="0"/>
        <c:tickLblPos val="nextTo"/>
        <c:crossAx val="62077568"/>
        <c:crosses val="autoZero"/>
        <c:auto val="1"/>
        <c:lblAlgn val="ctr"/>
        <c:lblOffset val="100"/>
      </c:catAx>
      <c:valAx>
        <c:axId val="62077568"/>
        <c:scaling>
          <c:logBase val="10"/>
          <c:orientation val="minMax"/>
        </c:scaling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CO" dirty="0" smtClean="0"/>
                  <a:t>Cantidad de</a:t>
                </a:r>
                <a:r>
                  <a:rPr lang="es-CO" baseline="0" dirty="0" smtClean="0"/>
                  <a:t> E</a:t>
                </a:r>
                <a:r>
                  <a:rPr lang="es-CO" dirty="0" smtClean="0"/>
                  <a:t>quipos</a:t>
                </a:r>
                <a:r>
                  <a:rPr lang="es-CO" baseline="0" dirty="0" smtClean="0"/>
                  <a:t> Desechados (Unidades)</a:t>
                </a:r>
                <a:endParaRPr lang="es-CO" dirty="0"/>
              </a:p>
            </c:rich>
          </c:tx>
          <c:layout/>
        </c:title>
        <c:numFmt formatCode="General" sourceLinked="1"/>
        <c:tickLblPos val="nextTo"/>
        <c:crossAx val="62076032"/>
        <c:crosses val="autoZero"/>
        <c:crossBetween val="between"/>
      </c:valAx>
    </c:plotArea>
    <c:plotVisOnly val="1"/>
    <c:dispBlanksAs val="gap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AC873D-6518-4B30-B293-06A9DE7E60D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DA6490AB-DEBC-4355-BEE6-D8DF2F9DC92C}">
      <dgm:prSet phldrT="[Texto]" custT="1"/>
      <dgm:spPr>
        <a:solidFill>
          <a:srgbClr val="653001"/>
        </a:solidFill>
        <a:ln>
          <a:noFill/>
        </a:ln>
      </dgm:spPr>
      <dgm:t>
        <a:bodyPr/>
        <a:lstStyle/>
        <a:p>
          <a:r>
            <a:rPr lang="es-CO" sz="4400" dirty="0" smtClean="0"/>
            <a:t>2015</a:t>
          </a:r>
          <a:endParaRPr lang="es-CO" sz="4800" dirty="0"/>
        </a:p>
      </dgm:t>
    </dgm:pt>
    <dgm:pt modelId="{ABEA9EC6-2F21-4DAA-8BA7-99AB8C23578C}" type="parTrans" cxnId="{BC8E25BF-7605-496D-8A49-DE2CAFC0A7E0}">
      <dgm:prSet/>
      <dgm:spPr/>
      <dgm:t>
        <a:bodyPr/>
        <a:lstStyle/>
        <a:p>
          <a:endParaRPr lang="es-CO" sz="1600"/>
        </a:p>
      </dgm:t>
    </dgm:pt>
    <dgm:pt modelId="{615E6570-9409-4877-AC30-808DB6EB603A}" type="sibTrans" cxnId="{BC8E25BF-7605-496D-8A49-DE2CAFC0A7E0}">
      <dgm:prSet/>
      <dgm:spPr/>
      <dgm:t>
        <a:bodyPr/>
        <a:lstStyle/>
        <a:p>
          <a:endParaRPr lang="es-CO" sz="1600"/>
        </a:p>
      </dgm:t>
    </dgm:pt>
    <dgm:pt modelId="{316D9331-1B26-4149-851D-E3A15BB40D49}">
      <dgm:prSet phldrT="[Texto]" custT="1"/>
      <dgm:spPr>
        <a:ln>
          <a:solidFill>
            <a:srgbClr val="653001"/>
          </a:solidFill>
        </a:ln>
      </dgm:spPr>
      <dgm:t>
        <a:bodyPr/>
        <a:lstStyle/>
        <a:p>
          <a:r>
            <a:rPr lang="es-CO" sz="20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448.600</a:t>
          </a:r>
          <a:r>
            <a:rPr lang="es-CO" sz="2000" dirty="0" smtClean="0">
              <a:solidFill>
                <a:schemeClr val="tx1">
                  <a:lumMod val="65000"/>
                  <a:lumOff val="35000"/>
                </a:schemeClr>
              </a:solidFill>
            </a:rPr>
            <a:t> Equipos </a:t>
          </a:r>
          <a:r>
            <a:rPr lang="es-CO" sz="2000" b="1" i="0" dirty="0" smtClean="0">
              <a:solidFill>
                <a:schemeClr val="tx1">
                  <a:lumMod val="65000"/>
                  <a:lumOff val="35000"/>
                </a:schemeClr>
              </a:solidFill>
            </a:rPr>
            <a:t>registrados</a:t>
          </a:r>
          <a:r>
            <a:rPr lang="es-CO" sz="2000" dirty="0" smtClean="0">
              <a:solidFill>
                <a:schemeClr val="tx1">
                  <a:lumMod val="65000"/>
                  <a:lumOff val="35000"/>
                </a:schemeClr>
              </a:solidFill>
            </a:rPr>
            <a:t> por AA</a:t>
          </a:r>
          <a:endParaRPr lang="es-CO" sz="20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2F208189-DD51-4E9B-BC4D-B4C829BB1D5F}" type="parTrans" cxnId="{F6A0677B-17EC-46D0-AB56-8B20AD29DC88}">
      <dgm:prSet/>
      <dgm:spPr/>
      <dgm:t>
        <a:bodyPr/>
        <a:lstStyle/>
        <a:p>
          <a:endParaRPr lang="es-CO" sz="1600"/>
        </a:p>
      </dgm:t>
    </dgm:pt>
    <dgm:pt modelId="{62428D68-D36D-48B1-B0DA-30767030EF37}" type="sibTrans" cxnId="{F6A0677B-17EC-46D0-AB56-8B20AD29DC88}">
      <dgm:prSet/>
      <dgm:spPr/>
      <dgm:t>
        <a:bodyPr/>
        <a:lstStyle/>
        <a:p>
          <a:endParaRPr lang="es-CO" sz="1600"/>
        </a:p>
      </dgm:t>
    </dgm:pt>
    <dgm:pt modelId="{3662CAB6-653E-4EEA-8533-C41729D37278}">
      <dgm:prSet custT="1"/>
      <dgm:spPr>
        <a:ln>
          <a:solidFill>
            <a:srgbClr val="653001"/>
          </a:solidFill>
        </a:ln>
      </dgm:spPr>
      <dgm:t>
        <a:bodyPr/>
        <a:lstStyle/>
        <a:p>
          <a:r>
            <a:rPr lang="es-CO" sz="2000" dirty="0" smtClean="0">
              <a:solidFill>
                <a:schemeClr val="tx1">
                  <a:lumMod val="65000"/>
                  <a:lumOff val="35000"/>
                </a:schemeClr>
              </a:solidFill>
            </a:rPr>
            <a:t>Transmisión del </a:t>
          </a:r>
          <a:r>
            <a:rPr lang="es-CO" sz="20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96%</a:t>
          </a:r>
          <a:endParaRPr lang="es-CO" sz="2000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C2D3AD09-8AB1-4622-AA1E-8EFE7B59434D}" type="parTrans" cxnId="{50614BA8-F0B9-42B8-A3DD-6EBE5E9E0B3B}">
      <dgm:prSet/>
      <dgm:spPr/>
      <dgm:t>
        <a:bodyPr/>
        <a:lstStyle/>
        <a:p>
          <a:endParaRPr lang="es-CO" sz="1600"/>
        </a:p>
      </dgm:t>
    </dgm:pt>
    <dgm:pt modelId="{E1B30923-8CCB-40FE-A848-D999ADDAD5CD}" type="sibTrans" cxnId="{50614BA8-F0B9-42B8-A3DD-6EBE5E9E0B3B}">
      <dgm:prSet/>
      <dgm:spPr/>
      <dgm:t>
        <a:bodyPr/>
        <a:lstStyle/>
        <a:p>
          <a:endParaRPr lang="es-CO" sz="1600"/>
        </a:p>
      </dgm:t>
    </dgm:pt>
    <dgm:pt modelId="{116D7AEC-6250-44DB-A542-FEFE6BEE83F5}">
      <dgm:prSet custT="1"/>
      <dgm:spPr>
        <a:ln>
          <a:solidFill>
            <a:srgbClr val="653001"/>
          </a:solidFill>
        </a:ln>
      </dgm:spPr>
      <dgm:t>
        <a:bodyPr/>
        <a:lstStyle/>
        <a:p>
          <a:r>
            <a:rPr lang="es-CO" sz="2000" dirty="0" smtClean="0">
              <a:solidFill>
                <a:schemeClr val="tx1">
                  <a:lumMod val="65000"/>
                  <a:lumOff val="35000"/>
                </a:schemeClr>
              </a:solidFill>
            </a:rPr>
            <a:t>Información correspondiente a </a:t>
          </a:r>
          <a:r>
            <a:rPr lang="es-CO" sz="20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541</a:t>
          </a:r>
          <a:r>
            <a:rPr lang="es-CO" sz="2000" dirty="0" smtClean="0">
              <a:solidFill>
                <a:schemeClr val="tx1">
                  <a:lumMod val="65000"/>
                  <a:lumOff val="35000"/>
                </a:schemeClr>
              </a:solidFill>
            </a:rPr>
            <a:t> propietarios (47,33%)</a:t>
          </a:r>
          <a:endParaRPr lang="es-CO" sz="20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BE3895E8-A6BF-4C67-A0F9-129D395115C6}" type="parTrans" cxnId="{8BD63EEC-EDD3-499F-9725-471946862196}">
      <dgm:prSet/>
      <dgm:spPr/>
      <dgm:t>
        <a:bodyPr/>
        <a:lstStyle/>
        <a:p>
          <a:endParaRPr lang="es-CO" sz="1600"/>
        </a:p>
      </dgm:t>
    </dgm:pt>
    <dgm:pt modelId="{BF5623C9-3C49-40EB-8826-C58D101AC687}" type="sibTrans" cxnId="{8BD63EEC-EDD3-499F-9725-471946862196}">
      <dgm:prSet/>
      <dgm:spPr/>
      <dgm:t>
        <a:bodyPr/>
        <a:lstStyle/>
        <a:p>
          <a:endParaRPr lang="es-CO" sz="1600"/>
        </a:p>
      </dgm:t>
    </dgm:pt>
    <dgm:pt modelId="{4B08075C-6A78-47B0-B609-4FE6A6B16301}" type="pres">
      <dgm:prSet presAssocID="{0CAC873D-6518-4B30-B293-06A9DE7E60D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4D0509E1-5905-4A19-9804-0F0FB7A1B59D}" type="pres">
      <dgm:prSet presAssocID="{DA6490AB-DEBC-4355-BEE6-D8DF2F9DC92C}" presName="composite" presStyleCnt="0"/>
      <dgm:spPr/>
      <dgm:t>
        <a:bodyPr/>
        <a:lstStyle/>
        <a:p>
          <a:endParaRPr lang="es-ES"/>
        </a:p>
      </dgm:t>
    </dgm:pt>
    <dgm:pt modelId="{02B5F5F1-595B-456F-8D22-008A536EEF0C}" type="pres">
      <dgm:prSet presAssocID="{DA6490AB-DEBC-4355-BEE6-D8DF2F9DC92C}" presName="parentText" presStyleLbl="alignNode1" presStyleIdx="0" presStyleCnt="1" custLinFactNeighborX="-41787" custLinFactNeighborY="-17082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3E3C6E0-928B-434F-812E-D662CC739EFF}" type="pres">
      <dgm:prSet presAssocID="{DA6490AB-DEBC-4355-BEE6-D8DF2F9DC92C}" presName="descendantText" presStyleLbl="alignAcc1" presStyleIdx="0" presStyleCnt="1" custScaleX="97290" custScaleY="91594" custLinFactNeighborX="4957" custLinFactNeighborY="250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F6A0677B-17EC-46D0-AB56-8B20AD29DC88}" srcId="{DA6490AB-DEBC-4355-BEE6-D8DF2F9DC92C}" destId="{316D9331-1B26-4149-851D-E3A15BB40D49}" srcOrd="0" destOrd="0" parTransId="{2F208189-DD51-4E9B-BC4D-B4C829BB1D5F}" sibTransId="{62428D68-D36D-48B1-B0DA-30767030EF37}"/>
    <dgm:cxn modelId="{8BD63EEC-EDD3-499F-9725-471946862196}" srcId="{DA6490AB-DEBC-4355-BEE6-D8DF2F9DC92C}" destId="{116D7AEC-6250-44DB-A542-FEFE6BEE83F5}" srcOrd="2" destOrd="0" parTransId="{BE3895E8-A6BF-4C67-A0F9-129D395115C6}" sibTransId="{BF5623C9-3C49-40EB-8826-C58D101AC687}"/>
    <dgm:cxn modelId="{BC8E25BF-7605-496D-8A49-DE2CAFC0A7E0}" srcId="{0CAC873D-6518-4B30-B293-06A9DE7E60DE}" destId="{DA6490AB-DEBC-4355-BEE6-D8DF2F9DC92C}" srcOrd="0" destOrd="0" parTransId="{ABEA9EC6-2F21-4DAA-8BA7-99AB8C23578C}" sibTransId="{615E6570-9409-4877-AC30-808DB6EB603A}"/>
    <dgm:cxn modelId="{539CDB3B-2182-45CE-BAFF-1568E9A8449C}" type="presOf" srcId="{316D9331-1B26-4149-851D-E3A15BB40D49}" destId="{33E3C6E0-928B-434F-812E-D662CC739EFF}" srcOrd="0" destOrd="0" presId="urn:microsoft.com/office/officeart/2005/8/layout/chevron2"/>
    <dgm:cxn modelId="{D5C511EC-3B06-44D9-B52B-F7ADE674E7F9}" type="presOf" srcId="{0CAC873D-6518-4B30-B293-06A9DE7E60DE}" destId="{4B08075C-6A78-47B0-B609-4FE6A6B16301}" srcOrd="0" destOrd="0" presId="urn:microsoft.com/office/officeart/2005/8/layout/chevron2"/>
    <dgm:cxn modelId="{AAB3E1B2-E8FA-49B1-B2AF-677C4D805670}" type="presOf" srcId="{3662CAB6-653E-4EEA-8533-C41729D37278}" destId="{33E3C6E0-928B-434F-812E-D662CC739EFF}" srcOrd="0" destOrd="1" presId="urn:microsoft.com/office/officeart/2005/8/layout/chevron2"/>
    <dgm:cxn modelId="{1315F8CC-F65A-4B46-AE02-71C2AAD00A51}" type="presOf" srcId="{DA6490AB-DEBC-4355-BEE6-D8DF2F9DC92C}" destId="{02B5F5F1-595B-456F-8D22-008A536EEF0C}" srcOrd="0" destOrd="0" presId="urn:microsoft.com/office/officeart/2005/8/layout/chevron2"/>
    <dgm:cxn modelId="{2FA4BB75-3FC3-44B0-81DD-C4CEF25EEE29}" type="presOf" srcId="{116D7AEC-6250-44DB-A542-FEFE6BEE83F5}" destId="{33E3C6E0-928B-434F-812E-D662CC739EFF}" srcOrd="0" destOrd="2" presId="urn:microsoft.com/office/officeart/2005/8/layout/chevron2"/>
    <dgm:cxn modelId="{50614BA8-F0B9-42B8-A3DD-6EBE5E9E0B3B}" srcId="{DA6490AB-DEBC-4355-BEE6-D8DF2F9DC92C}" destId="{3662CAB6-653E-4EEA-8533-C41729D37278}" srcOrd="1" destOrd="0" parTransId="{C2D3AD09-8AB1-4622-AA1E-8EFE7B59434D}" sibTransId="{E1B30923-8CCB-40FE-A848-D999ADDAD5CD}"/>
    <dgm:cxn modelId="{B98AFDF2-9B72-4C9E-AB3A-6B0D515E4616}" type="presParOf" srcId="{4B08075C-6A78-47B0-B609-4FE6A6B16301}" destId="{4D0509E1-5905-4A19-9804-0F0FB7A1B59D}" srcOrd="0" destOrd="0" presId="urn:microsoft.com/office/officeart/2005/8/layout/chevron2"/>
    <dgm:cxn modelId="{D6F8BC05-C00C-4611-9F72-7866F233735B}" type="presParOf" srcId="{4D0509E1-5905-4A19-9804-0F0FB7A1B59D}" destId="{02B5F5F1-595B-456F-8D22-008A536EEF0C}" srcOrd="0" destOrd="0" presId="urn:microsoft.com/office/officeart/2005/8/layout/chevron2"/>
    <dgm:cxn modelId="{90BB171A-FBA4-423A-932E-0ACC9484D1E6}" type="presParOf" srcId="{4D0509E1-5905-4A19-9804-0F0FB7A1B59D}" destId="{33E3C6E0-928B-434F-812E-D662CC739EF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B5F5F1-595B-456F-8D22-008A536EEF0C}">
      <dsp:nvSpPr>
        <dsp:cNvPr id="0" name=""/>
        <dsp:cNvSpPr/>
      </dsp:nvSpPr>
      <dsp:spPr>
        <a:xfrm rot="5400000">
          <a:off x="-288837" y="288837"/>
          <a:ext cx="1925580" cy="1347906"/>
        </a:xfrm>
        <a:prstGeom prst="chevron">
          <a:avLst/>
        </a:prstGeom>
        <a:solidFill>
          <a:srgbClr val="65300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400" kern="1200" dirty="0" smtClean="0"/>
            <a:t>2015</a:t>
          </a:r>
          <a:endParaRPr lang="es-CO" sz="4800" kern="1200" dirty="0"/>
        </a:p>
      </dsp:txBody>
      <dsp:txXfrm rot="-5400000">
        <a:off x="0" y="673953"/>
        <a:ext cx="1347906" cy="577674"/>
      </dsp:txXfrm>
    </dsp:sp>
    <dsp:sp modelId="{33E3C6E0-928B-434F-812E-D662CC739EFF}">
      <dsp:nvSpPr>
        <dsp:cNvPr id="0" name=""/>
        <dsp:cNvSpPr/>
      </dsp:nvSpPr>
      <dsp:spPr>
        <a:xfrm rot="5400000">
          <a:off x="4901068" y="-3249511"/>
          <a:ext cx="1147018" cy="78178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5300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20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448.600</a:t>
          </a:r>
          <a:r>
            <a:rPr lang="es-CO" sz="20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 Equipos </a:t>
          </a:r>
          <a:r>
            <a:rPr lang="es-CO" sz="2000" b="1" i="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registrados</a:t>
          </a:r>
          <a:r>
            <a:rPr lang="es-CO" sz="20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 por AA</a:t>
          </a:r>
          <a:endParaRPr lang="es-CO" sz="2000" kern="1200" dirty="0">
            <a:solidFill>
              <a:schemeClr val="tx1">
                <a:lumMod val="65000"/>
                <a:lumOff val="35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20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Transmisión del </a:t>
          </a:r>
          <a:r>
            <a:rPr lang="es-CO" sz="20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96%</a:t>
          </a:r>
          <a:endParaRPr lang="es-CO" sz="20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20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Información correspondiente a </a:t>
          </a:r>
          <a:r>
            <a:rPr lang="es-CO" sz="20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541</a:t>
          </a:r>
          <a:r>
            <a:rPr lang="es-CO" sz="20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 propietarios (47,33%)</a:t>
          </a:r>
          <a:endParaRPr lang="es-CO" sz="20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 rot="-5400000">
        <a:off x="1565671" y="141880"/>
        <a:ext cx="7761821" cy="10350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0.13258</cdr:x>
      <cdr:y>0.53613</cdr:y>
    </cdr:from>
    <cdr:to>
      <cdr:x>0.18123</cdr:x>
      <cdr:y>0.63238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392432" y="1551996"/>
          <a:ext cx="510850" cy="2786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s-CO" sz="1000" dirty="0" smtClean="0"/>
            <a:t>0,16%</a:t>
          </a:r>
          <a:endParaRPr lang="es-CO" sz="10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0.4774</cdr:x>
      <cdr:y>0.43419</cdr:y>
    </cdr:from>
    <cdr:to>
      <cdr:x>0.55322</cdr:x>
      <cdr:y>0.51344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3593989" y="1526651"/>
          <a:ext cx="570827" cy="2786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s-CO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s-CO" sz="1000" dirty="0" smtClean="0"/>
            <a:t>85,56%</a:t>
          </a:r>
          <a:endParaRPr lang="es-CO" sz="10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0.78033</cdr:x>
      <cdr:y>0.40193</cdr:y>
    </cdr:from>
    <cdr:to>
      <cdr:x>0.89395</cdr:x>
      <cdr:y>0.513</cdr:y>
    </cdr:to>
    <cdr:sp macro="" textlink="">
      <cdr:nvSpPr>
        <cdr:cNvPr id="2" name="CuadroTexto 2"/>
        <cdr:cNvSpPr txBox="1"/>
      </cdr:nvSpPr>
      <cdr:spPr>
        <a:xfrm xmlns:a="http://schemas.openxmlformats.org/drawingml/2006/main">
          <a:off x="5351508" y="1225083"/>
          <a:ext cx="779198" cy="33854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C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600" dirty="0" smtClean="0"/>
            <a:t>50,4%</a:t>
          </a:r>
          <a:endParaRPr lang="es-CO" sz="16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DCED1B-05B7-45D7-B886-92893612D1B2}" type="datetimeFigureOut">
              <a:rPr lang="es-CO" smtClean="0"/>
              <a:pPr/>
              <a:t>06/03/2017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93A82-15CC-4AAF-9F90-6BA183FA835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878960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93A82-15CC-4AAF-9F90-6BA183FA8354}" type="slidenum">
              <a:rPr lang="es-CO" smtClean="0"/>
              <a:pPr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3360557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1091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2760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0596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579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chart" Target="../charts/char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chart" Target="../charts/chart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microsoft.com/office/2007/relationships/media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diagramLayout" Target="../diagrams/layout1.xm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diagramData" Target="../diagrams/data1.xml"/><Relationship Id="rId17" Type="http://schemas.microsoft.com/office/2007/relationships/diagramDrawing" Target="../diagrams/drawing1.xml"/><Relationship Id="rId2" Type="http://schemas.openxmlformats.org/officeDocument/2006/relationships/image" Target="../media/image10.pn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355397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638977" y="1115469"/>
            <a:ext cx="10642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300" b="1" dirty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ESTADO DE CONTAMINACIÓN DE EQUIPOS </a:t>
            </a:r>
            <a:r>
              <a:rPr lang="es-CO" sz="3300" b="1" dirty="0">
                <a:ln/>
                <a:solidFill>
                  <a:srgbClr val="653001"/>
                </a:solidFill>
              </a:rPr>
              <a:t>AÑO 2015</a:t>
            </a:r>
          </a:p>
        </p:txBody>
      </p:sp>
      <p:grpSp>
        <p:nvGrpSpPr>
          <p:cNvPr id="28" name="Grupo 27"/>
          <p:cNvGrpSpPr/>
          <p:nvPr/>
        </p:nvGrpSpPr>
        <p:grpSpPr>
          <a:xfrm>
            <a:off x="2192986" y="-3658829"/>
            <a:ext cx="7592883" cy="3261511"/>
            <a:chOff x="2192986" y="-3658829"/>
            <a:chExt cx="7592883" cy="3261511"/>
          </a:xfrm>
        </p:grpSpPr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137869" y="-3658829"/>
              <a:ext cx="648000" cy="326151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92986" y="-1333019"/>
              <a:ext cx="648000" cy="9357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64640" y="-1545435"/>
              <a:ext cx="648000" cy="114811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36294" y="-1768605"/>
              <a:ext cx="648000" cy="13712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07948" y="-2042862"/>
              <a:ext cx="648000" cy="16455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79602" y="-2357451"/>
              <a:ext cx="648000" cy="19601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51256" y="-2610198"/>
              <a:ext cx="648000" cy="22128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22910" y="-2957052"/>
              <a:ext cx="648000" cy="25597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594564" y="-3153336"/>
              <a:ext cx="648000" cy="275601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366218" y="-3384572"/>
              <a:ext cx="648000" cy="29872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aphicFrame>
        <p:nvGraphicFramePr>
          <p:cNvPr id="20" name="6 Gráfico"/>
          <p:cNvGraphicFramePr/>
          <p:nvPr>
            <p:extLst>
              <p:ext uri="{D42A27DB-BD31-4B8C-83A1-F6EECF244321}">
                <p14:modId xmlns:p14="http://schemas.microsoft.com/office/powerpoint/2010/main" xmlns="" val="3489705130"/>
              </p:ext>
            </p:extLst>
          </p:nvPr>
        </p:nvGraphicFramePr>
        <p:xfrm>
          <a:off x="800161" y="1715633"/>
          <a:ext cx="10502190" cy="2894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21" name="2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54848089"/>
              </p:ext>
            </p:extLst>
          </p:nvPr>
        </p:nvGraphicFramePr>
        <p:xfrm>
          <a:off x="1654628" y="4760536"/>
          <a:ext cx="5168280" cy="1843884"/>
        </p:xfrm>
        <a:graphic>
          <a:graphicData uri="http://schemas.openxmlformats.org/drawingml/2006/table">
            <a:tbl>
              <a:tblPr/>
              <a:tblGrid>
                <a:gridCol w="25841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458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383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0217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ESTADO</a:t>
                      </a:r>
                      <a:endParaRPr lang="es-CO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7048" marR="470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AÑO 2015</a:t>
                      </a:r>
                      <a:endParaRPr lang="es-CO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7048" marR="470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217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CANTIDAD (U)</a:t>
                      </a:r>
                      <a:endParaRPr lang="es-CO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7048" marR="470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%</a:t>
                      </a:r>
                      <a:endParaRPr lang="es-CO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7048" marR="470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217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Times New Roman"/>
                          <a:cs typeface="Arial"/>
                        </a:rPr>
                        <a:t>Equipos en Uso</a:t>
                      </a:r>
                      <a:endParaRPr lang="es-CO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7048" marR="470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Times New Roman"/>
                          <a:cs typeface="Arial"/>
                        </a:rPr>
                        <a:t>398.659</a:t>
                      </a:r>
                      <a:endParaRPr lang="es-CO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7048" marR="470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Times New Roman"/>
                          <a:cs typeface="Arial"/>
                        </a:rPr>
                        <a:t>92,6</a:t>
                      </a:r>
                      <a:endParaRPr lang="es-CO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7048" marR="470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217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Times New Roman"/>
                          <a:cs typeface="Arial"/>
                        </a:rPr>
                        <a:t>Equipos en Desuso</a:t>
                      </a:r>
                      <a:endParaRPr lang="es-CO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7048" marR="470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Times New Roman"/>
                          <a:cs typeface="Arial"/>
                        </a:rPr>
                        <a:t>17.162</a:t>
                      </a:r>
                      <a:endParaRPr lang="es-CO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7048" marR="470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Times New Roman"/>
                          <a:cs typeface="Arial"/>
                        </a:rPr>
                        <a:t>4,0</a:t>
                      </a:r>
                      <a:endParaRPr lang="es-CO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7048" marR="470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217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Times New Roman"/>
                          <a:cs typeface="Arial"/>
                        </a:rPr>
                        <a:t>Equipos Desechados</a:t>
                      </a:r>
                      <a:endParaRPr lang="es-CO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7048" marR="470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Times New Roman"/>
                          <a:cs typeface="Arial"/>
                        </a:rPr>
                        <a:t>14.908</a:t>
                      </a:r>
                      <a:endParaRPr lang="es-CO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7048" marR="470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Times New Roman"/>
                          <a:cs typeface="Arial"/>
                        </a:rPr>
                        <a:t>3,5</a:t>
                      </a:r>
                      <a:endParaRPr lang="es-CO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7048" marR="470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67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900" b="1" dirty="0">
                          <a:solidFill>
                            <a:srgbClr val="653001"/>
                          </a:solidFill>
                          <a:latin typeface="+mn-lt"/>
                          <a:ea typeface="Times New Roman"/>
                          <a:cs typeface="Arial"/>
                        </a:rPr>
                        <a:t>TOTAL</a:t>
                      </a:r>
                      <a:endParaRPr lang="es-CO" sz="1900" b="1" dirty="0">
                        <a:solidFill>
                          <a:srgbClr val="65300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7048" marR="470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900" b="1" dirty="0">
                          <a:solidFill>
                            <a:srgbClr val="653001"/>
                          </a:solidFill>
                          <a:latin typeface="+mn-lt"/>
                          <a:ea typeface="Times New Roman"/>
                          <a:cs typeface="Arial"/>
                        </a:rPr>
                        <a:t>430.729</a:t>
                      </a:r>
                      <a:endParaRPr lang="es-CO" sz="1900" b="1" dirty="0">
                        <a:solidFill>
                          <a:srgbClr val="65300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7048" marR="470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900" b="1" dirty="0">
                          <a:solidFill>
                            <a:srgbClr val="653001"/>
                          </a:solidFill>
                          <a:latin typeface="+mn-lt"/>
                          <a:ea typeface="Times New Roman"/>
                          <a:cs typeface="Arial"/>
                        </a:rPr>
                        <a:t>100</a:t>
                      </a:r>
                      <a:endParaRPr lang="es-CO" sz="1900" b="1" dirty="0">
                        <a:solidFill>
                          <a:srgbClr val="65300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7048" marR="470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2" name="Picture 2" descr="D:\lescobar\conocimiento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30640" y="4752158"/>
            <a:ext cx="3744932" cy="1871136"/>
          </a:xfrm>
          <a:prstGeom prst="rect">
            <a:avLst/>
          </a:prstGeom>
          <a:noFill/>
        </p:spPr>
      </p:pic>
      <p:sp>
        <p:nvSpPr>
          <p:cNvPr id="17" name="1 CuadroTexto"/>
          <p:cNvSpPr txBox="1"/>
          <p:nvPr/>
        </p:nvSpPr>
        <p:spPr>
          <a:xfrm>
            <a:off x="2663687" y="2566104"/>
            <a:ext cx="570827" cy="2786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O" sz="1000" dirty="0" smtClean="0"/>
              <a:t>85,56%</a:t>
            </a:r>
            <a:endParaRPr lang="es-CO" sz="1000" dirty="0"/>
          </a:p>
        </p:txBody>
      </p:sp>
      <p:sp>
        <p:nvSpPr>
          <p:cNvPr id="18" name="1 CuadroTexto"/>
          <p:cNvSpPr txBox="1"/>
          <p:nvPr/>
        </p:nvSpPr>
        <p:spPr>
          <a:xfrm>
            <a:off x="3253409" y="3004751"/>
            <a:ext cx="570827" cy="2786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O" sz="1000" dirty="0" smtClean="0"/>
              <a:t>14</a:t>
            </a:r>
            <a:r>
              <a:rPr lang="es-CO" sz="1000" dirty="0" smtClean="0"/>
              <a:t>,28%</a:t>
            </a:r>
            <a:endParaRPr lang="es-CO" sz="1000" dirty="0"/>
          </a:p>
        </p:txBody>
      </p:sp>
      <p:sp>
        <p:nvSpPr>
          <p:cNvPr id="19" name="1 CuadroTexto"/>
          <p:cNvSpPr txBox="1"/>
          <p:nvPr/>
        </p:nvSpPr>
        <p:spPr>
          <a:xfrm>
            <a:off x="4576318" y="3305576"/>
            <a:ext cx="510850" cy="2786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O" sz="1000" dirty="0" smtClean="0"/>
              <a:t>2,74%</a:t>
            </a:r>
            <a:endParaRPr lang="es-CO" sz="1000" dirty="0"/>
          </a:p>
        </p:txBody>
      </p:sp>
      <p:sp>
        <p:nvSpPr>
          <p:cNvPr id="23" name="1 CuadroTexto"/>
          <p:cNvSpPr txBox="1"/>
          <p:nvPr/>
        </p:nvSpPr>
        <p:spPr>
          <a:xfrm>
            <a:off x="5597718" y="3290999"/>
            <a:ext cx="596005" cy="2786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O" sz="1000" dirty="0" smtClean="0"/>
              <a:t>50,44%</a:t>
            </a:r>
            <a:endParaRPr lang="es-CO" sz="1000" dirty="0"/>
          </a:p>
        </p:txBody>
      </p:sp>
      <p:sp>
        <p:nvSpPr>
          <p:cNvPr id="24" name="1 CuadroTexto"/>
          <p:cNvSpPr txBox="1"/>
          <p:nvPr/>
        </p:nvSpPr>
        <p:spPr>
          <a:xfrm>
            <a:off x="5096788" y="3014028"/>
            <a:ext cx="589380" cy="2786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O" sz="1000" dirty="0" smtClean="0"/>
              <a:t>46</a:t>
            </a:r>
            <a:r>
              <a:rPr lang="es-CO" sz="1000" dirty="0" smtClean="0"/>
              <a:t>,82%</a:t>
            </a:r>
            <a:endParaRPr lang="es-CO" sz="1000" dirty="0"/>
          </a:p>
        </p:txBody>
      </p:sp>
      <p:sp>
        <p:nvSpPr>
          <p:cNvPr id="25" name="1 CuadroTexto"/>
          <p:cNvSpPr txBox="1"/>
          <p:nvPr/>
        </p:nvSpPr>
        <p:spPr>
          <a:xfrm>
            <a:off x="7959256" y="3333405"/>
            <a:ext cx="582753" cy="2786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O" sz="1000" dirty="0" smtClean="0"/>
              <a:t>75,61%</a:t>
            </a:r>
            <a:endParaRPr lang="es-CO" sz="1000" dirty="0"/>
          </a:p>
        </p:txBody>
      </p:sp>
      <p:sp>
        <p:nvSpPr>
          <p:cNvPr id="26" name="1 CuadroTexto"/>
          <p:cNvSpPr txBox="1"/>
          <p:nvPr/>
        </p:nvSpPr>
        <p:spPr>
          <a:xfrm>
            <a:off x="6974961" y="3326779"/>
            <a:ext cx="510850" cy="2786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O" sz="1000" dirty="0" smtClean="0"/>
              <a:t>4,26</a:t>
            </a:r>
            <a:r>
              <a:rPr lang="es-CO" sz="1000" dirty="0" smtClean="0"/>
              <a:t>%</a:t>
            </a:r>
            <a:endParaRPr lang="es-CO" sz="1000" dirty="0"/>
          </a:p>
        </p:txBody>
      </p:sp>
      <p:sp>
        <p:nvSpPr>
          <p:cNvPr id="27" name="1 CuadroTexto"/>
          <p:cNvSpPr txBox="1"/>
          <p:nvPr/>
        </p:nvSpPr>
        <p:spPr>
          <a:xfrm>
            <a:off x="7442421" y="2938491"/>
            <a:ext cx="569502" cy="2786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O" sz="1000" dirty="0" smtClean="0"/>
              <a:t>20,13%</a:t>
            </a:r>
            <a:endParaRPr lang="es-CO" sz="1000" dirty="0"/>
          </a:p>
        </p:txBody>
      </p:sp>
    </p:spTree>
    <p:extLst>
      <p:ext uri="{BB962C8B-B14F-4D97-AF65-F5344CB8AC3E}">
        <p14:creationId xmlns:p14="http://schemas.microsoft.com/office/powerpoint/2010/main" xmlns="" val="29882668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620486" y="1207674"/>
            <a:ext cx="11081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INFORMACIÓN EQUIPOS </a:t>
            </a:r>
            <a:r>
              <a:rPr lang="es-CO" sz="3200" b="1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EN USO </a:t>
            </a:r>
            <a:r>
              <a:rPr lang="es-CO" sz="3200" b="1" dirty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PB 2015</a:t>
            </a:r>
            <a:r>
              <a:rPr lang="es-ES" sz="3200" b="1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ctr"/>
            <a:r>
              <a:rPr lang="es-CO" sz="3200" b="1" dirty="0" smtClean="0">
                <a:ln/>
                <a:solidFill>
                  <a:srgbClr val="653001"/>
                </a:solidFill>
              </a:rPr>
              <a:t>INVENTARIO </a:t>
            </a:r>
            <a:r>
              <a:rPr lang="es-CO" sz="3200" b="1" dirty="0">
                <a:ln/>
                <a:solidFill>
                  <a:srgbClr val="653001"/>
                </a:solidFill>
              </a:rPr>
              <a:t>NACIONAL DE PCB</a:t>
            </a:r>
            <a:endParaRPr lang="es-ES" sz="3200" b="1" dirty="0">
              <a:ln/>
              <a:solidFill>
                <a:srgbClr val="653001"/>
              </a:solidFill>
            </a:endParaRPr>
          </a:p>
        </p:txBody>
      </p:sp>
      <p:grpSp>
        <p:nvGrpSpPr>
          <p:cNvPr id="28" name="Grupo 27"/>
          <p:cNvGrpSpPr/>
          <p:nvPr/>
        </p:nvGrpSpPr>
        <p:grpSpPr>
          <a:xfrm>
            <a:off x="2192986" y="-3658829"/>
            <a:ext cx="7592883" cy="3261511"/>
            <a:chOff x="2192986" y="-3658829"/>
            <a:chExt cx="7592883" cy="3261511"/>
          </a:xfrm>
        </p:grpSpPr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137869" y="-3658829"/>
              <a:ext cx="648000" cy="326151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92986" y="-1333019"/>
              <a:ext cx="648000" cy="9357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64640" y="-1545435"/>
              <a:ext cx="648000" cy="114811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36294" y="-1768605"/>
              <a:ext cx="648000" cy="13712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07948" y="-2042862"/>
              <a:ext cx="648000" cy="16455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79602" y="-2357451"/>
              <a:ext cx="648000" cy="19601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51256" y="-2610198"/>
              <a:ext cx="648000" cy="22128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22910" y="-2957052"/>
              <a:ext cx="648000" cy="25597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594564" y="-3153336"/>
              <a:ext cx="648000" cy="275601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366218" y="-3384572"/>
              <a:ext cx="648000" cy="29872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aphicFrame>
        <p:nvGraphicFramePr>
          <p:cNvPr id="16" name="2 Gráfico"/>
          <p:cNvGraphicFramePr/>
          <p:nvPr>
            <p:extLst>
              <p:ext uri="{D42A27DB-BD31-4B8C-83A1-F6EECF244321}">
                <p14:modId xmlns:p14="http://schemas.microsoft.com/office/powerpoint/2010/main" xmlns="" val="2724033776"/>
              </p:ext>
            </p:extLst>
          </p:nvPr>
        </p:nvGraphicFramePr>
        <p:xfrm>
          <a:off x="324076" y="2471057"/>
          <a:ext cx="7528319" cy="3516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17" name="Rectángulo 8"/>
          <p:cNvSpPr/>
          <p:nvPr/>
        </p:nvSpPr>
        <p:spPr bwMode="auto">
          <a:xfrm>
            <a:off x="7717971" y="2650368"/>
            <a:ext cx="3631346" cy="112697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defRPr/>
            </a:pPr>
            <a:r>
              <a:rPr lang="es-CO" altLang="es-CO" sz="1800" b="1" dirty="0" smtClean="0">
                <a:solidFill>
                  <a:srgbClr val="653001"/>
                </a:solidFill>
              </a:rPr>
              <a:t>Equipos </a:t>
            </a:r>
            <a:r>
              <a:rPr lang="es-CO" altLang="es-CO" sz="1800" b="1" dirty="0">
                <a:solidFill>
                  <a:srgbClr val="653001"/>
                </a:solidFill>
              </a:rPr>
              <a:t>en Uso</a:t>
            </a:r>
            <a:r>
              <a:rPr lang="es-CO" altLang="es-CO" sz="1800" b="1" dirty="0" smtClean="0">
                <a:solidFill>
                  <a:srgbClr val="653001"/>
                </a:solidFill>
              </a:rPr>
              <a:t>:</a:t>
            </a:r>
            <a:r>
              <a:rPr lang="es-CO" altLang="es-CO" sz="1800" dirty="0" smtClean="0">
                <a:solidFill>
                  <a:srgbClr val="653001"/>
                </a:solidFill>
              </a:rPr>
              <a:t> </a:t>
            </a:r>
            <a:r>
              <a:rPr lang="es-CO" altLang="es-CO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Son aquellos equipos que se encuentran conectados a una red eléctrica y/o en pleno funcionamiento.</a:t>
            </a:r>
            <a:endParaRPr lang="es-CO" altLang="es-CO" sz="1800" dirty="0" smtClean="0">
              <a:solidFill>
                <a:srgbClr val="653001"/>
              </a:solidFill>
            </a:endParaRPr>
          </a:p>
          <a:p>
            <a:pPr algn="just">
              <a:defRPr/>
            </a:pPr>
            <a:endParaRPr lang="es-CO" altLang="es-CO" sz="1800" dirty="0" smtClean="0">
              <a:solidFill>
                <a:srgbClr val="653001"/>
              </a:solidFill>
            </a:endParaRPr>
          </a:p>
        </p:txBody>
      </p:sp>
      <p:pic>
        <p:nvPicPr>
          <p:cNvPr id="18" name="Picture 2" descr="D:\lescobar\Transformadores de distribución (tipo poste)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18564" y="4095687"/>
            <a:ext cx="3293889" cy="2280385"/>
          </a:xfrm>
          <a:prstGeom prst="rect">
            <a:avLst/>
          </a:prstGeom>
          <a:noFill/>
        </p:spPr>
      </p:pic>
      <p:sp>
        <p:nvSpPr>
          <p:cNvPr id="19" name="1 CuadroTexto"/>
          <p:cNvSpPr txBox="1"/>
          <p:nvPr/>
        </p:nvSpPr>
        <p:spPr>
          <a:xfrm>
            <a:off x="1896728" y="4410807"/>
            <a:ext cx="510850" cy="2786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O" sz="1000" dirty="0" smtClean="0"/>
              <a:t>0,16%</a:t>
            </a:r>
            <a:endParaRPr lang="es-CO" sz="1000" dirty="0"/>
          </a:p>
        </p:txBody>
      </p:sp>
      <p:sp>
        <p:nvSpPr>
          <p:cNvPr id="20" name="1 CuadroTexto"/>
          <p:cNvSpPr txBox="1"/>
          <p:nvPr/>
        </p:nvSpPr>
        <p:spPr>
          <a:xfrm>
            <a:off x="5917096" y="4428035"/>
            <a:ext cx="570827" cy="2786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O" sz="1000" dirty="0" smtClean="0"/>
              <a:t>14</a:t>
            </a:r>
            <a:r>
              <a:rPr lang="es-CO" sz="1000" dirty="0" smtClean="0"/>
              <a:t>,28%</a:t>
            </a:r>
            <a:endParaRPr lang="es-CO" sz="1000" dirty="0"/>
          </a:p>
        </p:txBody>
      </p:sp>
    </p:spTree>
    <p:extLst>
      <p:ext uri="{BB962C8B-B14F-4D97-AF65-F5344CB8AC3E}">
        <p14:creationId xmlns:p14="http://schemas.microsoft.com/office/powerpoint/2010/main" xmlns="" val="40945819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0"/>
          <p:cNvSpPr txBox="1"/>
          <p:nvPr/>
        </p:nvSpPr>
        <p:spPr>
          <a:xfrm>
            <a:off x="5768788" y="1249631"/>
            <a:ext cx="619461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500" b="1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INFORMACIÓN EQUIPOS </a:t>
            </a:r>
            <a:r>
              <a:rPr lang="es-CO" sz="2500" b="1" dirty="0">
                <a:ln/>
                <a:solidFill>
                  <a:srgbClr val="653001"/>
                </a:solidFill>
              </a:rPr>
              <a:t>EN USO </a:t>
            </a:r>
            <a:r>
              <a:rPr lang="es-CO" sz="2500" b="1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PB 2015 </a:t>
            </a:r>
            <a:r>
              <a:rPr lang="es-CO" sz="2500" b="1" dirty="0" smtClean="0">
                <a:ln/>
                <a:solidFill>
                  <a:srgbClr val="653001"/>
                </a:solidFill>
              </a:rPr>
              <a:t>CONTAMINADOS CON PCB </a:t>
            </a:r>
            <a:r>
              <a:rPr lang="es-CO" sz="2500" b="1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INVENTARIO </a:t>
            </a:r>
            <a:r>
              <a:rPr lang="es-CO" sz="2500" b="1" dirty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NACIONAL DE PCB POR DEPARTAMENTO</a:t>
            </a:r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2"/>
          <a:srcRect t="5468"/>
          <a:stretch>
            <a:fillRect/>
          </a:stretch>
        </p:blipFill>
        <p:spPr bwMode="auto">
          <a:xfrm>
            <a:off x="289400" y="1501588"/>
            <a:ext cx="5479388" cy="466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1" name="2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7178250"/>
              </p:ext>
            </p:extLst>
          </p:nvPr>
        </p:nvGraphicFramePr>
        <p:xfrm>
          <a:off x="6451827" y="2589572"/>
          <a:ext cx="3965802" cy="3850005"/>
        </p:xfrm>
        <a:graphic>
          <a:graphicData uri="http://schemas.openxmlformats.org/drawingml/2006/table">
            <a:tbl>
              <a:tblPr/>
              <a:tblGrid>
                <a:gridCol w="23438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219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42877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CO" sz="1400" b="1" i="0" u="none" strike="noStrike" dirty="0" smtClean="0">
                          <a:solidFill>
                            <a:srgbClr val="653001"/>
                          </a:solidFill>
                          <a:latin typeface="Calibri"/>
                        </a:rPr>
                        <a:t>DEPARTAMENTO</a:t>
                      </a:r>
                      <a:endParaRPr lang="es-CO" sz="1400" b="1" i="0" u="none" strike="noStrike" dirty="0">
                        <a:solidFill>
                          <a:srgbClr val="653001"/>
                        </a:solidFill>
                        <a:latin typeface="Calibri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CO" sz="1400" b="1" i="0" u="none" strike="noStrike" dirty="0" smtClean="0">
                          <a:solidFill>
                            <a:srgbClr val="653001"/>
                          </a:solidFill>
                          <a:latin typeface="Calibri"/>
                        </a:rPr>
                        <a:t>CANTIDAD (U)</a:t>
                      </a:r>
                      <a:endParaRPr lang="es-CO" sz="1400" b="1" i="0" u="none" strike="noStrike" dirty="0">
                        <a:solidFill>
                          <a:srgbClr val="653001"/>
                        </a:solidFill>
                        <a:latin typeface="Calibri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54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O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Antioquia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193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54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O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Santander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126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54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O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Atlántico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54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O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Cesar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54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O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La Guajira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754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O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Magdalena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754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O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Bolívar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754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O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Cundinamarca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754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O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Valle Del Cauca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14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O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Norte de Santander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754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O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Tolima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754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O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Boyacá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754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O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Caldas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754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O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Córdoba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754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O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Otros 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754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O" sz="1800" b="1" i="0" u="none" strike="noStrike" kern="1200" dirty="0">
                          <a:solidFill>
                            <a:srgbClr val="653001"/>
                          </a:solidFill>
                          <a:latin typeface="Calibri"/>
                          <a:ea typeface="+mn-ea"/>
                          <a:cs typeface="+mn-cs"/>
                        </a:rPr>
                        <a:t>Total 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CO" sz="1800" b="1" i="0" u="none" strike="noStrike" dirty="0" smtClean="0">
                          <a:solidFill>
                            <a:srgbClr val="653001"/>
                          </a:solidFill>
                          <a:latin typeface="Calibri"/>
                        </a:rPr>
                        <a:t>643</a:t>
                      </a:r>
                      <a:endParaRPr lang="es-CO" sz="1800" b="1" i="0" u="none" strike="noStrike" dirty="0">
                        <a:solidFill>
                          <a:srgbClr val="653001"/>
                        </a:solidFill>
                        <a:latin typeface="Calibri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043623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620486" y="1207674"/>
            <a:ext cx="11081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INFORMACIÓN EQUIPOS EN DESUSO PB </a:t>
            </a:r>
            <a:r>
              <a:rPr lang="es-CO" sz="3200" b="1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2015</a:t>
            </a:r>
            <a:br>
              <a:rPr lang="es-CO" sz="3200" b="1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s-CO" sz="3200" b="1" dirty="0" smtClean="0">
                <a:ln/>
                <a:solidFill>
                  <a:srgbClr val="653001"/>
                </a:solidFill>
              </a:rPr>
              <a:t>INVENTARIO NACIONAL DE PCB</a:t>
            </a:r>
            <a:endParaRPr lang="es-ES" sz="3200" b="1" dirty="0">
              <a:ln/>
              <a:solidFill>
                <a:srgbClr val="653001"/>
              </a:solidFill>
            </a:endParaRPr>
          </a:p>
        </p:txBody>
      </p:sp>
      <p:sp>
        <p:nvSpPr>
          <p:cNvPr id="17" name="Rectángulo 8"/>
          <p:cNvSpPr/>
          <p:nvPr/>
        </p:nvSpPr>
        <p:spPr bwMode="auto">
          <a:xfrm>
            <a:off x="7717970" y="2443540"/>
            <a:ext cx="3983845" cy="112697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defRPr/>
            </a:pPr>
            <a:r>
              <a:rPr lang="es-CO" altLang="es-CO" sz="1800" b="1" dirty="0" smtClean="0">
                <a:solidFill>
                  <a:srgbClr val="653001"/>
                </a:solidFill>
              </a:rPr>
              <a:t>Equipos </a:t>
            </a:r>
            <a:r>
              <a:rPr lang="es-CO" altLang="es-CO" sz="1800" b="1" dirty="0">
                <a:solidFill>
                  <a:srgbClr val="653001"/>
                </a:solidFill>
              </a:rPr>
              <a:t>en </a:t>
            </a:r>
            <a:r>
              <a:rPr lang="es-CO" altLang="es-CO" sz="1800" b="1" dirty="0" smtClean="0">
                <a:solidFill>
                  <a:srgbClr val="653001"/>
                </a:solidFill>
              </a:rPr>
              <a:t>Desuso:</a:t>
            </a:r>
            <a:r>
              <a:rPr lang="es-CO" altLang="es-CO" sz="1800" dirty="0" smtClean="0">
                <a:solidFill>
                  <a:srgbClr val="653001"/>
                </a:solidFill>
              </a:rPr>
              <a:t> </a:t>
            </a:r>
            <a:r>
              <a:rPr lang="es-CO" altLang="es-CO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Aquellos equipos que habiendo sido utilizados, en la actualidad no están conectados a ninguna red eléctrica y/o no están en funcionamiento (pueden estar en mantenimiento o almacenados), pero se tiene prevista su utilización futura.</a:t>
            </a:r>
            <a:endParaRPr lang="es-CO" altLang="es-CO" sz="1800" dirty="0" smtClean="0">
              <a:solidFill>
                <a:srgbClr val="653001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93917" y="4615543"/>
            <a:ext cx="2983904" cy="1851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1" name="3 Gráfico"/>
          <p:cNvGraphicFramePr/>
          <p:nvPr>
            <p:extLst>
              <p:ext uri="{D42A27DB-BD31-4B8C-83A1-F6EECF244321}">
                <p14:modId xmlns:p14="http://schemas.microsoft.com/office/powerpoint/2010/main" xmlns="" val="2335011944"/>
              </p:ext>
            </p:extLst>
          </p:nvPr>
        </p:nvGraphicFramePr>
        <p:xfrm>
          <a:off x="568551" y="2702750"/>
          <a:ext cx="6858005" cy="3048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CuadroTexto 11"/>
          <p:cNvSpPr txBox="1"/>
          <p:nvPr/>
        </p:nvSpPr>
        <p:spPr>
          <a:xfrm>
            <a:off x="1965819" y="4354944"/>
            <a:ext cx="755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 smtClean="0"/>
              <a:t>2,7%</a:t>
            </a:r>
            <a:endParaRPr lang="es-CO" sz="1600" dirty="0"/>
          </a:p>
        </p:txBody>
      </p:sp>
      <p:sp>
        <p:nvSpPr>
          <p:cNvPr id="23" name="CuadroTexto 12"/>
          <p:cNvSpPr txBox="1"/>
          <p:nvPr/>
        </p:nvSpPr>
        <p:spPr>
          <a:xfrm>
            <a:off x="3930733" y="4002564"/>
            <a:ext cx="793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 smtClean="0"/>
              <a:t>46,8%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xmlns="" val="31393142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0"/>
          <p:cNvSpPr txBox="1"/>
          <p:nvPr/>
        </p:nvSpPr>
        <p:spPr>
          <a:xfrm>
            <a:off x="5768788" y="1249631"/>
            <a:ext cx="619461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500" b="1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INFORMACIÓN EQUIPOS </a:t>
            </a:r>
            <a:r>
              <a:rPr lang="es-CO" sz="2500" b="1" dirty="0">
                <a:ln/>
                <a:solidFill>
                  <a:srgbClr val="653001"/>
                </a:solidFill>
              </a:rPr>
              <a:t>EN DESUSO</a:t>
            </a:r>
            <a:r>
              <a:rPr lang="es-CO" sz="2500" b="1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 PB 2015 </a:t>
            </a:r>
            <a:r>
              <a:rPr lang="es-CO" sz="2500" b="1" dirty="0" smtClean="0">
                <a:ln/>
                <a:solidFill>
                  <a:srgbClr val="653001"/>
                </a:solidFill>
              </a:rPr>
              <a:t>CONTAMINADOS CON PCB </a:t>
            </a:r>
            <a:r>
              <a:rPr lang="es-CO" sz="2500" b="1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INVENTARIO </a:t>
            </a:r>
            <a:r>
              <a:rPr lang="es-CO" sz="2500" b="1" dirty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NACIONAL DE PCB POR DEPARTAMENTO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/>
          <a:srcRect t="5128"/>
          <a:stretch>
            <a:fillRect/>
          </a:stretch>
        </p:blipFill>
        <p:spPr bwMode="auto">
          <a:xfrm>
            <a:off x="271031" y="1458684"/>
            <a:ext cx="5497757" cy="469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8" name="1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4818619"/>
              </p:ext>
            </p:extLst>
          </p:nvPr>
        </p:nvGraphicFramePr>
        <p:xfrm>
          <a:off x="7032286" y="2832276"/>
          <a:ext cx="3667616" cy="2735580"/>
        </p:xfrm>
        <a:graphic>
          <a:graphicData uri="http://schemas.openxmlformats.org/drawingml/2006/table">
            <a:tbl>
              <a:tblPr/>
              <a:tblGrid>
                <a:gridCol w="22464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211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42877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CO" sz="1400" b="1" i="0" u="none" strike="noStrike" dirty="0" smtClean="0">
                          <a:solidFill>
                            <a:srgbClr val="653001"/>
                          </a:solidFill>
                          <a:latin typeface="Calibri"/>
                        </a:rPr>
                        <a:t>DEPARTAMENTO</a:t>
                      </a:r>
                      <a:endParaRPr lang="es-CO" sz="1400" b="1" i="0" u="none" strike="noStrike" dirty="0">
                        <a:solidFill>
                          <a:srgbClr val="653001"/>
                        </a:solidFill>
                        <a:latin typeface="Calibri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CO" sz="1400" b="1" i="0" u="none" strike="noStrike" dirty="0" smtClean="0">
                          <a:solidFill>
                            <a:srgbClr val="653001"/>
                          </a:solidFill>
                          <a:latin typeface="Calibri"/>
                        </a:rPr>
                        <a:t>CANTIDAD (U)</a:t>
                      </a:r>
                      <a:endParaRPr lang="es-CO" sz="1400" b="1" i="0" u="none" strike="noStrike" dirty="0">
                        <a:solidFill>
                          <a:srgbClr val="653001"/>
                        </a:solidFill>
                        <a:latin typeface="Calibri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54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O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Antioquia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278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54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O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Santander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74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54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Caldas</a:t>
                      </a:r>
                      <a:endParaRPr lang="es-CO" sz="14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00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La Guajira</a:t>
                      </a:r>
                      <a:endParaRPr lang="es-CO" sz="14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685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O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Risaralda</a:t>
                      </a:r>
                      <a:endParaRPr lang="es-CO" sz="14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754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O" sz="14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Atlántico</a:t>
                      </a:r>
                      <a:endParaRPr lang="es-CO" sz="14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543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O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Cesar</a:t>
                      </a:r>
                      <a:endParaRPr lang="es-CO" sz="14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754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Norte de Santander</a:t>
                      </a:r>
                      <a:endParaRPr lang="es-CO" sz="14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754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Boyacá</a:t>
                      </a:r>
                      <a:endParaRPr lang="es-CO" sz="14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754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O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Otros 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754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O" sz="1800" b="1" i="0" u="none" strike="noStrike" kern="1200" dirty="0">
                          <a:solidFill>
                            <a:srgbClr val="653001"/>
                          </a:solidFill>
                          <a:latin typeface="Calibri"/>
                          <a:ea typeface="+mn-ea"/>
                          <a:cs typeface="+mn-cs"/>
                        </a:rPr>
                        <a:t>Total 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CO" sz="1800" b="1" i="0" u="none" strike="noStrike" dirty="0" smtClean="0">
                          <a:solidFill>
                            <a:srgbClr val="653001"/>
                          </a:solidFill>
                          <a:latin typeface="Calibri"/>
                        </a:rPr>
                        <a:t>470</a:t>
                      </a:r>
                      <a:endParaRPr lang="es-CO" sz="1800" b="1" i="0" u="none" strike="noStrike" dirty="0">
                        <a:solidFill>
                          <a:srgbClr val="653001"/>
                        </a:solidFill>
                        <a:latin typeface="Calibri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19405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620486" y="1207674"/>
            <a:ext cx="11081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INFORMACIÓN EQUIPOS DESECHADOS PB </a:t>
            </a:r>
            <a:r>
              <a:rPr lang="es-CO" sz="3200" b="1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2015</a:t>
            </a:r>
            <a:br>
              <a:rPr lang="es-CO" sz="3200" b="1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s-CO" sz="3200" b="1" dirty="0" smtClean="0">
                <a:ln/>
                <a:solidFill>
                  <a:srgbClr val="653001"/>
                </a:solidFill>
              </a:rPr>
              <a:t>INVENTARIO NACIONAL DE PCB</a:t>
            </a:r>
            <a:endParaRPr lang="es-ES" sz="3200" b="1" dirty="0">
              <a:ln/>
              <a:solidFill>
                <a:srgbClr val="653001"/>
              </a:solidFill>
            </a:endParaRPr>
          </a:p>
        </p:txBody>
      </p:sp>
      <p:sp>
        <p:nvSpPr>
          <p:cNvPr id="17" name="Rectángulo 8"/>
          <p:cNvSpPr/>
          <p:nvPr/>
        </p:nvSpPr>
        <p:spPr bwMode="auto">
          <a:xfrm>
            <a:off x="7717970" y="2443540"/>
            <a:ext cx="3983845" cy="112697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defRPr/>
            </a:pPr>
            <a:r>
              <a:rPr lang="es-CO" altLang="es-CO" sz="1800" b="1" dirty="0">
                <a:solidFill>
                  <a:srgbClr val="653001"/>
                </a:solidFill>
              </a:rPr>
              <a:t>Equipos Desechados:</a:t>
            </a:r>
            <a:r>
              <a:rPr lang="es-CO" altLang="es-CO" sz="1800" dirty="0" smtClean="0">
                <a:solidFill>
                  <a:srgbClr val="653001"/>
                </a:solidFill>
              </a:rPr>
              <a:t> </a:t>
            </a:r>
            <a:r>
              <a:rPr lang="es-CO" altLang="es-CO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Aquellos equipos que no pueden volver a ser utilizados para el fin con el que fueron fabricados, debido a que sus características técnicas no lo permiten o que se ha tomado la decisión de descartarlos, rechazarlos o entregarlos. </a:t>
            </a:r>
            <a:endParaRPr lang="es-CO" altLang="es-CO" sz="1800" dirty="0" smtClean="0">
              <a:solidFill>
                <a:srgbClr val="653001"/>
              </a:solidFill>
            </a:endParaRPr>
          </a:p>
        </p:txBody>
      </p:sp>
      <p:graphicFrame>
        <p:nvGraphicFramePr>
          <p:cNvPr id="20" name="4 Gráfico"/>
          <p:cNvGraphicFramePr/>
          <p:nvPr>
            <p:extLst>
              <p:ext uri="{D42A27DB-BD31-4B8C-83A1-F6EECF244321}">
                <p14:modId xmlns:p14="http://schemas.microsoft.com/office/powerpoint/2010/main" xmlns="" val="1051339846"/>
              </p:ext>
            </p:extLst>
          </p:nvPr>
        </p:nvGraphicFramePr>
        <p:xfrm>
          <a:off x="193167" y="2610047"/>
          <a:ext cx="7524803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CuadroTexto 9"/>
          <p:cNvSpPr txBox="1"/>
          <p:nvPr/>
        </p:nvSpPr>
        <p:spPr>
          <a:xfrm>
            <a:off x="1891567" y="4202028"/>
            <a:ext cx="756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 smtClean="0"/>
              <a:t>4,3%</a:t>
            </a:r>
            <a:endParaRPr lang="es-CO" sz="1600" dirty="0"/>
          </a:p>
        </p:txBody>
      </p:sp>
      <p:sp>
        <p:nvSpPr>
          <p:cNvPr id="25" name="CuadroTexto 10"/>
          <p:cNvSpPr txBox="1"/>
          <p:nvPr/>
        </p:nvSpPr>
        <p:spPr>
          <a:xfrm>
            <a:off x="3986288" y="4039913"/>
            <a:ext cx="845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 smtClean="0"/>
              <a:t>20,1%</a:t>
            </a:r>
            <a:endParaRPr lang="es-CO" sz="1600" dirty="0"/>
          </a:p>
        </p:txBody>
      </p:sp>
      <p:sp>
        <p:nvSpPr>
          <p:cNvPr id="26" name="CuadroTexto 12"/>
          <p:cNvSpPr txBox="1"/>
          <p:nvPr/>
        </p:nvSpPr>
        <p:spPr>
          <a:xfrm>
            <a:off x="6103590" y="3759240"/>
            <a:ext cx="819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 smtClean="0"/>
              <a:t>75,6%</a:t>
            </a:r>
            <a:endParaRPr lang="es-CO" sz="1600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7470" y="4569261"/>
            <a:ext cx="2064843" cy="198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999344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0"/>
          <p:cNvSpPr txBox="1"/>
          <p:nvPr/>
        </p:nvSpPr>
        <p:spPr>
          <a:xfrm>
            <a:off x="5768788" y="1249631"/>
            <a:ext cx="619461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500" b="1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INFORMACIÓN EQUIPOS </a:t>
            </a:r>
            <a:r>
              <a:rPr lang="es-CO" sz="2500" b="1" dirty="0">
                <a:ln/>
                <a:solidFill>
                  <a:srgbClr val="653001"/>
                </a:solidFill>
              </a:rPr>
              <a:t>DESECHADOS</a:t>
            </a:r>
            <a:r>
              <a:rPr lang="es-CO" sz="2500" b="1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 PB 2015 </a:t>
            </a:r>
            <a:r>
              <a:rPr lang="es-CO" sz="2500" b="1" dirty="0" smtClean="0">
                <a:ln/>
                <a:solidFill>
                  <a:srgbClr val="653001"/>
                </a:solidFill>
              </a:rPr>
              <a:t>CONTAMINADOS CON PCB </a:t>
            </a:r>
            <a:r>
              <a:rPr lang="es-CO" sz="2500" b="1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INVENTARIO </a:t>
            </a:r>
            <a:r>
              <a:rPr lang="es-CO" sz="2500" b="1" dirty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NACIONAL DE PCB POR DEPARTAMENTO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/>
          <a:srcRect t="5252"/>
          <a:stretch>
            <a:fillRect/>
          </a:stretch>
        </p:blipFill>
        <p:spPr bwMode="auto">
          <a:xfrm>
            <a:off x="374139" y="1665258"/>
            <a:ext cx="5394649" cy="46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0" name="1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7649598"/>
              </p:ext>
            </p:extLst>
          </p:nvPr>
        </p:nvGraphicFramePr>
        <p:xfrm>
          <a:off x="6822910" y="3117070"/>
          <a:ext cx="3933144" cy="2066925"/>
        </p:xfrm>
        <a:graphic>
          <a:graphicData uri="http://schemas.openxmlformats.org/drawingml/2006/table">
            <a:tbl>
              <a:tblPr/>
              <a:tblGrid>
                <a:gridCol w="24309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022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42877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CO" sz="1400" b="1" i="0" u="none" strike="noStrike" dirty="0" smtClean="0">
                          <a:solidFill>
                            <a:srgbClr val="653001"/>
                          </a:solidFill>
                          <a:latin typeface="Calibri"/>
                        </a:rPr>
                        <a:t>DEPARTAMENTO</a:t>
                      </a:r>
                      <a:endParaRPr lang="es-CO" sz="1400" b="1" i="0" u="none" strike="noStrike" dirty="0">
                        <a:solidFill>
                          <a:srgbClr val="653001"/>
                        </a:solidFill>
                        <a:latin typeface="Calibri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CO" sz="1400" b="1" i="0" u="none" strike="noStrike" dirty="0" smtClean="0">
                          <a:solidFill>
                            <a:srgbClr val="653001"/>
                          </a:solidFill>
                          <a:latin typeface="Calibri"/>
                        </a:rPr>
                        <a:t>CANTIDAD (U)</a:t>
                      </a:r>
                      <a:endParaRPr lang="es-CO" sz="1400" b="1" i="0" u="none" strike="noStrike" dirty="0">
                        <a:solidFill>
                          <a:srgbClr val="653001"/>
                        </a:solidFill>
                        <a:latin typeface="Calibri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54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O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Bogotá D.C</a:t>
                      </a:r>
                      <a:endParaRPr lang="es-CO" sz="14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360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54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O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Valle del Cauca</a:t>
                      </a:r>
                      <a:endParaRPr lang="es-CO" sz="14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54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Atlántico</a:t>
                      </a:r>
                      <a:endParaRPr lang="es-CO" sz="14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57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00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Antioquia</a:t>
                      </a:r>
                      <a:endParaRPr lang="es-CO" sz="14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685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O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Cundinamarca</a:t>
                      </a:r>
                      <a:endParaRPr lang="es-CO" sz="14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754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O" sz="14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Boyacá</a:t>
                      </a:r>
                      <a:endParaRPr lang="es-CO" sz="14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754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O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Otros 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754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O" sz="1800" b="1" i="0" u="none" strike="noStrike" kern="1200" dirty="0">
                          <a:solidFill>
                            <a:srgbClr val="653001"/>
                          </a:solidFill>
                          <a:latin typeface="Calibri"/>
                          <a:ea typeface="+mn-ea"/>
                          <a:cs typeface="+mn-cs"/>
                        </a:rPr>
                        <a:t>Total 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CO" sz="1800" b="1" i="0" u="none" strike="noStrike" dirty="0" smtClean="0">
                          <a:solidFill>
                            <a:srgbClr val="653001"/>
                          </a:solidFill>
                          <a:latin typeface="Calibri"/>
                        </a:rPr>
                        <a:t>635</a:t>
                      </a:r>
                      <a:endParaRPr lang="es-CO" sz="1800" b="1" i="0" u="none" strike="noStrike" dirty="0">
                        <a:solidFill>
                          <a:srgbClr val="653001"/>
                        </a:solidFill>
                        <a:latin typeface="Calibri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47764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3942080" y="1507354"/>
            <a:ext cx="4126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 smtClean="0">
                <a:ln/>
                <a:solidFill>
                  <a:srgbClr val="653001"/>
                </a:solidFill>
              </a:rPr>
              <a:t>RECOMENDACIONES</a:t>
            </a:r>
            <a:endParaRPr lang="es-ES" sz="3600" b="1" dirty="0">
              <a:ln/>
              <a:solidFill>
                <a:srgbClr val="653001"/>
              </a:solidFill>
            </a:endParaRPr>
          </a:p>
        </p:txBody>
      </p:sp>
      <p:sp>
        <p:nvSpPr>
          <p:cNvPr id="9" name="Rectángulo 8"/>
          <p:cNvSpPr/>
          <p:nvPr/>
        </p:nvSpPr>
        <p:spPr bwMode="auto">
          <a:xfrm>
            <a:off x="1602762" y="3145990"/>
            <a:ext cx="9707494" cy="242749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defRPr/>
            </a:pPr>
            <a:r>
              <a:rPr lang="es-CO" altLang="es-CO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Fortalecer las </a:t>
            </a:r>
            <a:r>
              <a:rPr lang="es-CO" altLang="es-CO" sz="1800" dirty="0">
                <a:solidFill>
                  <a:srgbClr val="653001"/>
                </a:solidFill>
              </a:rPr>
              <a:t>actividades de seguimiento y control</a:t>
            </a:r>
            <a:r>
              <a:rPr lang="es-CO" altLang="es-CO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por parte de las Autoridades Ambientales, con relación a la verificación de la calidad de la información que reportan los propietarios en el Inventario PCB.</a:t>
            </a:r>
          </a:p>
          <a:p>
            <a:pPr algn="just">
              <a:defRPr/>
            </a:pPr>
            <a:endParaRPr lang="es-CO" altLang="es-CO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defRPr/>
            </a:pPr>
            <a:endParaRPr lang="es-CO" altLang="es-CO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defRPr/>
            </a:pPr>
            <a:r>
              <a:rPr lang="es-CO" altLang="es-CO" sz="1800" dirty="0">
                <a:solidFill>
                  <a:srgbClr val="653001"/>
                </a:solidFill>
              </a:rPr>
              <a:t>Utilizar la información reportada en el aplicativo PCB</a:t>
            </a:r>
            <a:r>
              <a:rPr lang="es-CO" altLang="es-CO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para la formulación del Plan de Acción Anual de las Autoridades Ambientales de Grandes Centros Urbanos,  Corporaciones Autónomas Regionales y de Desarrollo Sostenible.</a:t>
            </a:r>
            <a:endParaRPr lang="es-CO" altLang="es-CO" sz="1800" dirty="0">
              <a:solidFill>
                <a:srgbClr val="653001"/>
              </a:solidFill>
            </a:endParaRPr>
          </a:p>
          <a:p>
            <a:pPr algn="just">
              <a:defRPr/>
            </a:pPr>
            <a:endParaRPr lang="es-CO" altLang="es-CO" sz="1800" dirty="0" smtClean="0">
              <a:solidFill>
                <a:srgbClr val="653001"/>
              </a:solidFill>
            </a:endParaRPr>
          </a:p>
        </p:txBody>
      </p:sp>
      <p:grpSp>
        <p:nvGrpSpPr>
          <p:cNvPr id="28" name="Grupo 27"/>
          <p:cNvGrpSpPr/>
          <p:nvPr/>
        </p:nvGrpSpPr>
        <p:grpSpPr>
          <a:xfrm>
            <a:off x="2192986" y="-3658829"/>
            <a:ext cx="7592883" cy="3261511"/>
            <a:chOff x="2192986" y="-3658829"/>
            <a:chExt cx="7592883" cy="3261511"/>
          </a:xfrm>
        </p:grpSpPr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137869" y="-3658829"/>
              <a:ext cx="648000" cy="326151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92986" y="-1333019"/>
              <a:ext cx="648000" cy="9357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64640" y="-1545435"/>
              <a:ext cx="648000" cy="114811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36294" y="-1768605"/>
              <a:ext cx="648000" cy="13712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07948" y="-2042862"/>
              <a:ext cx="648000" cy="16455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79602" y="-2357451"/>
              <a:ext cx="648000" cy="19601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51256" y="-2610198"/>
              <a:ext cx="648000" cy="22128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22910" y="-2957052"/>
              <a:ext cx="648000" cy="25597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594564" y="-3153336"/>
              <a:ext cx="648000" cy="275601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366218" y="-3384572"/>
              <a:ext cx="648000" cy="29872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5" name="CuadroTexto 10"/>
          <p:cNvSpPr txBox="1"/>
          <p:nvPr/>
        </p:nvSpPr>
        <p:spPr>
          <a:xfrm>
            <a:off x="874196" y="2328908"/>
            <a:ext cx="48288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000" b="1" i="1" dirty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AUTORIDADES AMBIENTALES</a:t>
            </a:r>
          </a:p>
        </p:txBody>
      </p:sp>
    </p:spTree>
    <p:extLst>
      <p:ext uri="{BB962C8B-B14F-4D97-AF65-F5344CB8AC3E}">
        <p14:creationId xmlns:p14="http://schemas.microsoft.com/office/powerpoint/2010/main" xmlns="" val="17543784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3942080" y="1507354"/>
            <a:ext cx="4126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 smtClean="0">
                <a:ln/>
                <a:solidFill>
                  <a:srgbClr val="653001"/>
                </a:solidFill>
              </a:rPr>
              <a:t>RECOMENDACIONES</a:t>
            </a:r>
            <a:endParaRPr lang="es-ES" sz="3600" b="1" dirty="0">
              <a:ln/>
              <a:solidFill>
                <a:srgbClr val="653001"/>
              </a:solidFill>
            </a:endParaRPr>
          </a:p>
        </p:txBody>
      </p:sp>
      <p:sp>
        <p:nvSpPr>
          <p:cNvPr id="9" name="Rectángulo 8"/>
          <p:cNvSpPr/>
          <p:nvPr/>
        </p:nvSpPr>
        <p:spPr bwMode="auto">
          <a:xfrm>
            <a:off x="1602762" y="3145990"/>
            <a:ext cx="9707494" cy="2786724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defRPr/>
            </a:pPr>
            <a:r>
              <a:rPr lang="es-CO" altLang="es-CO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Realizar los </a:t>
            </a:r>
            <a:r>
              <a:rPr lang="es-CO" altLang="es-CO" sz="1800" b="1" dirty="0">
                <a:solidFill>
                  <a:srgbClr val="653001"/>
                </a:solidFill>
              </a:rPr>
              <a:t>análisis cuantitativos</a:t>
            </a:r>
            <a:r>
              <a:rPr lang="es-CO" altLang="es-CO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con laboratorios que cuenten con acreditación en la matriz aceite de transformador dada por el IDEAM</a:t>
            </a:r>
          </a:p>
          <a:p>
            <a:pPr algn="just">
              <a:defRPr/>
            </a:pPr>
            <a:endParaRPr lang="es-CO" altLang="es-CO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defRPr/>
            </a:pPr>
            <a:endParaRPr lang="es-CO" altLang="es-CO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defRPr/>
            </a:pPr>
            <a:r>
              <a:rPr lang="es-CO" altLang="es-CO" sz="1800" dirty="0">
                <a:solidFill>
                  <a:srgbClr val="653001"/>
                </a:solidFill>
              </a:rPr>
              <a:t>Avanzar en las metas de identificación y marcado de equipos y/o desechos, </a:t>
            </a:r>
            <a:r>
              <a:rPr lang="es-CO" altLang="es-CO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conforme a las metas establecidas por la Resolución 222 de 2011</a:t>
            </a:r>
            <a:r>
              <a:rPr lang="es-CO" altLang="es-CO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algn="just">
              <a:defRPr/>
            </a:pPr>
            <a:endParaRPr lang="es-CO" altLang="es-CO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defRPr/>
            </a:pPr>
            <a:r>
              <a:rPr lang="es-CO" altLang="es-CO" sz="1800" dirty="0">
                <a:solidFill>
                  <a:srgbClr val="653001"/>
                </a:solidFill>
              </a:rPr>
              <a:t>Gestionar de manera ambientalmente adecuada todos los equipos y/o desechos contaminados con PCB</a:t>
            </a:r>
            <a:r>
              <a:rPr lang="es-CO" altLang="es-CO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con empresas que cuenten con permisos y/o licencias para tal fin.</a:t>
            </a:r>
          </a:p>
          <a:p>
            <a:pPr algn="just">
              <a:defRPr/>
            </a:pPr>
            <a:endParaRPr lang="es-CO" altLang="es-CO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defRPr/>
            </a:pPr>
            <a:endParaRPr lang="es-CO" altLang="es-CO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defRPr/>
            </a:pPr>
            <a:endParaRPr lang="es-CO" altLang="es-CO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defRPr/>
            </a:pPr>
            <a:endParaRPr lang="es-CO" altLang="es-CO" sz="1800" dirty="0" smtClean="0">
              <a:solidFill>
                <a:srgbClr val="653001"/>
              </a:solidFill>
            </a:endParaRPr>
          </a:p>
        </p:txBody>
      </p:sp>
      <p:grpSp>
        <p:nvGrpSpPr>
          <p:cNvPr id="28" name="Grupo 27"/>
          <p:cNvGrpSpPr/>
          <p:nvPr/>
        </p:nvGrpSpPr>
        <p:grpSpPr>
          <a:xfrm>
            <a:off x="2192986" y="-3658829"/>
            <a:ext cx="7592883" cy="3261511"/>
            <a:chOff x="2192986" y="-3658829"/>
            <a:chExt cx="7592883" cy="3261511"/>
          </a:xfrm>
        </p:grpSpPr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137869" y="-3658829"/>
              <a:ext cx="648000" cy="326151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92986" y="-1333019"/>
              <a:ext cx="648000" cy="9357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64640" y="-1545435"/>
              <a:ext cx="648000" cy="114811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36294" y="-1768605"/>
              <a:ext cx="648000" cy="13712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07948" y="-2042862"/>
              <a:ext cx="648000" cy="16455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79602" y="-2357451"/>
              <a:ext cx="648000" cy="19601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51256" y="-2610198"/>
              <a:ext cx="648000" cy="22128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22910" y="-2957052"/>
              <a:ext cx="648000" cy="25597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594564" y="-3153336"/>
              <a:ext cx="648000" cy="275601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366218" y="-3384572"/>
              <a:ext cx="648000" cy="29872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5" name="CuadroTexto 10"/>
          <p:cNvSpPr txBox="1"/>
          <p:nvPr/>
        </p:nvSpPr>
        <p:spPr>
          <a:xfrm>
            <a:off x="939694" y="2328908"/>
            <a:ext cx="25065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000" b="1" i="1" dirty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PROPIETARIOS</a:t>
            </a:r>
          </a:p>
        </p:txBody>
      </p:sp>
    </p:spTree>
    <p:extLst>
      <p:ext uri="{BB962C8B-B14F-4D97-AF65-F5344CB8AC3E}">
        <p14:creationId xmlns:p14="http://schemas.microsoft.com/office/powerpoint/2010/main" xmlns="" val="1553664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2624892" y="1507354"/>
            <a:ext cx="6760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ln/>
                <a:solidFill>
                  <a:srgbClr val="653001"/>
                </a:solidFill>
              </a:rPr>
              <a:t>VISITA NUESTRAS REDES SOCIALES</a:t>
            </a:r>
          </a:p>
        </p:txBody>
      </p:sp>
      <p:grpSp>
        <p:nvGrpSpPr>
          <p:cNvPr id="28" name="Grupo 27"/>
          <p:cNvGrpSpPr/>
          <p:nvPr/>
        </p:nvGrpSpPr>
        <p:grpSpPr>
          <a:xfrm>
            <a:off x="2192986" y="-3658829"/>
            <a:ext cx="7592883" cy="3261511"/>
            <a:chOff x="2192986" y="-3658829"/>
            <a:chExt cx="7592883" cy="3261511"/>
          </a:xfrm>
        </p:grpSpPr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137869" y="-3658829"/>
              <a:ext cx="648000" cy="326151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92986" y="-1333019"/>
              <a:ext cx="648000" cy="9357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64640" y="-1545435"/>
              <a:ext cx="648000" cy="114811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36294" y="-1768605"/>
              <a:ext cx="648000" cy="13712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07948" y="-2042862"/>
              <a:ext cx="648000" cy="16455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79602" y="-2357451"/>
              <a:ext cx="648000" cy="19601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51256" y="-2610198"/>
              <a:ext cx="648000" cy="22128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22910" y="-2957052"/>
              <a:ext cx="648000" cy="25597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594564" y="-3153336"/>
              <a:ext cx="648000" cy="275601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366218" y="-3384572"/>
              <a:ext cx="648000" cy="29872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" name="Imagen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35" t="7921" r="6042" b="8279"/>
          <a:stretch/>
        </p:blipFill>
        <p:spPr>
          <a:xfrm>
            <a:off x="1113333" y="3101180"/>
            <a:ext cx="3023118" cy="1451963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sp>
        <p:nvSpPr>
          <p:cNvPr id="17" name="Rounded Rectangle 6"/>
          <p:cNvSpPr/>
          <p:nvPr/>
        </p:nvSpPr>
        <p:spPr>
          <a:xfrm>
            <a:off x="5966033" y="2401573"/>
            <a:ext cx="4961861" cy="3932947"/>
          </a:xfrm>
          <a:prstGeom prst="roundRect">
            <a:avLst>
              <a:gd name="adj" fmla="val 6851"/>
            </a:avLst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agen 7" descr="Sin título-4-02.pn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217" b="32897"/>
          <a:stretch/>
        </p:blipFill>
        <p:spPr>
          <a:xfrm flipV="1">
            <a:off x="946190" y="4818571"/>
            <a:ext cx="3565747" cy="45719"/>
          </a:xfrm>
          <a:prstGeom prst="rect">
            <a:avLst/>
          </a:prstGeom>
        </p:spPr>
      </p:pic>
      <p:pic>
        <p:nvPicPr>
          <p:cNvPr id="19" name="Picture 3" descr="logos-redes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0305" y="2602351"/>
            <a:ext cx="4104456" cy="366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4419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806823" y="2158472"/>
            <a:ext cx="10408024" cy="1670796"/>
          </a:xfrm>
          <a:prstGeom prst="rect">
            <a:avLst/>
          </a:prstGeom>
        </p:spPr>
        <p:txBody>
          <a:bodyPr vert="horz" lIns="0" tIns="45715" rIns="0" bIns="45715" rtlCol="0" anchor="ctr">
            <a:noAutofit/>
          </a:bodyPr>
          <a:lstStyle>
            <a:lvl1pPr algn="l" defTabSz="914296" rtl="0" eaLnBrk="1" latinLnBrk="0" hangingPunct="1">
              <a:spcBef>
                <a:spcPct val="0"/>
              </a:spcBef>
              <a:buNone/>
              <a:defRPr sz="2400" b="1" i="0" kern="1200" baseline="0">
                <a:solidFill>
                  <a:schemeClr val="tx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rPr>
              <a:t>INFORME NACIONAL DE AVANCE</a:t>
            </a:r>
          </a:p>
          <a:p>
            <a:pPr lvl="0" algn="ctr">
              <a:defRPr/>
            </a:pPr>
            <a:r>
              <a:rPr lang="es-CO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EN LAS </a:t>
            </a:r>
            <a:r>
              <a:rPr lang="es-CO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METAS DE IDENTIFICACIÓN, MARCADO, RETIRO DE USO Y ELIMINACIÓN DE PCB EN COLOMBIA </a:t>
            </a:r>
            <a:br>
              <a:rPr lang="es-CO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es-CO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AÑOS 2014-2015</a:t>
            </a:r>
            <a:endParaRPr kumimoji="0" lang="es-CO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</a:endParaRP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2462079" y="4750276"/>
            <a:ext cx="7313931" cy="479407"/>
          </a:xfrm>
          <a:prstGeom prst="rect">
            <a:avLst/>
          </a:prstGeom>
        </p:spPr>
        <p:txBody>
          <a:bodyPr vert="horz" lIns="0" tIns="45715" rIns="0" bIns="45715" rtlCol="0">
            <a:noAutofit/>
          </a:bodyPr>
          <a:lstStyle>
            <a:lvl1pPr marL="0" indent="0" algn="l" defTabSz="914296" rtl="0" eaLnBrk="1" latinLnBrk="0" hangingPunct="1">
              <a:spcBef>
                <a:spcPts val="400"/>
              </a:spcBef>
              <a:buFontTx/>
              <a:buNone/>
              <a:defRPr sz="1600" kern="12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865" indent="-285717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70" indent="-228574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8" indent="-228574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66" indent="-228574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14" indent="-228574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10" indent="-228574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8" indent="-228574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rPr>
              <a:t>Omar Franco Torres</a:t>
            </a:r>
            <a:r>
              <a:rPr kumimoji="0" lang="es-CO" sz="2400" b="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rPr>
              <a:t> - Director General del </a:t>
            </a:r>
            <a:r>
              <a:rPr lang="es-CO" sz="2400" i="1" baseline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IDEAM</a:t>
            </a:r>
            <a:endParaRPr kumimoji="0" lang="es-CO" sz="2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99675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 bwMode="auto">
          <a:xfrm>
            <a:off x="5429431" y="2077929"/>
            <a:ext cx="5957026" cy="303678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defRPr/>
            </a:pPr>
            <a:r>
              <a:rPr lang="es-CO" altLang="es-CO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http://www.ideam.gov.co/web/atencion-y-participacion-ciudadana/pqrs</a:t>
            </a:r>
          </a:p>
          <a:p>
            <a:pPr algn="just">
              <a:defRPr/>
            </a:pPr>
            <a:endParaRPr lang="es-CO" altLang="es-CO" sz="1800" dirty="0">
              <a:solidFill>
                <a:srgbClr val="653001"/>
              </a:solidFill>
            </a:endParaRPr>
          </a:p>
          <a:p>
            <a:pPr algn="just">
              <a:defRPr/>
            </a:pPr>
            <a:r>
              <a:rPr lang="es-CO" altLang="es-CO" sz="1800" dirty="0" smtClean="0">
                <a:solidFill>
                  <a:srgbClr val="653001"/>
                </a:solidFill>
              </a:rPr>
              <a:t>atencionalciudadano@ideam.gov.co </a:t>
            </a:r>
          </a:p>
          <a:p>
            <a:pPr algn="just">
              <a:defRPr/>
            </a:pPr>
            <a:endParaRPr lang="es-CO" altLang="es-CO" sz="1800" dirty="0">
              <a:solidFill>
                <a:srgbClr val="653001"/>
              </a:solidFill>
            </a:endParaRPr>
          </a:p>
          <a:p>
            <a:pPr algn="just">
              <a:defRPr/>
            </a:pPr>
            <a:r>
              <a:rPr lang="es-CO" altLang="es-CO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Contacto:</a:t>
            </a:r>
          </a:p>
          <a:p>
            <a:pPr algn="just">
              <a:defRPr/>
            </a:pPr>
            <a:r>
              <a:rPr lang="es-CO" altLang="es-CO" sz="1800" dirty="0" smtClean="0">
                <a:solidFill>
                  <a:srgbClr val="653001"/>
                </a:solidFill>
              </a:rPr>
              <a:t>Tel</a:t>
            </a:r>
            <a:r>
              <a:rPr lang="es-CO" altLang="es-CO" sz="1800" dirty="0">
                <a:solidFill>
                  <a:srgbClr val="653001"/>
                </a:solidFill>
              </a:rPr>
              <a:t>. (1) 352 7160 Ext. 1504</a:t>
            </a:r>
          </a:p>
          <a:p>
            <a:pPr algn="just">
              <a:defRPr/>
            </a:pPr>
            <a:endParaRPr lang="es-CO" altLang="es-CO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defRPr/>
            </a:pPr>
            <a:r>
              <a:rPr lang="es-CO" altLang="es-CO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Instituto </a:t>
            </a:r>
            <a:r>
              <a:rPr lang="es-CO" altLang="es-CO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Hidrología, Meteorología y Estudios Ambientales – IDEAM</a:t>
            </a:r>
            <a:r>
              <a:rPr lang="es-CO" altLang="es-CO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s-CO" altLang="es-CO" sz="1800" dirty="0">
              <a:solidFill>
                <a:srgbClr val="653001"/>
              </a:solidFill>
            </a:endParaRPr>
          </a:p>
          <a:p>
            <a:pPr algn="just">
              <a:defRPr/>
            </a:pPr>
            <a:endParaRPr lang="es-CO" altLang="es-CO" sz="1800" dirty="0" smtClean="0">
              <a:solidFill>
                <a:srgbClr val="653001"/>
              </a:solidFill>
            </a:endParaRPr>
          </a:p>
        </p:txBody>
      </p:sp>
      <p:grpSp>
        <p:nvGrpSpPr>
          <p:cNvPr id="28" name="Grupo 27"/>
          <p:cNvGrpSpPr/>
          <p:nvPr/>
        </p:nvGrpSpPr>
        <p:grpSpPr>
          <a:xfrm>
            <a:off x="2192986" y="-3658829"/>
            <a:ext cx="7592883" cy="3261511"/>
            <a:chOff x="2192986" y="-3658829"/>
            <a:chExt cx="7592883" cy="3261511"/>
          </a:xfrm>
        </p:grpSpPr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137869" y="-3658829"/>
              <a:ext cx="648000" cy="326151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92986" y="-1333019"/>
              <a:ext cx="648000" cy="9357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64640" y="-1545435"/>
              <a:ext cx="648000" cy="114811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36294" y="-1768605"/>
              <a:ext cx="648000" cy="13712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07948" y="-2042862"/>
              <a:ext cx="648000" cy="16455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79602" y="-2357451"/>
              <a:ext cx="648000" cy="19601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51256" y="-2610198"/>
              <a:ext cx="648000" cy="22128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22910" y="-2957052"/>
              <a:ext cx="648000" cy="25597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594564" y="-3153336"/>
              <a:ext cx="648000" cy="275601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366218" y="-3384572"/>
              <a:ext cx="648000" cy="29872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683" y="1251858"/>
            <a:ext cx="4689746" cy="532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Imagen 5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936736" y="5609895"/>
            <a:ext cx="939417" cy="962263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142706" y="5576487"/>
            <a:ext cx="649365" cy="1144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570405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ORTADA PCB-01"/>
          <p:cNvPicPr>
            <a:picLocks noChangeAspect="1" noChangeArrowheads="1"/>
          </p:cNvPicPr>
          <p:nvPr/>
        </p:nvPicPr>
        <p:blipFill>
          <a:blip r:embed="rId2" cstate="print"/>
          <a:srcRect b="12500"/>
          <a:stretch>
            <a:fillRect/>
          </a:stretch>
        </p:blipFill>
        <p:spPr bwMode="auto">
          <a:xfrm>
            <a:off x="759048" y="1415142"/>
            <a:ext cx="3973161" cy="5230265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172" y="3570968"/>
            <a:ext cx="3023763" cy="25964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076" y="1611088"/>
            <a:ext cx="3070281" cy="1447646"/>
          </a:xfrm>
          <a:prstGeom prst="rect">
            <a:avLst/>
          </a:prstGeom>
        </p:spPr>
      </p:pic>
      <p:pic>
        <p:nvPicPr>
          <p:cNvPr id="7" name="Picture 2" descr="https://www.thegef.org/sites/default/files/pictures/Short-GEF%20logo%20colored%20NOTAG%20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86416" y="3644265"/>
            <a:ext cx="1970000" cy="230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679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F:\IDEAM\fondos infogramas\MA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644" y="1123548"/>
            <a:ext cx="11488742" cy="5734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CB´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8568" y="1502227"/>
            <a:ext cx="7906893" cy="444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721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638977" y="1224326"/>
            <a:ext cx="1064229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300" b="1" dirty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PLAZOS ESTABLECIDOS PARA LA ACTUALIZACIÓN DE LA INFORMACIÓN (PROPIETARIOS), REVISIÓN Y TRANSMISIÓN (A.A) </a:t>
            </a:r>
            <a:r>
              <a:rPr lang="es-CO" sz="3300" b="1" dirty="0">
                <a:ln/>
                <a:solidFill>
                  <a:srgbClr val="653001"/>
                </a:solidFill>
              </a:rPr>
              <a:t>EN EL INVENTARIO PCB </a:t>
            </a:r>
          </a:p>
        </p:txBody>
      </p:sp>
      <p:sp>
        <p:nvSpPr>
          <p:cNvPr id="15" name="CuadroTexto 2"/>
          <p:cNvSpPr txBox="1"/>
          <p:nvPr/>
        </p:nvSpPr>
        <p:spPr>
          <a:xfrm>
            <a:off x="466903" y="2888134"/>
            <a:ext cx="112243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u="sng" dirty="0" smtClean="0">
                <a:solidFill>
                  <a:srgbClr val="653001"/>
                </a:solidFill>
              </a:rPr>
              <a:t>Resolución 0222 de 2011</a:t>
            </a:r>
          </a:p>
          <a:p>
            <a:endParaRPr lang="es-CO" b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es-CO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“Por la cual se establecen requisitos para la gestión ambiental integral de equipos y desechos que consisten, contienen o están contaminados con </a:t>
            </a:r>
            <a:r>
              <a:rPr lang="es-CO" i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Bifenilos</a:t>
            </a:r>
            <a:r>
              <a:rPr lang="es-CO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</a:t>
            </a:r>
            <a:r>
              <a:rPr lang="es-CO" i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Policlorados</a:t>
            </a:r>
            <a:r>
              <a:rPr lang="es-CO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(PCB)”</a:t>
            </a:r>
            <a:r>
              <a:rPr lang="es-ES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</a:t>
            </a:r>
            <a:endParaRPr lang="es-CO" i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endParaRPr lang="es-CO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CO" b="1" dirty="0" smtClean="0">
                <a:solidFill>
                  <a:srgbClr val="653001"/>
                </a:solidFill>
              </a:rPr>
              <a:t>Propietarios</a:t>
            </a:r>
          </a:p>
          <a:p>
            <a:endParaRPr lang="es-CO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CO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Diligenciamiento máximo al </a:t>
            </a:r>
            <a:r>
              <a:rPr lang="es-CO" b="1" dirty="0" smtClean="0">
                <a:solidFill>
                  <a:srgbClr val="653001"/>
                </a:solidFill>
              </a:rPr>
              <a:t>30 de junio</a:t>
            </a:r>
            <a:r>
              <a:rPr lang="es-CO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Periodicidad anual.</a:t>
            </a:r>
            <a:endParaRPr lang="es-CO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s-CO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CO" b="1" dirty="0" smtClean="0">
                <a:solidFill>
                  <a:srgbClr val="653001"/>
                </a:solidFill>
              </a:rPr>
              <a:t>Autoridades ambientales</a:t>
            </a:r>
          </a:p>
          <a:p>
            <a:endParaRPr lang="es-CO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CO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Transmisión al IDEAM máximo al </a:t>
            </a:r>
            <a:r>
              <a:rPr lang="es-CO" b="1" dirty="0" smtClean="0">
                <a:solidFill>
                  <a:srgbClr val="653001"/>
                </a:solidFill>
              </a:rPr>
              <a:t>30 de septiembre</a:t>
            </a:r>
            <a:r>
              <a:rPr lang="es-CO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es-CO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Periodicidad anual.</a:t>
            </a:r>
            <a:endParaRPr lang="es-CO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s-CO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s-CO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24855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638977" y="1224326"/>
            <a:ext cx="106422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300" b="1" dirty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REPORTE DE EQUIPOS Y/O </a:t>
            </a:r>
            <a:r>
              <a:rPr lang="es-CO" sz="3300" b="1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ELEMENTOS</a:t>
            </a:r>
          </a:p>
          <a:p>
            <a:pPr algn="ctr"/>
            <a:r>
              <a:rPr lang="es-CO" sz="3300" b="1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CO" sz="3300" b="1" dirty="0">
                <a:ln/>
                <a:solidFill>
                  <a:srgbClr val="653001"/>
                </a:solidFill>
              </a:rPr>
              <a:t>INVENTARIO NACIONAL DE PCB</a:t>
            </a:r>
          </a:p>
        </p:txBody>
      </p:sp>
      <p:grpSp>
        <p:nvGrpSpPr>
          <p:cNvPr id="28" name="Grupo 27"/>
          <p:cNvGrpSpPr/>
          <p:nvPr/>
        </p:nvGrpSpPr>
        <p:grpSpPr>
          <a:xfrm>
            <a:off x="2192986" y="-3658829"/>
            <a:ext cx="7592883" cy="3261511"/>
            <a:chOff x="2192986" y="-3658829"/>
            <a:chExt cx="7592883" cy="3261511"/>
          </a:xfrm>
        </p:grpSpPr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137869" y="-3658829"/>
              <a:ext cx="648000" cy="326151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92986" y="-1333019"/>
              <a:ext cx="648000" cy="9357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64640" y="-1545435"/>
              <a:ext cx="648000" cy="114811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36294" y="-1768605"/>
              <a:ext cx="648000" cy="13712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07948" y="-2042862"/>
              <a:ext cx="648000" cy="16455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79602" y="-2357451"/>
              <a:ext cx="648000" cy="19601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51256" y="-2610198"/>
              <a:ext cx="648000" cy="22128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22910" y="-2957052"/>
              <a:ext cx="648000" cy="25597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594564" y="-3153336"/>
              <a:ext cx="648000" cy="275601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366218" y="-3384572"/>
              <a:ext cx="648000" cy="29872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12"/>
          <a:srcRect l="17344" t="7500" r="18437" b="41666"/>
          <a:stretch>
            <a:fillRect/>
          </a:stretch>
        </p:blipFill>
        <p:spPr bwMode="auto">
          <a:xfrm>
            <a:off x="623393" y="2580050"/>
            <a:ext cx="10305887" cy="3441564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9561365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638977" y="1115469"/>
            <a:ext cx="106422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300" b="1" dirty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REPORTE DE EQUIPOS Y/O ELEMENTOS AL 15 DE OCTUBRE DE 2016 </a:t>
            </a:r>
            <a:r>
              <a:rPr lang="es-CO" sz="3300" b="1" dirty="0" smtClean="0">
                <a:ln/>
                <a:solidFill>
                  <a:srgbClr val="653001"/>
                </a:solidFill>
              </a:rPr>
              <a:t>INVENTARIO NACIONAL DE PCB</a:t>
            </a:r>
            <a:endParaRPr lang="es-CO" sz="3300" b="1" dirty="0">
              <a:ln/>
              <a:solidFill>
                <a:srgbClr val="653001"/>
              </a:solidFill>
            </a:endParaRPr>
          </a:p>
        </p:txBody>
      </p:sp>
      <p:grpSp>
        <p:nvGrpSpPr>
          <p:cNvPr id="28" name="Grupo 27"/>
          <p:cNvGrpSpPr/>
          <p:nvPr/>
        </p:nvGrpSpPr>
        <p:grpSpPr>
          <a:xfrm>
            <a:off x="2192986" y="-3658829"/>
            <a:ext cx="7592883" cy="3261511"/>
            <a:chOff x="2192986" y="-3658829"/>
            <a:chExt cx="7592883" cy="3261511"/>
          </a:xfrm>
        </p:grpSpPr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137869" y="-3658829"/>
              <a:ext cx="648000" cy="326151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92986" y="-1333019"/>
              <a:ext cx="648000" cy="9357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64640" y="-1545435"/>
              <a:ext cx="648000" cy="114811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36294" y="-1768605"/>
              <a:ext cx="648000" cy="13712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07948" y="-2042862"/>
              <a:ext cx="648000" cy="16455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79602" y="-2357451"/>
              <a:ext cx="648000" cy="19601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51256" y="-2610198"/>
              <a:ext cx="648000" cy="22128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22910" y="-2957052"/>
              <a:ext cx="648000" cy="25597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594564" y="-3153336"/>
              <a:ext cx="648000" cy="275601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366218" y="-3384572"/>
              <a:ext cx="648000" cy="29872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aphicFrame>
        <p:nvGraphicFramePr>
          <p:cNvPr id="15" name="14 Diagrama"/>
          <p:cNvGraphicFramePr/>
          <p:nvPr>
            <p:extLst>
              <p:ext uri="{D42A27DB-BD31-4B8C-83A1-F6EECF244321}">
                <p14:modId xmlns:p14="http://schemas.microsoft.com/office/powerpoint/2010/main" xmlns="" val="96246359"/>
              </p:ext>
            </p:extLst>
          </p:nvPr>
        </p:nvGraphicFramePr>
        <p:xfrm>
          <a:off x="1763486" y="2222776"/>
          <a:ext cx="9383485" cy="192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7" name="Picture 2" descr="D:\lescobar\M1-2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72621" y="4483620"/>
            <a:ext cx="5224948" cy="2217990"/>
          </a:xfrm>
          <a:prstGeom prst="rect">
            <a:avLst/>
          </a:prstGeom>
          <a:noFill/>
        </p:spPr>
      </p:pic>
      <p:sp>
        <p:nvSpPr>
          <p:cNvPr id="18" name="CuadroTexto 2"/>
          <p:cNvSpPr txBox="1"/>
          <p:nvPr/>
        </p:nvSpPr>
        <p:spPr>
          <a:xfrm>
            <a:off x="5744987" y="3656357"/>
            <a:ext cx="6131327" cy="286232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>
                <a:solidFill>
                  <a:srgbClr val="653001"/>
                </a:solidFill>
              </a:rPr>
              <a:t>Autoridades Ambientales</a:t>
            </a:r>
          </a:p>
          <a:p>
            <a:pPr algn="ctr"/>
            <a:r>
              <a:rPr lang="es-CO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Revisión de los registros de los generadores </a:t>
            </a:r>
          </a:p>
          <a:p>
            <a:pPr algn="ctr"/>
            <a:endParaRPr lang="es-CO" u="sng" dirty="0" smtClean="0"/>
          </a:p>
          <a:p>
            <a:pPr algn="ctr"/>
            <a:endParaRPr lang="es-CO" u="sng" dirty="0" smtClean="0"/>
          </a:p>
          <a:p>
            <a:pPr algn="ctr"/>
            <a:endParaRPr lang="es-CO" u="sng" dirty="0"/>
          </a:p>
          <a:p>
            <a:r>
              <a:rPr lang="es-CO" dirty="0" smtClean="0"/>
              <a:t>	</a:t>
            </a:r>
            <a:r>
              <a:rPr lang="es-CO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Transmisión </a:t>
            </a:r>
          </a:p>
          <a:p>
            <a:endParaRPr lang="es-CO" dirty="0" smtClean="0"/>
          </a:p>
          <a:p>
            <a:endParaRPr lang="es-CO" dirty="0" smtClean="0"/>
          </a:p>
          <a:p>
            <a:pPr algn="ctr"/>
            <a:r>
              <a:rPr lang="es-CO" b="1" dirty="0" smtClean="0">
                <a:solidFill>
                  <a:srgbClr val="653001"/>
                </a:solidFill>
              </a:rPr>
              <a:t>IDEAM </a:t>
            </a:r>
          </a:p>
          <a:p>
            <a:pPr algn="ctr"/>
            <a:r>
              <a:rPr lang="es-CO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  <a:r>
              <a:rPr lang="es-CO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onsolidación </a:t>
            </a:r>
            <a:r>
              <a:rPr lang="es-CO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</a:t>
            </a:r>
            <a:r>
              <a:rPr lang="es-CO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nivel nacional</a:t>
            </a:r>
            <a:r>
              <a:rPr lang="es-CO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</p:txBody>
      </p:sp>
      <p:sp>
        <p:nvSpPr>
          <p:cNvPr id="19" name="Flecha abajo 3"/>
          <p:cNvSpPr/>
          <p:nvPr/>
        </p:nvSpPr>
        <p:spPr>
          <a:xfrm>
            <a:off x="8366218" y="4403442"/>
            <a:ext cx="835928" cy="1368152"/>
          </a:xfrm>
          <a:prstGeom prst="downArrow">
            <a:avLst/>
          </a:prstGeom>
          <a:solidFill>
            <a:srgbClr val="653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4206049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780836" y="2517642"/>
          <a:ext cx="10828964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7241"/>
                <a:gridCol w="2707241"/>
                <a:gridCol w="2707241"/>
                <a:gridCol w="2707241"/>
              </a:tblGrid>
              <a:tr h="3369450">
                <a:tc>
                  <a:txBody>
                    <a:bodyPr/>
                    <a:lstStyle/>
                    <a:p>
                      <a:pPr algn="ctr"/>
                      <a:r>
                        <a:rPr lang="es-CO" sz="2200" b="0" dirty="0" smtClean="0">
                          <a:latin typeface="Arial Narrow" pitchFamily="34" charset="0"/>
                        </a:rPr>
                        <a:t>Grupo</a:t>
                      </a:r>
                      <a:r>
                        <a:rPr lang="es-CO" sz="2200" b="0" baseline="0" dirty="0" smtClean="0">
                          <a:latin typeface="Arial Narrow" pitchFamily="34" charset="0"/>
                        </a:rPr>
                        <a:t> 1</a:t>
                      </a:r>
                    </a:p>
                    <a:p>
                      <a:pPr algn="ctr"/>
                      <a:r>
                        <a:rPr lang="es-CO" sz="2200" b="0" baseline="0" dirty="0" smtClean="0">
                          <a:latin typeface="Arial Narrow" pitchFamily="34" charset="0"/>
                        </a:rPr>
                        <a:t>Equipos fabricados con fluidos PCB y desechos contaminados con PCB.</a:t>
                      </a:r>
                    </a:p>
                    <a:p>
                      <a:pPr algn="ctr"/>
                      <a:endParaRPr lang="es-CO" sz="2200" b="0" dirty="0" smtClean="0">
                        <a:latin typeface="Arial Narrow" pitchFamily="34" charset="0"/>
                      </a:endParaRPr>
                    </a:p>
                    <a:p>
                      <a:pPr algn="ctr"/>
                      <a:r>
                        <a:rPr lang="es-CO" sz="2200" b="0" dirty="0" smtClean="0">
                          <a:latin typeface="Arial Narrow" pitchFamily="34" charset="0"/>
                        </a:rPr>
                        <a:t>Equipos y desechos con concentración igual o superior al 10% (100.000 ppm en peso) de PCB</a:t>
                      </a:r>
                      <a:endParaRPr lang="es-CO" sz="2200" b="0" dirty="0">
                        <a:latin typeface="Arial Narrow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200" b="0" dirty="0" smtClean="0">
                          <a:latin typeface="Arial Narrow" pitchFamily="34" charset="0"/>
                        </a:rPr>
                        <a:t>Grupo</a:t>
                      </a:r>
                      <a:r>
                        <a:rPr lang="es-CO" sz="2200" b="0" baseline="0" dirty="0" smtClean="0">
                          <a:latin typeface="Arial Narrow" pitchFamily="34" charset="0"/>
                        </a:rPr>
                        <a:t> 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200" b="0" baseline="0" dirty="0" smtClean="0">
                          <a:latin typeface="Arial Narrow" pitchFamily="34" charset="0"/>
                        </a:rPr>
                        <a:t>Equipos y desechos que contienen o pueden contener PCB.</a:t>
                      </a:r>
                      <a:endParaRPr lang="es-CO" sz="2200" b="0" dirty="0" smtClean="0">
                        <a:latin typeface="Arial Narrow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2200" b="0" dirty="0" smtClean="0">
                        <a:latin typeface="Arial Narrow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200" b="0" dirty="0" smtClean="0">
                          <a:latin typeface="Arial Narrow" pitchFamily="34" charset="0"/>
                        </a:rPr>
                        <a:t>Equipos y desechos con concentración igual o superior a 500 ppm en peso de PCB y menor a 100.000 ppm en peso.</a:t>
                      </a:r>
                    </a:p>
                    <a:p>
                      <a:pPr algn="ctr"/>
                      <a:endParaRPr lang="es-CO" sz="2200" b="0" dirty="0"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200" b="0" dirty="0" smtClean="0">
                          <a:latin typeface="Arial Narrow" pitchFamily="34" charset="0"/>
                        </a:rPr>
                        <a:t>Grupo</a:t>
                      </a:r>
                      <a:r>
                        <a:rPr lang="es-CO" sz="2200" b="0" baseline="0" dirty="0" smtClean="0">
                          <a:latin typeface="Arial Narrow" pitchFamily="34" charset="0"/>
                        </a:rPr>
                        <a:t> 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200" b="0" baseline="0" dirty="0" smtClean="0">
                          <a:latin typeface="Arial Narrow" pitchFamily="34" charset="0"/>
                        </a:rPr>
                        <a:t>Equipos y desechos contaminados con PCB.</a:t>
                      </a:r>
                      <a:endParaRPr lang="es-CO" sz="2200" b="0" dirty="0" smtClean="0">
                        <a:latin typeface="Arial Narrow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2200" b="0" dirty="0" smtClean="0">
                        <a:latin typeface="Arial Narrow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200" b="0" dirty="0" smtClean="0">
                          <a:latin typeface="Arial Narrow" pitchFamily="34" charset="0"/>
                        </a:rPr>
                        <a:t>Equipos y desechos con concentración igual o superior a 50 ppm en peso de PCB y menor a 500 ppm en peso.</a:t>
                      </a:r>
                    </a:p>
                    <a:p>
                      <a:pPr algn="ctr"/>
                      <a:endParaRPr lang="es-CO" sz="2200" b="0" dirty="0"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200" b="0" dirty="0" smtClean="0">
                          <a:latin typeface="Arial Narrow" pitchFamily="34" charset="0"/>
                        </a:rPr>
                        <a:t>Grupo 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200" b="0" dirty="0" smtClean="0">
                          <a:latin typeface="Arial Narrow" pitchFamily="34" charset="0"/>
                        </a:rPr>
                        <a:t>Equipos y desechos NO PCB.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2200" b="0" dirty="0" smtClean="0">
                        <a:latin typeface="Arial Narrow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200" b="0" dirty="0" smtClean="0">
                          <a:latin typeface="Arial Narrow" pitchFamily="34" charset="0"/>
                        </a:rPr>
                        <a:t>Equipos y desechos que contengan menos de 50 ppm de PCB</a:t>
                      </a:r>
                    </a:p>
                    <a:p>
                      <a:pPr algn="ctr"/>
                      <a:endParaRPr lang="es-CO" sz="2200" b="0" dirty="0"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2948682" y="1191802"/>
            <a:ext cx="705834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000" b="1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CLASIFICACIÓN DE ELEMENTOS PARA EL </a:t>
            </a:r>
            <a:r>
              <a:rPr lang="es-CO" sz="3300" b="1" dirty="0" smtClean="0">
                <a:ln/>
                <a:solidFill>
                  <a:srgbClr val="653001"/>
                </a:solidFill>
              </a:rPr>
              <a:t>INVENTARIO NACIONAL DE PCB</a:t>
            </a:r>
          </a:p>
          <a:p>
            <a:pPr algn="ctr"/>
            <a:endParaRPr lang="es-C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565" y="1181528"/>
            <a:ext cx="5579903" cy="5445303"/>
          </a:xfrm>
          <a:prstGeom prst="rect">
            <a:avLst/>
          </a:prstGeom>
        </p:spPr>
      </p:pic>
      <p:sp>
        <p:nvSpPr>
          <p:cNvPr id="17" name="CuadroTexto 10"/>
          <p:cNvSpPr txBox="1"/>
          <p:nvPr/>
        </p:nvSpPr>
        <p:spPr>
          <a:xfrm>
            <a:off x="6051256" y="1348716"/>
            <a:ext cx="59121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000" b="1" dirty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DEPARTAMENTOS CON MAYOR NÚMERO DE ELEMENTOS AÑO 2015</a:t>
            </a:r>
            <a:br>
              <a:rPr lang="es-CO" sz="3000" b="1" dirty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s-CO" sz="3000" b="1" dirty="0" smtClean="0">
                <a:ln/>
                <a:solidFill>
                  <a:srgbClr val="653001"/>
                </a:solidFill>
              </a:rPr>
              <a:t>INVENTARIO NACIONAL DE PCB</a:t>
            </a:r>
            <a:endParaRPr lang="es-CO" sz="3000" b="1" dirty="0">
              <a:ln/>
              <a:solidFill>
                <a:srgbClr val="653001"/>
              </a:solidFill>
            </a:endParaRPr>
          </a:p>
        </p:txBody>
      </p:sp>
      <p:graphicFrame>
        <p:nvGraphicFramePr>
          <p:cNvPr id="18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09055032"/>
              </p:ext>
            </p:extLst>
          </p:nvPr>
        </p:nvGraphicFramePr>
        <p:xfrm>
          <a:off x="6523916" y="3085798"/>
          <a:ext cx="4800533" cy="197629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498693">
                  <a:extLst>
                    <a:ext uri="{9D8B030D-6E8A-4147-A177-3AD203B41FA5}">
                      <a16:colId xmlns="" xmlns:a16="http://schemas.microsoft.com/office/drawing/2014/main" val="2395029985"/>
                    </a:ext>
                  </a:extLst>
                </a:gridCol>
                <a:gridCol w="1301840">
                  <a:extLst>
                    <a:ext uri="{9D8B030D-6E8A-4147-A177-3AD203B41FA5}">
                      <a16:colId xmlns="" xmlns:a16="http://schemas.microsoft.com/office/drawing/2014/main" val="3370382385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l"/>
                      <a:r>
                        <a:rPr lang="es-CO" sz="1600" b="1" dirty="0" smtClean="0">
                          <a:solidFill>
                            <a:srgbClr val="653001"/>
                          </a:solidFill>
                        </a:rPr>
                        <a:t>Contaminados con </a:t>
                      </a:r>
                      <a:r>
                        <a:rPr lang="es-CO" sz="1600" b="1" dirty="0" smtClean="0">
                          <a:solidFill>
                            <a:srgbClr val="653001"/>
                          </a:solidFill>
                        </a:rPr>
                        <a:t>PCB (Grupos 1, 2</a:t>
                      </a:r>
                      <a:r>
                        <a:rPr lang="es-CO" sz="1600" b="1" baseline="0" dirty="0" smtClean="0">
                          <a:solidFill>
                            <a:srgbClr val="653001"/>
                          </a:solidFill>
                        </a:rPr>
                        <a:t> y 3 Confirmados)</a:t>
                      </a:r>
                      <a:endParaRPr lang="es-CO" sz="1600" b="1" dirty="0">
                        <a:solidFill>
                          <a:srgbClr val="653001"/>
                        </a:solidFill>
                      </a:endParaRPr>
                    </a:p>
                  </a:txBody>
                  <a:tcPr marL="121920" marR="12192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1.748</a:t>
                      </a:r>
                    </a:p>
                    <a:p>
                      <a:pPr algn="ctr"/>
                      <a:r>
                        <a:rPr lang="es-CO" sz="1600" b="1" dirty="0" smtClean="0">
                          <a:solidFill>
                            <a:srgbClr val="653001"/>
                          </a:solidFill>
                        </a:rPr>
                        <a:t>0,41%</a:t>
                      </a:r>
                      <a:endParaRPr lang="es-CO" sz="1600" b="1" dirty="0">
                        <a:solidFill>
                          <a:srgbClr val="653001"/>
                        </a:solidFill>
                      </a:endParaRPr>
                    </a:p>
                  </a:txBody>
                  <a:tcPr marL="121920" marR="12192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15186690"/>
                  </a:ext>
                </a:extLst>
              </a:tr>
              <a:tr h="749107">
                <a:tc>
                  <a:txBody>
                    <a:bodyPr/>
                    <a:lstStyle/>
                    <a:p>
                      <a:pPr algn="l"/>
                      <a:r>
                        <a:rPr lang="es-CO" sz="1600" b="1" dirty="0" smtClean="0">
                          <a:solidFill>
                            <a:srgbClr val="653001"/>
                          </a:solidFill>
                        </a:rPr>
                        <a:t>Posiblemente contaminados con </a:t>
                      </a:r>
                      <a:r>
                        <a:rPr lang="es-CO" sz="1600" b="1" dirty="0" smtClean="0">
                          <a:solidFill>
                            <a:srgbClr val="653001"/>
                          </a:solidFill>
                        </a:rPr>
                        <a:t>PCB (Grupos 1, 2 y 3 Sospechosos)</a:t>
                      </a:r>
                      <a:endParaRPr lang="es-CO" sz="1600" b="1" dirty="0">
                        <a:solidFill>
                          <a:srgbClr val="653001"/>
                        </a:solidFill>
                      </a:endParaRPr>
                    </a:p>
                  </a:txBody>
                  <a:tcPr marL="121920" marR="12192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352.142</a:t>
                      </a:r>
                    </a:p>
                    <a:p>
                      <a:pPr algn="ctr"/>
                      <a:r>
                        <a:rPr lang="es-CO" sz="1600" b="1" dirty="0" smtClean="0">
                          <a:solidFill>
                            <a:srgbClr val="653001"/>
                          </a:solidFill>
                        </a:rPr>
                        <a:t>81,8%</a:t>
                      </a:r>
                      <a:endParaRPr lang="es-CO" sz="1600" b="1" dirty="0">
                        <a:solidFill>
                          <a:srgbClr val="653001"/>
                        </a:solidFill>
                      </a:endParaRPr>
                    </a:p>
                  </a:txBody>
                  <a:tcPr marL="121920" marR="12192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6608938"/>
                  </a:ext>
                </a:extLst>
              </a:tr>
              <a:tr h="479691">
                <a:tc>
                  <a:txBody>
                    <a:bodyPr/>
                    <a:lstStyle/>
                    <a:p>
                      <a:pPr algn="l"/>
                      <a:r>
                        <a:rPr lang="es-CO" sz="1600" b="1" dirty="0" smtClean="0">
                          <a:solidFill>
                            <a:srgbClr val="653001"/>
                          </a:solidFill>
                        </a:rPr>
                        <a:t>Libres de </a:t>
                      </a:r>
                      <a:r>
                        <a:rPr lang="es-CO" sz="1600" b="1" dirty="0" smtClean="0">
                          <a:solidFill>
                            <a:srgbClr val="653001"/>
                          </a:solidFill>
                        </a:rPr>
                        <a:t>PCB (Grupo 4 Confirmado)</a:t>
                      </a:r>
                      <a:endParaRPr lang="es-CO" sz="1600" b="1" dirty="0">
                        <a:solidFill>
                          <a:srgbClr val="653001"/>
                        </a:solidFill>
                      </a:endParaRPr>
                    </a:p>
                  </a:txBody>
                  <a:tcPr marL="121920" marR="12192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76.839</a:t>
                      </a:r>
                    </a:p>
                    <a:p>
                      <a:pPr algn="ctr"/>
                      <a:r>
                        <a:rPr lang="es-CO" sz="1600" b="1" dirty="0" smtClean="0">
                          <a:solidFill>
                            <a:srgbClr val="653001"/>
                          </a:solidFill>
                        </a:rPr>
                        <a:t>17,8%</a:t>
                      </a:r>
                      <a:endParaRPr lang="es-CO" sz="1600" b="1" dirty="0">
                        <a:solidFill>
                          <a:srgbClr val="653001"/>
                        </a:solidFill>
                      </a:endParaRPr>
                    </a:p>
                  </a:txBody>
                  <a:tcPr marL="121920" marR="12192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20069335"/>
                  </a:ext>
                </a:extLst>
              </a:tr>
            </a:tbl>
          </a:graphicData>
        </a:graphic>
      </p:graphicFrame>
      <p:sp>
        <p:nvSpPr>
          <p:cNvPr id="19" name="18 CuadroTexto"/>
          <p:cNvSpPr txBox="1"/>
          <p:nvPr/>
        </p:nvSpPr>
        <p:spPr>
          <a:xfrm>
            <a:off x="7283772" y="5272128"/>
            <a:ext cx="3948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Número total de </a:t>
            </a:r>
            <a:r>
              <a:rPr lang="es-CO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equipos año 2015:</a:t>
            </a:r>
            <a:endParaRPr lang="es-CO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8366218" y="5666988"/>
            <a:ext cx="17123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600" b="1" dirty="0">
                <a:solidFill>
                  <a:srgbClr val="653001"/>
                </a:solidFill>
              </a:rPr>
              <a:t>430.729</a:t>
            </a:r>
          </a:p>
        </p:txBody>
      </p:sp>
    </p:spTree>
    <p:extLst>
      <p:ext uri="{BB962C8B-B14F-4D97-AF65-F5344CB8AC3E}">
        <p14:creationId xmlns:p14="http://schemas.microsoft.com/office/powerpoint/2010/main" xmlns="" val="3429625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882</Words>
  <Application>Microsoft Office PowerPoint</Application>
  <PresentationFormat>Personalizado</PresentationFormat>
  <Paragraphs>230</Paragraphs>
  <Slides>20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Mary Ootory</dc:creator>
  <cp:lastModifiedBy>Luisa Escobar Cardenas</cp:lastModifiedBy>
  <cp:revision>83</cp:revision>
  <dcterms:created xsi:type="dcterms:W3CDTF">2016-06-17T19:22:16Z</dcterms:created>
  <dcterms:modified xsi:type="dcterms:W3CDTF">2017-03-06T23:18:16Z</dcterms:modified>
</cp:coreProperties>
</file>