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12192000"/>
  <p:notesSz cx="6888163" cy="100203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2" autoAdjust="0"/>
    <p:restoredTop sz="86323" autoAdjust="0"/>
  </p:normalViewPr>
  <p:slideViewPr>
    <p:cSldViewPr snapToGrid="0">
      <p:cViewPr>
        <p:scale>
          <a:sx n="75" d="100"/>
          <a:sy n="75" d="100"/>
        </p:scale>
        <p:origin x="180" y="54"/>
      </p:cViewPr>
      <p:guideLst>
        <p:guide orient="horz" pos="384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1"/>
            </a:lvl1pPr>
            <a:lvl2pPr marL="342904" indent="0" algn="ctr">
              <a:buNone/>
              <a:defRPr sz="1500"/>
            </a:lvl2pPr>
            <a:lvl3pPr marL="685809" indent="0" algn="ctr">
              <a:buNone/>
              <a:defRPr sz="1349"/>
            </a:lvl3pPr>
            <a:lvl4pPr marL="1028713" indent="0" algn="ctr">
              <a:buNone/>
              <a:defRPr sz="1200"/>
            </a:lvl4pPr>
            <a:lvl5pPr marL="1371617" indent="0" algn="ctr">
              <a:buNone/>
              <a:defRPr sz="1200"/>
            </a:lvl5pPr>
            <a:lvl6pPr marL="1714521" indent="0" algn="ctr">
              <a:buNone/>
              <a:defRPr sz="1200"/>
            </a:lvl6pPr>
            <a:lvl7pPr marL="2057427" indent="0" algn="ctr">
              <a:buNone/>
              <a:defRPr sz="1200"/>
            </a:lvl7pPr>
            <a:lvl8pPr marL="2400330" indent="0" algn="ctr">
              <a:buNone/>
              <a:defRPr sz="1200"/>
            </a:lvl8pPr>
            <a:lvl9pPr marL="2743234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887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593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91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574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8159050"/>
            <a:ext cx="5915025" cy="2666999"/>
          </a:xfrm>
        </p:spPr>
        <p:txBody>
          <a:bodyPr/>
          <a:lstStyle>
            <a:lvl1pPr marL="0" indent="0">
              <a:buNone/>
              <a:defRPr sz="1801">
                <a:solidFill>
                  <a:schemeClr val="tx1"/>
                </a:solidFill>
              </a:defRPr>
            </a:lvl1pPr>
            <a:lvl2pPr marL="3429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9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3pPr>
            <a:lvl4pPr marL="102871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1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2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3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103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853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6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8734"/>
            <a:ext cx="2901255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04" indent="0">
              <a:buNone/>
              <a:defRPr sz="1500" b="1"/>
            </a:lvl2pPr>
            <a:lvl3pPr marL="685809" indent="0">
              <a:buNone/>
              <a:defRPr sz="1349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7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3468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801" b="1"/>
            </a:lvl1pPr>
            <a:lvl2pPr marL="342904" indent="0">
              <a:buNone/>
              <a:defRPr sz="1500" b="1"/>
            </a:lvl2pPr>
            <a:lvl3pPr marL="685809" indent="0">
              <a:buNone/>
              <a:defRPr sz="1349" b="1"/>
            </a:lvl3pPr>
            <a:lvl4pPr marL="1028713" indent="0">
              <a:buNone/>
              <a:defRPr sz="1200" b="1"/>
            </a:lvl4pPr>
            <a:lvl5pPr marL="1371617" indent="0">
              <a:buNone/>
              <a:defRPr sz="1200" b="1"/>
            </a:lvl5pPr>
            <a:lvl6pPr marL="1714521" indent="0">
              <a:buNone/>
              <a:defRPr sz="1200" b="1"/>
            </a:lvl6pPr>
            <a:lvl7pPr marL="2057427" indent="0">
              <a:buNone/>
              <a:defRPr sz="1200" b="1"/>
            </a:lvl7pPr>
            <a:lvl8pPr marL="2400330" indent="0">
              <a:buNone/>
              <a:defRPr sz="1200" b="1"/>
            </a:lvl8pPr>
            <a:lvl9pPr marL="2743234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4453468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439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9076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760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755427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1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4" indent="0">
              <a:buNone/>
              <a:defRPr sz="1051"/>
            </a:lvl2pPr>
            <a:lvl3pPr marL="685809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7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01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755427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09" indent="0">
              <a:buNone/>
              <a:defRPr sz="1801"/>
            </a:lvl3pPr>
            <a:lvl4pPr marL="1028713" indent="0">
              <a:buNone/>
              <a:defRPr sz="1500"/>
            </a:lvl4pPr>
            <a:lvl5pPr marL="1371617" indent="0">
              <a:buNone/>
              <a:defRPr sz="1500"/>
            </a:lvl5pPr>
            <a:lvl6pPr marL="1714521" indent="0">
              <a:buNone/>
              <a:defRPr sz="1500"/>
            </a:lvl6pPr>
            <a:lvl7pPr marL="2057427" indent="0">
              <a:buNone/>
              <a:defRPr sz="1500"/>
            </a:lvl7pPr>
            <a:lvl8pPr marL="2400330" indent="0">
              <a:buNone/>
              <a:defRPr sz="1500"/>
            </a:lvl8pPr>
            <a:lvl9pPr marL="2743234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4" indent="0">
              <a:buNone/>
              <a:defRPr sz="1051"/>
            </a:lvl2pPr>
            <a:lvl3pPr marL="685809" indent="0">
              <a:buNone/>
              <a:defRPr sz="900"/>
            </a:lvl3pPr>
            <a:lvl4pPr marL="1028713" indent="0">
              <a:buNone/>
              <a:defRPr sz="750"/>
            </a:lvl4pPr>
            <a:lvl5pPr marL="1371617" indent="0">
              <a:buNone/>
              <a:defRPr sz="750"/>
            </a:lvl5pPr>
            <a:lvl6pPr marL="1714521" indent="0">
              <a:buNone/>
              <a:defRPr sz="750"/>
            </a:lvl6pPr>
            <a:lvl7pPr marL="2057427" indent="0">
              <a:buNone/>
              <a:defRPr sz="750"/>
            </a:lvl7pPr>
            <a:lvl8pPr marL="2400330" indent="0">
              <a:buNone/>
              <a:defRPr sz="750"/>
            </a:lvl8pPr>
            <a:lvl9pPr marL="2743234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30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649116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1A1C-96BE-45BD-97ED-8AF5E38DD42E}" type="datetimeFigureOut">
              <a:rPr lang="es-CO" smtClean="0"/>
              <a:t>28/10/2015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11300182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FA48E-60EE-4EA4-ACD5-C4921B0159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228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3" indent="-171453" algn="l" defTabSz="68580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7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857260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64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3070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5974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878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781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687" indent="-171453" algn="l" defTabSz="68580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904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809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3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7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1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7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0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4" algn="l" defTabSz="685809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ángulo 282"/>
          <p:cNvSpPr/>
          <p:nvPr/>
        </p:nvSpPr>
        <p:spPr>
          <a:xfrm>
            <a:off x="1294309" y="790576"/>
            <a:ext cx="1914598" cy="10801695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801" smtClean="0"/>
              <a:t>                                </a:t>
            </a:r>
            <a:endParaRPr lang="es-CO" sz="1801" dirty="0"/>
          </a:p>
        </p:txBody>
      </p:sp>
      <p:sp>
        <p:nvSpPr>
          <p:cNvPr id="28" name="Rectángulo 27"/>
          <p:cNvSpPr/>
          <p:nvPr/>
        </p:nvSpPr>
        <p:spPr>
          <a:xfrm>
            <a:off x="833381" y="771526"/>
            <a:ext cx="446779" cy="4325296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900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Proceso de Inscripción </a:t>
            </a:r>
          </a:p>
          <a:p>
            <a:pPr algn="ctr">
              <a:lnSpc>
                <a:spcPct val="107000"/>
              </a:lnSpc>
            </a:pPr>
            <a:r>
              <a:rPr lang="es-CO" sz="900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9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O" sz="11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1" y="76200"/>
            <a:ext cx="5482737" cy="424133"/>
          </a:xfrm>
        </p:spPr>
        <p:txBody>
          <a:bodyPr>
            <a:noAutofit/>
          </a:bodyPr>
          <a:lstStyle/>
          <a:p>
            <a:r>
              <a:rPr lang="es-CO" sz="800" b="1" dirty="0"/>
              <a:t>DIAGRAMA DE FLUJO DE LA GESTIÓN DE DATOS DEL REGISTRO </a:t>
            </a:r>
            <a:r>
              <a:rPr lang="es-CO" sz="800" b="1" dirty="0" smtClean="0"/>
              <a:t>DE GENERADORES DE RESIDUOS O DESECHOS PELIGROSOS</a:t>
            </a:r>
            <a:endParaRPr lang="es-CO" sz="800" b="1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44125"/>
              </p:ext>
            </p:extLst>
          </p:nvPr>
        </p:nvGraphicFramePr>
        <p:xfrm>
          <a:off x="341765" y="502602"/>
          <a:ext cx="5998224" cy="280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3635"/>
                <a:gridCol w="1911350"/>
                <a:gridCol w="1933962"/>
                <a:gridCol w="1199277"/>
              </a:tblGrid>
              <a:tr h="280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ETAPAS </a:t>
                      </a:r>
                    </a:p>
                  </a:txBody>
                  <a:tcPr marL="63742" marR="63742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USUARIO </a:t>
                      </a:r>
                      <a:r>
                        <a:rPr lang="es-CO" sz="1100" dirty="0" smtClean="0">
                          <a:effectLst/>
                        </a:rPr>
                        <a:t> (GENERADOR)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AUTORIDAD AMBIENTAL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IDEAM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Elipse 7"/>
          <p:cNvSpPr>
            <a:spLocks/>
          </p:cNvSpPr>
          <p:nvPr/>
        </p:nvSpPr>
        <p:spPr>
          <a:xfrm>
            <a:off x="1466406" y="910109"/>
            <a:ext cx="1600263" cy="396946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Identificación y  cuantificación de  los RESPEL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ecisión 9"/>
          <p:cNvSpPr>
            <a:spLocks/>
          </p:cNvSpPr>
          <p:nvPr/>
        </p:nvSpPr>
        <p:spPr>
          <a:xfrm>
            <a:off x="1443864" y="1436975"/>
            <a:ext cx="1654174" cy="425927"/>
          </a:xfrm>
          <a:prstGeom prst="flowChartDecision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 más de 10 kg/mes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arjeta 10"/>
          <p:cNvSpPr/>
          <p:nvPr/>
        </p:nvSpPr>
        <p:spPr>
          <a:xfrm>
            <a:off x="2372579" y="1912415"/>
            <a:ext cx="797977" cy="284376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obligado a inscribirse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Conector angular 11"/>
          <p:cNvCxnSpPr/>
          <p:nvPr/>
        </p:nvCxnSpPr>
        <p:spPr>
          <a:xfrm rot="16200000" flipH="1">
            <a:off x="2979498" y="1777819"/>
            <a:ext cx="268718" cy="4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ángulo 12"/>
          <p:cNvSpPr>
            <a:spLocks/>
          </p:cNvSpPr>
          <p:nvPr/>
        </p:nvSpPr>
        <p:spPr>
          <a:xfrm>
            <a:off x="1630106" y="2665341"/>
            <a:ext cx="1227302" cy="23417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Obligado a inscribirse 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Conector angular 13"/>
          <p:cNvCxnSpPr>
            <a:stCxn id="10" idx="1"/>
            <a:endCxn id="13" idx="1"/>
          </p:cNvCxnSpPr>
          <p:nvPr/>
        </p:nvCxnSpPr>
        <p:spPr>
          <a:xfrm rot="10800000" flipH="1" flipV="1">
            <a:off x="1443864" y="1649939"/>
            <a:ext cx="186242" cy="1132490"/>
          </a:xfrm>
          <a:prstGeom prst="bentConnector3">
            <a:avLst>
              <a:gd name="adj1" fmla="val -4773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ángulo 14"/>
          <p:cNvSpPr>
            <a:spLocks/>
          </p:cNvSpPr>
          <p:nvPr/>
        </p:nvSpPr>
        <p:spPr>
          <a:xfrm>
            <a:off x="3521053" y="3090254"/>
            <a:ext cx="1328738" cy="27717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Recepción, revisión y respuesta a la solicitud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Decisión 15"/>
          <p:cNvSpPr>
            <a:spLocks/>
          </p:cNvSpPr>
          <p:nvPr/>
        </p:nvSpPr>
        <p:spPr>
          <a:xfrm>
            <a:off x="3417443" y="3512337"/>
            <a:ext cx="1564359" cy="467265"/>
          </a:xfrm>
          <a:prstGeom prst="flowChartDecision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¿Está completa la información? 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Conector recto de flecha 18"/>
          <p:cNvCxnSpPr>
            <a:stCxn id="16" idx="2"/>
          </p:cNvCxnSpPr>
          <p:nvPr/>
        </p:nvCxnSpPr>
        <p:spPr>
          <a:xfrm flipH="1">
            <a:off x="4195964" y="3979602"/>
            <a:ext cx="3659" cy="151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2780064" y="1736543"/>
            <a:ext cx="299512" cy="15240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1378946" y="1784823"/>
            <a:ext cx="312738" cy="14890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3244655" y="3534185"/>
            <a:ext cx="336549" cy="156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4301003" y="3977795"/>
            <a:ext cx="253547" cy="12461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Rectángulo 57"/>
          <p:cNvSpPr>
            <a:spLocks/>
          </p:cNvSpPr>
          <p:nvPr/>
        </p:nvSpPr>
        <p:spPr>
          <a:xfrm>
            <a:off x="3317415" y="4141340"/>
            <a:ext cx="1766062" cy="32331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empresa y/o establecimiento en la BD del Registro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Rectángulo 65"/>
          <p:cNvSpPr>
            <a:spLocks/>
          </p:cNvSpPr>
          <p:nvPr/>
        </p:nvSpPr>
        <p:spPr>
          <a:xfrm>
            <a:off x="1561824" y="8273337"/>
            <a:ext cx="1434606" cy="38293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Cierre del formato y envío automático de la información a la A.A. 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1" name="Rectángulo 70"/>
          <p:cNvSpPr>
            <a:spLocks/>
          </p:cNvSpPr>
          <p:nvPr/>
        </p:nvSpPr>
        <p:spPr>
          <a:xfrm>
            <a:off x="3304425" y="4595336"/>
            <a:ext cx="1771899" cy="50366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Remisión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usuario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contraseña por establecimiento a la empresa, envío de la ruta de acceso al sistema y del manual de diligenciamiento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tángulo 71"/>
          <p:cNvSpPr>
            <a:spLocks/>
          </p:cNvSpPr>
          <p:nvPr/>
        </p:nvSpPr>
        <p:spPr>
          <a:xfrm>
            <a:off x="1400559" y="5701142"/>
            <a:ext cx="1676264" cy="4020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Diligenciamiento y actualización anual de la información en el registro 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Decisión 72"/>
          <p:cNvSpPr>
            <a:spLocks/>
          </p:cNvSpPr>
          <p:nvPr/>
        </p:nvSpPr>
        <p:spPr>
          <a:xfrm>
            <a:off x="1437555" y="6270132"/>
            <a:ext cx="1598207" cy="832830"/>
          </a:xfrm>
          <a:prstGeom prst="flowChartDecision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5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Requiere soporte técnico temático ? (Resolución de inquietudes) 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Rectángulo 73"/>
          <p:cNvSpPr>
            <a:spLocks/>
          </p:cNvSpPr>
          <p:nvPr/>
        </p:nvSpPr>
        <p:spPr>
          <a:xfrm>
            <a:off x="1479494" y="7185644"/>
            <a:ext cx="1569601" cy="5571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Envío de consulta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entidad competente (autoridades ambientales y/o IDEAM)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2700352" y="6917918"/>
            <a:ext cx="262996" cy="10581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Rectángulo 77"/>
          <p:cNvSpPr/>
          <p:nvPr/>
        </p:nvSpPr>
        <p:spPr>
          <a:xfrm>
            <a:off x="1427180" y="6918410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Rectángulo 83"/>
          <p:cNvSpPr/>
          <p:nvPr/>
        </p:nvSpPr>
        <p:spPr>
          <a:xfrm>
            <a:off x="831212" y="5150031"/>
            <a:ext cx="448948" cy="3893608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01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Diligenciamiento  y actualización de la información</a:t>
            </a:r>
            <a:endParaRPr lang="es-CO" sz="11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8" name="Conector angular 107"/>
          <p:cNvCxnSpPr>
            <a:stCxn id="73" idx="1"/>
            <a:endCxn id="66" idx="1"/>
          </p:cNvCxnSpPr>
          <p:nvPr/>
        </p:nvCxnSpPr>
        <p:spPr>
          <a:xfrm rot="10800000" flipH="1" flipV="1">
            <a:off x="1437554" y="6686547"/>
            <a:ext cx="124269" cy="1778258"/>
          </a:xfrm>
          <a:prstGeom prst="bentConnector3">
            <a:avLst>
              <a:gd name="adj1" fmla="val -6642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Rectángulo 101"/>
          <p:cNvSpPr/>
          <p:nvPr/>
        </p:nvSpPr>
        <p:spPr>
          <a:xfrm>
            <a:off x="826351" y="9064390"/>
            <a:ext cx="448330" cy="2527883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01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Revisión, validación y ajuste de la información </a:t>
            </a:r>
            <a:endParaRPr lang="es-CO" sz="11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9" name="Conector angular 128"/>
          <p:cNvCxnSpPr>
            <a:stCxn id="71" idx="1"/>
            <a:endCxn id="223" idx="0"/>
          </p:cNvCxnSpPr>
          <p:nvPr/>
        </p:nvCxnSpPr>
        <p:spPr>
          <a:xfrm rot="10800000" flipV="1">
            <a:off x="2243757" y="4847166"/>
            <a:ext cx="1060668" cy="30356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8" name="Conector recto de flecha 267"/>
          <p:cNvCxnSpPr/>
          <p:nvPr/>
        </p:nvCxnSpPr>
        <p:spPr>
          <a:xfrm>
            <a:off x="2234790" y="6109985"/>
            <a:ext cx="1869" cy="152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5" name="Rectángulo 304"/>
          <p:cNvSpPr>
            <a:spLocks/>
          </p:cNvSpPr>
          <p:nvPr/>
        </p:nvSpPr>
        <p:spPr>
          <a:xfrm>
            <a:off x="1430817" y="3068368"/>
            <a:ext cx="1654025" cy="29677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de inscripción en el  registro ante la AA competente 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6" name="Conector recto de flecha 125"/>
          <p:cNvCxnSpPr/>
          <p:nvPr/>
        </p:nvCxnSpPr>
        <p:spPr>
          <a:xfrm flipH="1">
            <a:off x="3021833" y="6686547"/>
            <a:ext cx="6309" cy="499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5157398" y="771526"/>
            <a:ext cx="1182590" cy="1082074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just"/>
            <a:r>
              <a:rPr lang="es-CO" sz="1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                                                                                                                                                     </a:t>
            </a:r>
            <a:r>
              <a:rPr lang="es-CO" sz="1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Administración del registro y Soporte técnico a usuarios</a:t>
            </a:r>
            <a:endParaRPr lang="es-CO" sz="1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1" name="Rectángulo 110"/>
          <p:cNvSpPr/>
          <p:nvPr/>
        </p:nvSpPr>
        <p:spPr>
          <a:xfrm>
            <a:off x="341766" y="771526"/>
            <a:ext cx="427103" cy="10820747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400" b="1" dirty="0" smtClean="0"/>
              <a:t>GESTIÓN DE DATOS  DEL REGISTRO DE GENERADORES DE RESIDUOS PELIGROSOS</a:t>
            </a:r>
            <a:endParaRPr lang="es-CO" sz="1400" b="1" dirty="0"/>
          </a:p>
        </p:txBody>
      </p:sp>
      <p:cxnSp>
        <p:nvCxnSpPr>
          <p:cNvPr id="255" name="Conector recto de flecha 254"/>
          <p:cNvCxnSpPr/>
          <p:nvPr/>
        </p:nvCxnSpPr>
        <p:spPr>
          <a:xfrm>
            <a:off x="2238691" y="2895786"/>
            <a:ext cx="0" cy="1741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6" name="Decisión 155"/>
          <p:cNvSpPr>
            <a:spLocks/>
          </p:cNvSpPr>
          <p:nvPr/>
        </p:nvSpPr>
        <p:spPr>
          <a:xfrm>
            <a:off x="3470182" y="1855951"/>
            <a:ext cx="1458879" cy="398686"/>
          </a:xfrm>
          <a:prstGeom prst="flowChartDecision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¿La AA  exige el registro? 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3" name="Conector angular 32"/>
          <p:cNvCxnSpPr>
            <a:stCxn id="156" idx="3"/>
            <a:endCxn id="13" idx="3"/>
          </p:cNvCxnSpPr>
          <p:nvPr/>
        </p:nvCxnSpPr>
        <p:spPr>
          <a:xfrm flipH="1">
            <a:off x="2857408" y="2055294"/>
            <a:ext cx="2071653" cy="727135"/>
          </a:xfrm>
          <a:prstGeom prst="bentConnector3">
            <a:avLst>
              <a:gd name="adj1" fmla="val -613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Elipse 167"/>
          <p:cNvSpPr>
            <a:spLocks/>
          </p:cNvSpPr>
          <p:nvPr/>
        </p:nvSpPr>
        <p:spPr>
          <a:xfrm>
            <a:off x="1679130" y="2374187"/>
            <a:ext cx="1200306" cy="161445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Fin del proceso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1" name="Rectángulo 170"/>
          <p:cNvSpPr/>
          <p:nvPr/>
        </p:nvSpPr>
        <p:spPr>
          <a:xfrm>
            <a:off x="4696818" y="2135520"/>
            <a:ext cx="312738" cy="14890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1" name="Rectángulo 180"/>
          <p:cNvSpPr/>
          <p:nvPr/>
        </p:nvSpPr>
        <p:spPr>
          <a:xfrm>
            <a:off x="3509252" y="2160320"/>
            <a:ext cx="299512" cy="15240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0" name="Conector recto de flecha 209"/>
          <p:cNvCxnSpPr/>
          <p:nvPr/>
        </p:nvCxnSpPr>
        <p:spPr>
          <a:xfrm flipH="1">
            <a:off x="4183380" y="4464114"/>
            <a:ext cx="2042" cy="127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Conector recto de flecha 309"/>
          <p:cNvCxnSpPr>
            <a:stCxn id="15" idx="2"/>
          </p:cNvCxnSpPr>
          <p:nvPr/>
        </p:nvCxnSpPr>
        <p:spPr>
          <a:xfrm>
            <a:off x="4185422" y="3367424"/>
            <a:ext cx="4154" cy="134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Conector angular 32"/>
          <p:cNvCxnSpPr>
            <a:stCxn id="156" idx="1"/>
          </p:cNvCxnSpPr>
          <p:nvPr/>
        </p:nvCxnSpPr>
        <p:spPr>
          <a:xfrm rot="10800000" flipV="1">
            <a:off x="2892412" y="2055294"/>
            <a:ext cx="577770" cy="386678"/>
          </a:xfrm>
          <a:prstGeom prst="bentConnector3">
            <a:avLst>
              <a:gd name="adj1" fmla="val 120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de flecha 254"/>
          <p:cNvCxnSpPr>
            <a:endCxn id="15" idx="1"/>
          </p:cNvCxnSpPr>
          <p:nvPr/>
        </p:nvCxnSpPr>
        <p:spPr>
          <a:xfrm flipV="1">
            <a:off x="3073696" y="3228839"/>
            <a:ext cx="447357" cy="7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Tarjeta 10"/>
          <p:cNvSpPr/>
          <p:nvPr/>
        </p:nvSpPr>
        <p:spPr>
          <a:xfrm>
            <a:off x="1812136" y="3564969"/>
            <a:ext cx="889705" cy="349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Ajuste solicitud de inscripción 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1" name="Conector recto de flecha 254"/>
          <p:cNvCxnSpPr>
            <a:endCxn id="305" idx="2"/>
          </p:cNvCxnSpPr>
          <p:nvPr/>
        </p:nvCxnSpPr>
        <p:spPr>
          <a:xfrm flipV="1">
            <a:off x="2251608" y="3365142"/>
            <a:ext cx="6222" cy="185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3" name="Rectángulo 71"/>
          <p:cNvSpPr>
            <a:spLocks/>
          </p:cNvSpPr>
          <p:nvPr/>
        </p:nvSpPr>
        <p:spPr>
          <a:xfrm>
            <a:off x="1420660" y="5150732"/>
            <a:ext cx="1646193" cy="43560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Ingreso al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a través del vínculo dispuesto por la A.A. en su portal web 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0" name="Conector recto de flecha 254"/>
          <p:cNvCxnSpPr/>
          <p:nvPr/>
        </p:nvCxnSpPr>
        <p:spPr>
          <a:xfrm flipH="1">
            <a:off x="2245074" y="5584543"/>
            <a:ext cx="3681" cy="1253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3" name="Rectángulo 73"/>
          <p:cNvSpPr>
            <a:spLocks/>
          </p:cNvSpPr>
          <p:nvPr/>
        </p:nvSpPr>
        <p:spPr>
          <a:xfrm>
            <a:off x="3576424" y="7384371"/>
            <a:ext cx="1138591" cy="283253"/>
          </a:xfrm>
          <a:prstGeom prst="rect">
            <a:avLst/>
          </a:prstGeom>
          <a:noFill/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Resolución de la consulta  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5" name="Rectángulo 73"/>
          <p:cNvSpPr>
            <a:spLocks/>
          </p:cNvSpPr>
          <p:nvPr/>
        </p:nvSpPr>
        <p:spPr>
          <a:xfrm>
            <a:off x="5207348" y="7381439"/>
            <a:ext cx="1081670" cy="28618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Resolución de la consulta 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6" name="Conector recto de flecha 125"/>
          <p:cNvCxnSpPr/>
          <p:nvPr/>
        </p:nvCxnSpPr>
        <p:spPr>
          <a:xfrm>
            <a:off x="4158430" y="7254280"/>
            <a:ext cx="0" cy="142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Conector recto de flecha 125"/>
          <p:cNvCxnSpPr/>
          <p:nvPr/>
        </p:nvCxnSpPr>
        <p:spPr>
          <a:xfrm>
            <a:off x="4172937" y="7667623"/>
            <a:ext cx="0" cy="332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Conector recto de flecha 254"/>
          <p:cNvCxnSpPr/>
          <p:nvPr/>
        </p:nvCxnSpPr>
        <p:spPr>
          <a:xfrm>
            <a:off x="2266537" y="1301164"/>
            <a:ext cx="0" cy="129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Rectángulo 65"/>
          <p:cNvSpPr>
            <a:spLocks/>
          </p:cNvSpPr>
          <p:nvPr/>
        </p:nvSpPr>
        <p:spPr>
          <a:xfrm>
            <a:off x="3272099" y="8626437"/>
            <a:ext cx="1778858" cy="27554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Recepción  de la información por jurisdicción  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7" name="Conector recto de flecha 125"/>
          <p:cNvCxnSpPr/>
          <p:nvPr/>
        </p:nvCxnSpPr>
        <p:spPr>
          <a:xfrm flipH="1">
            <a:off x="2308934" y="8656272"/>
            <a:ext cx="8816" cy="140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Decisión 253"/>
          <p:cNvSpPr/>
          <p:nvPr/>
        </p:nvSpPr>
        <p:spPr>
          <a:xfrm>
            <a:off x="1597915" y="8780419"/>
            <a:ext cx="1422037" cy="390869"/>
          </a:xfrm>
          <a:prstGeom prst="flowChartDecision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8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CO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¿Hay  novedades?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0" name="Conector recto de flecha 125"/>
          <p:cNvCxnSpPr/>
          <p:nvPr/>
        </p:nvCxnSpPr>
        <p:spPr>
          <a:xfrm>
            <a:off x="1583343" y="8975854"/>
            <a:ext cx="14572" cy="278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" name="Rectángulo 256"/>
          <p:cNvSpPr/>
          <p:nvPr/>
        </p:nvSpPr>
        <p:spPr>
          <a:xfrm>
            <a:off x="1523306" y="9254434"/>
            <a:ext cx="1506147" cy="3320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Informar la novedad por escrito  a la  AA</a:t>
            </a:r>
            <a:endParaRPr lang="es-CO" sz="7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5" name="Rectángulo 77"/>
          <p:cNvSpPr/>
          <p:nvPr/>
        </p:nvSpPr>
        <p:spPr>
          <a:xfrm>
            <a:off x="2791363" y="9050746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6" name="Rectángulo 76"/>
          <p:cNvSpPr/>
          <p:nvPr/>
        </p:nvSpPr>
        <p:spPr>
          <a:xfrm>
            <a:off x="1642126" y="9064390"/>
            <a:ext cx="262996" cy="10581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0" name="Elipse 167"/>
          <p:cNvSpPr>
            <a:spLocks/>
          </p:cNvSpPr>
          <p:nvPr/>
        </p:nvSpPr>
        <p:spPr>
          <a:xfrm>
            <a:off x="3359114" y="10666068"/>
            <a:ext cx="910824" cy="29864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Fin del proceso de novedades</a:t>
            </a:r>
            <a:endParaRPr lang="es-CO" sz="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" name="Rectángulo 256"/>
          <p:cNvSpPr/>
          <p:nvPr/>
        </p:nvSpPr>
        <p:spPr>
          <a:xfrm>
            <a:off x="3626983" y="9042528"/>
            <a:ext cx="1112793" cy="275542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y verificación del tipo de Novedad</a:t>
            </a:r>
            <a:endParaRPr lang="es-CO" sz="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5" name="Rectángulo 256"/>
          <p:cNvSpPr/>
          <p:nvPr/>
        </p:nvSpPr>
        <p:spPr>
          <a:xfrm>
            <a:off x="4272957" y="9921478"/>
            <a:ext cx="715892" cy="34881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65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 Novedad en la BD </a:t>
            </a:r>
            <a:endParaRPr lang="es-CO" sz="65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9" name="Decisión 80"/>
          <p:cNvSpPr>
            <a:spLocks/>
          </p:cNvSpPr>
          <p:nvPr/>
        </p:nvSpPr>
        <p:spPr>
          <a:xfrm>
            <a:off x="3790458" y="10883867"/>
            <a:ext cx="1303748" cy="624657"/>
          </a:xfrm>
          <a:prstGeom prst="flowChartDecision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¿Validan </a:t>
            </a:r>
            <a:r>
              <a:rPr lang="es-CO" sz="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del registro?  </a:t>
            </a:r>
            <a:endParaRPr lang="es-CO" sz="7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1" name="160 Conector recto"/>
          <p:cNvCxnSpPr/>
          <p:nvPr/>
        </p:nvCxnSpPr>
        <p:spPr>
          <a:xfrm>
            <a:off x="5089341" y="11179374"/>
            <a:ext cx="4924" cy="3881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ángulo 76"/>
          <p:cNvSpPr/>
          <p:nvPr/>
        </p:nvSpPr>
        <p:spPr>
          <a:xfrm>
            <a:off x="3505274" y="11170504"/>
            <a:ext cx="263504" cy="9710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" name="Rectángulo 77"/>
          <p:cNvSpPr/>
          <p:nvPr/>
        </p:nvSpPr>
        <p:spPr>
          <a:xfrm>
            <a:off x="5122067" y="11119215"/>
            <a:ext cx="295469" cy="15396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6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</a:p>
        </p:txBody>
      </p:sp>
      <p:sp>
        <p:nvSpPr>
          <p:cNvPr id="167" name="Tarjeta 166"/>
          <p:cNvSpPr>
            <a:spLocks/>
          </p:cNvSpPr>
          <p:nvPr/>
        </p:nvSpPr>
        <p:spPr>
          <a:xfrm>
            <a:off x="2083076" y="10177565"/>
            <a:ext cx="991113" cy="252802"/>
          </a:xfrm>
          <a:prstGeom prst="flowChartPunchedCard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Aplicativo disponible únicamente para consulta</a:t>
            </a:r>
            <a:endParaRPr lang="es-CO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2" name="Conector recto de flecha 125"/>
          <p:cNvCxnSpPr/>
          <p:nvPr/>
        </p:nvCxnSpPr>
        <p:spPr>
          <a:xfrm flipH="1">
            <a:off x="4156905" y="9318670"/>
            <a:ext cx="1081" cy="124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Rectángulo 256"/>
          <p:cNvSpPr/>
          <p:nvPr/>
        </p:nvSpPr>
        <p:spPr>
          <a:xfrm>
            <a:off x="3244655" y="9912379"/>
            <a:ext cx="970820" cy="389897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500"/>
              </a:lnSpc>
            </a:pPr>
            <a:r>
              <a:rPr lang="es-CO" sz="65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Reporte Novedad en la </a:t>
            </a:r>
            <a:r>
              <a:rPr lang="es-CO" sz="65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BD e </a:t>
            </a:r>
            <a:endParaRPr lang="es-CO" sz="65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500"/>
              </a:lnSpc>
            </a:pPr>
            <a:r>
              <a:rPr lang="es-CO" sz="65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Inactivación de usuario para posteriores diligenciamientos</a:t>
            </a:r>
            <a:endParaRPr lang="es-CO" sz="65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3" name="Conector angular 172"/>
          <p:cNvCxnSpPr>
            <a:stCxn id="127" idx="2"/>
          </p:cNvCxnSpPr>
          <p:nvPr/>
        </p:nvCxnSpPr>
        <p:spPr>
          <a:xfrm rot="5400000">
            <a:off x="3363041" y="10023670"/>
            <a:ext cx="88418" cy="64563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arjeta 173"/>
          <p:cNvSpPr>
            <a:spLocks/>
          </p:cNvSpPr>
          <p:nvPr/>
        </p:nvSpPr>
        <p:spPr>
          <a:xfrm>
            <a:off x="1891836" y="10491434"/>
            <a:ext cx="1177022" cy="244769"/>
          </a:xfrm>
          <a:prstGeom prst="flowChartPunchedCard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Aplicativo disponible para consulta y actualización  anual</a:t>
            </a:r>
            <a:endParaRPr lang="es-CO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9" name="Conector angular 38"/>
          <p:cNvCxnSpPr>
            <a:endCxn id="150" idx="2"/>
          </p:cNvCxnSpPr>
          <p:nvPr/>
        </p:nvCxnSpPr>
        <p:spPr>
          <a:xfrm>
            <a:off x="2075414" y="10363343"/>
            <a:ext cx="1283700" cy="452048"/>
          </a:xfrm>
          <a:prstGeom prst="bentConnector3">
            <a:avLst>
              <a:gd name="adj1" fmla="val -36072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 flipH="1">
            <a:off x="1613996" y="10666845"/>
            <a:ext cx="2776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Rectángulo 77"/>
          <p:cNvSpPr/>
          <p:nvPr/>
        </p:nvSpPr>
        <p:spPr>
          <a:xfrm>
            <a:off x="4836754" y="11493652"/>
            <a:ext cx="125630" cy="8872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54" name="Conector angular 53"/>
          <p:cNvCxnSpPr>
            <a:endCxn id="159" idx="0"/>
          </p:cNvCxnSpPr>
          <p:nvPr/>
        </p:nvCxnSpPr>
        <p:spPr>
          <a:xfrm rot="5400000">
            <a:off x="3746669" y="9597642"/>
            <a:ext cx="1981889" cy="590561"/>
          </a:xfrm>
          <a:prstGeom prst="bentConnector3">
            <a:avLst>
              <a:gd name="adj1" fmla="val 94984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60 Conector recto"/>
          <p:cNvCxnSpPr/>
          <p:nvPr/>
        </p:nvCxnSpPr>
        <p:spPr>
          <a:xfrm>
            <a:off x="3792141" y="11188899"/>
            <a:ext cx="4924" cy="3881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ángulo 77"/>
          <p:cNvSpPr/>
          <p:nvPr/>
        </p:nvSpPr>
        <p:spPr>
          <a:xfrm>
            <a:off x="3837461" y="11504776"/>
            <a:ext cx="125630" cy="8872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s-CO" sz="7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6" name="Conector angular 225"/>
          <p:cNvCxnSpPr>
            <a:endCxn id="285" idx="0"/>
          </p:cNvCxnSpPr>
          <p:nvPr/>
        </p:nvCxnSpPr>
        <p:spPr>
          <a:xfrm>
            <a:off x="3049095" y="7254280"/>
            <a:ext cx="2699088" cy="1271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8" name="Rectángulo 127"/>
          <p:cNvSpPr>
            <a:spLocks/>
          </p:cNvSpPr>
          <p:nvPr/>
        </p:nvSpPr>
        <p:spPr>
          <a:xfrm>
            <a:off x="1393050" y="7860588"/>
            <a:ext cx="1746974" cy="27847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Recepción de la respuesta y ajuste de información en el formato de registro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0" name="Conector angular 229"/>
          <p:cNvCxnSpPr>
            <a:stCxn id="285" idx="2"/>
            <a:endCxn id="128" idx="3"/>
          </p:cNvCxnSpPr>
          <p:nvPr/>
        </p:nvCxnSpPr>
        <p:spPr>
          <a:xfrm rot="5400000">
            <a:off x="4278002" y="6529646"/>
            <a:ext cx="332204" cy="26081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Conector angular 236"/>
          <p:cNvCxnSpPr>
            <a:stCxn id="119" idx="3"/>
            <a:endCxn id="106" idx="1"/>
          </p:cNvCxnSpPr>
          <p:nvPr/>
        </p:nvCxnSpPr>
        <p:spPr>
          <a:xfrm flipV="1">
            <a:off x="3019952" y="8764208"/>
            <a:ext cx="252147" cy="2116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7" name="Conector recto de flecha 246"/>
          <p:cNvCxnSpPr>
            <a:stCxn id="16" idx="1"/>
            <a:endCxn id="199" idx="3"/>
          </p:cNvCxnSpPr>
          <p:nvPr/>
        </p:nvCxnSpPr>
        <p:spPr>
          <a:xfrm flipH="1" flipV="1">
            <a:off x="2701841" y="3739718"/>
            <a:ext cx="715602" cy="6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2" name="Conector angular 261"/>
          <p:cNvCxnSpPr>
            <a:stCxn id="155" idx="2"/>
          </p:cNvCxnSpPr>
          <p:nvPr/>
        </p:nvCxnSpPr>
        <p:spPr>
          <a:xfrm rot="5400000">
            <a:off x="3694721" y="9649266"/>
            <a:ext cx="315160" cy="15572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angular 64"/>
          <p:cNvCxnSpPr>
            <a:endCxn id="153" idx="1"/>
          </p:cNvCxnSpPr>
          <p:nvPr/>
        </p:nvCxnSpPr>
        <p:spPr>
          <a:xfrm flipV="1">
            <a:off x="3035762" y="9180299"/>
            <a:ext cx="591221" cy="20335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Conector recto de flecha 125"/>
          <p:cNvCxnSpPr>
            <a:endCxn id="66" idx="0"/>
          </p:cNvCxnSpPr>
          <p:nvPr/>
        </p:nvCxnSpPr>
        <p:spPr>
          <a:xfrm>
            <a:off x="2273072" y="8142784"/>
            <a:ext cx="6055" cy="130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Decisión 253"/>
          <p:cNvSpPr/>
          <p:nvPr/>
        </p:nvSpPr>
        <p:spPr>
          <a:xfrm>
            <a:off x="3417814" y="9441835"/>
            <a:ext cx="1492828" cy="412362"/>
          </a:xfrm>
          <a:prstGeom prst="flowChartDecision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es-CO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Requiere cancelación del registro</a:t>
            </a:r>
            <a:endParaRPr lang="es-CO" sz="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Rectángulo 76"/>
          <p:cNvSpPr/>
          <p:nvPr/>
        </p:nvSpPr>
        <p:spPr>
          <a:xfrm>
            <a:off x="3222815" y="9713855"/>
            <a:ext cx="262996" cy="10581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Rectángulo 77"/>
          <p:cNvSpPr/>
          <p:nvPr/>
        </p:nvSpPr>
        <p:spPr>
          <a:xfrm>
            <a:off x="4677066" y="9733636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Conector angular 16"/>
          <p:cNvCxnSpPr>
            <a:stCxn id="11" idx="3"/>
            <a:endCxn id="156" idx="0"/>
          </p:cNvCxnSpPr>
          <p:nvPr/>
        </p:nvCxnSpPr>
        <p:spPr>
          <a:xfrm flipV="1">
            <a:off x="3170556" y="1855951"/>
            <a:ext cx="1029066" cy="198652"/>
          </a:xfrm>
          <a:prstGeom prst="bentConnector4">
            <a:avLst>
              <a:gd name="adj1" fmla="val 14558"/>
              <a:gd name="adj2" fmla="val 17671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ector recto de flecha 3"/>
          <p:cNvCxnSpPr/>
          <p:nvPr/>
        </p:nvCxnSpPr>
        <p:spPr>
          <a:xfrm flipH="1">
            <a:off x="3411093" y="9648016"/>
            <a:ext cx="371" cy="273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4916992" y="9648016"/>
            <a:ext cx="0" cy="264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6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Rectángulo 282"/>
          <p:cNvSpPr/>
          <p:nvPr/>
        </p:nvSpPr>
        <p:spPr>
          <a:xfrm>
            <a:off x="3237409" y="790574"/>
            <a:ext cx="1991812" cy="10449851"/>
          </a:xfrm>
          <a:prstGeom prst="rect">
            <a:avLst/>
          </a:prstGeo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O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2 Decisión"/>
          <p:cNvSpPr/>
          <p:nvPr/>
        </p:nvSpPr>
        <p:spPr>
          <a:xfrm>
            <a:off x="3424925" y="1730841"/>
            <a:ext cx="1548517" cy="592480"/>
          </a:xfrm>
          <a:prstGeom prst="flowChartDecision">
            <a:avLst/>
          </a:prstGeom>
          <a:solidFill>
            <a:sysClr val="window" lastClr="FFFFFF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¿Se presentan datos anómalos o se requieren aclaraciones ? </a:t>
            </a:r>
            <a:endParaRPr lang="es-MX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0" name="Rectángulo 282"/>
          <p:cNvSpPr/>
          <p:nvPr/>
        </p:nvSpPr>
        <p:spPr>
          <a:xfrm>
            <a:off x="1421146" y="790574"/>
            <a:ext cx="1803923" cy="10449852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801" smtClean="0"/>
              <a:t>                                </a:t>
            </a:r>
            <a:endParaRPr lang="es-CO" sz="1801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459" y="219075"/>
            <a:ext cx="6545727" cy="213560"/>
          </a:xfrm>
        </p:spPr>
        <p:txBody>
          <a:bodyPr>
            <a:noAutofit/>
          </a:bodyPr>
          <a:lstStyle/>
          <a:p>
            <a:r>
              <a:rPr lang="es-CO" sz="800" b="1" dirty="0"/>
              <a:t>DIAGRAMA DE FLUJO DE LA GESTIÓN DE DATOS DEL REGISTRO DE GENERADORES DE RESIDUOS O DESECHOS PELIGROSOS </a:t>
            </a:r>
            <a:r>
              <a:rPr lang="es-CO" sz="800" b="1" dirty="0" smtClean="0"/>
              <a:t>- CONTINUACIÓN</a:t>
            </a:r>
            <a:r>
              <a:rPr lang="es-CO" sz="800" b="1" dirty="0"/>
              <a:t> </a:t>
            </a:r>
            <a:r>
              <a:rPr lang="es-CO" sz="800" b="1" dirty="0" smtClean="0"/>
              <a:t>-</a:t>
            </a:r>
            <a:endParaRPr lang="es-CO" sz="800" b="1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250785"/>
              </p:ext>
            </p:extLst>
          </p:nvPr>
        </p:nvGraphicFramePr>
        <p:xfrm>
          <a:off x="236963" y="510532"/>
          <a:ext cx="6217327" cy="280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5437"/>
                <a:gridCol w="1809750"/>
                <a:gridCol w="2006600"/>
                <a:gridCol w="1215540"/>
              </a:tblGrid>
              <a:tr h="280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ETAPAS </a:t>
                      </a:r>
                    </a:p>
                  </a:txBody>
                  <a:tcPr marL="63742" marR="63742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USUARIO </a:t>
                      </a:r>
                      <a:r>
                        <a:rPr lang="es-CO" sz="1100" dirty="0" smtClean="0">
                          <a:effectLst/>
                        </a:rPr>
                        <a:t>(GENERADOR)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AUTORIDAD AMBIENTAL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IDEAM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42" marR="6374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2" name="Rectángulo 101"/>
          <p:cNvSpPr/>
          <p:nvPr/>
        </p:nvSpPr>
        <p:spPr>
          <a:xfrm>
            <a:off x="922815" y="790576"/>
            <a:ext cx="432334" cy="2729864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01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Revisión, validación y ajuste de la información </a:t>
            </a:r>
            <a:endParaRPr lang="es-CO" sz="11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5246311" y="790575"/>
            <a:ext cx="1203887" cy="104498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r"/>
            <a:r>
              <a:rPr lang="es-CO" sz="1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                                                                                                                                                         </a:t>
            </a:r>
            <a:r>
              <a:rPr lang="es-CO" sz="10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</a:t>
            </a:r>
            <a:endParaRPr lang="es-CO" sz="10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1" name="Rectángulo 110"/>
          <p:cNvSpPr/>
          <p:nvPr/>
        </p:nvSpPr>
        <p:spPr>
          <a:xfrm>
            <a:off x="236964" y="790577"/>
            <a:ext cx="567986" cy="2729864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400" b="1" dirty="0" smtClean="0"/>
              <a:t>GESTIÓN DE DATOS  DEL REGISTRO DE GENERADORES DE RESIDUOS PEIGROSOS</a:t>
            </a:r>
            <a:endParaRPr lang="es-CO" sz="1400" b="1" dirty="0"/>
          </a:p>
        </p:txBody>
      </p:sp>
      <p:cxnSp>
        <p:nvCxnSpPr>
          <p:cNvPr id="96" name="Conector recto de flecha 125"/>
          <p:cNvCxnSpPr/>
          <p:nvPr/>
        </p:nvCxnSpPr>
        <p:spPr>
          <a:xfrm>
            <a:off x="4953049" y="2027081"/>
            <a:ext cx="1904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Rectángulo 77"/>
          <p:cNvSpPr/>
          <p:nvPr/>
        </p:nvSpPr>
        <p:spPr>
          <a:xfrm>
            <a:off x="4805685" y="1831725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Rectángulo 76"/>
          <p:cNvSpPr/>
          <p:nvPr/>
        </p:nvSpPr>
        <p:spPr>
          <a:xfrm>
            <a:off x="3264130" y="1843181"/>
            <a:ext cx="262996" cy="1394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6" name="Rectángulo 73"/>
          <p:cNvSpPr>
            <a:spLocks/>
          </p:cNvSpPr>
          <p:nvPr/>
        </p:nvSpPr>
        <p:spPr>
          <a:xfrm>
            <a:off x="3419839" y="2378564"/>
            <a:ext cx="1633886" cy="26526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 de aclaraciones y/o complementos 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8" name="Rectángulo 73"/>
          <p:cNvSpPr>
            <a:spLocks/>
          </p:cNvSpPr>
          <p:nvPr/>
        </p:nvSpPr>
        <p:spPr>
          <a:xfrm>
            <a:off x="1690776" y="2289478"/>
            <a:ext cx="1401403" cy="52799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Recepción, respuesta a la solicitud y aprobación de la modificación en el registro (si da a lugar)</a:t>
            </a:r>
            <a:endParaRPr lang="es-CO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5" name="Rectángulo 73"/>
          <p:cNvSpPr>
            <a:spLocks/>
          </p:cNvSpPr>
          <p:nvPr/>
        </p:nvSpPr>
        <p:spPr>
          <a:xfrm>
            <a:off x="3389501" y="2713774"/>
            <a:ext cx="1720067" cy="31495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Validaci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la respuesta,  y/o ajuste final de la información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5" name="Rectángulo 73"/>
          <p:cNvSpPr>
            <a:spLocks/>
          </p:cNvSpPr>
          <p:nvPr/>
        </p:nvSpPr>
        <p:spPr>
          <a:xfrm>
            <a:off x="3527119" y="3191338"/>
            <a:ext cx="1401403" cy="269650"/>
          </a:xfrm>
          <a:prstGeom prst="rect">
            <a:avLst/>
          </a:prstGeom>
          <a:noFill/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Transmisión de la información al IDEAM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2" name="Rectángulo 296"/>
          <p:cNvSpPr/>
          <p:nvPr/>
        </p:nvSpPr>
        <p:spPr>
          <a:xfrm>
            <a:off x="230766" y="3575393"/>
            <a:ext cx="563633" cy="7665031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801" dirty="0" smtClean="0"/>
              <a:t> </a:t>
            </a:r>
            <a:r>
              <a:rPr lang="es-CO" sz="1400" b="1" dirty="0" smtClean="0"/>
              <a:t>GESTIÓN DE LA INFORMACIÓN</a:t>
            </a:r>
            <a:endParaRPr lang="es-CO" sz="1400" b="1" dirty="0"/>
          </a:p>
        </p:txBody>
      </p:sp>
      <p:sp>
        <p:nvSpPr>
          <p:cNvPr id="153" name="Rectángulo 90"/>
          <p:cNvSpPr/>
          <p:nvPr/>
        </p:nvSpPr>
        <p:spPr>
          <a:xfrm>
            <a:off x="922814" y="3575394"/>
            <a:ext cx="432335" cy="62550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01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Revisión de la  validación</a:t>
            </a:r>
            <a:endParaRPr lang="es-CO" sz="11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4" name="Rectángulo 95"/>
          <p:cNvSpPr/>
          <p:nvPr/>
        </p:nvSpPr>
        <p:spPr>
          <a:xfrm>
            <a:off x="919598" y="9886200"/>
            <a:ext cx="435551" cy="1354225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vert270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1001" b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Informes</a:t>
            </a:r>
            <a:endParaRPr lang="es-CO" sz="11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5" name="Conector recto de flecha 125"/>
          <p:cNvCxnSpPr/>
          <p:nvPr/>
        </p:nvCxnSpPr>
        <p:spPr>
          <a:xfrm>
            <a:off x="4235689" y="3028724"/>
            <a:ext cx="0" cy="157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9" name="Rectángulo 88"/>
          <p:cNvSpPr>
            <a:spLocks/>
          </p:cNvSpPr>
          <p:nvPr/>
        </p:nvSpPr>
        <p:spPr>
          <a:xfrm>
            <a:off x="5302939" y="3507126"/>
            <a:ext cx="1091225" cy="259231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Consolidación de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 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4" name="Rectángulo 352"/>
          <p:cNvSpPr>
            <a:spLocks/>
          </p:cNvSpPr>
          <p:nvPr/>
        </p:nvSpPr>
        <p:spPr>
          <a:xfrm>
            <a:off x="5313664" y="3901153"/>
            <a:ext cx="1041919" cy="18852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estadístico 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5" name="Decisión 337"/>
          <p:cNvSpPr/>
          <p:nvPr/>
        </p:nvSpPr>
        <p:spPr>
          <a:xfrm>
            <a:off x="5272704" y="4223505"/>
            <a:ext cx="1159372" cy="736344"/>
          </a:xfrm>
          <a:prstGeom prst="flowChartDecision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es-CO" sz="700" dirty="0" smtClean="0"/>
              <a:t>Se identifican datos anómalos o se requieren aclaraciones? </a:t>
            </a:r>
            <a:endParaRPr lang="es-CO" sz="700" dirty="0">
              <a:solidFill>
                <a:srgbClr val="FF0000"/>
              </a:solidFill>
            </a:endParaRPr>
          </a:p>
        </p:txBody>
      </p:sp>
      <p:cxnSp>
        <p:nvCxnSpPr>
          <p:cNvPr id="170" name="Conector recto de flecha 125"/>
          <p:cNvCxnSpPr/>
          <p:nvPr/>
        </p:nvCxnSpPr>
        <p:spPr>
          <a:xfrm>
            <a:off x="5282845" y="4548021"/>
            <a:ext cx="17251" cy="523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Conector recto de flecha 125"/>
          <p:cNvCxnSpPr/>
          <p:nvPr/>
        </p:nvCxnSpPr>
        <p:spPr>
          <a:xfrm>
            <a:off x="5841816" y="3764994"/>
            <a:ext cx="184" cy="121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Conector recto de flecha 125"/>
          <p:cNvCxnSpPr/>
          <p:nvPr/>
        </p:nvCxnSpPr>
        <p:spPr>
          <a:xfrm>
            <a:off x="5842000" y="4089400"/>
            <a:ext cx="2016" cy="126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" name="Rectángulo 76"/>
          <p:cNvSpPr/>
          <p:nvPr/>
        </p:nvSpPr>
        <p:spPr>
          <a:xfrm>
            <a:off x="5039943" y="4373093"/>
            <a:ext cx="262996" cy="11305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5" name="Rectángulo 88"/>
          <p:cNvSpPr>
            <a:spLocks/>
          </p:cNvSpPr>
          <p:nvPr/>
        </p:nvSpPr>
        <p:spPr>
          <a:xfrm>
            <a:off x="5277390" y="5079811"/>
            <a:ext cx="1094271" cy="33058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de aclaraciones a la AA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2" name="Rectángulo 77"/>
          <p:cNvSpPr/>
          <p:nvPr/>
        </p:nvSpPr>
        <p:spPr>
          <a:xfrm>
            <a:off x="6371661" y="4343126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" name="Documento 56"/>
          <p:cNvSpPr/>
          <p:nvPr/>
        </p:nvSpPr>
        <p:spPr>
          <a:xfrm>
            <a:off x="5342190" y="9833956"/>
            <a:ext cx="1037351" cy="659702"/>
          </a:xfrm>
          <a:prstGeom prst="flowChartDocumen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800"/>
              </a:lnSpc>
            </a:pPr>
            <a:r>
              <a:rPr lang="es-CO" sz="800" dirty="0" smtClean="0"/>
              <a:t>Informe </a:t>
            </a:r>
            <a:r>
              <a:rPr lang="es-CO" sz="800" dirty="0"/>
              <a:t>nacional de </a:t>
            </a:r>
            <a:r>
              <a:rPr lang="es-CO" sz="800" dirty="0" smtClean="0"/>
              <a:t>Generación y Manejo de Residuos y Desechos Peligrosos </a:t>
            </a:r>
            <a:endParaRPr lang="es-CO" sz="800" dirty="0">
              <a:solidFill>
                <a:srgbClr val="FF0000"/>
              </a:solidFill>
            </a:endParaRPr>
          </a:p>
        </p:txBody>
      </p:sp>
      <p:sp>
        <p:nvSpPr>
          <p:cNvPr id="202" name="Documento 54"/>
          <p:cNvSpPr/>
          <p:nvPr/>
        </p:nvSpPr>
        <p:spPr>
          <a:xfrm>
            <a:off x="3370037" y="9843308"/>
            <a:ext cx="1688179" cy="510667"/>
          </a:xfrm>
          <a:prstGeom prst="flowChartDocument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CO" sz="800" dirty="0" smtClean="0"/>
              <a:t>Informe </a:t>
            </a:r>
            <a:r>
              <a:rPr lang="es-CO" sz="800" dirty="0"/>
              <a:t>de la generación y manejo de residuos peligrosos </a:t>
            </a:r>
            <a:r>
              <a:rPr lang="es-CO" sz="800" dirty="0" smtClean="0"/>
              <a:t>según la jurisdicción </a:t>
            </a:r>
            <a:r>
              <a:rPr lang="es-CO" sz="800" dirty="0"/>
              <a:t>de </a:t>
            </a:r>
            <a:r>
              <a:rPr lang="es-CO" sz="800" dirty="0" smtClean="0"/>
              <a:t>la AA </a:t>
            </a:r>
            <a:endParaRPr lang="es-CO" sz="800" dirty="0" smtClean="0">
              <a:solidFill>
                <a:srgbClr val="FF0000"/>
              </a:solidFill>
            </a:endParaRPr>
          </a:p>
        </p:txBody>
      </p:sp>
      <p:sp>
        <p:nvSpPr>
          <p:cNvPr id="208" name="Elipse 7"/>
          <p:cNvSpPr>
            <a:spLocks/>
          </p:cNvSpPr>
          <p:nvPr/>
        </p:nvSpPr>
        <p:spPr>
          <a:xfrm>
            <a:off x="5234473" y="10567024"/>
            <a:ext cx="1215725" cy="528619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/>
              <a:t>Divulgación y salidas de  </a:t>
            </a:r>
            <a:r>
              <a:rPr lang="es-CO" sz="800" dirty="0" smtClean="0"/>
              <a:t>información a nivel nacional </a:t>
            </a:r>
            <a:endParaRPr lang="es-CO" sz="800" dirty="0">
              <a:solidFill>
                <a:srgbClr val="FF0000"/>
              </a:solidFill>
            </a:endParaRPr>
          </a:p>
        </p:txBody>
      </p:sp>
      <p:sp>
        <p:nvSpPr>
          <p:cNvPr id="57" name="Rectángulo 61"/>
          <p:cNvSpPr>
            <a:spLocks/>
          </p:cNvSpPr>
          <p:nvPr/>
        </p:nvSpPr>
        <p:spPr>
          <a:xfrm>
            <a:off x="3370037" y="990600"/>
            <a:ext cx="1717569" cy="253292"/>
          </a:xfrm>
          <a:prstGeom prst="rect">
            <a:avLst/>
          </a:prstGeom>
          <a:noFill/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de la  calidad de la información </a:t>
            </a:r>
            <a:endParaRPr lang="es-CO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" name="Rectángulo 73"/>
          <p:cNvSpPr>
            <a:spLocks/>
          </p:cNvSpPr>
          <p:nvPr/>
        </p:nvSpPr>
        <p:spPr>
          <a:xfrm>
            <a:off x="3527119" y="5063961"/>
            <a:ext cx="1401403" cy="35889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Recepción de la solicitud y verificación de la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6" name="Rectángulo 73"/>
          <p:cNvSpPr>
            <a:spLocks/>
          </p:cNvSpPr>
          <p:nvPr/>
        </p:nvSpPr>
        <p:spPr>
          <a:xfrm>
            <a:off x="3523159" y="5566975"/>
            <a:ext cx="1401403" cy="24131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de aclaraciones al establecimiento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7" name="Rectángulo 73"/>
          <p:cNvSpPr>
            <a:spLocks/>
          </p:cNvSpPr>
          <p:nvPr/>
        </p:nvSpPr>
        <p:spPr>
          <a:xfrm>
            <a:off x="3481374" y="5943139"/>
            <a:ext cx="1471675" cy="28930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Recepción de la respuesta y validación de la información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Rectángulo 73"/>
          <p:cNvSpPr>
            <a:spLocks/>
          </p:cNvSpPr>
          <p:nvPr/>
        </p:nvSpPr>
        <p:spPr>
          <a:xfrm>
            <a:off x="3370037" y="7887464"/>
            <a:ext cx="1667059" cy="55193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Ajuste de la información en el registro 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cambio de estado al IDEAM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Cerrado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 Transmitido por Web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3" name="Conector recto de flecha 125"/>
          <p:cNvCxnSpPr>
            <a:stCxn id="175" idx="1"/>
            <a:endCxn id="105" idx="3"/>
          </p:cNvCxnSpPr>
          <p:nvPr/>
        </p:nvCxnSpPr>
        <p:spPr>
          <a:xfrm flipH="1" flipV="1">
            <a:off x="4928522" y="5243411"/>
            <a:ext cx="348868" cy="1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ector recto de flecha 125"/>
          <p:cNvCxnSpPr>
            <a:endCxn id="106" idx="0"/>
          </p:cNvCxnSpPr>
          <p:nvPr/>
        </p:nvCxnSpPr>
        <p:spPr>
          <a:xfrm>
            <a:off x="4223860" y="5422860"/>
            <a:ext cx="1" cy="144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Rectángulo 73"/>
          <p:cNvSpPr>
            <a:spLocks/>
          </p:cNvSpPr>
          <p:nvPr/>
        </p:nvSpPr>
        <p:spPr>
          <a:xfrm>
            <a:off x="1754657" y="5597559"/>
            <a:ext cx="1401403" cy="78772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 de la información y  respuesta a la AA, (aprobación de la modificación de la información en el registro si da a lugar)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4" name="Conector recto de flecha 125"/>
          <p:cNvCxnSpPr>
            <a:stCxn id="106" idx="1"/>
          </p:cNvCxnSpPr>
          <p:nvPr/>
        </p:nvCxnSpPr>
        <p:spPr>
          <a:xfrm flipH="1" flipV="1">
            <a:off x="3149916" y="5687141"/>
            <a:ext cx="373243" cy="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Rectángulo 73"/>
          <p:cNvSpPr>
            <a:spLocks/>
          </p:cNvSpPr>
          <p:nvPr/>
        </p:nvSpPr>
        <p:spPr>
          <a:xfrm>
            <a:off x="3449814" y="1406450"/>
            <a:ext cx="1534793" cy="177626"/>
          </a:xfrm>
          <a:prstGeom prst="rect">
            <a:avLst/>
          </a:prstGeom>
          <a:noFill/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estadístico</a:t>
            </a:r>
            <a:endParaRPr lang="es-CO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7" name="Conector recto de flecha 125"/>
          <p:cNvCxnSpPr/>
          <p:nvPr/>
        </p:nvCxnSpPr>
        <p:spPr>
          <a:xfrm>
            <a:off x="4197509" y="1249274"/>
            <a:ext cx="0" cy="157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ector recto de flecha 125"/>
          <p:cNvCxnSpPr/>
          <p:nvPr/>
        </p:nvCxnSpPr>
        <p:spPr>
          <a:xfrm>
            <a:off x="4197290" y="1584076"/>
            <a:ext cx="0" cy="157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Conector recto de flecha 125"/>
          <p:cNvCxnSpPr/>
          <p:nvPr/>
        </p:nvCxnSpPr>
        <p:spPr>
          <a:xfrm>
            <a:off x="4179670" y="833424"/>
            <a:ext cx="0" cy="157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Rectángulo 77"/>
          <p:cNvSpPr/>
          <p:nvPr/>
        </p:nvSpPr>
        <p:spPr>
          <a:xfrm>
            <a:off x="4980382" y="3180750"/>
            <a:ext cx="155667" cy="15364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5" name="Rectángulo 77"/>
          <p:cNvSpPr/>
          <p:nvPr/>
        </p:nvSpPr>
        <p:spPr>
          <a:xfrm>
            <a:off x="3933131" y="809943"/>
            <a:ext cx="214954" cy="133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s-CO" sz="7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Conector angular 12"/>
          <p:cNvCxnSpPr>
            <a:stCxn id="118" idx="2"/>
            <a:endCxn id="125" idx="1"/>
          </p:cNvCxnSpPr>
          <p:nvPr/>
        </p:nvCxnSpPr>
        <p:spPr>
          <a:xfrm rot="16200000" flipH="1">
            <a:off x="2863601" y="2345348"/>
            <a:ext cx="53777" cy="99802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angular 19"/>
          <p:cNvCxnSpPr>
            <a:stCxn id="165" idx="3"/>
            <a:endCxn id="257" idx="2"/>
          </p:cNvCxnSpPr>
          <p:nvPr/>
        </p:nvCxnSpPr>
        <p:spPr>
          <a:xfrm flipH="1">
            <a:off x="6285374" y="4591677"/>
            <a:ext cx="146702" cy="4791200"/>
          </a:xfrm>
          <a:prstGeom prst="bentConnector3">
            <a:avLst>
              <a:gd name="adj1" fmla="val -155826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4" name="Decisión 337"/>
          <p:cNvSpPr/>
          <p:nvPr/>
        </p:nvSpPr>
        <p:spPr>
          <a:xfrm>
            <a:off x="3395628" y="6370642"/>
            <a:ext cx="1604714" cy="408875"/>
          </a:xfrm>
          <a:prstGeom prst="flowChartDecision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700" dirty="0" smtClean="0">
                <a:solidFill>
                  <a:schemeClr val="tx1"/>
                </a:solidFill>
              </a:rPr>
              <a:t>¿La respuesta cumple con lo solicitado?</a:t>
            </a:r>
            <a:endParaRPr lang="es-CO" sz="700" dirty="0">
              <a:solidFill>
                <a:schemeClr val="tx1"/>
              </a:solidFill>
            </a:endParaRPr>
          </a:p>
        </p:txBody>
      </p:sp>
      <p:sp>
        <p:nvSpPr>
          <p:cNvPr id="115" name="Rectángulo 76"/>
          <p:cNvSpPr/>
          <p:nvPr/>
        </p:nvSpPr>
        <p:spPr>
          <a:xfrm>
            <a:off x="3179071" y="6736523"/>
            <a:ext cx="253474" cy="10581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0" name="Rectángulo 77"/>
          <p:cNvSpPr/>
          <p:nvPr/>
        </p:nvSpPr>
        <p:spPr>
          <a:xfrm>
            <a:off x="4902808" y="6336983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8" name="Conector recto de flecha 27"/>
          <p:cNvCxnSpPr>
            <a:stCxn id="114" idx="1"/>
          </p:cNvCxnSpPr>
          <p:nvPr/>
        </p:nvCxnSpPr>
        <p:spPr>
          <a:xfrm>
            <a:off x="3395628" y="6575080"/>
            <a:ext cx="12827" cy="274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angular 29"/>
          <p:cNvCxnSpPr>
            <a:stCxn id="114" idx="3"/>
            <a:endCxn id="106" idx="3"/>
          </p:cNvCxnSpPr>
          <p:nvPr/>
        </p:nvCxnSpPr>
        <p:spPr>
          <a:xfrm flipH="1" flipV="1">
            <a:off x="4924562" y="5687635"/>
            <a:ext cx="75780" cy="887445"/>
          </a:xfrm>
          <a:prstGeom prst="bentConnector3">
            <a:avLst>
              <a:gd name="adj1" fmla="val -201108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Rectángulo 73"/>
          <p:cNvSpPr>
            <a:spLocks/>
          </p:cNvSpPr>
          <p:nvPr/>
        </p:nvSpPr>
        <p:spPr>
          <a:xfrm>
            <a:off x="3408454" y="6849102"/>
            <a:ext cx="1471675" cy="644704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de cambio de estado del registro de Transmitido Por Web  a cerrado al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IDEAM para ajustes a los datos registrados por los establecimientos </a:t>
            </a:r>
            <a:endParaRPr lang="es-CO" sz="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8" name="Rectángulo 88"/>
          <p:cNvSpPr>
            <a:spLocks/>
          </p:cNvSpPr>
          <p:nvPr/>
        </p:nvSpPr>
        <p:spPr>
          <a:xfrm>
            <a:off x="5317018" y="7673226"/>
            <a:ext cx="1062524" cy="505433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700"/>
              </a:lnSpc>
            </a:pP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estado de Transmitido por Web a </a:t>
            </a: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Cerrado y </a:t>
            </a:r>
            <a:r>
              <a:rPr lang="es-CO" sz="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comunica a la autoridad ambiental</a:t>
            </a:r>
            <a:endParaRPr lang="es-CO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72" name="Conector angular 271"/>
          <p:cNvCxnSpPr/>
          <p:nvPr/>
        </p:nvCxnSpPr>
        <p:spPr>
          <a:xfrm rot="5400000">
            <a:off x="5387919" y="7806359"/>
            <a:ext cx="83022" cy="8111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Rectángulo 88"/>
          <p:cNvSpPr>
            <a:spLocks/>
          </p:cNvSpPr>
          <p:nvPr/>
        </p:nvSpPr>
        <p:spPr>
          <a:xfrm>
            <a:off x="5291375" y="8461636"/>
            <a:ext cx="1094271" cy="54093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800"/>
              </a:lnSpc>
            </a:pP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estado de </a:t>
            </a:r>
            <a:r>
              <a:rPr lang="es-CO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errado  </a:t>
            </a:r>
            <a:r>
              <a:rPr lang="es-CO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Transmitido por Web y aviso a la autoridad ambiental</a:t>
            </a:r>
            <a:endParaRPr lang="es-CO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Conector recto de flecha 13"/>
          <p:cNvCxnSpPr/>
          <p:nvPr/>
        </p:nvCxnSpPr>
        <p:spPr>
          <a:xfrm flipH="1">
            <a:off x="4209660" y="6239379"/>
            <a:ext cx="1" cy="127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endCxn id="107" idx="1"/>
          </p:cNvCxnSpPr>
          <p:nvPr/>
        </p:nvCxnSpPr>
        <p:spPr>
          <a:xfrm>
            <a:off x="3156060" y="6087790"/>
            <a:ext cx="325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>
            <a:stCxn id="116" idx="1"/>
          </p:cNvCxnSpPr>
          <p:nvPr/>
        </p:nvCxnSpPr>
        <p:spPr>
          <a:xfrm flipH="1">
            <a:off x="3097581" y="2511196"/>
            <a:ext cx="3222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angular"/>
          <p:cNvCxnSpPr>
            <a:stCxn id="145" idx="2"/>
            <a:endCxn id="159" idx="1"/>
          </p:cNvCxnSpPr>
          <p:nvPr/>
        </p:nvCxnSpPr>
        <p:spPr>
          <a:xfrm rot="16200000" flipH="1">
            <a:off x="4677503" y="3011306"/>
            <a:ext cx="175754" cy="107511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Decisión"/>
          <p:cNvSpPr/>
          <p:nvPr/>
        </p:nvSpPr>
        <p:spPr>
          <a:xfrm>
            <a:off x="5317017" y="6915347"/>
            <a:ext cx="1133181" cy="675897"/>
          </a:xfrm>
          <a:prstGeom prst="flowChartDecision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es-ES" sz="700" dirty="0" smtClean="0"/>
              <a:t>Cumple con los requisitos para cambio de estado?</a:t>
            </a:r>
            <a:endParaRPr lang="es-ES" sz="700" dirty="0"/>
          </a:p>
        </p:txBody>
      </p:sp>
      <p:cxnSp>
        <p:nvCxnSpPr>
          <p:cNvPr id="17" name="16 Conector angular"/>
          <p:cNvCxnSpPr>
            <a:stCxn id="126" idx="3"/>
            <a:endCxn id="12" idx="0"/>
          </p:cNvCxnSpPr>
          <p:nvPr/>
        </p:nvCxnSpPr>
        <p:spPr>
          <a:xfrm flipV="1">
            <a:off x="4880129" y="6915347"/>
            <a:ext cx="1003479" cy="256107"/>
          </a:xfrm>
          <a:prstGeom prst="bentConnector4">
            <a:avLst>
              <a:gd name="adj1" fmla="val 21769"/>
              <a:gd name="adj2" fmla="val 215126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Rectángulo 76"/>
          <p:cNvSpPr/>
          <p:nvPr/>
        </p:nvSpPr>
        <p:spPr>
          <a:xfrm>
            <a:off x="5330061" y="7403233"/>
            <a:ext cx="253474" cy="10581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0" name="Conector recto de flecha 27"/>
          <p:cNvCxnSpPr/>
          <p:nvPr/>
        </p:nvCxnSpPr>
        <p:spPr>
          <a:xfrm>
            <a:off x="5317017" y="7261492"/>
            <a:ext cx="0" cy="411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ectángulo 77"/>
          <p:cNvSpPr/>
          <p:nvPr/>
        </p:nvSpPr>
        <p:spPr>
          <a:xfrm>
            <a:off x="6285374" y="6995369"/>
            <a:ext cx="314325" cy="1287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700" dirty="0"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endParaRPr lang="es-CO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6" name="25 Conector angular"/>
          <p:cNvCxnSpPr>
            <a:stCxn id="12" idx="3"/>
            <a:endCxn id="175" idx="3"/>
          </p:cNvCxnSpPr>
          <p:nvPr/>
        </p:nvCxnSpPr>
        <p:spPr>
          <a:xfrm flipH="1" flipV="1">
            <a:off x="6371661" y="5245101"/>
            <a:ext cx="78537" cy="2008195"/>
          </a:xfrm>
          <a:prstGeom prst="bentConnector3">
            <a:avLst>
              <a:gd name="adj1" fmla="val -203751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7" name="256 Almacenamiento de acceso directo"/>
          <p:cNvSpPr/>
          <p:nvPr/>
        </p:nvSpPr>
        <p:spPr>
          <a:xfrm>
            <a:off x="5273605" y="9163260"/>
            <a:ext cx="1011769" cy="439234"/>
          </a:xfrm>
          <a:custGeom>
            <a:avLst/>
            <a:gdLst>
              <a:gd name="connsiteX0" fmla="*/ 1667 w 10000"/>
              <a:gd name="connsiteY0" fmla="*/ 0 h 10000"/>
              <a:gd name="connsiteX1" fmla="*/ 8333 w 10000"/>
              <a:gd name="connsiteY1" fmla="*/ 0 h 10000"/>
              <a:gd name="connsiteX2" fmla="*/ 10000 w 10000"/>
              <a:gd name="connsiteY2" fmla="*/ 5000 h 10000"/>
              <a:gd name="connsiteX3" fmla="*/ 8333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8333 w 10000"/>
              <a:gd name="connsiteY0" fmla="*/ 10000 h 10000"/>
              <a:gd name="connsiteX1" fmla="*/ 6666 w 10000"/>
              <a:gd name="connsiteY1" fmla="*/ 5000 h 10000"/>
              <a:gd name="connsiteX2" fmla="*/ 8333 w 10000"/>
              <a:gd name="connsiteY2" fmla="*/ 0 h 10000"/>
              <a:gd name="connsiteX0" fmla="*/ 1667 w 10000"/>
              <a:gd name="connsiteY0" fmla="*/ 0 h 10000"/>
              <a:gd name="connsiteX1" fmla="*/ 8333 w 10000"/>
              <a:gd name="connsiteY1" fmla="*/ 0 h 10000"/>
              <a:gd name="connsiteX2" fmla="*/ 10000 w 10000"/>
              <a:gd name="connsiteY2" fmla="*/ 5000 h 10000"/>
              <a:gd name="connsiteX3" fmla="*/ 8333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8333 w 10000"/>
              <a:gd name="connsiteY1" fmla="*/ 0 h 10000"/>
              <a:gd name="connsiteX2" fmla="*/ 10000 w 10000"/>
              <a:gd name="connsiteY2" fmla="*/ 5000 h 10000"/>
              <a:gd name="connsiteX3" fmla="*/ 8333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8333 w 10000"/>
              <a:gd name="connsiteY0" fmla="*/ 10000 h 10000"/>
              <a:gd name="connsiteX1" fmla="*/ 7579 w 10000"/>
              <a:gd name="connsiteY1" fmla="*/ 5000 h 10000"/>
              <a:gd name="connsiteX2" fmla="*/ 8333 w 10000"/>
              <a:gd name="connsiteY2" fmla="*/ 0 h 10000"/>
              <a:gd name="connsiteX0" fmla="*/ 1667 w 10000"/>
              <a:gd name="connsiteY0" fmla="*/ 0 h 10000"/>
              <a:gd name="connsiteX1" fmla="*/ 8333 w 10000"/>
              <a:gd name="connsiteY1" fmla="*/ 0 h 10000"/>
              <a:gd name="connsiteX2" fmla="*/ 10000 w 10000"/>
              <a:gd name="connsiteY2" fmla="*/ 5000 h 10000"/>
              <a:gd name="connsiteX3" fmla="*/ 8333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8333 w 10000"/>
              <a:gd name="connsiteY1" fmla="*/ 0 h 10000"/>
              <a:gd name="connsiteX2" fmla="*/ 10000 w 10000"/>
              <a:gd name="connsiteY2" fmla="*/ 5000 h 10000"/>
              <a:gd name="connsiteX3" fmla="*/ 8333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8333 w 10000"/>
              <a:gd name="connsiteY0" fmla="*/ 10000 h 10000"/>
              <a:gd name="connsiteX1" fmla="*/ 7253 w 10000"/>
              <a:gd name="connsiteY1" fmla="*/ 5000 h 10000"/>
              <a:gd name="connsiteX2" fmla="*/ 8333 w 10000"/>
              <a:gd name="connsiteY2" fmla="*/ 0 h 10000"/>
              <a:gd name="connsiteX0" fmla="*/ 1667 w 10000"/>
              <a:gd name="connsiteY0" fmla="*/ 0 h 10000"/>
              <a:gd name="connsiteX1" fmla="*/ 8333 w 10000"/>
              <a:gd name="connsiteY1" fmla="*/ 0 h 10000"/>
              <a:gd name="connsiteX2" fmla="*/ 10000 w 10000"/>
              <a:gd name="connsiteY2" fmla="*/ 5000 h 10000"/>
              <a:gd name="connsiteX3" fmla="*/ 8333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 stroke="0" extrusionOk="0">
                <a:moveTo>
                  <a:pt x="1667" y="0"/>
                </a:moveTo>
                <a:lnTo>
                  <a:pt x="8333" y="0"/>
                </a:lnTo>
                <a:cubicBezTo>
                  <a:pt x="9254" y="0"/>
                  <a:pt x="10000" y="2239"/>
                  <a:pt x="10000" y="5000"/>
                </a:cubicBezTo>
                <a:cubicBezTo>
                  <a:pt x="10000" y="7761"/>
                  <a:pt x="9254" y="10000"/>
                  <a:pt x="8333" y="10000"/>
                </a:cubicBezTo>
                <a:lnTo>
                  <a:pt x="1667" y="10000"/>
                </a:lnTo>
                <a:cubicBezTo>
                  <a:pt x="746" y="10000"/>
                  <a:pt x="0" y="7761"/>
                  <a:pt x="0" y="5000"/>
                </a:cubicBezTo>
                <a:cubicBezTo>
                  <a:pt x="0" y="2239"/>
                  <a:pt x="746" y="0"/>
                  <a:pt x="1667" y="0"/>
                </a:cubicBezTo>
                <a:close/>
              </a:path>
              <a:path w="10000" h="10000" fill="none" extrusionOk="0">
                <a:moveTo>
                  <a:pt x="8333" y="10000"/>
                </a:moveTo>
                <a:cubicBezTo>
                  <a:pt x="7412" y="10000"/>
                  <a:pt x="7253" y="7761"/>
                  <a:pt x="7253" y="5000"/>
                </a:cubicBezTo>
                <a:cubicBezTo>
                  <a:pt x="7253" y="2239"/>
                  <a:pt x="7412" y="0"/>
                  <a:pt x="8333" y="0"/>
                </a:cubicBezTo>
              </a:path>
              <a:path w="10000" h="10000" fill="none">
                <a:moveTo>
                  <a:pt x="1667" y="0"/>
                </a:moveTo>
                <a:lnTo>
                  <a:pt x="8333" y="0"/>
                </a:lnTo>
                <a:cubicBezTo>
                  <a:pt x="9254" y="0"/>
                  <a:pt x="10000" y="2239"/>
                  <a:pt x="10000" y="5000"/>
                </a:cubicBezTo>
                <a:cubicBezTo>
                  <a:pt x="10000" y="7761"/>
                  <a:pt x="9254" y="10000"/>
                  <a:pt x="8333" y="10000"/>
                </a:cubicBezTo>
                <a:lnTo>
                  <a:pt x="1667" y="10000"/>
                </a:lnTo>
                <a:cubicBezTo>
                  <a:pt x="746" y="10000"/>
                  <a:pt x="0" y="7761"/>
                  <a:pt x="0" y="5000"/>
                </a:cubicBezTo>
                <a:cubicBezTo>
                  <a:pt x="0" y="2239"/>
                  <a:pt x="746" y="0"/>
                  <a:pt x="166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800"/>
              </a:lnSpc>
            </a:pPr>
            <a:r>
              <a:rPr lang="es-ES" sz="800" dirty="0" smtClean="0">
                <a:solidFill>
                  <a:schemeClr val="tx1"/>
                </a:solidFill>
              </a:rPr>
              <a:t>Base de datos consolidada</a:t>
            </a:r>
            <a:endParaRPr lang="es-ES" sz="800" dirty="0">
              <a:solidFill>
                <a:schemeClr val="tx1"/>
              </a:solidFill>
            </a:endParaRPr>
          </a:p>
        </p:txBody>
      </p:sp>
      <p:sp>
        <p:nvSpPr>
          <p:cNvPr id="112" name="Elipse 7"/>
          <p:cNvSpPr>
            <a:spLocks/>
          </p:cNvSpPr>
          <p:nvPr/>
        </p:nvSpPr>
        <p:spPr>
          <a:xfrm>
            <a:off x="3339252" y="10559204"/>
            <a:ext cx="1661090" cy="536440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800" dirty="0" smtClean="0"/>
              <a:t>Divulgación </a:t>
            </a:r>
            <a:r>
              <a:rPr lang="es-CO" sz="800" dirty="0" smtClean="0"/>
              <a:t>y salidas de </a:t>
            </a:r>
            <a:r>
              <a:rPr lang="es-CO" sz="800" dirty="0" smtClean="0"/>
              <a:t>la información a nivel regional </a:t>
            </a:r>
            <a:endParaRPr lang="es-CO" sz="800" dirty="0">
              <a:solidFill>
                <a:srgbClr val="FF0000"/>
              </a:solidFill>
            </a:endParaRPr>
          </a:p>
        </p:txBody>
      </p:sp>
      <p:cxnSp>
        <p:nvCxnSpPr>
          <p:cNvPr id="23" name="Conector angular 22"/>
          <p:cNvCxnSpPr>
            <a:stCxn id="3" idx="1"/>
          </p:cNvCxnSpPr>
          <p:nvPr/>
        </p:nvCxnSpPr>
        <p:spPr>
          <a:xfrm rot="10800000" flipV="1">
            <a:off x="3409165" y="2027080"/>
            <a:ext cx="15761" cy="35148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1" name="Conector angular 260"/>
          <p:cNvCxnSpPr>
            <a:endCxn id="145" idx="3"/>
          </p:cNvCxnSpPr>
          <p:nvPr/>
        </p:nvCxnSpPr>
        <p:spPr>
          <a:xfrm rot="5400000">
            <a:off x="3797759" y="1988294"/>
            <a:ext cx="2468633" cy="2071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angular 31"/>
          <p:cNvCxnSpPr>
            <a:stCxn id="109" idx="2"/>
            <a:endCxn id="138" idx="1"/>
          </p:cNvCxnSpPr>
          <p:nvPr/>
        </p:nvCxnSpPr>
        <p:spPr>
          <a:xfrm rot="16200000" flipH="1">
            <a:off x="4601121" y="8041846"/>
            <a:ext cx="292701" cy="108780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ector recto de flecha 134"/>
          <p:cNvCxnSpPr/>
          <p:nvPr/>
        </p:nvCxnSpPr>
        <p:spPr>
          <a:xfrm>
            <a:off x="5826980" y="9002157"/>
            <a:ext cx="8042" cy="160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ector recto de flecha 138"/>
          <p:cNvCxnSpPr>
            <a:stCxn id="202" idx="2"/>
          </p:cNvCxnSpPr>
          <p:nvPr/>
        </p:nvCxnSpPr>
        <p:spPr>
          <a:xfrm flipH="1">
            <a:off x="4213682" y="10320214"/>
            <a:ext cx="445" cy="229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ector recto de flecha 68"/>
          <p:cNvCxnSpPr>
            <a:stCxn id="194" idx="2"/>
          </p:cNvCxnSpPr>
          <p:nvPr/>
        </p:nvCxnSpPr>
        <p:spPr>
          <a:xfrm flipH="1">
            <a:off x="5858071" y="10450044"/>
            <a:ext cx="2795" cy="109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Conector angular 275"/>
          <p:cNvCxnSpPr>
            <a:endCxn id="194" idx="0"/>
          </p:cNvCxnSpPr>
          <p:nvPr/>
        </p:nvCxnSpPr>
        <p:spPr>
          <a:xfrm rot="16200000" flipH="1">
            <a:off x="5753023" y="9726113"/>
            <a:ext cx="207210" cy="8476"/>
          </a:xfrm>
          <a:prstGeom prst="bentConnector3">
            <a:avLst>
              <a:gd name="adj1" fmla="val -1619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0" name="Conector angular 279"/>
          <p:cNvCxnSpPr>
            <a:endCxn id="202" idx="0"/>
          </p:cNvCxnSpPr>
          <p:nvPr/>
        </p:nvCxnSpPr>
        <p:spPr>
          <a:xfrm rot="10800000" flipV="1">
            <a:off x="4214128" y="9685666"/>
            <a:ext cx="1650441" cy="15764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7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3067</TotalTime>
  <Words>662</Words>
  <Application>Microsoft Office PowerPoint</Application>
  <PresentationFormat>Panorámica</PresentationFormat>
  <Paragraphs>109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Tema de Office</vt:lpstr>
      <vt:lpstr>DIAGRAMA DE FLUJO DE LA GESTIÓN DE DATOS DEL REGISTRO DE GENERADORES DE RESIDUOS O DESECHOS PELIGROSOS</vt:lpstr>
      <vt:lpstr>DIAGRAMA DE FLUJO DE LA GESTIÓN DE DATOS DEL REGISTRO DE GENERADORES DE RESIDUOS O DESECHOS PELIGROSOS - CONTINUACIÓN -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 DE FLUJO DE LA GESTIÓN DE DATOS DEL REGISTRO ÚNICO AMBIENTAL DEL SECTOR MANUFACTURERO – RUA MF</dc:title>
  <dc:creator>Leiby Liliana Piraquive Nova</dc:creator>
  <cp:lastModifiedBy>Leiby Liliana Piraquive Nova</cp:lastModifiedBy>
  <cp:revision>642</cp:revision>
  <cp:lastPrinted>2015-10-04T17:44:01Z</cp:lastPrinted>
  <dcterms:created xsi:type="dcterms:W3CDTF">2015-09-07T13:58:10Z</dcterms:created>
  <dcterms:modified xsi:type="dcterms:W3CDTF">2015-10-28T14:45:04Z</dcterms:modified>
</cp:coreProperties>
</file>