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7010400" cy="92964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4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221" autoAdjust="0"/>
    <p:restoredTop sz="94660"/>
  </p:normalViewPr>
  <p:slideViewPr>
    <p:cSldViewPr snapToGrid="0">
      <p:cViewPr>
        <p:scale>
          <a:sx n="140" d="100"/>
          <a:sy n="140" d="100"/>
        </p:scale>
        <p:origin x="600" y="102"/>
      </p:cViewPr>
      <p:guideLst>
        <p:guide orient="horz" pos="384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1"/>
            </a:lvl1pPr>
            <a:lvl2pPr marL="342904" indent="0" algn="ctr">
              <a:buNone/>
              <a:defRPr sz="1500"/>
            </a:lvl2pPr>
            <a:lvl3pPr marL="685809" indent="0" algn="ctr">
              <a:buNone/>
              <a:defRPr sz="1349"/>
            </a:lvl3pPr>
            <a:lvl4pPr marL="1028713" indent="0" algn="ctr">
              <a:buNone/>
              <a:defRPr sz="1200"/>
            </a:lvl4pPr>
            <a:lvl5pPr marL="1371617" indent="0" algn="ctr">
              <a:buNone/>
              <a:defRPr sz="1200"/>
            </a:lvl5pPr>
            <a:lvl6pPr marL="1714521" indent="0" algn="ctr">
              <a:buNone/>
              <a:defRPr sz="1200"/>
            </a:lvl6pPr>
            <a:lvl7pPr marL="2057427" indent="0" algn="ctr">
              <a:buNone/>
              <a:defRPr sz="1200"/>
            </a:lvl7pPr>
            <a:lvl8pPr marL="2400330" indent="0" algn="ctr">
              <a:buNone/>
              <a:defRPr sz="1200"/>
            </a:lvl8pPr>
            <a:lvl9pPr marL="2743234" indent="0" algn="ctr">
              <a:buNone/>
              <a:defRPr sz="12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D1A1C-96BE-45BD-97ED-8AF5E38DD42E}" type="datetimeFigureOut">
              <a:rPr lang="es-CO" smtClean="0"/>
              <a:t>04/11/2015</a:t>
            </a:fld>
            <a:endParaRPr lang="es-C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FA48E-60EE-4EA4-ACD5-C4921B01590F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278872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D1A1C-96BE-45BD-97ED-8AF5E38DD42E}" type="datetimeFigureOut">
              <a:rPr lang="es-CO" smtClean="0"/>
              <a:t>04/11/2015</a:t>
            </a:fld>
            <a:endParaRPr lang="es-C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FA48E-60EE-4EA4-ACD5-C4921B01590F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975937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D1A1C-96BE-45BD-97ED-8AF5E38DD42E}" type="datetimeFigureOut">
              <a:rPr lang="es-CO" smtClean="0"/>
              <a:t>04/11/2015</a:t>
            </a:fld>
            <a:endParaRPr lang="es-C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FA48E-60EE-4EA4-ACD5-C4921B01590F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257916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D1A1C-96BE-45BD-97ED-8AF5E38DD42E}" type="datetimeFigureOut">
              <a:rPr lang="es-CO" smtClean="0"/>
              <a:t>04/11/2015</a:t>
            </a:fld>
            <a:endParaRPr lang="es-C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FA48E-60EE-4EA4-ACD5-C4921B01590F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335741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7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7" y="8159050"/>
            <a:ext cx="5915025" cy="2666999"/>
          </a:xfrm>
        </p:spPr>
        <p:txBody>
          <a:bodyPr/>
          <a:lstStyle>
            <a:lvl1pPr marL="0" indent="0">
              <a:buNone/>
              <a:defRPr sz="1801">
                <a:solidFill>
                  <a:schemeClr val="tx1"/>
                </a:solidFill>
              </a:defRPr>
            </a:lvl1pPr>
            <a:lvl2pPr marL="34290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9" indent="0">
              <a:buNone/>
              <a:defRPr sz="1349">
                <a:solidFill>
                  <a:schemeClr val="tx1">
                    <a:tint val="75000"/>
                  </a:schemeClr>
                </a:solidFill>
              </a:defRPr>
            </a:lvl3pPr>
            <a:lvl4pPr marL="102871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1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2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2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3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3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D1A1C-96BE-45BD-97ED-8AF5E38DD42E}" type="datetimeFigureOut">
              <a:rPr lang="es-CO" smtClean="0"/>
              <a:t>04/11/2015</a:t>
            </a:fld>
            <a:endParaRPr lang="es-C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FA48E-60EE-4EA4-ACD5-C4921B01590F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711038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D1A1C-96BE-45BD-97ED-8AF5E38DD42E}" type="datetimeFigureOut">
              <a:rPr lang="es-CO" smtClean="0"/>
              <a:t>04/11/2015</a:t>
            </a:fld>
            <a:endParaRPr lang="es-CO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FA48E-60EE-4EA4-ACD5-C4921B01590F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328533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6"/>
            <a:ext cx="5915025" cy="2356556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2" y="2988734"/>
            <a:ext cx="2901255" cy="1464732"/>
          </a:xfrm>
        </p:spPr>
        <p:txBody>
          <a:bodyPr anchor="b"/>
          <a:lstStyle>
            <a:lvl1pPr marL="0" indent="0">
              <a:buNone/>
              <a:defRPr sz="1801" b="1"/>
            </a:lvl1pPr>
            <a:lvl2pPr marL="342904" indent="0">
              <a:buNone/>
              <a:defRPr sz="1500" b="1"/>
            </a:lvl2pPr>
            <a:lvl3pPr marL="685809" indent="0">
              <a:buNone/>
              <a:defRPr sz="1349" b="1"/>
            </a:lvl3pPr>
            <a:lvl4pPr marL="1028713" indent="0">
              <a:buNone/>
              <a:defRPr sz="1200" b="1"/>
            </a:lvl4pPr>
            <a:lvl5pPr marL="1371617" indent="0">
              <a:buNone/>
              <a:defRPr sz="1200" b="1"/>
            </a:lvl5pPr>
            <a:lvl6pPr marL="1714521" indent="0">
              <a:buNone/>
              <a:defRPr sz="1200" b="1"/>
            </a:lvl6pPr>
            <a:lvl7pPr marL="2057427" indent="0">
              <a:buNone/>
              <a:defRPr sz="1200" b="1"/>
            </a:lvl7pPr>
            <a:lvl8pPr marL="2400330" indent="0">
              <a:buNone/>
              <a:defRPr sz="1200" b="1"/>
            </a:lvl8pPr>
            <a:lvl9pPr marL="2743234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2" y="4453468"/>
            <a:ext cx="2901255" cy="6550379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4" y="2988734"/>
            <a:ext cx="2915543" cy="1464732"/>
          </a:xfrm>
        </p:spPr>
        <p:txBody>
          <a:bodyPr anchor="b"/>
          <a:lstStyle>
            <a:lvl1pPr marL="0" indent="0">
              <a:buNone/>
              <a:defRPr sz="1801" b="1"/>
            </a:lvl1pPr>
            <a:lvl2pPr marL="342904" indent="0">
              <a:buNone/>
              <a:defRPr sz="1500" b="1"/>
            </a:lvl2pPr>
            <a:lvl3pPr marL="685809" indent="0">
              <a:buNone/>
              <a:defRPr sz="1349" b="1"/>
            </a:lvl3pPr>
            <a:lvl4pPr marL="1028713" indent="0">
              <a:buNone/>
              <a:defRPr sz="1200" b="1"/>
            </a:lvl4pPr>
            <a:lvl5pPr marL="1371617" indent="0">
              <a:buNone/>
              <a:defRPr sz="1200" b="1"/>
            </a:lvl5pPr>
            <a:lvl6pPr marL="1714521" indent="0">
              <a:buNone/>
              <a:defRPr sz="1200" b="1"/>
            </a:lvl6pPr>
            <a:lvl7pPr marL="2057427" indent="0">
              <a:buNone/>
              <a:defRPr sz="1200" b="1"/>
            </a:lvl7pPr>
            <a:lvl8pPr marL="2400330" indent="0">
              <a:buNone/>
              <a:defRPr sz="1200" b="1"/>
            </a:lvl8pPr>
            <a:lvl9pPr marL="2743234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4" y="4453468"/>
            <a:ext cx="2915543" cy="6550379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D1A1C-96BE-45BD-97ED-8AF5E38DD42E}" type="datetimeFigureOut">
              <a:rPr lang="es-CO" smtClean="0"/>
              <a:t>04/11/2015</a:t>
            </a:fld>
            <a:endParaRPr lang="es-CO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FA48E-60EE-4EA4-ACD5-C4921B01590F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614398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D1A1C-96BE-45BD-97ED-8AF5E38DD42E}" type="datetimeFigureOut">
              <a:rPr lang="es-CO" smtClean="0"/>
              <a:t>04/11/2015</a:t>
            </a:fld>
            <a:endParaRPr lang="es-CO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FA48E-60EE-4EA4-ACD5-C4921B01590F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919076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D1A1C-96BE-45BD-97ED-8AF5E38DD42E}" type="datetimeFigureOut">
              <a:rPr lang="es-CO" smtClean="0"/>
              <a:t>04/11/2015</a:t>
            </a:fld>
            <a:endParaRPr lang="es-CO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FA48E-60EE-4EA4-ACD5-C4921B01590F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967605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4" y="1755427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1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4" indent="0">
              <a:buNone/>
              <a:defRPr sz="1051"/>
            </a:lvl2pPr>
            <a:lvl3pPr marL="685809" indent="0">
              <a:buNone/>
              <a:defRPr sz="900"/>
            </a:lvl3pPr>
            <a:lvl4pPr marL="1028713" indent="0">
              <a:buNone/>
              <a:defRPr sz="750"/>
            </a:lvl4pPr>
            <a:lvl5pPr marL="1371617" indent="0">
              <a:buNone/>
              <a:defRPr sz="750"/>
            </a:lvl5pPr>
            <a:lvl6pPr marL="1714521" indent="0">
              <a:buNone/>
              <a:defRPr sz="750"/>
            </a:lvl6pPr>
            <a:lvl7pPr marL="2057427" indent="0">
              <a:buNone/>
              <a:defRPr sz="750"/>
            </a:lvl7pPr>
            <a:lvl8pPr marL="2400330" indent="0">
              <a:buNone/>
              <a:defRPr sz="750"/>
            </a:lvl8pPr>
            <a:lvl9pPr marL="2743234" indent="0">
              <a:buNone/>
              <a:defRPr sz="7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D1A1C-96BE-45BD-97ED-8AF5E38DD42E}" type="datetimeFigureOut">
              <a:rPr lang="es-CO" smtClean="0"/>
              <a:t>04/11/2015</a:t>
            </a:fld>
            <a:endParaRPr lang="es-CO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FA48E-60EE-4EA4-ACD5-C4921B01590F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473010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4" y="1755427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4" indent="0">
              <a:buNone/>
              <a:defRPr sz="2100"/>
            </a:lvl2pPr>
            <a:lvl3pPr marL="685809" indent="0">
              <a:buNone/>
              <a:defRPr sz="1801"/>
            </a:lvl3pPr>
            <a:lvl4pPr marL="1028713" indent="0">
              <a:buNone/>
              <a:defRPr sz="1500"/>
            </a:lvl4pPr>
            <a:lvl5pPr marL="1371617" indent="0">
              <a:buNone/>
              <a:defRPr sz="1500"/>
            </a:lvl5pPr>
            <a:lvl6pPr marL="1714521" indent="0">
              <a:buNone/>
              <a:defRPr sz="1500"/>
            </a:lvl6pPr>
            <a:lvl7pPr marL="2057427" indent="0">
              <a:buNone/>
              <a:defRPr sz="1500"/>
            </a:lvl7pPr>
            <a:lvl8pPr marL="2400330" indent="0">
              <a:buNone/>
              <a:defRPr sz="1500"/>
            </a:lvl8pPr>
            <a:lvl9pPr marL="2743234" indent="0">
              <a:buNone/>
              <a:defRPr sz="1500"/>
            </a:lvl9pPr>
          </a:lstStyle>
          <a:p>
            <a:r>
              <a:rPr lang="es-ES" dirty="0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4" indent="0">
              <a:buNone/>
              <a:defRPr sz="1051"/>
            </a:lvl2pPr>
            <a:lvl3pPr marL="685809" indent="0">
              <a:buNone/>
              <a:defRPr sz="900"/>
            </a:lvl3pPr>
            <a:lvl4pPr marL="1028713" indent="0">
              <a:buNone/>
              <a:defRPr sz="750"/>
            </a:lvl4pPr>
            <a:lvl5pPr marL="1371617" indent="0">
              <a:buNone/>
              <a:defRPr sz="750"/>
            </a:lvl5pPr>
            <a:lvl6pPr marL="1714521" indent="0">
              <a:buNone/>
              <a:defRPr sz="750"/>
            </a:lvl6pPr>
            <a:lvl7pPr marL="2057427" indent="0">
              <a:buNone/>
              <a:defRPr sz="750"/>
            </a:lvl7pPr>
            <a:lvl8pPr marL="2400330" indent="0">
              <a:buNone/>
              <a:defRPr sz="750"/>
            </a:lvl8pPr>
            <a:lvl9pPr marL="2743234" indent="0">
              <a:buNone/>
              <a:defRPr sz="7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D1A1C-96BE-45BD-97ED-8AF5E38DD42E}" type="datetimeFigureOut">
              <a:rPr lang="es-CO" smtClean="0"/>
              <a:t>04/11/2015</a:t>
            </a:fld>
            <a:endParaRPr lang="es-CO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FA48E-60EE-4EA4-ACD5-C4921B01590F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74300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9" y="649116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9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2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8D1A1C-96BE-45BD-97ED-8AF5E38DD42E}" type="datetimeFigureOut">
              <a:rPr lang="es-CO" smtClean="0"/>
              <a:t>04/11/2015</a:t>
            </a:fld>
            <a:endParaRPr lang="es-C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4" y="11300182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2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1FA48E-60EE-4EA4-ACD5-C4921B01590F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482289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9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3" indent="-171453" algn="l" defTabSz="685809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7" indent="-171453" algn="l" defTabSz="68580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857260" indent="-171453" algn="l" defTabSz="68580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64" indent="-171453" algn="l" defTabSz="68580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49" kern="1200">
          <a:solidFill>
            <a:schemeClr val="tx1"/>
          </a:solidFill>
          <a:latin typeface="+mn-lt"/>
          <a:ea typeface="+mn-ea"/>
          <a:cs typeface="+mn-cs"/>
        </a:defRPr>
      </a:lvl4pPr>
      <a:lvl5pPr marL="1543070" indent="-171453" algn="l" defTabSz="68580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49" kern="1200">
          <a:solidFill>
            <a:schemeClr val="tx1"/>
          </a:solidFill>
          <a:latin typeface="+mn-lt"/>
          <a:ea typeface="+mn-ea"/>
          <a:cs typeface="+mn-cs"/>
        </a:defRPr>
      </a:lvl5pPr>
      <a:lvl6pPr marL="1885974" indent="-171453" algn="l" defTabSz="68580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49" kern="1200">
          <a:solidFill>
            <a:schemeClr val="tx1"/>
          </a:solidFill>
          <a:latin typeface="+mn-lt"/>
          <a:ea typeface="+mn-ea"/>
          <a:cs typeface="+mn-cs"/>
        </a:defRPr>
      </a:lvl6pPr>
      <a:lvl7pPr marL="2228878" indent="-171453" algn="l" defTabSz="68580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49" kern="1200">
          <a:solidFill>
            <a:schemeClr val="tx1"/>
          </a:solidFill>
          <a:latin typeface="+mn-lt"/>
          <a:ea typeface="+mn-ea"/>
          <a:cs typeface="+mn-cs"/>
        </a:defRPr>
      </a:lvl7pPr>
      <a:lvl8pPr marL="2571781" indent="-171453" algn="l" defTabSz="68580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49" kern="1200">
          <a:solidFill>
            <a:schemeClr val="tx1"/>
          </a:solidFill>
          <a:latin typeface="+mn-lt"/>
          <a:ea typeface="+mn-ea"/>
          <a:cs typeface="+mn-cs"/>
        </a:defRPr>
      </a:lvl8pPr>
      <a:lvl9pPr marL="2914687" indent="-171453" algn="l" defTabSz="68580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4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9" rtl="0" eaLnBrk="1" latinLnBrk="0" hangingPunct="1">
        <a:defRPr sz="1349" kern="1200">
          <a:solidFill>
            <a:schemeClr val="tx1"/>
          </a:solidFill>
          <a:latin typeface="+mn-lt"/>
          <a:ea typeface="+mn-ea"/>
          <a:cs typeface="+mn-cs"/>
        </a:defRPr>
      </a:lvl1pPr>
      <a:lvl2pPr marL="342904" algn="l" defTabSz="685809" rtl="0" eaLnBrk="1" latinLnBrk="0" hangingPunct="1">
        <a:defRPr sz="1349" kern="1200">
          <a:solidFill>
            <a:schemeClr val="tx1"/>
          </a:solidFill>
          <a:latin typeface="+mn-lt"/>
          <a:ea typeface="+mn-ea"/>
          <a:cs typeface="+mn-cs"/>
        </a:defRPr>
      </a:lvl2pPr>
      <a:lvl3pPr marL="685809" algn="l" defTabSz="685809" rtl="0" eaLnBrk="1" latinLnBrk="0" hangingPunct="1">
        <a:defRPr sz="1349" kern="1200">
          <a:solidFill>
            <a:schemeClr val="tx1"/>
          </a:solidFill>
          <a:latin typeface="+mn-lt"/>
          <a:ea typeface="+mn-ea"/>
          <a:cs typeface="+mn-cs"/>
        </a:defRPr>
      </a:lvl3pPr>
      <a:lvl4pPr marL="1028713" algn="l" defTabSz="685809" rtl="0" eaLnBrk="1" latinLnBrk="0" hangingPunct="1">
        <a:defRPr sz="1349" kern="1200">
          <a:solidFill>
            <a:schemeClr val="tx1"/>
          </a:solidFill>
          <a:latin typeface="+mn-lt"/>
          <a:ea typeface="+mn-ea"/>
          <a:cs typeface="+mn-cs"/>
        </a:defRPr>
      </a:lvl4pPr>
      <a:lvl5pPr marL="1371617" algn="l" defTabSz="685809" rtl="0" eaLnBrk="1" latinLnBrk="0" hangingPunct="1">
        <a:defRPr sz="1349" kern="1200">
          <a:solidFill>
            <a:schemeClr val="tx1"/>
          </a:solidFill>
          <a:latin typeface="+mn-lt"/>
          <a:ea typeface="+mn-ea"/>
          <a:cs typeface="+mn-cs"/>
        </a:defRPr>
      </a:lvl5pPr>
      <a:lvl6pPr marL="1714521" algn="l" defTabSz="685809" rtl="0" eaLnBrk="1" latinLnBrk="0" hangingPunct="1">
        <a:defRPr sz="1349" kern="1200">
          <a:solidFill>
            <a:schemeClr val="tx1"/>
          </a:solidFill>
          <a:latin typeface="+mn-lt"/>
          <a:ea typeface="+mn-ea"/>
          <a:cs typeface="+mn-cs"/>
        </a:defRPr>
      </a:lvl6pPr>
      <a:lvl7pPr marL="2057427" algn="l" defTabSz="685809" rtl="0" eaLnBrk="1" latinLnBrk="0" hangingPunct="1">
        <a:defRPr sz="1349" kern="1200">
          <a:solidFill>
            <a:schemeClr val="tx1"/>
          </a:solidFill>
          <a:latin typeface="+mn-lt"/>
          <a:ea typeface="+mn-ea"/>
          <a:cs typeface="+mn-cs"/>
        </a:defRPr>
      </a:lvl7pPr>
      <a:lvl8pPr marL="2400330" algn="l" defTabSz="685809" rtl="0" eaLnBrk="1" latinLnBrk="0" hangingPunct="1">
        <a:defRPr sz="1349" kern="1200">
          <a:solidFill>
            <a:schemeClr val="tx1"/>
          </a:solidFill>
          <a:latin typeface="+mn-lt"/>
          <a:ea typeface="+mn-ea"/>
          <a:cs typeface="+mn-cs"/>
        </a:defRPr>
      </a:lvl8pPr>
      <a:lvl9pPr marL="2743234" algn="l" defTabSz="685809" rtl="0" eaLnBrk="1" latinLnBrk="0" hangingPunct="1">
        <a:defRPr sz="134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isaire.gov.co:8080/faces/portal/default.jsp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Rectángulo 282"/>
          <p:cNvSpPr/>
          <p:nvPr/>
        </p:nvSpPr>
        <p:spPr>
          <a:xfrm>
            <a:off x="1603531" y="960660"/>
            <a:ext cx="1605883" cy="9954112"/>
          </a:xfrm>
          <a:prstGeom prst="rect">
            <a:avLst/>
          </a:prstGeom>
          <a:pattFill prst="pct20">
            <a:fgClr>
              <a:schemeClr val="accent2">
                <a:lumMod val="75000"/>
              </a:schemeClr>
            </a:fgClr>
            <a:bgClr>
              <a:schemeClr val="bg1"/>
            </a:bgClr>
          </a:pattFill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CO" sz="1801" smtClean="0"/>
              <a:t>                                </a:t>
            </a:r>
            <a:endParaRPr lang="es-CO" sz="1801" dirty="0"/>
          </a:p>
        </p:txBody>
      </p:sp>
      <p:sp>
        <p:nvSpPr>
          <p:cNvPr id="335" name="Rectángulo 282"/>
          <p:cNvSpPr/>
          <p:nvPr/>
        </p:nvSpPr>
        <p:spPr>
          <a:xfrm>
            <a:off x="3204292" y="960660"/>
            <a:ext cx="1809887" cy="9954113"/>
          </a:xfrm>
          <a:prstGeom prst="rect">
            <a:avLst/>
          </a:prstGeom>
          <a:pattFill prst="pct20">
            <a:fgClr>
              <a:srgbClr val="00B050"/>
            </a:fgClr>
            <a:bgClr>
              <a:schemeClr val="bg1"/>
            </a:bgClr>
          </a:pattFill>
          <a:ln>
            <a:solidFill>
              <a:srgbClr val="00B05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CO"/>
              <a:t>                                </a:t>
            </a:r>
            <a:endParaRPr lang="es-CO" dirty="0"/>
          </a:p>
        </p:txBody>
      </p:sp>
      <p:sp>
        <p:nvSpPr>
          <p:cNvPr id="334" name="Rectángulo 282"/>
          <p:cNvSpPr/>
          <p:nvPr/>
        </p:nvSpPr>
        <p:spPr>
          <a:xfrm>
            <a:off x="5014180" y="960660"/>
            <a:ext cx="1332454" cy="9954112"/>
          </a:xfrm>
          <a:prstGeom prst="rect">
            <a:avLst/>
          </a:prstGeom>
          <a:pattFill prst="pct20">
            <a:fgClr>
              <a:schemeClr val="accent1"/>
            </a:fgClr>
            <a:bgClr>
              <a:schemeClr val="bg1"/>
            </a:bgClr>
          </a:patt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CO" sz="1801" smtClean="0"/>
              <a:t>                                </a:t>
            </a:r>
            <a:endParaRPr lang="es-CO" sz="1801" dirty="0"/>
          </a:p>
        </p:txBody>
      </p:sp>
      <p:sp>
        <p:nvSpPr>
          <p:cNvPr id="28" name="Rectángulo 27"/>
          <p:cNvSpPr/>
          <p:nvPr/>
        </p:nvSpPr>
        <p:spPr>
          <a:xfrm>
            <a:off x="742916" y="960659"/>
            <a:ext cx="316981" cy="1731433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="vert270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Bef>
                <a:spcPts val="601"/>
              </a:spcBef>
              <a:spcAft>
                <a:spcPts val="601"/>
              </a:spcAft>
            </a:pPr>
            <a:r>
              <a:rPr lang="es-CO" sz="1100" dirty="0"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s-CO" sz="9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Operación de un </a:t>
            </a:r>
            <a:r>
              <a:rPr lang="es-CO" sz="900" dirty="0"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es-CO" sz="9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VCA manual y/o automático</a:t>
            </a:r>
            <a:endParaRPr lang="es-CO" sz="9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57252" y="276827"/>
            <a:ext cx="5143500" cy="223506"/>
          </a:xfrm>
        </p:spPr>
        <p:txBody>
          <a:bodyPr>
            <a:normAutofit/>
          </a:bodyPr>
          <a:lstStyle/>
          <a:p>
            <a:r>
              <a:rPr lang="es-CO" sz="788" dirty="0"/>
              <a:t>DIAGRAMA DE FLUJO DE LA GESTIÓN DE DATOS </a:t>
            </a:r>
            <a:r>
              <a:rPr lang="es-CO" sz="788" dirty="0" smtClean="0"/>
              <a:t>DEL SUBSISTEMA DE INFORMACIÓN SOBRE CALIDAD DE AIRE </a:t>
            </a:r>
            <a:r>
              <a:rPr lang="es-CO" sz="788" b="1" dirty="0" smtClean="0"/>
              <a:t>SISAIRE</a:t>
            </a:r>
            <a:endParaRPr lang="es-CO" sz="788" b="1" dirty="0"/>
          </a:p>
        </p:txBody>
      </p:sp>
      <p:graphicFrame>
        <p:nvGraphicFramePr>
          <p:cNvPr id="7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4173267"/>
              </p:ext>
            </p:extLst>
          </p:nvPr>
        </p:nvGraphicFramePr>
        <p:xfrm>
          <a:off x="228599" y="573398"/>
          <a:ext cx="6116321" cy="34024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41121"/>
                <a:gridCol w="1644121"/>
                <a:gridCol w="1784879"/>
                <a:gridCol w="1346200"/>
              </a:tblGrid>
              <a:tr h="3402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ETAPAS </a:t>
                      </a:r>
                    </a:p>
                  </a:txBody>
                  <a:tcPr marL="63742" marR="63742" marT="0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0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USUARIO (PERSONA NATURAL)</a:t>
                      </a:r>
                      <a:endParaRPr lang="es-CO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42" marR="63742" marT="0" marB="0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 dirty="0">
                          <a:effectLst/>
                        </a:rPr>
                        <a:t>AUTORIDAD AMBIENTAL</a:t>
                      </a:r>
                      <a:endParaRPr lang="es-CO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42" marR="63742" marT="0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 dirty="0">
                          <a:effectLst/>
                        </a:rPr>
                        <a:t>IDEAM</a:t>
                      </a:r>
                      <a:endParaRPr lang="es-CO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42" marR="63742" marT="0" marB="0" anchor="ctr"/>
                </a:tc>
              </a:tr>
            </a:tbl>
          </a:graphicData>
        </a:graphic>
      </p:graphicFrame>
      <p:sp>
        <p:nvSpPr>
          <p:cNvPr id="8" name="Elipse 7"/>
          <p:cNvSpPr>
            <a:spLocks/>
          </p:cNvSpPr>
          <p:nvPr/>
        </p:nvSpPr>
        <p:spPr>
          <a:xfrm>
            <a:off x="3545534" y="1059733"/>
            <a:ext cx="1163460" cy="235488"/>
          </a:xfrm>
          <a:prstGeom prst="ellips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CO" sz="800" dirty="0">
                <a:ea typeface="Calibri" panose="020F0502020204030204" pitchFamily="34" charset="0"/>
                <a:cs typeface="Times New Roman" panose="02020603050405020304" pitchFamily="18" charset="0"/>
              </a:rPr>
              <a:t>INICIO </a:t>
            </a:r>
            <a:endParaRPr lang="es-CO" sz="11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" name="Rectángulo 23"/>
          <p:cNvSpPr>
            <a:spLocks/>
          </p:cNvSpPr>
          <p:nvPr/>
        </p:nvSpPr>
        <p:spPr>
          <a:xfrm>
            <a:off x="3478364" y="2803005"/>
            <a:ext cx="1198306" cy="207283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00B05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/>
            <a:r>
              <a:rPr lang="es-CO" sz="7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Solicitud creación de usuario administrador</a:t>
            </a:r>
            <a:endParaRPr lang="es-CO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1" name="Rectángulo 60"/>
          <p:cNvSpPr/>
          <p:nvPr/>
        </p:nvSpPr>
        <p:spPr>
          <a:xfrm>
            <a:off x="6017939" y="1011010"/>
            <a:ext cx="315881" cy="4282425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vert270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es-CO" sz="11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administración del SISAIRE, Soporte </a:t>
            </a:r>
            <a:r>
              <a:rPr lang="es-CO" sz="1100" dirty="0">
                <a:ea typeface="Calibri" panose="020F0502020204030204" pitchFamily="34" charset="0"/>
                <a:cs typeface="Times New Roman" panose="02020603050405020304" pitchFamily="18" charset="0"/>
              </a:rPr>
              <a:t>técnico desde el aplicativo, atención a </a:t>
            </a:r>
            <a:r>
              <a:rPr lang="es-CO" sz="11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usuarios</a:t>
            </a:r>
            <a:endParaRPr lang="es-CO" sz="11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6" name="Rectángulo 65"/>
          <p:cNvSpPr>
            <a:spLocks/>
          </p:cNvSpPr>
          <p:nvPr/>
        </p:nvSpPr>
        <p:spPr>
          <a:xfrm>
            <a:off x="1828432" y="7264665"/>
            <a:ext cx="1110811" cy="317868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ts val="700"/>
              </a:lnSpc>
            </a:pPr>
            <a:r>
              <a:rPr lang="es-CO" sz="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Registro como usuario para descargue de  datos </a:t>
            </a:r>
            <a:endParaRPr lang="es-CO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2" name="Rectángulo 71"/>
          <p:cNvSpPr>
            <a:spLocks/>
          </p:cNvSpPr>
          <p:nvPr/>
        </p:nvSpPr>
        <p:spPr>
          <a:xfrm>
            <a:off x="1675200" y="5478873"/>
            <a:ext cx="1435100" cy="631409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</a:pPr>
            <a:r>
              <a:rPr lang="es-CO" sz="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Ingreso a la plataforma SISAIRE para consultas</a:t>
            </a:r>
          </a:p>
          <a:p>
            <a:pPr>
              <a:lnSpc>
                <a:spcPct val="107000"/>
              </a:lnSpc>
            </a:pPr>
            <a:r>
              <a:rPr lang="es-CO" sz="800" u="sng" dirty="0">
                <a:hlinkClick r:id="rId2"/>
              </a:rPr>
              <a:t>http://</a:t>
            </a:r>
            <a:r>
              <a:rPr lang="es-CO" sz="800" u="sng" dirty="0" smtClean="0">
                <a:hlinkClick r:id="rId2"/>
              </a:rPr>
              <a:t>www.sisaire.gov.co:8080/faces/portal/default.jsp</a:t>
            </a:r>
            <a:r>
              <a:rPr lang="es-CO" sz="800" u="sng" dirty="0" smtClean="0"/>
              <a:t> </a:t>
            </a:r>
            <a:endParaRPr lang="es-CO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3" name="Decisión 72"/>
          <p:cNvSpPr>
            <a:spLocks/>
          </p:cNvSpPr>
          <p:nvPr/>
        </p:nvSpPr>
        <p:spPr>
          <a:xfrm>
            <a:off x="1753749" y="6251640"/>
            <a:ext cx="1299224" cy="579313"/>
          </a:xfrm>
          <a:prstGeom prst="flowChartDecision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700"/>
              </a:lnSpc>
            </a:pPr>
            <a:r>
              <a:rPr lang="es-CO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s-CO" sz="800" dirty="0" smtClean="0"/>
              <a:t>¿</a:t>
            </a:r>
            <a:r>
              <a:rPr lang="es-CO" sz="800" dirty="0"/>
              <a:t>Requiere </a:t>
            </a:r>
            <a:r>
              <a:rPr lang="es-CO" sz="800" dirty="0" smtClean="0"/>
              <a:t>descargar datos?</a:t>
            </a:r>
            <a:endParaRPr lang="es-CO" sz="800" dirty="0"/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CO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6" name="Rectángulo 75"/>
          <p:cNvSpPr>
            <a:spLocks/>
          </p:cNvSpPr>
          <p:nvPr/>
        </p:nvSpPr>
        <p:spPr>
          <a:xfrm>
            <a:off x="1916995" y="6961635"/>
            <a:ext cx="938917" cy="167801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es-CO" sz="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Sólo consultas</a:t>
            </a:r>
            <a:endParaRPr lang="es-CO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7" name="Rectángulo 76"/>
          <p:cNvSpPr/>
          <p:nvPr/>
        </p:nvSpPr>
        <p:spPr>
          <a:xfrm>
            <a:off x="2792558" y="6662009"/>
            <a:ext cx="323767" cy="16521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CO" sz="8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NO</a:t>
            </a:r>
            <a:endParaRPr lang="es-CO" sz="8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8" name="Rectángulo 77"/>
          <p:cNvSpPr/>
          <p:nvPr/>
        </p:nvSpPr>
        <p:spPr>
          <a:xfrm>
            <a:off x="1657092" y="6660040"/>
            <a:ext cx="314325" cy="16947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CO" sz="8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SI</a:t>
            </a:r>
            <a:endParaRPr lang="es-CO" sz="8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4" name="Rectángulo 83"/>
          <p:cNvSpPr/>
          <p:nvPr/>
        </p:nvSpPr>
        <p:spPr>
          <a:xfrm>
            <a:off x="746760" y="2725933"/>
            <a:ext cx="626111" cy="1415080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="vert270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es-CO" sz="11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Creación de usuario administrador en el SISAIRE</a:t>
            </a:r>
            <a:endParaRPr lang="es-CO" sz="11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08" name="Conector angular 107"/>
          <p:cNvCxnSpPr>
            <a:stCxn id="73" idx="1"/>
            <a:endCxn id="66" idx="1"/>
          </p:cNvCxnSpPr>
          <p:nvPr/>
        </p:nvCxnSpPr>
        <p:spPr>
          <a:xfrm rot="10800000" flipH="1" flipV="1">
            <a:off x="1753748" y="6541297"/>
            <a:ext cx="74683" cy="882302"/>
          </a:xfrm>
          <a:prstGeom prst="bentConnector3">
            <a:avLst>
              <a:gd name="adj1" fmla="val -159900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6" name="Documento 55"/>
          <p:cNvSpPr/>
          <p:nvPr/>
        </p:nvSpPr>
        <p:spPr>
          <a:xfrm>
            <a:off x="3267633" y="10188054"/>
            <a:ext cx="1662905" cy="726717"/>
          </a:xfrm>
          <a:prstGeom prst="flowChartDocument">
            <a:avLst/>
          </a:prstGeom>
          <a:ln>
            <a:solidFill>
              <a:srgbClr val="00B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ts val="700"/>
              </a:lnSpc>
            </a:pPr>
            <a:r>
              <a:rPr lang="es-CO" sz="8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Formulación de planes de </a:t>
            </a:r>
            <a:r>
              <a:rPr lang="es-CO" sz="8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descontaminación, creación de normatividad y demás procesos que se desarrollen con el análisis de la información que suministra SISAIRE</a:t>
            </a:r>
            <a:endParaRPr lang="es-CO" sz="11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9" name="Rectángulo 88"/>
          <p:cNvSpPr>
            <a:spLocks/>
          </p:cNvSpPr>
          <p:nvPr/>
        </p:nvSpPr>
        <p:spPr>
          <a:xfrm>
            <a:off x="5081181" y="7764649"/>
            <a:ext cx="1207813" cy="313800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00B0F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ts val="800"/>
              </a:lnSpc>
            </a:pPr>
            <a:r>
              <a:rPr lang="es-CO" sz="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Consolidación, validación y </a:t>
            </a:r>
            <a:r>
              <a:rPr lang="es-CO" sz="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análisis de la información</a:t>
            </a:r>
            <a:endParaRPr lang="es-CO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1" name="Rectángulo 90"/>
          <p:cNvSpPr/>
          <p:nvPr/>
        </p:nvSpPr>
        <p:spPr>
          <a:xfrm>
            <a:off x="757547" y="7696859"/>
            <a:ext cx="758456" cy="1770806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="vert270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es-CO" sz="100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Validación de la Información por parte del IDEAM</a:t>
            </a:r>
            <a:endParaRPr lang="es-CO" sz="11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2" name="Preparación 91"/>
          <p:cNvSpPr/>
          <p:nvPr/>
        </p:nvSpPr>
        <p:spPr>
          <a:xfrm>
            <a:off x="5011481" y="8222173"/>
            <a:ext cx="1335153" cy="475590"/>
          </a:xfrm>
          <a:prstGeom prst="flowChartPreparation">
            <a:avLst/>
          </a:prstGeom>
          <a:ln>
            <a:solidFill>
              <a:srgbClr val="00B0F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700"/>
              </a:lnSpc>
            </a:pPr>
            <a:r>
              <a:rPr lang="es-CO" sz="8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Análisis del cumplimiento de los criterios de calidad de los datos</a:t>
            </a:r>
            <a:endParaRPr lang="es-CO" sz="11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2" name="Rectángulo 101"/>
          <p:cNvSpPr/>
          <p:nvPr/>
        </p:nvSpPr>
        <p:spPr>
          <a:xfrm>
            <a:off x="757548" y="5466605"/>
            <a:ext cx="610292" cy="2177828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="vert270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es-CO" sz="11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Acceso a la información registrada o cargada por las AA</a:t>
            </a:r>
            <a:endParaRPr lang="es-CO" sz="1100" dirty="0">
              <a:solidFill>
                <a:srgbClr val="FF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225" name="Conector recto de flecha 224"/>
          <p:cNvCxnSpPr/>
          <p:nvPr/>
        </p:nvCxnSpPr>
        <p:spPr>
          <a:xfrm>
            <a:off x="2392750" y="6120820"/>
            <a:ext cx="3413" cy="1251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0" name="Rectángulo 89"/>
          <p:cNvSpPr>
            <a:spLocks/>
          </p:cNvSpPr>
          <p:nvPr/>
        </p:nvSpPr>
        <p:spPr>
          <a:xfrm>
            <a:off x="3322088" y="3114247"/>
            <a:ext cx="1613884" cy="234756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00B05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s-CO" sz="800" dirty="0" smtClean="0"/>
              <a:t>Creación de punto de monitoreo, de la estación y del equipo</a:t>
            </a:r>
            <a:endParaRPr lang="es-CO" sz="800" dirty="0"/>
          </a:p>
        </p:txBody>
      </p:sp>
      <p:sp>
        <p:nvSpPr>
          <p:cNvPr id="93" name="Rectángulo 92"/>
          <p:cNvSpPr>
            <a:spLocks/>
          </p:cNvSpPr>
          <p:nvPr/>
        </p:nvSpPr>
        <p:spPr>
          <a:xfrm>
            <a:off x="3320544" y="3463024"/>
            <a:ext cx="1613884" cy="223975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00B05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es-CO" sz="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Descargue formato para cargue de mediciones del SVCA manual</a:t>
            </a:r>
            <a:endParaRPr lang="es-CO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5" name="Rectángulo 94"/>
          <p:cNvSpPr>
            <a:spLocks/>
          </p:cNvSpPr>
          <p:nvPr/>
        </p:nvSpPr>
        <p:spPr>
          <a:xfrm>
            <a:off x="3273697" y="3791761"/>
            <a:ext cx="1613884" cy="146861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00B05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es-CO" sz="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Revisión calidad de la información</a:t>
            </a:r>
            <a:endParaRPr lang="es-CO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0" name="Rectángulo 99"/>
          <p:cNvSpPr>
            <a:spLocks/>
          </p:cNvSpPr>
          <p:nvPr/>
        </p:nvSpPr>
        <p:spPr>
          <a:xfrm>
            <a:off x="3211407" y="4293504"/>
            <a:ext cx="1800074" cy="620830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00B05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ct val="107000"/>
              </a:lnSpc>
            </a:pPr>
            <a:r>
              <a:rPr lang="es-CO" sz="7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Cargue de archivos de mediciones:</a:t>
            </a:r>
          </a:p>
          <a:p>
            <a:pPr algn="just">
              <a:lnSpc>
                <a:spcPct val="107000"/>
              </a:lnSpc>
            </a:pPr>
            <a:r>
              <a:rPr lang="es-CO" sz="7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SVCA funcionamiento manual: primeros 5 días hábiles del mes siguiente</a:t>
            </a:r>
          </a:p>
          <a:p>
            <a:pPr algn="just">
              <a:lnSpc>
                <a:spcPct val="107000"/>
              </a:lnSpc>
            </a:pPr>
            <a:r>
              <a:rPr lang="es-CO" sz="7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SVCA automático los 3 primeros días hábiles de la semana siguiente </a:t>
            </a:r>
            <a:endParaRPr lang="es-CO" sz="7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1" name="Rectángulo 100"/>
          <p:cNvSpPr>
            <a:spLocks/>
          </p:cNvSpPr>
          <p:nvPr/>
        </p:nvSpPr>
        <p:spPr>
          <a:xfrm>
            <a:off x="3484641" y="5064970"/>
            <a:ext cx="1328738" cy="246936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00B05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es-CO" sz="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Verificación del cargue de archivos con datos </a:t>
            </a:r>
            <a:endParaRPr lang="es-CO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0" name="Rectángulo 109"/>
          <p:cNvSpPr>
            <a:spLocks/>
          </p:cNvSpPr>
          <p:nvPr/>
        </p:nvSpPr>
        <p:spPr>
          <a:xfrm>
            <a:off x="3235008" y="1475200"/>
            <a:ext cx="853215" cy="243988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00B05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es-CO" sz="7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Toma de muestra SVCA Manual </a:t>
            </a:r>
            <a:endParaRPr lang="es-CO" sz="7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2" name="Rectángulo 111"/>
          <p:cNvSpPr>
            <a:spLocks/>
          </p:cNvSpPr>
          <p:nvPr/>
        </p:nvSpPr>
        <p:spPr>
          <a:xfrm>
            <a:off x="3235008" y="1871966"/>
            <a:ext cx="853215" cy="191408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00B05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es-CO" sz="7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Análisis de laboratorio</a:t>
            </a:r>
            <a:endParaRPr lang="es-CO" sz="7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3" name="Rectángulo 112"/>
          <p:cNvSpPr>
            <a:spLocks/>
          </p:cNvSpPr>
          <p:nvPr/>
        </p:nvSpPr>
        <p:spPr>
          <a:xfrm>
            <a:off x="3235008" y="2194312"/>
            <a:ext cx="853215" cy="212185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00B05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es-CO" sz="7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Procesamiento de la información</a:t>
            </a:r>
            <a:endParaRPr lang="es-CO" sz="7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5" name="Rectángulo 114"/>
          <p:cNvSpPr>
            <a:spLocks/>
          </p:cNvSpPr>
          <p:nvPr/>
        </p:nvSpPr>
        <p:spPr>
          <a:xfrm>
            <a:off x="4130857" y="1475200"/>
            <a:ext cx="863377" cy="544374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00B05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es-CO" sz="7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Toma de muestras y análisis SVCA Automático</a:t>
            </a:r>
            <a:endParaRPr lang="es-CO" sz="7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7" name="Rectángulo 116"/>
          <p:cNvSpPr>
            <a:spLocks/>
          </p:cNvSpPr>
          <p:nvPr/>
        </p:nvSpPr>
        <p:spPr>
          <a:xfrm>
            <a:off x="4128891" y="2194311"/>
            <a:ext cx="858993" cy="210187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00B05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es-CO" sz="7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Procesamiento de la información</a:t>
            </a:r>
            <a:endParaRPr lang="es-CO" sz="7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1" name="Datos 120"/>
          <p:cNvSpPr/>
          <p:nvPr/>
        </p:nvSpPr>
        <p:spPr>
          <a:xfrm>
            <a:off x="3421193" y="2502532"/>
            <a:ext cx="1376084" cy="187749"/>
          </a:xfrm>
          <a:prstGeom prst="flowChartInputOutput">
            <a:avLst/>
          </a:prstGeom>
          <a:ln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ts val="700"/>
              </a:lnSpc>
            </a:pPr>
            <a:r>
              <a:rPr lang="es-CO" sz="800" dirty="0" smtClean="0"/>
              <a:t>Obtención del Reporte</a:t>
            </a:r>
            <a:endParaRPr lang="es-CO" sz="800" dirty="0"/>
          </a:p>
        </p:txBody>
      </p:sp>
      <p:cxnSp>
        <p:nvCxnSpPr>
          <p:cNvPr id="235" name="Conector recto de flecha 234"/>
          <p:cNvCxnSpPr/>
          <p:nvPr/>
        </p:nvCxnSpPr>
        <p:spPr>
          <a:xfrm>
            <a:off x="3661616" y="1727590"/>
            <a:ext cx="0" cy="1209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7" name="Conector recto de flecha 236"/>
          <p:cNvCxnSpPr>
            <a:stCxn id="112" idx="2"/>
            <a:endCxn id="113" idx="0"/>
          </p:cNvCxnSpPr>
          <p:nvPr/>
        </p:nvCxnSpPr>
        <p:spPr>
          <a:xfrm>
            <a:off x="3661616" y="2063374"/>
            <a:ext cx="0" cy="1309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3" name="Conector recto de flecha 252"/>
          <p:cNvCxnSpPr/>
          <p:nvPr/>
        </p:nvCxnSpPr>
        <p:spPr>
          <a:xfrm>
            <a:off x="4075014" y="3349003"/>
            <a:ext cx="359" cy="1140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5" name="Conector recto de flecha 254"/>
          <p:cNvCxnSpPr/>
          <p:nvPr/>
        </p:nvCxnSpPr>
        <p:spPr>
          <a:xfrm>
            <a:off x="4075014" y="3689685"/>
            <a:ext cx="0" cy="997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0" name="Conector recto de flecha 259"/>
          <p:cNvCxnSpPr/>
          <p:nvPr/>
        </p:nvCxnSpPr>
        <p:spPr>
          <a:xfrm flipH="1">
            <a:off x="4075014" y="4172763"/>
            <a:ext cx="2" cy="1151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2" name="Conector recto de flecha 261"/>
          <p:cNvCxnSpPr/>
          <p:nvPr/>
        </p:nvCxnSpPr>
        <p:spPr>
          <a:xfrm>
            <a:off x="4076519" y="4914334"/>
            <a:ext cx="0" cy="1439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5" name="Conector angular 274"/>
          <p:cNvCxnSpPr>
            <a:stCxn id="73" idx="3"/>
            <a:endCxn id="76" idx="3"/>
          </p:cNvCxnSpPr>
          <p:nvPr/>
        </p:nvCxnSpPr>
        <p:spPr>
          <a:xfrm flipH="1">
            <a:off x="2855912" y="6541297"/>
            <a:ext cx="197061" cy="504239"/>
          </a:xfrm>
          <a:prstGeom prst="bentConnector3">
            <a:avLst>
              <a:gd name="adj1" fmla="val -60600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9" name="Disco magnético 288"/>
          <p:cNvSpPr/>
          <p:nvPr/>
        </p:nvSpPr>
        <p:spPr>
          <a:xfrm>
            <a:off x="5231825" y="5473324"/>
            <a:ext cx="985538" cy="379017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900" dirty="0" smtClean="0"/>
              <a:t>DATOS CALIDAD DEL AIRE</a:t>
            </a:r>
            <a:endParaRPr lang="es-CO" sz="900" dirty="0"/>
          </a:p>
        </p:txBody>
      </p:sp>
      <p:sp>
        <p:nvSpPr>
          <p:cNvPr id="291" name="Rectángulo 290"/>
          <p:cNvSpPr/>
          <p:nvPr/>
        </p:nvSpPr>
        <p:spPr>
          <a:xfrm>
            <a:off x="5131164" y="6044229"/>
            <a:ext cx="1075076" cy="376168"/>
          </a:xfrm>
          <a:prstGeom prst="rect">
            <a:avLst/>
          </a:prstGeom>
          <a:ln>
            <a:solidFill>
              <a:srgbClr val="00B0F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CO" sz="800" dirty="0"/>
              <a:t>Verificación mensual avance en el cargue de información</a:t>
            </a:r>
          </a:p>
        </p:txBody>
      </p:sp>
      <p:sp>
        <p:nvSpPr>
          <p:cNvPr id="200" name="Rectángulo 199"/>
          <p:cNvSpPr/>
          <p:nvPr/>
        </p:nvSpPr>
        <p:spPr>
          <a:xfrm>
            <a:off x="5081181" y="7011067"/>
            <a:ext cx="1252639" cy="322865"/>
          </a:xfrm>
          <a:prstGeom prst="rect">
            <a:avLst/>
          </a:prstGeom>
          <a:ln>
            <a:solidFill>
              <a:srgbClr val="00B0F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CO" sz="700" dirty="0"/>
              <a:t>Solicitud de </a:t>
            </a:r>
            <a:r>
              <a:rPr lang="es-CO" sz="700" dirty="0" smtClean="0"/>
              <a:t>l cargue de la información y/o aclaraciones a las AA</a:t>
            </a:r>
            <a:endParaRPr lang="es-CO" sz="700" dirty="0"/>
          </a:p>
        </p:txBody>
      </p:sp>
      <p:sp>
        <p:nvSpPr>
          <p:cNvPr id="201" name="Rectángulo 200"/>
          <p:cNvSpPr/>
          <p:nvPr/>
        </p:nvSpPr>
        <p:spPr>
          <a:xfrm>
            <a:off x="5166325" y="7375484"/>
            <a:ext cx="1065352" cy="225007"/>
          </a:xfrm>
          <a:prstGeom prst="rect">
            <a:avLst/>
          </a:prstGeom>
          <a:ln>
            <a:solidFill>
              <a:srgbClr val="00B0F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CO" sz="800" dirty="0"/>
              <a:t>Validación de las respuestas </a:t>
            </a:r>
          </a:p>
        </p:txBody>
      </p:sp>
      <p:sp>
        <p:nvSpPr>
          <p:cNvPr id="293" name="Documento 292"/>
          <p:cNvSpPr/>
          <p:nvPr/>
        </p:nvSpPr>
        <p:spPr>
          <a:xfrm>
            <a:off x="5073229" y="10011134"/>
            <a:ext cx="1248959" cy="403324"/>
          </a:xfrm>
          <a:prstGeom prst="flowChartDocument">
            <a:avLst/>
          </a:prstGeom>
          <a:ln>
            <a:solidFill>
              <a:srgbClr val="00B0F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ts val="700"/>
              </a:lnSpc>
            </a:pPr>
            <a:r>
              <a:rPr lang="es-CO" sz="800" dirty="0"/>
              <a:t>Actualización del informe de calidad del </a:t>
            </a:r>
            <a:r>
              <a:rPr lang="es-CO" sz="800" dirty="0" smtClean="0"/>
              <a:t>aire y operación de indicadores</a:t>
            </a:r>
            <a:endParaRPr lang="es-CO" sz="800" dirty="0"/>
          </a:p>
        </p:txBody>
      </p:sp>
      <p:cxnSp>
        <p:nvCxnSpPr>
          <p:cNvPr id="295" name="Conector angular 294"/>
          <p:cNvCxnSpPr>
            <a:stCxn id="101" idx="2"/>
            <a:endCxn id="289" idx="2"/>
          </p:cNvCxnSpPr>
          <p:nvPr/>
        </p:nvCxnSpPr>
        <p:spPr>
          <a:xfrm rot="16200000" flipH="1">
            <a:off x="4514954" y="4945961"/>
            <a:ext cx="350927" cy="1082815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5" name="Rectángulo 204"/>
          <p:cNvSpPr>
            <a:spLocks/>
          </p:cNvSpPr>
          <p:nvPr/>
        </p:nvSpPr>
        <p:spPr>
          <a:xfrm>
            <a:off x="3500018" y="6622482"/>
            <a:ext cx="1328738" cy="301053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00B05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700"/>
              </a:lnSpc>
            </a:pPr>
            <a:r>
              <a:rPr lang="es-CO" sz="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Respuesta de las solicitudes de aclaraciones </a:t>
            </a:r>
            <a:endParaRPr lang="es-CO" sz="8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307" name="Conector recto de flecha 306"/>
          <p:cNvCxnSpPr/>
          <p:nvPr/>
        </p:nvCxnSpPr>
        <p:spPr>
          <a:xfrm flipH="1">
            <a:off x="5657014" y="7610115"/>
            <a:ext cx="3538" cy="1493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0" name="Conector recto de flecha 309"/>
          <p:cNvCxnSpPr/>
          <p:nvPr/>
        </p:nvCxnSpPr>
        <p:spPr>
          <a:xfrm>
            <a:off x="5665259" y="8078449"/>
            <a:ext cx="1125" cy="1506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Rectángulo 8"/>
          <p:cNvSpPr/>
          <p:nvPr/>
        </p:nvSpPr>
        <p:spPr>
          <a:xfrm>
            <a:off x="228600" y="914401"/>
            <a:ext cx="404689" cy="6735170"/>
          </a:xfrm>
          <a:prstGeom prst="rect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es-CO" dirty="0" smtClean="0"/>
              <a:t>GESTIÓN DE DATOS - SISAIRE</a:t>
            </a:r>
            <a:endParaRPr lang="es-CO" dirty="0"/>
          </a:p>
        </p:txBody>
      </p:sp>
      <p:sp>
        <p:nvSpPr>
          <p:cNvPr id="10" name="Proceso 9"/>
          <p:cNvSpPr/>
          <p:nvPr/>
        </p:nvSpPr>
        <p:spPr>
          <a:xfrm>
            <a:off x="228600" y="7696859"/>
            <a:ext cx="404689" cy="3217913"/>
          </a:xfrm>
          <a:prstGeom prst="flowChartProcess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CO" sz="1200" dirty="0" smtClean="0">
                <a:solidFill>
                  <a:schemeClr val="tx1"/>
                </a:solidFill>
              </a:rPr>
              <a:t>GESTIÓN DE LA INFORMACIÓN</a:t>
            </a:r>
            <a:endParaRPr lang="es-CO" sz="1200" dirty="0">
              <a:solidFill>
                <a:schemeClr val="tx1"/>
              </a:solidFill>
            </a:endParaRPr>
          </a:p>
        </p:txBody>
      </p:sp>
      <p:sp>
        <p:nvSpPr>
          <p:cNvPr id="154" name="Rectángulo 153"/>
          <p:cNvSpPr/>
          <p:nvPr/>
        </p:nvSpPr>
        <p:spPr>
          <a:xfrm>
            <a:off x="711198" y="4253953"/>
            <a:ext cx="661674" cy="1057951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="vert270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es-CO" sz="11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Cargue de datos al SISAIRE</a:t>
            </a:r>
            <a:endParaRPr lang="es-CO" sz="11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7" name="Rectángulo 156"/>
          <p:cNvSpPr/>
          <p:nvPr/>
        </p:nvSpPr>
        <p:spPr>
          <a:xfrm>
            <a:off x="1121413" y="960660"/>
            <a:ext cx="395339" cy="1439994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="vert270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Bef>
                <a:spcPts val="601"/>
              </a:spcBef>
              <a:spcAft>
                <a:spcPts val="601"/>
              </a:spcAft>
            </a:pPr>
            <a:r>
              <a:rPr lang="es-CO" sz="8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Aseguramiento y control de la calidad, mantenimiento de los equipos </a:t>
            </a:r>
            <a:r>
              <a:rPr lang="es-CO" sz="105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s-CO" sz="9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2" name="Decisión 191"/>
          <p:cNvSpPr/>
          <p:nvPr/>
        </p:nvSpPr>
        <p:spPr>
          <a:xfrm>
            <a:off x="4876936" y="8822707"/>
            <a:ext cx="1566924" cy="569945"/>
          </a:xfrm>
          <a:prstGeom prst="flowChartDecision">
            <a:avLst/>
          </a:prstGeom>
          <a:ln>
            <a:solidFill>
              <a:srgbClr val="00B0F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ts val="600"/>
              </a:lnSpc>
            </a:pPr>
            <a:r>
              <a:rPr lang="es-CO" sz="700" dirty="0" smtClean="0"/>
              <a:t>Se identifican datos anómalos o se requieren aclaraciones a las AA? </a:t>
            </a:r>
            <a:endParaRPr lang="es-CO" sz="700" dirty="0"/>
          </a:p>
        </p:txBody>
      </p:sp>
      <p:sp>
        <p:nvSpPr>
          <p:cNvPr id="209" name="Rectángulo 208"/>
          <p:cNvSpPr/>
          <p:nvPr/>
        </p:nvSpPr>
        <p:spPr>
          <a:xfrm>
            <a:off x="4666872" y="8846806"/>
            <a:ext cx="323767" cy="16521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CO" sz="8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NO</a:t>
            </a:r>
            <a:endParaRPr lang="es-CO" sz="8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04" name="Conector angular 103"/>
          <p:cNvCxnSpPr>
            <a:stCxn id="192" idx="3"/>
            <a:endCxn id="200" idx="3"/>
          </p:cNvCxnSpPr>
          <p:nvPr/>
        </p:nvCxnSpPr>
        <p:spPr>
          <a:xfrm flipH="1" flipV="1">
            <a:off x="6333820" y="7172500"/>
            <a:ext cx="110040" cy="1935180"/>
          </a:xfrm>
          <a:prstGeom prst="bentConnector3">
            <a:avLst>
              <a:gd name="adj1" fmla="val -139529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7" name="Rectángulo 216"/>
          <p:cNvSpPr/>
          <p:nvPr/>
        </p:nvSpPr>
        <p:spPr>
          <a:xfrm>
            <a:off x="6024756" y="6513411"/>
            <a:ext cx="305065" cy="181457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CO" sz="7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NO</a:t>
            </a:r>
            <a:endParaRPr lang="es-CO" sz="7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30" name="Conector recto de flecha 129"/>
          <p:cNvCxnSpPr>
            <a:endCxn id="117" idx="0"/>
          </p:cNvCxnSpPr>
          <p:nvPr/>
        </p:nvCxnSpPr>
        <p:spPr>
          <a:xfrm>
            <a:off x="4556196" y="2032273"/>
            <a:ext cx="2192" cy="1620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2" name="Conector recto de flecha 331"/>
          <p:cNvCxnSpPr/>
          <p:nvPr/>
        </p:nvCxnSpPr>
        <p:spPr>
          <a:xfrm>
            <a:off x="4589376" y="2400654"/>
            <a:ext cx="4221" cy="1087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8" name="Rectángulo 337"/>
          <p:cNvSpPr/>
          <p:nvPr/>
        </p:nvSpPr>
        <p:spPr>
          <a:xfrm>
            <a:off x="5266867" y="2719051"/>
            <a:ext cx="716362" cy="589299"/>
          </a:xfrm>
          <a:prstGeom prst="rect">
            <a:avLst/>
          </a:prstGeom>
          <a:ln>
            <a:solidFill>
              <a:srgbClr val="00B0F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ts val="700"/>
              </a:lnSpc>
            </a:pPr>
            <a:r>
              <a:rPr lang="es-CO" sz="800" dirty="0" smtClean="0"/>
              <a:t>Creación de usuario administrador y de contraseña</a:t>
            </a:r>
            <a:endParaRPr lang="es-CO" sz="800" dirty="0"/>
          </a:p>
        </p:txBody>
      </p:sp>
      <p:sp>
        <p:nvSpPr>
          <p:cNvPr id="339" name="Rectángulo 338"/>
          <p:cNvSpPr/>
          <p:nvPr/>
        </p:nvSpPr>
        <p:spPr>
          <a:xfrm>
            <a:off x="5272074" y="3412791"/>
            <a:ext cx="708774" cy="643010"/>
          </a:xfrm>
          <a:prstGeom prst="rect">
            <a:avLst/>
          </a:prstGeom>
          <a:ln>
            <a:solidFill>
              <a:srgbClr val="00B0F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ts val="700"/>
              </a:lnSpc>
            </a:pPr>
            <a:r>
              <a:rPr lang="es-CO" sz="800" dirty="0" smtClean="0"/>
              <a:t>Remisión de usuario administrador y contraseña</a:t>
            </a:r>
            <a:endParaRPr lang="es-CO" sz="800" dirty="0"/>
          </a:p>
        </p:txBody>
      </p:sp>
      <p:cxnSp>
        <p:nvCxnSpPr>
          <p:cNvPr id="346" name="Conector angular 345"/>
          <p:cNvCxnSpPr>
            <a:stCxn id="339" idx="1"/>
            <a:endCxn id="90" idx="3"/>
          </p:cNvCxnSpPr>
          <p:nvPr/>
        </p:nvCxnSpPr>
        <p:spPr>
          <a:xfrm rot="10800000">
            <a:off x="4935972" y="3231626"/>
            <a:ext cx="336102" cy="502671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8" name="Conector recto de flecha 347"/>
          <p:cNvCxnSpPr>
            <a:stCxn id="338" idx="2"/>
            <a:endCxn id="339" idx="0"/>
          </p:cNvCxnSpPr>
          <p:nvPr/>
        </p:nvCxnSpPr>
        <p:spPr>
          <a:xfrm>
            <a:off x="5625048" y="3308350"/>
            <a:ext cx="1413" cy="1044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2" name="Conector recto de flecha 351"/>
          <p:cNvCxnSpPr/>
          <p:nvPr/>
        </p:nvCxnSpPr>
        <p:spPr>
          <a:xfrm>
            <a:off x="3982147" y="2400654"/>
            <a:ext cx="4221" cy="1087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7" name="Conector angular 166"/>
          <p:cNvCxnSpPr>
            <a:endCxn id="338" idx="1"/>
          </p:cNvCxnSpPr>
          <p:nvPr/>
        </p:nvCxnSpPr>
        <p:spPr>
          <a:xfrm>
            <a:off x="4682913" y="2894316"/>
            <a:ext cx="583954" cy="119385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9" name="Conector angular 378"/>
          <p:cNvCxnSpPr/>
          <p:nvPr/>
        </p:nvCxnSpPr>
        <p:spPr>
          <a:xfrm flipV="1">
            <a:off x="2947329" y="5770042"/>
            <a:ext cx="2283120" cy="1647338"/>
          </a:xfrm>
          <a:prstGeom prst="bentConnector3">
            <a:avLst>
              <a:gd name="adj1" fmla="val 19215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0" name="Conector recto de flecha 219"/>
          <p:cNvCxnSpPr/>
          <p:nvPr/>
        </p:nvCxnSpPr>
        <p:spPr>
          <a:xfrm flipH="1">
            <a:off x="5688626" y="5852341"/>
            <a:ext cx="590" cy="1946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5" name="Conector recto de flecha 404"/>
          <p:cNvCxnSpPr/>
          <p:nvPr/>
        </p:nvCxnSpPr>
        <p:spPr>
          <a:xfrm>
            <a:off x="5668702" y="6425156"/>
            <a:ext cx="2247" cy="1322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03" name="Decisión 402"/>
          <p:cNvSpPr/>
          <p:nvPr/>
        </p:nvSpPr>
        <p:spPr>
          <a:xfrm>
            <a:off x="5228735" y="6552639"/>
            <a:ext cx="884427" cy="370335"/>
          </a:xfrm>
          <a:prstGeom prst="flowChartDecision">
            <a:avLst/>
          </a:prstGeom>
          <a:ln>
            <a:solidFill>
              <a:srgbClr val="00B0F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sz="700" dirty="0" smtClean="0"/>
              <a:t>¿Falta información?</a:t>
            </a:r>
            <a:endParaRPr lang="es-CO" sz="700" dirty="0"/>
          </a:p>
        </p:txBody>
      </p:sp>
      <p:cxnSp>
        <p:nvCxnSpPr>
          <p:cNvPr id="408" name="Conector angular 407"/>
          <p:cNvCxnSpPr>
            <a:stCxn id="403" idx="3"/>
            <a:endCxn id="89" idx="3"/>
          </p:cNvCxnSpPr>
          <p:nvPr/>
        </p:nvCxnSpPr>
        <p:spPr>
          <a:xfrm>
            <a:off x="6113162" y="6737807"/>
            <a:ext cx="175832" cy="1183742"/>
          </a:xfrm>
          <a:prstGeom prst="bentConnector3">
            <a:avLst>
              <a:gd name="adj1" fmla="val 230010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3" name="Conector angular 412"/>
          <p:cNvCxnSpPr>
            <a:stCxn id="403" idx="1"/>
          </p:cNvCxnSpPr>
          <p:nvPr/>
        </p:nvCxnSpPr>
        <p:spPr>
          <a:xfrm rot="10800000" flipV="1">
            <a:off x="5113021" y="6737807"/>
            <a:ext cx="115715" cy="269116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15" name="Rectángulo 414"/>
          <p:cNvSpPr/>
          <p:nvPr/>
        </p:nvSpPr>
        <p:spPr>
          <a:xfrm>
            <a:off x="5054447" y="6509267"/>
            <a:ext cx="267986" cy="181457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CO" sz="7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SI</a:t>
            </a:r>
            <a:endParaRPr lang="es-CO" sz="7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419" name="Conector angular 418"/>
          <p:cNvCxnSpPr>
            <a:stCxn id="200" idx="1"/>
            <a:endCxn id="205" idx="3"/>
          </p:cNvCxnSpPr>
          <p:nvPr/>
        </p:nvCxnSpPr>
        <p:spPr>
          <a:xfrm rot="10800000">
            <a:off x="4828757" y="6773010"/>
            <a:ext cx="252425" cy="399491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8" name="Conector angular 427"/>
          <p:cNvCxnSpPr>
            <a:stCxn id="205" idx="2"/>
            <a:endCxn id="201" idx="1"/>
          </p:cNvCxnSpPr>
          <p:nvPr/>
        </p:nvCxnSpPr>
        <p:spPr>
          <a:xfrm rot="16200000" flipH="1">
            <a:off x="4383130" y="6704792"/>
            <a:ext cx="564453" cy="1001938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6" name="Conector recto de flecha 435"/>
          <p:cNvCxnSpPr/>
          <p:nvPr/>
        </p:nvCxnSpPr>
        <p:spPr>
          <a:xfrm>
            <a:off x="5648735" y="8683984"/>
            <a:ext cx="661" cy="1515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" name="Conector recto de flecha 3"/>
          <p:cNvCxnSpPr/>
          <p:nvPr/>
        </p:nvCxnSpPr>
        <p:spPr>
          <a:xfrm flipH="1">
            <a:off x="4075373" y="2696953"/>
            <a:ext cx="5266" cy="1060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Conector recto de flecha 25"/>
          <p:cNvCxnSpPr/>
          <p:nvPr/>
        </p:nvCxnSpPr>
        <p:spPr>
          <a:xfrm>
            <a:off x="4072755" y="3010288"/>
            <a:ext cx="0" cy="1039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4" name="Rectángulo 143"/>
          <p:cNvSpPr/>
          <p:nvPr/>
        </p:nvSpPr>
        <p:spPr>
          <a:xfrm>
            <a:off x="6231677" y="8838899"/>
            <a:ext cx="314325" cy="16947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CO" sz="8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SI</a:t>
            </a:r>
            <a:endParaRPr lang="es-CO" sz="8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5" name="Rectángulo 154"/>
          <p:cNvSpPr/>
          <p:nvPr/>
        </p:nvSpPr>
        <p:spPr>
          <a:xfrm>
            <a:off x="757546" y="9531863"/>
            <a:ext cx="748759" cy="1363859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="vert270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es-CO" sz="105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Generación de Análisis sobre calidad del aire</a:t>
            </a:r>
            <a:endParaRPr lang="es-CO" sz="105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6" name="Rectángulo 95"/>
          <p:cNvSpPr>
            <a:spLocks/>
          </p:cNvSpPr>
          <p:nvPr/>
        </p:nvSpPr>
        <p:spPr>
          <a:xfrm>
            <a:off x="3273697" y="4032232"/>
            <a:ext cx="1613884" cy="146861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00B05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es-CO" sz="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Diligenciamiento del formato</a:t>
            </a:r>
            <a:endParaRPr lang="es-CO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97" name="Conector recto de flecha 96"/>
          <p:cNvCxnSpPr/>
          <p:nvPr/>
        </p:nvCxnSpPr>
        <p:spPr>
          <a:xfrm>
            <a:off x="4075014" y="3943685"/>
            <a:ext cx="0" cy="997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8" name="Disco magnético 97"/>
          <p:cNvSpPr/>
          <p:nvPr/>
        </p:nvSpPr>
        <p:spPr>
          <a:xfrm>
            <a:off x="5113020" y="9578229"/>
            <a:ext cx="1152392" cy="282404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900" dirty="0" smtClean="0"/>
              <a:t>DATOS DEPURADOS</a:t>
            </a:r>
            <a:endParaRPr lang="es-CO" sz="900" dirty="0"/>
          </a:p>
        </p:txBody>
      </p:sp>
      <p:cxnSp>
        <p:nvCxnSpPr>
          <p:cNvPr id="99" name="Conector recto de flecha 98"/>
          <p:cNvCxnSpPr/>
          <p:nvPr/>
        </p:nvCxnSpPr>
        <p:spPr>
          <a:xfrm>
            <a:off x="5671473" y="9864139"/>
            <a:ext cx="661" cy="1515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Conector angular 11"/>
          <p:cNvCxnSpPr>
            <a:stCxn id="98" idx="2"/>
            <a:endCxn id="56" idx="0"/>
          </p:cNvCxnSpPr>
          <p:nvPr/>
        </p:nvCxnSpPr>
        <p:spPr>
          <a:xfrm rot="10800000" flipV="1">
            <a:off x="4099086" y="9719430"/>
            <a:ext cx="1013934" cy="468623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Conector angular 22"/>
          <p:cNvCxnSpPr>
            <a:stCxn id="192" idx="1"/>
            <a:endCxn id="98" idx="1"/>
          </p:cNvCxnSpPr>
          <p:nvPr/>
        </p:nvCxnSpPr>
        <p:spPr>
          <a:xfrm rot="10800000" flipH="1" flipV="1">
            <a:off x="4876936" y="9107679"/>
            <a:ext cx="812280" cy="470549"/>
          </a:xfrm>
          <a:prstGeom prst="bentConnector4">
            <a:avLst>
              <a:gd name="adj1" fmla="val -28143"/>
              <a:gd name="adj2" fmla="val 80281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1095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833</TotalTime>
  <Words>339</Words>
  <Application>Microsoft Office PowerPoint</Application>
  <PresentationFormat>Panorámica</PresentationFormat>
  <Paragraphs>59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Tema de Office</vt:lpstr>
      <vt:lpstr>DIAGRAMA DE FLUJO DE LA GESTIÓN DE DATOS DEL SUBSISTEMA DE INFORMACIÓN SOBRE CALIDAD DE AIRE SISAIRE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DIAGRAMA DE FLUJO DE LA GESTIÓN DE DATOS DEL REGISTRO ÚNICO AMBIENTAL DEL SECTOR MANUFACTURERO – RUA MF</dc:title>
  <dc:creator>Leiby Liliana Piraquive Nova</dc:creator>
  <cp:lastModifiedBy>Leiby Liliana Piraquive Nova</cp:lastModifiedBy>
  <cp:revision>120</cp:revision>
  <cp:lastPrinted>2015-09-11T14:43:36Z</cp:lastPrinted>
  <dcterms:created xsi:type="dcterms:W3CDTF">2015-09-07T13:58:10Z</dcterms:created>
  <dcterms:modified xsi:type="dcterms:W3CDTF">2015-11-04T13:20:45Z</dcterms:modified>
</cp:coreProperties>
</file>