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5" r:id="rId2"/>
    <p:sldMasterId id="2147483752" r:id="rId3"/>
    <p:sldMasterId id="2147483768" r:id="rId4"/>
  </p:sldMasterIdLst>
  <p:sldIdLst>
    <p:sldId id="256" r:id="rId5"/>
    <p:sldId id="266" r:id="rId6"/>
    <p:sldId id="257" r:id="rId7"/>
    <p:sldId id="294" r:id="rId8"/>
    <p:sldId id="275" r:id="rId9"/>
    <p:sldId id="370" r:id="rId10"/>
    <p:sldId id="319" r:id="rId11"/>
    <p:sldId id="345" r:id="rId12"/>
    <p:sldId id="356" r:id="rId13"/>
    <p:sldId id="259" r:id="rId14"/>
    <p:sldId id="341" r:id="rId15"/>
    <p:sldId id="371" r:id="rId16"/>
    <p:sldId id="361" r:id="rId17"/>
    <p:sldId id="367" r:id="rId18"/>
    <p:sldId id="372" r:id="rId19"/>
    <p:sldId id="326" r:id="rId20"/>
    <p:sldId id="365" r:id="rId21"/>
    <p:sldId id="366" r:id="rId22"/>
    <p:sldId id="368" r:id="rId23"/>
    <p:sldId id="369" r:id="rId24"/>
    <p:sldId id="295" r:id="rId25"/>
    <p:sldId id="288" r:id="rId26"/>
  </p:sldIdLst>
  <p:sldSz cx="6480175" cy="8388350"/>
  <p:notesSz cx="7010400" cy="9296400"/>
  <p:defaultTextStyle>
    <a:defPPr>
      <a:defRPr lang="es-CO"/>
    </a:defPPr>
    <a:lvl1pPr marL="0" algn="l" defTabSz="875355" rtl="0" eaLnBrk="1" latinLnBrk="0" hangingPunct="1">
      <a:defRPr sz="1723" kern="1200">
        <a:solidFill>
          <a:schemeClr val="tx1"/>
        </a:solidFill>
        <a:latin typeface="+mn-lt"/>
        <a:ea typeface="+mn-ea"/>
        <a:cs typeface="+mn-cs"/>
      </a:defRPr>
    </a:lvl1pPr>
    <a:lvl2pPr marL="437678" algn="l" defTabSz="875355" rtl="0" eaLnBrk="1" latinLnBrk="0" hangingPunct="1">
      <a:defRPr sz="1723" kern="1200">
        <a:solidFill>
          <a:schemeClr val="tx1"/>
        </a:solidFill>
        <a:latin typeface="+mn-lt"/>
        <a:ea typeface="+mn-ea"/>
        <a:cs typeface="+mn-cs"/>
      </a:defRPr>
    </a:lvl2pPr>
    <a:lvl3pPr marL="875355" algn="l" defTabSz="875355" rtl="0" eaLnBrk="1" latinLnBrk="0" hangingPunct="1">
      <a:defRPr sz="1723" kern="1200">
        <a:solidFill>
          <a:schemeClr val="tx1"/>
        </a:solidFill>
        <a:latin typeface="+mn-lt"/>
        <a:ea typeface="+mn-ea"/>
        <a:cs typeface="+mn-cs"/>
      </a:defRPr>
    </a:lvl3pPr>
    <a:lvl4pPr marL="1313033" algn="l" defTabSz="875355" rtl="0" eaLnBrk="1" latinLnBrk="0" hangingPunct="1">
      <a:defRPr sz="1723" kern="1200">
        <a:solidFill>
          <a:schemeClr val="tx1"/>
        </a:solidFill>
        <a:latin typeface="+mn-lt"/>
        <a:ea typeface="+mn-ea"/>
        <a:cs typeface="+mn-cs"/>
      </a:defRPr>
    </a:lvl4pPr>
    <a:lvl5pPr marL="1750710" algn="l" defTabSz="875355" rtl="0" eaLnBrk="1" latinLnBrk="0" hangingPunct="1">
      <a:defRPr sz="1723" kern="1200">
        <a:solidFill>
          <a:schemeClr val="tx1"/>
        </a:solidFill>
        <a:latin typeface="+mn-lt"/>
        <a:ea typeface="+mn-ea"/>
        <a:cs typeface="+mn-cs"/>
      </a:defRPr>
    </a:lvl5pPr>
    <a:lvl6pPr marL="2188388" algn="l" defTabSz="875355" rtl="0" eaLnBrk="1" latinLnBrk="0" hangingPunct="1">
      <a:defRPr sz="1723" kern="1200">
        <a:solidFill>
          <a:schemeClr val="tx1"/>
        </a:solidFill>
        <a:latin typeface="+mn-lt"/>
        <a:ea typeface="+mn-ea"/>
        <a:cs typeface="+mn-cs"/>
      </a:defRPr>
    </a:lvl6pPr>
    <a:lvl7pPr marL="2626065" algn="l" defTabSz="875355" rtl="0" eaLnBrk="1" latinLnBrk="0" hangingPunct="1">
      <a:defRPr sz="1723" kern="1200">
        <a:solidFill>
          <a:schemeClr val="tx1"/>
        </a:solidFill>
        <a:latin typeface="+mn-lt"/>
        <a:ea typeface="+mn-ea"/>
        <a:cs typeface="+mn-cs"/>
      </a:defRPr>
    </a:lvl7pPr>
    <a:lvl8pPr marL="3063743" algn="l" defTabSz="875355" rtl="0" eaLnBrk="1" latinLnBrk="0" hangingPunct="1">
      <a:defRPr sz="1723" kern="1200">
        <a:solidFill>
          <a:schemeClr val="tx1"/>
        </a:solidFill>
        <a:latin typeface="+mn-lt"/>
        <a:ea typeface="+mn-ea"/>
        <a:cs typeface="+mn-cs"/>
      </a:defRPr>
    </a:lvl8pPr>
    <a:lvl9pPr marL="3501420" algn="l" defTabSz="875355" rtl="0" eaLnBrk="1" latinLnBrk="0" hangingPunct="1">
      <a:defRPr sz="1723" kern="1200">
        <a:solidFill>
          <a:schemeClr val="tx1"/>
        </a:solidFill>
        <a:latin typeface="+mn-lt"/>
        <a:ea typeface="+mn-ea"/>
        <a:cs typeface="+mn-cs"/>
      </a:defRPr>
    </a:lvl9pPr>
  </p:defaultTextStyle>
  <p:extLst>
    <p:ext uri="{EFAFB233-063F-42B5-8137-9DF3F51BA10A}">
      <p15:sldGuideLst xmlns:p15="http://schemas.microsoft.com/office/powerpoint/2012/main">
        <p15:guide id="2" pos="2154" userDrawn="1">
          <p15:clr>
            <a:srgbClr val="A4A3A4"/>
          </p15:clr>
        </p15:guide>
        <p15:guide id="3" pos="284" userDrawn="1">
          <p15:clr>
            <a:srgbClr val="A4A3A4"/>
          </p15:clr>
        </p15:guide>
        <p15:guide id="4" orient="horz" pos="2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53C"/>
    <a:srgbClr val="99FF66"/>
    <a:srgbClr val="00FF00"/>
    <a:srgbClr val="97FF97"/>
    <a:srgbClr val="66FF33"/>
    <a:srgbClr val="66FF66"/>
    <a:srgbClr val="FFA800"/>
    <a:srgbClr val="996600"/>
    <a:srgbClr val="AC290F"/>
    <a:srgbClr val="006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75" autoAdjust="0"/>
    <p:restoredTop sz="96305" autoAdjust="0"/>
  </p:normalViewPr>
  <p:slideViewPr>
    <p:cSldViewPr>
      <p:cViewPr varScale="1">
        <p:scale>
          <a:sx n="96" d="100"/>
          <a:sy n="96" d="100"/>
        </p:scale>
        <p:origin x="3504" y="78"/>
      </p:cViewPr>
      <p:guideLst>
        <p:guide pos="2154"/>
        <p:guide pos="284"/>
        <p:guide orient="horz" pos="2642"/>
      </p:guideLst>
    </p:cSldViewPr>
  </p:slideViewPr>
  <p:notesTextViewPr>
    <p:cViewPr>
      <p:scale>
        <a:sx n="3" d="2"/>
        <a:sy n="3" d="2"/>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18.jpg"/><Relationship Id="rId1" Type="http://schemas.openxmlformats.org/officeDocument/2006/relationships/slideMaster" Target="../slideMasters/slideMaster2.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hyperlink" Target="https://twitter.com/IDEAMColombia" TargetMode="External"/><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hyperlink" Target="http://www.facebook.com/ideam.instituto"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www.youtube.com/user/Instituto" TargetMode="External"/><Relationship Id="rId4" Type="http://schemas.openxmlformats.org/officeDocument/2006/relationships/image" Target="../media/image20.png"/><Relationship Id="rId9"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3.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4.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9680694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9706626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8173216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865226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1975805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664929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5816769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Imagen con título">
    <p:spTree>
      <p:nvGrpSpPr>
        <p:cNvPr id="1" name=""/>
        <p:cNvGrpSpPr/>
        <p:nvPr/>
      </p:nvGrpSpPr>
      <p:grpSpPr>
        <a:xfrm>
          <a:off x="0" y="0"/>
          <a:ext cx="0" cy="0"/>
          <a:chOff x="0" y="0"/>
          <a:chExt cx="0" cy="0"/>
        </a:xfrm>
      </p:grpSpPr>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1928051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0151399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20446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1127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04546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9226612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5465784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solidFill>
                    <a:prstClr val="black"/>
                  </a:solidFill>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p>
            <a:p>
              <a:r>
                <a:rPr lang="es-CO" sz="890" dirty="0">
                  <a:solidFill>
                    <a:prstClr val="black"/>
                  </a:solidFill>
                  <a:latin typeface="Arial Narrow" panose="020B0606020202030204" pitchFamily="34" charset="0"/>
                </a:rPr>
                <a:t> </a:t>
              </a: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5"/>
                </a:rPr>
                <a:t>MAPA DIARIO DE TEMPERATURA MÁXIMA.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6"/>
                </a:rPr>
                <a:t>MAPA DIARIO DE TEMPERATURA MÍNIMA.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7"/>
                </a:rPr>
                <a:t>INFORMACIÓN DIARIA DE PRECIPITACIÓN Y TEMPERATURA DE LOS PRINCIPALES AEROPUERTOS DEL PAÍS.</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8"/>
                </a:rPr>
                <a:t>MOSAICO MAPAS DE PRECIPITACIÓN DIARIA EN MILÍMETROS.</a:t>
              </a:r>
              <a:endParaRPr lang="es-CO" sz="890"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17833736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7007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834219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369859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025949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6794526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805956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524994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47114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Imagen con título">
    <p:spTree>
      <p:nvGrpSpPr>
        <p:cNvPr id="1" name=""/>
        <p:cNvGrpSpPr/>
        <p:nvPr/>
      </p:nvGrpSpPr>
      <p:grpSpPr>
        <a:xfrm>
          <a:off x="0" y="0"/>
          <a:ext cx="0" cy="0"/>
          <a:chOff x="0" y="0"/>
          <a:chExt cx="0" cy="0"/>
        </a:xfrm>
      </p:grpSpPr>
      <p:sp>
        <p:nvSpPr>
          <p:cNvPr id="14" name="CuadroTexto 13"/>
          <p:cNvSpPr txBox="1"/>
          <p:nvPr userDrawn="1"/>
        </p:nvSpPr>
        <p:spPr>
          <a:xfrm>
            <a:off x="1035087" y="1539175"/>
            <a:ext cx="5085000" cy="3493264"/>
          </a:xfrm>
          <a:prstGeom prst="rect">
            <a:avLst/>
          </a:prstGeom>
          <a:noFill/>
        </p:spPr>
        <p:txBody>
          <a:bodyPr wrap="square" rtlCol="0">
            <a:spAutoFit/>
          </a:bodyPr>
          <a:lstStyle/>
          <a:p>
            <a:pPr algn="just"/>
            <a:r>
              <a:rPr lang="es-CO" sz="1100" b="1" dirty="0">
                <a:solidFill>
                  <a:srgbClr val="C00000"/>
                </a:solidFill>
                <a:latin typeface="Arial Narrow" panose="020B0606020202030204" pitchFamily="34" charset="0"/>
              </a:rPr>
              <a:t>ALERTA ROJA. PARA TOMAR ACCIÓN</a:t>
            </a:r>
            <a:r>
              <a:rPr lang="es-ES" sz="1100" dirty="0">
                <a:solidFill>
                  <a:srgbClr val="C00000"/>
                </a:solidFill>
                <a:latin typeface="Arial Narrow" panose="020B0606020202030204" pitchFamily="34" charset="0"/>
              </a:rPr>
              <a:t>  </a:t>
            </a:r>
            <a:r>
              <a:rPr lang="es-ES" sz="1100" dirty="0">
                <a:solidFill>
                  <a:prstClr val="black"/>
                </a:solidFill>
                <a:latin typeface="Arial Narrow" panose="020B0606020202030204" pitchFamily="34" charset="0"/>
              </a:rPr>
              <a:t>Advierte </a:t>
            </a:r>
            <a:r>
              <a:rPr lang="es-ES" sz="1100" dirty="0" smtClean="0">
                <a:solidFill>
                  <a:prstClr val="black"/>
                </a:solidFill>
                <a:latin typeface="Arial Narrow" panose="020B0606020202030204" pitchFamily="34" charset="0"/>
              </a:rPr>
              <a:t>al Sistema Nacional de Gestión del Riesgo de Desastres sobre el peligro de un </a:t>
            </a:r>
            <a:r>
              <a:rPr lang="es-ES" sz="1100" dirty="0">
                <a:solidFill>
                  <a:prstClr val="black"/>
                </a:solidFill>
                <a:latin typeface="Arial Narrow" panose="020B0606020202030204" pitchFamily="34" charset="0"/>
              </a:rPr>
              <a:t>fenómeno </a:t>
            </a:r>
            <a:r>
              <a:rPr lang="es-ES" sz="1100" dirty="0" smtClean="0">
                <a:solidFill>
                  <a:prstClr val="black"/>
                </a:solidFill>
                <a:latin typeface="Arial Narrow" panose="020B0606020202030204" pitchFamily="34" charset="0"/>
              </a:rPr>
              <a:t>y sus efectos adversos </a:t>
            </a:r>
            <a:r>
              <a:rPr lang="es-ES" sz="1100" dirty="0">
                <a:solidFill>
                  <a:prstClr val="black"/>
                </a:solidFill>
                <a:latin typeface="Arial Narrow" panose="020B0606020202030204" pitchFamily="34" charset="0"/>
              </a:rPr>
              <a:t>sobre la </a:t>
            </a:r>
            <a:r>
              <a:rPr lang="es-ES" sz="1100" dirty="0" smtClean="0">
                <a:solidFill>
                  <a:prstClr val="black"/>
                </a:solidFill>
                <a:latin typeface="Arial Narrow" panose="020B0606020202030204" pitchFamily="34" charset="0"/>
              </a:rPr>
              <a:t>población. </a:t>
            </a:r>
            <a:r>
              <a:rPr lang="es-ES" sz="1100" dirty="0">
                <a:solidFill>
                  <a:prstClr val="black"/>
                </a:solidFill>
                <a:latin typeface="Arial Narrow" panose="020B0606020202030204" pitchFamily="34" charset="0"/>
              </a:rPr>
              <a:t>Se emite una alerta sólo cuando la identificación de un evento extraordinario </a:t>
            </a:r>
            <a:r>
              <a:rPr lang="es-CO" sz="1100" dirty="0">
                <a:solidFill>
                  <a:prstClr val="black"/>
                </a:solidFill>
                <a:latin typeface="Arial Narrow" panose="020B0606020202030204" pitchFamily="34" charset="0"/>
              </a:rPr>
              <a:t>indique la </a:t>
            </a:r>
            <a:r>
              <a:rPr lang="es-CO" sz="1100" dirty="0" smtClean="0">
                <a:solidFill>
                  <a:prstClr val="black"/>
                </a:solidFill>
                <a:latin typeface="Arial Narrow" panose="020B0606020202030204" pitchFamily="34" charset="0"/>
              </a:rPr>
              <a:t>amenaza </a:t>
            </a:r>
            <a:r>
              <a:rPr lang="es-CO" sz="1100" dirty="0">
                <a:solidFill>
                  <a:prstClr val="black"/>
                </a:solidFill>
                <a:latin typeface="Arial Narrow" panose="020B0606020202030204" pitchFamily="34" charset="0"/>
              </a:rPr>
              <a:t>inminente </a:t>
            </a:r>
            <a:r>
              <a:rPr lang="es-CO" sz="1100" dirty="0" smtClean="0">
                <a:solidFill>
                  <a:prstClr val="black"/>
                </a:solidFill>
                <a:latin typeface="Arial Narrow" panose="020B0606020202030204" pitchFamily="34" charset="0"/>
              </a:rPr>
              <a:t>y cuando la gravedad del fenómeno requiera atención prioritaria de los comités departamentales y locales.</a:t>
            </a:r>
            <a:endParaRPr lang="es-CO" sz="1100" dirty="0">
              <a:solidFill>
                <a:prstClr val="black"/>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a:solidFill>
                <a:srgbClr val="ED7D31"/>
              </a:solidFill>
              <a:latin typeface="Arial Narrow" panose="020B0606020202030204" pitchFamily="34" charset="0"/>
            </a:endParaRPr>
          </a:p>
          <a:p>
            <a:pPr algn="just"/>
            <a:r>
              <a:rPr lang="es-ES" sz="1100" b="1" dirty="0">
                <a:solidFill>
                  <a:srgbClr val="ED7D31"/>
                </a:solidFill>
                <a:latin typeface="Arial Narrow" panose="020B0606020202030204" pitchFamily="34" charset="0"/>
              </a:rPr>
              <a:t>ALERTA NARANJA. PARA PREPARARSE  </a:t>
            </a:r>
            <a:r>
              <a:rPr lang="es-ES" sz="1100" dirty="0">
                <a:solidFill>
                  <a:prstClr val="black"/>
                </a:solidFill>
                <a:latin typeface="Arial Narrow" panose="020B0606020202030204" pitchFamily="34" charset="0"/>
              </a:rPr>
              <a:t>Indica la </a:t>
            </a:r>
            <a:r>
              <a:rPr lang="es-ES" sz="1100" dirty="0" smtClean="0">
                <a:solidFill>
                  <a:prstClr val="black"/>
                </a:solidFill>
                <a:latin typeface="Arial Narrow" panose="020B0606020202030204" pitchFamily="34" charset="0"/>
              </a:rPr>
              <a:t>amenaza </a:t>
            </a:r>
            <a:r>
              <a:rPr lang="es-ES" sz="1100" dirty="0">
                <a:solidFill>
                  <a:prstClr val="black"/>
                </a:solidFill>
                <a:latin typeface="Arial Narrow" panose="020B0606020202030204" pitchFamily="34" charset="0"/>
              </a:rPr>
              <a:t>de un fenómeno. No implica </a:t>
            </a:r>
            <a:r>
              <a:rPr lang="es-ES" sz="1100" dirty="0" smtClean="0">
                <a:solidFill>
                  <a:prstClr val="black"/>
                </a:solidFill>
                <a:latin typeface="Arial Narrow" panose="020B0606020202030204" pitchFamily="34" charset="0"/>
              </a:rPr>
              <a:t>riesgo inmediato por lo que </a:t>
            </a:r>
            <a:r>
              <a:rPr lang="es-ES" sz="1100" dirty="0">
                <a:solidFill>
                  <a:prstClr val="black"/>
                </a:solidFill>
                <a:latin typeface="Arial Narrow" panose="020B0606020202030204" pitchFamily="34" charset="0"/>
              </a:rPr>
              <a:t>es catalogado como un mensaje para informarse y prepararse. El aviso implica vigilancia continua ya que las condiciones son propicias para el desarrollo de un </a:t>
            </a:r>
            <a:r>
              <a:rPr lang="es-ES" sz="1100" dirty="0" smtClean="0">
                <a:solidFill>
                  <a:prstClr val="black"/>
                </a:solidFill>
                <a:latin typeface="Arial Narrow" panose="020B0606020202030204" pitchFamily="34" charset="0"/>
              </a:rPr>
              <a:t>suceso natural.</a:t>
            </a:r>
            <a:endParaRPr lang="es-CO" sz="1100" dirty="0" smtClean="0">
              <a:solidFill>
                <a:prstClr val="black"/>
              </a:solidFill>
              <a:latin typeface="Arial Narrow" panose="020B0606020202030204" pitchFamily="34" charset="0"/>
            </a:endParaRPr>
          </a:p>
          <a:p>
            <a:pPr algn="just"/>
            <a:endParaRPr lang="es-CO" sz="800" dirty="0" smtClean="0">
              <a:solidFill>
                <a:srgbClr val="FFC000"/>
              </a:solidFill>
              <a:latin typeface="Arial Narrow" panose="020B0606020202030204" pitchFamily="34" charset="0"/>
            </a:endParaRPr>
          </a:p>
          <a:p>
            <a:pPr algn="just"/>
            <a:r>
              <a:rPr lang="es-CO" sz="800" dirty="0">
                <a:solidFill>
                  <a:srgbClr val="FFC000"/>
                </a:solidFill>
                <a:latin typeface="Arial Narrow" panose="020B0606020202030204" pitchFamily="34" charset="0"/>
              </a:rPr>
              <a:t> </a:t>
            </a:r>
            <a:endParaRPr lang="es-CO" sz="800" dirty="0" smtClean="0">
              <a:solidFill>
                <a:srgbClr val="FFC000"/>
              </a:solidFill>
              <a:latin typeface="Arial Narrow" panose="020B0606020202030204" pitchFamily="34" charset="0"/>
            </a:endParaRPr>
          </a:p>
          <a:p>
            <a:pPr algn="just"/>
            <a:endParaRPr lang="es-CO" sz="800" dirty="0">
              <a:solidFill>
                <a:srgbClr val="FFC000"/>
              </a:solidFill>
              <a:latin typeface="Arial Narrow" panose="020B0606020202030204" pitchFamily="34" charset="0"/>
            </a:endParaRPr>
          </a:p>
          <a:p>
            <a:pPr algn="just"/>
            <a:r>
              <a:rPr lang="es-ES" sz="1100" b="1" dirty="0">
                <a:solidFill>
                  <a:srgbClr val="FFC000"/>
                </a:solidFill>
                <a:latin typeface="Arial Narrow" panose="020B0606020202030204" pitchFamily="34" charset="0"/>
              </a:rPr>
              <a:t>ALERTA AMARILLA. PARA INFORMARSE</a:t>
            </a:r>
            <a:r>
              <a:rPr lang="es-ES" sz="1100" dirty="0">
                <a:solidFill>
                  <a:srgbClr val="FFC000"/>
                </a:solidFill>
                <a:latin typeface="Arial Narrow" panose="020B0606020202030204" pitchFamily="34" charset="0"/>
              </a:rPr>
              <a:t> </a:t>
            </a:r>
            <a:r>
              <a:rPr lang="es-ES" sz="1100" dirty="0" smtClean="0">
                <a:solidFill>
                  <a:prstClr val="black"/>
                </a:solidFill>
                <a:latin typeface="Arial Narrow" panose="020B0606020202030204" pitchFamily="34" charset="0"/>
              </a:rPr>
              <a:t>Se emite cuando las condiciones hidrometeorológicas son favorables para la ocurrencia de un fenómeno</a:t>
            </a:r>
            <a:r>
              <a:rPr lang="es-ES" sz="1100" baseline="0" dirty="0" smtClean="0">
                <a:solidFill>
                  <a:prstClr val="black"/>
                </a:solidFill>
                <a:latin typeface="Arial Narrow" panose="020B0606020202030204" pitchFamily="34" charset="0"/>
              </a:rPr>
              <a:t> natural y pueden aumentar el riesgo según los pronósticos</a:t>
            </a:r>
            <a:r>
              <a:rPr lang="es-ES" sz="1100" dirty="0" smtClean="0">
                <a:solidFill>
                  <a:prstClr val="black"/>
                </a:solidFill>
                <a:latin typeface="Arial Narrow" panose="020B0606020202030204" pitchFamily="34" charset="0"/>
              </a:rPr>
              <a:t>. </a:t>
            </a:r>
            <a:r>
              <a:rPr lang="es-ES" sz="1100" dirty="0">
                <a:solidFill>
                  <a:prstClr val="black"/>
                </a:solidFill>
                <a:latin typeface="Arial Narrow" panose="020B0606020202030204" pitchFamily="34" charset="0"/>
              </a:rPr>
              <a:t>Por sus </a:t>
            </a:r>
            <a:r>
              <a:rPr lang="es-ES" sz="1100" dirty="0" smtClean="0">
                <a:solidFill>
                  <a:prstClr val="black"/>
                </a:solidFill>
                <a:latin typeface="Arial Narrow" panose="020B0606020202030204" pitchFamily="34" charset="0"/>
              </a:rPr>
              <a:t>características, este nivel está</a:t>
            </a:r>
            <a:r>
              <a:rPr lang="es-ES" sz="1100" baseline="0" dirty="0" smtClean="0">
                <a:solidFill>
                  <a:prstClr val="black"/>
                </a:solidFill>
                <a:latin typeface="Arial Narrow" panose="020B0606020202030204" pitchFamily="34" charset="0"/>
              </a:rPr>
              <a:t> encaminado </a:t>
            </a:r>
            <a:r>
              <a:rPr lang="es-ES" sz="1100" dirty="0" smtClean="0">
                <a:solidFill>
                  <a:prstClr val="black"/>
                </a:solidFill>
                <a:latin typeface="Arial Narrow" panose="020B0606020202030204" pitchFamily="34" charset="0"/>
              </a:rPr>
              <a:t>a informar. </a:t>
            </a:r>
            <a:endParaRPr lang="es-CO" sz="1100" dirty="0">
              <a:solidFill>
                <a:prstClr val="black"/>
              </a:solidFill>
              <a:latin typeface="Arial Narrow" panose="020B0606020202030204" pitchFamily="34" charset="0"/>
            </a:endParaRPr>
          </a:p>
          <a:p>
            <a:pPr algn="just"/>
            <a:r>
              <a:rPr lang="es-ES" sz="800" dirty="0">
                <a:solidFill>
                  <a:prstClr val="black"/>
                </a:solidFill>
                <a:latin typeface="Arial Narrow" panose="020B0606020202030204" pitchFamily="34" charset="0"/>
              </a:rPr>
              <a:t> </a:t>
            </a:r>
            <a:endParaRPr lang="es-CO" sz="800" dirty="0">
              <a:solidFill>
                <a:prstClr val="black"/>
              </a:solidFill>
              <a:latin typeface="Arial Narrow" panose="020B0606020202030204" pitchFamily="34" charset="0"/>
            </a:endParaRPr>
          </a:p>
          <a:p>
            <a:pPr algn="just"/>
            <a:r>
              <a:rPr lang="es-ES" sz="1100" b="1" dirty="0">
                <a:solidFill>
                  <a:srgbClr val="00B050"/>
                </a:solidFill>
                <a:latin typeface="Arial Narrow" panose="020B0606020202030204" pitchFamily="34" charset="0"/>
              </a:rPr>
              <a:t>CONDICIONES NORMALES </a:t>
            </a:r>
            <a:r>
              <a:rPr lang="es-ES" sz="1100" dirty="0">
                <a:solidFill>
                  <a:prstClr val="black"/>
                </a:solidFill>
                <a:latin typeface="Arial Narrow" panose="020B0606020202030204" pitchFamily="34" charset="0"/>
              </a:rPr>
              <a:t>Indica que no existe ninguna clase de alerta para la región o zona mencionada.</a:t>
            </a:r>
            <a:endParaRPr lang="es-CO" sz="1100" dirty="0">
              <a:solidFill>
                <a:prstClr val="black"/>
              </a:solidFill>
              <a:latin typeface="Arial Narrow" panose="020B0606020202030204" pitchFamily="34" charset="0"/>
            </a:endParaRPr>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4" name="Rectángulo 3"/>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47" y="1691575"/>
            <a:ext cx="907200" cy="1008646"/>
          </a:xfrm>
          <a:prstGeom prst="rect">
            <a:avLst/>
          </a:prstGeom>
        </p:spPr>
      </p:pic>
      <p:pic>
        <p:nvPicPr>
          <p:cNvPr id="7" name="Imagen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398" y="2852621"/>
            <a:ext cx="907200" cy="1008646"/>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723" y="3861267"/>
            <a:ext cx="905881" cy="1007180"/>
          </a:xfrm>
          <a:prstGeom prst="rect">
            <a:avLst/>
          </a:prstGeom>
        </p:spPr>
      </p:pic>
      <p:pic>
        <p:nvPicPr>
          <p:cNvPr id="10" name="Imagen 9">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75087" y="7794185"/>
            <a:ext cx="369396" cy="441826"/>
          </a:xfrm>
          <a:prstGeom prst="rect">
            <a:avLst/>
          </a:prstGeom>
        </p:spPr>
      </p:pic>
      <p:pic>
        <p:nvPicPr>
          <p:cNvPr id="11" name="Imagen 10">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97255" y="7794181"/>
            <a:ext cx="369396" cy="441826"/>
          </a:xfrm>
          <a:prstGeom prst="rect">
            <a:avLst/>
          </a:prstGeom>
        </p:spPr>
      </p:pic>
      <p:pic>
        <p:nvPicPr>
          <p:cNvPr id="12" name="Imagen 11">
            <a:hlinkClick r:id="rId10"/>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90087" y="7794175"/>
            <a:ext cx="369396" cy="441826"/>
          </a:xfrm>
          <a:prstGeom prst="rect">
            <a:avLst/>
          </a:prstGeom>
        </p:spPr>
      </p:pic>
      <p:graphicFrame>
        <p:nvGraphicFramePr>
          <p:cNvPr id="13" name="Tabla 12"/>
          <p:cNvGraphicFramePr>
            <a:graphicFrameLocks noGrp="1"/>
          </p:cNvGraphicFramePr>
          <p:nvPr userDrawn="1">
            <p:extLst/>
          </p:nvPr>
        </p:nvGraphicFramePr>
        <p:xfrm>
          <a:off x="225087" y="447241"/>
          <a:ext cx="6030001" cy="911934"/>
        </p:xfrm>
        <a:graphic>
          <a:graphicData uri="http://schemas.openxmlformats.org/drawingml/2006/table">
            <a:tbl>
              <a:tblPr firstRow="1" bandRow="1">
                <a:tableStyleId>{9D7B26C5-4107-4FEC-AEDC-1716B250A1EF}</a:tableStyleId>
              </a:tblPr>
              <a:tblGrid>
                <a:gridCol w="2148570"/>
                <a:gridCol w="2381648"/>
                <a:gridCol w="1499783"/>
              </a:tblGrid>
              <a:tr h="203364">
                <a:tc>
                  <a:txBody>
                    <a:bodyPr/>
                    <a:lstStyle/>
                    <a:p>
                      <a:pPr algn="l"/>
                      <a:r>
                        <a:rPr kumimoji="0" lang="es-ES" sz="700" b="1" i="0" u="none" strike="noStrike" kern="1200" cap="none" spc="0" normalizeH="0" baseline="0" noProof="0" dirty="0" err="1" smtClean="0">
                          <a:ln>
                            <a:noFill/>
                          </a:ln>
                          <a:solidFill>
                            <a:prstClr val="black"/>
                          </a:solidFill>
                          <a:effectLst/>
                          <a:uLnTx/>
                          <a:uFillTx/>
                          <a:latin typeface="Arial Narrow" panose="020B0606020202030204" pitchFamily="34" charset="0"/>
                        </a:rPr>
                        <a:t>ºC</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 grados Celsius </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m: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metros </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s-ES" sz="700" b="1" dirty="0" smtClean="0">
                          <a:solidFill>
                            <a:prstClr val="black"/>
                          </a:solidFill>
                          <a:latin typeface="Arial Narrow" panose="020B0606020202030204" pitchFamily="34" charset="0"/>
                        </a:rPr>
                        <a:t>mm: </a:t>
                      </a:r>
                      <a:r>
                        <a:rPr lang="es-ES" sz="700" b="0" dirty="0" smtClean="0">
                          <a:solidFill>
                            <a:prstClr val="black"/>
                          </a:solidFill>
                          <a:latin typeface="Arial Narrow" panose="020B0606020202030204" pitchFamily="34" charset="0"/>
                        </a:rPr>
                        <a:t>milímetros</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3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msnm: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metros sobre nivel del mar</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Km/h: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kilómetros por hora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smtClean="0">
                          <a:ln>
                            <a:noFill/>
                          </a:ln>
                          <a:solidFill>
                            <a:prstClr val="black"/>
                          </a:solidFill>
                          <a:effectLst/>
                          <a:uLnTx/>
                          <a:uFillTx/>
                          <a:latin typeface="Arial Narrow" panose="020B0606020202030204" pitchFamily="34" charset="0"/>
                        </a:rPr>
                        <a:t>HLC</a:t>
                      </a: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hora local colombiana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5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err="1" smtClean="0">
                          <a:ln>
                            <a:noFill/>
                          </a:ln>
                          <a:solidFill>
                            <a:prstClr val="black"/>
                          </a:solidFill>
                          <a:effectLst/>
                          <a:uLnTx/>
                          <a:uFillTx/>
                          <a:latin typeface="Arial Narrow" panose="020B0606020202030204" pitchFamily="34" charset="0"/>
                        </a:rPr>
                        <a:t>GOES</a:t>
                      </a:r>
                      <a:r>
                        <a:rPr kumimoji="0" lang="es-CO" sz="700" b="1" i="0" u="none" strike="noStrike" kern="1200" cap="none" spc="0" normalizeH="0" baseline="0" noProof="0" dirty="0" smtClean="0">
                          <a:ln>
                            <a:noFill/>
                          </a:ln>
                          <a:solidFill>
                            <a:prstClr val="black"/>
                          </a:solidFill>
                          <a:effectLst/>
                          <a:uLnTx/>
                          <a:uFillTx/>
                          <a:latin typeface="Arial Narrow" panose="020B0606020202030204" pitchFamily="34" charset="0"/>
                        </a:rPr>
                        <a:t>:  </a:t>
                      </a:r>
                      <a:r>
                        <a:rPr kumimoji="0" lang="en-US" sz="700" b="0" i="0" u="none" strike="noStrike" kern="1200" cap="none" spc="0" normalizeH="0" baseline="0" noProof="0" dirty="0" smtClean="0">
                          <a:ln>
                            <a:noFill/>
                          </a:ln>
                          <a:solidFill>
                            <a:prstClr val="black"/>
                          </a:solidFill>
                          <a:effectLst/>
                          <a:uLnTx/>
                          <a:uFillTx/>
                          <a:latin typeface="Arial Narrow" panose="020B0606020202030204" pitchFamily="34" charset="0"/>
                        </a:rPr>
                        <a:t>Geostationary  Operational  Environmental Satellites</a:t>
                      </a:r>
                      <a:r>
                        <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rPr>
                        <a:t> (Satélite Geoestacionario Operacional Ambiental).</a:t>
                      </a: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GOES-13</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 es el designado </a:t>
                      </a:r>
                      <a:r>
                        <a:rPr kumimoji="0" lang="es-ES" sz="700" b="0" i="0" u="none" strike="noStrike" kern="1200" cap="none" spc="0" normalizeH="0" baseline="0" noProof="0" dirty="0" err="1" smtClean="0">
                          <a:ln>
                            <a:noFill/>
                          </a:ln>
                          <a:solidFill>
                            <a:prstClr val="black"/>
                          </a:solidFill>
                          <a:effectLst/>
                          <a:uLnTx/>
                          <a:uFillTx/>
                          <a:latin typeface="Arial Narrow" panose="020B0606020202030204" pitchFamily="34" charset="0"/>
                        </a:rPr>
                        <a:t>GOES</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-Este, localizado en  75° W  sobre el ecuador geográfico.</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smtClean="0">
                          <a:ln>
                            <a:noFill/>
                          </a:ln>
                          <a:solidFill>
                            <a:prstClr val="black"/>
                          </a:solidFill>
                          <a:effectLst/>
                          <a:uLnTx/>
                          <a:uFillTx/>
                          <a:latin typeface="Arial Narrow" panose="020B0606020202030204" pitchFamily="34" charset="0"/>
                        </a:rPr>
                        <a:t>PNN</a:t>
                      </a: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Parque Nacional Natural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smtClean="0">
                          <a:ln>
                            <a:noFill/>
                          </a:ln>
                          <a:solidFill>
                            <a:prstClr val="black"/>
                          </a:solidFill>
                          <a:effectLst/>
                          <a:uLnTx/>
                          <a:uFillTx/>
                          <a:latin typeface="Arial Narrow" panose="020B0606020202030204" pitchFamily="34" charset="0"/>
                        </a:rPr>
                        <a:t>SFF</a:t>
                      </a: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Santuario de Fauna y Flora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5" name="CuadroTexto 14"/>
          <p:cNvSpPr txBox="1"/>
          <p:nvPr userDrawn="1"/>
        </p:nvSpPr>
        <p:spPr>
          <a:xfrm>
            <a:off x="1187487" y="1691575"/>
            <a:ext cx="5085000" cy="3493264"/>
          </a:xfrm>
          <a:prstGeom prst="rect">
            <a:avLst/>
          </a:prstGeom>
          <a:noFill/>
        </p:spPr>
        <p:txBody>
          <a:bodyPr wrap="square" rtlCol="0">
            <a:spAutoFit/>
          </a:bodyPr>
          <a:lstStyle/>
          <a:p>
            <a:pPr algn="just"/>
            <a:r>
              <a:rPr lang="es-CO" sz="1100" b="1" dirty="0">
                <a:solidFill>
                  <a:srgbClr val="C00000"/>
                </a:solidFill>
                <a:latin typeface="Arial Narrow" panose="020B0606020202030204" pitchFamily="34" charset="0"/>
              </a:rPr>
              <a:t>ALERTA ROJA. PARA TOMAR ACCIÓN</a:t>
            </a:r>
            <a:r>
              <a:rPr lang="es-ES" sz="1100" dirty="0">
                <a:solidFill>
                  <a:srgbClr val="C00000"/>
                </a:solidFill>
                <a:latin typeface="Arial Narrow" panose="020B0606020202030204" pitchFamily="34" charset="0"/>
              </a:rPr>
              <a:t>  </a:t>
            </a:r>
            <a:r>
              <a:rPr lang="es-ES" sz="1100" dirty="0">
                <a:solidFill>
                  <a:prstClr val="black"/>
                </a:solidFill>
                <a:latin typeface="Arial Narrow" panose="020B0606020202030204" pitchFamily="34" charset="0"/>
              </a:rPr>
              <a:t>Advierte </a:t>
            </a:r>
            <a:r>
              <a:rPr lang="es-ES" sz="1100" dirty="0" smtClean="0">
                <a:solidFill>
                  <a:prstClr val="black"/>
                </a:solidFill>
                <a:latin typeface="Arial Narrow" panose="020B0606020202030204" pitchFamily="34" charset="0"/>
              </a:rPr>
              <a:t>al Sistema Nacional de Gestión del Riesgo de Desastres sobre el peligro de un </a:t>
            </a:r>
            <a:r>
              <a:rPr lang="es-ES" sz="1100" dirty="0">
                <a:solidFill>
                  <a:prstClr val="black"/>
                </a:solidFill>
                <a:latin typeface="Arial Narrow" panose="020B0606020202030204" pitchFamily="34" charset="0"/>
              </a:rPr>
              <a:t>fenómeno </a:t>
            </a:r>
            <a:r>
              <a:rPr lang="es-ES" sz="1100" dirty="0" smtClean="0">
                <a:solidFill>
                  <a:prstClr val="black"/>
                </a:solidFill>
                <a:latin typeface="Arial Narrow" panose="020B0606020202030204" pitchFamily="34" charset="0"/>
              </a:rPr>
              <a:t>y sus efectos adversos </a:t>
            </a:r>
            <a:r>
              <a:rPr lang="es-ES" sz="1100" dirty="0">
                <a:solidFill>
                  <a:prstClr val="black"/>
                </a:solidFill>
                <a:latin typeface="Arial Narrow" panose="020B0606020202030204" pitchFamily="34" charset="0"/>
              </a:rPr>
              <a:t>sobre la </a:t>
            </a:r>
            <a:r>
              <a:rPr lang="es-ES" sz="1100" dirty="0" smtClean="0">
                <a:solidFill>
                  <a:prstClr val="black"/>
                </a:solidFill>
                <a:latin typeface="Arial Narrow" panose="020B0606020202030204" pitchFamily="34" charset="0"/>
              </a:rPr>
              <a:t>población. </a:t>
            </a:r>
            <a:r>
              <a:rPr lang="es-ES" sz="1100" dirty="0">
                <a:solidFill>
                  <a:prstClr val="black"/>
                </a:solidFill>
                <a:latin typeface="Arial Narrow" panose="020B0606020202030204" pitchFamily="34" charset="0"/>
              </a:rPr>
              <a:t>Se emite una alerta sólo cuando la identificación de un evento extraordinario </a:t>
            </a:r>
            <a:r>
              <a:rPr lang="es-CO" sz="1100" dirty="0">
                <a:solidFill>
                  <a:prstClr val="black"/>
                </a:solidFill>
                <a:latin typeface="Arial Narrow" panose="020B0606020202030204" pitchFamily="34" charset="0"/>
              </a:rPr>
              <a:t>indique la </a:t>
            </a:r>
            <a:r>
              <a:rPr lang="es-CO" sz="1100" dirty="0" smtClean="0">
                <a:solidFill>
                  <a:prstClr val="black"/>
                </a:solidFill>
                <a:latin typeface="Arial Narrow" panose="020B0606020202030204" pitchFamily="34" charset="0"/>
              </a:rPr>
              <a:t>amenaza </a:t>
            </a:r>
            <a:r>
              <a:rPr lang="es-CO" sz="1100" dirty="0">
                <a:solidFill>
                  <a:prstClr val="black"/>
                </a:solidFill>
                <a:latin typeface="Arial Narrow" panose="020B0606020202030204" pitchFamily="34" charset="0"/>
              </a:rPr>
              <a:t>inminente </a:t>
            </a:r>
            <a:r>
              <a:rPr lang="es-CO" sz="1100" dirty="0" smtClean="0">
                <a:solidFill>
                  <a:prstClr val="black"/>
                </a:solidFill>
                <a:latin typeface="Arial Narrow" panose="020B0606020202030204" pitchFamily="34" charset="0"/>
              </a:rPr>
              <a:t>y cuando la gravedad del fenómeno requiera atención prioritaria de los comités departamentales y locales.</a:t>
            </a:r>
            <a:endParaRPr lang="es-CO" sz="1100" dirty="0">
              <a:solidFill>
                <a:prstClr val="black"/>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a:solidFill>
                <a:srgbClr val="ED7D31"/>
              </a:solidFill>
              <a:latin typeface="Arial Narrow" panose="020B0606020202030204" pitchFamily="34" charset="0"/>
            </a:endParaRPr>
          </a:p>
          <a:p>
            <a:pPr algn="just"/>
            <a:r>
              <a:rPr lang="es-ES" sz="1100" b="1" dirty="0">
                <a:solidFill>
                  <a:srgbClr val="ED7D31"/>
                </a:solidFill>
                <a:latin typeface="Arial Narrow" panose="020B0606020202030204" pitchFamily="34" charset="0"/>
              </a:rPr>
              <a:t>ALERTA NARANJA. PARA PREPARARSE  </a:t>
            </a:r>
            <a:r>
              <a:rPr lang="es-ES" sz="1100" dirty="0">
                <a:solidFill>
                  <a:prstClr val="black"/>
                </a:solidFill>
                <a:latin typeface="Arial Narrow" panose="020B0606020202030204" pitchFamily="34" charset="0"/>
              </a:rPr>
              <a:t>Indica la </a:t>
            </a:r>
            <a:r>
              <a:rPr lang="es-ES" sz="1100" dirty="0" smtClean="0">
                <a:solidFill>
                  <a:prstClr val="black"/>
                </a:solidFill>
                <a:latin typeface="Arial Narrow" panose="020B0606020202030204" pitchFamily="34" charset="0"/>
              </a:rPr>
              <a:t>amenaza </a:t>
            </a:r>
            <a:r>
              <a:rPr lang="es-ES" sz="1100" dirty="0">
                <a:solidFill>
                  <a:prstClr val="black"/>
                </a:solidFill>
                <a:latin typeface="Arial Narrow" panose="020B0606020202030204" pitchFamily="34" charset="0"/>
              </a:rPr>
              <a:t>de un fenómeno. No implica </a:t>
            </a:r>
            <a:r>
              <a:rPr lang="es-ES" sz="1100" dirty="0" smtClean="0">
                <a:solidFill>
                  <a:prstClr val="black"/>
                </a:solidFill>
                <a:latin typeface="Arial Narrow" panose="020B0606020202030204" pitchFamily="34" charset="0"/>
              </a:rPr>
              <a:t>riesgo inmediato por lo que </a:t>
            </a:r>
            <a:r>
              <a:rPr lang="es-ES" sz="1100" dirty="0">
                <a:solidFill>
                  <a:prstClr val="black"/>
                </a:solidFill>
                <a:latin typeface="Arial Narrow" panose="020B0606020202030204" pitchFamily="34" charset="0"/>
              </a:rPr>
              <a:t>es catalogado como un mensaje para informarse y prepararse. El aviso implica vigilancia continua ya que las condiciones son propicias para el desarrollo de un </a:t>
            </a:r>
            <a:r>
              <a:rPr lang="es-ES" sz="1100" dirty="0" smtClean="0">
                <a:solidFill>
                  <a:prstClr val="black"/>
                </a:solidFill>
                <a:latin typeface="Arial Narrow" panose="020B0606020202030204" pitchFamily="34" charset="0"/>
              </a:rPr>
              <a:t>suceso natural.</a:t>
            </a:r>
            <a:endParaRPr lang="es-CO" sz="1100" dirty="0" smtClean="0">
              <a:solidFill>
                <a:prstClr val="black"/>
              </a:solidFill>
              <a:latin typeface="Arial Narrow" panose="020B0606020202030204" pitchFamily="34" charset="0"/>
            </a:endParaRPr>
          </a:p>
          <a:p>
            <a:pPr algn="just"/>
            <a:endParaRPr lang="es-CO" sz="800" dirty="0" smtClean="0">
              <a:solidFill>
                <a:srgbClr val="FFC000"/>
              </a:solidFill>
              <a:latin typeface="Arial Narrow" panose="020B0606020202030204" pitchFamily="34" charset="0"/>
            </a:endParaRPr>
          </a:p>
          <a:p>
            <a:pPr algn="just"/>
            <a:r>
              <a:rPr lang="es-CO" sz="800" dirty="0">
                <a:solidFill>
                  <a:srgbClr val="FFC000"/>
                </a:solidFill>
                <a:latin typeface="Arial Narrow" panose="020B0606020202030204" pitchFamily="34" charset="0"/>
              </a:rPr>
              <a:t> </a:t>
            </a:r>
            <a:endParaRPr lang="es-CO" sz="800" dirty="0" smtClean="0">
              <a:solidFill>
                <a:srgbClr val="FFC000"/>
              </a:solidFill>
              <a:latin typeface="Arial Narrow" panose="020B0606020202030204" pitchFamily="34" charset="0"/>
            </a:endParaRPr>
          </a:p>
          <a:p>
            <a:pPr algn="just"/>
            <a:endParaRPr lang="es-CO" sz="800" dirty="0">
              <a:solidFill>
                <a:srgbClr val="FFC000"/>
              </a:solidFill>
              <a:latin typeface="Arial Narrow" panose="020B0606020202030204" pitchFamily="34" charset="0"/>
            </a:endParaRPr>
          </a:p>
          <a:p>
            <a:pPr algn="just"/>
            <a:r>
              <a:rPr lang="es-ES" sz="1100" b="1" dirty="0">
                <a:solidFill>
                  <a:srgbClr val="FFC000"/>
                </a:solidFill>
                <a:latin typeface="Arial Narrow" panose="020B0606020202030204" pitchFamily="34" charset="0"/>
              </a:rPr>
              <a:t>ALERTA AMARILLA. PARA INFORMARSE</a:t>
            </a:r>
            <a:r>
              <a:rPr lang="es-ES" sz="1100" dirty="0">
                <a:solidFill>
                  <a:srgbClr val="FFC000"/>
                </a:solidFill>
                <a:latin typeface="Arial Narrow" panose="020B0606020202030204" pitchFamily="34" charset="0"/>
              </a:rPr>
              <a:t> </a:t>
            </a:r>
            <a:r>
              <a:rPr lang="es-ES" sz="1100" dirty="0" smtClean="0">
                <a:solidFill>
                  <a:prstClr val="black"/>
                </a:solidFill>
                <a:latin typeface="Arial Narrow" panose="020B0606020202030204" pitchFamily="34" charset="0"/>
              </a:rPr>
              <a:t>Se emite cuando las condiciones hidrometeorológicas son favorables para la ocurrencia de un fenómeno</a:t>
            </a:r>
            <a:r>
              <a:rPr lang="es-ES" sz="1100" baseline="0" dirty="0" smtClean="0">
                <a:solidFill>
                  <a:prstClr val="black"/>
                </a:solidFill>
                <a:latin typeface="Arial Narrow" panose="020B0606020202030204" pitchFamily="34" charset="0"/>
              </a:rPr>
              <a:t> natural y pueden aumentar el riesgo según los pronósticos</a:t>
            </a:r>
            <a:r>
              <a:rPr lang="es-ES" sz="1100" dirty="0" smtClean="0">
                <a:solidFill>
                  <a:prstClr val="black"/>
                </a:solidFill>
                <a:latin typeface="Arial Narrow" panose="020B0606020202030204" pitchFamily="34" charset="0"/>
              </a:rPr>
              <a:t>. </a:t>
            </a:r>
            <a:r>
              <a:rPr lang="es-ES" sz="1100" dirty="0">
                <a:solidFill>
                  <a:prstClr val="black"/>
                </a:solidFill>
                <a:latin typeface="Arial Narrow" panose="020B0606020202030204" pitchFamily="34" charset="0"/>
              </a:rPr>
              <a:t>Por sus </a:t>
            </a:r>
            <a:r>
              <a:rPr lang="es-ES" sz="1100" dirty="0" smtClean="0">
                <a:solidFill>
                  <a:prstClr val="black"/>
                </a:solidFill>
                <a:latin typeface="Arial Narrow" panose="020B0606020202030204" pitchFamily="34" charset="0"/>
              </a:rPr>
              <a:t>características, este nivel está</a:t>
            </a:r>
            <a:r>
              <a:rPr lang="es-ES" sz="1100" baseline="0" dirty="0" smtClean="0">
                <a:solidFill>
                  <a:prstClr val="black"/>
                </a:solidFill>
                <a:latin typeface="Arial Narrow" panose="020B0606020202030204" pitchFamily="34" charset="0"/>
              </a:rPr>
              <a:t> encaminado </a:t>
            </a:r>
            <a:r>
              <a:rPr lang="es-ES" sz="1100" dirty="0" smtClean="0">
                <a:solidFill>
                  <a:prstClr val="black"/>
                </a:solidFill>
                <a:latin typeface="Arial Narrow" panose="020B0606020202030204" pitchFamily="34" charset="0"/>
              </a:rPr>
              <a:t>a informar. </a:t>
            </a:r>
            <a:endParaRPr lang="es-CO" sz="1100" dirty="0">
              <a:solidFill>
                <a:prstClr val="black"/>
              </a:solidFill>
              <a:latin typeface="Arial Narrow" panose="020B0606020202030204" pitchFamily="34" charset="0"/>
            </a:endParaRPr>
          </a:p>
          <a:p>
            <a:pPr algn="just"/>
            <a:r>
              <a:rPr lang="es-ES" sz="800" dirty="0">
                <a:solidFill>
                  <a:prstClr val="black"/>
                </a:solidFill>
                <a:latin typeface="Arial Narrow" panose="020B0606020202030204" pitchFamily="34" charset="0"/>
              </a:rPr>
              <a:t> </a:t>
            </a:r>
            <a:endParaRPr lang="es-CO" sz="800" dirty="0">
              <a:solidFill>
                <a:prstClr val="black"/>
              </a:solidFill>
              <a:latin typeface="Arial Narrow" panose="020B0606020202030204" pitchFamily="34" charset="0"/>
            </a:endParaRPr>
          </a:p>
          <a:p>
            <a:pPr algn="just"/>
            <a:r>
              <a:rPr lang="es-ES" sz="1100" b="1" dirty="0">
                <a:solidFill>
                  <a:srgbClr val="00B050"/>
                </a:solidFill>
                <a:latin typeface="Arial Narrow" panose="020B0606020202030204" pitchFamily="34" charset="0"/>
              </a:rPr>
              <a:t>CONDICIONES NORMALES </a:t>
            </a:r>
            <a:r>
              <a:rPr lang="es-ES" sz="1100" dirty="0">
                <a:solidFill>
                  <a:prstClr val="black"/>
                </a:solidFill>
                <a:latin typeface="Arial Narrow" panose="020B0606020202030204" pitchFamily="34" charset="0"/>
              </a:rPr>
              <a:t>Indica que no existe ninguna clase de alerta para la región o zona mencionada.</a:t>
            </a:r>
            <a:endParaRPr lang="es-CO" sz="11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3956240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41493514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400602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21" y="504175"/>
            <a:ext cx="2861504" cy="989999"/>
          </a:xfrm>
          <a:prstGeom prst="rect">
            <a:avLst/>
          </a:prstGeom>
        </p:spPr>
      </p:pic>
    </p:spTree>
    <p:extLst>
      <p:ext uri="{BB962C8B-B14F-4D97-AF65-F5344CB8AC3E}">
        <p14:creationId xmlns:p14="http://schemas.microsoft.com/office/powerpoint/2010/main" val="642670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040788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26898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8" name="Grupo 7"/>
          <p:cNvGrpSpPr/>
          <p:nvPr userDrawn="1"/>
        </p:nvGrpSpPr>
        <p:grpSpPr>
          <a:xfrm>
            <a:off x="-134912" y="6939175"/>
            <a:ext cx="6750000" cy="1451789"/>
            <a:chOff x="-2231026" y="6547824"/>
            <a:chExt cx="8971064" cy="1929495"/>
          </a:xfrm>
        </p:grpSpPr>
        <p:pic>
          <p:nvPicPr>
            <p:cNvPr id="9" name="Imagen 8"/>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b="18592"/>
            <a:stretch/>
          </p:blipFill>
          <p:spPr>
            <a:xfrm>
              <a:off x="-2231026" y="6547824"/>
              <a:ext cx="8971064" cy="1929495"/>
            </a:xfrm>
            <a:prstGeom prst="rect">
              <a:avLst/>
            </a:prstGeom>
            <a:effectLst>
              <a:glow>
                <a:schemeClr val="accent1"/>
              </a:glow>
            </a:effectLst>
          </p:spPr>
        </p:pic>
        <p:sp>
          <p:nvSpPr>
            <p:cNvPr id="10" name="CuadroTexto 9"/>
            <p:cNvSpPr txBox="1"/>
            <p:nvPr/>
          </p:nvSpPr>
          <p:spPr>
            <a:xfrm>
              <a:off x="-1513344" y="6801921"/>
              <a:ext cx="7478284" cy="463589"/>
            </a:xfrm>
            <a:prstGeom prst="rect">
              <a:avLst/>
            </a:prstGeom>
            <a:noFill/>
          </p:spPr>
          <p:txBody>
            <a:bodyPr wrap="square" rtlCol="0">
              <a:spAutoFit/>
            </a:bodyPr>
            <a:lstStyle/>
            <a:p>
              <a:pPr algn="ctr">
                <a:lnSpc>
                  <a:spcPts val="1958"/>
                </a:lnSpc>
              </a:pPr>
              <a:r>
                <a:rPr lang="es-CO" sz="1200" b="1" dirty="0">
                  <a:solidFill>
                    <a:srgbClr val="14314C"/>
                  </a:solidFill>
                  <a:latin typeface="ArialNarrow"/>
                </a:rPr>
                <a:t>ALERTAS VIGENTES E INFORMACIÓN ADICIONAL</a:t>
              </a:r>
            </a:p>
          </p:txBody>
        </p:sp>
      </p:grpSp>
      <p:sp>
        <p:nvSpPr>
          <p:cNvPr id="11" name="CuadroTexto 10"/>
          <p:cNvSpPr txBox="1"/>
          <p:nvPr userDrawn="1"/>
        </p:nvSpPr>
        <p:spPr>
          <a:xfrm>
            <a:off x="225087" y="7410621"/>
            <a:ext cx="6075000" cy="338554"/>
          </a:xfrm>
          <a:prstGeom prst="rect">
            <a:avLst/>
          </a:prstGeom>
          <a:noFill/>
        </p:spPr>
        <p:txBody>
          <a:bodyPr wrap="square" rtlCol="0">
            <a:spAutoFit/>
          </a:bodyPr>
          <a:lstStyle/>
          <a:p>
            <a:r>
              <a:rPr lang="es-CO" sz="800" dirty="0">
                <a:solidFill>
                  <a:prstClr val="black"/>
                </a:solidFill>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r>
              <a:rPr lang="es-CO" sz="800" dirty="0" smtClean="0">
                <a:solidFill>
                  <a:prstClr val="black"/>
                </a:solidFill>
                <a:latin typeface="Arial Narrow" panose="020B0606020202030204" pitchFamily="34" charset="0"/>
              </a:rPr>
              <a:t>:</a:t>
            </a:r>
            <a:endParaRPr lang="es-CO" sz="800" dirty="0">
              <a:solidFill>
                <a:prstClr val="black"/>
              </a:solidFill>
              <a:latin typeface="Arial Narrow" panose="020B0606020202030204" pitchFamily="34" charset="0"/>
            </a:endParaRPr>
          </a:p>
        </p:txBody>
      </p:sp>
      <p:sp>
        <p:nvSpPr>
          <p:cNvPr id="12" name="CuadroTexto 11"/>
          <p:cNvSpPr txBox="1"/>
          <p:nvPr userDrawn="1"/>
        </p:nvSpPr>
        <p:spPr>
          <a:xfrm>
            <a:off x="360087" y="7749400"/>
            <a:ext cx="5850000" cy="584775"/>
          </a:xfrm>
          <a:prstGeom prst="rect">
            <a:avLst/>
          </a:prstGeom>
          <a:noFill/>
        </p:spPr>
        <p:txBody>
          <a:bodyPr wrap="square" rtlCol="0">
            <a:spAutoFit/>
          </a:bodyPr>
          <a:lstStyle/>
          <a:p>
            <a:pPr marL="152618" indent="-152618">
              <a:buFont typeface="Wingdings" panose="05000000000000000000" pitchFamily="2" charset="2"/>
              <a:buChar char="§"/>
            </a:pPr>
            <a:r>
              <a:rPr lang="es-CO" sz="800" dirty="0" smtClean="0">
                <a:solidFill>
                  <a:prstClr val="black"/>
                </a:solidFill>
                <a:latin typeface="Arial Narrow" panose="020B0606020202030204" pitchFamily="34" charset="0"/>
                <a:hlinkClick r:id="rId5"/>
              </a:rPr>
              <a:t>MAPA </a:t>
            </a:r>
            <a:r>
              <a:rPr lang="es-CO" sz="800" dirty="0">
                <a:solidFill>
                  <a:prstClr val="black"/>
                </a:solidFill>
                <a:latin typeface="Arial Narrow" panose="020B0606020202030204" pitchFamily="34" charset="0"/>
                <a:hlinkClick r:id="rId5"/>
              </a:rPr>
              <a:t>DIARIO DE TEMPERATURA MÁXIMA.</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dirty="0">
                <a:solidFill>
                  <a:prstClr val="black"/>
                </a:solidFill>
                <a:latin typeface="Arial Narrow" panose="020B0606020202030204" pitchFamily="34" charset="0"/>
                <a:hlinkClick r:id="rId6"/>
              </a:rPr>
              <a:t>MAPA DIARIO DE TEMPERATURA MÍNIMA.</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dirty="0">
                <a:solidFill>
                  <a:prstClr val="black"/>
                </a:solidFill>
                <a:latin typeface="Arial Narrow" panose="020B0606020202030204" pitchFamily="34" charset="0"/>
                <a:hlinkClick r:id="rId7"/>
              </a:rPr>
              <a:t>INFORMACIÓN DIARIA DE PRECIPITACIÓN Y TEMPERATURA DE LOS PRINCIPALES AEROPUERTOS DEL PAÍS.</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dirty="0">
                <a:solidFill>
                  <a:prstClr val="black"/>
                </a:solidFill>
                <a:latin typeface="Arial Narrow" panose="020B0606020202030204" pitchFamily="34" charset="0"/>
                <a:hlinkClick r:id="rId8"/>
              </a:rPr>
              <a:t>MOSAICO MAPAS DE PRECIPITACIÓN DIARIA EN MILÍMETROS.</a:t>
            </a:r>
            <a:endParaRPr lang="es-CO" sz="800" dirty="0">
              <a:solidFill>
                <a:prstClr val="black"/>
              </a:solidFill>
              <a:latin typeface="Arial Narrow" panose="020B0606020202030204" pitchFamily="34" charset="0"/>
            </a:endParaRPr>
          </a:p>
        </p:txBody>
      </p:sp>
      <p:sp>
        <p:nvSpPr>
          <p:cNvPr id="13" name="Rectángulo 12"/>
          <p:cNvSpPr/>
          <p:nvPr userDrawn="1"/>
        </p:nvSpPr>
        <p:spPr>
          <a:xfrm>
            <a:off x="135087" y="5994175"/>
            <a:ext cx="3015000" cy="630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Tree>
    <p:extLst>
      <p:ext uri="{BB962C8B-B14F-4D97-AF65-F5344CB8AC3E}">
        <p14:creationId xmlns:p14="http://schemas.microsoft.com/office/powerpoint/2010/main" val="321195626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324186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048591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8062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93036920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164543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83086334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2813631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41350289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18727599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18535789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7976815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906229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6006285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874072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73423564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2893208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solidFill>
                    <a:prstClr val="black"/>
                  </a:solidFill>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p>
            <a:p>
              <a:r>
                <a:rPr lang="es-CO" sz="890" dirty="0">
                  <a:solidFill>
                    <a:prstClr val="black"/>
                  </a:solidFill>
                  <a:latin typeface="Arial Narrow" panose="020B0606020202030204" pitchFamily="34" charset="0"/>
                </a:rPr>
                <a:t> </a:t>
              </a: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5"/>
                </a:rPr>
                <a:t>MAPA DIARIO DE TEMPERATURA MÁXIMA.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6"/>
                </a:rPr>
                <a:t>MAPA DIARIO DE TEMPERATURA MÍNIMA.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7"/>
                </a:rPr>
                <a:t>INFORMACIÓN DIARIA DE PRECIPITACIÓN Y TEMPERATURA DE LOS PRINCIPALES AEROPUERTOS DEL PAÍS.</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8"/>
                </a:rPr>
                <a:t>MOSAICO MAPAS DE PRECIPITACIÓN DIARIA EN MILÍMETROS.</a:t>
              </a:r>
              <a:endParaRPr lang="es-CO" sz="890"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17357180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741538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63797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001657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5782017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64907459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74151412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81278658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8783407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p>
            <a:p>
              <a:r>
                <a:rPr lang="es-CO" sz="890" dirty="0">
                  <a:latin typeface="Arial Narrow" panose="020B0606020202030204" pitchFamily="34" charset="0"/>
                </a:rPr>
                <a:t> </a:t>
              </a:r>
            </a:p>
            <a:p>
              <a:pPr marL="152618" indent="-152618">
                <a:buFont typeface="Wingdings" panose="05000000000000000000" pitchFamily="2" charset="2"/>
                <a:buChar char="§"/>
              </a:pPr>
              <a:r>
                <a:rPr lang="es-CO" sz="890" dirty="0">
                  <a:latin typeface="Arial Narrow" panose="020B0606020202030204" pitchFamily="34" charset="0"/>
                  <a:hlinkClick r:id="rId5"/>
                </a:rPr>
                <a:t>MAPA DIARIO DE TEMPERATURA MÁXIMA.</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dirty="0">
                  <a:latin typeface="Arial Narrow" panose="020B0606020202030204" pitchFamily="34" charset="0"/>
                  <a:hlinkClick r:id="rId6"/>
                </a:rPr>
                <a:t>MAPA DIARIO DE TEMPERATURA MÍNIMA.</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dirty="0">
                  <a:latin typeface="Arial Narrow" panose="020B0606020202030204" pitchFamily="34" charset="0"/>
                  <a:hlinkClick r:id="rId7"/>
                </a:rPr>
                <a:t>INFORMACIÓN DIARIA DE PRECIPITACIÓN Y TEMPERATURA DE LOS PRINCIPALES AEROPUERTOS DEL PAÍS.</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dirty="0">
                  <a:latin typeface="Arial Narrow" panose="020B0606020202030204" pitchFamily="34" charset="0"/>
                  <a:hlinkClick r:id="rId8"/>
                </a:rPr>
                <a:t>MOSAICO MAPAS DE PRECIPITACIÓN DIARIA EN MILÍMETROS.</a:t>
              </a:r>
              <a:endParaRPr lang="es-CO" sz="890" dirty="0">
                <a:latin typeface="Arial Narrow" panose="020B0606020202030204" pitchFamily="34" charset="0"/>
              </a:endParaRPr>
            </a:p>
          </p:txBody>
        </p:sp>
      </p:grpSp>
    </p:spTree>
    <p:extLst>
      <p:ext uri="{BB962C8B-B14F-4D97-AF65-F5344CB8AC3E}">
        <p14:creationId xmlns:p14="http://schemas.microsoft.com/office/powerpoint/2010/main" val="29479455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23506515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8036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81600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0490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673545033"/>
      </p:ext>
    </p:extLst>
  </p:cSld>
  <p:clrMap bg1="lt1" tx1="dk1" bg2="lt2" tx2="dk2" accent1="accent1" accent2="accent2" accent3="accent3" accent4="accent4" accent5="accent5" accent6="accent6" hlink="hlink" folHlink="folHlink"/>
  <p:sldLayoutIdLst>
    <p:sldLayoutId id="2147483727" r:id="rId1"/>
    <p:sldLayoutId id="2147483715" r:id="rId2"/>
    <p:sldLayoutId id="2147483728" r:id="rId3"/>
    <p:sldLayoutId id="2147483716" r:id="rId4"/>
    <p:sldLayoutId id="2147483733" r:id="rId5"/>
    <p:sldLayoutId id="2147483717" r:id="rId6"/>
    <p:sldLayoutId id="2147483718" r:id="rId7"/>
    <p:sldLayoutId id="2147483731" r:id="rId8"/>
    <p:sldLayoutId id="2147483719" r:id="rId9"/>
    <p:sldLayoutId id="2147483720" r:id="rId10"/>
    <p:sldLayoutId id="2147483732" r:id="rId11"/>
    <p:sldLayoutId id="2147483729" r:id="rId12"/>
    <p:sldLayoutId id="2147483726" r:id="rId13"/>
    <p:sldLayoutId id="2147483734" r:id="rId14"/>
    <p:sldLayoutId id="2147483751" r:id="rId15"/>
    <p:sldLayoutId id="2147483784" r:id="rId16"/>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2040749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50" r:id="rId14"/>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13733328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23805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6.xml"/><Relationship Id="rId6" Type="http://schemas.openxmlformats.org/officeDocument/2006/relationships/image" Target="../media/image38.gif"/><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alertas@ideam.gov.co" TargetMode="External"/><Relationship Id="rId2" Type="http://schemas.openxmlformats.org/officeDocument/2006/relationships/hyperlink" Target="mailto:servicio@ideam.gov.co"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ido.xm.com.co/ido/SitePages/hidrologia.aspx?q=reservas" TargetMode="Externa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036969" y="504175"/>
            <a:ext cx="853118" cy="571823"/>
          </a:xfrm>
          <a:prstGeom prst="rect">
            <a:avLst/>
          </a:prstGeom>
          <a:noFill/>
        </p:spPr>
        <p:txBody>
          <a:bodyPr wrap="none" rtlCol="0">
            <a:spAutoFit/>
          </a:bodyPr>
          <a:lstStyle/>
          <a:p>
            <a:pPr algn="r"/>
            <a:r>
              <a:rPr lang="es-CO" sz="3116" b="1" dirty="0" smtClean="0">
                <a:solidFill>
                  <a:schemeClr val="bg1"/>
                </a:solidFill>
                <a:latin typeface="Arial" panose="020B0604020202020204" pitchFamily="34" charset="0"/>
                <a:cs typeface="Arial" panose="020B0604020202020204" pitchFamily="34" charset="0"/>
              </a:rPr>
              <a:t>097</a:t>
            </a:r>
            <a:endParaRPr lang="es-CO" sz="3116" b="1" dirty="0">
              <a:solidFill>
                <a:schemeClr val="bg1"/>
              </a:solidFill>
              <a:latin typeface="Arial" panose="020B0604020202020204" pitchFamily="34" charset="0"/>
              <a:cs typeface="Arial" panose="020B0604020202020204" pitchFamily="34" charset="0"/>
            </a:endParaRPr>
          </a:p>
        </p:txBody>
      </p:sp>
      <p:sp>
        <p:nvSpPr>
          <p:cNvPr id="8" name="CuadroTexto 7"/>
          <p:cNvSpPr txBox="1"/>
          <p:nvPr/>
        </p:nvSpPr>
        <p:spPr>
          <a:xfrm>
            <a:off x="2475087" y="2575079"/>
            <a:ext cx="4005088" cy="246221"/>
          </a:xfrm>
          <a:prstGeom prst="rect">
            <a:avLst/>
          </a:prstGeom>
          <a:noFill/>
        </p:spPr>
        <p:txBody>
          <a:bodyPr wrap="square" rtlCol="0">
            <a:spAutoFit/>
          </a:bodyPr>
          <a:lstStyle/>
          <a:p>
            <a:pPr algn="ctr"/>
            <a:r>
              <a:rPr lang="es-CO" sz="1000" dirty="0">
                <a:solidFill>
                  <a:schemeClr val="tx1">
                    <a:lumMod val="75000"/>
                    <a:lumOff val="25000"/>
                  </a:schemeClr>
                </a:solidFill>
                <a:latin typeface="Arial Narrow" panose="020B0606020202030204" pitchFamily="34" charset="0"/>
                <a:cs typeface="Arial" panose="020B0604020202020204" pitchFamily="34" charset="0"/>
              </a:rPr>
              <a:t>Canal Infrarrojo  </a:t>
            </a:r>
            <a:r>
              <a:rPr lang="es-CO" sz="1000" dirty="0" smtClean="0">
                <a:solidFill>
                  <a:schemeClr val="tx1">
                    <a:lumMod val="75000"/>
                    <a:lumOff val="25000"/>
                  </a:schemeClr>
                </a:solidFill>
                <a:latin typeface="Arial Narrow" panose="020B0606020202030204" pitchFamily="34" charset="0"/>
                <a:cs typeface="Arial" panose="020B0604020202020204" pitchFamily="34" charset="0"/>
              </a:rPr>
              <a:t>07 </a:t>
            </a:r>
            <a:r>
              <a:rPr lang="es-CO" sz="1000" dirty="0">
                <a:solidFill>
                  <a:schemeClr val="tx1">
                    <a:lumMod val="75000"/>
                    <a:lumOff val="25000"/>
                  </a:schemeClr>
                </a:solidFill>
                <a:latin typeface="Arial Narrow" panose="020B0606020202030204" pitchFamily="34" charset="0"/>
                <a:cs typeface="Arial" panose="020B0604020202020204" pitchFamily="34" charset="0"/>
              </a:rPr>
              <a:t>de </a:t>
            </a:r>
            <a:r>
              <a:rPr lang="es-CO" sz="1000" dirty="0" smtClean="0">
                <a:solidFill>
                  <a:schemeClr val="tx1">
                    <a:lumMod val="75000"/>
                    <a:lumOff val="25000"/>
                  </a:schemeClr>
                </a:solidFill>
                <a:latin typeface="Arial Narrow" panose="020B0606020202030204" pitchFamily="34" charset="0"/>
                <a:cs typeface="Arial" panose="020B0604020202020204" pitchFamily="34" charset="0"/>
              </a:rPr>
              <a:t>abril </a:t>
            </a:r>
            <a:r>
              <a:rPr lang="es-CO" sz="1000" dirty="0">
                <a:solidFill>
                  <a:schemeClr val="tx1">
                    <a:lumMod val="75000"/>
                    <a:lumOff val="25000"/>
                  </a:schemeClr>
                </a:solidFill>
                <a:latin typeface="Arial Narrow" panose="020B0606020202030204" pitchFamily="34" charset="0"/>
                <a:cs typeface="Arial" panose="020B0604020202020204" pitchFamily="34" charset="0"/>
              </a:rPr>
              <a:t>de 2017  </a:t>
            </a:r>
            <a:r>
              <a:rPr lang="es-CO" sz="1000" b="1" dirty="0" smtClean="0">
                <a:solidFill>
                  <a:srgbClr val="002060"/>
                </a:solidFill>
                <a:latin typeface="Arial Narrow" panose="020B0606020202030204" pitchFamily="34" charset="0"/>
                <a:cs typeface="Arial" panose="020B0604020202020204" pitchFamily="34" charset="0"/>
              </a:rPr>
              <a:t>| </a:t>
            </a:r>
            <a:r>
              <a:rPr lang="es-CO" sz="1000" dirty="0" smtClean="0">
                <a:solidFill>
                  <a:schemeClr val="tx1">
                    <a:lumMod val="75000"/>
                    <a:lumOff val="25000"/>
                  </a:schemeClr>
                </a:solidFill>
                <a:latin typeface="Arial Narrow" panose="020B0606020202030204" pitchFamily="34" charset="0"/>
                <a:cs typeface="Arial" panose="020B0604020202020204" pitchFamily="34" charset="0"/>
              </a:rPr>
              <a:t> </a:t>
            </a:r>
            <a:r>
              <a:rPr lang="es-CO" sz="1000" dirty="0">
                <a:solidFill>
                  <a:schemeClr val="tx1">
                    <a:lumMod val="75000"/>
                    <a:lumOff val="25000"/>
                  </a:schemeClr>
                </a:solidFill>
                <a:latin typeface="Arial Narrow" panose="020B0606020202030204" pitchFamily="34" charset="0"/>
                <a:cs typeface="Arial" panose="020B0604020202020204" pitchFamily="34" charset="0"/>
              </a:rPr>
              <a:t>Hora </a:t>
            </a:r>
            <a:r>
              <a:rPr lang="es-CO" sz="1000" dirty="0" smtClean="0">
                <a:solidFill>
                  <a:schemeClr val="tx1">
                    <a:lumMod val="75000"/>
                    <a:lumOff val="25000"/>
                  </a:schemeClr>
                </a:solidFill>
                <a:latin typeface="Arial Narrow" panose="020B0606020202030204" pitchFamily="34" charset="0"/>
                <a:cs typeface="Arial" panose="020B0604020202020204" pitchFamily="34" charset="0"/>
              </a:rPr>
              <a:t>8:15 </a:t>
            </a:r>
            <a:r>
              <a:rPr lang="es-CO" sz="1000" dirty="0">
                <a:solidFill>
                  <a:schemeClr val="tx1">
                    <a:lumMod val="75000"/>
                    <a:lumOff val="25000"/>
                  </a:schemeClr>
                </a:solidFill>
                <a:latin typeface="Arial Narrow" panose="020B0606020202030204" pitchFamily="34" charset="0"/>
                <a:cs typeface="Arial" panose="020B0604020202020204" pitchFamily="34" charset="0"/>
              </a:rPr>
              <a:t>a</a:t>
            </a:r>
            <a:r>
              <a:rPr lang="es-CO" sz="1000" dirty="0" smtClean="0">
                <a:solidFill>
                  <a:schemeClr val="tx1">
                    <a:lumMod val="75000"/>
                    <a:lumOff val="25000"/>
                  </a:schemeClr>
                </a:solidFill>
                <a:latin typeface="Arial Narrow" panose="020B0606020202030204" pitchFamily="34" charset="0"/>
                <a:cs typeface="Arial" panose="020B0604020202020204" pitchFamily="34" charset="0"/>
              </a:rPr>
              <a:t>. m</a:t>
            </a:r>
            <a:r>
              <a:rPr lang="es-CO" sz="1000" dirty="0">
                <a:solidFill>
                  <a:schemeClr val="tx1">
                    <a:lumMod val="75000"/>
                    <a:lumOff val="25000"/>
                  </a:schemeClr>
                </a:solidFill>
                <a:latin typeface="Arial Narrow" panose="020B0606020202030204" pitchFamily="34" charset="0"/>
                <a:cs typeface="Arial" panose="020B0604020202020204" pitchFamily="34" charset="0"/>
              </a:rPr>
              <a:t>. HLC</a:t>
            </a:r>
          </a:p>
        </p:txBody>
      </p:sp>
      <p:sp>
        <p:nvSpPr>
          <p:cNvPr id="13" name="CuadroTexto 12"/>
          <p:cNvSpPr txBox="1"/>
          <p:nvPr/>
        </p:nvSpPr>
        <p:spPr>
          <a:xfrm>
            <a:off x="460845" y="956143"/>
            <a:ext cx="1686516" cy="1323439"/>
          </a:xfrm>
          <a:prstGeom prst="rect">
            <a:avLst/>
          </a:prstGeom>
          <a:noFill/>
        </p:spPr>
        <p:txBody>
          <a:bodyPr wrap="square" rtlCol="0">
            <a:spAutoFit/>
          </a:bodyPr>
          <a:lstStyle/>
          <a:p>
            <a:pPr algn="ctr"/>
            <a:r>
              <a:rPr lang="es-CO" sz="1000" dirty="0">
                <a:solidFill>
                  <a:schemeClr val="bg1"/>
                </a:solidFill>
                <a:latin typeface="Arial Narrow" panose="020B0606020202030204" pitchFamily="34" charset="0"/>
                <a:cs typeface="Arial" panose="020B0604020202020204" pitchFamily="34" charset="0"/>
              </a:rPr>
              <a:t>El </a:t>
            </a:r>
            <a:r>
              <a:rPr lang="es-CO" sz="1000" b="1" dirty="0">
                <a:solidFill>
                  <a:schemeClr val="bg1"/>
                </a:solidFill>
                <a:latin typeface="Arial Narrow" panose="020B0606020202030204" pitchFamily="34" charset="0"/>
                <a:cs typeface="Arial" panose="020B0604020202020204" pitchFamily="34" charset="0"/>
              </a:rPr>
              <a:t>IDEAM</a:t>
            </a:r>
            <a:r>
              <a:rPr lang="es-CO" sz="1000" dirty="0">
                <a:solidFill>
                  <a:schemeClr val="bg1"/>
                </a:solidFill>
                <a:latin typeface="Arial Narrow" panose="020B0606020202030204" pitchFamily="34" charset="0"/>
                <a:cs typeface="Arial" panose="020B0604020202020204" pitchFamily="34" charset="0"/>
              </a:rPr>
              <a:t> comunica al Sistema Nacional de Gestión del Riesgo (</a:t>
            </a:r>
            <a:r>
              <a:rPr lang="es-CO" sz="1000" b="1" dirty="0">
                <a:solidFill>
                  <a:schemeClr val="bg1"/>
                </a:solidFill>
                <a:latin typeface="Arial Narrow" panose="020B0606020202030204" pitchFamily="34" charset="0"/>
                <a:cs typeface="Arial" panose="020B0604020202020204" pitchFamily="34" charset="0"/>
              </a:rPr>
              <a:t>SNGR</a:t>
            </a:r>
            <a:r>
              <a:rPr lang="es-CO" sz="1000" dirty="0">
                <a:solidFill>
                  <a:schemeClr val="bg1"/>
                </a:solidFill>
                <a:latin typeface="Arial Narrow" panose="020B0606020202030204" pitchFamily="34" charset="0"/>
                <a:cs typeface="Arial" panose="020B0604020202020204" pitchFamily="34" charset="0"/>
              </a:rPr>
              <a:t>) y al Sistema Nacional Ambiental (</a:t>
            </a:r>
            <a:r>
              <a:rPr lang="es-CO" sz="1000" b="1" dirty="0">
                <a:solidFill>
                  <a:schemeClr val="bg1"/>
                </a:solidFill>
                <a:latin typeface="Arial Narrow" panose="020B0606020202030204" pitchFamily="34" charset="0"/>
                <a:cs typeface="Arial" panose="020B0604020202020204" pitchFamily="34" charset="0"/>
              </a:rPr>
              <a:t>SINA</a:t>
            </a:r>
            <a:r>
              <a:rPr lang="es-CO" sz="1000" dirty="0" smtClean="0">
                <a:solidFill>
                  <a:schemeClr val="bg1"/>
                </a:solidFill>
                <a:latin typeface="Arial Narrow" panose="020B0606020202030204" pitchFamily="34" charset="0"/>
                <a:cs typeface="Arial" panose="020B0604020202020204" pitchFamily="34" charset="0"/>
              </a:rPr>
              <a:t>).</a:t>
            </a:r>
            <a:endParaRPr lang="es-CO" sz="1000" dirty="0">
              <a:solidFill>
                <a:schemeClr val="bg1"/>
              </a:solidFill>
              <a:latin typeface="Arial Narrow" panose="020B0606020202030204" pitchFamily="34" charset="0"/>
              <a:cs typeface="Arial" panose="020B0604020202020204" pitchFamily="34" charset="0"/>
            </a:endParaRPr>
          </a:p>
          <a:p>
            <a:pPr algn="ctr"/>
            <a:r>
              <a:rPr lang="es-CO" sz="1000" dirty="0">
                <a:solidFill>
                  <a:schemeClr val="bg1"/>
                </a:solidFill>
                <a:latin typeface="Arial Narrow" panose="020B0606020202030204" pitchFamily="34" charset="0"/>
                <a:cs typeface="Arial" panose="020B0604020202020204" pitchFamily="34" charset="0"/>
              </a:rPr>
              <a:t>Bogotá D. C</a:t>
            </a:r>
            <a:r>
              <a:rPr lang="es-CO" sz="1000" dirty="0" smtClean="0">
                <a:solidFill>
                  <a:schemeClr val="bg1"/>
                </a:solidFill>
                <a:latin typeface="Arial Narrow" panose="020B0606020202030204" pitchFamily="34" charset="0"/>
                <a:cs typeface="Arial" panose="020B0604020202020204" pitchFamily="34" charset="0"/>
              </a:rPr>
              <a:t>., viernes 07 de abril de 2017.</a:t>
            </a:r>
            <a:endParaRPr lang="es-CO" sz="1000" dirty="0">
              <a:solidFill>
                <a:schemeClr val="bg1"/>
              </a:solidFill>
              <a:latin typeface="Arial Narrow" panose="020B0606020202030204" pitchFamily="34" charset="0"/>
              <a:cs typeface="Arial" panose="020B0604020202020204" pitchFamily="34" charset="0"/>
            </a:endParaRPr>
          </a:p>
          <a:p>
            <a:pPr algn="ctr"/>
            <a:r>
              <a:rPr lang="es-CO" sz="1000" dirty="0">
                <a:solidFill>
                  <a:schemeClr val="bg1"/>
                </a:solidFill>
                <a:latin typeface="Arial Narrow" panose="020B0606020202030204" pitchFamily="34" charset="0"/>
                <a:cs typeface="Arial" panose="020B0604020202020204" pitchFamily="34" charset="0"/>
              </a:rPr>
              <a:t>Hora de actualización:</a:t>
            </a:r>
          </a:p>
          <a:p>
            <a:pPr algn="ctr"/>
            <a:r>
              <a:rPr lang="es-CO" sz="1000" dirty="0" smtClean="0">
                <a:solidFill>
                  <a:schemeClr val="bg1"/>
                </a:solidFill>
                <a:latin typeface="Arial Narrow" panose="020B0606020202030204" pitchFamily="34" charset="0"/>
                <a:cs typeface="Arial" panose="020B0604020202020204" pitchFamily="34" charset="0"/>
              </a:rPr>
              <a:t>12:29 p. m.</a:t>
            </a:r>
            <a:endParaRPr lang="es-CO" sz="1000" dirty="0">
              <a:solidFill>
                <a:schemeClr val="bg1"/>
              </a:solidFill>
              <a:latin typeface="Arial Narrow" panose="020B0606020202030204" pitchFamily="34" charset="0"/>
              <a:cs typeface="Arial" panose="020B0604020202020204" pitchFamily="34" charset="0"/>
            </a:endParaRPr>
          </a:p>
        </p:txBody>
      </p:sp>
      <p:sp>
        <p:nvSpPr>
          <p:cNvPr id="5" name="Rectángulo 4"/>
          <p:cNvSpPr/>
          <p:nvPr/>
        </p:nvSpPr>
        <p:spPr>
          <a:xfrm>
            <a:off x="89913" y="3645517"/>
            <a:ext cx="2385174" cy="3416320"/>
          </a:xfrm>
          <a:prstGeom prst="rect">
            <a:avLst/>
          </a:prstGeom>
        </p:spPr>
        <p:txBody>
          <a:bodyPr wrap="square">
            <a:spAutoFit/>
          </a:bodyPr>
          <a:lstStyle/>
          <a:p>
            <a:pPr algn="just"/>
            <a:r>
              <a:rPr lang="es-CO" sz="1200" dirty="0">
                <a:latin typeface="Arial Narrow" panose="020B0606020202030204" pitchFamily="34" charset="0"/>
              </a:rPr>
              <a:t>Cielo entre parcial a mayormente cubierto con predominio de tiempo seco en gran parte del territorio nacional; lluvias de variada intensidad se han presentado en zonas de Chocó, Nariño, Amazonas y en sectores del norte de Tolima, donde se reportó actividad eléctrica.</a:t>
            </a:r>
          </a:p>
          <a:p>
            <a:pPr algn="just"/>
            <a:r>
              <a:rPr lang="es-CO" sz="1200" dirty="0">
                <a:latin typeface="Arial Narrow" panose="020B0606020202030204" pitchFamily="34" charset="0"/>
              </a:rPr>
              <a:t>Para hoy se estima incremento de la nubosidad con probabilidad de lluvias especialmente hacia la noche en zonas de Chocó, Valle del Cauca, Cauca, Nariño, Zonas del piedemonte Amazónico y sectores del centro y norte de la región Andina especialmente en Antioquia, norte de Cundinamarca, occidente de Boyacá y zonas del eje cafetero.</a:t>
            </a:r>
          </a:p>
        </p:txBody>
      </p:sp>
      <p:pic>
        <p:nvPicPr>
          <p:cNvPr id="2" name="Imagen 1"/>
          <p:cNvPicPr>
            <a:picLocks noChangeAspect="1"/>
          </p:cNvPicPr>
          <p:nvPr/>
        </p:nvPicPr>
        <p:blipFill rotWithShape="1">
          <a:blip r:embed="rId2"/>
          <a:srcRect l="22209" t="20357" r="40273" b="16651"/>
          <a:stretch/>
        </p:blipFill>
        <p:spPr>
          <a:xfrm>
            <a:off x="2705331" y="2825545"/>
            <a:ext cx="3555000" cy="4428630"/>
          </a:xfrm>
          <a:prstGeom prst="rect">
            <a:avLst/>
          </a:prstGeom>
        </p:spPr>
      </p:pic>
    </p:spTree>
    <p:extLst>
      <p:ext uri="{BB962C8B-B14F-4D97-AF65-F5344CB8AC3E}">
        <p14:creationId xmlns:p14="http://schemas.microsoft.com/office/powerpoint/2010/main" val="1783225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l="13734" t="779" b="2764"/>
          <a:stretch/>
        </p:blipFill>
        <p:spPr>
          <a:xfrm>
            <a:off x="74915" y="2063902"/>
            <a:ext cx="3030172" cy="3943836"/>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12205" t="2756" r="9843" b="2756"/>
          <a:stretch/>
        </p:blipFill>
        <p:spPr>
          <a:xfrm>
            <a:off x="3271735" y="2079174"/>
            <a:ext cx="3158841" cy="3870001"/>
          </a:xfrm>
          <a:prstGeom prst="rect">
            <a:avLst/>
          </a:prstGeom>
        </p:spPr>
      </p:pic>
      <p:sp>
        <p:nvSpPr>
          <p:cNvPr id="7" name="Rectángulo 6"/>
          <p:cNvSpPr/>
          <p:nvPr/>
        </p:nvSpPr>
        <p:spPr>
          <a:xfrm>
            <a:off x="180087" y="6046795"/>
            <a:ext cx="2925000" cy="405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CuadroTexto 4"/>
          <p:cNvSpPr txBox="1"/>
          <p:nvPr/>
        </p:nvSpPr>
        <p:spPr>
          <a:xfrm>
            <a:off x="11017" y="1490224"/>
            <a:ext cx="3185669" cy="349702"/>
          </a:xfrm>
          <a:prstGeom prst="rect">
            <a:avLst/>
          </a:prstGeom>
          <a:noFill/>
        </p:spPr>
        <p:txBody>
          <a:bodyPr wrap="square" lIns="72000" tIns="36000" rIns="72000" bIns="36000" rtlCol="0">
            <a:spAutoFit/>
          </a:bodyPr>
          <a:lstStyle/>
          <a:p>
            <a:pPr algn="just"/>
            <a:r>
              <a:rPr lang="es-CO" sz="900" b="1" spc="-10" dirty="0">
                <a:solidFill>
                  <a:schemeClr val="tx1">
                    <a:lumMod val="75000"/>
                    <a:lumOff val="25000"/>
                  </a:schemeClr>
                </a:solidFill>
                <a:latin typeface="Arial Narrow" panose="020B0606020202030204" pitchFamily="34" charset="0"/>
              </a:rPr>
              <a:t>Precipitación </a:t>
            </a:r>
            <a:r>
              <a:rPr lang="es-CO" sz="900" b="1" spc="-10" dirty="0" smtClean="0">
                <a:solidFill>
                  <a:schemeClr val="tx1">
                    <a:lumMod val="75000"/>
                    <a:lumOff val="25000"/>
                  </a:schemeClr>
                </a:solidFill>
                <a:latin typeface="Arial Narrow" panose="020B0606020202030204" pitchFamily="34" charset="0"/>
              </a:rPr>
              <a:t>diaria: </a:t>
            </a:r>
            <a:r>
              <a:rPr lang="es-CO" sz="900" spc="-10" dirty="0">
                <a:solidFill>
                  <a:schemeClr val="tx1">
                    <a:lumMod val="75000"/>
                    <a:lumOff val="25000"/>
                  </a:schemeClr>
                </a:solidFill>
                <a:latin typeface="Arial Narrow" panose="020B0606020202030204" pitchFamily="34" charset="0"/>
              </a:rPr>
              <a:t>desde las </a:t>
            </a:r>
            <a:r>
              <a:rPr lang="es-CO" sz="900" spc="-10" dirty="0" smtClean="0">
                <a:solidFill>
                  <a:schemeClr val="tx1">
                    <a:lumMod val="75000"/>
                    <a:lumOff val="25000"/>
                  </a:schemeClr>
                </a:solidFill>
                <a:latin typeface="Arial Narrow" panose="020B0606020202030204" pitchFamily="34" charset="0"/>
              </a:rPr>
              <a:t>7:00 </a:t>
            </a:r>
            <a:r>
              <a:rPr lang="es-CO" sz="900" spc="-10" dirty="0">
                <a:solidFill>
                  <a:schemeClr val="tx1">
                    <a:lumMod val="75000"/>
                    <a:lumOff val="25000"/>
                  </a:schemeClr>
                </a:solidFill>
                <a:latin typeface="Arial Narrow" panose="020B0606020202030204" pitchFamily="34" charset="0"/>
              </a:rPr>
              <a:t>a</a:t>
            </a:r>
            <a:r>
              <a:rPr lang="es-CO" sz="900" spc="-10" dirty="0" smtClean="0">
                <a:solidFill>
                  <a:schemeClr val="tx1">
                    <a:lumMod val="75000"/>
                    <a:lumOff val="25000"/>
                  </a:schemeClr>
                </a:solidFill>
                <a:latin typeface="Arial Narrow" panose="020B0606020202030204" pitchFamily="34" charset="0"/>
              </a:rPr>
              <a:t>. m</a:t>
            </a:r>
            <a:r>
              <a:rPr lang="es-CO" sz="900" spc="-10" dirty="0">
                <a:solidFill>
                  <a:schemeClr val="tx1">
                    <a:lumMod val="75000"/>
                    <a:lumOff val="25000"/>
                  </a:schemeClr>
                </a:solidFill>
                <a:latin typeface="Arial Narrow" panose="020B0606020202030204" pitchFamily="34" charset="0"/>
              </a:rPr>
              <a:t>. del </a:t>
            </a:r>
            <a:r>
              <a:rPr lang="es-CO" sz="900" spc="-10" dirty="0" smtClean="0">
                <a:solidFill>
                  <a:schemeClr val="tx1">
                    <a:lumMod val="75000"/>
                    <a:lumOff val="25000"/>
                  </a:schemeClr>
                </a:solidFill>
                <a:latin typeface="Arial Narrow" panose="020B0606020202030204" pitchFamily="34" charset="0"/>
              </a:rPr>
              <a:t>día jueves 06 de abril hasta las 7:00 </a:t>
            </a:r>
            <a:r>
              <a:rPr lang="es-CO" sz="900" spc="-10" dirty="0">
                <a:solidFill>
                  <a:schemeClr val="tx1">
                    <a:lumMod val="75000"/>
                    <a:lumOff val="25000"/>
                  </a:schemeClr>
                </a:solidFill>
                <a:latin typeface="Arial Narrow" panose="020B0606020202030204" pitchFamily="34" charset="0"/>
              </a:rPr>
              <a:t>a</a:t>
            </a:r>
            <a:r>
              <a:rPr lang="es-CO" sz="900" spc="-10" dirty="0" smtClean="0">
                <a:solidFill>
                  <a:schemeClr val="tx1">
                    <a:lumMod val="75000"/>
                    <a:lumOff val="25000"/>
                  </a:schemeClr>
                </a:solidFill>
                <a:latin typeface="Arial Narrow" panose="020B0606020202030204" pitchFamily="34" charset="0"/>
              </a:rPr>
              <a:t>. m</a:t>
            </a:r>
            <a:r>
              <a:rPr lang="es-CO" sz="900" spc="-10" dirty="0">
                <a:solidFill>
                  <a:schemeClr val="tx1">
                    <a:lumMod val="75000"/>
                    <a:lumOff val="25000"/>
                  </a:schemeClr>
                </a:solidFill>
                <a:latin typeface="Arial Narrow" panose="020B0606020202030204" pitchFamily="34" charset="0"/>
              </a:rPr>
              <a:t>. </a:t>
            </a:r>
            <a:r>
              <a:rPr lang="es-CO" sz="900" spc="-10" dirty="0" smtClean="0">
                <a:solidFill>
                  <a:schemeClr val="tx1">
                    <a:lumMod val="75000"/>
                    <a:lumOff val="25000"/>
                  </a:schemeClr>
                </a:solidFill>
                <a:latin typeface="Arial Narrow" panose="020B0606020202030204" pitchFamily="34" charset="0"/>
              </a:rPr>
              <a:t>del día viernes 07 de abril de 2017.</a:t>
            </a:r>
            <a:endParaRPr lang="es-CO" sz="900" spc="-10" dirty="0">
              <a:solidFill>
                <a:schemeClr val="tx1">
                  <a:lumMod val="75000"/>
                  <a:lumOff val="25000"/>
                </a:schemeClr>
              </a:solidFill>
              <a:latin typeface="Arial Narrow" panose="020B0606020202030204" pitchFamily="34" charset="0"/>
            </a:endParaRPr>
          </a:p>
        </p:txBody>
      </p:sp>
      <p:sp>
        <p:nvSpPr>
          <p:cNvPr id="8" name="CuadroTexto 7"/>
          <p:cNvSpPr txBox="1"/>
          <p:nvPr/>
        </p:nvSpPr>
        <p:spPr>
          <a:xfrm>
            <a:off x="3263053" y="1490223"/>
            <a:ext cx="3195087" cy="349702"/>
          </a:xfrm>
          <a:prstGeom prst="rect">
            <a:avLst/>
          </a:prstGeom>
          <a:noFill/>
        </p:spPr>
        <p:txBody>
          <a:bodyPr wrap="square" lIns="72000" tIns="36000" rIns="72000" bIns="36000" rtlCol="0">
            <a:spAutoFit/>
          </a:bodyPr>
          <a:lstStyle/>
          <a:p>
            <a:pPr algn="just"/>
            <a:r>
              <a:rPr lang="es-CO" sz="900" b="1" spc="-20" dirty="0">
                <a:solidFill>
                  <a:schemeClr val="tx1">
                    <a:lumMod val="75000"/>
                    <a:lumOff val="25000"/>
                  </a:schemeClr>
                </a:solidFill>
                <a:latin typeface="Arial Narrow" panose="020B0606020202030204" pitchFamily="34" charset="0"/>
              </a:rPr>
              <a:t>Precipitación de los últimos 3 </a:t>
            </a:r>
            <a:r>
              <a:rPr lang="es-CO" sz="900" b="1" spc="-20" dirty="0" smtClean="0">
                <a:solidFill>
                  <a:schemeClr val="tx1">
                    <a:lumMod val="75000"/>
                    <a:lumOff val="25000"/>
                  </a:schemeClr>
                </a:solidFill>
                <a:latin typeface="Arial Narrow" panose="020B0606020202030204" pitchFamily="34" charset="0"/>
              </a:rPr>
              <a:t>días: </a:t>
            </a:r>
            <a:r>
              <a:rPr lang="es-CO" sz="900" spc="-20" dirty="0">
                <a:solidFill>
                  <a:schemeClr val="tx1">
                    <a:lumMod val="75000"/>
                    <a:lumOff val="25000"/>
                  </a:schemeClr>
                </a:solidFill>
                <a:latin typeface="Arial Narrow" panose="020B0606020202030204" pitchFamily="34" charset="0"/>
              </a:rPr>
              <a:t>desde las </a:t>
            </a:r>
            <a:r>
              <a:rPr lang="es-CO" sz="900" spc="-20" dirty="0" smtClean="0">
                <a:solidFill>
                  <a:schemeClr val="tx1">
                    <a:lumMod val="75000"/>
                    <a:lumOff val="25000"/>
                  </a:schemeClr>
                </a:solidFill>
                <a:latin typeface="Arial Narrow" panose="020B0606020202030204" pitchFamily="34" charset="0"/>
              </a:rPr>
              <a:t>7:00 </a:t>
            </a:r>
            <a:r>
              <a:rPr lang="es-CO" sz="900" spc="-20" dirty="0">
                <a:solidFill>
                  <a:schemeClr val="tx1">
                    <a:lumMod val="75000"/>
                    <a:lumOff val="25000"/>
                  </a:schemeClr>
                </a:solidFill>
                <a:latin typeface="Arial Narrow" panose="020B0606020202030204" pitchFamily="34" charset="0"/>
              </a:rPr>
              <a:t>a</a:t>
            </a:r>
            <a:r>
              <a:rPr lang="es-CO" sz="900" spc="-20" dirty="0" smtClean="0">
                <a:solidFill>
                  <a:schemeClr val="tx1">
                    <a:lumMod val="75000"/>
                    <a:lumOff val="25000"/>
                  </a:schemeClr>
                </a:solidFill>
                <a:latin typeface="Arial Narrow" panose="020B0606020202030204" pitchFamily="34" charset="0"/>
              </a:rPr>
              <a:t>. m</a:t>
            </a:r>
            <a:r>
              <a:rPr lang="es-CO" sz="900" spc="-20" dirty="0">
                <a:solidFill>
                  <a:schemeClr val="tx1">
                    <a:lumMod val="75000"/>
                    <a:lumOff val="25000"/>
                  </a:schemeClr>
                </a:solidFill>
                <a:latin typeface="Arial Narrow" panose="020B0606020202030204" pitchFamily="34" charset="0"/>
              </a:rPr>
              <a:t>. del día </a:t>
            </a:r>
            <a:r>
              <a:rPr lang="es-CO" sz="900" spc="-20" dirty="0" smtClean="0">
                <a:solidFill>
                  <a:schemeClr val="tx1">
                    <a:lumMod val="75000"/>
                    <a:lumOff val="25000"/>
                  </a:schemeClr>
                </a:solidFill>
                <a:latin typeface="Arial Narrow" panose="020B0606020202030204" pitchFamily="34" charset="0"/>
              </a:rPr>
              <a:t>martes 04 de abril </a:t>
            </a:r>
            <a:r>
              <a:rPr lang="es-CO" sz="900" spc="-10" dirty="0">
                <a:solidFill>
                  <a:schemeClr val="tx1">
                    <a:lumMod val="75000"/>
                    <a:lumOff val="25000"/>
                  </a:schemeClr>
                </a:solidFill>
                <a:latin typeface="Arial Narrow" panose="020B0606020202030204" pitchFamily="34" charset="0"/>
              </a:rPr>
              <a:t>hasta las </a:t>
            </a:r>
            <a:r>
              <a:rPr lang="es-CO" sz="900" spc="-10" dirty="0" smtClean="0">
                <a:solidFill>
                  <a:schemeClr val="tx1">
                    <a:lumMod val="75000"/>
                    <a:lumOff val="25000"/>
                  </a:schemeClr>
                </a:solidFill>
                <a:latin typeface="Arial Narrow" panose="020B0606020202030204" pitchFamily="34" charset="0"/>
              </a:rPr>
              <a:t>7:00 </a:t>
            </a:r>
            <a:r>
              <a:rPr lang="es-CO" sz="900" spc="-10" dirty="0">
                <a:solidFill>
                  <a:schemeClr val="tx1">
                    <a:lumMod val="75000"/>
                    <a:lumOff val="25000"/>
                  </a:schemeClr>
                </a:solidFill>
                <a:latin typeface="Arial Narrow" panose="020B0606020202030204" pitchFamily="34" charset="0"/>
              </a:rPr>
              <a:t>a</a:t>
            </a:r>
            <a:r>
              <a:rPr lang="es-CO" sz="900" spc="-10" dirty="0" smtClean="0">
                <a:solidFill>
                  <a:schemeClr val="tx1">
                    <a:lumMod val="75000"/>
                    <a:lumOff val="25000"/>
                  </a:schemeClr>
                </a:solidFill>
                <a:latin typeface="Arial Narrow" panose="020B0606020202030204" pitchFamily="34" charset="0"/>
              </a:rPr>
              <a:t>. m</a:t>
            </a:r>
            <a:r>
              <a:rPr lang="es-CO" sz="900" spc="-10" dirty="0">
                <a:solidFill>
                  <a:schemeClr val="tx1">
                    <a:lumMod val="75000"/>
                    <a:lumOff val="25000"/>
                  </a:schemeClr>
                </a:solidFill>
                <a:latin typeface="Arial Narrow" panose="020B0606020202030204" pitchFamily="34" charset="0"/>
              </a:rPr>
              <a:t>. del día </a:t>
            </a:r>
            <a:r>
              <a:rPr lang="es-CO" sz="900" spc="-10" dirty="0" smtClean="0">
                <a:solidFill>
                  <a:schemeClr val="tx1">
                    <a:lumMod val="75000"/>
                    <a:lumOff val="25000"/>
                  </a:schemeClr>
                </a:solidFill>
                <a:latin typeface="Arial Narrow" panose="020B0606020202030204" pitchFamily="34" charset="0"/>
              </a:rPr>
              <a:t> viernes 07 de abril </a:t>
            </a:r>
            <a:r>
              <a:rPr lang="es-CO" sz="900" spc="-10" dirty="0">
                <a:solidFill>
                  <a:schemeClr val="tx1">
                    <a:lumMod val="75000"/>
                    <a:lumOff val="25000"/>
                  </a:schemeClr>
                </a:solidFill>
                <a:latin typeface="Arial Narrow" panose="020B0606020202030204" pitchFamily="34" charset="0"/>
              </a:rPr>
              <a:t>de 2017.</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9" y="5709097"/>
            <a:ext cx="1595578" cy="720000"/>
          </a:xfrm>
          <a:prstGeom prst="rect">
            <a:avLst/>
          </a:prstGeom>
          <a:ln>
            <a:noFill/>
          </a:ln>
        </p:spPr>
      </p:pic>
      <p:grpSp>
        <p:nvGrpSpPr>
          <p:cNvPr id="16" name="Grupo 15"/>
          <p:cNvGrpSpPr/>
          <p:nvPr/>
        </p:nvGrpSpPr>
        <p:grpSpPr>
          <a:xfrm>
            <a:off x="2860005" y="2017034"/>
            <a:ext cx="247704" cy="261546"/>
            <a:chOff x="2745087" y="2060806"/>
            <a:chExt cx="360000" cy="664218"/>
          </a:xfrm>
        </p:grpSpPr>
        <p:pic>
          <p:nvPicPr>
            <p:cNvPr id="17" name="Picture 8" descr="https://www.svgimages.com/svg-image/s2/north-map-symbol-256x256.png"/>
            <p:cNvPicPr>
              <a:picLocks noChangeAspect="1" noChangeArrowheads="1"/>
            </p:cNvPicPr>
            <p:nvPr/>
          </p:nvPicPr>
          <p:blipFill rotWithShape="1">
            <a:blip r:embed="rId5" cstate="print">
              <a:clrChange>
                <a:clrFrom>
                  <a:srgbClr val="A3A3A2"/>
                </a:clrFrom>
                <a:clrTo>
                  <a:srgbClr val="A3A3A2">
                    <a:alpha val="0"/>
                  </a:srgbClr>
                </a:clrTo>
              </a:clrChange>
              <a:extLst>
                <a:ext uri="{28A0092B-C50C-407E-A947-70E740481C1C}">
                  <a14:useLocalDpi xmlns:a14="http://schemas.microsoft.com/office/drawing/2010/main" val="0"/>
                </a:ext>
              </a:extLst>
            </a:blip>
            <a:srcRect t="19412"/>
            <a:stretch/>
          </p:blipFill>
          <p:spPr bwMode="auto">
            <a:xfrm>
              <a:off x="2745087" y="2060806"/>
              <a:ext cx="360000" cy="541705"/>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2773518" y="2478803"/>
              <a:ext cx="260008" cy="246221"/>
            </a:xfrm>
            <a:prstGeom prst="rect">
              <a:avLst/>
            </a:prstGeom>
            <a:noFill/>
          </p:spPr>
          <p:txBody>
            <a:bodyPr wrap="none" rtlCol="0">
              <a:spAutoFit/>
            </a:bodyPr>
            <a:lstStyle/>
            <a:p>
              <a:r>
                <a:rPr lang="es-CO" sz="1000" dirty="0" smtClean="0">
                  <a:effectLst>
                    <a:outerShdw blurRad="38100" dist="38100" dir="2700000" algn="tl">
                      <a:srgbClr val="000000">
                        <a:alpha val="43137"/>
                      </a:srgbClr>
                    </a:outerShdw>
                  </a:effectLst>
                  <a:latin typeface="Arial Narrow" panose="020B0606020202030204" pitchFamily="34" charset="0"/>
                </a:rPr>
                <a:t>N</a:t>
              </a:r>
              <a:endParaRPr lang="es-CO" sz="1000" dirty="0">
                <a:effectLst>
                  <a:outerShdw blurRad="38100" dist="38100" dir="2700000" algn="tl">
                    <a:srgbClr val="000000">
                      <a:alpha val="43137"/>
                    </a:srgbClr>
                  </a:outerShdw>
                </a:effectLst>
                <a:latin typeface="Arial Narrow" panose="020B0606020202030204" pitchFamily="34" charset="0"/>
              </a:endParaRPr>
            </a:p>
          </p:txBody>
        </p:sp>
      </p:grpSp>
      <p:grpSp>
        <p:nvGrpSpPr>
          <p:cNvPr id="22" name="Grupo 21"/>
          <p:cNvGrpSpPr/>
          <p:nvPr/>
        </p:nvGrpSpPr>
        <p:grpSpPr>
          <a:xfrm>
            <a:off x="6103361" y="2017034"/>
            <a:ext cx="247704" cy="261546"/>
            <a:chOff x="2745087" y="2060806"/>
            <a:chExt cx="360000" cy="664218"/>
          </a:xfrm>
        </p:grpSpPr>
        <p:pic>
          <p:nvPicPr>
            <p:cNvPr id="23" name="Picture 8" descr="https://www.svgimages.com/svg-image/s2/north-map-symbol-256x256.png"/>
            <p:cNvPicPr>
              <a:picLocks noChangeAspect="1" noChangeArrowheads="1"/>
            </p:cNvPicPr>
            <p:nvPr/>
          </p:nvPicPr>
          <p:blipFill rotWithShape="1">
            <a:blip r:embed="rId5" cstate="print">
              <a:clrChange>
                <a:clrFrom>
                  <a:srgbClr val="A3A3A2"/>
                </a:clrFrom>
                <a:clrTo>
                  <a:srgbClr val="A3A3A2">
                    <a:alpha val="0"/>
                  </a:srgbClr>
                </a:clrTo>
              </a:clrChange>
              <a:extLst>
                <a:ext uri="{28A0092B-C50C-407E-A947-70E740481C1C}">
                  <a14:useLocalDpi xmlns:a14="http://schemas.microsoft.com/office/drawing/2010/main" val="0"/>
                </a:ext>
              </a:extLst>
            </a:blip>
            <a:srcRect t="19412"/>
            <a:stretch/>
          </p:blipFill>
          <p:spPr bwMode="auto">
            <a:xfrm>
              <a:off x="2745087" y="2060806"/>
              <a:ext cx="360000" cy="541705"/>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p:cNvSpPr txBox="1"/>
            <p:nvPr/>
          </p:nvSpPr>
          <p:spPr>
            <a:xfrm>
              <a:off x="2773518" y="2478803"/>
              <a:ext cx="260008" cy="246221"/>
            </a:xfrm>
            <a:prstGeom prst="rect">
              <a:avLst/>
            </a:prstGeom>
            <a:noFill/>
          </p:spPr>
          <p:txBody>
            <a:bodyPr wrap="none" rtlCol="0">
              <a:spAutoFit/>
            </a:bodyPr>
            <a:lstStyle/>
            <a:p>
              <a:r>
                <a:rPr lang="es-CO" sz="1000" dirty="0" smtClean="0">
                  <a:effectLst>
                    <a:outerShdw blurRad="38100" dist="38100" dir="2700000" algn="tl">
                      <a:srgbClr val="000000">
                        <a:alpha val="43137"/>
                      </a:srgbClr>
                    </a:outerShdw>
                  </a:effectLst>
                  <a:latin typeface="Arial Narrow" panose="020B0606020202030204" pitchFamily="34" charset="0"/>
                </a:rPr>
                <a:t>N</a:t>
              </a:r>
              <a:endParaRPr lang="es-CO" sz="1000" dirty="0">
                <a:effectLst>
                  <a:outerShdw blurRad="38100" dist="38100" dir="2700000" algn="tl">
                    <a:srgbClr val="000000">
                      <a:alpha val="43137"/>
                    </a:srgbClr>
                  </a:outerShdw>
                </a:effectLst>
                <a:latin typeface="Arial Narrow" panose="020B0606020202030204" pitchFamily="34" charset="0"/>
              </a:endParaRPr>
            </a:p>
          </p:txBody>
        </p:sp>
      </p:grpSp>
      <p:grpSp>
        <p:nvGrpSpPr>
          <p:cNvPr id="3" name="Grupo 2"/>
          <p:cNvGrpSpPr/>
          <p:nvPr/>
        </p:nvGrpSpPr>
        <p:grpSpPr>
          <a:xfrm>
            <a:off x="3631357" y="5907711"/>
            <a:ext cx="2296396" cy="566848"/>
            <a:chOff x="3277341" y="5877327"/>
            <a:chExt cx="2296396" cy="566848"/>
          </a:xfrm>
        </p:grpSpPr>
        <p:pic>
          <p:nvPicPr>
            <p:cNvPr id="15" name="Imagen 14"/>
            <p:cNvPicPr>
              <a:picLocks noChangeAspect="1"/>
            </p:cNvPicPr>
            <p:nvPr/>
          </p:nvPicPr>
          <p:blipFill rotWithShape="1">
            <a:blip r:embed="rId6">
              <a:extLst>
                <a:ext uri="{28A0092B-C50C-407E-A947-70E740481C1C}">
                  <a14:useLocalDpi xmlns:a14="http://schemas.microsoft.com/office/drawing/2010/main" val="0"/>
                </a:ext>
              </a:extLst>
            </a:blip>
            <a:srcRect l="92756" t="16379" r="-1024" b="18797"/>
            <a:stretch/>
          </p:blipFill>
          <p:spPr>
            <a:xfrm rot="5400000">
              <a:off x="4320356" y="5061532"/>
              <a:ext cx="219603" cy="2287158"/>
            </a:xfrm>
            <a:prstGeom prst="rect">
              <a:avLst/>
            </a:prstGeom>
          </p:spPr>
        </p:pic>
        <p:sp>
          <p:nvSpPr>
            <p:cNvPr id="18" name="CuadroTexto 17"/>
            <p:cNvSpPr txBox="1"/>
            <p:nvPr/>
          </p:nvSpPr>
          <p:spPr>
            <a:xfrm>
              <a:off x="3277341" y="5877327"/>
              <a:ext cx="2287158" cy="200055"/>
            </a:xfrm>
            <a:prstGeom prst="rect">
              <a:avLst/>
            </a:prstGeom>
            <a:noFill/>
          </p:spPr>
          <p:txBody>
            <a:bodyPr wrap="square" rtlCol="0">
              <a:spAutoFit/>
            </a:bodyPr>
            <a:lstStyle/>
            <a:p>
              <a:pPr algn="ctr"/>
              <a:r>
                <a:rPr lang="es-CO" sz="700" b="1" dirty="0" smtClean="0">
                  <a:latin typeface="Arial Narrow" panose="020B0606020202030204" pitchFamily="34" charset="0"/>
                </a:rPr>
                <a:t>PRECIPITACIÓN EN mm</a:t>
              </a:r>
              <a:endParaRPr lang="es-CO" sz="700" b="1" dirty="0">
                <a:latin typeface="Arial Narrow" panose="020B0606020202030204" pitchFamily="34" charset="0"/>
              </a:endParaRPr>
            </a:p>
          </p:txBody>
        </p:sp>
        <p:sp>
          <p:nvSpPr>
            <p:cNvPr id="19" name="CuadroTexto 18"/>
            <p:cNvSpPr txBox="1"/>
            <p:nvPr/>
          </p:nvSpPr>
          <p:spPr>
            <a:xfrm>
              <a:off x="3286579" y="6259509"/>
              <a:ext cx="2287158" cy="184666"/>
            </a:xfrm>
            <a:prstGeom prst="rect">
              <a:avLst/>
            </a:prstGeom>
            <a:noFill/>
          </p:spPr>
          <p:txBody>
            <a:bodyPr wrap="square" rtlCol="0">
              <a:spAutoFit/>
            </a:bodyPr>
            <a:lstStyle/>
            <a:p>
              <a:pPr algn="ctr"/>
              <a:r>
                <a:rPr lang="es-CO" sz="600" i="1" dirty="0" smtClean="0">
                  <a:latin typeface="Arial Narrow" panose="020B0606020202030204" pitchFamily="34" charset="0"/>
                </a:rPr>
                <a:t>1 milímetro de precipitación equivale a 1 litro de lluvia por m</a:t>
              </a:r>
              <a:r>
                <a:rPr lang="es-CO" sz="600" i="1" baseline="30000" dirty="0" smtClean="0">
                  <a:latin typeface="Arial Narrow" panose="020B0606020202030204" pitchFamily="34" charset="0"/>
                </a:rPr>
                <a:t>2</a:t>
              </a:r>
              <a:endParaRPr lang="es-CO" sz="600" i="1" baseline="30000" dirty="0">
                <a:latin typeface="Arial Narrow" panose="020B0606020202030204" pitchFamily="34" charset="0"/>
              </a:endParaRPr>
            </a:p>
          </p:txBody>
        </p:sp>
      </p:grpSp>
    </p:spTree>
    <p:extLst>
      <p:ext uri="{BB962C8B-B14F-4D97-AF65-F5344CB8AC3E}">
        <p14:creationId xmlns:p14="http://schemas.microsoft.com/office/powerpoint/2010/main" val="1406950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7"/>
          <p:cNvGraphicFramePr>
            <a:graphicFrameLocks noGrp="1"/>
          </p:cNvGraphicFramePr>
          <p:nvPr>
            <p:extLst>
              <p:ext uri="{D42A27DB-BD31-4B8C-83A1-F6EECF244321}">
                <p14:modId xmlns:p14="http://schemas.microsoft.com/office/powerpoint/2010/main" val="3891411106"/>
              </p:ext>
            </p:extLst>
          </p:nvPr>
        </p:nvGraphicFramePr>
        <p:xfrm>
          <a:off x="297510" y="1620202"/>
          <a:ext cx="5832648" cy="3002874"/>
        </p:xfrm>
        <a:graphic>
          <a:graphicData uri="http://schemas.openxmlformats.org/drawingml/2006/table">
            <a:tbl>
              <a:tblPr/>
              <a:tblGrid>
                <a:gridCol w="845505">
                  <a:extLst>
                    <a:ext uri="{9D8B030D-6E8A-4147-A177-3AD203B41FA5}">
                      <a16:colId xmlns:a16="http://schemas.microsoft.com/office/drawing/2014/main" xmlns="" val="20000"/>
                    </a:ext>
                  </a:extLst>
                </a:gridCol>
                <a:gridCol w="4987143">
                  <a:extLst>
                    <a:ext uri="{9D8B030D-6E8A-4147-A177-3AD203B41FA5}">
                      <a16:colId xmlns:a16="http://schemas.microsoft.com/office/drawing/2014/main" xmlns="" val="20001"/>
                    </a:ext>
                  </a:extLst>
                </a:gridCol>
              </a:tblGrid>
              <a:tr h="240109">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algn="ctr" defTabSz="648035" rtl="0" eaLnBrk="1" latinLnBrk="0" hangingPunct="1"/>
                      <a:r>
                        <a:rPr lang="es-CO" sz="1400" b="1" kern="1200" dirty="0" smtClean="0">
                          <a:solidFill>
                            <a:srgbClr val="00446B"/>
                          </a:solidFill>
                          <a:latin typeface="Arial Narrow" panose="020B0606020202030204" pitchFamily="34" charset="0"/>
                          <a:ea typeface="+mn-ea"/>
                          <a:cs typeface="+mn-cs"/>
                        </a:rPr>
                        <a:t>REGIÓN </a:t>
                      </a:r>
                      <a:r>
                        <a:rPr lang="es-CO" sz="1400" b="1" kern="1200" baseline="0" dirty="0" smtClean="0">
                          <a:solidFill>
                            <a:srgbClr val="00446B"/>
                          </a:solidFill>
                          <a:latin typeface="Arial Narrow" panose="020B0606020202030204" pitchFamily="34" charset="0"/>
                          <a:ea typeface="+mn-ea"/>
                          <a:cs typeface="+mn-cs"/>
                        </a:rPr>
                        <a:t>AMAZONAS</a:t>
                      </a:r>
                      <a:endParaRPr lang="es-CO" sz="1400" b="1" kern="1200" dirty="0">
                        <a:solidFill>
                          <a:srgbClr val="00446B"/>
                        </a:solidFill>
                        <a:latin typeface="Arial Narrow" panose="020B0606020202030204" pitchFamily="34" charset="0"/>
                        <a:ea typeface="+mn-ea"/>
                        <a:cs typeface="+mn-cs"/>
                      </a:endParaRPr>
                    </a:p>
                  </a:txBody>
                  <a:tcPr marL="74790" marR="74790" marT="36929" marB="36929">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201888">
                <a:tc rowSpan="2">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1" kern="1200" dirty="0" smtClean="0">
                          <a:solidFill>
                            <a:schemeClr val="tx1"/>
                          </a:solidFill>
                          <a:effectLst/>
                          <a:latin typeface="Arial Narrow" panose="020B0606020202030204" pitchFamily="34" charset="0"/>
                          <a:ea typeface="+mn-ea"/>
                          <a:cs typeface="+mn-cs"/>
                        </a:rPr>
                        <a:t>ALERTA ROJA</a:t>
                      </a:r>
                    </a:p>
                    <a:p>
                      <a:pPr marL="0" marR="0" indent="0" algn="ctr" defTabSz="648035" rtl="0" eaLnBrk="1" fontAlgn="auto" latinLnBrk="0" hangingPunct="1">
                        <a:lnSpc>
                          <a:spcPct val="100000"/>
                        </a:lnSpc>
                        <a:spcBef>
                          <a:spcPts val="0"/>
                        </a:spcBef>
                        <a:spcAft>
                          <a:spcPts val="0"/>
                        </a:spcAft>
                        <a:buClrTx/>
                        <a:buSzTx/>
                        <a:buFontTx/>
                        <a:buNone/>
                        <a:tabLst/>
                        <a:defRPr/>
                      </a:pPr>
                      <a:endParaRPr lang="es-CO" dirty="0"/>
                    </a:p>
                  </a:txBody>
                  <a:tcPr marL="74790" marR="74790" marT="36929" marB="36929"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74790" marR="74790" marT="36929" marB="36929">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98162">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u="none" kern="1200" baseline="0" dirty="0" smtClean="0">
                          <a:solidFill>
                            <a:schemeClr val="tx1"/>
                          </a:solidFill>
                          <a:latin typeface="Arial Narrow" panose="020B0606020202030204" pitchFamily="34" charset="0"/>
                          <a:ea typeface="PMingLiU" pitchFamily="18" charset="-120"/>
                          <a:cs typeface="+mn-cs"/>
                        </a:rPr>
                        <a:t>CRECIENTES SUBITAS EN LA CUENCA ALTA DE LOS RIOS PUTUMAYO Y CAQUETA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0" kern="1200" baseline="0" dirty="0" smtClean="0">
                          <a:solidFill>
                            <a:schemeClr val="tx1"/>
                          </a:solidFill>
                          <a:latin typeface="Arial Narrow" panose="020B0606020202030204" pitchFamily="34" charset="0"/>
                          <a:ea typeface="PMingLiU" pitchFamily="18" charset="-120"/>
                          <a:cs typeface="+mn-cs"/>
                        </a:rPr>
                        <a:t>Se mantiene esta Alerta Roja dado que como consecuencia de las lluvias fuertes que se registraron durante los últimos días sobre la parte alta de las cuencas de los ríos Caquetá y Putumayo, se presentaron desbordamientos en quebradas y ríos aportantes a estas cuencas, especialmente en los ríos Mulato, </a:t>
                      </a:r>
                      <a:r>
                        <a:rPr lang="es-CO" sz="1050" b="0" kern="1200" baseline="0" dirty="0" err="1" smtClean="0">
                          <a:solidFill>
                            <a:schemeClr val="tx1"/>
                          </a:solidFill>
                          <a:latin typeface="Arial Narrow" panose="020B0606020202030204" pitchFamily="34" charset="0"/>
                          <a:ea typeface="PMingLiU" pitchFamily="18" charset="-120"/>
                          <a:cs typeface="+mn-cs"/>
                        </a:rPr>
                        <a:t>Sangoyaco</a:t>
                      </a:r>
                      <a:r>
                        <a:rPr lang="es-CO" sz="1050" b="0" kern="1200" baseline="0" dirty="0" smtClean="0">
                          <a:solidFill>
                            <a:schemeClr val="tx1"/>
                          </a:solidFill>
                          <a:latin typeface="Arial Narrow" panose="020B0606020202030204" pitchFamily="34" charset="0"/>
                          <a:ea typeface="PMingLiU" pitchFamily="18" charset="-120"/>
                          <a:cs typeface="+mn-cs"/>
                        </a:rPr>
                        <a:t>, Mocoa y Taruca, los cuales afectaron al municipio de Mocoa en el departamento de Putumayo.</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050" b="0" kern="1200" baseline="0" dirty="0" smtClean="0">
                        <a:solidFill>
                          <a:schemeClr val="tx1"/>
                        </a:solidFill>
                        <a:latin typeface="Arial Narrow" panose="020B0606020202030204" pitchFamily="34" charset="0"/>
                        <a:ea typeface="PMingLiU" pitchFamily="18" charset="-120"/>
                        <a:cs typeface="+mn-cs"/>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0" kern="1200" baseline="0" dirty="0" smtClean="0">
                          <a:solidFill>
                            <a:schemeClr val="tx1"/>
                          </a:solidFill>
                          <a:latin typeface="Arial Narrow" panose="020B0606020202030204" pitchFamily="34" charset="0"/>
                          <a:ea typeface="PMingLiU" pitchFamily="18" charset="-120"/>
                          <a:cs typeface="+mn-cs"/>
                        </a:rPr>
                        <a:t>El IDEAM mantiene la recomendación para que autoridades Locales y Regionales de Gestión del Riesgo, especialmente en el municipio de Mocoa, tomen las medidas pertinentes ante las afectaciones por inundaciones que causaron dichos incrementos. Se destaca que para hoy aunque no se descartan lluvias sobre sectores del piedemonte </a:t>
                      </a:r>
                      <a:r>
                        <a:rPr lang="es-CO" sz="1050" b="0" kern="1200" baseline="0" dirty="0" err="1" smtClean="0">
                          <a:solidFill>
                            <a:schemeClr val="tx1"/>
                          </a:solidFill>
                          <a:latin typeface="Arial Narrow" panose="020B0606020202030204" pitchFamily="34" charset="0"/>
                          <a:ea typeface="PMingLiU" pitchFamily="18" charset="-120"/>
                          <a:cs typeface="+mn-cs"/>
                        </a:rPr>
                        <a:t>caqueteño</a:t>
                      </a:r>
                      <a:r>
                        <a:rPr lang="es-CO" sz="1050" b="0" kern="1200" baseline="0" dirty="0" smtClean="0">
                          <a:solidFill>
                            <a:schemeClr val="tx1"/>
                          </a:solidFill>
                          <a:latin typeface="Arial Narrow" panose="020B0606020202030204" pitchFamily="34" charset="0"/>
                          <a:ea typeface="PMingLiU" pitchFamily="18" charset="-120"/>
                          <a:cs typeface="+mn-cs"/>
                        </a:rPr>
                        <a:t> estas tendrían carácter ligero y las cuales no se prevén causen oscilaciones significativas en los niveles de los aportantes de la cuenca alta del río Caquetá como Mulato, </a:t>
                      </a:r>
                      <a:r>
                        <a:rPr lang="es-CO" sz="1050" b="0" kern="1200" baseline="0" dirty="0" err="1" smtClean="0">
                          <a:solidFill>
                            <a:schemeClr val="tx1"/>
                          </a:solidFill>
                          <a:latin typeface="Arial Narrow" panose="020B0606020202030204" pitchFamily="34" charset="0"/>
                          <a:ea typeface="PMingLiU" pitchFamily="18" charset="-120"/>
                          <a:cs typeface="+mn-cs"/>
                        </a:rPr>
                        <a:t>Sangoyaco</a:t>
                      </a:r>
                      <a:r>
                        <a:rPr lang="es-CO" sz="1050" b="0" kern="1200" baseline="0" dirty="0" smtClean="0">
                          <a:solidFill>
                            <a:schemeClr val="tx1"/>
                          </a:solidFill>
                          <a:latin typeface="Arial Narrow" panose="020B0606020202030204" pitchFamily="34" charset="0"/>
                          <a:ea typeface="PMingLiU" pitchFamily="18" charset="-120"/>
                          <a:cs typeface="+mn-cs"/>
                        </a:rPr>
                        <a:t>, Taruca y </a:t>
                      </a:r>
                      <a:r>
                        <a:rPr lang="es-CO" sz="1050" b="0" kern="1200" baseline="0" dirty="0" err="1" smtClean="0">
                          <a:solidFill>
                            <a:schemeClr val="tx1"/>
                          </a:solidFill>
                          <a:latin typeface="Arial Narrow" panose="020B0606020202030204" pitchFamily="34" charset="0"/>
                          <a:ea typeface="PMingLiU" pitchFamily="18" charset="-120"/>
                          <a:cs typeface="+mn-cs"/>
                        </a:rPr>
                        <a:t>Tarauquita</a:t>
                      </a:r>
                      <a:endParaRPr lang="es-CO" sz="1050" b="0" kern="1200" baseline="0" dirty="0" smtClean="0">
                        <a:solidFill>
                          <a:schemeClr val="tx1"/>
                        </a:solidFill>
                        <a:latin typeface="Arial Narrow" panose="020B0606020202030204" pitchFamily="34" charset="0"/>
                        <a:ea typeface="PMingLiU" pitchFamily="18" charset="-120"/>
                        <a:cs typeface="+mn-cs"/>
                      </a:endParaRP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0" kern="1200" baseline="0" dirty="0" smtClean="0">
                          <a:solidFill>
                            <a:schemeClr val="tx1"/>
                          </a:solidFill>
                          <a:latin typeface="Arial Narrow" panose="020B0606020202030204" pitchFamily="34" charset="0"/>
                          <a:ea typeface="PMingLiU" pitchFamily="18" charset="-120"/>
                          <a:cs typeface="+mn-cs"/>
                        </a:rPr>
                        <a:t>Similar condición de lluvias muy ligeras se podrían presentar en el alto Putumayo con oscilaciones poco significativas en los niveles aportantes al Putumayo de este sector.</a:t>
                      </a:r>
                    </a:p>
                  </a:txBody>
                  <a:tcPr marL="74790" marR="74790" marT="36929" marB="36929">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9" name="Tabla 7"/>
          <p:cNvGraphicFramePr>
            <a:graphicFrameLocks noGrp="1"/>
          </p:cNvGraphicFramePr>
          <p:nvPr>
            <p:extLst>
              <p:ext uri="{D42A27DB-BD31-4B8C-83A1-F6EECF244321}">
                <p14:modId xmlns:p14="http://schemas.microsoft.com/office/powerpoint/2010/main" val="374080802"/>
              </p:ext>
            </p:extLst>
          </p:nvPr>
        </p:nvGraphicFramePr>
        <p:xfrm>
          <a:off x="315087" y="4946281"/>
          <a:ext cx="5832648" cy="3002874"/>
        </p:xfrm>
        <a:graphic>
          <a:graphicData uri="http://schemas.openxmlformats.org/drawingml/2006/table">
            <a:tbl>
              <a:tblPr/>
              <a:tblGrid>
                <a:gridCol w="780869">
                  <a:extLst>
                    <a:ext uri="{9D8B030D-6E8A-4147-A177-3AD203B41FA5}">
                      <a16:colId xmlns:a16="http://schemas.microsoft.com/office/drawing/2014/main" xmlns="" val="20000"/>
                    </a:ext>
                  </a:extLst>
                </a:gridCol>
                <a:gridCol w="5051779">
                  <a:extLst>
                    <a:ext uri="{9D8B030D-6E8A-4147-A177-3AD203B41FA5}">
                      <a16:colId xmlns:a16="http://schemas.microsoft.com/office/drawing/2014/main" xmlns="" val="20001"/>
                    </a:ext>
                  </a:extLst>
                </a:gridCol>
              </a:tblGrid>
              <a:tr h="0">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algn="ctr" defTabSz="648035" rtl="0" eaLnBrk="1" latinLnBrk="0" hangingPunct="1"/>
                      <a:r>
                        <a:rPr lang="es-CO" sz="1400" b="1" kern="1200" dirty="0" smtClean="0">
                          <a:solidFill>
                            <a:srgbClr val="00446B"/>
                          </a:solidFill>
                          <a:latin typeface="Arial Narrow" panose="020B0606020202030204" pitchFamily="34" charset="0"/>
                          <a:ea typeface="+mn-ea"/>
                          <a:cs typeface="+mn-cs"/>
                        </a:rPr>
                        <a:t>REGIÓN </a:t>
                      </a:r>
                      <a:r>
                        <a:rPr lang="es-CO" sz="1400" b="1" kern="1200" baseline="0" dirty="0" smtClean="0">
                          <a:solidFill>
                            <a:srgbClr val="00446B"/>
                          </a:solidFill>
                          <a:latin typeface="Arial Narrow" panose="020B0606020202030204" pitchFamily="34" charset="0"/>
                          <a:ea typeface="+mn-ea"/>
                          <a:cs typeface="+mn-cs"/>
                        </a:rPr>
                        <a:t>ANDINA</a:t>
                      </a:r>
                      <a:endParaRPr lang="es-CO" sz="1400" b="1" kern="1200" dirty="0">
                        <a:solidFill>
                          <a:srgbClr val="00446B"/>
                        </a:solidFill>
                        <a:latin typeface="Arial Narrow" panose="020B0606020202030204" pitchFamily="34" charset="0"/>
                        <a:ea typeface="+mn-ea"/>
                        <a:cs typeface="+mn-cs"/>
                      </a:endParaRPr>
                    </a:p>
                  </a:txBody>
                  <a:tcPr marL="74790" marR="74790" marT="36929" marB="36929">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215683">
                <a:tc rowSpan="2">
                  <a:txBody>
                    <a:bodyPr/>
                    <a:lstStyle/>
                    <a:p>
                      <a:pPr algn="ctr" rtl="0"/>
                      <a:r>
                        <a:rPr lang="es-CO" sz="1100" b="1" i="0" u="none" strike="noStrike" kern="1200" baseline="0" dirty="0" smtClean="0">
                          <a:solidFill>
                            <a:srgbClr val="000000"/>
                          </a:solidFill>
                          <a:latin typeface="Arial Narrow"/>
                        </a:rPr>
                        <a:t>ALERTA AMARILLA</a:t>
                      </a:r>
                    </a:p>
                    <a:p>
                      <a:pPr marL="0" marR="0" indent="0" algn="ctr" defTabSz="648035" rtl="0" eaLnBrk="1" fontAlgn="auto" latinLnBrk="0" hangingPunct="1">
                        <a:lnSpc>
                          <a:spcPct val="100000"/>
                        </a:lnSpc>
                        <a:spcBef>
                          <a:spcPts val="0"/>
                        </a:spcBef>
                        <a:spcAft>
                          <a:spcPts val="0"/>
                        </a:spcAft>
                        <a:buClrTx/>
                        <a:buSzTx/>
                        <a:buFontTx/>
                        <a:buNone/>
                        <a:tabLst/>
                        <a:defRPr/>
                      </a:pPr>
                      <a:endParaRPr lang="es-CO" dirty="0"/>
                    </a:p>
                  </a:txBody>
                  <a:tcPr marL="74790" marR="74790" marT="36929" marB="36929"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74790" marR="74790" marT="36929" marB="36929">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67961">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just"/>
                      <a:r>
                        <a:rPr lang="es-CO" sz="1050" b="1" u="none" kern="1200" baseline="0" dirty="0" smtClean="0">
                          <a:solidFill>
                            <a:schemeClr val="tx1"/>
                          </a:solidFill>
                          <a:latin typeface="Arial Narrow" panose="020B0606020202030204" pitchFamily="34" charset="0"/>
                          <a:ea typeface="PMingLiU" pitchFamily="18" charset="-120"/>
                          <a:cs typeface="+mn-cs"/>
                        </a:rPr>
                        <a:t>NIVELES ALTOS EN EL RIO MAGDALENA EN EL SECTOR  GAMARRA -  EL BANCO.</a:t>
                      </a:r>
                    </a:p>
                    <a:p>
                      <a:pPr algn="just"/>
                      <a:r>
                        <a:rPr lang="es-CO" sz="1050" b="0" kern="1200" baseline="0" dirty="0" smtClean="0">
                          <a:solidFill>
                            <a:schemeClr val="tx1"/>
                          </a:solidFill>
                          <a:latin typeface="Arial Narrow" panose="020B0606020202030204" pitchFamily="34" charset="0"/>
                          <a:ea typeface="PMingLiU" pitchFamily="18" charset="-120"/>
                          <a:cs typeface="+mn-cs"/>
                        </a:rPr>
                        <a:t>Con el transito de la onda de creciente que se origino el fin de semana pasado en la parte alta de la cuenca, esta onda se va desplazando y en  la mañana de hoy se ubica a la altura de Gamarra (Santander), sin embargo debido a su atenuación por el desplazamiento,  los niveles no alcanzaran valores altos, ni se esperan afectaciones locales. Es importante también resaltar que durante esta semana no se han registrado aportes importantes de los principales afluentes en la parte alta y media. </a:t>
                      </a:r>
                    </a:p>
                    <a:p>
                      <a:pPr algn="just"/>
                      <a:endParaRPr lang="es-CO" sz="1050" b="0" u="none" kern="1200" baseline="0" dirty="0" smtClean="0">
                        <a:solidFill>
                          <a:schemeClr val="tx1"/>
                        </a:solidFill>
                        <a:latin typeface="Arial Narrow" panose="020B0606020202030204" pitchFamily="34" charset="0"/>
                        <a:ea typeface="PMingLiU" pitchFamily="18" charset="-120"/>
                        <a:cs typeface="+mn-cs"/>
                      </a:endParaRPr>
                    </a:p>
                    <a:p>
                      <a:pPr algn="just"/>
                      <a:r>
                        <a:rPr lang="es-CO" sz="1050" b="1" u="none" kern="1200" baseline="0" dirty="0" smtClean="0">
                          <a:solidFill>
                            <a:schemeClr val="tx1"/>
                          </a:solidFill>
                          <a:latin typeface="Arial Narrow" panose="020B0606020202030204" pitchFamily="34" charset="0"/>
                          <a:ea typeface="PMingLiU" pitchFamily="18" charset="-120"/>
                          <a:cs typeface="+mn-cs"/>
                        </a:rPr>
                        <a:t>NIVELES ALTOS EN EL RIO CAUCA EN EL MUNICIPIO DE YOTOCO EN EL VALLE DEL CAUCA.</a:t>
                      </a:r>
                    </a:p>
                    <a:p>
                      <a:pPr algn="just"/>
                      <a:r>
                        <a:rPr lang="es-CO" sz="1050" kern="1200" baseline="0" dirty="0" smtClean="0">
                          <a:solidFill>
                            <a:schemeClr val="tx1"/>
                          </a:solidFill>
                          <a:latin typeface="Arial Narrow" panose="020B0606020202030204" pitchFamily="34" charset="0"/>
                          <a:ea typeface="PMingLiU" pitchFamily="18" charset="-120"/>
                          <a:cs typeface="+mn-cs"/>
                        </a:rPr>
                        <a:t>Se mantienen altos los niveles en el cauce principal del Cauca  a la altura del municipio de Yotoco en el Valle del Cauca.</a:t>
                      </a:r>
                    </a:p>
                    <a:p>
                      <a:pPr algn="just"/>
                      <a:r>
                        <a:rPr lang="es-CO" sz="1050" kern="1200" baseline="0" dirty="0" smtClean="0">
                          <a:solidFill>
                            <a:schemeClr val="tx1"/>
                          </a:solidFill>
                          <a:latin typeface="Arial Narrow" panose="020B0606020202030204" pitchFamily="34" charset="0"/>
                          <a:ea typeface="PMingLiU" pitchFamily="18" charset="-120"/>
                          <a:cs typeface="+mn-cs"/>
                        </a:rPr>
                        <a:t>Aunque se destaca un descenso muy lento sostenido, se mantiene la recomendación para que pobladores ribereños mantengan atento seguimiento al comportamiento de los niveles, pues no se descarta que durante el fin de semana se activen las lluvias.</a:t>
                      </a:r>
                    </a:p>
                  </a:txBody>
                  <a:tcPr marL="74790" marR="74790" marT="36929" marB="36929">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788249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7"/>
          <p:cNvGraphicFramePr>
            <a:graphicFrameLocks noGrp="1"/>
          </p:cNvGraphicFramePr>
          <p:nvPr>
            <p:extLst>
              <p:ext uri="{D42A27DB-BD31-4B8C-83A1-F6EECF244321}">
                <p14:modId xmlns:p14="http://schemas.microsoft.com/office/powerpoint/2010/main" val="3937683017"/>
              </p:ext>
            </p:extLst>
          </p:nvPr>
        </p:nvGraphicFramePr>
        <p:xfrm>
          <a:off x="359767" y="1648991"/>
          <a:ext cx="5832648" cy="1510184"/>
        </p:xfrm>
        <a:graphic>
          <a:graphicData uri="http://schemas.openxmlformats.org/drawingml/2006/table">
            <a:tbl>
              <a:tblPr/>
              <a:tblGrid>
                <a:gridCol w="786478">
                  <a:extLst>
                    <a:ext uri="{9D8B030D-6E8A-4147-A177-3AD203B41FA5}">
                      <a16:colId xmlns:a16="http://schemas.microsoft.com/office/drawing/2014/main" xmlns="" val="20000"/>
                    </a:ext>
                  </a:extLst>
                </a:gridCol>
                <a:gridCol w="5046170">
                  <a:extLst>
                    <a:ext uri="{9D8B030D-6E8A-4147-A177-3AD203B41FA5}">
                      <a16:colId xmlns:a16="http://schemas.microsoft.com/office/drawing/2014/main" xmlns="" val="20001"/>
                    </a:ext>
                  </a:extLst>
                </a:gridCol>
              </a:tblGrid>
              <a:tr h="170944">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algn="ctr" defTabSz="648035" rtl="0" eaLnBrk="1" latinLnBrk="0" hangingPunct="1"/>
                      <a:r>
                        <a:rPr lang="es-CO" sz="1400" b="1" kern="1200" dirty="0" smtClean="0">
                          <a:solidFill>
                            <a:srgbClr val="00446B"/>
                          </a:solidFill>
                          <a:latin typeface="Arial Narrow" panose="020B0606020202030204" pitchFamily="34" charset="0"/>
                          <a:ea typeface="+mn-ea"/>
                          <a:cs typeface="+mn-cs"/>
                        </a:rPr>
                        <a:t>REGIÓN </a:t>
                      </a:r>
                      <a:r>
                        <a:rPr lang="es-CO" sz="1400" b="1" kern="1200" baseline="0" dirty="0" smtClean="0">
                          <a:solidFill>
                            <a:srgbClr val="00446B"/>
                          </a:solidFill>
                          <a:latin typeface="Arial Narrow" panose="020B0606020202030204" pitchFamily="34" charset="0"/>
                          <a:ea typeface="+mn-ea"/>
                          <a:cs typeface="+mn-cs"/>
                        </a:rPr>
                        <a:t>PACÍFICA</a:t>
                      </a:r>
                      <a:endParaRPr lang="es-CO" sz="1400" b="1" kern="1200" dirty="0">
                        <a:solidFill>
                          <a:srgbClr val="00446B"/>
                        </a:solidFill>
                        <a:latin typeface="Arial Narrow" panose="020B0606020202030204" pitchFamily="34" charset="0"/>
                        <a:ea typeface="+mn-ea"/>
                        <a:cs typeface="+mn-cs"/>
                      </a:endParaRPr>
                    </a:p>
                  </a:txBody>
                  <a:tcPr marL="74790" marR="74790" marT="36929" marB="36929">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143732">
                <a:tc rowSpan="2">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1" kern="1200" dirty="0" smtClean="0">
                          <a:solidFill>
                            <a:schemeClr val="tx1"/>
                          </a:solidFill>
                          <a:effectLst/>
                          <a:latin typeface="Arial Narrow" panose="020B0606020202030204" pitchFamily="34" charset="0"/>
                          <a:ea typeface="+mn-ea"/>
                          <a:cs typeface="+mn-cs"/>
                        </a:rPr>
                        <a:t>ALERTA AMARILLA</a:t>
                      </a:r>
                    </a:p>
                    <a:p>
                      <a:pPr marL="0" marR="0" indent="0" algn="ctr" defTabSz="648035" rtl="0" eaLnBrk="1" fontAlgn="auto" latinLnBrk="0" hangingPunct="1">
                        <a:lnSpc>
                          <a:spcPct val="100000"/>
                        </a:lnSpc>
                        <a:spcBef>
                          <a:spcPts val="0"/>
                        </a:spcBef>
                        <a:spcAft>
                          <a:spcPts val="0"/>
                        </a:spcAft>
                        <a:buClrTx/>
                        <a:buSzTx/>
                        <a:buFontTx/>
                        <a:buNone/>
                        <a:tabLst/>
                        <a:defRPr/>
                      </a:pPr>
                      <a:endParaRPr lang="es-CO" dirty="0"/>
                    </a:p>
                  </a:txBody>
                  <a:tcPr marL="74790" marR="74790" marT="36929" marB="36929"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74790" marR="74790" marT="36929" marB="36929">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81468">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r>
                        <a:rPr lang="es-CO" sz="1050" b="1" u="none" kern="1200" baseline="0" dirty="0" smtClean="0">
                          <a:solidFill>
                            <a:schemeClr val="tx1"/>
                          </a:solidFill>
                          <a:latin typeface="Arial Narrow" panose="020B0606020202030204" pitchFamily="34" charset="0"/>
                          <a:ea typeface="PMingLiU" pitchFamily="18" charset="-120"/>
                          <a:cs typeface="+mn-cs"/>
                        </a:rPr>
                        <a:t>PROBABILIDAD DE CRECIENTES SÚBITAS EN  RÍOS DEL DEPARTAMENTO DE  NARIÑO</a:t>
                      </a:r>
                    </a:p>
                    <a:p>
                      <a:r>
                        <a:rPr lang="es-CO" sz="1050" b="0" kern="1200" baseline="0" dirty="0" smtClean="0">
                          <a:solidFill>
                            <a:schemeClr val="tx1"/>
                          </a:solidFill>
                          <a:latin typeface="Arial Narrow" panose="020B0606020202030204" pitchFamily="34" charset="0"/>
                          <a:ea typeface="PMingLiU" pitchFamily="18" charset="-120"/>
                          <a:cs typeface="+mn-cs"/>
                        </a:rPr>
                        <a:t>Debido a las lluvias con tormentas eléctricas presentadas en las últimas horas en el departamento de Nariño, especialmente en la ciudad de Tumaco ; se genera la alerta por probabilidad de crecientes súbitas en los ríos y afluentes del departamento, especialmente el río Mira, Aguaclara. y  demás afluentes.</a:t>
                      </a:r>
                      <a:endParaRPr lang="es-CO" sz="1050" b="0" kern="1200" baseline="0" dirty="0">
                        <a:solidFill>
                          <a:schemeClr val="tx1"/>
                        </a:solidFill>
                        <a:latin typeface="Arial Narrow" panose="020B0606020202030204" pitchFamily="34" charset="0"/>
                        <a:ea typeface="PMingLiU" pitchFamily="18" charset="-120"/>
                        <a:cs typeface="+mn-cs"/>
                      </a:endParaRPr>
                    </a:p>
                  </a:txBody>
                  <a:tcPr marL="74790" marR="74790" marT="36929" marB="36929">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35129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4005087" y="549175"/>
            <a:ext cx="2264433" cy="1061829"/>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smtClean="0">
                <a:solidFill>
                  <a:schemeClr val="bg1">
                    <a:lumMod val="50000"/>
                  </a:schemeClr>
                </a:solidFill>
                <a:latin typeface="Arial Narrow" panose="020B0606020202030204" pitchFamily="34" charset="0"/>
              </a:rPr>
              <a:t>Amenaza Alta o muy alta </a:t>
            </a:r>
            <a:r>
              <a:rPr lang="es-CO" sz="700" dirty="0">
                <a:solidFill>
                  <a:schemeClr val="bg1">
                    <a:lumMod val="50000"/>
                  </a:schemeClr>
                </a:solidFill>
                <a:latin typeface="Arial Narrow" panose="020B0606020202030204" pitchFamily="34" charset="0"/>
              </a:rPr>
              <a:t>de ocurrencia de incendios de la cobertura vegetal en zonas de bosques, cultivos y pastos, localizados en los siguientes municipios y sectores aledaños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de ocurrencia de incendios de la cobertura vegetal en zonas de bosques, cultivos y pastos, localizados en los siguientes municipios y sectores </a:t>
            </a:r>
            <a:r>
              <a:rPr lang="es-CO" sz="700" dirty="0" smtClean="0">
                <a:solidFill>
                  <a:schemeClr val="bg1">
                    <a:lumMod val="50000"/>
                  </a:schemeClr>
                </a:solidFill>
                <a:latin typeface="Arial Narrow" panose="020B0606020202030204" pitchFamily="34" charset="0"/>
              </a:rPr>
              <a:t>aledaños:</a:t>
            </a:r>
            <a:endParaRPr lang="es-CO" sz="801" dirty="0">
              <a:solidFill>
                <a:schemeClr val="bg1">
                  <a:lumMod val="50000"/>
                </a:schemeClr>
              </a:solidFill>
              <a:latin typeface="Arial Narrow" panose="020B0606020202030204" pitchFamily="34" charset="0"/>
            </a:endParaRPr>
          </a:p>
        </p:txBody>
      </p:sp>
      <p:graphicFrame>
        <p:nvGraphicFramePr>
          <p:cNvPr id="8" name="Tabla 9"/>
          <p:cNvGraphicFramePr>
            <a:graphicFrameLocks noGrp="1"/>
          </p:cNvGraphicFramePr>
          <p:nvPr>
            <p:extLst>
              <p:ext uri="{D42A27DB-BD31-4B8C-83A1-F6EECF244321}">
                <p14:modId xmlns:p14="http://schemas.microsoft.com/office/powerpoint/2010/main" val="1339841173"/>
              </p:ext>
            </p:extLst>
          </p:nvPr>
        </p:nvGraphicFramePr>
        <p:xfrm>
          <a:off x="350838" y="1674175"/>
          <a:ext cx="5734050" cy="1602468"/>
        </p:xfrm>
        <a:graphic>
          <a:graphicData uri="http://schemas.openxmlformats.org/drawingml/2006/table">
            <a:tbl>
              <a:tblPr/>
              <a:tblGrid>
                <a:gridCol w="977899">
                  <a:extLst>
                    <a:ext uri="{9D8B030D-6E8A-4147-A177-3AD203B41FA5}"/>
                  </a:extLst>
                </a:gridCol>
                <a:gridCol w="4756151">
                  <a:extLst>
                    <a:ext uri="{9D8B030D-6E8A-4147-A177-3AD203B41FA5}"/>
                  </a:extLst>
                </a:gridCol>
              </a:tblGrid>
              <a:tr h="285132">
                <a:tc gridSpan="2">
                  <a:txBody>
                    <a:bodyPr/>
                    <a:lstStyle/>
                    <a:p>
                      <a:pPr algn="ctr"/>
                      <a:r>
                        <a:rPr lang="es-CO" sz="1400" b="1" dirty="0" smtClean="0">
                          <a:solidFill>
                            <a:srgbClr val="00446B"/>
                          </a:solidFill>
                          <a:latin typeface="Arial Narrow" pitchFamily="34" charset="0"/>
                        </a:rPr>
                        <a:t>REGIÓN CARIBE</a:t>
                      </a:r>
                      <a:endParaRPr lang="es-CO" sz="1400" b="1" dirty="0">
                        <a:solidFill>
                          <a:srgbClr val="00446B"/>
                        </a:solidFill>
                        <a:latin typeface="Arial Narrow" pitchFamily="34" charset="0"/>
                      </a:endParaRPr>
                    </a:p>
                  </a:txBody>
                  <a:tcPr marL="91402" marR="91402" marT="35938" marB="35938">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434">
                <a:tc rowSpan="2">
                  <a:txBody>
                    <a:bodyPr/>
                    <a:lstStyle/>
                    <a:p>
                      <a:pPr algn="ctr"/>
                      <a:r>
                        <a:rPr lang="es-CO" sz="1100" b="1" dirty="0" smtClean="0">
                          <a:solidFill>
                            <a:schemeClr val="tx1"/>
                          </a:solidFill>
                          <a:effectLst/>
                          <a:latin typeface="Arial Narrow" pitchFamily="34" charset="0"/>
                        </a:rPr>
                        <a:t>ALERTA ROJA</a:t>
                      </a:r>
                      <a:endParaRPr lang="es-CO" sz="1100" b="1" dirty="0">
                        <a:solidFill>
                          <a:schemeClr val="tx1"/>
                        </a:solidFill>
                        <a:effectLst/>
                        <a:latin typeface="Arial Narrow" pitchFamily="34" charset="0"/>
                      </a:endParaRPr>
                    </a:p>
                  </a:txBody>
                  <a:tcPr marL="91402" marR="91402" marT="35938" marB="3593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02" marR="91402" marT="35938" marB="3593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1077222">
                <a:tc vMerge="1">
                  <a:txBody>
                    <a:bodyPr/>
                    <a:lstStyle/>
                    <a:p>
                      <a:endParaRPr lang="es-CO"/>
                    </a:p>
                  </a:txBody>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ATLÁNTICO</a:t>
                      </a:r>
                      <a:r>
                        <a:rPr lang="es-CO" sz="1100" b="0" dirty="0" smtClean="0">
                          <a:latin typeface="Arial Narrow" pitchFamily="34" charset="0"/>
                        </a:rPr>
                        <a:t>: Puerto Colombia y Tubará.</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BOLÍVAR</a:t>
                      </a:r>
                      <a:r>
                        <a:rPr lang="es-CO" sz="1100" b="0" dirty="0" smtClean="0">
                          <a:latin typeface="Arial Narrow" pitchFamily="34" charset="0"/>
                        </a:rPr>
                        <a:t>: Córdoba y Zambrano.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CÓRDOBA</a:t>
                      </a:r>
                      <a:r>
                        <a:rPr lang="es-CO" sz="1100" b="0" dirty="0" smtClean="0">
                          <a:latin typeface="Arial Narrow" pitchFamily="34" charset="0"/>
                        </a:rPr>
                        <a:t>: Buenavista, La Apartada y Montelíbano.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LA</a:t>
                      </a:r>
                      <a:r>
                        <a:rPr lang="es-CO" sz="1100" b="0" dirty="0" smtClean="0">
                          <a:latin typeface="Arial Narrow" pitchFamily="34" charset="0"/>
                        </a:rPr>
                        <a:t> </a:t>
                      </a:r>
                      <a:r>
                        <a:rPr lang="es-CO" sz="1100" b="1" dirty="0" smtClean="0">
                          <a:latin typeface="Arial Narrow" pitchFamily="34" charset="0"/>
                        </a:rPr>
                        <a:t>GUAJIRA</a:t>
                      </a:r>
                      <a:r>
                        <a:rPr lang="es-CO" sz="1100" b="0" dirty="0" smtClean="0">
                          <a:latin typeface="Arial Narrow" pitchFamily="34" charset="0"/>
                        </a:rPr>
                        <a:t>: Manaure, Riohacha y Uribia.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MAGDALENA</a:t>
                      </a:r>
                      <a:r>
                        <a:rPr lang="es-CO" sz="1100" b="0" dirty="0" smtClean="0">
                          <a:latin typeface="Arial Narrow" pitchFamily="34" charset="0"/>
                        </a:rPr>
                        <a:t>: Santa Marta.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SUCRE</a:t>
                      </a:r>
                      <a:r>
                        <a:rPr lang="es-CO" sz="1100" b="0" dirty="0" smtClean="0">
                          <a:latin typeface="Arial Narrow" pitchFamily="34" charset="0"/>
                        </a:rPr>
                        <a:t>: Chalán y Colosó.</a:t>
                      </a:r>
                    </a:p>
                  </a:txBody>
                  <a:tcPr marL="91402" marR="91402" marT="35938" marB="3593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graphicFrame>
        <p:nvGraphicFramePr>
          <p:cNvPr id="9" name="Tabla 9"/>
          <p:cNvGraphicFramePr>
            <a:graphicFrameLocks noGrp="1"/>
          </p:cNvGraphicFramePr>
          <p:nvPr>
            <p:extLst>
              <p:ext uri="{D42A27DB-BD31-4B8C-83A1-F6EECF244321}">
                <p14:modId xmlns:p14="http://schemas.microsoft.com/office/powerpoint/2010/main" val="695712397"/>
              </p:ext>
            </p:extLst>
          </p:nvPr>
        </p:nvGraphicFramePr>
        <p:xfrm>
          <a:off x="350838" y="3404053"/>
          <a:ext cx="5734050" cy="1602468"/>
        </p:xfrm>
        <a:graphic>
          <a:graphicData uri="http://schemas.openxmlformats.org/drawingml/2006/table">
            <a:tbl>
              <a:tblPr/>
              <a:tblGrid>
                <a:gridCol w="977899">
                  <a:extLst>
                    <a:ext uri="{9D8B030D-6E8A-4147-A177-3AD203B41FA5}"/>
                  </a:extLst>
                </a:gridCol>
                <a:gridCol w="4756151">
                  <a:extLst>
                    <a:ext uri="{9D8B030D-6E8A-4147-A177-3AD203B41FA5}"/>
                  </a:extLst>
                </a:gridCol>
              </a:tblGrid>
              <a:tr h="285132">
                <a:tc gridSpan="2">
                  <a:txBody>
                    <a:bodyPr/>
                    <a:lstStyle/>
                    <a:p>
                      <a:pPr algn="ctr"/>
                      <a:r>
                        <a:rPr lang="es-CO" sz="1400" b="1" dirty="0" smtClean="0">
                          <a:solidFill>
                            <a:srgbClr val="00446B"/>
                          </a:solidFill>
                          <a:latin typeface="Arial Narrow" pitchFamily="34" charset="0"/>
                        </a:rPr>
                        <a:t>REGIÓN CARIBE</a:t>
                      </a:r>
                      <a:endParaRPr lang="es-CO" sz="1400" b="1" dirty="0">
                        <a:solidFill>
                          <a:srgbClr val="00446B"/>
                        </a:solidFill>
                        <a:latin typeface="Arial Narrow" pitchFamily="34" charset="0"/>
                      </a:endParaRPr>
                    </a:p>
                  </a:txBody>
                  <a:tcPr marL="91402" marR="91402" marT="35938" marB="35938">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434">
                <a:tc rowSpan="2">
                  <a:txBody>
                    <a:bodyPr/>
                    <a:lstStyle/>
                    <a:p>
                      <a:pPr algn="ctr"/>
                      <a:r>
                        <a:rPr lang="es-CO" sz="1100" b="1" dirty="0" smtClean="0">
                          <a:solidFill>
                            <a:schemeClr val="tx1"/>
                          </a:solidFill>
                          <a:effectLst/>
                          <a:latin typeface="Arial Narrow" pitchFamily="34" charset="0"/>
                        </a:rPr>
                        <a:t>ALERTA NARANJA</a:t>
                      </a:r>
                      <a:endParaRPr lang="es-CO" sz="1100" b="1" dirty="0">
                        <a:solidFill>
                          <a:schemeClr val="tx1"/>
                        </a:solidFill>
                        <a:effectLst/>
                        <a:latin typeface="Arial Narrow" pitchFamily="34" charset="0"/>
                      </a:endParaRPr>
                    </a:p>
                  </a:txBody>
                  <a:tcPr marL="91402" marR="91402" marT="35938" marB="3593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02" marR="91402" marT="35938" marB="3593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1077222">
                <a:tc vMerge="1">
                  <a:txBody>
                    <a:bodyPr/>
                    <a:lstStyle/>
                    <a:p>
                      <a:endParaRPr lang="es-CO"/>
                    </a:p>
                  </a:txBody>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BOLÍVAR</a:t>
                      </a:r>
                      <a:r>
                        <a:rPr lang="es-CO" sz="1100" b="0" dirty="0" smtClean="0">
                          <a:latin typeface="Arial Narrow" pitchFamily="34" charset="0"/>
                        </a:rPr>
                        <a:t>: San Pablo, Turbaco y Villanueva.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CESAR</a:t>
                      </a:r>
                      <a:r>
                        <a:rPr lang="es-CO" sz="1100" b="0" dirty="0" smtClean="0">
                          <a:latin typeface="Arial Narrow" pitchFamily="34" charset="0"/>
                        </a:rPr>
                        <a:t>: La Paz y San Diego.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LA</a:t>
                      </a:r>
                      <a:r>
                        <a:rPr lang="es-CO" sz="1100" b="0" dirty="0" smtClean="0">
                          <a:latin typeface="Arial Narrow" pitchFamily="34" charset="0"/>
                        </a:rPr>
                        <a:t> </a:t>
                      </a:r>
                      <a:r>
                        <a:rPr lang="es-CO" sz="1100" b="1" dirty="0" smtClean="0">
                          <a:latin typeface="Arial Narrow" pitchFamily="34" charset="0"/>
                        </a:rPr>
                        <a:t>GUAJIRA</a:t>
                      </a:r>
                      <a:r>
                        <a:rPr lang="es-CO" sz="1100" b="0" dirty="0" smtClean="0">
                          <a:latin typeface="Arial Narrow" pitchFamily="34" charset="0"/>
                        </a:rPr>
                        <a:t>: Barrancas, Dibulla, Distracción, El Molino, Fonseca, Maicao, San Juan del Cesar, Urumita y Villanueva.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MAGDALENA</a:t>
                      </a:r>
                      <a:r>
                        <a:rPr lang="es-CO" sz="1100" b="0" dirty="0" smtClean="0">
                          <a:latin typeface="Arial Narrow" pitchFamily="34" charset="0"/>
                        </a:rPr>
                        <a:t>: Fundación y Plato.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SUCRE</a:t>
                      </a:r>
                      <a:r>
                        <a:rPr lang="es-CO" sz="1100" b="0" dirty="0" smtClean="0">
                          <a:latin typeface="Arial Narrow" pitchFamily="34" charset="0"/>
                        </a:rPr>
                        <a:t>: Los Palmitos.</a:t>
                      </a:r>
                    </a:p>
                  </a:txBody>
                  <a:tcPr marL="91402" marR="91402" marT="35938" marB="3593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507095008"/>
              </p:ext>
            </p:extLst>
          </p:nvPr>
        </p:nvGraphicFramePr>
        <p:xfrm>
          <a:off x="360087" y="5128471"/>
          <a:ext cx="5734050" cy="2440704"/>
        </p:xfrm>
        <a:graphic>
          <a:graphicData uri="http://schemas.openxmlformats.org/drawingml/2006/table">
            <a:tbl>
              <a:tblPr/>
              <a:tblGrid>
                <a:gridCol w="977899">
                  <a:extLst>
                    <a:ext uri="{9D8B030D-6E8A-4147-A177-3AD203B41FA5}"/>
                  </a:extLst>
                </a:gridCol>
                <a:gridCol w="4756151">
                  <a:extLst>
                    <a:ext uri="{9D8B030D-6E8A-4147-A177-3AD203B41FA5}"/>
                  </a:extLst>
                </a:gridCol>
              </a:tblGrid>
              <a:tr h="285180">
                <a:tc gridSpan="2">
                  <a:txBody>
                    <a:bodyPr/>
                    <a:lstStyle/>
                    <a:p>
                      <a:pPr algn="ctr"/>
                      <a:r>
                        <a:rPr lang="es-CO" sz="1400" b="1" dirty="0" smtClean="0">
                          <a:solidFill>
                            <a:srgbClr val="00446B"/>
                          </a:solidFill>
                          <a:latin typeface="Arial Narrow" pitchFamily="34" charset="0"/>
                        </a:rPr>
                        <a:t>REGIÓN CARIBE</a:t>
                      </a:r>
                      <a:endParaRPr lang="es-CO" sz="1400" b="1" dirty="0">
                        <a:solidFill>
                          <a:srgbClr val="00446B"/>
                        </a:solidFill>
                        <a:latin typeface="Arial Narrow" pitchFamily="34" charset="0"/>
                      </a:endParaRPr>
                    </a:p>
                  </a:txBody>
                  <a:tcPr marL="91402" marR="91402" marT="35944" marB="35944">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475">
                <a:tc rowSpan="2">
                  <a:txBody>
                    <a:bodyPr/>
                    <a:lstStyle/>
                    <a:p>
                      <a:pPr algn="ctr"/>
                      <a:r>
                        <a:rPr lang="es-CO" sz="1100" b="1" dirty="0" smtClean="0">
                          <a:solidFill>
                            <a:schemeClr val="tx1"/>
                          </a:solidFill>
                          <a:effectLst/>
                          <a:latin typeface="Arial Narrow" pitchFamily="34" charset="0"/>
                        </a:rPr>
                        <a:t>ALERTA AMARILLA</a:t>
                      </a:r>
                      <a:endParaRPr lang="es-CO" sz="1100" b="1" dirty="0">
                        <a:solidFill>
                          <a:schemeClr val="tx1"/>
                        </a:solidFill>
                        <a:effectLst/>
                        <a:latin typeface="Arial Narrow" pitchFamily="34" charset="0"/>
                      </a:endParaRPr>
                    </a:p>
                  </a:txBody>
                  <a:tcPr marL="91402" marR="91402" marT="35944" marB="3594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02" marR="91402" marT="35944" marB="35944">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1915333">
                <a:tc vMerge="1">
                  <a:txBody>
                    <a:bodyPr/>
                    <a:lstStyle/>
                    <a:p>
                      <a:endParaRPr lang="es-CO"/>
                    </a:p>
                  </a:txBody>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ANTIOQUIA</a:t>
                      </a:r>
                      <a:r>
                        <a:rPr lang="es-CO" sz="1100" b="0" dirty="0" smtClean="0">
                          <a:latin typeface="Arial Narrow" pitchFamily="34" charset="0"/>
                        </a:rPr>
                        <a:t>: Turbo.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ATLÁNTICO</a:t>
                      </a:r>
                      <a:r>
                        <a:rPr lang="es-CO" sz="1100" b="0" dirty="0" smtClean="0">
                          <a:latin typeface="Arial Narrow" pitchFamily="34" charset="0"/>
                        </a:rPr>
                        <a:t>: Barranquilla, Galapa, Malambo, Sabanagrande y Soledad.</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BOLÍVAR</a:t>
                      </a:r>
                      <a:r>
                        <a:rPr lang="es-CO" sz="1100" b="0" dirty="0" smtClean="0">
                          <a:latin typeface="Arial Narrow" pitchFamily="34" charset="0"/>
                        </a:rPr>
                        <a:t>: Arjona, El Carmen de Bolívar, Mahates, San Jacinto, San Juan Nepomuceno, Santa Rosa y Turbana.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CESAR</a:t>
                      </a:r>
                      <a:r>
                        <a:rPr lang="es-CO" sz="1100" b="0" dirty="0" smtClean="0">
                          <a:latin typeface="Arial Narrow" pitchFamily="34" charset="0"/>
                        </a:rPr>
                        <a:t>: Aguachica, Agustín Codazzi, Astrea, Becerrill, Curumaní, El Paso, González, Manaure Balcón del Cesar, Pueblo Bello, Río de Oro y Tamalameque.</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CÓRDOBA</a:t>
                      </a:r>
                      <a:r>
                        <a:rPr lang="es-CO" sz="1100" b="0" dirty="0" smtClean="0">
                          <a:latin typeface="Arial Narrow" pitchFamily="34" charset="0"/>
                        </a:rPr>
                        <a:t>: Ayapel, Lorica, San Antero, San Bernardo del Viento, Tierralta y Valencia.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LA</a:t>
                      </a:r>
                      <a:r>
                        <a:rPr lang="es-CO" sz="1100" b="0" dirty="0" smtClean="0">
                          <a:latin typeface="Arial Narrow" pitchFamily="34" charset="0"/>
                        </a:rPr>
                        <a:t> </a:t>
                      </a:r>
                      <a:r>
                        <a:rPr lang="es-CO" sz="1100" b="1" dirty="0" smtClean="0">
                          <a:latin typeface="Arial Narrow" pitchFamily="34" charset="0"/>
                        </a:rPr>
                        <a:t>GUAJIRA</a:t>
                      </a:r>
                      <a:r>
                        <a:rPr lang="es-CO" sz="1100" b="0" dirty="0" smtClean="0">
                          <a:latin typeface="Arial Narrow" pitchFamily="34" charset="0"/>
                        </a:rPr>
                        <a:t>: Albania, Hato Nuevo y La Jagua del Pilar.</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MAGDALENA</a:t>
                      </a:r>
                      <a:r>
                        <a:rPr lang="es-CO" sz="1100" b="0" dirty="0" smtClean="0">
                          <a:latin typeface="Arial Narrow" pitchFamily="34" charset="0"/>
                        </a:rPr>
                        <a:t>: Algarrobo, Aracataca, Ciénaga, El Retén, Nueva Granada, Pivijay, Remolino, Sabanas de San Ángel, Santa Bárbara de Pinto, Sitionuevo y Tenerife.</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SUCRE</a:t>
                      </a:r>
                      <a:r>
                        <a:rPr lang="es-CO" sz="1100" b="0" dirty="0" smtClean="0">
                          <a:latin typeface="Arial Narrow" pitchFamily="34" charset="0"/>
                        </a:rPr>
                        <a:t>: Majagual, Ovejas, San Onofre, Sucre y Tolú.</a:t>
                      </a:r>
                    </a:p>
                  </a:txBody>
                  <a:tcPr marL="91402" marR="91402" marT="35944" marB="35944">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sp>
        <p:nvSpPr>
          <p:cNvPr id="11" name="6 CuadroTexto"/>
          <p:cNvSpPr txBox="1"/>
          <p:nvPr/>
        </p:nvSpPr>
        <p:spPr>
          <a:xfrm>
            <a:off x="360087" y="7614175"/>
            <a:ext cx="5734050" cy="430213"/>
          </a:xfrm>
          <a:prstGeom prst="rect">
            <a:avLst/>
          </a:prstGeom>
          <a:noFill/>
        </p:spPr>
        <p:txBody>
          <a:bodyPr>
            <a:spAutoFit/>
          </a:bodyPr>
          <a:lstStyle/>
          <a:p>
            <a:pPr algn="just">
              <a:defRPr/>
            </a:pPr>
            <a:r>
              <a:rPr lang="es-CO" sz="1100" i="1" dirty="0">
                <a:solidFill>
                  <a:srgbClr val="0070C0"/>
                </a:solidFill>
                <a:latin typeface="+mn-lt"/>
                <a:cs typeface="Arial" charset="0"/>
              </a:rPr>
              <a:t>Especial atención en los Parques Nacionales Naturales de Ciénaga Grande de Santa Marta, Macuira, Isla de Salamanca y Sierra Nevada de Santa Marta.</a:t>
            </a:r>
          </a:p>
        </p:txBody>
      </p:sp>
    </p:spTree>
    <p:extLst>
      <p:ext uri="{BB962C8B-B14F-4D97-AF65-F5344CB8AC3E}">
        <p14:creationId xmlns:p14="http://schemas.microsoft.com/office/powerpoint/2010/main" val="1009677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4005087" y="549175"/>
            <a:ext cx="2264433" cy="1061829"/>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smtClean="0">
                <a:solidFill>
                  <a:schemeClr val="bg1">
                    <a:lumMod val="50000"/>
                  </a:schemeClr>
                </a:solidFill>
                <a:latin typeface="Arial Narrow" panose="020B0606020202030204" pitchFamily="34" charset="0"/>
              </a:rPr>
              <a:t>Amenaza Alta o muy alta </a:t>
            </a:r>
            <a:r>
              <a:rPr lang="es-CO" sz="700" dirty="0">
                <a:solidFill>
                  <a:schemeClr val="bg1">
                    <a:lumMod val="50000"/>
                  </a:schemeClr>
                </a:solidFill>
                <a:latin typeface="Arial Narrow" panose="020B0606020202030204" pitchFamily="34" charset="0"/>
              </a:rPr>
              <a:t>de ocurrencia de incendios de la cobertura vegetal en zonas de bosques, cultivos y pastos, localizados en los siguientes municipios y sectores aledaños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de ocurrencia de incendios de la cobertura vegetal en zonas de bosques, cultivos y pastos, localizados en los siguientes municipios y sectores </a:t>
            </a:r>
            <a:r>
              <a:rPr lang="es-CO" sz="700" dirty="0" smtClean="0">
                <a:solidFill>
                  <a:schemeClr val="bg1">
                    <a:lumMod val="50000"/>
                  </a:schemeClr>
                </a:solidFill>
                <a:latin typeface="Arial Narrow" panose="020B0606020202030204" pitchFamily="34" charset="0"/>
              </a:rPr>
              <a:t>aledaños:</a:t>
            </a:r>
            <a:endParaRPr lang="es-CO" sz="801" dirty="0">
              <a:solidFill>
                <a:schemeClr val="bg1">
                  <a:lumMod val="50000"/>
                </a:schemeClr>
              </a:solidFill>
              <a:latin typeface="Arial Narrow" panose="020B0606020202030204" pitchFamily="34" charset="0"/>
            </a:endParaRPr>
          </a:p>
        </p:txBody>
      </p:sp>
      <p:graphicFrame>
        <p:nvGraphicFramePr>
          <p:cNvPr id="7" name="Tabla 9"/>
          <p:cNvGraphicFramePr>
            <a:graphicFrameLocks noGrp="1"/>
          </p:cNvGraphicFramePr>
          <p:nvPr/>
        </p:nvGraphicFramePr>
        <p:xfrm>
          <a:off x="350838" y="2016125"/>
          <a:ext cx="5734050" cy="931980"/>
        </p:xfrm>
        <a:graphic>
          <a:graphicData uri="http://schemas.openxmlformats.org/drawingml/2006/table">
            <a:tbl>
              <a:tblPr/>
              <a:tblGrid>
                <a:gridCol w="977899">
                  <a:extLst>
                    <a:ext uri="{9D8B030D-6E8A-4147-A177-3AD203B41FA5}"/>
                  </a:extLst>
                </a:gridCol>
                <a:gridCol w="4756151">
                  <a:extLst>
                    <a:ext uri="{9D8B030D-6E8A-4147-A177-3AD203B41FA5}"/>
                  </a:extLst>
                </a:gridCol>
              </a:tblGrid>
              <a:tr h="285225">
                <a:tc gridSpan="2">
                  <a:txBody>
                    <a:bodyPr/>
                    <a:lstStyle/>
                    <a:p>
                      <a:pPr algn="ctr"/>
                      <a:r>
                        <a:rPr lang="es-CO" sz="1400" b="1" dirty="0" smtClean="0">
                          <a:solidFill>
                            <a:srgbClr val="00446B"/>
                          </a:solidFill>
                          <a:latin typeface="Arial Narrow" pitchFamily="34" charset="0"/>
                        </a:rPr>
                        <a:t>REGIÓN ANDINA</a:t>
                      </a:r>
                      <a:endParaRPr lang="es-CO" sz="1400" b="1" dirty="0">
                        <a:solidFill>
                          <a:srgbClr val="00446B"/>
                        </a:solidFill>
                        <a:latin typeface="Arial Narrow" pitchFamily="34" charset="0"/>
                      </a:endParaRPr>
                    </a:p>
                  </a:txBody>
                  <a:tcPr marL="91402" marR="91402" marT="35950" marB="35950">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513">
                <a:tc rowSpan="2">
                  <a:txBody>
                    <a:bodyPr/>
                    <a:lstStyle/>
                    <a:p>
                      <a:pPr algn="ctr"/>
                      <a:r>
                        <a:rPr lang="es-CO" sz="1100" b="1" dirty="0" smtClean="0">
                          <a:solidFill>
                            <a:schemeClr val="tx1"/>
                          </a:solidFill>
                          <a:effectLst/>
                          <a:latin typeface="Arial Narrow" pitchFamily="34" charset="0"/>
                        </a:rPr>
                        <a:t>ALERTA ROJA</a:t>
                      </a:r>
                      <a:endParaRPr lang="es-CO" sz="1100" b="1" dirty="0">
                        <a:solidFill>
                          <a:schemeClr val="tx1"/>
                        </a:solidFill>
                        <a:effectLst/>
                        <a:latin typeface="Arial Narrow" pitchFamily="34" charset="0"/>
                      </a:endParaRPr>
                    </a:p>
                  </a:txBody>
                  <a:tcPr marL="91402" marR="91402" marT="35950" marB="359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02" marR="91402" marT="35950" marB="359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407125">
                <a:tc vMerge="1">
                  <a:txBody>
                    <a:bodyPr/>
                    <a:lstStyle/>
                    <a:p>
                      <a:endParaRPr lang="es-CO"/>
                    </a:p>
                  </a:txBody>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BOYACÁ</a:t>
                      </a:r>
                      <a:r>
                        <a:rPr lang="es-CO" sz="1100" b="0" dirty="0" smtClean="0">
                          <a:latin typeface="Arial Narrow" pitchFamily="34" charset="0"/>
                        </a:rPr>
                        <a:t>: Cuítiva, Firavitoba, Iza, Samacá y Tota.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CUNDINAMARCA</a:t>
                      </a:r>
                      <a:r>
                        <a:rPr lang="es-CO" sz="1100" b="0" dirty="0" smtClean="0">
                          <a:latin typeface="Arial Narrow" pitchFamily="34" charset="0"/>
                        </a:rPr>
                        <a:t>: Guachetá.</a:t>
                      </a:r>
                    </a:p>
                  </a:txBody>
                  <a:tcPr marL="91402" marR="91402" marT="35950" marB="359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graphicFrame>
        <p:nvGraphicFramePr>
          <p:cNvPr id="12" name="Tabla 9"/>
          <p:cNvGraphicFramePr>
            <a:graphicFrameLocks noGrp="1"/>
          </p:cNvGraphicFramePr>
          <p:nvPr/>
        </p:nvGraphicFramePr>
        <p:xfrm>
          <a:off x="350838" y="3171825"/>
          <a:ext cx="5734050" cy="1602468"/>
        </p:xfrm>
        <a:graphic>
          <a:graphicData uri="http://schemas.openxmlformats.org/drawingml/2006/table">
            <a:tbl>
              <a:tblPr/>
              <a:tblGrid>
                <a:gridCol w="977899">
                  <a:extLst>
                    <a:ext uri="{9D8B030D-6E8A-4147-A177-3AD203B41FA5}"/>
                  </a:extLst>
                </a:gridCol>
                <a:gridCol w="4756151">
                  <a:extLst>
                    <a:ext uri="{9D8B030D-6E8A-4147-A177-3AD203B41FA5}"/>
                  </a:extLst>
                </a:gridCol>
              </a:tblGrid>
              <a:tr h="285132">
                <a:tc gridSpan="2">
                  <a:txBody>
                    <a:bodyPr/>
                    <a:lstStyle/>
                    <a:p>
                      <a:pPr algn="ctr"/>
                      <a:r>
                        <a:rPr lang="es-CO" sz="1400" b="1" dirty="0" smtClean="0">
                          <a:solidFill>
                            <a:srgbClr val="00446B"/>
                          </a:solidFill>
                          <a:latin typeface="Arial Narrow" pitchFamily="34" charset="0"/>
                        </a:rPr>
                        <a:t>REGIÓN ANDINA</a:t>
                      </a:r>
                      <a:endParaRPr lang="es-CO" sz="1400" b="1" dirty="0">
                        <a:solidFill>
                          <a:srgbClr val="00446B"/>
                        </a:solidFill>
                        <a:latin typeface="Arial Narrow" pitchFamily="34" charset="0"/>
                      </a:endParaRPr>
                    </a:p>
                  </a:txBody>
                  <a:tcPr marL="91402" marR="91402" marT="35938" marB="35938">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434">
                <a:tc rowSpan="2">
                  <a:txBody>
                    <a:bodyPr/>
                    <a:lstStyle/>
                    <a:p>
                      <a:pPr algn="ctr"/>
                      <a:r>
                        <a:rPr lang="es-CO" sz="1100" b="1" dirty="0" smtClean="0">
                          <a:solidFill>
                            <a:schemeClr val="tx1"/>
                          </a:solidFill>
                          <a:effectLst/>
                          <a:latin typeface="Arial Narrow" pitchFamily="34" charset="0"/>
                        </a:rPr>
                        <a:t>ALERTA NARANJA</a:t>
                      </a:r>
                      <a:endParaRPr lang="es-CO" sz="1100" b="1" dirty="0">
                        <a:solidFill>
                          <a:schemeClr val="tx1"/>
                        </a:solidFill>
                        <a:effectLst/>
                        <a:latin typeface="Arial Narrow" pitchFamily="34" charset="0"/>
                      </a:endParaRPr>
                    </a:p>
                  </a:txBody>
                  <a:tcPr marL="91402" marR="91402" marT="35938" marB="35938"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02" marR="91402" marT="35938" marB="3593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1077222">
                <a:tc vMerge="1">
                  <a:txBody>
                    <a:bodyPr/>
                    <a:lstStyle/>
                    <a:p>
                      <a:endParaRPr lang="es-CO"/>
                    </a:p>
                  </a:txBody>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ANTIOQUIA</a:t>
                      </a:r>
                      <a:r>
                        <a:rPr lang="es-CO" sz="1100" b="0" dirty="0" smtClean="0">
                          <a:latin typeface="Arial Narrow" pitchFamily="34" charset="0"/>
                        </a:rPr>
                        <a:t>: Angostura y Carolina.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BOYACÁ</a:t>
                      </a:r>
                      <a:r>
                        <a:rPr lang="es-CO" sz="1100" b="0" dirty="0" smtClean="0">
                          <a:latin typeface="Arial Narrow" pitchFamily="34" charset="0"/>
                        </a:rPr>
                        <a:t>: Santa Rosa de Viterbo, Susacón y Ventaquemada.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CUNDINAMARCA</a:t>
                      </a:r>
                      <a:r>
                        <a:rPr lang="es-CO" sz="1100" b="0" dirty="0" smtClean="0">
                          <a:latin typeface="Arial Narrow" pitchFamily="34" charset="0"/>
                        </a:rPr>
                        <a:t>: Choachí.</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NORTE</a:t>
                      </a:r>
                      <a:r>
                        <a:rPr lang="es-CO" sz="1100" b="0" dirty="0" smtClean="0">
                          <a:latin typeface="Arial Narrow" pitchFamily="34" charset="0"/>
                        </a:rPr>
                        <a:t> </a:t>
                      </a:r>
                      <a:r>
                        <a:rPr lang="es-CO" sz="1100" b="1" dirty="0" smtClean="0">
                          <a:latin typeface="Arial Narrow" pitchFamily="34" charset="0"/>
                        </a:rPr>
                        <a:t>DE</a:t>
                      </a:r>
                      <a:r>
                        <a:rPr lang="es-CO" sz="1100" b="0" dirty="0" smtClean="0">
                          <a:latin typeface="Arial Narrow" pitchFamily="34" charset="0"/>
                        </a:rPr>
                        <a:t> </a:t>
                      </a:r>
                      <a:r>
                        <a:rPr lang="es-CO" sz="1100" b="1" dirty="0" smtClean="0">
                          <a:latin typeface="Arial Narrow" pitchFamily="34" charset="0"/>
                        </a:rPr>
                        <a:t>SANTANDER</a:t>
                      </a:r>
                      <a:r>
                        <a:rPr lang="es-CO" sz="1100" b="0" dirty="0" smtClean="0">
                          <a:latin typeface="Arial Narrow" pitchFamily="34" charset="0"/>
                        </a:rPr>
                        <a:t>: Cúcuta, La Playa, Ocaña y San Cayetano.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SANTANDER</a:t>
                      </a:r>
                      <a:r>
                        <a:rPr lang="es-CO" sz="1100" b="0" dirty="0" smtClean="0">
                          <a:latin typeface="Arial Narrow" pitchFamily="34" charset="0"/>
                        </a:rPr>
                        <a:t>: Betulia y Capitanejo.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TOLIMA</a:t>
                      </a:r>
                      <a:r>
                        <a:rPr lang="es-CO" sz="1100" b="0" dirty="0" smtClean="0">
                          <a:latin typeface="Arial Narrow" pitchFamily="34" charset="0"/>
                        </a:rPr>
                        <a:t>: Ambalema.</a:t>
                      </a:r>
                    </a:p>
                  </a:txBody>
                  <a:tcPr marL="91402" marR="91402" marT="35938" marB="35938">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3657855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4005087" y="549175"/>
            <a:ext cx="2264433" cy="1061829"/>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smtClean="0">
                <a:solidFill>
                  <a:schemeClr val="bg1">
                    <a:lumMod val="50000"/>
                  </a:schemeClr>
                </a:solidFill>
                <a:latin typeface="Arial Narrow" panose="020B0606020202030204" pitchFamily="34" charset="0"/>
              </a:rPr>
              <a:t>Amenaza Alta o muy alta </a:t>
            </a:r>
            <a:r>
              <a:rPr lang="es-CO" sz="700" dirty="0">
                <a:solidFill>
                  <a:schemeClr val="bg1">
                    <a:lumMod val="50000"/>
                  </a:schemeClr>
                </a:solidFill>
                <a:latin typeface="Arial Narrow" panose="020B0606020202030204" pitchFamily="34" charset="0"/>
              </a:rPr>
              <a:t>de ocurrencia de incendios de la cobertura vegetal en zonas de bosques, cultivos y pastos, localizados en los siguientes municipios y sectores aledaños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de ocurrencia de incendios de la cobertura vegetal en zonas de bosques, cultivos y pastos, localizados en los siguientes municipios y sectores </a:t>
            </a:r>
            <a:r>
              <a:rPr lang="es-CO" sz="700" dirty="0" smtClean="0">
                <a:solidFill>
                  <a:schemeClr val="bg1">
                    <a:lumMod val="50000"/>
                  </a:schemeClr>
                </a:solidFill>
                <a:latin typeface="Arial Narrow" panose="020B0606020202030204" pitchFamily="34" charset="0"/>
              </a:rPr>
              <a:t>aledaños:</a:t>
            </a:r>
            <a:endParaRPr lang="es-CO" sz="801" dirty="0">
              <a:solidFill>
                <a:schemeClr val="bg1">
                  <a:lumMod val="50000"/>
                </a:schemeClr>
              </a:solidFill>
              <a:latin typeface="Arial Narrow" panose="020B0606020202030204" pitchFamily="34" charset="0"/>
            </a:endParaRPr>
          </a:p>
        </p:txBody>
      </p:sp>
      <p:graphicFrame>
        <p:nvGraphicFramePr>
          <p:cNvPr id="5" name="Tabla 9"/>
          <p:cNvGraphicFramePr>
            <a:graphicFrameLocks noGrp="1"/>
          </p:cNvGraphicFramePr>
          <p:nvPr/>
        </p:nvGraphicFramePr>
        <p:xfrm>
          <a:off x="350838" y="2016125"/>
          <a:ext cx="5734050" cy="3614738"/>
        </p:xfrm>
        <a:graphic>
          <a:graphicData uri="http://schemas.openxmlformats.org/drawingml/2006/table">
            <a:tbl>
              <a:tblPr/>
              <a:tblGrid>
                <a:gridCol w="977899">
                  <a:extLst>
                    <a:ext uri="{9D8B030D-6E8A-4147-A177-3AD203B41FA5}"/>
                  </a:extLst>
                </a:gridCol>
                <a:gridCol w="4756151">
                  <a:extLst>
                    <a:ext uri="{9D8B030D-6E8A-4147-A177-3AD203B41FA5}"/>
                  </a:extLst>
                </a:gridCol>
              </a:tblGrid>
              <a:tr h="285310">
                <a:tc gridSpan="2">
                  <a:txBody>
                    <a:bodyPr/>
                    <a:lstStyle/>
                    <a:p>
                      <a:pPr algn="ctr"/>
                      <a:r>
                        <a:rPr lang="es-CO" sz="1400" b="1" dirty="0" smtClean="0">
                          <a:solidFill>
                            <a:srgbClr val="00446B"/>
                          </a:solidFill>
                          <a:latin typeface="Arial Narrow" pitchFamily="34" charset="0"/>
                        </a:rPr>
                        <a:t>REGIÓN ANDINA</a:t>
                      </a:r>
                      <a:endParaRPr lang="es-CO" sz="1400" b="1" dirty="0">
                        <a:solidFill>
                          <a:srgbClr val="00446B"/>
                        </a:solidFill>
                        <a:latin typeface="Arial Narrow" pitchFamily="34" charset="0"/>
                      </a:endParaRPr>
                    </a:p>
                  </a:txBody>
                  <a:tcPr marL="91402" marR="91402" marT="35961" marB="35961">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extLst>
                  <a:ext uri="{0D108BD9-81ED-4DB2-BD59-A6C34878D82A}"/>
                </a:extLst>
              </a:tr>
              <a:tr h="239584">
                <a:tc rowSpan="2">
                  <a:txBody>
                    <a:bodyPr/>
                    <a:lstStyle/>
                    <a:p>
                      <a:pPr algn="ctr"/>
                      <a:r>
                        <a:rPr lang="es-CO" sz="1100" b="1" dirty="0" smtClean="0">
                          <a:solidFill>
                            <a:schemeClr val="tx1"/>
                          </a:solidFill>
                          <a:effectLst/>
                          <a:latin typeface="Arial Narrow" pitchFamily="34" charset="0"/>
                        </a:rPr>
                        <a:t>ALERTA AMARILLA</a:t>
                      </a:r>
                      <a:endParaRPr lang="es-CO" sz="1100" b="1" dirty="0">
                        <a:solidFill>
                          <a:schemeClr val="tx1"/>
                        </a:solidFill>
                        <a:effectLst/>
                        <a:latin typeface="Arial Narrow" pitchFamily="34" charset="0"/>
                      </a:endParaRPr>
                    </a:p>
                  </a:txBody>
                  <a:tcPr marL="91402" marR="91402" marT="35961" marB="35961"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02" marR="91402" marT="35961" marB="359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089844">
                <a:tc vMerge="1">
                  <a:txBody>
                    <a:bodyPr/>
                    <a:lstStyle/>
                    <a:p>
                      <a:endParaRPr lang="es-CO"/>
                    </a:p>
                  </a:txBody>
                  <a:tcPr/>
                </a:tc>
                <a:tc>
                  <a:txBody>
                    <a:body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BOYACÁ</a:t>
                      </a:r>
                      <a:r>
                        <a:rPr lang="es-CO" sz="1100" b="0" dirty="0" smtClean="0">
                          <a:latin typeface="Arial Narrow" pitchFamily="34" charset="0"/>
                        </a:rPr>
                        <a:t>: Arcabuco, Boavita, Chíquiza, Chivatá, Ciénega, Cómbita, Covarachía, Cucaita, Duitama, Floresta, Jenesano, La Uvita, Monguí, Motavita, Nobsa, Oicatá, Paipa, Ramiriquí, Ráquira, Sáchica, San Miguel de Sema, Siachoque, Soatá, Sora, Soracá, Sotaquirá, Sutamarchán, Tibasosa, Tinjacá, Toca, Tunja, Tuta, Villa de Leiva y Viracachá.</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CALDAS</a:t>
                      </a:r>
                      <a:r>
                        <a:rPr lang="es-CO" sz="1100" b="0" dirty="0" smtClean="0">
                          <a:latin typeface="Arial Narrow" pitchFamily="34" charset="0"/>
                        </a:rPr>
                        <a:t>: Marquetalia y Riosucio.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CAUCA</a:t>
                      </a:r>
                      <a:r>
                        <a:rPr lang="es-CO" sz="1100" b="0" dirty="0" smtClean="0">
                          <a:latin typeface="Arial Narrow" pitchFamily="34" charset="0"/>
                        </a:rPr>
                        <a:t>: Puerto Tejada, Puracé (Coconuco) y Villa Rica.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CUNDINAMARCA</a:t>
                      </a:r>
                      <a:r>
                        <a:rPr lang="es-CO" sz="1100" b="0" dirty="0" smtClean="0">
                          <a:latin typeface="Arial Narrow" pitchFamily="34" charset="0"/>
                        </a:rPr>
                        <a:t>: Cajicá, Chía, Cogua, Cota, Funza, Fúquene, Guasca, Guataquí, Madrid, Mosquera, Nariño, Nemocón, San Juan de Río Seco, Simijaca, Sopó, Susa, Tenjo, Tocancipá, Ubaque y Ubaté.</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HUILA</a:t>
                      </a:r>
                      <a:r>
                        <a:rPr lang="es-CO" sz="1100" b="0" dirty="0" smtClean="0">
                          <a:latin typeface="Arial Narrow" pitchFamily="34" charset="0"/>
                        </a:rPr>
                        <a:t>: Baraya, Colombia, Tello y Villavieja.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NORTE</a:t>
                      </a:r>
                      <a:r>
                        <a:rPr lang="es-CO" sz="1100" b="0" dirty="0" smtClean="0">
                          <a:latin typeface="Arial Narrow" pitchFamily="34" charset="0"/>
                        </a:rPr>
                        <a:t> </a:t>
                      </a:r>
                      <a:r>
                        <a:rPr lang="es-CO" sz="1100" b="1" dirty="0" smtClean="0">
                          <a:latin typeface="Arial Narrow" pitchFamily="34" charset="0"/>
                        </a:rPr>
                        <a:t>DE</a:t>
                      </a:r>
                      <a:r>
                        <a:rPr lang="es-CO" sz="1100" b="0" dirty="0" smtClean="0">
                          <a:latin typeface="Arial Narrow" pitchFamily="34" charset="0"/>
                        </a:rPr>
                        <a:t> </a:t>
                      </a:r>
                      <a:r>
                        <a:rPr lang="es-CO" sz="1100" b="1" dirty="0" smtClean="0">
                          <a:latin typeface="Arial Narrow" pitchFamily="34" charset="0"/>
                        </a:rPr>
                        <a:t>SANTANDER</a:t>
                      </a:r>
                      <a:r>
                        <a:rPr lang="es-CO" sz="1100" b="0" dirty="0" smtClean="0">
                          <a:latin typeface="Arial Narrow" pitchFamily="34" charset="0"/>
                        </a:rPr>
                        <a:t>: Arboledas, Bochalema, Bucarasica, Cáchira, El Carmen, Los Patios, Pamplonita, Ragonvalia, Santiago, Tibú y Villa del Rosario.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RISARALDA</a:t>
                      </a:r>
                      <a:r>
                        <a:rPr lang="es-CO" sz="1100" b="0" dirty="0" smtClean="0">
                          <a:latin typeface="Arial Narrow" pitchFamily="34" charset="0"/>
                        </a:rPr>
                        <a:t>: Belén de Umbría.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SANTANDER</a:t>
                      </a:r>
                      <a:r>
                        <a:rPr lang="es-CO" sz="1100" b="0" dirty="0" smtClean="0">
                          <a:latin typeface="Arial Narrow" pitchFamily="34" charset="0"/>
                        </a:rPr>
                        <a:t>: Aratoca, Barichara, Bucaramanga, Cepitá, Cerrito, Chima, Concepción, Curití, Enciso, Guaca, Los Santos, Málaga, Molagavita, Piedecuesta, San José de Miranda, Santa Bárbara y Zapatoca.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TOLIMA</a:t>
                      </a:r>
                      <a:r>
                        <a:rPr lang="es-CO" sz="1100" b="0" dirty="0" smtClean="0">
                          <a:latin typeface="Arial Narrow" pitchFamily="34" charset="0"/>
                        </a:rPr>
                        <a:t>: Alvarado, Coello, Guamo, Piedras, Santa Isabel y Venadillo.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100" b="1" dirty="0" smtClean="0">
                          <a:latin typeface="Arial Narrow" pitchFamily="34" charset="0"/>
                        </a:rPr>
                        <a:t>VALLE</a:t>
                      </a:r>
                      <a:r>
                        <a:rPr lang="es-CO" sz="1100" b="0" dirty="0" smtClean="0">
                          <a:latin typeface="Arial Narrow" pitchFamily="34" charset="0"/>
                        </a:rPr>
                        <a:t> </a:t>
                      </a:r>
                      <a:r>
                        <a:rPr lang="es-CO" sz="1100" b="1" dirty="0" smtClean="0">
                          <a:latin typeface="Arial Narrow" pitchFamily="34" charset="0"/>
                        </a:rPr>
                        <a:t>DEL</a:t>
                      </a:r>
                      <a:r>
                        <a:rPr lang="es-CO" sz="1100" b="0" dirty="0" smtClean="0">
                          <a:latin typeface="Arial Narrow" pitchFamily="34" charset="0"/>
                        </a:rPr>
                        <a:t> </a:t>
                      </a:r>
                      <a:r>
                        <a:rPr lang="es-CO" sz="1100" b="1" dirty="0" smtClean="0">
                          <a:latin typeface="Arial Narrow" pitchFamily="34" charset="0"/>
                        </a:rPr>
                        <a:t>CAUCA</a:t>
                      </a:r>
                      <a:r>
                        <a:rPr lang="es-CO" sz="1100" b="0" dirty="0" smtClean="0">
                          <a:latin typeface="Arial Narrow" pitchFamily="34" charset="0"/>
                        </a:rPr>
                        <a:t>: Cali, Candelaria, Ginebra, Guacarí, Riofrío y Yotoco.</a:t>
                      </a:r>
                    </a:p>
                  </a:txBody>
                  <a:tcPr marL="91402" marR="91402" marT="35961" marB="3596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sp>
        <p:nvSpPr>
          <p:cNvPr id="6" name="9 CuadroTexto"/>
          <p:cNvSpPr txBox="1"/>
          <p:nvPr/>
        </p:nvSpPr>
        <p:spPr>
          <a:xfrm>
            <a:off x="350838" y="5883275"/>
            <a:ext cx="5734050" cy="430213"/>
          </a:xfrm>
          <a:prstGeom prst="rect">
            <a:avLst/>
          </a:prstGeom>
          <a:noFill/>
        </p:spPr>
        <p:txBody>
          <a:bodyPr>
            <a:spAutoFit/>
          </a:bodyPr>
          <a:lstStyle/>
          <a:p>
            <a:pPr algn="ctr">
              <a:defRPr/>
            </a:pPr>
            <a:r>
              <a:rPr lang="es-CO" sz="1100" b="1" i="1" dirty="0">
                <a:solidFill>
                  <a:srgbClr val="0070C0"/>
                </a:solidFill>
                <a:latin typeface="+mn-lt"/>
                <a:cs typeface="Arial" charset="0"/>
              </a:rPr>
              <a:t>Especial atención en los Parques Nacionales Naturales de Catatumbo-Bari, Chingaza, Iguaque, Los Farallones de Cali y Sumapaz.</a:t>
            </a:r>
          </a:p>
        </p:txBody>
      </p:sp>
    </p:spTree>
    <p:extLst>
      <p:ext uri="{BB962C8B-B14F-4D97-AF65-F5344CB8AC3E}">
        <p14:creationId xmlns:p14="http://schemas.microsoft.com/office/powerpoint/2010/main" val="674977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por deslizamientos de tierra 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por deslizamientos de tierra 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20900746"/>
              </p:ext>
            </p:extLst>
          </p:nvPr>
        </p:nvGraphicFramePr>
        <p:xfrm>
          <a:off x="359767" y="3042047"/>
          <a:ext cx="5760640" cy="1455420"/>
        </p:xfrm>
        <a:graphic>
          <a:graphicData uri="http://schemas.openxmlformats.org/drawingml/2006/table">
            <a:tbl>
              <a:tblPr/>
              <a:tblGrid>
                <a:gridCol w="936209">
                  <a:extLst>
                    <a:ext uri="{9D8B030D-6E8A-4147-A177-3AD203B41FA5}">
                      <a16:colId xmlns:a16="http://schemas.microsoft.com/office/drawing/2014/main" xmlns="" val="20000"/>
                    </a:ext>
                  </a:extLst>
                </a:gridCol>
                <a:gridCol w="4824431">
                  <a:extLst>
                    <a:ext uri="{9D8B030D-6E8A-4147-A177-3AD203B41FA5}">
                      <a16:colId xmlns:a16="http://schemas.microsoft.com/office/drawing/2014/main" xmlns="" val="20001"/>
                    </a:ext>
                  </a:extLst>
                </a:gridCol>
              </a:tblGrid>
              <a:tr h="198187">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ANDINA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168459">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NARANJA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E953C"/>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13474">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ANTIOQUIA: </a:t>
                      </a:r>
                      <a:r>
                        <a:rPr lang="es-CO" sz="1050" b="0" i="0" kern="1200" baseline="0" dirty="0" smtClean="0">
                          <a:solidFill>
                            <a:schemeClr val="tx1"/>
                          </a:solidFill>
                          <a:effectLst/>
                          <a:latin typeface="Arial Narrow" panose="020B0606020202030204" pitchFamily="34" charset="0"/>
                          <a:ea typeface="+mn-ea"/>
                          <a:cs typeface="+mn-cs"/>
                        </a:rPr>
                        <a:t>Carmen de Viboral, Cocorná, San Francisco, San Luis, Sonsón.</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CALDAS:</a:t>
                      </a:r>
                      <a:r>
                        <a:rPr lang="pt-BR" sz="1050" b="0" i="0" kern="1200" baseline="0" dirty="0" smtClean="0">
                          <a:solidFill>
                            <a:schemeClr val="tx1"/>
                          </a:solidFill>
                          <a:effectLst/>
                          <a:latin typeface="Arial Narrow" panose="020B0606020202030204" pitchFamily="34" charset="0"/>
                          <a:ea typeface="+mn-ea"/>
                          <a:cs typeface="+mn-cs"/>
                        </a:rPr>
                        <a:t>, Pácora, Samaná, Victoria.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CUNDINAMARCA: </a:t>
                      </a:r>
                      <a:r>
                        <a:rPr lang="es-CO" sz="1050" b="0" i="0" kern="1200" baseline="0" dirty="0" smtClean="0">
                          <a:solidFill>
                            <a:schemeClr val="tx1"/>
                          </a:solidFill>
                          <a:effectLst/>
                          <a:latin typeface="Arial Narrow" panose="020B0606020202030204" pitchFamily="34" charset="0"/>
                          <a:ea typeface="+mn-ea"/>
                          <a:cs typeface="+mn-cs"/>
                        </a:rPr>
                        <a:t>Guayabetal.</a:t>
                      </a:r>
                    </a:p>
                    <a:p>
                      <a:pPr marL="0" marR="0" indent="0" algn="just" defTabSz="648035" rtl="0" eaLnBrk="1" fontAlgn="auto" latinLnBrk="0" hangingPunct="1">
                        <a:lnSpc>
                          <a:spcPct val="100000"/>
                        </a:lnSpc>
                        <a:spcBef>
                          <a:spcPts val="0"/>
                        </a:spcBef>
                        <a:spcAft>
                          <a:spcPts val="0"/>
                        </a:spcAft>
                        <a:buClrTx/>
                        <a:buSzTx/>
                        <a:buFontTx/>
                        <a:buNone/>
                        <a:tabLst/>
                        <a:defRPr/>
                      </a:pPr>
                      <a:r>
                        <a:rPr lang="pt-BR" sz="1050" b="1" i="0" kern="1200" baseline="0" dirty="0" smtClean="0">
                          <a:solidFill>
                            <a:schemeClr val="tx1"/>
                          </a:solidFill>
                          <a:effectLst/>
                          <a:latin typeface="Arial Narrow" panose="020B0606020202030204" pitchFamily="34" charset="0"/>
                          <a:ea typeface="+mn-ea"/>
                          <a:cs typeface="+mn-cs"/>
                        </a:rPr>
                        <a:t>RISARALDA: </a:t>
                      </a:r>
                      <a:r>
                        <a:rPr lang="pt-BR" sz="1050" b="0" i="0" kern="1200" baseline="0" dirty="0" smtClean="0">
                          <a:solidFill>
                            <a:schemeClr val="tx1"/>
                          </a:solidFill>
                          <a:effectLst/>
                          <a:latin typeface="Arial Narrow" panose="020B0606020202030204" pitchFamily="34" charset="0"/>
                          <a:ea typeface="+mn-ea"/>
                          <a:cs typeface="+mn-cs"/>
                        </a:rPr>
                        <a:t>Pereira.</a:t>
                      </a:r>
                    </a:p>
                    <a:p>
                      <a:pPr marL="0" marR="0" indent="0" algn="just" defTabSz="648035" rtl="0" eaLnBrk="1" fontAlgn="auto" latinLnBrk="0" hangingPunct="1">
                        <a:lnSpc>
                          <a:spcPct val="100000"/>
                        </a:lnSpc>
                        <a:spcBef>
                          <a:spcPts val="0"/>
                        </a:spcBef>
                        <a:spcAft>
                          <a:spcPts val="0"/>
                        </a:spcAft>
                        <a:buClrTx/>
                        <a:buSzTx/>
                        <a:buFontTx/>
                        <a:buNone/>
                        <a:tabLst/>
                        <a:defRPr/>
                      </a:pPr>
                      <a:r>
                        <a:rPr lang="pt-BR" sz="1050" b="1" i="0" kern="1200" baseline="0" dirty="0" smtClean="0">
                          <a:solidFill>
                            <a:schemeClr val="tx1"/>
                          </a:solidFill>
                          <a:effectLst/>
                          <a:latin typeface="Arial Narrow" panose="020B0606020202030204" pitchFamily="34" charset="0"/>
                          <a:ea typeface="+mn-ea"/>
                          <a:cs typeface="+mn-cs"/>
                        </a:rPr>
                        <a:t>TOLIMA: </a:t>
                      </a:r>
                      <a:r>
                        <a:rPr lang="pt-BR" sz="1050" b="0" i="0" kern="1200" baseline="0" dirty="0" smtClean="0">
                          <a:solidFill>
                            <a:schemeClr val="tx1"/>
                          </a:solidFill>
                          <a:effectLst/>
                          <a:latin typeface="Arial Narrow" panose="020B0606020202030204" pitchFamily="34" charset="0"/>
                          <a:ea typeface="+mn-ea"/>
                          <a:cs typeface="+mn-cs"/>
                        </a:rPr>
                        <a:t>Carmen de Apicalá.</a:t>
                      </a:r>
                      <a:endParaRPr lang="es-CO" sz="1050" b="0" i="0" kern="1200" baseline="0" dirty="0" smtClean="0">
                        <a:solidFill>
                          <a:schemeClr val="tx1"/>
                        </a:solidFill>
                        <a:effectLst/>
                        <a:latin typeface="Arial Narrow" panose="020B0606020202030204" pitchFamily="34" charset="0"/>
                        <a:ea typeface="+mn-ea"/>
                        <a:cs typeface="+mn-cs"/>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65253314"/>
              </p:ext>
            </p:extLst>
          </p:nvPr>
        </p:nvGraphicFramePr>
        <p:xfrm>
          <a:off x="359767" y="1529879"/>
          <a:ext cx="5760640" cy="1277354"/>
        </p:xfrm>
        <a:graphic>
          <a:graphicData uri="http://schemas.openxmlformats.org/drawingml/2006/table">
            <a:tbl>
              <a:tblPr/>
              <a:tblGrid>
                <a:gridCol w="936209">
                  <a:extLst>
                    <a:ext uri="{9D8B030D-6E8A-4147-A177-3AD203B41FA5}">
                      <a16:colId xmlns="" xmlns:a16="http://schemas.microsoft.com/office/drawing/2014/main" val="20000"/>
                    </a:ext>
                  </a:extLst>
                </a:gridCol>
                <a:gridCol w="4824431">
                  <a:extLst>
                    <a:ext uri="{9D8B030D-6E8A-4147-A177-3AD203B41FA5}">
                      <a16:colId xmlns="" xmlns:a16="http://schemas.microsoft.com/office/drawing/2014/main" val="20001"/>
                    </a:ext>
                  </a:extLst>
                </a:gridCol>
              </a:tblGrid>
              <a:tr h="198187">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CARIBE</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 xmlns:a16="http://schemas.microsoft.com/office/drawing/2014/main" val="10000"/>
                  </a:ext>
                </a:extLst>
              </a:tr>
              <a:tr h="168459">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AMARILLA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13474">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just" defTabSz="648035">
                        <a:defRPr/>
                      </a:pPr>
                      <a:r>
                        <a:rPr lang="es-CO" sz="1050" b="1" dirty="0" smtClean="0">
                          <a:latin typeface="Arial Narrow" panose="020B0606020202030204" pitchFamily="34" charset="0"/>
                        </a:rPr>
                        <a:t>CESAR:  </a:t>
                      </a:r>
                      <a:r>
                        <a:rPr lang="es-CO" sz="1050" dirty="0" smtClean="0">
                          <a:latin typeface="Arial Narrow" panose="020B0606020202030204" pitchFamily="34" charset="0"/>
                        </a:rPr>
                        <a:t>La Gloria, Pailitas, Pelaya, Valledupar.</a:t>
                      </a:r>
                    </a:p>
                    <a:p>
                      <a:pPr algn="just" defTabSz="648035">
                        <a:defRPr/>
                      </a:pPr>
                      <a:r>
                        <a:rPr lang="es-CO" sz="1050" b="1" dirty="0" smtClean="0">
                          <a:latin typeface="Arial Narrow" panose="020B0606020202030204" pitchFamily="34" charset="0"/>
                        </a:rPr>
                        <a:t>CÓRDOBA</a:t>
                      </a:r>
                      <a:r>
                        <a:rPr lang="es-CO" sz="1050" dirty="0" smtClean="0">
                          <a:latin typeface="Arial Narrow" panose="020B0606020202030204" pitchFamily="34" charset="0"/>
                        </a:rPr>
                        <a:t>:  Puerto Libertador.</a:t>
                      </a:r>
                    </a:p>
                    <a:p>
                      <a:pPr algn="just" defTabSz="648035">
                        <a:defRPr/>
                      </a:pPr>
                      <a:r>
                        <a:rPr lang="es-ES" sz="1050" b="1" dirty="0" smtClean="0">
                          <a:latin typeface="Arial Narrow" panose="020B0606020202030204" pitchFamily="34" charset="0"/>
                        </a:rPr>
                        <a:t>MAGDALENA: </a:t>
                      </a:r>
                      <a:r>
                        <a:rPr lang="es-ES" sz="1050" dirty="0" smtClean="0">
                          <a:latin typeface="Arial Narrow" panose="020B0606020202030204" pitchFamily="34" charset="0"/>
                        </a:rPr>
                        <a:t>Ciénaga</a:t>
                      </a:r>
                      <a:r>
                        <a:rPr lang="es-ES" sz="1050" baseline="0" dirty="0" smtClean="0">
                          <a:latin typeface="Arial Narrow" panose="020B0606020202030204" pitchFamily="34" charset="0"/>
                        </a:rPr>
                        <a:t> y </a:t>
                      </a:r>
                      <a:r>
                        <a:rPr lang="es-ES" sz="1050" dirty="0" smtClean="0">
                          <a:latin typeface="Arial Narrow" panose="020B0606020202030204" pitchFamily="34" charset="0"/>
                        </a:rPr>
                        <a:t>Fundación</a:t>
                      </a:r>
                      <a:endParaRPr lang="es-CO" sz="1050" b="0" i="0" kern="1200" baseline="0" dirty="0" smtClean="0">
                        <a:solidFill>
                          <a:schemeClr val="tx1"/>
                        </a:solidFill>
                        <a:effectLst/>
                        <a:latin typeface="Arial Narrow" panose="020B0606020202030204" pitchFamily="34" charset="0"/>
                        <a:ea typeface="+mn-ea"/>
                        <a:cs typeface="+mn-cs"/>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345485714"/>
              </p:ext>
            </p:extLst>
          </p:nvPr>
        </p:nvGraphicFramePr>
        <p:xfrm>
          <a:off x="359767" y="4698231"/>
          <a:ext cx="5760640" cy="2735580"/>
        </p:xfrm>
        <a:graphic>
          <a:graphicData uri="http://schemas.openxmlformats.org/drawingml/2006/table">
            <a:tbl>
              <a:tblPr/>
              <a:tblGrid>
                <a:gridCol w="936209">
                  <a:extLst>
                    <a:ext uri="{9D8B030D-6E8A-4147-A177-3AD203B41FA5}">
                      <a16:colId xmlns="" xmlns:a16="http://schemas.microsoft.com/office/drawing/2014/main" val="20000"/>
                    </a:ext>
                  </a:extLst>
                </a:gridCol>
                <a:gridCol w="4824431">
                  <a:extLst>
                    <a:ext uri="{9D8B030D-6E8A-4147-A177-3AD203B41FA5}">
                      <a16:colId xmlns="" xmlns:a16="http://schemas.microsoft.com/office/drawing/2014/main" val="20001"/>
                    </a:ext>
                  </a:extLst>
                </a:gridCol>
              </a:tblGrid>
              <a:tr h="198187">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ANDINA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 xmlns:a16="http://schemas.microsoft.com/office/drawing/2014/main" val="10000"/>
                  </a:ext>
                </a:extLst>
              </a:tr>
              <a:tr h="168459">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AMARILLA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13474">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just" defTabSz="648035">
                        <a:defRPr/>
                      </a:pPr>
                      <a:r>
                        <a:rPr lang="es-CO" sz="1050" b="1" dirty="0" smtClean="0">
                          <a:latin typeface="Arial Narrow" panose="020B0606020202030204" pitchFamily="34" charset="0"/>
                        </a:rPr>
                        <a:t>ANTIOQUIA</a:t>
                      </a:r>
                      <a:r>
                        <a:rPr lang="es-CO" sz="1050" dirty="0" smtClean="0">
                          <a:latin typeface="Arial Narrow" panose="020B0606020202030204" pitchFamily="34" charset="0"/>
                        </a:rPr>
                        <a:t>: Abejorral, Amagá, Amalfi, Andes, Angelópolis, Anorí, Argelia, Armenia, Briceño, Cáceres, Caldas, Campamento, Cañasgordas, Caracolí, Caramanta, Ciudad Bolívar, Concordia, Dabeiba, Ebéjico, Fredonia, Frontino, Giraldo, Heliconia, Ituango, La Ceja, La Pintada, La Unión, Maceo, Medellín, Montebello, Nariño, Puerto Berrío, Puerto Nare, Puerto Triunfo, Remedios, Salgar, San Carlos, Santa Bárbara, Santa Fe de Antioquia, Segovia, Sopetrán, Tarazá, Tarso, Toledo, Uramita, Urrao, Valdivia, Vegachí, Venecia, Yalí, Yarumal, Yolombó..</a:t>
                      </a:r>
                    </a:p>
                    <a:p>
                      <a:pPr algn="just" defTabSz="648035">
                        <a:defRPr/>
                      </a:pPr>
                      <a:r>
                        <a:rPr lang="es-CO" sz="1050" b="1" dirty="0" smtClean="0">
                          <a:latin typeface="Arial Narrow" panose="020B0606020202030204" pitchFamily="34" charset="0"/>
                        </a:rPr>
                        <a:t>BOYACÁ</a:t>
                      </a:r>
                      <a:r>
                        <a:rPr lang="es-CO" sz="1050" dirty="0" smtClean="0">
                          <a:latin typeface="Arial Narrow" panose="020B0606020202030204" pitchFamily="34" charset="0"/>
                        </a:rPr>
                        <a:t>: Almeida, Aquitania, Berbeo, Betéitiva, Buenavista, Campohermoso, Chinavita, Chita, Chivor, Coper, Corrales, El Espino, Gámeza, Guicán, La Victoria, Labranzagrande, Macanal, Maripí, Miraflores, Mongua, Moniquirá, Muzo, Otanche, Pachavita, Páez, Pajarito, Panqueba, Pauna, Paya, Paz de Rio, Pesca, Pisva, Puerto Boyacá, Quípama, Rondón, Saboyá, San Joséde Pare, San Luis de Gaceno, San Pablo de Borbur, Santa María, Santana, Socotá, Sogamoso, Tasco, Tibaná, Tópaga, Turmequé, Umbita, Ventaquemada.</a:t>
                      </a: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836343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por deslizamientos de tierra 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por deslizamientos de tierra 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803145649"/>
              </p:ext>
            </p:extLst>
          </p:nvPr>
        </p:nvGraphicFramePr>
        <p:xfrm>
          <a:off x="359767" y="1817911"/>
          <a:ext cx="5760640" cy="5135880"/>
        </p:xfrm>
        <a:graphic>
          <a:graphicData uri="http://schemas.openxmlformats.org/drawingml/2006/table">
            <a:tbl>
              <a:tblPr/>
              <a:tblGrid>
                <a:gridCol w="936209">
                  <a:extLst>
                    <a:ext uri="{9D8B030D-6E8A-4147-A177-3AD203B41FA5}">
                      <a16:colId xmlns="" xmlns:a16="http://schemas.microsoft.com/office/drawing/2014/main" val="20000"/>
                    </a:ext>
                  </a:extLst>
                </a:gridCol>
                <a:gridCol w="4824431">
                  <a:extLst>
                    <a:ext uri="{9D8B030D-6E8A-4147-A177-3AD203B41FA5}">
                      <a16:colId xmlns="" xmlns:a16="http://schemas.microsoft.com/office/drawing/2014/main" val="20001"/>
                    </a:ext>
                  </a:extLst>
                </a:gridCol>
              </a:tblGrid>
              <a:tr h="198187">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ANDINA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 xmlns:a16="http://schemas.microsoft.com/office/drawing/2014/main" val="10000"/>
                  </a:ext>
                </a:extLst>
              </a:tr>
              <a:tr h="168459">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AMARILLA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13474">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just" defTabSz="648035">
                        <a:defRPr/>
                      </a:pPr>
                      <a:r>
                        <a:rPr lang="es-CO" sz="1050" b="1" dirty="0" smtClean="0">
                          <a:latin typeface="Arial Narrow" panose="020B0606020202030204" pitchFamily="34" charset="0"/>
                        </a:rPr>
                        <a:t>CALDAS</a:t>
                      </a:r>
                      <a:r>
                        <a:rPr lang="es-CO" sz="1050" dirty="0" smtClean="0">
                          <a:latin typeface="Arial Narrow" panose="020B0606020202030204" pitchFamily="34" charset="0"/>
                        </a:rPr>
                        <a:t>: </a:t>
                      </a:r>
                      <a:r>
                        <a:rPr lang="it-IT" sz="1050" dirty="0" smtClean="0">
                          <a:latin typeface="Arial Narrow" panose="020B0606020202030204" pitchFamily="34" charset="0"/>
                        </a:rPr>
                        <a:t>Aguadas, Chinchiná, Filadelfia, La Merced, Manizales, Manzanares, Marmato, Marulanda, Neira, Pensilvania, Salamina, Supia, Villamaria.</a:t>
                      </a:r>
                    </a:p>
                    <a:p>
                      <a:pPr algn="just" defTabSz="648035">
                        <a:defRPr/>
                      </a:pPr>
                      <a:r>
                        <a:rPr lang="es-CO" sz="1050" b="1" dirty="0" smtClean="0">
                          <a:latin typeface="Arial Narrow" panose="020B0606020202030204" pitchFamily="34" charset="0"/>
                        </a:rPr>
                        <a:t>CUNDINAMARCA</a:t>
                      </a:r>
                      <a:r>
                        <a:rPr lang="es-CO" sz="1050" dirty="0" smtClean="0">
                          <a:latin typeface="Arial Narrow" panose="020B0606020202030204" pitchFamily="34" charset="0"/>
                        </a:rPr>
                        <a:t>: Agua de Dios, Albán, Anapoima, Anolaima, Apulo, Arbeláez, Beltrán, Bituima, Bogotá, D.C., Bojacá, Cabrera, Cachipay, Caparrapí, Cáqueza, Carmen de Carupa, Chaguaní, Chipaque, Chocontá, Cucunubá, El Colegio, El Peñón, El Rosal, Facatativá, Fusagasugá, Gachetá, Gama, Granada, Guaduas, Guatavita, Guayabal de Síquima, Gutiérrez, Jerusalén, La Calera, La Mesa, La Palma, La Peña, La Vega, Lenguazaque, Machetá, Medina, Nilo, Nimaima, Nocaima, Pacho, Paime, Pandi, Pasca, Pulí, Quebradanegra, Quetame, Quipile, Ricaurte, San Antonio de  Tequendama, San Bernardo, San Cayetano, San Francisco, San Juan de Rioseco, Sasaima, Sesquilé, Sibaté, Silvania, Soacha, Subachoque, Suesca, Supatá, Sutatausa, Tabio, Tausa, Tena, Tibacuy, Tocaima, Topaipí, Ubalá, Utica, Venecia, Vergara, Vianí, Villagómez, Villapinzón, Villeta, Viotá, Yacopí, Zipacón, Zipaquirá.</a:t>
                      </a:r>
                    </a:p>
                    <a:p>
                      <a:pPr algn="just" defTabSz="648035">
                        <a:defRPr/>
                      </a:pPr>
                      <a:r>
                        <a:rPr lang="es-CO" sz="1050" b="1" dirty="0" smtClean="0">
                          <a:latin typeface="Arial Narrow" panose="020B0606020202030204" pitchFamily="34" charset="0"/>
                        </a:rPr>
                        <a:t>HUILA: </a:t>
                      </a:r>
                      <a:r>
                        <a:rPr lang="it-IT" sz="1050" dirty="0" smtClean="0">
                          <a:latin typeface="Arial Narrow" panose="020B0606020202030204" pitchFamily="34" charset="0"/>
                        </a:rPr>
                        <a:t>Aipe, La Plata, Neiva.</a:t>
                      </a:r>
                    </a:p>
                    <a:p>
                      <a:pPr algn="just" defTabSz="648035">
                        <a:defRPr/>
                      </a:pPr>
                      <a:r>
                        <a:rPr lang="es-CO" sz="1050" b="1" dirty="0" smtClean="0">
                          <a:latin typeface="Arial Narrow" panose="020B0606020202030204" pitchFamily="34" charset="0"/>
                        </a:rPr>
                        <a:t>NORTE</a:t>
                      </a:r>
                      <a:r>
                        <a:rPr lang="es-CO" sz="1050" dirty="0" smtClean="0">
                          <a:latin typeface="Arial Narrow" panose="020B0606020202030204" pitchFamily="34" charset="0"/>
                        </a:rPr>
                        <a:t> </a:t>
                      </a:r>
                      <a:r>
                        <a:rPr lang="es-CO" sz="1050" b="1" dirty="0" smtClean="0">
                          <a:latin typeface="Arial Narrow" panose="020B0606020202030204" pitchFamily="34" charset="0"/>
                        </a:rPr>
                        <a:t>DE</a:t>
                      </a:r>
                      <a:r>
                        <a:rPr lang="es-CO" sz="1050" dirty="0" smtClean="0">
                          <a:latin typeface="Arial Narrow" panose="020B0606020202030204" pitchFamily="34" charset="0"/>
                        </a:rPr>
                        <a:t> </a:t>
                      </a:r>
                      <a:r>
                        <a:rPr lang="es-CO" sz="1050" b="1" dirty="0" smtClean="0">
                          <a:latin typeface="Arial Narrow" panose="020B0606020202030204" pitchFamily="34" charset="0"/>
                        </a:rPr>
                        <a:t>SANTANDER</a:t>
                      </a:r>
                      <a:r>
                        <a:rPr lang="es-CO" sz="1050" dirty="0" smtClean="0">
                          <a:latin typeface="Arial Narrow" panose="020B0606020202030204" pitchFamily="34" charset="0"/>
                        </a:rPr>
                        <a:t>: Ábrego, Cácota, Chinácota, Chitagá, Convención, Cucutilla, Durania, El Zulia, Gramalote, Hacarí, Labateca, Lourdes, Pamplona, Salazar, San Calixto, Sardinata, Silos, Teorama, Toledo, Villa Caro.</a:t>
                      </a:r>
                    </a:p>
                    <a:p>
                      <a:pPr algn="just" defTabSz="648035">
                        <a:defRPr/>
                      </a:pPr>
                      <a:r>
                        <a:rPr lang="es-CO" sz="1050" b="1" dirty="0" smtClean="0">
                          <a:latin typeface="Arial Narrow" panose="020B0606020202030204" pitchFamily="34" charset="0"/>
                        </a:rPr>
                        <a:t>QUINDÍO: </a:t>
                      </a:r>
                      <a:r>
                        <a:rPr lang="es-CO" sz="1050" dirty="0" smtClean="0">
                          <a:latin typeface="Arial Narrow" panose="020B0606020202030204" pitchFamily="34" charset="0"/>
                        </a:rPr>
                        <a:t>Calarcá, Córdoba y Salento.</a:t>
                      </a:r>
                    </a:p>
                    <a:p>
                      <a:pPr marL="0" marR="0" indent="0" algn="just" defTabSz="648035" rtl="0" eaLnBrk="1" fontAlgn="auto" latinLnBrk="0" hangingPunct="1">
                        <a:lnSpc>
                          <a:spcPct val="100000"/>
                        </a:lnSpc>
                        <a:spcBef>
                          <a:spcPts val="0"/>
                        </a:spcBef>
                        <a:spcAft>
                          <a:spcPts val="0"/>
                        </a:spcAft>
                        <a:buClrTx/>
                        <a:buSzTx/>
                        <a:buFontTx/>
                        <a:buNone/>
                        <a:tabLst/>
                        <a:defRPr/>
                      </a:pPr>
                      <a:r>
                        <a:rPr lang="pt-BR" sz="1050" b="1" dirty="0" smtClean="0">
                          <a:latin typeface="Arial Narrow" panose="020B0606020202030204" pitchFamily="34" charset="0"/>
                        </a:rPr>
                        <a:t>RISARALDA: </a:t>
                      </a:r>
                      <a:r>
                        <a:rPr lang="pt-BR" sz="1050" dirty="0" smtClean="0">
                          <a:latin typeface="Arial Narrow" panose="020B0606020202030204" pitchFamily="34" charset="0"/>
                        </a:rPr>
                        <a:t> </a:t>
                      </a:r>
                      <a:r>
                        <a:rPr lang="pt-BR" sz="1050" dirty="0" err="1" smtClean="0">
                          <a:latin typeface="Arial Narrow" panose="020B0606020202030204" pitchFamily="34" charset="0"/>
                        </a:rPr>
                        <a:t>Dosquebradas</a:t>
                      </a:r>
                      <a:r>
                        <a:rPr lang="pt-BR" sz="1050" dirty="0" smtClean="0">
                          <a:latin typeface="Arial Narrow" panose="020B0606020202030204" pitchFamily="34" charset="0"/>
                        </a:rPr>
                        <a:t>, Santa Rosa de Cabal.</a:t>
                      </a:r>
                      <a:endParaRPr lang="es-CO" sz="1050" dirty="0" smtClean="0">
                        <a:latin typeface="Arial Narrow" panose="020B0606020202030204" pitchFamily="34" charset="0"/>
                      </a:endParaRPr>
                    </a:p>
                    <a:p>
                      <a:pPr algn="just" defTabSz="648035">
                        <a:defRPr/>
                      </a:pPr>
                      <a:r>
                        <a:rPr lang="es-CO" sz="1050" b="1" dirty="0" smtClean="0">
                          <a:latin typeface="Arial Narrow" panose="020B0606020202030204" pitchFamily="34" charset="0"/>
                        </a:rPr>
                        <a:t>SANTANDER</a:t>
                      </a:r>
                      <a:r>
                        <a:rPr lang="es-CO" sz="1050" dirty="0" smtClean="0">
                          <a:latin typeface="Arial Narrow" panose="020B0606020202030204" pitchFamily="34" charset="0"/>
                        </a:rPr>
                        <a:t>: Albania, Barbosa, Bolivar, Carcasí, Charalá, Chipatá, Contratación, Coromoro, El Carmen, El Guacamayo, Florián, Floridablanca, Girón, Guepsa, La Belleza, La Paz, Landázuri, Lebrija, Macaravita, Matanza, Mogotes, Puente Nacional, Rionegro, San Andrés, San Benito, San Miguel, San Vicente de Chucurí, Santa Helena del Opón, Sucre, Tona, Valle de San José, Vélez.</a:t>
                      </a:r>
                    </a:p>
                    <a:p>
                      <a:pPr algn="just" defTabSz="648035">
                        <a:defRPr/>
                      </a:pPr>
                      <a:r>
                        <a:rPr lang="es-CO" sz="1050" b="1" dirty="0" smtClean="0">
                          <a:latin typeface="Arial Narrow" panose="020B0606020202030204" pitchFamily="34" charset="0"/>
                        </a:rPr>
                        <a:t>TOLIMA</a:t>
                      </a:r>
                      <a:r>
                        <a:rPr lang="es-CO" sz="1050" dirty="0" smtClean="0">
                          <a:latin typeface="Arial Narrow" panose="020B0606020202030204" pitchFamily="34" charset="0"/>
                        </a:rPr>
                        <a:t>: Alpujarra, Anzoátegui, Armero (Guayabal), Ataco, Cajamarca, Casabianca, Chaparral, Cunday, Dolores, Falan, Fresno, Herveo, Ibagué, Icononzo, Lérida, Líbano, Mariquita, Melgar, Murillo, Natagaima, Palocabildo, Planadas, Prado, Purificación, Rioblanco, Roncesvalles, San Antonio, Villahermosa, Villarrica</a:t>
                      </a:r>
                      <a:endParaRPr lang="pt-BR" sz="1050" dirty="0" smtClean="0">
                        <a:latin typeface="Arial Narrow" panose="020B0606020202030204" pitchFamily="34" charset="0"/>
                      </a:endParaRPr>
                    </a:p>
                    <a:p>
                      <a:pPr algn="just" defTabSz="648035">
                        <a:defRPr/>
                      </a:pPr>
                      <a:endParaRPr lang="es-CO" sz="1050" dirty="0" smtClean="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508633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por deslizamientos de tierra 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por deslizamientos de tierra 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68750602"/>
              </p:ext>
            </p:extLst>
          </p:nvPr>
        </p:nvGraphicFramePr>
        <p:xfrm>
          <a:off x="359767" y="1673895"/>
          <a:ext cx="5760640" cy="1008112"/>
        </p:xfrm>
        <a:graphic>
          <a:graphicData uri="http://schemas.openxmlformats.org/drawingml/2006/table">
            <a:tbl>
              <a:tblPr/>
              <a:tblGrid>
                <a:gridCol w="948061">
                  <a:extLst>
                    <a:ext uri="{9D8B030D-6E8A-4147-A177-3AD203B41FA5}">
                      <a16:colId xmlns:a16="http://schemas.microsoft.com/office/drawing/2014/main" xmlns="" val="20000"/>
                    </a:ext>
                  </a:extLst>
                </a:gridCol>
                <a:gridCol w="4812579">
                  <a:extLst>
                    <a:ext uri="{9D8B030D-6E8A-4147-A177-3AD203B41FA5}">
                      <a16:colId xmlns:a16="http://schemas.microsoft.com/office/drawing/2014/main" xmlns="" val="20001"/>
                    </a:ext>
                  </a:extLst>
                </a:gridCol>
              </a:tblGrid>
              <a:tr h="224589">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DE LA ORINOQUIA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190901">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NARANJA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E953C"/>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44232">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pt-BR" sz="1050" b="1" i="0" kern="1200" baseline="0" dirty="0" smtClean="0">
                          <a:solidFill>
                            <a:schemeClr val="tx1"/>
                          </a:solidFill>
                          <a:effectLst/>
                          <a:latin typeface="Arial Narrow" panose="020B0606020202030204" pitchFamily="34" charset="0"/>
                          <a:ea typeface="+mn-ea"/>
                          <a:cs typeface="+mn-cs"/>
                        </a:rPr>
                        <a:t>META: </a:t>
                      </a:r>
                      <a:r>
                        <a:rPr lang="es-CO" sz="1050" b="0" i="0" kern="1200" baseline="0" dirty="0" smtClean="0">
                          <a:solidFill>
                            <a:schemeClr val="tx1"/>
                          </a:solidFill>
                          <a:effectLst/>
                          <a:latin typeface="Arial Narrow" panose="020B0606020202030204" pitchFamily="34" charset="0"/>
                          <a:ea typeface="+mn-ea"/>
                          <a:cs typeface="+mn-cs"/>
                        </a:rPr>
                        <a:t>Acacías y Villavicencio.</a:t>
                      </a: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371603782"/>
              </p:ext>
            </p:extLst>
          </p:nvPr>
        </p:nvGraphicFramePr>
        <p:xfrm>
          <a:off x="359767" y="2898031"/>
          <a:ext cx="5760640" cy="1135380"/>
        </p:xfrm>
        <a:graphic>
          <a:graphicData uri="http://schemas.openxmlformats.org/drawingml/2006/table">
            <a:tbl>
              <a:tblPr/>
              <a:tblGrid>
                <a:gridCol w="948061">
                  <a:extLst>
                    <a:ext uri="{9D8B030D-6E8A-4147-A177-3AD203B41FA5}">
                      <a16:colId xmlns:a16="http://schemas.microsoft.com/office/drawing/2014/main" xmlns="" val="20000"/>
                    </a:ext>
                  </a:extLst>
                </a:gridCol>
                <a:gridCol w="4812579">
                  <a:extLst>
                    <a:ext uri="{9D8B030D-6E8A-4147-A177-3AD203B41FA5}">
                      <a16:colId xmlns:a16="http://schemas.microsoft.com/office/drawing/2014/main" xmlns="" val="20001"/>
                    </a:ext>
                  </a:extLst>
                </a:gridCol>
              </a:tblGrid>
              <a:tr h="224589">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DE LA ORINOQUIA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190901">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AMARILLA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44232">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just" defTabSz="648035">
                        <a:defRPr/>
                      </a:pPr>
                      <a:r>
                        <a:rPr lang="es-CO" sz="1050" b="1" dirty="0" smtClean="0">
                          <a:latin typeface="Arial Narrow" panose="020B0606020202030204" pitchFamily="34" charset="0"/>
                        </a:rPr>
                        <a:t>CASANARE</a:t>
                      </a:r>
                      <a:r>
                        <a:rPr lang="es-CO" sz="1050" dirty="0" smtClean="0">
                          <a:latin typeface="Arial Narrow" panose="020B0606020202030204" pitchFamily="34" charset="0"/>
                        </a:rPr>
                        <a:t>: </a:t>
                      </a:r>
                      <a:r>
                        <a:rPr lang="es-ES" sz="1050" dirty="0" smtClean="0">
                          <a:latin typeface="Arial Narrow" panose="020B0606020202030204" pitchFamily="34" charset="0"/>
                        </a:rPr>
                        <a:t>Aguazul, Chámeza, Hato Corozal, La Salina, Nunchía, Paz de Ariporo, Pore, Recetor, Sabanalarga, Támara, Tauramena, Yopal.</a:t>
                      </a:r>
                    </a:p>
                    <a:p>
                      <a:pPr algn="just" defTabSz="648035">
                        <a:defRPr/>
                      </a:pPr>
                      <a:r>
                        <a:rPr lang="es-CO" sz="1050" b="1" dirty="0" smtClean="0">
                          <a:latin typeface="Arial Narrow" panose="020B0606020202030204" pitchFamily="34" charset="0"/>
                        </a:rPr>
                        <a:t>META</a:t>
                      </a:r>
                      <a:r>
                        <a:rPr lang="es-CO" sz="1050" dirty="0" smtClean="0">
                          <a:latin typeface="Arial Narrow" panose="020B0606020202030204" pitchFamily="34" charset="0"/>
                        </a:rPr>
                        <a:t>: Cubarral, Cumaral, Guamal, Restrepo.</a:t>
                      </a:r>
                      <a:endParaRPr lang="es-CO" sz="105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538720196"/>
              </p:ext>
            </p:extLst>
          </p:nvPr>
        </p:nvGraphicFramePr>
        <p:xfrm>
          <a:off x="359767" y="4194175"/>
          <a:ext cx="5760640" cy="1295400"/>
        </p:xfrm>
        <a:graphic>
          <a:graphicData uri="http://schemas.openxmlformats.org/drawingml/2006/table">
            <a:tbl>
              <a:tblPr/>
              <a:tblGrid>
                <a:gridCol w="936210">
                  <a:extLst>
                    <a:ext uri="{9D8B030D-6E8A-4147-A177-3AD203B41FA5}">
                      <a16:colId xmlns:a16="http://schemas.microsoft.com/office/drawing/2014/main" xmlns="" val="20000"/>
                    </a:ext>
                  </a:extLst>
                </a:gridCol>
                <a:gridCol w="4824430">
                  <a:extLst>
                    <a:ext uri="{9D8B030D-6E8A-4147-A177-3AD203B41FA5}">
                      <a16:colId xmlns:a16="http://schemas.microsoft.com/office/drawing/2014/main" xmlns="" val="20001"/>
                    </a:ext>
                  </a:extLst>
                </a:gridCol>
              </a:tblGrid>
              <a:tr h="245566">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PACIFICA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208731">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NARANJA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E953C"/>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65079">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CHOCÓ: </a:t>
                      </a:r>
                      <a:r>
                        <a:rPr lang="es-CO" sz="1050" b="0" i="0" kern="1200" baseline="0" dirty="0" smtClean="0">
                          <a:solidFill>
                            <a:schemeClr val="tx1"/>
                          </a:solidFill>
                          <a:effectLst/>
                          <a:latin typeface="Arial Narrow" panose="020B0606020202030204" pitchFamily="34" charset="0"/>
                          <a:ea typeface="+mn-ea"/>
                          <a:cs typeface="+mn-cs"/>
                        </a:rPr>
                        <a:t>Atrato, Condoto, Istmina, Medio Baudó, Medio San Juan, Nóvita, Quibdó, Rio Iró, Rio Quito.</a:t>
                      </a:r>
                    </a:p>
                    <a:p>
                      <a:pPr marL="0" marR="0" indent="0" algn="just" defTabSz="648035" rtl="0" eaLnBrk="1" fontAlgn="auto" latinLnBrk="0" hangingPunct="1">
                        <a:lnSpc>
                          <a:spcPct val="100000"/>
                        </a:lnSpc>
                        <a:spcBef>
                          <a:spcPts val="0"/>
                        </a:spcBef>
                        <a:spcAft>
                          <a:spcPts val="0"/>
                        </a:spcAft>
                        <a:buClrTx/>
                        <a:buSzTx/>
                        <a:buFontTx/>
                        <a:buNone/>
                        <a:tabLst/>
                        <a:defRPr/>
                      </a:pPr>
                      <a:r>
                        <a:rPr lang="pt-BR" sz="1050" b="1" i="0" kern="1200" baseline="0" dirty="0" smtClean="0">
                          <a:solidFill>
                            <a:schemeClr val="tx1"/>
                          </a:solidFill>
                          <a:effectLst/>
                          <a:latin typeface="Arial Narrow" panose="020B0606020202030204" pitchFamily="34" charset="0"/>
                          <a:ea typeface="+mn-ea"/>
                          <a:cs typeface="+mn-cs"/>
                        </a:rPr>
                        <a:t>NARIÑO: </a:t>
                      </a:r>
                      <a:r>
                        <a:rPr lang="it-IT" sz="1050" b="0" i="0" kern="1200" baseline="0" dirty="0" smtClean="0">
                          <a:solidFill>
                            <a:schemeClr val="tx1"/>
                          </a:solidFill>
                          <a:effectLst/>
                          <a:latin typeface="Arial Narrow" panose="020B0606020202030204" pitchFamily="34" charset="0"/>
                          <a:ea typeface="+mn-ea"/>
                          <a:cs typeface="+mn-cs"/>
                        </a:rPr>
                        <a:t>Barbacoas y Ricaurte.</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VALLE DEL CAUCA: </a:t>
                      </a:r>
                      <a:r>
                        <a:rPr lang="es-CO" sz="1050" b="0" i="0" kern="1200" baseline="0" dirty="0" smtClean="0">
                          <a:solidFill>
                            <a:schemeClr val="tx1"/>
                          </a:solidFill>
                          <a:effectLst/>
                          <a:latin typeface="Arial Narrow" panose="020B0606020202030204" pitchFamily="34" charset="0"/>
                          <a:ea typeface="+mn-ea"/>
                          <a:cs typeface="+mn-cs"/>
                        </a:rPr>
                        <a:t>Ansermanuevo y Cartago.</a:t>
                      </a: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414914047"/>
              </p:ext>
            </p:extLst>
          </p:nvPr>
        </p:nvGraphicFramePr>
        <p:xfrm>
          <a:off x="359767" y="5778351"/>
          <a:ext cx="5760640" cy="1615440"/>
        </p:xfrm>
        <a:graphic>
          <a:graphicData uri="http://schemas.openxmlformats.org/drawingml/2006/table">
            <a:tbl>
              <a:tblPr/>
              <a:tblGrid>
                <a:gridCol w="936210">
                  <a:extLst>
                    <a:ext uri="{9D8B030D-6E8A-4147-A177-3AD203B41FA5}">
                      <a16:colId xmlns:a16="http://schemas.microsoft.com/office/drawing/2014/main" xmlns="" val="20000"/>
                    </a:ext>
                  </a:extLst>
                </a:gridCol>
                <a:gridCol w="4824430">
                  <a:extLst>
                    <a:ext uri="{9D8B030D-6E8A-4147-A177-3AD203B41FA5}">
                      <a16:colId xmlns:a16="http://schemas.microsoft.com/office/drawing/2014/main" xmlns="" val="20001"/>
                    </a:ext>
                  </a:extLst>
                </a:gridCol>
              </a:tblGrid>
              <a:tr h="245566">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PACIFICA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208731">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AMARILLA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65079">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just" defTabSz="648035">
                        <a:defRPr/>
                      </a:pPr>
                      <a:r>
                        <a:rPr lang="es-CO" sz="1050" b="1" dirty="0" smtClean="0">
                          <a:latin typeface="Arial Narrow" panose="020B0606020202030204" pitchFamily="34" charset="0"/>
                        </a:rPr>
                        <a:t>CAUCA</a:t>
                      </a:r>
                      <a:r>
                        <a:rPr lang="es-CO" sz="1050" dirty="0" smtClean="0">
                          <a:latin typeface="Arial Narrow" panose="020B0606020202030204" pitchFamily="34" charset="0"/>
                        </a:rPr>
                        <a:t>: Almaguer, Bolívar, Buenos Aires, Caldono, Corinto, El Tambo, Inzá, Jambaló, La Sierra, La Vega, López, Miranda, Páez, Rosas, Santa Rosa, Silvia, Suárez, Toribío, </a:t>
                      </a:r>
                      <a:r>
                        <a:rPr lang="es-CO" sz="1050" dirty="0" err="1" smtClean="0">
                          <a:latin typeface="Arial Narrow" panose="020B0606020202030204" pitchFamily="34" charset="0"/>
                        </a:rPr>
                        <a:t>Totoróó</a:t>
                      </a:r>
                      <a:r>
                        <a:rPr lang="es-CO" sz="1050" dirty="0" smtClean="0">
                          <a:latin typeface="Arial Narrow" panose="020B0606020202030204" pitchFamily="34" charset="0"/>
                        </a:rPr>
                        <a:t>,</a:t>
                      </a:r>
                    </a:p>
                    <a:p>
                      <a:pPr algn="just" defTabSz="648035">
                        <a:defRPr/>
                      </a:pPr>
                      <a:r>
                        <a:rPr lang="es-CO" sz="1050" b="1" dirty="0" smtClean="0">
                          <a:latin typeface="Arial Narrow" panose="020B0606020202030204" pitchFamily="34" charset="0"/>
                        </a:rPr>
                        <a:t>CHOCÓ: </a:t>
                      </a:r>
                      <a:r>
                        <a:rPr lang="es-CO" sz="1050" dirty="0" smtClean="0">
                          <a:latin typeface="Arial Narrow" panose="020B0606020202030204" pitchFamily="34" charset="0"/>
                        </a:rPr>
                        <a:t>Bahía Solano, El Carmen, Lloró, Sipí, Tadó.</a:t>
                      </a:r>
                    </a:p>
                    <a:p>
                      <a:pPr algn="just" defTabSz="648035">
                        <a:defRPr/>
                      </a:pPr>
                      <a:r>
                        <a:rPr lang="es-CO" sz="1050" b="1" dirty="0" smtClean="0">
                          <a:latin typeface="Arial Narrow" panose="020B0606020202030204" pitchFamily="34" charset="0"/>
                        </a:rPr>
                        <a:t>NARIÑO: </a:t>
                      </a:r>
                      <a:r>
                        <a:rPr lang="es-CO" sz="1050" dirty="0" smtClean="0">
                          <a:latin typeface="Arial Narrow" panose="020B0606020202030204" pitchFamily="34" charset="0"/>
                        </a:rPr>
                        <a:t>Albán, Buesaco, Cumbitara, Linares, Samaniego.</a:t>
                      </a:r>
                    </a:p>
                    <a:p>
                      <a:pPr algn="just" defTabSz="648035">
                        <a:defRPr/>
                      </a:pPr>
                      <a:r>
                        <a:rPr lang="es-CO" sz="1050" b="1" dirty="0" smtClean="0">
                          <a:latin typeface="Arial Narrow" panose="020B0606020202030204" pitchFamily="34" charset="0"/>
                        </a:rPr>
                        <a:t>VALLE</a:t>
                      </a:r>
                      <a:r>
                        <a:rPr lang="es-CO" sz="1050" dirty="0" smtClean="0">
                          <a:latin typeface="Arial Narrow" panose="020B0606020202030204" pitchFamily="34" charset="0"/>
                        </a:rPr>
                        <a:t> </a:t>
                      </a:r>
                      <a:r>
                        <a:rPr lang="es-CO" sz="1050" b="1" dirty="0" smtClean="0">
                          <a:latin typeface="Arial Narrow" panose="020B0606020202030204" pitchFamily="34" charset="0"/>
                        </a:rPr>
                        <a:t>DEL</a:t>
                      </a:r>
                      <a:r>
                        <a:rPr lang="es-CO" sz="1050" dirty="0" smtClean="0">
                          <a:latin typeface="Arial Narrow" panose="020B0606020202030204" pitchFamily="34" charset="0"/>
                        </a:rPr>
                        <a:t> </a:t>
                      </a:r>
                      <a:r>
                        <a:rPr lang="es-CO" sz="1050" b="1" dirty="0" smtClean="0">
                          <a:latin typeface="Arial Narrow" panose="020B0606020202030204" pitchFamily="34" charset="0"/>
                        </a:rPr>
                        <a:t>CAUCA</a:t>
                      </a:r>
                      <a:r>
                        <a:rPr lang="es-CO" sz="1050" dirty="0" smtClean="0">
                          <a:latin typeface="Arial Narrow" panose="020B0606020202030204" pitchFamily="34" charset="0"/>
                        </a:rPr>
                        <a:t>: Bolívar, Buenaventura, Buga, Bugalagrande, Calima (El </a:t>
                      </a:r>
                      <a:r>
                        <a:rPr lang="es-CO" sz="1050" dirty="0" err="1" smtClean="0">
                          <a:latin typeface="Arial Narrow" panose="020B0606020202030204" pitchFamily="34" charset="0"/>
                        </a:rPr>
                        <a:t>Dariún</a:t>
                      </a:r>
                      <a:r>
                        <a:rPr lang="es-CO" sz="1050" dirty="0" smtClean="0">
                          <a:latin typeface="Arial Narrow" panose="020B0606020202030204" pitchFamily="34" charset="0"/>
                        </a:rPr>
                        <a:t>), Dagua, El Cerrito, El Dovio, Palmira, San Pedro.</a:t>
                      </a:r>
                      <a:endParaRPr lang="es-CO" sz="1050"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082603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por deslizamientos de tierra 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por deslizamientos de tierra 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684913048"/>
              </p:ext>
            </p:extLst>
          </p:nvPr>
        </p:nvGraphicFramePr>
        <p:xfrm>
          <a:off x="359767" y="1745903"/>
          <a:ext cx="5760640" cy="936104"/>
        </p:xfrm>
        <a:graphic>
          <a:graphicData uri="http://schemas.openxmlformats.org/drawingml/2006/table">
            <a:tbl>
              <a:tblPr/>
              <a:tblGrid>
                <a:gridCol w="948061">
                  <a:extLst>
                    <a:ext uri="{9D8B030D-6E8A-4147-A177-3AD203B41FA5}">
                      <a16:colId xmlns:a16="http://schemas.microsoft.com/office/drawing/2014/main" xmlns="" val="20000"/>
                    </a:ext>
                  </a:extLst>
                </a:gridCol>
                <a:gridCol w="4812579">
                  <a:extLst>
                    <a:ext uri="{9D8B030D-6E8A-4147-A177-3AD203B41FA5}">
                      <a16:colId xmlns:a16="http://schemas.microsoft.com/office/drawing/2014/main" xmlns="" val="20001"/>
                    </a:ext>
                  </a:extLst>
                </a:gridCol>
              </a:tblGrid>
              <a:tr h="224589">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DE LA AMAZONÍA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190901">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ROJA</a:t>
                      </a: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00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2224">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pt-BR" sz="1050" b="1" i="0" kern="1200" baseline="0" dirty="0" smtClean="0">
                          <a:solidFill>
                            <a:schemeClr val="tx1"/>
                          </a:solidFill>
                          <a:effectLst/>
                          <a:latin typeface="Arial Narrow" panose="020B0606020202030204" pitchFamily="34" charset="0"/>
                          <a:ea typeface="+mn-ea"/>
                          <a:cs typeface="+mn-cs"/>
                        </a:rPr>
                        <a:t>PUTUMAYO: </a:t>
                      </a:r>
                      <a:r>
                        <a:rPr lang="es-CO" sz="1050" b="0" i="0" kern="1200" baseline="0" dirty="0" smtClean="0">
                          <a:solidFill>
                            <a:schemeClr val="tx1"/>
                          </a:solidFill>
                          <a:effectLst/>
                          <a:latin typeface="Arial Narrow" panose="020B0606020202030204" pitchFamily="34" charset="0"/>
                          <a:ea typeface="+mn-ea"/>
                          <a:cs typeface="+mn-cs"/>
                        </a:rPr>
                        <a:t>Mocoa</a:t>
                      </a:r>
                      <a:endParaRPr lang="pt-BR" sz="1050" b="0" i="0" kern="1200" baseline="0" dirty="0" smtClean="0">
                        <a:solidFill>
                          <a:schemeClr val="tx1"/>
                        </a:solidFill>
                        <a:effectLst/>
                        <a:latin typeface="Arial Narrow" panose="020B0606020202030204" pitchFamily="34" charset="0"/>
                        <a:ea typeface="+mn-ea"/>
                        <a:cs typeface="+mn-cs"/>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344481674"/>
              </p:ext>
            </p:extLst>
          </p:nvPr>
        </p:nvGraphicFramePr>
        <p:xfrm>
          <a:off x="359767" y="4050159"/>
          <a:ext cx="5760640" cy="1135380"/>
        </p:xfrm>
        <a:graphic>
          <a:graphicData uri="http://schemas.openxmlformats.org/drawingml/2006/table">
            <a:tbl>
              <a:tblPr/>
              <a:tblGrid>
                <a:gridCol w="948061">
                  <a:extLst>
                    <a:ext uri="{9D8B030D-6E8A-4147-A177-3AD203B41FA5}">
                      <a16:colId xmlns:a16="http://schemas.microsoft.com/office/drawing/2014/main" xmlns="" val="20000"/>
                    </a:ext>
                  </a:extLst>
                </a:gridCol>
                <a:gridCol w="4812579">
                  <a:extLst>
                    <a:ext uri="{9D8B030D-6E8A-4147-A177-3AD203B41FA5}">
                      <a16:colId xmlns:a16="http://schemas.microsoft.com/office/drawing/2014/main" xmlns="" val="20001"/>
                    </a:ext>
                  </a:extLst>
                </a:gridCol>
              </a:tblGrid>
              <a:tr h="224589">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DE LA AMAZONÍA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190901">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AMARILLA</a:t>
                      </a: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2224">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ES" sz="1050" b="1" dirty="0" smtClean="0">
                          <a:latin typeface="Arial Narrow" panose="020B0606020202030204" pitchFamily="34" charset="0"/>
                        </a:rPr>
                        <a:t>CAQUETÁ: </a:t>
                      </a:r>
                      <a:r>
                        <a:rPr lang="es-CO" sz="1050" dirty="0" smtClean="0">
                          <a:latin typeface="Arial Narrow" panose="020B0606020202030204" pitchFamily="34" charset="0"/>
                        </a:rPr>
                        <a:t>Belén de Los Andaquíes y  Morelia.</a:t>
                      </a:r>
                    </a:p>
                    <a:p>
                      <a:pPr marL="0" marR="0" indent="0" algn="just" defTabSz="648035" rtl="0" eaLnBrk="1" fontAlgn="auto" latinLnBrk="0" hangingPunct="1">
                        <a:lnSpc>
                          <a:spcPct val="100000"/>
                        </a:lnSpc>
                        <a:spcBef>
                          <a:spcPts val="0"/>
                        </a:spcBef>
                        <a:spcAft>
                          <a:spcPts val="0"/>
                        </a:spcAft>
                        <a:buClrTx/>
                        <a:buSzTx/>
                        <a:buFontTx/>
                        <a:buNone/>
                        <a:tabLst/>
                        <a:defRPr/>
                      </a:pPr>
                      <a:r>
                        <a:rPr lang="pt-BR" sz="1050" b="1" i="0" kern="1200" baseline="0" dirty="0" smtClean="0">
                          <a:solidFill>
                            <a:schemeClr val="tx1"/>
                          </a:solidFill>
                          <a:effectLst/>
                          <a:latin typeface="Arial Narrow" panose="020B0606020202030204" pitchFamily="34" charset="0"/>
                          <a:ea typeface="+mn-ea"/>
                          <a:cs typeface="+mn-cs"/>
                        </a:rPr>
                        <a:t>PUTUMAYO: </a:t>
                      </a:r>
                      <a:r>
                        <a:rPr lang="es-CO" sz="1050" b="0" i="0" kern="1200" baseline="0" dirty="0" smtClean="0">
                          <a:solidFill>
                            <a:schemeClr val="tx1"/>
                          </a:solidFill>
                          <a:effectLst/>
                          <a:latin typeface="Arial Narrow" panose="020B0606020202030204" pitchFamily="34" charset="0"/>
                          <a:ea typeface="+mn-ea"/>
                          <a:cs typeface="+mn-cs"/>
                        </a:rPr>
                        <a:t>San Francisco</a:t>
                      </a:r>
                      <a:r>
                        <a:rPr lang="pt-BR" sz="1050" b="0" i="0" kern="1200" baseline="0" dirty="0" smtClean="0">
                          <a:solidFill>
                            <a:schemeClr val="tx1"/>
                          </a:solidFill>
                          <a:effectLst/>
                          <a:latin typeface="Arial Narrow" panose="020B0606020202030204" pitchFamily="34" charset="0"/>
                          <a:ea typeface="+mn-ea"/>
                          <a:cs typeface="+mn-cs"/>
                        </a:rPr>
                        <a:t>.</a:t>
                      </a:r>
                    </a:p>
                    <a:p>
                      <a:pPr marL="0" marR="0" indent="0" algn="just" defTabSz="648035" rtl="0" eaLnBrk="1" fontAlgn="auto" latinLnBrk="0" hangingPunct="1">
                        <a:lnSpc>
                          <a:spcPct val="100000"/>
                        </a:lnSpc>
                        <a:spcBef>
                          <a:spcPts val="0"/>
                        </a:spcBef>
                        <a:spcAft>
                          <a:spcPts val="0"/>
                        </a:spcAft>
                        <a:buClrTx/>
                        <a:buSzTx/>
                        <a:buFontTx/>
                        <a:buNone/>
                        <a:tabLst/>
                        <a:defRPr/>
                      </a:pPr>
                      <a:endParaRPr lang="pt-BR" sz="1050" b="0" i="0" kern="1200" baseline="0" dirty="0" smtClean="0">
                        <a:solidFill>
                          <a:schemeClr val="tx1"/>
                        </a:solidFill>
                        <a:effectLst/>
                        <a:latin typeface="Arial Narrow" panose="020B0606020202030204" pitchFamily="34" charset="0"/>
                        <a:ea typeface="+mn-ea"/>
                        <a:cs typeface="+mn-cs"/>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873822129"/>
              </p:ext>
            </p:extLst>
          </p:nvPr>
        </p:nvGraphicFramePr>
        <p:xfrm>
          <a:off x="359767" y="2898031"/>
          <a:ext cx="5760640" cy="936104"/>
        </p:xfrm>
        <a:graphic>
          <a:graphicData uri="http://schemas.openxmlformats.org/drawingml/2006/table">
            <a:tbl>
              <a:tblPr/>
              <a:tblGrid>
                <a:gridCol w="948061">
                  <a:extLst>
                    <a:ext uri="{9D8B030D-6E8A-4147-A177-3AD203B41FA5}">
                      <a16:colId xmlns:a16="http://schemas.microsoft.com/office/drawing/2014/main" xmlns="" val="20000"/>
                    </a:ext>
                  </a:extLst>
                </a:gridCol>
                <a:gridCol w="4812579">
                  <a:extLst>
                    <a:ext uri="{9D8B030D-6E8A-4147-A177-3AD203B41FA5}">
                      <a16:colId xmlns:a16="http://schemas.microsoft.com/office/drawing/2014/main" xmlns="" val="20001"/>
                    </a:ext>
                  </a:extLst>
                </a:gridCol>
              </a:tblGrid>
              <a:tr h="224589">
                <a:tc grid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400" b="1" dirty="0" smtClean="0">
                          <a:solidFill>
                            <a:srgbClr val="00446B"/>
                          </a:solidFill>
                          <a:latin typeface="Arial Narrow" panose="020B0606020202030204" pitchFamily="34" charset="0"/>
                        </a:rPr>
                        <a:t>REGIÓN DE LA AMAZONÍA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190901">
                <a:tc rowSpan="2">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indent="0" algn="ctr"/>
                      <a:r>
                        <a:rPr lang="es-CO" sz="1100" b="1" dirty="0" smtClean="0">
                          <a:solidFill>
                            <a:schemeClr val="tx1"/>
                          </a:solidFill>
                          <a:effectLst/>
                          <a:latin typeface="Arial Narrow" panose="020B0606020202030204" pitchFamily="34" charset="0"/>
                        </a:rPr>
                        <a:t>ALERTA NARANJA</a:t>
                      </a: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E953C"/>
                    </a:solidFill>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2224">
                <a:tc vMerge="1">
                  <a:txBody>
                    <a:bodyPr/>
                    <a:lstStyle/>
                    <a:p>
                      <a:endParaRPr lang="es-CO"/>
                    </a:p>
                  </a:txBody>
                  <a:tcPr/>
                </a:tc>
                <a:tc>
                  <a:txBody>
                    <a:bodyPr/>
                    <a:lstStyle>
                      <a:lvl1pPr marL="0" algn="l" defTabSz="648035" rtl="0" eaLnBrk="1" latinLnBrk="0" hangingPunct="1">
                        <a:defRPr sz="1276" kern="1200">
                          <a:solidFill>
                            <a:schemeClr val="tx1"/>
                          </a:solidFill>
                          <a:latin typeface="Calibri" panose="020F0502020204030204"/>
                        </a:defRPr>
                      </a:lvl1pPr>
                      <a:lvl2pPr marL="324018" algn="l" defTabSz="648035" rtl="0" eaLnBrk="1" latinLnBrk="0" hangingPunct="1">
                        <a:defRPr sz="1276" kern="1200">
                          <a:solidFill>
                            <a:schemeClr val="tx1"/>
                          </a:solidFill>
                          <a:latin typeface="Calibri" panose="020F0502020204030204"/>
                        </a:defRPr>
                      </a:lvl2pPr>
                      <a:lvl3pPr marL="648035" algn="l" defTabSz="648035" rtl="0" eaLnBrk="1" latinLnBrk="0" hangingPunct="1">
                        <a:defRPr sz="1276" kern="1200">
                          <a:solidFill>
                            <a:schemeClr val="tx1"/>
                          </a:solidFill>
                          <a:latin typeface="Calibri" panose="020F0502020204030204"/>
                        </a:defRPr>
                      </a:lvl3pPr>
                      <a:lvl4pPr marL="972053" algn="l" defTabSz="648035" rtl="0" eaLnBrk="1" latinLnBrk="0" hangingPunct="1">
                        <a:defRPr sz="1276" kern="1200">
                          <a:solidFill>
                            <a:schemeClr val="tx1"/>
                          </a:solidFill>
                          <a:latin typeface="Calibri" panose="020F0502020204030204"/>
                        </a:defRPr>
                      </a:lvl4pPr>
                      <a:lvl5pPr marL="1296071" algn="l" defTabSz="648035" rtl="0" eaLnBrk="1" latinLnBrk="0" hangingPunct="1">
                        <a:defRPr sz="1276" kern="1200">
                          <a:solidFill>
                            <a:schemeClr val="tx1"/>
                          </a:solidFill>
                          <a:latin typeface="Calibri" panose="020F0502020204030204"/>
                        </a:defRPr>
                      </a:lvl5pPr>
                      <a:lvl6pPr marL="1620088" algn="l" defTabSz="648035" rtl="0" eaLnBrk="1" latinLnBrk="0" hangingPunct="1">
                        <a:defRPr sz="1276" kern="1200">
                          <a:solidFill>
                            <a:schemeClr val="tx1"/>
                          </a:solidFill>
                          <a:latin typeface="Calibri" panose="020F0502020204030204"/>
                        </a:defRPr>
                      </a:lvl6pPr>
                      <a:lvl7pPr marL="1944106" algn="l" defTabSz="648035" rtl="0" eaLnBrk="1" latinLnBrk="0" hangingPunct="1">
                        <a:defRPr sz="1276" kern="1200">
                          <a:solidFill>
                            <a:schemeClr val="tx1"/>
                          </a:solidFill>
                          <a:latin typeface="Calibri" panose="020F0502020204030204"/>
                        </a:defRPr>
                      </a:lvl7pPr>
                      <a:lvl8pPr marL="2268123" algn="l" defTabSz="648035" rtl="0" eaLnBrk="1" latinLnBrk="0" hangingPunct="1">
                        <a:defRPr sz="1276" kern="1200">
                          <a:solidFill>
                            <a:schemeClr val="tx1"/>
                          </a:solidFill>
                          <a:latin typeface="Calibri" panose="020F0502020204030204"/>
                        </a:defRPr>
                      </a:lvl8pPr>
                      <a:lvl9pPr marL="2592141" algn="l" defTabSz="648035" rtl="0" eaLnBrk="1" latinLnBrk="0" hangingPunct="1">
                        <a:defRPr sz="1276" kern="1200">
                          <a:solidFill>
                            <a:schemeClr val="tx1"/>
                          </a:solidFill>
                          <a:latin typeface="Calibri" panose="020F0502020204030204"/>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pt-BR" sz="1050" b="1" i="0" kern="1200" baseline="0" dirty="0" smtClean="0">
                          <a:solidFill>
                            <a:schemeClr val="tx1"/>
                          </a:solidFill>
                          <a:effectLst/>
                          <a:latin typeface="Arial Narrow" panose="020B0606020202030204" pitchFamily="34" charset="0"/>
                          <a:ea typeface="+mn-ea"/>
                          <a:cs typeface="+mn-cs"/>
                        </a:rPr>
                        <a:t>PUTUMAYO: </a:t>
                      </a:r>
                      <a:r>
                        <a:rPr lang="es-CO" sz="1050" b="0" i="0" kern="1200" baseline="0" dirty="0" smtClean="0">
                          <a:solidFill>
                            <a:schemeClr val="tx1"/>
                          </a:solidFill>
                          <a:effectLst/>
                          <a:latin typeface="Arial Narrow" panose="020B0606020202030204" pitchFamily="34" charset="0"/>
                          <a:ea typeface="+mn-ea"/>
                          <a:cs typeface="+mn-cs"/>
                        </a:rPr>
                        <a:t>Villagarzón</a:t>
                      </a:r>
                      <a:r>
                        <a:rPr lang="pt-BR" sz="1050" b="0" i="0" kern="1200" baseline="0" dirty="0" smtClean="0">
                          <a:solidFill>
                            <a:schemeClr val="tx1"/>
                          </a:solidFill>
                          <a:effectLst/>
                          <a:latin typeface="Arial Narrow" panose="020B0606020202030204" pitchFamily="34" charset="0"/>
                          <a:ea typeface="+mn-ea"/>
                          <a:cs typeface="+mn-cs"/>
                        </a:rPr>
                        <a:t>.</a:t>
                      </a: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3369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a 16"/>
          <p:cNvGraphicFramePr>
            <a:graphicFrameLocks noGrp="1"/>
          </p:cNvGraphicFramePr>
          <p:nvPr>
            <p:extLst>
              <p:ext uri="{D42A27DB-BD31-4B8C-83A1-F6EECF244321}">
                <p14:modId xmlns:p14="http://schemas.microsoft.com/office/powerpoint/2010/main" val="1498943907"/>
              </p:ext>
            </p:extLst>
          </p:nvPr>
        </p:nvGraphicFramePr>
        <p:xfrm>
          <a:off x="180087" y="1714735"/>
          <a:ext cx="6103949" cy="883920"/>
        </p:xfrm>
        <a:graphic>
          <a:graphicData uri="http://schemas.openxmlformats.org/drawingml/2006/table">
            <a:tbl>
              <a:tblPr/>
              <a:tblGrid>
                <a:gridCol w="6103949">
                  <a:extLst>
                    <a:ext uri="{9D8B030D-6E8A-4147-A177-3AD203B41FA5}">
                      <a16:colId xmlns:a16="http://schemas.microsoft.com/office/drawing/2014/main" xmlns="" val="20000"/>
                    </a:ext>
                  </a:extLst>
                </a:gridCol>
              </a:tblGrid>
              <a:tr h="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LLUVIAS REGISTRADAS EN LAS ÚLTIMAS 24 HORAS</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260870">
                <a:tc>
                  <a:txBody>
                    <a:bodyPr/>
                    <a:lstStyle/>
                    <a:p>
                      <a:pPr marL="171450" indent="-171450" algn="just">
                        <a:buFont typeface="Wingdings" panose="05000000000000000000" pitchFamily="2" charset="2"/>
                        <a:buChar char="§"/>
                      </a:pPr>
                      <a:r>
                        <a:rPr lang="es-CO" sz="1100" dirty="0" smtClean="0">
                          <a:solidFill>
                            <a:schemeClr val="tx1"/>
                          </a:solidFill>
                          <a:latin typeface="Arial Narrow" panose="020B0606020202030204" pitchFamily="34" charset="0"/>
                          <a:cs typeface="Arial" panose="020B0604020202020204" pitchFamily="34" charset="0"/>
                        </a:rPr>
                        <a:t>En las últimas 24 horas se presentó un incremento en las lluvias,  las cuales se concentraron especialmente en las regiones Andina, Amazónica y Pacífica.</a:t>
                      </a:r>
                      <a:r>
                        <a:rPr lang="es-CO" sz="1100" baseline="0" dirty="0" smtClean="0">
                          <a:solidFill>
                            <a:schemeClr val="tx1"/>
                          </a:solidFill>
                          <a:latin typeface="Arial Narrow" panose="020B0606020202030204" pitchFamily="34" charset="0"/>
                          <a:cs typeface="Arial" panose="020B0604020202020204" pitchFamily="34" charset="0"/>
                        </a:rPr>
                        <a:t> El mayor </a:t>
                      </a:r>
                      <a:r>
                        <a:rPr lang="es-CO" sz="1100" dirty="0" smtClean="0">
                          <a:solidFill>
                            <a:schemeClr val="tx1"/>
                          </a:solidFill>
                          <a:latin typeface="Arial Narrow" panose="020B0606020202030204" pitchFamily="34" charset="0"/>
                          <a:cs typeface="Arial" panose="020B0604020202020204" pitchFamily="34" charset="0"/>
                        </a:rPr>
                        <a:t>volumen se presentó en el municipio de </a:t>
                      </a:r>
                      <a:r>
                        <a:rPr lang="es-CO" sz="1100" b="1" dirty="0" smtClean="0">
                          <a:solidFill>
                            <a:schemeClr val="tx1"/>
                          </a:solidFill>
                          <a:latin typeface="Arial Narrow" panose="020B0606020202030204" pitchFamily="34" charset="0"/>
                          <a:cs typeface="Arial" panose="020B0604020202020204" pitchFamily="34" charset="0"/>
                        </a:rPr>
                        <a:t>Victoria (Caldas), con 71.6 mm.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a16="http://schemas.microsoft.com/office/drawing/2014/main" xmlns="" val="10001"/>
                  </a:ext>
                </a:extLst>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2064949752"/>
              </p:ext>
            </p:extLst>
          </p:nvPr>
        </p:nvGraphicFramePr>
        <p:xfrm>
          <a:off x="138996" y="2688067"/>
          <a:ext cx="6116091" cy="1280027"/>
        </p:xfrm>
        <a:graphic>
          <a:graphicData uri="http://schemas.openxmlformats.org/drawingml/2006/table">
            <a:tbl>
              <a:tblPr/>
              <a:tblGrid>
                <a:gridCol w="6116091">
                  <a:extLst>
                    <a:ext uri="{9D8B030D-6E8A-4147-A177-3AD203B41FA5}">
                      <a16:colId xmlns:a16="http://schemas.microsoft.com/office/drawing/2014/main" xmlns="" val="20000"/>
                    </a:ext>
                  </a:extLst>
                </a:gridCol>
              </a:tblGrid>
              <a:tr h="261373">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ALERTA</a:t>
                      </a:r>
                      <a:r>
                        <a:rPr lang="es-CO" sz="1300" b="1" baseline="0" dirty="0" smtClean="0">
                          <a:solidFill>
                            <a:schemeClr val="tx1"/>
                          </a:solidFill>
                          <a:latin typeface="Arial Narrow" panose="020B0606020202030204" pitchFamily="34" charset="0"/>
                        </a:rPr>
                        <a:t> ROJA</a:t>
                      </a:r>
                      <a:endParaRPr lang="es-CO" sz="1300" b="1" dirty="0" smtClean="0">
                        <a:solidFill>
                          <a:schemeClr val="tx1"/>
                        </a:solidFill>
                        <a:latin typeface="Arial Narrow" panose="020B0606020202030204" pitchFamily="34" charset="0"/>
                      </a:endParaRP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990467">
                <a:tc>
                  <a:txBody>
                    <a:bodyPr/>
                    <a:lstStyle/>
                    <a:p>
                      <a:pPr marL="171450" marR="0" indent="-171450" algn="just" defTabSz="64803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100" b="0" u="none" kern="1200" baseline="0" dirty="0" smtClean="0">
                          <a:solidFill>
                            <a:schemeClr val="tx1"/>
                          </a:solidFill>
                          <a:latin typeface="Arial Narrow" panose="020B0606020202030204" pitchFamily="34" charset="0"/>
                          <a:ea typeface="PMingLiU" pitchFamily="18" charset="-120"/>
                          <a:cs typeface="+mn-cs"/>
                        </a:rPr>
                        <a:t>Por crecientes súbitas en la cuenca alta de los ríos Putumayo y Caquetá.</a:t>
                      </a:r>
                    </a:p>
                    <a:p>
                      <a:pPr marL="171450" marR="0" indent="-171450" algn="just" defTabSz="64803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100" kern="1200" dirty="0" smtClean="0">
                          <a:solidFill>
                            <a:schemeClr val="tx1"/>
                          </a:solidFill>
                          <a:latin typeface="Arial Narrow" panose="020B0606020202030204" pitchFamily="34" charset="0"/>
                          <a:ea typeface="+mn-ea"/>
                          <a:cs typeface="Arial" panose="020B0604020202020204" pitchFamily="34" charset="0"/>
                        </a:rPr>
                        <a:t>Por probabilidad alta de deslizamientos de tierra detonados por lluvias, en sectores inestables o de alta pendiente, localizado en el municipio</a:t>
                      </a:r>
                      <a:r>
                        <a:rPr lang="es-CO" sz="1100" kern="1200" baseline="0" dirty="0" smtClean="0">
                          <a:solidFill>
                            <a:schemeClr val="tx1"/>
                          </a:solidFill>
                          <a:latin typeface="Arial Narrow" panose="020B0606020202030204" pitchFamily="34" charset="0"/>
                          <a:ea typeface="+mn-ea"/>
                          <a:cs typeface="Arial" panose="020B0604020202020204" pitchFamily="34" charset="0"/>
                        </a:rPr>
                        <a:t> de  Mocoa (Putumayo).</a:t>
                      </a:r>
                    </a:p>
                    <a:p>
                      <a:pPr marL="171450" marR="0" indent="-171450" algn="just" defTabSz="64803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100" dirty="0" smtClean="0">
                          <a:solidFill>
                            <a:schemeClr val="tx1"/>
                          </a:solidFill>
                          <a:latin typeface="Arial Narrow" panose="020B0606020202030204" pitchFamily="34" charset="0"/>
                          <a:cs typeface="Arial" panose="020B0604020202020204" pitchFamily="34" charset="0"/>
                        </a:rPr>
                        <a:t>Por amenaza alta de ocurrencia de incendios de la cobertura vegetal en zonas de bosques, cultivos y pastos, localizados en algunos municipios de las regiones Caribe</a:t>
                      </a:r>
                      <a:r>
                        <a:rPr lang="es-CO" sz="1100" baseline="0" dirty="0" smtClean="0">
                          <a:solidFill>
                            <a:schemeClr val="tx1"/>
                          </a:solidFill>
                          <a:latin typeface="Arial Narrow" panose="020B0606020202030204" pitchFamily="34" charset="0"/>
                          <a:cs typeface="Arial" panose="020B0604020202020204" pitchFamily="34" charset="0"/>
                        </a:rPr>
                        <a:t> y</a:t>
                      </a:r>
                      <a:r>
                        <a:rPr lang="es-CO" sz="1100" dirty="0" smtClean="0">
                          <a:solidFill>
                            <a:schemeClr val="tx1"/>
                          </a:solidFill>
                          <a:latin typeface="Arial Narrow" panose="020B0606020202030204" pitchFamily="34" charset="0"/>
                          <a:cs typeface="Arial" panose="020B0604020202020204" pitchFamily="34" charset="0"/>
                        </a:rPr>
                        <a:t> Orinoquia.</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a16="http://schemas.microsoft.com/office/drawing/2014/main" xmlns="" val="10001"/>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3064268014"/>
              </p:ext>
            </p:extLst>
          </p:nvPr>
        </p:nvGraphicFramePr>
        <p:xfrm>
          <a:off x="135087" y="4059175"/>
          <a:ext cx="6105737" cy="1219200"/>
        </p:xfrm>
        <a:graphic>
          <a:graphicData uri="http://schemas.openxmlformats.org/drawingml/2006/table">
            <a:tbl>
              <a:tblPr/>
              <a:tblGrid>
                <a:gridCol w="6105737">
                  <a:extLst>
                    <a:ext uri="{9D8B030D-6E8A-4147-A177-3AD203B41FA5}">
                      <a16:colId xmlns:a16="http://schemas.microsoft.com/office/drawing/2014/main" xmlns="" val="20000"/>
                    </a:ext>
                  </a:extLst>
                </a:gridCol>
              </a:tblGrid>
              <a:tr h="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ALERTA NARANJA</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0">
                <a:tc>
                  <a:txBody>
                    <a:bodyPr/>
                    <a:lstStyle/>
                    <a:p>
                      <a:pPr marL="171450" marR="0" lvl="0" indent="-171450" algn="just" defTabSz="64803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100" b="0" dirty="0" smtClean="0">
                          <a:solidFill>
                            <a:schemeClr val="tx1"/>
                          </a:solidFill>
                          <a:latin typeface="Arial Narrow" panose="020B0606020202030204" pitchFamily="34" charset="0"/>
                          <a:cs typeface="Arial" panose="020B0604020202020204" pitchFamily="34" charset="0"/>
                        </a:rPr>
                        <a:t>Por posibilidad moderada de incendios de la cobertura vegetal en algunos </a:t>
                      </a:r>
                      <a:r>
                        <a:rPr lang="es-CO" sz="1100" b="0" baseline="0" dirty="0" smtClean="0">
                          <a:solidFill>
                            <a:schemeClr val="tx1"/>
                          </a:solidFill>
                          <a:latin typeface="Arial Narrow" panose="020B0606020202030204" pitchFamily="34" charset="0"/>
                          <a:cs typeface="Arial" panose="020B0604020202020204" pitchFamily="34" charset="0"/>
                        </a:rPr>
                        <a:t>municipios de la región Caribe y Andina.</a:t>
                      </a:r>
                      <a:endParaRPr lang="es-CO" sz="1100" b="0" dirty="0" smtClean="0">
                        <a:solidFill>
                          <a:schemeClr val="tx1"/>
                        </a:solidFill>
                        <a:latin typeface="Arial Narrow" panose="020B0606020202030204" pitchFamily="34" charset="0"/>
                        <a:cs typeface="Arial" panose="020B0604020202020204" pitchFamily="34" charset="0"/>
                      </a:endParaRPr>
                    </a:p>
                    <a:p>
                      <a:pPr marL="171450" marR="0" lvl="0" indent="-171450" algn="just" defTabSz="64803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100" b="0" dirty="0" smtClean="0">
                          <a:solidFill>
                            <a:schemeClr val="tx1"/>
                          </a:solidFill>
                          <a:latin typeface="Arial Narrow" panose="020B0606020202030204" pitchFamily="34" charset="0"/>
                          <a:cs typeface="Arial" panose="020B0604020202020204" pitchFamily="34" charset="0"/>
                        </a:rPr>
                        <a:t>Por probabilidad moderada de deslizamientos de tierra detonados por lluvias, en sectores inestables o de alta pendiente, localizados en amplios sectores de las regiones Andina, Orinoquía, Amazonía y Pacífica</a:t>
                      </a:r>
                      <a:r>
                        <a:rPr lang="es-CO" sz="1100" b="0" dirty="0" smtClean="0">
                          <a:solidFill>
                            <a:srgbClr val="FF0000"/>
                          </a:solidFill>
                          <a:latin typeface="Arial Narrow" panose="020B0606020202030204" pitchFamily="34" charset="0"/>
                          <a:cs typeface="Arial" panose="020B0604020202020204" pitchFamily="34" charset="0"/>
                        </a:rPr>
                        <a:t>.</a:t>
                      </a:r>
                    </a:p>
                    <a:p>
                      <a:pPr marL="171450" marR="0" lvl="0" indent="-171450" algn="just" defTabSz="64803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100" b="0" dirty="0" smtClean="0">
                          <a:solidFill>
                            <a:schemeClr val="tx1"/>
                          </a:solidFill>
                          <a:latin typeface="Arial Narrow" panose="020B0606020202030204" pitchFamily="34" charset="0"/>
                          <a:cs typeface="Arial" panose="020B0604020202020204" pitchFamily="34" charset="0"/>
                        </a:rPr>
                        <a:t>Por oleaje</a:t>
                      </a:r>
                      <a:r>
                        <a:rPr lang="es-CO" sz="1100" b="0" baseline="0" dirty="0" smtClean="0">
                          <a:solidFill>
                            <a:schemeClr val="tx1"/>
                          </a:solidFill>
                          <a:latin typeface="Arial Narrow" panose="020B0606020202030204" pitchFamily="34" charset="0"/>
                          <a:cs typeface="Arial" panose="020B0604020202020204" pitchFamily="34" charset="0"/>
                        </a:rPr>
                        <a:t> y viento en el mar Caribe Colombiano.</a:t>
                      </a:r>
                      <a:endParaRPr lang="es-CO" sz="1100" b="0" dirty="0" smtClean="0">
                        <a:solidFill>
                          <a:schemeClr val="tx1"/>
                        </a:solidFill>
                        <a:latin typeface="Arial Narrow" panose="020B060602020203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a16="http://schemas.microsoft.com/office/drawing/2014/main" xmlns="" val="10001"/>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500953985"/>
              </p:ext>
            </p:extLst>
          </p:nvPr>
        </p:nvGraphicFramePr>
        <p:xfrm>
          <a:off x="180087" y="5379079"/>
          <a:ext cx="6105737" cy="1554480"/>
        </p:xfrm>
        <a:graphic>
          <a:graphicData uri="http://schemas.openxmlformats.org/drawingml/2006/table">
            <a:tbl>
              <a:tblPr/>
              <a:tblGrid>
                <a:gridCol w="6105737">
                  <a:extLst>
                    <a:ext uri="{9D8B030D-6E8A-4147-A177-3AD203B41FA5}">
                      <a16:colId xmlns:a16="http://schemas.microsoft.com/office/drawing/2014/main" xmlns="" val="20000"/>
                    </a:ext>
                  </a:extLst>
                </a:gridCol>
              </a:tblGrid>
              <a:tr h="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ALERTA AMARILLA</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250440">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kern="1200" baseline="0" dirty="0" smtClean="0">
                          <a:solidFill>
                            <a:schemeClr val="tx1"/>
                          </a:solidFill>
                          <a:latin typeface="Arial Narrow" panose="020B0606020202030204" pitchFamily="34" charset="0"/>
                          <a:ea typeface="PMingLiU" pitchFamily="18" charset="-120"/>
                          <a:cs typeface="+mn-cs"/>
                        </a:rPr>
                        <a:t>Por niveles altos en el rio Magdalena en el sector Puerto - Berrio el Banco.</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kern="1200" baseline="0" dirty="0" smtClean="0">
                          <a:solidFill>
                            <a:schemeClr val="tx1"/>
                          </a:solidFill>
                          <a:latin typeface="Arial Narrow" panose="020B0606020202030204" pitchFamily="34" charset="0"/>
                          <a:ea typeface="PMingLiU" pitchFamily="18" charset="-120"/>
                          <a:cs typeface="+mn-cs"/>
                        </a:rPr>
                        <a:t>Por niveles altos en el rio Cauca a la altura del municipio de Yotoco (Valle del Cauca).</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kern="1200" baseline="0" dirty="0" smtClean="0">
                          <a:solidFill>
                            <a:schemeClr val="tx1"/>
                          </a:solidFill>
                          <a:latin typeface="Arial Narrow" panose="020B0606020202030204" pitchFamily="34" charset="0"/>
                          <a:ea typeface="PMingLiU" pitchFamily="18" charset="-120"/>
                          <a:cs typeface="+mn-cs"/>
                        </a:rPr>
                        <a:t>Por incrementos de niveles en varias corrientes del departamento de Nariño.</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dirty="0" smtClean="0">
                          <a:solidFill>
                            <a:schemeClr val="tx1"/>
                          </a:solidFill>
                          <a:latin typeface="Arial Narrow" panose="020B0606020202030204" pitchFamily="34" charset="0"/>
                          <a:cs typeface="Arial" panose="020B0604020202020204" pitchFamily="34" charset="0"/>
                        </a:rPr>
                        <a:t>Por pleamar</a:t>
                      </a:r>
                      <a:r>
                        <a:rPr lang="es-CO" sz="1100" b="0" baseline="0" dirty="0" smtClean="0">
                          <a:solidFill>
                            <a:schemeClr val="tx1"/>
                          </a:solidFill>
                          <a:latin typeface="Arial Narrow" panose="020B0606020202030204" pitchFamily="34" charset="0"/>
                          <a:cs typeface="Arial" panose="020B0604020202020204" pitchFamily="34" charset="0"/>
                        </a:rPr>
                        <a:t> </a:t>
                      </a:r>
                      <a:r>
                        <a:rPr lang="es-CO" sz="1100" b="0" dirty="0" smtClean="0">
                          <a:solidFill>
                            <a:schemeClr val="tx1"/>
                          </a:solidFill>
                          <a:latin typeface="Arial Narrow" panose="020B0606020202030204" pitchFamily="34" charset="0"/>
                          <a:cs typeface="Arial" panose="020B0604020202020204" pitchFamily="34" charset="0"/>
                        </a:rPr>
                        <a:t>en el mar Caribe Colombiano.</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dirty="0" smtClean="0">
                          <a:solidFill>
                            <a:schemeClr val="tx1"/>
                          </a:solidFill>
                          <a:latin typeface="Arial Narrow" panose="020B0606020202030204" pitchFamily="34" charset="0"/>
                          <a:cs typeface="Arial" panose="020B0604020202020204" pitchFamily="34" charset="0"/>
                        </a:rPr>
                        <a:t>Por pleamar</a:t>
                      </a:r>
                      <a:r>
                        <a:rPr lang="es-CO" sz="1100" b="0" baseline="0" dirty="0" smtClean="0">
                          <a:solidFill>
                            <a:schemeClr val="tx1"/>
                          </a:solidFill>
                          <a:latin typeface="Arial Narrow" panose="020B0606020202030204" pitchFamily="34" charset="0"/>
                          <a:cs typeface="Arial" panose="020B0604020202020204" pitchFamily="34" charset="0"/>
                        </a:rPr>
                        <a:t> en el Océano Pacífico Colombiano.</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baseline="0" dirty="0" smtClean="0">
                          <a:solidFill>
                            <a:schemeClr val="tx1"/>
                          </a:solidFill>
                          <a:latin typeface="Arial Narrow" panose="020B0606020202030204" pitchFamily="34" charset="0"/>
                          <a:cs typeface="Arial" panose="020B0604020202020204" pitchFamily="34" charset="0"/>
                        </a:rPr>
                        <a:t>Por tiempo lluvioso en el Océano Pacífico.</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b="0" baseline="0" dirty="0" smtClean="0">
                          <a:solidFill>
                            <a:schemeClr val="tx1"/>
                          </a:solidFill>
                          <a:latin typeface="Arial Narrow" panose="020B0606020202030204" pitchFamily="34" charset="0"/>
                          <a:cs typeface="Arial" panose="020B0604020202020204" pitchFamily="34" charset="0"/>
                        </a:rPr>
                        <a:t>Probabilidad de incendios en algunos sectores del as regiones Caribe y Andina.</a:t>
                      </a:r>
                      <a:endParaRPr lang="es-CO" sz="1100" b="0" dirty="0" smtClean="0">
                        <a:solidFill>
                          <a:schemeClr val="tx1"/>
                        </a:solidFill>
                        <a:latin typeface="Arial Narrow" panose="020B060602020203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a16="http://schemas.microsoft.com/office/drawing/2014/main" xmlns="" val="10001"/>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671510742"/>
              </p:ext>
            </p:extLst>
          </p:nvPr>
        </p:nvGraphicFramePr>
        <p:xfrm>
          <a:off x="180087" y="7069975"/>
          <a:ext cx="6105737" cy="1219200"/>
        </p:xfrm>
        <a:graphic>
          <a:graphicData uri="http://schemas.openxmlformats.org/drawingml/2006/table">
            <a:tbl>
              <a:tblPr/>
              <a:tblGrid>
                <a:gridCol w="6105737">
                  <a:extLst>
                    <a:ext uri="{9D8B030D-6E8A-4147-A177-3AD203B41FA5}">
                      <a16:colId xmlns:a16="http://schemas.microsoft.com/office/drawing/2014/main" xmlns="" val="20000"/>
                    </a:ext>
                  </a:extLst>
                </a:gridCol>
              </a:tblGrid>
              <a:tr h="252613">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AVISO</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664771">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dirty="0" smtClean="0">
                          <a:solidFill>
                            <a:schemeClr val="tx1"/>
                          </a:solidFill>
                          <a:latin typeface="Arial Narrow" panose="020B0606020202030204" pitchFamily="34" charset="0"/>
                          <a:cs typeface="Arial" panose="020B0604020202020204" pitchFamily="34" charset="0"/>
                        </a:rPr>
                        <a:t>Por las escasa nubosidad que se ha presentando durante los últimos días en horas de la madrugada, </a:t>
                      </a:r>
                      <a:r>
                        <a:rPr lang="es-CO" sz="1100" baseline="0" dirty="0" smtClean="0">
                          <a:solidFill>
                            <a:schemeClr val="tx1"/>
                          </a:solidFill>
                          <a:latin typeface="Arial Narrow" panose="020B0606020202030204" pitchFamily="34" charset="0"/>
                          <a:cs typeface="Arial" panose="020B0604020202020204" pitchFamily="34" charset="0"/>
                        </a:rPr>
                        <a:t>se sugiere es</a:t>
                      </a:r>
                      <a:r>
                        <a:rPr lang="es-CO" sz="1100" dirty="0" smtClean="0">
                          <a:solidFill>
                            <a:schemeClr val="tx1"/>
                          </a:solidFill>
                          <a:latin typeface="Arial Narrow" panose="020B0606020202030204" pitchFamily="34" charset="0"/>
                          <a:cs typeface="Arial" panose="020B0604020202020204" pitchFamily="34" charset="0"/>
                        </a:rPr>
                        <a:t>tar</a:t>
                      </a:r>
                      <a:r>
                        <a:rPr lang="es-CO" sz="1100" baseline="0" dirty="0" smtClean="0">
                          <a:solidFill>
                            <a:schemeClr val="tx1"/>
                          </a:solidFill>
                          <a:latin typeface="Arial Narrow" panose="020B0606020202030204" pitchFamily="34" charset="0"/>
                          <a:cs typeface="Arial" panose="020B0604020202020204" pitchFamily="34" charset="0"/>
                        </a:rPr>
                        <a:t> atentos ante </a:t>
                      </a:r>
                      <a:r>
                        <a:rPr lang="es-CO" sz="1100" dirty="0" smtClean="0">
                          <a:solidFill>
                            <a:schemeClr val="tx1"/>
                          </a:solidFill>
                          <a:latin typeface="Arial Narrow" panose="020B0606020202030204" pitchFamily="34" charset="0"/>
                          <a:cs typeface="Arial" panose="020B0604020202020204" pitchFamily="34" charset="0"/>
                        </a:rPr>
                        <a:t>la posibilidad de descensos significativos de las temperaturas mínimas del aire en las primeras horas de la jornada, por la ocurrencia de heladas agrometeorológicas,</a:t>
                      </a:r>
                      <a:r>
                        <a:rPr lang="es-CO" sz="1100" baseline="0" dirty="0" smtClean="0">
                          <a:solidFill>
                            <a:schemeClr val="tx1"/>
                          </a:solidFill>
                          <a:latin typeface="Arial Narrow" panose="020B0606020202030204" pitchFamily="34" charset="0"/>
                          <a:cs typeface="Arial" panose="020B0604020202020204" pitchFamily="34" charset="0"/>
                        </a:rPr>
                        <a:t> en algunos municipios de los departamentos de Cundinamarca y Boyacá, dado que esta situación se puede presentar con mayor probabilidad para esta época del año. </a:t>
                      </a:r>
                      <a:endParaRPr lang="es-CO" sz="1100" dirty="0" smtClean="0">
                        <a:solidFill>
                          <a:schemeClr val="tx1"/>
                        </a:solidFill>
                        <a:latin typeface="Arial Narrow" panose="020B060602020203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04178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por deslizamientos de tierra 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por deslizamientos de tierra 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044389206"/>
              </p:ext>
            </p:extLst>
          </p:nvPr>
        </p:nvGraphicFramePr>
        <p:xfrm>
          <a:off x="431775" y="2177809"/>
          <a:ext cx="5688632" cy="4116445"/>
        </p:xfrm>
        <a:graphic>
          <a:graphicData uri="http://schemas.openxmlformats.org/drawingml/2006/table">
            <a:tbl>
              <a:tblPr>
                <a:tableStyleId>{5C22544A-7EE6-4342-B048-85BDC9FD1C3A}</a:tableStyleId>
              </a:tblPr>
              <a:tblGrid>
                <a:gridCol w="1762609"/>
                <a:gridCol w="3926023"/>
              </a:tblGrid>
              <a:tr h="530276">
                <a:tc gridSpan="2">
                  <a:txBody>
                    <a:bodyPr/>
                    <a:lstStyle/>
                    <a:p>
                      <a:pPr algn="ctr" rtl="0" fontAlgn="ctr"/>
                      <a:r>
                        <a:rPr lang="es-CO" sz="1200" b="1" u="none" strike="noStrike" dirty="0">
                          <a:solidFill>
                            <a:srgbClr val="6E3C0A"/>
                          </a:solidFill>
                          <a:effectLst/>
                          <a:latin typeface="Arial Narrow" panose="020B0606020202030204" pitchFamily="34" charset="0"/>
                        </a:rPr>
                        <a:t>SECTORES VIALES IDENTIFICADOS CON POTENCIALIDAD DE DESLIZAMIENTOS, LOS CUALES GENERAN ALERTAS</a:t>
                      </a:r>
                      <a:endParaRPr lang="es-CO" sz="1200" b="1" i="0" u="none" strike="noStrike" dirty="0">
                        <a:solidFill>
                          <a:srgbClr val="6E3C0A"/>
                        </a:solidFill>
                        <a:effectLst/>
                        <a:latin typeface="Arial Narrow" panose="020B0606020202030204" pitchFamily="34" charset="0"/>
                      </a:endParaRPr>
                    </a:p>
                  </a:txBody>
                  <a:tcPr marL="7619" marR="7619" marT="7619" marB="0" anchor="ctr"/>
                </a:tc>
                <a:tc hMerge="1">
                  <a:txBody>
                    <a:bodyPr/>
                    <a:lstStyle/>
                    <a:p>
                      <a:endParaRPr lang="es-ES"/>
                    </a:p>
                  </a:txBody>
                  <a:tcPr/>
                </a:tc>
              </a:tr>
              <a:tr h="227260">
                <a:tc>
                  <a:txBody>
                    <a:bodyPr/>
                    <a:lstStyle/>
                    <a:p>
                      <a:pPr algn="ctr" rtl="0" fontAlgn="ctr"/>
                      <a:r>
                        <a:rPr lang="es-ES" sz="1000" b="1" u="none" strike="noStrike" dirty="0">
                          <a:solidFill>
                            <a:srgbClr val="6E3C0A"/>
                          </a:solidFill>
                          <a:effectLst/>
                          <a:latin typeface="Arial Narrow" panose="020B0606020202030204" pitchFamily="34" charset="0"/>
                        </a:rPr>
                        <a:t>DEPARTAMENTO</a:t>
                      </a:r>
                      <a:endParaRPr lang="es-ES" sz="1000" b="1" i="0" u="none" strike="noStrike" dirty="0">
                        <a:solidFill>
                          <a:srgbClr val="6E3C0A"/>
                        </a:solidFill>
                        <a:effectLst/>
                        <a:latin typeface="Arial Narrow" panose="020B0606020202030204" pitchFamily="34" charset="0"/>
                      </a:endParaRPr>
                    </a:p>
                  </a:txBody>
                  <a:tcPr marL="7619" marR="7619" marT="7619" marB="0" anchor="ctr"/>
                </a:tc>
                <a:tc>
                  <a:txBody>
                    <a:bodyPr/>
                    <a:lstStyle/>
                    <a:p>
                      <a:pPr algn="ctr" rtl="0" fontAlgn="ctr"/>
                      <a:r>
                        <a:rPr lang="es-ES" sz="1000" b="1" u="none" strike="noStrike" dirty="0">
                          <a:solidFill>
                            <a:srgbClr val="6E3C0A"/>
                          </a:solidFill>
                          <a:effectLst/>
                          <a:latin typeface="Arial Narrow" panose="020B0606020202030204" pitchFamily="34" charset="0"/>
                        </a:rPr>
                        <a:t>SECTOR VIAL</a:t>
                      </a:r>
                      <a:endParaRPr lang="es-ES" sz="1000" b="1" i="0" u="none" strike="noStrike" dirty="0">
                        <a:solidFill>
                          <a:srgbClr val="6E3C0A"/>
                        </a:solidFill>
                        <a:effectLst/>
                        <a:latin typeface="Arial Narrow" panose="020B0606020202030204" pitchFamily="34" charset="0"/>
                      </a:endParaRPr>
                    </a:p>
                  </a:txBody>
                  <a:tcPr marL="7619" marR="7619" marT="7619" marB="0" anchor="ctr"/>
                </a:tc>
              </a:tr>
              <a:tr h="394734">
                <a:tc>
                  <a:txBody>
                    <a:bodyPr/>
                    <a:lstStyle/>
                    <a:p>
                      <a:pPr algn="ctr" rtl="0" fontAlgn="ctr"/>
                      <a:r>
                        <a:rPr lang="es-ES" sz="1200" b="1" i="0" u="none" strike="noStrike" dirty="0" smtClean="0">
                          <a:solidFill>
                            <a:srgbClr val="000000"/>
                          </a:solidFill>
                          <a:effectLst/>
                          <a:latin typeface="Arial Narrow" panose="020B0606020202030204" pitchFamily="34" charset="0"/>
                        </a:rPr>
                        <a:t>ANTIOQUIA</a:t>
                      </a:r>
                      <a:endParaRPr lang="es-ES" sz="12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ctr" rtl="0" fontAlgn="ctr"/>
                      <a:r>
                        <a:rPr lang="es-CO" sz="1200" u="none" strike="noStrike" dirty="0" smtClean="0">
                          <a:effectLst/>
                          <a:latin typeface="Arial Narrow" panose="020B0606020202030204" pitchFamily="34" charset="0"/>
                        </a:rPr>
                        <a:t>Santuario - Cruce Ruta 45 (Caño Alegre)</a:t>
                      </a:r>
                    </a:p>
                  </a:txBody>
                  <a:tcPr marL="7619" marR="7619" marT="7619" marB="0" anchor="ctr"/>
                </a:tc>
              </a:tr>
              <a:tr h="250718">
                <a:tc>
                  <a:txBody>
                    <a:bodyPr/>
                    <a:lstStyle/>
                    <a:p>
                      <a:pPr algn="ctr" rtl="0" fontAlgn="ctr"/>
                      <a:r>
                        <a:rPr lang="es-ES" sz="1200" b="1" i="0" u="none" strike="noStrike" dirty="0" smtClean="0">
                          <a:solidFill>
                            <a:srgbClr val="000000"/>
                          </a:solidFill>
                          <a:effectLst/>
                          <a:latin typeface="Arial Narrow" panose="020B0606020202030204" pitchFamily="34" charset="0"/>
                        </a:rPr>
                        <a:t>CHOCÓ</a:t>
                      </a:r>
                      <a:endParaRPr lang="es-ES" sz="12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ctr" rtl="0" fontAlgn="ctr"/>
                      <a:r>
                        <a:rPr lang="es-CO" sz="1200" u="none" strike="noStrike" kern="1200" dirty="0" smtClean="0">
                          <a:solidFill>
                            <a:schemeClr val="dk1"/>
                          </a:solidFill>
                          <a:effectLst/>
                          <a:latin typeface="Arial Narrow" panose="020B0606020202030204" pitchFamily="34" charset="0"/>
                          <a:ea typeface="+mn-ea"/>
                          <a:cs typeface="+mn-cs"/>
                        </a:rPr>
                        <a:t>Quibdó - La Mansa</a:t>
                      </a:r>
                    </a:p>
                    <a:p>
                      <a:pPr algn="ctr" rtl="0" fontAlgn="ctr"/>
                      <a:r>
                        <a:rPr lang="es-CO" sz="1200" u="none" strike="noStrike" kern="1200" dirty="0" err="1" smtClean="0">
                          <a:solidFill>
                            <a:schemeClr val="dk1"/>
                          </a:solidFill>
                          <a:effectLst/>
                          <a:latin typeface="Arial Narrow" panose="020B0606020202030204" pitchFamily="34" charset="0"/>
                          <a:ea typeface="+mn-ea"/>
                          <a:cs typeface="+mn-cs"/>
                        </a:rPr>
                        <a:t>Certeguí</a:t>
                      </a:r>
                      <a:r>
                        <a:rPr lang="es-CO" sz="1200" u="none" strike="noStrike" kern="1200" dirty="0" smtClean="0">
                          <a:solidFill>
                            <a:schemeClr val="dk1"/>
                          </a:solidFill>
                          <a:effectLst/>
                          <a:latin typeface="Arial Narrow" panose="020B0606020202030204" pitchFamily="34" charset="0"/>
                          <a:ea typeface="+mn-ea"/>
                          <a:cs typeface="+mn-cs"/>
                        </a:rPr>
                        <a:t> - Quibdó</a:t>
                      </a:r>
                    </a:p>
                  </a:txBody>
                  <a:tcPr marL="7619" marR="7619" marT="7619" marB="0" anchor="ctr"/>
                </a:tc>
              </a:tr>
              <a:tr h="186690">
                <a:tc>
                  <a:txBody>
                    <a:bodyPr/>
                    <a:lstStyle/>
                    <a:p>
                      <a:pPr algn="ctr" rtl="0" fontAlgn="ctr"/>
                      <a:r>
                        <a:rPr lang="es-ES" sz="1200" b="1" i="0" u="none" strike="noStrike" dirty="0" smtClean="0">
                          <a:solidFill>
                            <a:srgbClr val="000000"/>
                          </a:solidFill>
                          <a:effectLst/>
                          <a:latin typeface="Arial Narrow" panose="020B0606020202030204" pitchFamily="34" charset="0"/>
                        </a:rPr>
                        <a:t>CUNDINAMARCA</a:t>
                      </a:r>
                      <a:endParaRPr lang="es-ES" sz="12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ctr" rtl="0" fontAlgn="ctr"/>
                      <a:r>
                        <a:rPr lang="es-CO" sz="1200" u="none" strike="noStrike" dirty="0" smtClean="0">
                          <a:effectLst/>
                          <a:latin typeface="Arial Narrow" panose="020B0606020202030204" pitchFamily="34" charset="0"/>
                        </a:rPr>
                        <a:t>Bogotá (El Portal) – Villavicencio</a:t>
                      </a:r>
                    </a:p>
                    <a:p>
                      <a:pPr algn="ctr" rtl="0" fontAlgn="ctr"/>
                      <a:r>
                        <a:rPr lang="es-CO" sz="1200" u="none" strike="noStrike" dirty="0" smtClean="0">
                          <a:effectLst/>
                          <a:latin typeface="Arial Narrow" panose="020B0606020202030204" pitchFamily="34" charset="0"/>
                        </a:rPr>
                        <a:t>Variante Melgar</a:t>
                      </a:r>
                    </a:p>
                  </a:txBody>
                  <a:tcPr marL="7619" marR="7619" marT="7619" marB="0" anchor="ctr"/>
                </a:tc>
              </a:tr>
              <a:tr h="186690">
                <a:tc>
                  <a:txBody>
                    <a:bodyPr/>
                    <a:lstStyle/>
                    <a:p>
                      <a:pPr algn="ctr" rtl="0" fontAlgn="ctr"/>
                      <a:r>
                        <a:rPr lang="es-ES" sz="1200" b="1" i="0" u="none" strike="noStrike" dirty="0" smtClean="0">
                          <a:solidFill>
                            <a:srgbClr val="000000"/>
                          </a:solidFill>
                          <a:effectLst/>
                          <a:latin typeface="Arial Narrow" panose="020B0606020202030204" pitchFamily="34" charset="0"/>
                        </a:rPr>
                        <a:t>META</a:t>
                      </a:r>
                      <a:endParaRPr lang="es-ES" sz="12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ctr" rtl="0" fontAlgn="ctr"/>
                      <a:r>
                        <a:rPr lang="es-CO" sz="1200" u="none" strike="noStrike" dirty="0" smtClean="0">
                          <a:effectLst/>
                          <a:latin typeface="Arial Narrow" panose="020B0606020202030204" pitchFamily="34" charset="0"/>
                        </a:rPr>
                        <a:t>Bogotá (El Portal) – Villavicencio</a:t>
                      </a:r>
                    </a:p>
                    <a:p>
                      <a:pPr algn="ctr" rtl="0" fontAlgn="ctr"/>
                      <a:r>
                        <a:rPr lang="es-CO" sz="1200" u="none" strike="noStrike" dirty="0" smtClean="0">
                          <a:effectLst/>
                          <a:latin typeface="Arial Narrow" panose="020B0606020202030204" pitchFamily="34" charset="0"/>
                        </a:rPr>
                        <a:t>Villavicencio - Paso por el Puente sobre el Río La Balsa -Puerto </a:t>
                      </a:r>
                      <a:r>
                        <a:rPr lang="es-CO" sz="1200" u="none" strike="noStrike" dirty="0" err="1" smtClean="0">
                          <a:effectLst/>
                          <a:latin typeface="Arial Narrow" panose="020B0606020202030204" pitchFamily="34" charset="0"/>
                        </a:rPr>
                        <a:t>Lopez</a:t>
                      </a:r>
                      <a:endParaRPr lang="es-CO" sz="1200" u="none" strike="noStrike" dirty="0" smtClean="0">
                        <a:effectLst/>
                        <a:latin typeface="Arial Narrow" panose="020B0606020202030204" pitchFamily="34" charset="0"/>
                      </a:endParaRPr>
                    </a:p>
                    <a:p>
                      <a:pPr algn="ctr" rtl="0" fontAlgn="ctr"/>
                      <a:r>
                        <a:rPr lang="es-CO" sz="1200" u="none" strike="noStrike" dirty="0" smtClean="0">
                          <a:effectLst/>
                          <a:latin typeface="Arial Narrow" panose="020B0606020202030204" pitchFamily="34" charset="0"/>
                        </a:rPr>
                        <a:t>Ye de Granada - Paso por el Puente sobre el Río Ocoa</a:t>
                      </a:r>
                    </a:p>
                    <a:p>
                      <a:pPr algn="ctr" rtl="0" fontAlgn="ctr"/>
                      <a:r>
                        <a:rPr lang="es-CO" sz="1200" u="none" strike="noStrike" dirty="0" smtClean="0">
                          <a:effectLst/>
                          <a:latin typeface="Arial Narrow" panose="020B0606020202030204" pitchFamily="34" charset="0"/>
                        </a:rPr>
                        <a:t>Cumaral - Barranca de Upía</a:t>
                      </a:r>
                    </a:p>
                    <a:p>
                      <a:pPr algn="ctr" rtl="0" fontAlgn="ctr"/>
                      <a:r>
                        <a:rPr lang="es-CO" sz="1200" u="none" strike="noStrike" dirty="0" smtClean="0">
                          <a:effectLst/>
                          <a:latin typeface="Arial Narrow" panose="020B0606020202030204" pitchFamily="34" charset="0"/>
                        </a:rPr>
                        <a:t>Pipiral - Villavicencio</a:t>
                      </a:r>
                    </a:p>
                  </a:txBody>
                  <a:tcPr marL="7619" marR="7619" marT="7619" marB="0" anchor="ctr"/>
                </a:tc>
              </a:tr>
              <a:tr h="336536">
                <a:tc>
                  <a:txBody>
                    <a:bodyPr/>
                    <a:lstStyle/>
                    <a:p>
                      <a:pPr algn="ctr" rtl="0" fontAlgn="ctr"/>
                      <a:r>
                        <a:rPr lang="es-ES" sz="1200" b="1" i="0" u="none" strike="noStrike" dirty="0" smtClean="0">
                          <a:solidFill>
                            <a:srgbClr val="000000"/>
                          </a:solidFill>
                          <a:effectLst/>
                          <a:latin typeface="Arial Narrow" panose="020B0606020202030204" pitchFamily="34" charset="0"/>
                        </a:rPr>
                        <a:t>NARIÑO</a:t>
                      </a:r>
                      <a:endParaRPr lang="es-ES" sz="12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ctr" rtl="0" fontAlgn="ctr"/>
                      <a:r>
                        <a:rPr lang="es-CO" sz="1200" u="none" strike="noStrike" dirty="0" smtClean="0">
                          <a:effectLst/>
                          <a:latin typeface="Arial Narrow" panose="020B0606020202030204" pitchFamily="34" charset="0"/>
                        </a:rPr>
                        <a:t>Tumaco – Junín</a:t>
                      </a:r>
                    </a:p>
                    <a:p>
                      <a:pPr algn="ctr" rtl="0" fontAlgn="ctr"/>
                      <a:r>
                        <a:rPr lang="es-CO" sz="1200" u="none" strike="noStrike" dirty="0" smtClean="0">
                          <a:effectLst/>
                          <a:latin typeface="Arial Narrow" panose="020B0606020202030204" pitchFamily="34" charset="0"/>
                        </a:rPr>
                        <a:t>Junín - Túquerres</a:t>
                      </a:r>
                    </a:p>
                  </a:txBody>
                  <a:tcPr marL="7619" marR="7619" marT="7619" marB="0" anchor="ctr"/>
                </a:tc>
              </a:tr>
              <a:tr h="336536">
                <a:tc>
                  <a:txBody>
                    <a:bodyPr/>
                    <a:lstStyle/>
                    <a:p>
                      <a:pPr algn="ctr" rtl="0" fontAlgn="ctr"/>
                      <a:r>
                        <a:rPr lang="es-ES" sz="1200" b="1" i="0" u="none" strike="noStrike" dirty="0" smtClean="0">
                          <a:solidFill>
                            <a:srgbClr val="000000"/>
                          </a:solidFill>
                          <a:effectLst/>
                          <a:latin typeface="Arial Narrow" panose="020B0606020202030204" pitchFamily="34" charset="0"/>
                        </a:rPr>
                        <a:t>PUTUMAYO</a:t>
                      </a:r>
                      <a:endParaRPr lang="es-ES" sz="12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ctr" rtl="0" fontAlgn="ctr"/>
                      <a:r>
                        <a:rPr lang="es-CO" sz="1200" u="none" strike="noStrike" dirty="0" smtClean="0">
                          <a:effectLst/>
                          <a:latin typeface="Arial Narrow" panose="020B0606020202030204" pitchFamily="34" charset="0"/>
                        </a:rPr>
                        <a:t>Puente La Raya – Canangucho</a:t>
                      </a:r>
                    </a:p>
                    <a:p>
                      <a:pPr algn="ctr" rtl="0" fontAlgn="ctr"/>
                      <a:r>
                        <a:rPr lang="es-CO" sz="1200" u="none" strike="noStrike" dirty="0" smtClean="0">
                          <a:effectLst/>
                          <a:latin typeface="Arial Narrow" panose="020B0606020202030204" pitchFamily="34" charset="0"/>
                        </a:rPr>
                        <a:t>Mocoa - San Juan de Villalobos</a:t>
                      </a:r>
                    </a:p>
                    <a:p>
                      <a:pPr algn="ctr" rtl="0" fontAlgn="ctr"/>
                      <a:r>
                        <a:rPr lang="es-CO" sz="1200" u="none" strike="noStrike" dirty="0" smtClean="0">
                          <a:effectLst/>
                          <a:latin typeface="Arial Narrow" panose="020B0606020202030204" pitchFamily="34" charset="0"/>
                        </a:rPr>
                        <a:t>La Piscicultura - El Pepino</a:t>
                      </a:r>
                    </a:p>
                    <a:p>
                      <a:pPr algn="ctr" rtl="0" fontAlgn="ctr"/>
                      <a:r>
                        <a:rPr lang="es-CO" sz="1200" u="none" strike="noStrike" dirty="0" smtClean="0">
                          <a:effectLst/>
                          <a:latin typeface="Arial Narrow" panose="020B0606020202030204" pitchFamily="34" charset="0"/>
                        </a:rPr>
                        <a:t>Villagarzón - Puerto Bello</a:t>
                      </a:r>
                    </a:p>
                  </a:txBody>
                  <a:tcPr marL="7619" marR="7619" marT="7619" marB="0" anchor="ctr"/>
                </a:tc>
              </a:tr>
            </a:tbl>
          </a:graphicData>
        </a:graphic>
      </p:graphicFrame>
    </p:spTree>
    <p:extLst>
      <p:ext uri="{BB962C8B-B14F-4D97-AF65-F5344CB8AC3E}">
        <p14:creationId xmlns:p14="http://schemas.microsoft.com/office/powerpoint/2010/main" val="807507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812468152"/>
              </p:ext>
            </p:extLst>
          </p:nvPr>
        </p:nvGraphicFramePr>
        <p:xfrm>
          <a:off x="254049" y="1889919"/>
          <a:ext cx="5904656" cy="1896768"/>
        </p:xfrm>
        <a:graphic>
          <a:graphicData uri="http://schemas.openxmlformats.org/drawingml/2006/table">
            <a:tbl>
              <a:tblPr/>
              <a:tblGrid>
                <a:gridCol w="1048307">
                  <a:extLst>
                    <a:ext uri="{9D8B030D-6E8A-4147-A177-3AD203B41FA5}">
                      <a16:colId xmlns:a16="http://schemas.microsoft.com/office/drawing/2014/main" xmlns="" val="20000"/>
                    </a:ext>
                  </a:extLst>
                </a:gridCol>
                <a:gridCol w="4856349">
                  <a:extLst>
                    <a:ext uri="{9D8B030D-6E8A-4147-A177-3AD203B41FA5}">
                      <a16:colId xmlns:a16="http://schemas.microsoft.com/office/drawing/2014/main" xmlns="" val="1050069105"/>
                    </a:ext>
                  </a:extLst>
                </a:gridCol>
              </a:tblGrid>
              <a:tr h="215178">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200" b="1" kern="1200" dirty="0" smtClean="0">
                          <a:solidFill>
                            <a:srgbClr val="00446B"/>
                          </a:solidFill>
                          <a:latin typeface="Arial Narrow" panose="020B0606020202030204" pitchFamily="34" charset="0"/>
                          <a:ea typeface="+mn-ea"/>
                          <a:cs typeface="+mn-cs"/>
                        </a:rPr>
                        <a:t>MAR</a:t>
                      </a:r>
                      <a:r>
                        <a:rPr lang="es-CO" sz="1200" b="1" kern="1200" baseline="0" dirty="0" smtClean="0">
                          <a:solidFill>
                            <a:srgbClr val="00446B"/>
                          </a:solidFill>
                          <a:latin typeface="Arial Narrow" panose="020B0606020202030204" pitchFamily="34" charset="0"/>
                          <a:ea typeface="+mn-ea"/>
                          <a:cs typeface="+mn-cs"/>
                        </a:rPr>
                        <a:t> CARIBE</a:t>
                      </a:r>
                      <a:endParaRPr lang="es-CO" sz="1200" b="1" kern="1200" dirty="0" smtClean="0">
                        <a:solidFill>
                          <a:srgbClr val="00446B"/>
                        </a:solidFill>
                        <a:latin typeface="Arial Narrow" panose="020B0606020202030204" pitchFamily="34" charset="0"/>
                        <a:ea typeface="+mn-ea"/>
                        <a:cs typeface="+mn-cs"/>
                      </a:endParaRPr>
                    </a:p>
                  </a:txBody>
                  <a:tcPr marL="74778" marR="74778" marT="37238" marB="37238">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739241">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200" b="1" dirty="0" smtClean="0">
                          <a:solidFill>
                            <a:schemeClr val="tx1"/>
                          </a:solidFill>
                          <a:effectLst/>
                          <a:latin typeface="Arial Narrow" panose="020B0606020202030204" pitchFamily="34" charset="0"/>
                        </a:rPr>
                        <a:t>ALERTA NARANJA</a:t>
                      </a:r>
                    </a:p>
                    <a:p>
                      <a:pPr marL="0" marR="0" indent="0" algn="ctr" defTabSz="648035" rtl="0" eaLnBrk="1" fontAlgn="auto" latinLnBrk="0" hangingPunct="1">
                        <a:lnSpc>
                          <a:spcPct val="100000"/>
                        </a:lnSpc>
                        <a:spcBef>
                          <a:spcPts val="0"/>
                        </a:spcBef>
                        <a:spcAft>
                          <a:spcPts val="0"/>
                        </a:spcAft>
                        <a:buClrTx/>
                        <a:buSzTx/>
                        <a:buFontTx/>
                        <a:buNone/>
                        <a:tabLst/>
                        <a:defRPr/>
                      </a:pPr>
                      <a:endParaRPr lang="es-CO" sz="1200" b="1" dirty="0" smtClean="0">
                        <a:solidFill>
                          <a:schemeClr val="tx1"/>
                        </a:solidFill>
                        <a:effectLst/>
                        <a:latin typeface="Arial Narrow" panose="020B0606020202030204" pitchFamily="34" charset="0"/>
                      </a:endParaRPr>
                    </a:p>
                  </a:txBody>
                  <a:tcPr marL="74778" marR="74778" marT="37238" marB="37238"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56B2B"/>
                    </a:solidFill>
                  </a:tcPr>
                </a:tc>
                <a:tc>
                  <a:txBody>
                    <a:bodyPr/>
                    <a:lstStyle/>
                    <a:p>
                      <a:pPr marL="0" marR="0" indent="0" algn="just" defTabSz="648035" rtl="0" eaLnBrk="1" fontAlgn="auto" latinLnBrk="0" hangingPunct="1">
                        <a:lnSpc>
                          <a:spcPct val="100000"/>
                        </a:lnSpc>
                        <a:spcBef>
                          <a:spcPct val="0"/>
                        </a:spcBef>
                        <a:spcAft>
                          <a:spcPts val="0"/>
                        </a:spcAft>
                        <a:buClrTx/>
                        <a:buSzTx/>
                        <a:buFontTx/>
                        <a:buNone/>
                        <a:tabLst/>
                        <a:defRPr/>
                      </a:pPr>
                      <a:r>
                        <a:rPr lang="es-ES" altLang="es-CO" sz="1050" b="1" kern="1200" baseline="0" dirty="0" smtClean="0">
                          <a:solidFill>
                            <a:schemeClr val="tx1"/>
                          </a:solidFill>
                          <a:latin typeface="Arial Narrow" panose="020B0606020202030204" pitchFamily="34" charset="0"/>
                          <a:ea typeface="PMingLiU" pitchFamily="18" charset="-120"/>
                          <a:cs typeface="+mn-cs"/>
                        </a:rPr>
                        <a:t>POR OLEAJE Y VIENTO</a:t>
                      </a:r>
                    </a:p>
                    <a:p>
                      <a:pPr marL="0" marR="0" indent="0" algn="just" defTabSz="648035" rtl="0" eaLnBrk="1" fontAlgn="auto" latinLnBrk="0" hangingPunct="1">
                        <a:lnSpc>
                          <a:spcPct val="100000"/>
                        </a:lnSpc>
                        <a:spcBef>
                          <a:spcPct val="0"/>
                        </a:spcBef>
                        <a:spcAft>
                          <a:spcPts val="0"/>
                        </a:spcAft>
                        <a:buClrTx/>
                        <a:buSzTx/>
                        <a:buFontTx/>
                        <a:buNone/>
                        <a:tabLst/>
                        <a:defRPr/>
                      </a:pPr>
                      <a:r>
                        <a:rPr lang="x-none" altLang="es-CO" sz="1050" b="0" kern="1200" baseline="0" dirty="0" smtClean="0">
                          <a:solidFill>
                            <a:schemeClr val="tx1"/>
                          </a:solidFill>
                          <a:latin typeface="Arial Narrow" panose="020B0606020202030204" pitchFamily="34" charset="0"/>
                          <a:ea typeface="PMingLiU" pitchFamily="18" charset="-120"/>
                          <a:cs typeface="+mn-cs"/>
                        </a:rPr>
                        <a:t>En sectores del centro y oriente del mar Caribe colombiano se estiman vientos entre los 20 y 30 nudos (37 km/h – 56 km/h), con posibilidad  de rachas mayores, y altura del oleaje de hasta 3.5 metros. Por lo anterior, se recomienda a las embarcaciones de poco calado consultar con las Capitanías de puerto antes de zarpar.</a:t>
                      </a:r>
                      <a:endParaRPr lang="es-ES" altLang="es-CO" sz="1050" b="1" kern="1200" baseline="0" dirty="0" smtClean="0">
                        <a:solidFill>
                          <a:schemeClr val="tx1"/>
                        </a:solidFill>
                        <a:latin typeface="Arial Narrow" panose="020B0606020202030204" pitchFamily="34" charset="0"/>
                        <a:ea typeface="PMingLiU" pitchFamily="18" charset="-120"/>
                        <a:cs typeface="+mn-cs"/>
                      </a:endParaRPr>
                    </a:p>
                  </a:txBody>
                  <a:tcPr marL="74778" marR="74778" marT="37238" marB="37238"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r h="764836">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200" b="1" dirty="0" smtClean="0">
                          <a:solidFill>
                            <a:schemeClr val="tx1"/>
                          </a:solidFill>
                          <a:effectLst/>
                          <a:latin typeface="Arial Narrow" panose="020B0606020202030204" pitchFamily="34" charset="0"/>
                        </a:rPr>
                        <a:t>ALERTA AMARILLA</a:t>
                      </a:r>
                    </a:p>
                  </a:txBody>
                  <a:tcPr marL="74778" marR="74778" marT="37238" marB="37238"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just" defTabSz="648035" rtl="0" eaLnBrk="1" fontAlgn="auto" latinLnBrk="0" hangingPunct="1">
                        <a:lnSpc>
                          <a:spcPct val="100000"/>
                        </a:lnSpc>
                        <a:spcBef>
                          <a:spcPct val="0"/>
                        </a:spcBef>
                        <a:spcAft>
                          <a:spcPts val="0"/>
                        </a:spcAft>
                        <a:buClrTx/>
                        <a:buSzTx/>
                        <a:buFontTx/>
                        <a:buNone/>
                        <a:tabLst/>
                        <a:defRPr/>
                      </a:pPr>
                      <a:r>
                        <a:rPr lang="es-ES" altLang="es-CO" sz="1050" b="1" kern="1200" baseline="0" dirty="0" smtClean="0">
                          <a:solidFill>
                            <a:schemeClr val="tx1"/>
                          </a:solidFill>
                          <a:latin typeface="Arial Narrow" panose="020B0606020202030204" pitchFamily="34" charset="0"/>
                          <a:ea typeface="PMingLiU" pitchFamily="18" charset="-120"/>
                          <a:cs typeface="+mn-cs"/>
                        </a:rPr>
                        <a:t>POR PLEAMAR</a:t>
                      </a:r>
                    </a:p>
                    <a:p>
                      <a:pPr algn="just">
                        <a:spcBef>
                          <a:spcPct val="0"/>
                        </a:spcBef>
                        <a:buFontTx/>
                        <a:buNone/>
                      </a:pPr>
                      <a:r>
                        <a:rPr lang="es-CO" altLang="es-CO" sz="1050" kern="1200" baseline="0" dirty="0" smtClean="0">
                          <a:solidFill>
                            <a:schemeClr val="tx1"/>
                          </a:solidFill>
                          <a:latin typeface="Arial Narrow" panose="020B0606020202030204" pitchFamily="34" charset="0"/>
                          <a:ea typeface="PMingLiU" pitchFamily="18" charset="-120"/>
                          <a:cs typeface="+mn-cs"/>
                        </a:rPr>
                        <a:t>Hasta el día de hoy 07 de abril, se presentará la pleamar en el centro del litoral Caribe colombiano. Por lo tanto se recomienda a habitantes costeros estar atentos a la evolución del fenómeno. </a:t>
                      </a:r>
                      <a:endParaRPr lang="es-CO" altLang="es-CO" sz="1050" kern="1200" baseline="0" dirty="0">
                        <a:solidFill>
                          <a:schemeClr val="tx1"/>
                        </a:solidFill>
                        <a:latin typeface="Arial Narrow" panose="020B0606020202030204" pitchFamily="34" charset="0"/>
                        <a:ea typeface="PMingLiU" pitchFamily="18" charset="-120"/>
                        <a:cs typeface="+mn-cs"/>
                      </a:endParaRPr>
                    </a:p>
                  </a:txBody>
                  <a:tcPr marL="74778" marR="74778" marT="37238" marB="37238"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63561454"/>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760927164"/>
              </p:ext>
            </p:extLst>
          </p:nvPr>
        </p:nvGraphicFramePr>
        <p:xfrm>
          <a:off x="287759" y="4338191"/>
          <a:ext cx="5876949" cy="2277342"/>
        </p:xfrm>
        <a:graphic>
          <a:graphicData uri="http://schemas.openxmlformats.org/drawingml/2006/table">
            <a:tbl>
              <a:tblPr/>
              <a:tblGrid>
                <a:gridCol w="1152127">
                  <a:extLst>
                    <a:ext uri="{9D8B030D-6E8A-4147-A177-3AD203B41FA5}">
                      <a16:colId xmlns:a16="http://schemas.microsoft.com/office/drawing/2014/main" xmlns="" val="20000"/>
                    </a:ext>
                  </a:extLst>
                </a:gridCol>
                <a:gridCol w="4724822">
                  <a:extLst>
                    <a:ext uri="{9D8B030D-6E8A-4147-A177-3AD203B41FA5}">
                      <a16:colId xmlns:a16="http://schemas.microsoft.com/office/drawing/2014/main" xmlns="" val="1050069105"/>
                    </a:ext>
                  </a:extLst>
                </a:gridCol>
              </a:tblGrid>
              <a:tr h="228934">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600" b="1" kern="1200" dirty="0" smtClean="0">
                          <a:solidFill>
                            <a:srgbClr val="00446B"/>
                          </a:solidFill>
                          <a:latin typeface="Arial Narrow" panose="020B0606020202030204" pitchFamily="34" charset="0"/>
                          <a:ea typeface="+mn-ea"/>
                          <a:cs typeface="+mn-cs"/>
                        </a:rPr>
                        <a:t>OCEANO</a:t>
                      </a:r>
                      <a:r>
                        <a:rPr lang="es-CO" sz="1600" b="1" kern="1200" baseline="0" dirty="0" smtClean="0">
                          <a:solidFill>
                            <a:srgbClr val="00446B"/>
                          </a:solidFill>
                          <a:latin typeface="Arial Narrow" panose="020B0606020202030204" pitchFamily="34" charset="0"/>
                          <a:ea typeface="+mn-ea"/>
                          <a:cs typeface="+mn-cs"/>
                        </a:rPr>
                        <a:t> PACÍFICO</a:t>
                      </a:r>
                      <a:endParaRPr lang="es-CO" sz="1600" b="1" kern="1200" dirty="0" smtClean="0">
                        <a:solidFill>
                          <a:srgbClr val="00446B"/>
                        </a:solidFill>
                        <a:latin typeface="Arial Narrow" panose="020B0606020202030204" pitchFamily="34" charset="0"/>
                        <a:ea typeface="+mn-ea"/>
                        <a:cs typeface="+mn-cs"/>
                      </a:endParaRPr>
                    </a:p>
                  </a:txBody>
                  <a:tcPr marL="91464" marR="91464" marT="45547" marB="45547">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779178">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indent="0" algn="ctr"/>
                      <a:r>
                        <a:rPr lang="es-CO" sz="1100" b="1" dirty="0" smtClean="0">
                          <a:solidFill>
                            <a:schemeClr val="tx1"/>
                          </a:solidFill>
                          <a:effectLst/>
                          <a:latin typeface="Arial Narrow" panose="020B0606020202030204" pitchFamily="34" charset="0"/>
                        </a:rPr>
                        <a:t>ALERTA AMARILLA</a:t>
                      </a:r>
                    </a:p>
                  </a:txBody>
                  <a:tcPr marL="91464" marR="91464" marT="45547" marB="45547"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just" defTabSz="648035" rtl="0" eaLnBrk="1" fontAlgn="auto" latinLnBrk="0" hangingPunct="1">
                        <a:lnSpc>
                          <a:spcPct val="100000"/>
                        </a:lnSpc>
                        <a:spcBef>
                          <a:spcPct val="0"/>
                        </a:spcBef>
                        <a:spcAft>
                          <a:spcPts val="0"/>
                        </a:spcAft>
                        <a:buClrTx/>
                        <a:buSzTx/>
                        <a:buFontTx/>
                        <a:buNone/>
                        <a:tabLst/>
                        <a:defRPr/>
                      </a:pPr>
                      <a:r>
                        <a:rPr lang="es-ES" altLang="es-CO" sz="1050" b="1" kern="1200" baseline="0" dirty="0" smtClean="0">
                          <a:solidFill>
                            <a:schemeClr val="tx1"/>
                          </a:solidFill>
                          <a:latin typeface="Arial Narrow" panose="020B0606020202030204" pitchFamily="34" charset="0"/>
                          <a:ea typeface="PMingLiU" pitchFamily="18" charset="-120"/>
                          <a:cs typeface="+mn-cs"/>
                        </a:rPr>
                        <a:t>POR PLEAMAR</a:t>
                      </a:r>
                    </a:p>
                    <a:p>
                      <a:pPr algn="just">
                        <a:spcBef>
                          <a:spcPct val="0"/>
                        </a:spcBef>
                        <a:buFontTx/>
                        <a:buNone/>
                      </a:pPr>
                      <a:r>
                        <a:rPr lang="es-ES" altLang="es-CO" sz="1050" kern="1200" dirty="0" smtClean="0">
                          <a:solidFill>
                            <a:schemeClr val="tx1"/>
                          </a:solidFill>
                          <a:latin typeface="Arial Narrow" panose="020B0606020202030204" pitchFamily="34" charset="0"/>
                          <a:ea typeface="PMingLiU" pitchFamily="18" charset="-120"/>
                          <a:cs typeface="+mn-cs"/>
                        </a:rPr>
                        <a:t>Desde el día de hoy 7 de abril se espera una de las pleamares más significativas del mes, asociada con la marea astronómica en el litoral del Pacífico centro y sur. Por lo anterior, se recomienda a habitantes y embarcaciones de poco calado estar atentos y consultar a las capitanías de puerto. </a:t>
                      </a:r>
                      <a:endParaRPr lang="es-CO" altLang="es-CO" sz="1050" kern="1200" dirty="0">
                        <a:solidFill>
                          <a:schemeClr val="tx1"/>
                        </a:solidFill>
                        <a:latin typeface="Arial Narrow" panose="020B0606020202030204" pitchFamily="34" charset="0"/>
                        <a:ea typeface="PMingLiU" pitchFamily="18" charset="-120"/>
                        <a:cs typeface="+mn-cs"/>
                      </a:endParaRPr>
                    </a:p>
                  </a:txBody>
                  <a:tcPr marL="91464" marR="91464" marT="45547" marB="45547"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79178">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1" dirty="0" smtClean="0">
                          <a:solidFill>
                            <a:schemeClr val="tx1"/>
                          </a:solidFill>
                          <a:effectLst/>
                          <a:latin typeface="Arial Narrow" panose="020B0606020202030204" pitchFamily="34" charset="0"/>
                        </a:rPr>
                        <a:t>ALERTA AMARILLA</a:t>
                      </a:r>
                    </a:p>
                    <a:p>
                      <a:pPr marL="0" indent="0" algn="ctr"/>
                      <a:endParaRPr lang="es-CO" sz="1100" b="1" dirty="0" smtClean="0">
                        <a:solidFill>
                          <a:schemeClr val="tx1"/>
                        </a:solidFill>
                        <a:effectLst/>
                        <a:latin typeface="Arial Narrow" panose="020B0606020202030204" pitchFamily="34" charset="0"/>
                      </a:endParaRPr>
                    </a:p>
                  </a:txBody>
                  <a:tcPr marL="91464" marR="91464" marT="45547" marB="45547"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just" defTabSz="648035" rtl="0" eaLnBrk="1" fontAlgn="auto" latinLnBrk="0" hangingPunct="1">
                        <a:lnSpc>
                          <a:spcPct val="100000"/>
                        </a:lnSpc>
                        <a:spcBef>
                          <a:spcPct val="0"/>
                        </a:spcBef>
                        <a:spcAft>
                          <a:spcPts val="0"/>
                        </a:spcAft>
                        <a:buClrTx/>
                        <a:buSzTx/>
                        <a:buFontTx/>
                        <a:buNone/>
                        <a:tabLst/>
                        <a:defRPr/>
                      </a:pPr>
                      <a:r>
                        <a:rPr lang="es-ES" altLang="es-CO" sz="1050" b="1" kern="1200" baseline="0" dirty="0" smtClean="0">
                          <a:solidFill>
                            <a:schemeClr val="tx1"/>
                          </a:solidFill>
                          <a:latin typeface="Arial Narrow" panose="020B0606020202030204" pitchFamily="34" charset="0"/>
                          <a:ea typeface="PMingLiU" pitchFamily="18" charset="-120"/>
                          <a:cs typeface="+mn-cs"/>
                        </a:rPr>
                        <a:t>POR TIEMPO LLUVIOSO</a:t>
                      </a:r>
                    </a:p>
                    <a:p>
                      <a:pPr marL="0" marR="0" indent="0" algn="just" defTabSz="648035" rtl="0" eaLnBrk="1" fontAlgn="auto" latinLnBrk="0" hangingPunct="1">
                        <a:lnSpc>
                          <a:spcPct val="100000"/>
                        </a:lnSpc>
                        <a:spcBef>
                          <a:spcPct val="0"/>
                        </a:spcBef>
                        <a:spcAft>
                          <a:spcPts val="0"/>
                        </a:spcAft>
                        <a:buClrTx/>
                        <a:buSzTx/>
                        <a:buFontTx/>
                        <a:buNone/>
                        <a:tabLst/>
                        <a:defRPr/>
                      </a:pPr>
                      <a:r>
                        <a:rPr lang="es-CO" sz="1050" b="0" kern="1200" baseline="0" dirty="0" smtClean="0">
                          <a:solidFill>
                            <a:schemeClr val="tx1"/>
                          </a:solidFill>
                          <a:latin typeface="Arial Narrow" panose="020B0606020202030204" pitchFamily="34" charset="0"/>
                          <a:ea typeface="PMingLiU" pitchFamily="18" charset="-120"/>
                          <a:cs typeface="+mn-cs"/>
                        </a:rPr>
                        <a:t>En varios sectores del Pacífico colombiano, especialmente en sectores aledaños a la costa se estiman condiciones nubosas con lluvias y descargas eléctricas. Por lo anterior, se recomienda a los usuarios de pequeñas embarcaciones consultar con las Capitanías de puerto antes de zarpar y a los habitantes costeros estar atentos a la evolución de las condiciones meteorológicas. </a:t>
                      </a:r>
                    </a:p>
                  </a:txBody>
                  <a:tcPr marL="91464" marR="91464" marT="45547" marB="45547"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68826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0087" y="5544175"/>
            <a:ext cx="5760000" cy="1892826"/>
          </a:xfrm>
          <a:prstGeom prst="rect">
            <a:avLst/>
          </a:prstGeom>
          <a:noFill/>
          <a:ln cap="rnd">
            <a:noFill/>
          </a:ln>
        </p:spPr>
        <p:txBody>
          <a:bodyPr wrap="square" rtlCol="0">
            <a:spAutoFit/>
          </a:bodyPr>
          <a:lstStyle/>
          <a:p>
            <a:pPr algn="ctr"/>
            <a:r>
              <a:rPr lang="es-CO" sz="900" dirty="0">
                <a:latin typeface="Arial Narrow" panose="020B0606020202030204" pitchFamily="34" charset="0"/>
                <a:ea typeface="Times New Roman" panose="02020603050405020304" pitchFamily="18" charset="0"/>
                <a:cs typeface="Arial" panose="020B0604020202020204" pitchFamily="34" charset="0"/>
              </a:rPr>
              <a:t>OMAR </a:t>
            </a:r>
            <a:r>
              <a:rPr lang="es-CO" sz="900" dirty="0" smtClean="0">
                <a:latin typeface="Arial Narrow" panose="020B0606020202030204" pitchFamily="34" charset="0"/>
                <a:ea typeface="Times New Roman" panose="02020603050405020304" pitchFamily="18" charset="0"/>
                <a:cs typeface="Arial" panose="020B0604020202020204" pitchFamily="34" charset="0"/>
              </a:rPr>
              <a:t>FRANCO</a:t>
            </a:r>
            <a:r>
              <a:rPr lang="es-CO" sz="900" dirty="0">
                <a:latin typeface="Arial Narrow" panose="020B0606020202030204" pitchFamily="34" charset="0"/>
                <a:ea typeface="Times New Roman" panose="02020603050405020304" pitchFamily="18" charset="0"/>
                <a:cs typeface="Arial" panose="020B0604020202020204" pitchFamily="34" charset="0"/>
              </a:rPr>
              <a:t> </a:t>
            </a:r>
            <a:r>
              <a:rPr lang="es-CO" sz="900" dirty="0" smtClean="0">
                <a:latin typeface="Arial Narrow" panose="020B0606020202030204" pitchFamily="34" charset="0"/>
                <a:ea typeface="Times New Roman" panose="02020603050405020304" pitchFamily="18" charset="0"/>
                <a:cs typeface="Arial" panose="020B0604020202020204" pitchFamily="34" charset="0"/>
              </a:rPr>
              <a:t>| </a:t>
            </a:r>
            <a:r>
              <a:rPr lang="es-CO" sz="900" dirty="0">
                <a:latin typeface="Arial Narrow" panose="020B0606020202030204" pitchFamily="34" charset="0"/>
                <a:ea typeface="Times New Roman" panose="02020603050405020304" pitchFamily="18" charset="0"/>
                <a:cs typeface="Arial" panose="020B0604020202020204" pitchFamily="34" charset="0"/>
              </a:rPr>
              <a:t>Director  </a:t>
            </a:r>
            <a:r>
              <a:rPr lang="es-CO" sz="900" dirty="0" smtClean="0">
                <a:latin typeface="Arial Narrow" panose="020B0606020202030204" pitchFamily="34" charset="0"/>
                <a:ea typeface="Times New Roman" panose="02020603050405020304" pitchFamily="18" charset="0"/>
                <a:cs typeface="Arial" panose="020B0604020202020204" pitchFamily="34" charset="0"/>
              </a:rPr>
              <a:t>General</a:t>
            </a:r>
          </a:p>
          <a:p>
            <a:pPr algn="ctr"/>
            <a:endParaRPr lang="es-CO" sz="900" dirty="0">
              <a:latin typeface="Arial Narrow" panose="020B0606020202030204" pitchFamily="34" charset="0"/>
              <a:ea typeface="Times New Roman" panose="02020603050405020304" pitchFamily="18" charset="0"/>
            </a:endParaRPr>
          </a:p>
          <a:p>
            <a:pPr algn="ctr"/>
            <a:r>
              <a:rPr lang="es-CO" sz="900" dirty="0">
                <a:latin typeface="Arial Narrow" panose="020B0606020202030204" pitchFamily="34" charset="0"/>
                <a:ea typeface="Times New Roman" panose="02020603050405020304" pitchFamily="18" charset="0"/>
                <a:cs typeface="Arial" panose="020B0604020202020204" pitchFamily="34" charset="0"/>
              </a:rPr>
              <a:t>CHRISTIAN </a:t>
            </a:r>
            <a:r>
              <a:rPr lang="es-CO" sz="900" dirty="0" smtClean="0">
                <a:latin typeface="Arial Narrow" panose="020B0606020202030204" pitchFamily="34" charset="0"/>
                <a:ea typeface="Times New Roman" panose="02020603050405020304" pitchFamily="18" charset="0"/>
                <a:cs typeface="Arial" panose="020B0604020202020204" pitchFamily="34" charset="0"/>
              </a:rPr>
              <a:t>EUSCÁTEGUI | Jefe </a:t>
            </a:r>
            <a:r>
              <a:rPr lang="es-CO" sz="900" dirty="0">
                <a:latin typeface="Arial Narrow" panose="020B0606020202030204" pitchFamily="34" charset="0"/>
                <a:ea typeface="Times New Roman" panose="02020603050405020304" pitchFamily="18" charset="0"/>
                <a:cs typeface="Arial" panose="020B0604020202020204" pitchFamily="34" charset="0"/>
              </a:rPr>
              <a:t>Oficina del Servicio de Pronósticos y Alertas</a:t>
            </a:r>
            <a:endParaRPr lang="es-CO" sz="900" dirty="0">
              <a:latin typeface="Arial Narrow" panose="020B0606020202030204" pitchFamily="34" charset="0"/>
              <a:ea typeface="Times New Roman" panose="02020603050405020304" pitchFamily="18" charset="0"/>
            </a:endParaRPr>
          </a:p>
          <a:p>
            <a:pPr algn="ctr"/>
            <a:endParaRPr lang="es-CO" sz="900" dirty="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b="1" dirty="0" smtClean="0">
                <a:latin typeface="Arial Narrow" panose="020B0606020202030204" pitchFamily="34" charset="0"/>
                <a:ea typeface="Times New Roman" panose="02020603050405020304" pitchFamily="18" charset="0"/>
                <a:cs typeface="Arial" panose="020B0604020202020204" pitchFamily="34" charset="0"/>
              </a:rPr>
              <a:t>Profesionales </a:t>
            </a:r>
            <a:r>
              <a:rPr lang="es-CO" sz="900" b="1" dirty="0">
                <a:latin typeface="Arial Narrow" panose="020B0606020202030204" pitchFamily="34" charset="0"/>
                <a:ea typeface="Times New Roman" panose="02020603050405020304" pitchFamily="18" charset="0"/>
                <a:cs typeface="Arial" panose="020B0604020202020204" pitchFamily="34" charset="0"/>
              </a:rPr>
              <a:t>de T</a:t>
            </a:r>
            <a:r>
              <a:rPr lang="es-CO" sz="900" b="1" dirty="0" smtClean="0">
                <a:latin typeface="Arial Narrow" panose="020B0606020202030204" pitchFamily="34" charset="0"/>
                <a:ea typeface="Times New Roman" panose="02020603050405020304" pitchFamily="18" charset="0"/>
                <a:cs typeface="Arial" panose="020B0604020202020204" pitchFamily="34" charset="0"/>
              </a:rPr>
              <a:t>urno:</a:t>
            </a:r>
          </a:p>
          <a:p>
            <a:pPr algn="ctr"/>
            <a:endParaRPr lang="es-CO" sz="900" dirty="0">
              <a:latin typeface="Arial Narrow" panose="020B0606020202030204" pitchFamily="34" charset="0"/>
              <a:ea typeface="Times New Roman" panose="02020603050405020304" pitchFamily="18"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Óscar MARTÍNEZ, Viviana CHIVATÁ. Juan BARRIOS, Nicolás CUADROS, Mauricio TORRES, y Alberto PARDO.</a:t>
            </a:r>
            <a:endParaRPr lang="es-CO" sz="900" dirty="0" smtClean="0">
              <a:latin typeface="Arial Narrow" panose="020B0606020202030204" pitchFamily="34" charset="0"/>
              <a:ea typeface="Times New Roman" panose="02020603050405020304" pitchFamily="18"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http://www.ideam.gov.co</a:t>
            </a:r>
            <a:endParaRPr lang="es-CO" sz="900" dirty="0" smtClean="0">
              <a:latin typeface="Arial Narrow" panose="020B0606020202030204" pitchFamily="34" charset="0"/>
              <a:ea typeface="Times New Roman" panose="02020603050405020304" pitchFamily="18"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Correos </a:t>
            </a:r>
            <a:r>
              <a:rPr lang="es-CO" sz="900" dirty="0">
                <a:latin typeface="Arial Narrow" panose="020B0606020202030204" pitchFamily="34" charset="0"/>
                <a:ea typeface="Times New Roman" panose="02020603050405020304" pitchFamily="18" charset="0"/>
                <a:cs typeface="Arial" panose="020B0604020202020204" pitchFamily="34" charset="0"/>
              </a:rPr>
              <a:t>electrónicos: </a:t>
            </a:r>
            <a:r>
              <a:rPr lang="es-CO" sz="900" dirty="0">
                <a:latin typeface="Arial Narrow" panose="020B0606020202030204" pitchFamily="34" charset="0"/>
                <a:ea typeface="Times New Roman" panose="02020603050405020304" pitchFamily="18" charset="0"/>
                <a:cs typeface="Arial" panose="020B0604020202020204" pitchFamily="34" charset="0"/>
                <a:hlinkClick r:id="rId2"/>
              </a:rPr>
              <a:t>servicio@ideam.gov.co</a:t>
            </a:r>
            <a:r>
              <a:rPr lang="es-CO" sz="900" dirty="0">
                <a:latin typeface="Arial Narrow" panose="020B0606020202030204" pitchFamily="34" charset="0"/>
                <a:ea typeface="Times New Roman" panose="02020603050405020304" pitchFamily="18" charset="0"/>
                <a:cs typeface="Arial" panose="020B0604020202020204" pitchFamily="34" charset="0"/>
              </a:rPr>
              <a:t>, </a:t>
            </a:r>
            <a:r>
              <a:rPr lang="es-CO" sz="900" dirty="0" smtClean="0">
                <a:latin typeface="Arial Narrow" panose="020B0606020202030204" pitchFamily="34" charset="0"/>
                <a:ea typeface="Times New Roman" panose="02020603050405020304" pitchFamily="18" charset="0"/>
                <a:cs typeface="Arial" panose="020B0604020202020204" pitchFamily="34" charset="0"/>
                <a:hlinkClick r:id="rId3"/>
              </a:rPr>
              <a:t>alertas@ideam.gov.co</a:t>
            </a:r>
            <a:endParaRPr lang="es-CO" sz="900" dirty="0" smtClean="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Calle 25D # 96B - 70, Piso 3. Bogotá, D.C., Colombia.</a:t>
            </a:r>
            <a:endParaRPr lang="es-CO" sz="900" dirty="0" smtClean="0">
              <a:latin typeface="Arial Narrow" panose="020B0606020202030204" pitchFamily="34" charset="0"/>
              <a:ea typeface="Times New Roman" panose="02020603050405020304" pitchFamily="18"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Teléfono</a:t>
            </a:r>
            <a:r>
              <a:rPr lang="es-CO" sz="900" dirty="0">
                <a:latin typeface="Arial Narrow" panose="020B0606020202030204" pitchFamily="34" charset="0"/>
                <a:ea typeface="Times New Roman" panose="02020603050405020304" pitchFamily="18" charset="0"/>
                <a:cs typeface="Arial" panose="020B0604020202020204" pitchFamily="34" charset="0"/>
              </a:rPr>
              <a:t>: 3075625 </a:t>
            </a:r>
            <a:r>
              <a:rPr lang="es-CO" sz="900" dirty="0" smtClean="0">
                <a:latin typeface="Arial Narrow" panose="020B0606020202030204" pitchFamily="34" charset="0"/>
                <a:ea typeface="Times New Roman" panose="02020603050405020304" pitchFamily="18" charset="0"/>
                <a:cs typeface="Arial" panose="020B0604020202020204" pitchFamily="34" charset="0"/>
              </a:rPr>
              <a:t>Ext</a:t>
            </a:r>
            <a:r>
              <a:rPr lang="es-CO" sz="900" dirty="0">
                <a:latin typeface="Arial Narrow" panose="020B0606020202030204" pitchFamily="34" charset="0"/>
                <a:ea typeface="Times New Roman" panose="02020603050405020304" pitchFamily="18" charset="0"/>
                <a:cs typeface="Arial" panose="020B0604020202020204" pitchFamily="34" charset="0"/>
              </a:rPr>
              <a:t>. 1334-1336</a:t>
            </a:r>
            <a:r>
              <a:rPr lang="es-CO" sz="900" dirty="0" smtClean="0">
                <a:latin typeface="Arial Narrow" panose="020B0606020202030204" pitchFamily="34" charset="0"/>
                <a:ea typeface="Times New Roman" panose="02020603050405020304" pitchFamily="18" charset="0"/>
                <a:cs typeface="Arial" panose="020B0604020202020204" pitchFamily="34" charset="0"/>
              </a:rPr>
              <a:t>.</a:t>
            </a:r>
            <a:endParaRPr lang="es-CO" sz="900" dirty="0">
              <a:latin typeface="Arial Narrow" panose="020B0606020202030204" pitchFamily="34" charset="0"/>
              <a:ea typeface="Times New Roman" panose="02020603050405020304" pitchFamily="18" charset="0"/>
              <a:cs typeface="Arial" panose="020B0604020202020204" pitchFamily="34" charset="0"/>
            </a:endParaRPr>
          </a:p>
          <a:p>
            <a:pPr algn="ctr"/>
            <a:endParaRPr lang="es-CO" sz="900" dirty="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b="1" dirty="0">
                <a:latin typeface="Arial Narrow" panose="020B0606020202030204" pitchFamily="34" charset="0"/>
                <a:ea typeface="Times New Roman" panose="02020603050405020304" pitchFamily="18" charset="0"/>
                <a:cs typeface="Arial" panose="020B0604020202020204" pitchFamily="34" charset="0"/>
              </a:rPr>
              <a:t>Síganos </a:t>
            </a:r>
            <a:r>
              <a:rPr lang="es-CO" sz="900" b="1" dirty="0" smtClean="0">
                <a:latin typeface="Arial Narrow" panose="020B0606020202030204" pitchFamily="34" charset="0"/>
                <a:ea typeface="Times New Roman" panose="02020603050405020304" pitchFamily="18" charset="0"/>
                <a:cs typeface="Arial" panose="020B0604020202020204" pitchFamily="34" charset="0"/>
              </a:rPr>
              <a:t>en:</a:t>
            </a:r>
            <a:endParaRPr lang="es-CO" sz="9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783528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3283119" y="1377891"/>
            <a:ext cx="3197056" cy="626701"/>
          </a:xfrm>
          <a:prstGeom prst="rect">
            <a:avLst/>
          </a:prstGeom>
          <a:noFill/>
        </p:spPr>
        <p:txBody>
          <a:bodyPr wrap="square" lIns="0" tIns="36000" rIns="0" bIns="36000" rtlCol="0" anchor="ctr" anchorCtr="1">
            <a:spAutoFit/>
          </a:bodyPr>
          <a:lstStyle/>
          <a:p>
            <a:pPr marL="90170" marR="28575" algn="just">
              <a:spcAft>
                <a:spcPts val="0"/>
              </a:spcAft>
              <a:tabLst>
                <a:tab pos="1170305" algn="l"/>
                <a:tab pos="7658100" algn="ctr"/>
                <a:tab pos="7658100" algn="ctr"/>
              </a:tabLst>
            </a:pPr>
            <a:r>
              <a:rPr lang="es-MX" sz="900" spc="-10" dirty="0">
                <a:solidFill>
                  <a:schemeClr val="bg1"/>
                </a:solidFill>
                <a:latin typeface="Arial Narrow" panose="020B0606020202030204" pitchFamily="34" charset="0"/>
                <a:ea typeface="Cambria" panose="02040503050406030204" pitchFamily="18" charset="0"/>
                <a:cs typeface="ArialNarrow"/>
              </a:rPr>
              <a:t>A continuación se </a:t>
            </a:r>
            <a:r>
              <a:rPr lang="es-MX" sz="900" spc="-10" dirty="0" smtClean="0">
                <a:solidFill>
                  <a:schemeClr val="bg1"/>
                </a:solidFill>
                <a:latin typeface="Arial Narrow" panose="020B0606020202030204" pitchFamily="34" charset="0"/>
                <a:ea typeface="Cambria" panose="02040503050406030204" pitchFamily="18" charset="0"/>
                <a:cs typeface="ArialNarrow"/>
              </a:rPr>
              <a:t>relaciona el volumen útil diario de los principales embalses del país (expresado </a:t>
            </a:r>
            <a:r>
              <a:rPr lang="es-MX" sz="900" spc="-10" dirty="0">
                <a:solidFill>
                  <a:schemeClr val="bg1"/>
                </a:solidFill>
                <a:latin typeface="Arial Narrow" panose="020B0606020202030204" pitchFamily="34" charset="0"/>
                <a:ea typeface="Cambria" panose="02040503050406030204" pitchFamily="18" charset="0"/>
                <a:cs typeface="ArialNarrow"/>
              </a:rPr>
              <a:t>en </a:t>
            </a:r>
            <a:r>
              <a:rPr lang="es-MX" sz="900" spc="-10" dirty="0" smtClean="0">
                <a:solidFill>
                  <a:schemeClr val="bg1"/>
                </a:solidFill>
                <a:latin typeface="Arial Narrow" panose="020B0606020202030204" pitchFamily="34" charset="0"/>
                <a:ea typeface="Cambria" panose="02040503050406030204" pitchFamily="18" charset="0"/>
                <a:cs typeface="ArialNarrow"/>
              </a:rPr>
              <a:t>porcentaje), de </a:t>
            </a:r>
            <a:r>
              <a:rPr lang="es-MX" sz="900" spc="-10" dirty="0">
                <a:solidFill>
                  <a:schemeClr val="bg1"/>
                </a:solidFill>
                <a:latin typeface="Arial Narrow" panose="020B0606020202030204" pitchFamily="34" charset="0"/>
                <a:ea typeface="Cambria" panose="02040503050406030204" pitchFamily="18" charset="0"/>
                <a:cs typeface="ArialNarrow"/>
              </a:rPr>
              <a:t>acuerdo con </a:t>
            </a:r>
            <a:r>
              <a:rPr lang="es-MX" sz="900" spc="-10" dirty="0" smtClean="0">
                <a:solidFill>
                  <a:schemeClr val="bg1"/>
                </a:solidFill>
                <a:latin typeface="Arial Narrow" panose="020B0606020202030204" pitchFamily="34" charset="0"/>
                <a:ea typeface="Cambria" panose="02040503050406030204" pitchFamily="18" charset="0"/>
                <a:cs typeface="ArialNarrow"/>
              </a:rPr>
              <a:t>la información reportada por </a:t>
            </a:r>
            <a:r>
              <a:rPr lang="es-MX" sz="900" b="1" spc="-10" dirty="0" smtClean="0">
                <a:solidFill>
                  <a:schemeClr val="bg1"/>
                </a:solidFill>
                <a:latin typeface="Arial Narrow" panose="020B0606020202030204" pitchFamily="34" charset="0"/>
                <a:ea typeface="Cambria" panose="02040503050406030204" pitchFamily="18" charset="0"/>
                <a:cs typeface="ArialNarrow"/>
              </a:rPr>
              <a:t>XM S.A. E.S.P</a:t>
            </a:r>
            <a:r>
              <a:rPr lang="es-MX" sz="900" spc="-10" dirty="0" smtClean="0">
                <a:solidFill>
                  <a:schemeClr val="bg1"/>
                </a:solidFill>
                <a:latin typeface="Arial Narrow" panose="020B0606020202030204" pitchFamily="34" charset="0"/>
                <a:ea typeface="Cambria" panose="02040503050406030204" pitchFamily="18" charset="0"/>
                <a:cs typeface="ArialNarrow"/>
              </a:rPr>
              <a:t> en </a:t>
            </a:r>
            <a:r>
              <a:rPr lang="es-MX" sz="900" spc="-10" dirty="0">
                <a:solidFill>
                  <a:schemeClr val="bg1"/>
                </a:solidFill>
                <a:latin typeface="Arial Narrow" panose="020B0606020202030204" pitchFamily="34" charset="0"/>
                <a:ea typeface="Cambria" panose="02040503050406030204" pitchFamily="18" charset="0"/>
                <a:cs typeface="ArialNarrow"/>
              </a:rPr>
              <a:t>la siguiente dirección </a:t>
            </a:r>
            <a:r>
              <a:rPr lang="es-MX" sz="900" spc="-10" dirty="0" smtClean="0">
                <a:solidFill>
                  <a:schemeClr val="bg1"/>
                </a:solidFill>
                <a:latin typeface="Arial Narrow" panose="020B0606020202030204" pitchFamily="34" charset="0"/>
                <a:ea typeface="Cambria" panose="02040503050406030204" pitchFamily="18" charset="0"/>
                <a:cs typeface="ArialNarrow"/>
              </a:rPr>
              <a:t>electrónica</a:t>
            </a:r>
            <a:r>
              <a:rPr lang="es-MX" sz="900" spc="-10" dirty="0" smtClean="0">
                <a:solidFill>
                  <a:schemeClr val="bg1"/>
                </a:solidFill>
                <a:latin typeface="Arial Narrow" panose="020B0606020202030204" pitchFamily="34" charset="0"/>
                <a:ea typeface="Cambria" panose="02040503050406030204" pitchFamily="18" charset="0"/>
                <a:cs typeface="Verdana" panose="020B0604030504040204" pitchFamily="34" charset="0"/>
              </a:rPr>
              <a:t>: </a:t>
            </a:r>
            <a:r>
              <a:rPr lang="es-MX" sz="900" u="sng" spc="-10" dirty="0" smtClean="0">
                <a:solidFill>
                  <a:schemeClr val="bg1"/>
                </a:solidFill>
                <a:latin typeface="Arial Narrow" panose="020B0606020202030204" pitchFamily="34" charset="0"/>
                <a:ea typeface="Cambria" panose="02040503050406030204" pitchFamily="18" charset="0"/>
                <a:cs typeface="Verdana" panose="020B0604030504040204" pitchFamily="34" charset="0"/>
                <a:hlinkClick r:id="rId2"/>
              </a:rPr>
              <a:t>http</a:t>
            </a:r>
            <a:r>
              <a:rPr lang="es-MX" sz="900" u="sng" spc="-10" dirty="0">
                <a:solidFill>
                  <a:schemeClr val="bg1"/>
                </a:solidFill>
                <a:latin typeface="Arial Narrow" panose="020B0606020202030204" pitchFamily="34" charset="0"/>
                <a:ea typeface="Cambria" panose="02040503050406030204" pitchFamily="18" charset="0"/>
                <a:cs typeface="Verdana" panose="020B0604030504040204" pitchFamily="34" charset="0"/>
                <a:hlinkClick r:id="rId2"/>
              </a:rPr>
              <a:t>://</a:t>
            </a:r>
            <a:r>
              <a:rPr lang="es-MX" sz="900" u="sng" spc="-10" dirty="0" smtClean="0">
                <a:solidFill>
                  <a:schemeClr val="bg1"/>
                </a:solidFill>
                <a:latin typeface="Arial Narrow" panose="020B0606020202030204" pitchFamily="34" charset="0"/>
                <a:ea typeface="Cambria" panose="02040503050406030204" pitchFamily="18" charset="0"/>
                <a:cs typeface="Verdana" panose="020B0604030504040204" pitchFamily="34" charset="0"/>
                <a:hlinkClick r:id="rId2"/>
              </a:rPr>
              <a:t>ido.xm.com.co/ido/SitePages/hidrologia.aspx?q=reservas</a:t>
            </a:r>
            <a:endParaRPr lang="es-CO" sz="900" spc="-10" dirty="0">
              <a:solidFill>
                <a:schemeClr val="bg1"/>
              </a:solidFill>
              <a:effectLst/>
              <a:latin typeface="Calibri" panose="020F0502020204030204" pitchFamily="34" charset="0"/>
              <a:ea typeface="Cambria" panose="02040503050406030204" pitchFamily="18" charset="0"/>
              <a:cs typeface="Calibri" panose="020F0502020204030204" pitchFamily="34" charset="0"/>
            </a:endParaRPr>
          </a:p>
        </p:txBody>
      </p:sp>
      <p:pic>
        <p:nvPicPr>
          <p:cNvPr id="3" name="Imagen 2"/>
          <p:cNvPicPr>
            <a:picLocks noChangeAspect="1"/>
          </p:cNvPicPr>
          <p:nvPr/>
        </p:nvPicPr>
        <p:blipFill>
          <a:blip r:embed="rId3"/>
          <a:stretch>
            <a:fillRect/>
          </a:stretch>
        </p:blipFill>
        <p:spPr>
          <a:xfrm>
            <a:off x="30453" y="1358626"/>
            <a:ext cx="3154695" cy="6980244"/>
          </a:xfrm>
          <a:prstGeom prst="rect">
            <a:avLst/>
          </a:prstGeom>
        </p:spPr>
      </p:pic>
      <p:pic>
        <p:nvPicPr>
          <p:cNvPr id="6" name="Imagen 5"/>
          <p:cNvPicPr>
            <a:picLocks noChangeAspect="1"/>
          </p:cNvPicPr>
          <p:nvPr/>
        </p:nvPicPr>
        <p:blipFill>
          <a:blip r:embed="rId4"/>
          <a:stretch>
            <a:fillRect/>
          </a:stretch>
        </p:blipFill>
        <p:spPr>
          <a:xfrm>
            <a:off x="3309998" y="2004592"/>
            <a:ext cx="3160238" cy="6334278"/>
          </a:xfrm>
          <a:prstGeom prst="rect">
            <a:avLst/>
          </a:prstGeom>
        </p:spPr>
      </p:pic>
    </p:spTree>
    <p:extLst>
      <p:ext uri="{BB962C8B-B14F-4D97-AF65-F5344CB8AC3E}">
        <p14:creationId xmlns:p14="http://schemas.microsoft.com/office/powerpoint/2010/main" val="158814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contrast="-28000"/>
          </a:blip>
          <a:stretch>
            <a:fillRect/>
          </a:stretch>
        </p:blipFill>
        <p:spPr>
          <a:xfrm>
            <a:off x="-89913" y="1224175"/>
            <a:ext cx="6476165" cy="7154999"/>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1089175"/>
            <a:ext cx="6480170" cy="396000"/>
          </a:xfrm>
          <a:prstGeom prst="rect">
            <a:avLst/>
          </a:prstGeom>
        </p:spPr>
      </p:pic>
      <p:sp>
        <p:nvSpPr>
          <p:cNvPr id="8" name="CuadroTexto 7"/>
          <p:cNvSpPr txBox="1"/>
          <p:nvPr/>
        </p:nvSpPr>
        <p:spPr>
          <a:xfrm>
            <a:off x="2835087" y="1088150"/>
            <a:ext cx="3645088" cy="400110"/>
          </a:xfrm>
          <a:prstGeom prst="rect">
            <a:avLst/>
          </a:prstGeom>
          <a:noFill/>
        </p:spPr>
        <p:txBody>
          <a:bodyPr wrap="square" rtlCol="0">
            <a:spAutoFit/>
          </a:bodyPr>
          <a:lstStyle/>
          <a:p>
            <a:pPr algn="just"/>
            <a:r>
              <a:rPr lang="es-CO" sz="1000" b="1" dirty="0">
                <a:latin typeface="Arial Narrow" panose="020B0606020202030204" pitchFamily="34" charset="0"/>
                <a:cs typeface="Arial" panose="020B0604020202020204" pitchFamily="34" charset="0"/>
              </a:rPr>
              <a:t>A continuación se relacionan los municipios donde en las últimas 24 horas se registraron </a:t>
            </a:r>
            <a:r>
              <a:rPr lang="es-CO" sz="1000" b="1" dirty="0" smtClean="0">
                <a:latin typeface="Arial Narrow" panose="020B0606020202030204" pitchFamily="34" charset="0"/>
                <a:cs typeface="Arial" panose="020B0604020202020204" pitchFamily="34" charset="0"/>
              </a:rPr>
              <a:t>precipitaciones iguales </a:t>
            </a:r>
            <a:r>
              <a:rPr lang="es-CO" sz="1000" b="1" dirty="0">
                <a:latin typeface="Arial Narrow" panose="020B0606020202030204" pitchFamily="34" charset="0"/>
                <a:cs typeface="Arial" panose="020B0604020202020204" pitchFamily="34" charset="0"/>
              </a:rPr>
              <a:t>o superiores a </a:t>
            </a:r>
            <a:r>
              <a:rPr lang="es-CO" sz="1000" b="1" dirty="0" smtClean="0">
                <a:latin typeface="Arial Narrow" panose="020B0606020202030204" pitchFamily="34" charset="0"/>
                <a:cs typeface="Arial" panose="020B0604020202020204" pitchFamily="34" charset="0"/>
              </a:rPr>
              <a:t>20.0 mm.</a:t>
            </a:r>
            <a:endParaRPr lang="es-CO" sz="1000" b="1" dirty="0">
              <a:latin typeface="Arial Narrow" panose="020B0606020202030204" pitchFamily="34" charset="0"/>
              <a:cs typeface="Arial" panose="020B0604020202020204" pitchFamily="34" charset="0"/>
            </a:endParaRPr>
          </a:p>
        </p:txBody>
      </p:sp>
      <p:sp>
        <p:nvSpPr>
          <p:cNvPr id="9" name="CuadroTexto 8"/>
          <p:cNvSpPr txBox="1"/>
          <p:nvPr/>
        </p:nvSpPr>
        <p:spPr>
          <a:xfrm>
            <a:off x="358043" y="1683816"/>
            <a:ext cx="5760000" cy="938719"/>
          </a:xfrm>
          <a:prstGeom prst="rect">
            <a:avLst/>
          </a:prstGeom>
          <a:solidFill>
            <a:schemeClr val="bg1">
              <a:alpha val="85000"/>
            </a:schemeClr>
          </a:solidFill>
        </p:spPr>
        <p:txBody>
          <a:bodyPr wrap="square" rtlCol="0">
            <a:spAutoFit/>
          </a:bodyPr>
          <a:lstStyle/>
          <a:p>
            <a:pPr algn="just"/>
            <a:r>
              <a:rPr lang="es-CO" sz="1100" dirty="0" smtClean="0">
                <a:latin typeface="Arial Narrow" panose="020B0606020202030204" pitchFamily="34" charset="0"/>
                <a:cs typeface="Arial" panose="020B0604020202020204" pitchFamily="34" charset="0"/>
              </a:rPr>
              <a:t>Se aclara que las precipitaciones indicadas en los municipios, realmente corresponden a aquellos puntos en los cuales el IDEAM tiene estaciones de monitoreo, pero no necesariamente quiere decir que el dato corresponda a las lluvias que se presentaron directamente sobre el área urbana en donde se concentra la mayor población. En ocasiones la estación sobre la cual se destaca el mayor valor de precipitación, a pesar de pertenecer al municipio, puede quedar alejada del centro poblado principal.</a:t>
            </a:r>
            <a:endParaRPr lang="es-CO" sz="1100" dirty="0">
              <a:latin typeface="Arial Narrow" panose="020B0606020202030204" pitchFamily="34"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859996960"/>
              </p:ext>
            </p:extLst>
          </p:nvPr>
        </p:nvGraphicFramePr>
        <p:xfrm>
          <a:off x="400234" y="2846278"/>
          <a:ext cx="5760000" cy="1468560"/>
        </p:xfrm>
        <a:graphic>
          <a:graphicData uri="http://schemas.openxmlformats.org/drawingml/2006/table">
            <a:tbl>
              <a:tblPr firstRow="1" firstCol="1" bandRow="1">
                <a:tableStyleId>{B301B821-A1FF-4177-AEE7-76D212191A09}</a:tableStyleId>
              </a:tblPr>
              <a:tblGrid>
                <a:gridCol w="1440000"/>
                <a:gridCol w="4320000"/>
              </a:tblGrid>
              <a:tr h="243931">
                <a:tc>
                  <a:txBody>
                    <a:bodyPr/>
                    <a:lstStyle/>
                    <a:p>
                      <a:pPr algn="ctr">
                        <a:spcAft>
                          <a:spcPts val="0"/>
                        </a:spcAft>
                      </a:pPr>
                      <a:r>
                        <a:rPr lang="es-CO" sz="1400" b="1" dirty="0">
                          <a:effectLst>
                            <a:outerShdw blurRad="38100" dist="38100" dir="2700000" algn="tl">
                              <a:srgbClr val="000000">
                                <a:alpha val="43137"/>
                              </a:srgbClr>
                            </a:outerShdw>
                          </a:effectLst>
                          <a:latin typeface="Arial Narrow" panose="020B0606020202030204" pitchFamily="34" charset="0"/>
                        </a:rPr>
                        <a:t>DEPARTAMENTO</a:t>
                      </a:r>
                      <a:endParaRPr lang="es-CO" sz="1400" b="1"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72000" marR="18000" marT="18000" marB="18000" anchor="ctr" anchorCtr="1">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006EB6"/>
                    </a:solidFill>
                  </a:tcPr>
                </a:tc>
                <a:tc>
                  <a:txBody>
                    <a:bodyPr/>
                    <a:lstStyle/>
                    <a:p>
                      <a:pPr algn="ctr">
                        <a:spcAft>
                          <a:spcPts val="0"/>
                        </a:spcAft>
                      </a:pPr>
                      <a:r>
                        <a:rPr lang="es-CO" sz="1400" b="1" dirty="0">
                          <a:effectLst>
                            <a:outerShdw blurRad="38100" dist="38100" dir="2700000" algn="tl">
                              <a:srgbClr val="000000">
                                <a:alpha val="43137"/>
                              </a:srgbClr>
                            </a:outerShdw>
                          </a:effectLst>
                          <a:latin typeface="Arial Narrow" panose="020B0606020202030204" pitchFamily="34" charset="0"/>
                        </a:rPr>
                        <a:t>MUNICIPIO</a:t>
                      </a:r>
                      <a:endParaRPr lang="es-CO" sz="1400" b="1"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72000" marR="18000" marT="18000" marB="18000" anchor="ctr" anchorCtr="1">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006EB6"/>
                    </a:solidFill>
                  </a:tcPr>
                </a:tc>
              </a:tr>
              <a:tr h="110640">
                <a:tc>
                  <a:txBody>
                    <a:bodyPr/>
                    <a:lstStyle/>
                    <a:p>
                      <a:pPr algn="ctr" fontAlgn="ctr"/>
                      <a:r>
                        <a:rPr lang="es-CO" sz="1000" b="1" i="0" u="none" strike="noStrike" dirty="0" smtClean="0">
                          <a:solidFill>
                            <a:schemeClr val="tx1"/>
                          </a:solidFill>
                          <a:effectLst/>
                          <a:latin typeface="Arial Narrow" panose="020B0606020202030204" pitchFamily="34" charset="0"/>
                        </a:rPr>
                        <a:t>AMAZONAS</a:t>
                      </a:r>
                      <a:endParaRPr lang="es-CO" sz="1000" b="1" i="0" u="none" strike="noStrike" dirty="0">
                        <a:solidFill>
                          <a:schemeClr val="tx1"/>
                        </a:solidFill>
                        <a:effectLst/>
                        <a:latin typeface="Arial Narrow" panose="020B060602020203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000" b="0" i="0" u="none" strike="noStrike" dirty="0" smtClean="0">
                          <a:solidFill>
                            <a:srgbClr val="000000"/>
                          </a:solidFill>
                          <a:effectLst/>
                          <a:latin typeface="Arial Narrow" panose="020B0606020202030204" pitchFamily="34" charset="0"/>
                        </a:rPr>
                        <a:t>La Chorrera (37.3).</a:t>
                      </a:r>
                      <a:endParaRPr lang="es-CO" sz="10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10640">
                <a:tc>
                  <a:txBody>
                    <a:bodyPr/>
                    <a:lstStyle/>
                    <a:p>
                      <a:pPr algn="ctr" fontAlgn="ctr"/>
                      <a:r>
                        <a:rPr lang="es-CO" sz="1000" b="1" i="0" u="none" strike="noStrike" dirty="0" smtClean="0">
                          <a:solidFill>
                            <a:schemeClr val="tx1"/>
                          </a:solidFill>
                          <a:effectLst/>
                          <a:latin typeface="Arial Narrow" panose="020B0606020202030204" pitchFamily="34" charset="0"/>
                        </a:rPr>
                        <a:t>ANTIOQUIA</a:t>
                      </a:r>
                      <a:endParaRPr lang="es-CO" sz="1000" b="1" i="0" u="none" strike="noStrike" dirty="0">
                        <a:solidFill>
                          <a:schemeClr val="tx1"/>
                        </a:solidFill>
                        <a:effectLst/>
                        <a:latin typeface="Arial Narrow" panose="020B060602020203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000" b="0" i="0" u="none" strike="noStrike" dirty="0" smtClean="0">
                          <a:solidFill>
                            <a:schemeClr val="tx1"/>
                          </a:solidFill>
                          <a:effectLst/>
                          <a:latin typeface="Arial Narrow" panose="020B0606020202030204" pitchFamily="34" charset="0"/>
                        </a:rPr>
                        <a:t>Valdivia (22.0).</a:t>
                      </a:r>
                      <a:endParaRPr lang="es-CO" sz="1000" b="0" i="0" u="none" strike="noStrike" dirty="0">
                        <a:solidFill>
                          <a:schemeClr val="tx1"/>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10640">
                <a:tc>
                  <a:txBody>
                    <a:bodyPr/>
                    <a:lstStyle/>
                    <a:p>
                      <a:pPr algn="ctr" fontAlgn="ctr"/>
                      <a:r>
                        <a:rPr lang="es-CO" sz="1000" b="1" i="0" u="none" strike="noStrike" dirty="0" smtClean="0">
                          <a:solidFill>
                            <a:schemeClr val="tx1"/>
                          </a:solidFill>
                          <a:effectLst/>
                          <a:latin typeface="Arial Narrow" panose="020B0606020202030204" pitchFamily="34" charset="0"/>
                        </a:rPr>
                        <a:t>CALDAS</a:t>
                      </a:r>
                      <a:endParaRPr lang="es-CO" sz="1000" b="1" i="0" u="none" strike="noStrike" dirty="0">
                        <a:solidFill>
                          <a:schemeClr val="tx1"/>
                        </a:solidFill>
                        <a:effectLst/>
                        <a:latin typeface="Arial Narrow" panose="020B060602020203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000" b="1" i="0" u="none" strike="noStrike" dirty="0" smtClean="0">
                          <a:solidFill>
                            <a:schemeClr val="tx1"/>
                          </a:solidFill>
                          <a:effectLst/>
                          <a:latin typeface="Arial Narrow" panose="020B0606020202030204" pitchFamily="34" charset="0"/>
                        </a:rPr>
                        <a:t>Victoria (71.6).</a:t>
                      </a:r>
                      <a:endParaRPr lang="es-CO" sz="1000" b="1" i="0" u="none" strike="noStrike" dirty="0">
                        <a:solidFill>
                          <a:schemeClr val="tx1"/>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10640">
                <a:tc>
                  <a:txBody>
                    <a:bodyPr/>
                    <a:lstStyle/>
                    <a:p>
                      <a:pPr algn="ctr" fontAlgn="ctr"/>
                      <a:r>
                        <a:rPr lang="es-CO" sz="1000" b="1" i="0" u="none" strike="noStrike" dirty="0" smtClean="0">
                          <a:solidFill>
                            <a:schemeClr val="tx1"/>
                          </a:solidFill>
                          <a:effectLst/>
                          <a:latin typeface="Arial Narrow" panose="020B0606020202030204" pitchFamily="34" charset="0"/>
                        </a:rPr>
                        <a:t>CUNDINAMARCA</a:t>
                      </a:r>
                      <a:endParaRPr lang="es-CO" sz="1000" b="1" i="0" u="none" strike="noStrike" dirty="0">
                        <a:solidFill>
                          <a:schemeClr val="tx1"/>
                        </a:solidFill>
                        <a:effectLst/>
                        <a:latin typeface="Arial Narrow" panose="020B060602020203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000" b="0" i="0" u="none" strike="noStrike" dirty="0" smtClean="0">
                          <a:solidFill>
                            <a:schemeClr val="tx1"/>
                          </a:solidFill>
                          <a:effectLst/>
                          <a:latin typeface="Arial Narrow" panose="020B0606020202030204" pitchFamily="34" charset="0"/>
                        </a:rPr>
                        <a:t>Puerto Salgar (34.7).</a:t>
                      </a:r>
                      <a:endParaRPr lang="es-CO" sz="1000" b="0" i="0" u="none" strike="noStrike" dirty="0">
                        <a:solidFill>
                          <a:schemeClr val="tx1"/>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10640">
                <a:tc>
                  <a:txBody>
                    <a:bodyPr/>
                    <a:lstStyle/>
                    <a:p>
                      <a:pPr algn="ctr" fontAlgn="ctr"/>
                      <a:r>
                        <a:rPr lang="es-CO" sz="1000" b="1" i="0" u="none" strike="noStrike" dirty="0" smtClean="0">
                          <a:solidFill>
                            <a:schemeClr val="tx1"/>
                          </a:solidFill>
                          <a:effectLst/>
                          <a:latin typeface="Arial Narrow" panose="020B0606020202030204" pitchFamily="34" charset="0"/>
                        </a:rPr>
                        <a:t>CHOCÓ</a:t>
                      </a:r>
                      <a:endParaRPr lang="es-CO" sz="1000" b="1" i="0" u="none" strike="noStrike" dirty="0">
                        <a:solidFill>
                          <a:schemeClr val="tx1"/>
                        </a:solidFill>
                        <a:effectLst/>
                        <a:latin typeface="Arial Narrow" panose="020B060602020203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000" b="0" i="0" u="none" strike="noStrike" dirty="0" smtClean="0">
                          <a:solidFill>
                            <a:schemeClr val="tx1"/>
                          </a:solidFill>
                          <a:effectLst/>
                          <a:latin typeface="Arial Narrow" panose="020B0606020202030204" pitchFamily="34" charset="0"/>
                        </a:rPr>
                        <a:t>Lloró (42.2), Istmina (20.0).</a:t>
                      </a:r>
                      <a:endParaRPr lang="es-CO" sz="1000" b="0" i="0" u="none" strike="noStrike" dirty="0">
                        <a:solidFill>
                          <a:schemeClr val="tx1"/>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10640">
                <a:tc>
                  <a:txBody>
                    <a:bodyPr/>
                    <a:lstStyle/>
                    <a:p>
                      <a:pPr algn="ctr" fontAlgn="ctr"/>
                      <a:r>
                        <a:rPr lang="es-CO" sz="1000" b="1" i="0" u="none" strike="noStrike" dirty="0" smtClean="0">
                          <a:solidFill>
                            <a:schemeClr val="tx1"/>
                          </a:solidFill>
                          <a:effectLst/>
                          <a:latin typeface="Arial Narrow" panose="020B0606020202030204" pitchFamily="34" charset="0"/>
                        </a:rPr>
                        <a:t>PUTUMAYO</a:t>
                      </a:r>
                      <a:endParaRPr lang="es-CO" sz="1000" b="1" i="0" u="none" strike="noStrike" dirty="0">
                        <a:solidFill>
                          <a:schemeClr val="tx1"/>
                        </a:solidFill>
                        <a:effectLst/>
                        <a:latin typeface="Arial Narrow" panose="020B060602020203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000" b="0" i="0" u="none" strike="noStrike" dirty="0" smtClean="0">
                          <a:solidFill>
                            <a:srgbClr val="000000"/>
                          </a:solidFill>
                          <a:effectLst/>
                          <a:latin typeface="Arial Narrow" panose="020B0606020202030204" pitchFamily="34" charset="0"/>
                        </a:rPr>
                        <a:t>San Francisco (40.7).</a:t>
                      </a:r>
                      <a:endParaRPr lang="es-CO" sz="10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10640">
                <a:tc>
                  <a:txBody>
                    <a:bodyPr/>
                    <a:lstStyle/>
                    <a:p>
                      <a:pPr algn="ctr" fontAlgn="ctr"/>
                      <a:r>
                        <a:rPr lang="es-CO" sz="1000" b="1" i="0" u="none" strike="noStrike" dirty="0" smtClean="0">
                          <a:solidFill>
                            <a:schemeClr val="tx1"/>
                          </a:solidFill>
                          <a:effectLst/>
                          <a:latin typeface="Arial Narrow" panose="020B0606020202030204" pitchFamily="34" charset="0"/>
                        </a:rPr>
                        <a:t>TOLIMA</a:t>
                      </a:r>
                      <a:endParaRPr lang="es-CO" sz="1000" b="1" i="0" u="none" strike="noStrike" dirty="0">
                        <a:solidFill>
                          <a:schemeClr val="tx1"/>
                        </a:solidFill>
                        <a:effectLst/>
                        <a:latin typeface="Arial Narrow" panose="020B060602020203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000" b="0" i="0" u="none" strike="noStrike" dirty="0" smtClean="0">
                          <a:solidFill>
                            <a:srgbClr val="000000"/>
                          </a:solidFill>
                          <a:effectLst/>
                          <a:latin typeface="Arial Narrow" panose="020B0606020202030204" pitchFamily="34" charset="0"/>
                        </a:rPr>
                        <a:t>Mariquita (31.0).</a:t>
                      </a:r>
                      <a:endParaRPr lang="es-CO" sz="10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10640">
                <a:tc>
                  <a:txBody>
                    <a:bodyPr/>
                    <a:lstStyle/>
                    <a:p>
                      <a:pPr algn="ctr" fontAlgn="ctr"/>
                      <a:r>
                        <a:rPr lang="es-CO" sz="1000" b="1" i="0" u="none" strike="noStrike" dirty="0" smtClean="0">
                          <a:solidFill>
                            <a:schemeClr val="tx1"/>
                          </a:solidFill>
                          <a:effectLst/>
                          <a:latin typeface="Arial Narrow" panose="020B0606020202030204" pitchFamily="34" charset="0"/>
                        </a:rPr>
                        <a:t>VALLE DEL CAUCA</a:t>
                      </a:r>
                      <a:endParaRPr lang="es-CO" sz="1000" b="1" i="0" u="none" strike="noStrike" dirty="0">
                        <a:solidFill>
                          <a:schemeClr val="tx1"/>
                        </a:solidFill>
                        <a:effectLst/>
                        <a:latin typeface="Arial Narrow" panose="020B0606020202030204" pitchFamily="34" charset="0"/>
                      </a:endParaRP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000" b="0" i="0" u="none" strike="noStrike" dirty="0" smtClean="0">
                          <a:solidFill>
                            <a:srgbClr val="000000"/>
                          </a:solidFill>
                          <a:effectLst/>
                          <a:latin typeface="Arial Narrow" panose="020B0606020202030204" pitchFamily="34" charset="0"/>
                        </a:rPr>
                        <a:t>Buenaventura</a:t>
                      </a:r>
                      <a:r>
                        <a:rPr lang="es-CO" sz="1000" b="0" i="0" u="none" strike="noStrike" baseline="0" dirty="0" smtClean="0">
                          <a:solidFill>
                            <a:srgbClr val="000000"/>
                          </a:solidFill>
                          <a:effectLst/>
                          <a:latin typeface="Arial Narrow" panose="020B0606020202030204" pitchFamily="34" charset="0"/>
                        </a:rPr>
                        <a:t> (39.0).</a:t>
                      </a:r>
                      <a:endParaRPr lang="es-CO" sz="10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428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2940"/>
          <a:stretch/>
        </p:blipFill>
        <p:spPr>
          <a:xfrm>
            <a:off x="1898" y="1260000"/>
            <a:ext cx="6478103" cy="7119175"/>
          </a:xfrm>
          <a:prstGeom prst="rect">
            <a:avLst/>
          </a:prstGeom>
        </p:spPr>
      </p:pic>
      <p:pic>
        <p:nvPicPr>
          <p:cNvPr id="6" name="Imagen 5"/>
          <p:cNvPicPr>
            <a:picLocks/>
          </p:cNvPicPr>
          <p:nvPr/>
        </p:nvPicPr>
        <p:blipFill>
          <a:blip r:embed="rId3">
            <a:extLst>
              <a:ext uri="{28A0092B-C50C-407E-A947-70E740481C1C}">
                <a14:useLocalDpi xmlns:a14="http://schemas.microsoft.com/office/drawing/2010/main" val="0"/>
              </a:ext>
            </a:extLst>
          </a:blip>
          <a:stretch>
            <a:fillRect/>
          </a:stretch>
        </p:blipFill>
        <p:spPr>
          <a:xfrm>
            <a:off x="1" y="1081157"/>
            <a:ext cx="6480000" cy="414000"/>
          </a:xfrm>
          <a:prstGeom prst="rect">
            <a:avLst/>
          </a:prstGeom>
        </p:spPr>
      </p:pic>
      <p:sp>
        <p:nvSpPr>
          <p:cNvPr id="2" name="CuadroTexto 1"/>
          <p:cNvSpPr txBox="1"/>
          <p:nvPr/>
        </p:nvSpPr>
        <p:spPr>
          <a:xfrm>
            <a:off x="2835087" y="1088508"/>
            <a:ext cx="3645088" cy="400110"/>
          </a:xfrm>
          <a:prstGeom prst="rect">
            <a:avLst/>
          </a:prstGeom>
          <a:noFill/>
        </p:spPr>
        <p:txBody>
          <a:bodyPr wrap="square" rtlCol="0">
            <a:spAutoFit/>
          </a:bodyPr>
          <a:lstStyle/>
          <a:p>
            <a:pPr algn="just"/>
            <a:r>
              <a:rPr lang="es-CO" sz="1000" b="1" dirty="0">
                <a:latin typeface="Arial Narrow" panose="020B0606020202030204" pitchFamily="34" charset="0"/>
                <a:cs typeface="Arial" panose="020B0604020202020204" pitchFamily="34" charset="0"/>
              </a:rPr>
              <a:t>A continuación se relacionan los municipios donde en las últimas 24 horas se registraron temperaturas iguales o superiores a </a:t>
            </a:r>
            <a:r>
              <a:rPr lang="es-CO" sz="1000" b="1" dirty="0" smtClean="0">
                <a:latin typeface="Arial Narrow" panose="020B0606020202030204" pitchFamily="34" charset="0"/>
                <a:cs typeface="Arial" panose="020B0604020202020204" pitchFamily="34" charset="0"/>
              </a:rPr>
              <a:t>37.0 ºC</a:t>
            </a:r>
            <a:r>
              <a:rPr lang="es-CO" sz="1000" b="1" dirty="0">
                <a:latin typeface="Arial Narrow" panose="020B0606020202030204" pitchFamily="34" charset="0"/>
                <a:cs typeface="Arial" panose="020B0604020202020204" pitchFamily="34" charset="0"/>
              </a:rPr>
              <a:t>.</a:t>
            </a:r>
          </a:p>
        </p:txBody>
      </p:sp>
      <p:sp>
        <p:nvSpPr>
          <p:cNvPr id="10" name="CuadroTexto 9"/>
          <p:cNvSpPr txBox="1"/>
          <p:nvPr/>
        </p:nvSpPr>
        <p:spPr>
          <a:xfrm>
            <a:off x="358043" y="1683816"/>
            <a:ext cx="5760000" cy="938719"/>
          </a:xfrm>
          <a:prstGeom prst="rect">
            <a:avLst/>
          </a:prstGeom>
          <a:solidFill>
            <a:schemeClr val="bg1">
              <a:alpha val="90000"/>
            </a:schemeClr>
          </a:solidFill>
        </p:spPr>
        <p:txBody>
          <a:bodyPr wrap="square" rtlCol="0">
            <a:spAutoFit/>
          </a:bodyPr>
          <a:lstStyle/>
          <a:p>
            <a:pPr algn="just"/>
            <a:r>
              <a:rPr lang="es-CO" sz="1100" dirty="0">
                <a:latin typeface="Arial Narrow" panose="020B0606020202030204" pitchFamily="34" charset="0"/>
                <a:cs typeface="Arial" panose="020B0604020202020204" pitchFamily="34" charset="0"/>
              </a:rPr>
              <a:t>Se aclara que las temperaturas indicadas en los municipios, realmente corresponden a aquellos puntos en los cuales el IDEAM tiene estaciones de monitoreo, pero no necesariamente quiere decir que el dato corresponda a las temperaturas que se presentaron directamente sobre el casco urbano en donde se concentra la mayor población. En ocasiones la estación sobre la cual se destaca el mayor valor de temperatura, a pesar de pertenecer al municipio, puede quedar alejada del centro poblado principal. </a:t>
            </a:r>
          </a:p>
        </p:txBody>
      </p:sp>
      <p:graphicFrame>
        <p:nvGraphicFramePr>
          <p:cNvPr id="8" name="Tabla 7"/>
          <p:cNvGraphicFramePr>
            <a:graphicFrameLocks noGrp="1"/>
          </p:cNvGraphicFramePr>
          <p:nvPr>
            <p:extLst>
              <p:ext uri="{D42A27DB-BD31-4B8C-83A1-F6EECF244321}">
                <p14:modId xmlns:p14="http://schemas.microsoft.com/office/powerpoint/2010/main" val="365683603"/>
              </p:ext>
            </p:extLst>
          </p:nvPr>
        </p:nvGraphicFramePr>
        <p:xfrm>
          <a:off x="360001" y="2979175"/>
          <a:ext cx="5760000" cy="1906960"/>
        </p:xfrm>
        <a:graphic>
          <a:graphicData uri="http://schemas.openxmlformats.org/drawingml/2006/table">
            <a:tbl>
              <a:tblPr firstRow="1" firstCol="1" bandRow="1">
                <a:tableStyleId>{10A1B5D5-9B99-4C35-A422-299274C87663}</a:tableStyleId>
              </a:tblPr>
              <a:tblGrid>
                <a:gridCol w="1440000"/>
                <a:gridCol w="4320000"/>
              </a:tblGrid>
              <a:tr h="230560">
                <a:tc>
                  <a:txBody>
                    <a:bodyPr/>
                    <a:lstStyle/>
                    <a:p>
                      <a:pPr algn="ctr">
                        <a:spcAft>
                          <a:spcPts val="0"/>
                        </a:spcAft>
                      </a:pPr>
                      <a:r>
                        <a:rPr lang="es-CO" sz="1200" b="1" dirty="0">
                          <a:effectLst>
                            <a:outerShdw blurRad="38100" dist="38100" dir="2700000" algn="tl">
                              <a:srgbClr val="000000">
                                <a:alpha val="43137"/>
                              </a:srgbClr>
                            </a:outerShdw>
                          </a:effectLst>
                          <a:latin typeface="Arial Narrow" panose="020B0606020202030204" pitchFamily="34" charset="0"/>
                        </a:rPr>
                        <a:t>DEPARTAMENTO</a:t>
                      </a:r>
                      <a:endParaRPr lang="es-CO" sz="1200" b="1"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18000" marR="18000" marT="18000" marB="180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spcAft>
                          <a:spcPts val="0"/>
                        </a:spcAft>
                      </a:pPr>
                      <a:r>
                        <a:rPr lang="es-CO" sz="1200" dirty="0" smtClean="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rPr>
                        <a:t>MUNICIPIOS</a:t>
                      </a:r>
                      <a:endParaRPr lang="es-CO" sz="1200"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18000" marR="18000" marT="18000" marB="180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23000">
                <a:tc>
                  <a:txBody>
                    <a:bodyPr/>
                    <a:lstStyle/>
                    <a:p>
                      <a:pPr algn="ctr" fontAlgn="ctr"/>
                      <a:r>
                        <a:rPr lang="es-CO" sz="1100" b="1" i="0" u="none" strike="noStrike" dirty="0" smtClean="0">
                          <a:solidFill>
                            <a:schemeClr val="tx1"/>
                          </a:solidFill>
                          <a:effectLst/>
                          <a:latin typeface="Arial Narrow" panose="020B0606020202030204" pitchFamily="34" charset="0"/>
                        </a:rPr>
                        <a:t>BOLÍVAR</a:t>
                      </a:r>
                      <a:endParaRPr lang="es-CO" sz="11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b"/>
                      <a:r>
                        <a:rPr lang="es-CO" sz="1100" b="1" i="0" u="none" strike="noStrike" dirty="0" smtClean="0">
                          <a:solidFill>
                            <a:srgbClr val="000000"/>
                          </a:solidFill>
                          <a:effectLst/>
                          <a:latin typeface="Arial Narrow" panose="020B0606020202030204" pitchFamily="34" charset="0"/>
                        </a:rPr>
                        <a:t>El Guamo</a:t>
                      </a:r>
                      <a:r>
                        <a:rPr lang="es-CO" sz="1100" b="1" i="0" u="none" strike="noStrike" baseline="0" dirty="0" smtClean="0">
                          <a:solidFill>
                            <a:srgbClr val="000000"/>
                          </a:solidFill>
                          <a:effectLst/>
                          <a:latin typeface="Arial Narrow" panose="020B0606020202030204" pitchFamily="34" charset="0"/>
                        </a:rPr>
                        <a:t> (39.6)</a:t>
                      </a:r>
                      <a:r>
                        <a:rPr lang="es-CO" sz="1100" b="0" i="0" u="none" strike="noStrike" baseline="0" dirty="0" smtClean="0">
                          <a:solidFill>
                            <a:srgbClr val="000000"/>
                          </a:solidFill>
                          <a:effectLst/>
                          <a:latin typeface="Arial Narrow" panose="020B0606020202030204" pitchFamily="34" charset="0"/>
                        </a:rPr>
                        <a:t>, Zambrano (38.4).</a:t>
                      </a:r>
                      <a:endParaRPr lang="es-CO" sz="11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23000">
                <a:tc>
                  <a:txBody>
                    <a:bodyPr/>
                    <a:lstStyle/>
                    <a:p>
                      <a:pPr algn="ctr" fontAlgn="ctr"/>
                      <a:r>
                        <a:rPr lang="es-CO" sz="1100" b="1" i="0" u="none" strike="noStrike" dirty="0" smtClean="0">
                          <a:solidFill>
                            <a:schemeClr val="tx1"/>
                          </a:solidFill>
                          <a:effectLst/>
                          <a:latin typeface="Arial Narrow" panose="020B0606020202030204" pitchFamily="34" charset="0"/>
                        </a:rPr>
                        <a:t>CESAR</a:t>
                      </a:r>
                      <a:endParaRPr lang="es-CO" sz="11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b"/>
                      <a:r>
                        <a:rPr lang="es-CO" sz="1100" b="0" i="0" u="none" strike="noStrike" dirty="0" smtClean="0">
                          <a:solidFill>
                            <a:srgbClr val="000000"/>
                          </a:solidFill>
                          <a:effectLst/>
                          <a:latin typeface="Arial Narrow" panose="020B0606020202030204" pitchFamily="34" charset="0"/>
                        </a:rPr>
                        <a:t>Valledupar (39.4), Codazzi (39.0), </a:t>
                      </a:r>
                      <a:endParaRPr lang="es-CO" sz="11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23000">
                <a:tc>
                  <a:txBody>
                    <a:bodyPr/>
                    <a:lstStyle/>
                    <a:p>
                      <a:pPr algn="ctr" fontAlgn="ctr"/>
                      <a:r>
                        <a:rPr lang="es-CO" sz="1100" b="1" i="0" u="none" strike="noStrike" dirty="0" smtClean="0">
                          <a:solidFill>
                            <a:schemeClr val="tx1"/>
                          </a:solidFill>
                          <a:effectLst/>
                          <a:latin typeface="Arial Narrow" panose="020B0606020202030204" pitchFamily="34" charset="0"/>
                        </a:rPr>
                        <a:t>CÓRDOBA</a:t>
                      </a:r>
                      <a:endParaRPr lang="es-CO" sz="11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b"/>
                      <a:r>
                        <a:rPr lang="es-CO" sz="1100" b="0" i="0" u="none" strike="noStrike" dirty="0" smtClean="0">
                          <a:solidFill>
                            <a:srgbClr val="000000"/>
                          </a:solidFill>
                          <a:effectLst/>
                          <a:latin typeface="Arial Narrow" panose="020B0606020202030204" pitchFamily="34" charset="0"/>
                        </a:rPr>
                        <a:t>Ayapel (39.2), Montería (37.4), Planeta Rica (37.1),</a:t>
                      </a:r>
                      <a:r>
                        <a:rPr lang="es-CO" sz="1100" b="0" i="0" u="none" strike="noStrike" baseline="0" dirty="0" smtClean="0">
                          <a:solidFill>
                            <a:srgbClr val="000000"/>
                          </a:solidFill>
                          <a:effectLst/>
                          <a:latin typeface="Arial Narrow" panose="020B0606020202030204" pitchFamily="34" charset="0"/>
                        </a:rPr>
                        <a:t> Ciénaga de Oro (37.0), Chimá (37.0).</a:t>
                      </a:r>
                      <a:endParaRPr lang="es-CO" sz="11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23000">
                <a:tc>
                  <a:txBody>
                    <a:bodyPr/>
                    <a:lstStyle/>
                    <a:p>
                      <a:pPr algn="ctr" fontAlgn="ctr"/>
                      <a:r>
                        <a:rPr lang="es-CO" sz="1100" b="1" i="0" u="none" strike="noStrike" dirty="0" smtClean="0">
                          <a:solidFill>
                            <a:schemeClr val="tx1"/>
                          </a:solidFill>
                          <a:effectLst/>
                          <a:latin typeface="Arial Narrow" panose="020B0606020202030204" pitchFamily="34" charset="0"/>
                        </a:rPr>
                        <a:t>CUNDINAMARCA</a:t>
                      </a:r>
                      <a:endParaRPr lang="es-CO" sz="11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b"/>
                      <a:r>
                        <a:rPr lang="es-CO" sz="1100" b="0" i="0" u="none" strike="noStrike" dirty="0" smtClean="0">
                          <a:solidFill>
                            <a:srgbClr val="000000"/>
                          </a:solidFill>
                          <a:effectLst/>
                          <a:latin typeface="Arial Narrow" panose="020B0606020202030204" pitchFamily="34" charset="0"/>
                        </a:rPr>
                        <a:t>Jerusalén (37.4), </a:t>
                      </a:r>
                      <a:endParaRPr lang="es-CO" sz="11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23000">
                <a:tc>
                  <a:txBody>
                    <a:bodyPr/>
                    <a:lstStyle/>
                    <a:p>
                      <a:pPr algn="ctr" fontAlgn="ctr"/>
                      <a:r>
                        <a:rPr lang="es-CO" sz="1100" b="1" i="0" u="none" strike="noStrike" dirty="0" smtClean="0">
                          <a:solidFill>
                            <a:schemeClr val="tx1"/>
                          </a:solidFill>
                          <a:effectLst/>
                          <a:latin typeface="Arial Narrow" panose="020B0606020202030204" pitchFamily="34" charset="0"/>
                        </a:rPr>
                        <a:t>LA</a:t>
                      </a:r>
                      <a:r>
                        <a:rPr lang="es-CO" sz="1100" b="1" i="0" u="none" strike="noStrike" baseline="0" dirty="0" smtClean="0">
                          <a:solidFill>
                            <a:schemeClr val="tx1"/>
                          </a:solidFill>
                          <a:effectLst/>
                          <a:latin typeface="Arial Narrow" panose="020B0606020202030204" pitchFamily="34" charset="0"/>
                        </a:rPr>
                        <a:t> GUAJIRA</a:t>
                      </a:r>
                      <a:endParaRPr lang="es-CO" sz="11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b"/>
                      <a:r>
                        <a:rPr lang="es-CO" sz="1100" b="0" i="0" u="none" strike="noStrike" dirty="0" smtClean="0">
                          <a:solidFill>
                            <a:srgbClr val="000000"/>
                          </a:solidFill>
                          <a:effectLst/>
                          <a:latin typeface="Arial Narrow" panose="020B0606020202030204" pitchFamily="34" charset="0"/>
                        </a:rPr>
                        <a:t>Urumita (39.0), Manaure (38.2), </a:t>
                      </a:r>
                      <a:endParaRPr lang="es-CO" sz="11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23000">
                <a:tc>
                  <a:txBody>
                    <a:bodyPr/>
                    <a:lstStyle/>
                    <a:p>
                      <a:pPr algn="ctr" fontAlgn="ctr"/>
                      <a:r>
                        <a:rPr lang="es-CO" sz="1100" b="1" i="0" u="none" strike="noStrike" dirty="0" smtClean="0">
                          <a:solidFill>
                            <a:schemeClr val="tx1"/>
                          </a:solidFill>
                          <a:effectLst/>
                          <a:latin typeface="Arial Narrow" panose="020B0606020202030204" pitchFamily="34" charset="0"/>
                        </a:rPr>
                        <a:t>MAGDALENA</a:t>
                      </a:r>
                      <a:endParaRPr lang="es-CO" sz="1100" b="1" i="0" u="none" strike="noStrike" dirty="0">
                        <a:solidFill>
                          <a:schemeClr val="tx1"/>
                        </a:solidFill>
                        <a:effectLst/>
                        <a:latin typeface="Arial Narrow" panose="020B0606020202030204" pitchFamily="34" charset="0"/>
                      </a:endParaRP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b"/>
                      <a:r>
                        <a:rPr lang="es-CO" sz="1100" b="0" i="0" u="none" strike="noStrike" dirty="0" smtClean="0">
                          <a:solidFill>
                            <a:srgbClr val="000000"/>
                          </a:solidFill>
                          <a:effectLst/>
                          <a:latin typeface="Arial Narrow" panose="020B0606020202030204" pitchFamily="34" charset="0"/>
                        </a:rPr>
                        <a:t>Pivijay (37.1).</a:t>
                      </a:r>
                      <a:endParaRPr lang="es-CO" sz="11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23000">
                <a:tc>
                  <a:txBody>
                    <a:bodyPr/>
                    <a:lstStyle/>
                    <a:p>
                      <a:pPr algn="ctr" fontAlgn="b"/>
                      <a:r>
                        <a:rPr lang="es-CO" sz="1100" b="1" i="0" u="none" strike="noStrike" dirty="0" smtClean="0">
                          <a:solidFill>
                            <a:schemeClr val="tx1"/>
                          </a:solidFill>
                          <a:effectLst/>
                          <a:latin typeface="Arial Narrow" panose="020B0606020202030204" pitchFamily="34" charset="0"/>
                        </a:rPr>
                        <a:t>SANTANDER</a:t>
                      </a:r>
                      <a:endParaRPr lang="es-CO" sz="1100" b="1" i="0" u="none" strike="noStrike" dirty="0">
                        <a:solidFill>
                          <a:schemeClr val="tx1"/>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b"/>
                      <a:r>
                        <a:rPr lang="es-CO" sz="1100" b="0" i="0" u="none" strike="noStrike" dirty="0" smtClean="0">
                          <a:solidFill>
                            <a:srgbClr val="000000"/>
                          </a:solidFill>
                          <a:effectLst/>
                          <a:latin typeface="Arial Narrow" panose="020B0606020202030204" pitchFamily="34" charset="0"/>
                        </a:rPr>
                        <a:t>Capitanejo (37.4).</a:t>
                      </a:r>
                      <a:endParaRPr lang="es-CO" sz="11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23000">
                <a:tc>
                  <a:txBody>
                    <a:bodyPr/>
                    <a:lstStyle/>
                    <a:p>
                      <a:pPr algn="ctr" fontAlgn="b"/>
                      <a:r>
                        <a:rPr lang="es-CO" sz="1100" b="1" i="0" u="none" strike="noStrike" dirty="0" smtClean="0">
                          <a:solidFill>
                            <a:schemeClr val="tx1"/>
                          </a:solidFill>
                          <a:effectLst/>
                          <a:latin typeface="Arial Narrow" panose="020B0606020202030204" pitchFamily="34" charset="0"/>
                        </a:rPr>
                        <a:t>TOLIMA</a:t>
                      </a:r>
                      <a:endParaRPr lang="es-CO" sz="1100" b="1" i="0" u="none" strike="noStrike" dirty="0">
                        <a:solidFill>
                          <a:schemeClr val="tx1"/>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b"/>
                      <a:r>
                        <a:rPr lang="es-CO" sz="1100" b="0" i="0" u="none" strike="noStrike" dirty="0" smtClean="0">
                          <a:solidFill>
                            <a:srgbClr val="000000"/>
                          </a:solidFill>
                          <a:effectLst/>
                          <a:latin typeface="Arial Narrow" panose="020B0606020202030204" pitchFamily="34" charset="0"/>
                        </a:rPr>
                        <a:t>Ambalema (37.2).</a:t>
                      </a:r>
                      <a:endParaRPr lang="es-CO" sz="11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123000">
                <a:tc>
                  <a:txBody>
                    <a:bodyPr/>
                    <a:lstStyle/>
                    <a:p>
                      <a:pPr algn="ctr" fontAlgn="b"/>
                      <a:r>
                        <a:rPr lang="es-CO" sz="1100" b="1" i="0" u="none" strike="noStrike" dirty="0" smtClean="0">
                          <a:solidFill>
                            <a:schemeClr val="tx1"/>
                          </a:solidFill>
                          <a:effectLst/>
                          <a:latin typeface="Arial Narrow" panose="020B0606020202030204" pitchFamily="34" charset="0"/>
                        </a:rPr>
                        <a:t>VICHADA</a:t>
                      </a:r>
                      <a:endParaRPr lang="es-CO" sz="1100" b="1" i="0" u="none" strike="noStrike" dirty="0">
                        <a:solidFill>
                          <a:schemeClr val="tx1"/>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b"/>
                      <a:r>
                        <a:rPr lang="es-CO" sz="1100" b="0" i="0" u="none" strike="noStrike" dirty="0" smtClean="0">
                          <a:solidFill>
                            <a:srgbClr val="000000"/>
                          </a:solidFill>
                          <a:effectLst/>
                          <a:latin typeface="Arial Narrow" panose="020B0606020202030204" pitchFamily="34" charset="0"/>
                        </a:rPr>
                        <a:t>Puerto Carreño (37.5).</a:t>
                      </a:r>
                      <a:endParaRPr lang="es-CO" sz="11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19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0086" y="2766118"/>
            <a:ext cx="5760238" cy="430887"/>
          </a:xfrm>
          <a:prstGeom prst="rect">
            <a:avLst/>
          </a:prstGeom>
          <a:noFill/>
        </p:spPr>
        <p:txBody>
          <a:bodyPr wrap="square" rtlCol="0">
            <a:spAutoFit/>
          </a:bodyPr>
          <a:lstStyle/>
          <a:p>
            <a:pPr algn="just"/>
            <a:r>
              <a:rPr lang="es-CO" sz="1100" b="1" dirty="0">
                <a:latin typeface="Arial Narrow" panose="020B0606020202030204" pitchFamily="34" charset="0"/>
                <a:cs typeface="Arial" panose="020B0604020202020204" pitchFamily="34" charset="0"/>
              </a:rPr>
              <a:t>A continuación se relacionan los municipios donde en las últimas 24 horas se registraron temperaturas iguales o </a:t>
            </a:r>
            <a:r>
              <a:rPr lang="es-CO" sz="1100" b="1" dirty="0" smtClean="0">
                <a:latin typeface="Arial Narrow" panose="020B0606020202030204" pitchFamily="34" charset="0"/>
                <a:cs typeface="Arial" panose="020B0604020202020204" pitchFamily="34" charset="0"/>
              </a:rPr>
              <a:t>menores a 5 °C:</a:t>
            </a:r>
            <a:endParaRPr lang="es-CO" sz="1100" b="1" dirty="0">
              <a:latin typeface="Arial Narrow" panose="020B0606020202030204" pitchFamily="34" charset="0"/>
              <a:cs typeface="Arial" panose="020B0604020202020204" pitchFamily="34" charset="0"/>
            </a:endParaRPr>
          </a:p>
        </p:txBody>
      </p:sp>
      <p:sp>
        <p:nvSpPr>
          <p:cNvPr id="7" name="CuadroTexto 6"/>
          <p:cNvSpPr txBox="1"/>
          <p:nvPr/>
        </p:nvSpPr>
        <p:spPr>
          <a:xfrm>
            <a:off x="360086" y="6129175"/>
            <a:ext cx="5760238" cy="938719"/>
          </a:xfrm>
          <a:prstGeom prst="rect">
            <a:avLst/>
          </a:prstGeom>
          <a:noFill/>
        </p:spPr>
        <p:txBody>
          <a:bodyPr wrap="square" rtlCol="0">
            <a:spAutoFit/>
          </a:bodyPr>
          <a:lstStyle>
            <a:defPPr>
              <a:defRPr lang="es-CO"/>
            </a:defPPr>
            <a:lvl1pPr algn="just">
              <a:defRPr sz="1100" b="1">
                <a:latin typeface="Arial Narrow" panose="020B0606020202030204" pitchFamily="34" charset="0"/>
                <a:cs typeface="Arial" panose="020B0604020202020204" pitchFamily="34" charset="0"/>
              </a:defRPr>
            </a:lvl1pPr>
          </a:lstStyle>
          <a:p>
            <a:r>
              <a:rPr lang="es-CO" i="1" dirty="0" smtClean="0">
                <a:solidFill>
                  <a:srgbClr val="0070C0"/>
                </a:solidFill>
              </a:rPr>
              <a:t>Se han presentan algunas poblaciones con temperatura menores o iguales a 5 </a:t>
            </a:r>
            <a:r>
              <a:rPr lang="es-CO" i="1" dirty="0" err="1" smtClean="0">
                <a:solidFill>
                  <a:srgbClr val="0070C0"/>
                </a:solidFill>
              </a:rPr>
              <a:t>ºC</a:t>
            </a:r>
            <a:r>
              <a:rPr lang="es-CO" i="1" dirty="0" smtClean="0">
                <a:solidFill>
                  <a:srgbClr val="0070C0"/>
                </a:solidFill>
              </a:rPr>
              <a:t>, el IDEAM mantiene la recomendación a los agricultores, ganaderos y floricultores varias zonas del Altiplano Cundiboyacense para que se mantengan atentos a la evolución de las condiciones meteorológicas, pues no se descarta la posibilidad de un descenso de la temperatura por debajo de los cero grados Celsius, ocasionando heladas.</a:t>
            </a:r>
            <a:endParaRPr lang="es-CO" i="1" dirty="0">
              <a:solidFill>
                <a:srgbClr val="0070C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070191188"/>
              </p:ext>
            </p:extLst>
          </p:nvPr>
        </p:nvGraphicFramePr>
        <p:xfrm>
          <a:off x="360086" y="3369455"/>
          <a:ext cx="5750874" cy="2232760"/>
        </p:xfrm>
        <a:graphic>
          <a:graphicData uri="http://schemas.openxmlformats.org/drawingml/2006/table">
            <a:tbl>
              <a:tblPr/>
              <a:tblGrid>
                <a:gridCol w="991117"/>
                <a:gridCol w="4759757"/>
              </a:tblGrid>
              <a:tr h="0">
                <a:tc gridSpan="2">
                  <a:txBody>
                    <a:bodyPr/>
                    <a:lstStyle/>
                    <a:p>
                      <a:pPr algn="ctr"/>
                      <a:r>
                        <a:rPr lang="es-CO" sz="1400" b="1" kern="1200" dirty="0" smtClean="0">
                          <a:solidFill>
                            <a:srgbClr val="00446B"/>
                          </a:solidFill>
                          <a:latin typeface="Arial Narrow" panose="020B0606020202030204" pitchFamily="34" charset="0"/>
                          <a:ea typeface="+mn-ea"/>
                          <a:cs typeface="+mn-cs"/>
                        </a:rPr>
                        <a:t>REGIÓN</a:t>
                      </a:r>
                      <a:r>
                        <a:rPr lang="es-CO" sz="1400" b="1" kern="1200" baseline="0" dirty="0" smtClean="0">
                          <a:solidFill>
                            <a:srgbClr val="00446B"/>
                          </a:solidFill>
                          <a:latin typeface="Arial Narrow" panose="020B0606020202030204" pitchFamily="34" charset="0"/>
                          <a:ea typeface="+mn-ea"/>
                          <a:cs typeface="+mn-cs"/>
                        </a:rPr>
                        <a:t> ANDINA</a:t>
                      </a:r>
                      <a:endParaRPr lang="es-CO" sz="1400" b="1" kern="1200" dirty="0">
                        <a:solidFill>
                          <a:srgbClr val="00446B"/>
                        </a:solidFill>
                        <a:latin typeface="Arial Narrow" panose="020B0606020202030204" pitchFamily="34" charset="0"/>
                        <a:ea typeface="+mn-ea"/>
                        <a:cs typeface="+mn-cs"/>
                      </a:endParaRPr>
                    </a:p>
                  </a:txBody>
                  <a:tcPr marL="54000" marR="54000" marT="54000" marB="54000">
                    <a:lnL w="12700" cmpd="sng">
                      <a:solidFill>
                        <a:schemeClr val="bg1">
                          <a:lumMod val="65000"/>
                        </a:schemeClr>
                      </a:solidFill>
                      <a:prstDash val="solid"/>
                    </a:lnL>
                    <a:lnR w="12700" cmpd="sng">
                      <a:solidFill>
                        <a:schemeClr val="bg1">
                          <a:lumMod val="65000"/>
                        </a:schemeClr>
                      </a:solidFill>
                      <a:prstDash val="solid"/>
                    </a:lnR>
                    <a:lnT w="12700" cmpd="sng">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tc hMerge="1">
                  <a:txBody>
                    <a:bodyPr/>
                    <a:lstStyle/>
                    <a:p>
                      <a:endParaRPr lang="es-CO"/>
                    </a:p>
                  </a:txBody>
                  <a:tcPr/>
                </a:tc>
              </a:tr>
              <a:tr h="0">
                <a:tc rowSpan="2">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1" kern="1200" dirty="0" smtClean="0">
                          <a:solidFill>
                            <a:schemeClr val="tx1"/>
                          </a:solidFill>
                          <a:effectLst/>
                          <a:latin typeface="Arial Narrow" panose="020B0606020202030204" pitchFamily="34" charset="0"/>
                          <a:ea typeface="+mn-ea"/>
                          <a:cs typeface="+mn-cs"/>
                        </a:rPr>
                        <a:t>ALERTA </a:t>
                      </a:r>
                    </a:p>
                    <a:p>
                      <a:pPr marL="0" marR="0" indent="0" algn="ctr" defTabSz="648035" rtl="0" eaLnBrk="1" fontAlgn="auto" latinLnBrk="0" hangingPunct="1">
                        <a:lnSpc>
                          <a:spcPct val="100000"/>
                        </a:lnSpc>
                        <a:spcBef>
                          <a:spcPts val="0"/>
                        </a:spcBef>
                        <a:spcAft>
                          <a:spcPts val="0"/>
                        </a:spcAft>
                        <a:buClrTx/>
                        <a:buSzTx/>
                        <a:buFontTx/>
                        <a:buNone/>
                        <a:tabLst/>
                        <a:defRPr/>
                      </a:pPr>
                      <a:r>
                        <a:rPr lang="es-CO" sz="1100" b="1" kern="1200" dirty="0" smtClean="0">
                          <a:solidFill>
                            <a:schemeClr val="tx1"/>
                          </a:solidFill>
                          <a:effectLst/>
                          <a:latin typeface="Arial Narrow" panose="020B0606020202030204" pitchFamily="34" charset="0"/>
                          <a:ea typeface="+mn-ea"/>
                          <a:cs typeface="+mn-cs"/>
                        </a:rPr>
                        <a:t>AMARILLA</a:t>
                      </a:r>
                      <a:endParaRPr lang="es-CO" sz="1100" b="1" i="1" dirty="0" smtClean="0">
                        <a:solidFill>
                          <a:schemeClr val="tx1"/>
                        </a:solidFill>
                        <a:effectLst/>
                        <a:latin typeface="Arial Narrow" panose="020B0606020202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0">
                <a:tc vMerge="1">
                  <a:txBody>
                    <a:bodyPr/>
                    <a:lstStyle/>
                    <a:p>
                      <a:pPr algn="ctr"/>
                      <a:endParaRPr lang="es-CO" sz="1100" b="1" i="1" dirty="0">
                        <a:solidFill>
                          <a:schemeClr val="tx1"/>
                        </a:solidFill>
                        <a:effectLst/>
                        <a:latin typeface="Arial Narrow" panose="020B0606020202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00"/>
                    </a:solidFill>
                  </a:tcPr>
                </a:tc>
                <a:tc>
                  <a:txBody>
                    <a:bodyPr/>
                    <a:lstStyle/>
                    <a:p>
                      <a:pPr marL="0" marR="0" indent="0" algn="just" defTabSz="648035" rtl="0" eaLnBrk="1" fontAlgn="auto" latinLnBrk="0" hangingPunct="1">
                        <a:lnSpc>
                          <a:spcPct val="100000"/>
                        </a:lnSpc>
                        <a:spcBef>
                          <a:spcPts val="100"/>
                        </a:spcBef>
                        <a:spcAft>
                          <a:spcPts val="100"/>
                        </a:spcAft>
                        <a:buClrTx/>
                        <a:buSzTx/>
                        <a:buFontTx/>
                        <a:buNone/>
                        <a:tabLst/>
                        <a:defRPr/>
                      </a:pPr>
                      <a:r>
                        <a:rPr lang="es-CO" sz="1100" b="1"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AMENAZA</a:t>
                      </a:r>
                      <a:r>
                        <a:rPr lang="es-CO" sz="1100" b="1" baseline="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 POR </a:t>
                      </a:r>
                      <a:r>
                        <a:rPr lang="es-CO" sz="1100" b="1"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DESCENSOS  DE LAS TEMPERATURAS MÍNIMAS DEL AIRE.</a:t>
                      </a:r>
                    </a:p>
                    <a:p>
                      <a:pPr marL="0" marR="0" indent="0" algn="just" defTabSz="648035" rtl="0" eaLnBrk="1" fontAlgn="auto" latinLnBrk="0" hangingPunct="1">
                        <a:lnSpc>
                          <a:spcPct val="100000"/>
                        </a:lnSpc>
                        <a:spcBef>
                          <a:spcPts val="100"/>
                        </a:spcBef>
                        <a:spcAft>
                          <a:spcPts val="100"/>
                        </a:spcAft>
                        <a:buClrTx/>
                        <a:buSzTx/>
                        <a:buFontTx/>
                        <a:buNone/>
                        <a:tabLst/>
                        <a:defRPr/>
                      </a:pPr>
                      <a:r>
                        <a:rPr lang="es-CO" sz="110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En los últimos días, se han presentado condiciones de descensos moderados</a:t>
                      </a:r>
                      <a:r>
                        <a:rPr lang="es-CO" sz="1100" baseline="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 </a:t>
                      </a:r>
                      <a:r>
                        <a:rPr lang="es-CO" sz="110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de las temperaturas mínimas del aire en horas de la madrugada, en algunos</a:t>
                      </a:r>
                      <a:r>
                        <a:rPr lang="es-CO" sz="1100" baseline="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 </a:t>
                      </a:r>
                      <a:r>
                        <a:rPr lang="es-CO" sz="110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municipios</a:t>
                      </a:r>
                      <a:r>
                        <a:rPr lang="es-CO" sz="1100" baseline="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 de los altiplanos andinos</a:t>
                      </a:r>
                      <a:r>
                        <a:rPr lang="es-CO" sz="110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 Dichos municipios se relacionan a continuación:</a:t>
                      </a:r>
                    </a:p>
                    <a:p>
                      <a:pPr marL="0" marR="0" indent="0" algn="just" defTabSz="648035" rtl="0" eaLnBrk="1" fontAlgn="auto" latinLnBrk="0" hangingPunct="1">
                        <a:lnSpc>
                          <a:spcPct val="100000"/>
                        </a:lnSpc>
                        <a:spcBef>
                          <a:spcPts val="100"/>
                        </a:spcBef>
                        <a:spcAft>
                          <a:spcPts val="100"/>
                        </a:spcAft>
                        <a:buClrTx/>
                        <a:buSzTx/>
                        <a:buFontTx/>
                        <a:buNone/>
                        <a:tabLst/>
                        <a:defRPr/>
                      </a:pPr>
                      <a:endParaRPr lang="es-CO" sz="110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endParaRPr>
                    </a:p>
                    <a:p>
                      <a:pPr marL="0" marR="0" indent="0" algn="just" defTabSz="648035" rtl="0" eaLnBrk="1" fontAlgn="auto" latinLnBrk="0" hangingPunct="1">
                        <a:lnSpc>
                          <a:spcPct val="100000"/>
                        </a:lnSpc>
                        <a:spcBef>
                          <a:spcPts val="100"/>
                        </a:spcBef>
                        <a:spcAft>
                          <a:spcPts val="100"/>
                        </a:spcAft>
                        <a:buClrTx/>
                        <a:buSzTx/>
                        <a:buFontTx/>
                        <a:buNone/>
                        <a:tabLst/>
                        <a:defRPr/>
                      </a:pPr>
                      <a:r>
                        <a:rPr lang="es-CO" sz="1100" b="1"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BOYACÁ</a:t>
                      </a:r>
                      <a:r>
                        <a:rPr lang="es-CO" sz="1100" b="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  </a:t>
                      </a:r>
                      <a:r>
                        <a:rPr lang="es-CO" sz="1100" b="1"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Cerinza (0.6)</a:t>
                      </a:r>
                      <a:r>
                        <a:rPr lang="es-CO" sz="1100" b="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 Sogamoso (0.8), Toca (1.0), Saboyá (4.2)</a:t>
                      </a:r>
                      <a:endParaRPr lang="es-CO" sz="1100" b="0" baseline="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endParaRPr>
                    </a:p>
                    <a:p>
                      <a:pPr marL="0" marR="0" indent="0" algn="just" defTabSz="648035" rtl="0" eaLnBrk="1" fontAlgn="auto" latinLnBrk="0" hangingPunct="1">
                        <a:lnSpc>
                          <a:spcPct val="100000"/>
                        </a:lnSpc>
                        <a:spcBef>
                          <a:spcPts val="100"/>
                        </a:spcBef>
                        <a:spcAft>
                          <a:spcPts val="100"/>
                        </a:spcAft>
                        <a:buClrTx/>
                        <a:buSzTx/>
                        <a:buFontTx/>
                        <a:buNone/>
                        <a:tabLst/>
                        <a:defRPr/>
                      </a:pPr>
                      <a:r>
                        <a:rPr lang="es-CO" sz="1100" b="1"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CAUCA: </a:t>
                      </a:r>
                      <a:r>
                        <a:rPr lang="es-CO" sz="1100" b="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Totoró (4.6), San Sebastián (4.6).</a:t>
                      </a:r>
                    </a:p>
                    <a:p>
                      <a:pPr marL="0" marR="0" indent="0" algn="just" defTabSz="648035" rtl="0" eaLnBrk="1" fontAlgn="auto" latinLnBrk="0" hangingPunct="1">
                        <a:lnSpc>
                          <a:spcPct val="100000"/>
                        </a:lnSpc>
                        <a:spcBef>
                          <a:spcPts val="100"/>
                        </a:spcBef>
                        <a:spcAft>
                          <a:spcPts val="100"/>
                        </a:spcAft>
                        <a:buClrTx/>
                        <a:buSzTx/>
                        <a:buFontTx/>
                        <a:buNone/>
                        <a:tabLst/>
                        <a:defRPr/>
                      </a:pPr>
                      <a:r>
                        <a:rPr lang="es-CO" sz="1100" b="1"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CUNDINAMARCA</a:t>
                      </a:r>
                      <a:r>
                        <a:rPr lang="es-CO" sz="1100" b="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 Bogotá D.</a:t>
                      </a:r>
                      <a:r>
                        <a:rPr lang="es-CO" sz="1100" b="0" baseline="0" dirty="0" smtClean="0">
                          <a:solidFill>
                            <a:schemeClr val="tx1"/>
                          </a:solidFill>
                          <a:latin typeface="Arial Narrow" panose="020B0606020202030204" pitchFamily="34" charset="0"/>
                          <a:ea typeface="Calibri" panose="020F0502020204030204" pitchFamily="34" charset="0"/>
                          <a:cs typeface="Times New Roman" panose="02020603050405020304" pitchFamily="18" charset="0"/>
                        </a:rPr>
                        <a:t> C. -estación Universidad Nacional- (2.8), Sopó (2.8), Choachí (3.2), Guasca (3.2), Mosquera (3.8),  Zipaquirá (4.4).</a:t>
                      </a:r>
                    </a:p>
                  </a:txBody>
                  <a:tcPr marL="54000" marR="54000" marT="54000" marB="5400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8009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55087" y="727832"/>
            <a:ext cx="4815000" cy="292388"/>
          </a:xfrm>
          <a:prstGeom prst="rect">
            <a:avLst/>
          </a:prstGeom>
          <a:noFill/>
        </p:spPr>
        <p:txBody>
          <a:bodyPr wrap="square" rtlCol="0">
            <a:spAutoFit/>
          </a:bodyPr>
          <a:lstStyle/>
          <a:p>
            <a:pPr algn="ctr"/>
            <a:r>
              <a:rPr lang="es-CO" sz="1300" b="1" dirty="0" smtClean="0">
                <a:solidFill>
                  <a:schemeClr val="accent1">
                    <a:lumMod val="75000"/>
                  </a:schemeClr>
                </a:solidFill>
                <a:latin typeface="Arial Narrow" panose="020B0606020202030204" pitchFamily="34" charset="0"/>
                <a:cs typeface="Arial" panose="020B0604020202020204" pitchFamily="34" charset="0"/>
              </a:rPr>
              <a:t>Viernes 07 y sábado 08 de abril de 2017</a:t>
            </a:r>
            <a:endParaRPr lang="es-CO" sz="1300" b="1" dirty="0">
              <a:solidFill>
                <a:schemeClr val="accent1">
                  <a:lumMod val="75000"/>
                </a:schemeClr>
              </a:solidFill>
              <a:latin typeface="Arial Narrow" panose="020B060602020203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090954654"/>
              </p:ext>
            </p:extLst>
          </p:nvPr>
        </p:nvGraphicFramePr>
        <p:xfrm>
          <a:off x="90087" y="1264480"/>
          <a:ext cx="6300000" cy="5144240"/>
        </p:xfrm>
        <a:graphic>
          <a:graphicData uri="http://schemas.openxmlformats.org/drawingml/2006/table">
            <a:tbl>
              <a:tblPr firstRow="1" firstCol="1" bandRow="1">
                <a:tableStyleId>{BC89EF96-8CEA-46FF-86C4-4CE0E7609802}</a:tableStyleId>
              </a:tblPr>
              <a:tblGrid>
                <a:gridCol w="1178417"/>
                <a:gridCol w="5121583"/>
              </a:tblGrid>
              <a:tr h="296441">
                <a:tc>
                  <a:txBody>
                    <a:bodyPr/>
                    <a:lstStyle/>
                    <a:p>
                      <a:pPr algn="l">
                        <a:spcAft>
                          <a:spcPts val="0"/>
                        </a:spcAft>
                      </a:pPr>
                      <a:r>
                        <a:rPr lang="es-CO" sz="1300" dirty="0" smtClean="0">
                          <a:solidFill>
                            <a:schemeClr val="bg1"/>
                          </a:solidFill>
                          <a:effectLst>
                            <a:outerShdw blurRad="38100" dist="38100" dir="2700000" algn="tl">
                              <a:srgbClr val="000000">
                                <a:alpha val="43137"/>
                              </a:srgbClr>
                            </a:outerShdw>
                          </a:effectLst>
                          <a:latin typeface="Arial Narrow" panose="020B0606020202030204" pitchFamily="34" charset="0"/>
                        </a:rPr>
                        <a:t>REGIÓN</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tc>
                  <a:txBody>
                    <a:bodyPr/>
                    <a:lstStyle/>
                    <a:p>
                      <a:pPr algn="l">
                        <a:spcAft>
                          <a:spcPts val="0"/>
                        </a:spcAft>
                      </a:pPr>
                      <a:r>
                        <a:rPr lang="es-CO" sz="1300" dirty="0">
                          <a:solidFill>
                            <a:schemeClr val="bg1"/>
                          </a:solidFill>
                          <a:effectLst>
                            <a:outerShdw blurRad="38100" dist="38100" dir="2700000" algn="tl">
                              <a:srgbClr val="000000">
                                <a:alpha val="43137"/>
                              </a:srgbClr>
                            </a:outerShdw>
                          </a:effectLst>
                          <a:latin typeface="Arial Narrow" panose="020B0606020202030204" pitchFamily="34" charset="0"/>
                        </a:rPr>
                        <a:t>PRONÓSTICO</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tr>
              <a:tr h="1187914">
                <a:tc>
                  <a:txBody>
                    <a:bodyPr/>
                    <a:lstStyle/>
                    <a:p>
                      <a:pPr algn="ctr">
                        <a:spcAft>
                          <a:spcPts val="0"/>
                        </a:spcAft>
                      </a:pPr>
                      <a:endParaRPr lang="es-CO" sz="1100" spc="0" baseline="0" dirty="0" smtClean="0">
                        <a:solidFill>
                          <a:srgbClr val="FF0000"/>
                        </a:solidFill>
                        <a:effectLst/>
                        <a:latin typeface="Arial Narrow" panose="020B0606020202030204" pitchFamily="34" charset="0"/>
                      </a:endParaRPr>
                    </a:p>
                    <a:p>
                      <a:pPr algn="ctr">
                        <a:spcAft>
                          <a:spcPts val="0"/>
                        </a:spcAft>
                      </a:pPr>
                      <a:r>
                        <a:rPr lang="es-CO" sz="1100" spc="0" baseline="0" dirty="0" smtClean="0">
                          <a:solidFill>
                            <a:schemeClr val="tx1"/>
                          </a:solidFill>
                          <a:effectLst/>
                          <a:latin typeface="Arial Narrow" panose="020B0606020202030204" pitchFamily="34" charset="0"/>
                        </a:rPr>
                        <a:t>BOGOTÁ</a:t>
                      </a:r>
                      <a:endParaRPr lang="es-CO" sz="1100" spc="0" baseline="0" dirty="0">
                        <a:solidFill>
                          <a:schemeClr val="tx1"/>
                        </a:solidFill>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VIERNES.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En horas de la mañana se prevé cielo  parcialmente cubierto con predominio de tiempo seco. La mayor nubosidad se estima hacia el oriente del área donde son posibles lloviznas. En horas de la tarde se estima que se incremente la nubosidad  con probabilidad de lloviznas y/o lluvias ligeras en el occidente y norte de la ciudad y de la Sabana. El resto del área con tiempo seco. En la noche se espera  cielo mayormente nublado con precipitaciones dispersas en el norte de la ciudad y en el occidente de la Sabana. </a:t>
                      </a:r>
                    </a:p>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SÁBADO.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Durante la jornada se prevé condiciones nubosas con lluvias y/o lloviznas en diferentes sectores del área.</a:t>
                      </a:r>
                    </a:p>
                  </a:txBody>
                  <a:tcPr marL="72000" marR="72000" marT="72000" marB="72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1440000">
                <a:tc>
                  <a:txBody>
                    <a:bodyPr/>
                    <a:lstStyle/>
                    <a:p>
                      <a:pPr algn="ctr">
                        <a:spcAft>
                          <a:spcPts val="0"/>
                        </a:spcAft>
                      </a:pPr>
                      <a:r>
                        <a:rPr lang="es-CO" sz="1100" spc="0" baseline="0" dirty="0">
                          <a:solidFill>
                            <a:schemeClr val="tx1"/>
                          </a:solidFill>
                          <a:effectLst/>
                          <a:latin typeface="Arial Narrow" panose="020B0606020202030204" pitchFamily="34" charset="0"/>
                        </a:rPr>
                        <a:t>CARIBE</a:t>
                      </a:r>
                      <a:endParaRPr lang="es-CO" sz="1100" spc="0" baseline="0" dirty="0">
                        <a:solidFill>
                          <a:schemeClr val="tx1"/>
                        </a:solidFill>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VIERNES.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En la mañana cielo entre ligero a parcialmente cubierto con predominio de tiempo seco, salvo hacia el sur de Córdoba y de Bolívar donde no se descartan precipitaciones.  En la tarde se mantendrán las condiciones secas con cielo entre ligero a parcialmente cubierto en varios sectores de la región, excepto en zonas de Córdoba, sur de Bolívar y en las inmediaciones de la Sierra Nevada de Santa Marta donde son previstas lluvias y/o lloviznas. En la noche se estima nubosidad variable con lluvias en zonas de Córdoba y en el sur de Sucre y de Bolívar. No se descartan lloviznas en la Sierra Nevada de Santa Marta. El resto de la región con tiempo seco.</a:t>
                      </a:r>
                    </a:p>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SÁBADO.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prevé que se registren lluvias con posibilidad de actividad eléctrica en zonas de Córdoba, Sucre, Bolívar y Cesar. Precipitaciones menos intensas en Magdalena y en la Sierra Nevada de Santa Marta.</a:t>
                      </a:r>
                    </a:p>
                  </a:txBody>
                  <a:tcPr marL="72000" marR="72000" marT="72000" marB="72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648774">
                <a:tc>
                  <a:txBody>
                    <a:bodyPr/>
                    <a:lstStyle/>
                    <a:p>
                      <a:pPr algn="ctr">
                        <a:spcAft>
                          <a:spcPts val="0"/>
                        </a:spcAft>
                      </a:pPr>
                      <a:r>
                        <a:rPr lang="es-CO" sz="1100" spc="0" baseline="0" dirty="0" smtClean="0">
                          <a:solidFill>
                            <a:schemeClr val="tx1"/>
                          </a:solidFill>
                          <a:effectLst/>
                          <a:latin typeface="Arial Narrow" panose="020B0606020202030204" pitchFamily="34" charset="0"/>
                        </a:rPr>
                        <a:t>ARCHIPIÉLAGO DE</a:t>
                      </a:r>
                    </a:p>
                    <a:p>
                      <a:pPr algn="ctr">
                        <a:spcAft>
                          <a:spcPts val="0"/>
                        </a:spcAft>
                      </a:pPr>
                      <a:r>
                        <a:rPr lang="es-CO" sz="1100" spc="0" baseline="0" dirty="0" smtClean="0">
                          <a:solidFill>
                            <a:schemeClr val="tx1"/>
                          </a:solidFill>
                          <a:effectLst/>
                          <a:latin typeface="Arial Narrow" panose="020B0606020202030204" pitchFamily="34" charset="0"/>
                        </a:rPr>
                        <a:t>SAN ANDRÉS,</a:t>
                      </a:r>
                    </a:p>
                    <a:p>
                      <a:pPr algn="ctr">
                        <a:spcAft>
                          <a:spcPts val="0"/>
                        </a:spcAft>
                      </a:pPr>
                      <a:r>
                        <a:rPr lang="es-CO" sz="1100" spc="0" baseline="0" dirty="0" smtClean="0">
                          <a:solidFill>
                            <a:schemeClr val="tx1"/>
                          </a:solidFill>
                          <a:effectLst/>
                          <a:latin typeface="Arial Narrow" panose="020B0606020202030204" pitchFamily="34" charset="0"/>
                        </a:rPr>
                        <a:t>PROVIDENCIA Y</a:t>
                      </a:r>
                    </a:p>
                    <a:p>
                      <a:pPr algn="ctr">
                        <a:spcAft>
                          <a:spcPts val="0"/>
                        </a:spcAft>
                      </a:pPr>
                      <a:r>
                        <a:rPr lang="es-CO" sz="1100" spc="0" baseline="0" dirty="0" smtClean="0">
                          <a:solidFill>
                            <a:schemeClr val="tx1"/>
                          </a:solidFill>
                          <a:effectLst/>
                          <a:latin typeface="Arial Narrow" panose="020B0606020202030204" pitchFamily="34" charset="0"/>
                        </a:rPr>
                        <a:t>SANTA CATALINA</a:t>
                      </a:r>
                      <a:endParaRPr lang="es-CO" sz="1100" spc="0" baseline="0" dirty="0">
                        <a:solidFill>
                          <a:schemeClr val="tx1"/>
                        </a:solidFill>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VIERNES.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En la mañana tiempo seco con cielo parcialmente cubierto. Se mantendrán condiciones de tiempo seco con cielo parcialmente cubierto. Para la noche se prevé cielo parcialmente cubierto con predominio de tiempo seco.</a:t>
                      </a:r>
                    </a:p>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SÁBADO.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Tiempo seco durante la jornada en el área.</a:t>
                      </a:r>
                    </a:p>
                  </a:txBody>
                  <a:tcPr marL="72000" marR="72000" marT="72000" marB="72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500214">
                <a:tc>
                  <a:txBody>
                    <a:bodyPr/>
                    <a:lstStyle/>
                    <a:p>
                      <a:pPr algn="ctr">
                        <a:spcAft>
                          <a:spcPts val="0"/>
                        </a:spcAft>
                      </a:pPr>
                      <a:r>
                        <a:rPr lang="es-CO" sz="1100" spc="0" baseline="0" dirty="0">
                          <a:solidFill>
                            <a:schemeClr val="tx1"/>
                          </a:solidFill>
                          <a:effectLst/>
                          <a:latin typeface="Arial Narrow" panose="020B0606020202030204" pitchFamily="34" charset="0"/>
                        </a:rPr>
                        <a:t>MAR CARIBE</a:t>
                      </a:r>
                      <a:endParaRPr lang="es-CO" sz="1100" spc="0" baseline="0" dirty="0">
                        <a:solidFill>
                          <a:schemeClr val="tx1"/>
                        </a:solidFill>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VIERNES.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estima durante la jornada predominio de tiempo seco en gran parte del área, salvo sobre el Golfo de Urabá; donde son posibles precipitaciones al finalizar la tarde y por la noche.</a:t>
                      </a:r>
                    </a:p>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SÁBADO.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estima predominio de tiempo seco en el área marítima nacional salvo en sectores aledaños al Golfo de Urabá donde se pueden presentar algunas lluvias.</a:t>
                      </a:r>
                    </a:p>
                  </a:txBody>
                  <a:tcPr marL="72000" marR="72000" marT="72000" marB="72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69429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824999522"/>
              </p:ext>
            </p:extLst>
          </p:nvPr>
        </p:nvGraphicFramePr>
        <p:xfrm>
          <a:off x="112587" y="1269175"/>
          <a:ext cx="6300000" cy="4814820"/>
        </p:xfrm>
        <a:graphic>
          <a:graphicData uri="http://schemas.openxmlformats.org/drawingml/2006/table">
            <a:tbl>
              <a:tblPr firstRow="1" firstCol="1" bandRow="1">
                <a:tableStyleId>{BC89EF96-8CEA-46FF-86C4-4CE0E7609802}</a:tableStyleId>
              </a:tblPr>
              <a:tblGrid>
                <a:gridCol w="1178417"/>
                <a:gridCol w="5121583"/>
              </a:tblGrid>
              <a:tr h="0">
                <a:tc>
                  <a:txBody>
                    <a:bodyPr/>
                    <a:lstStyle/>
                    <a:p>
                      <a:pPr algn="l">
                        <a:spcAft>
                          <a:spcPts val="0"/>
                        </a:spcAft>
                      </a:pPr>
                      <a:r>
                        <a:rPr lang="es-CO" sz="1300" dirty="0" smtClean="0">
                          <a:solidFill>
                            <a:schemeClr val="bg1"/>
                          </a:solidFill>
                          <a:effectLst>
                            <a:outerShdw blurRad="38100" dist="38100" dir="2700000" algn="tl">
                              <a:srgbClr val="000000">
                                <a:alpha val="43137"/>
                              </a:srgbClr>
                            </a:outerShdw>
                          </a:effectLst>
                          <a:latin typeface="Arial Narrow" panose="020B0606020202030204" pitchFamily="34" charset="0"/>
                        </a:rPr>
                        <a:t>REGIÓN</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tc>
                  <a:txBody>
                    <a:bodyPr/>
                    <a:lstStyle/>
                    <a:p>
                      <a:pPr algn="l">
                        <a:spcAft>
                          <a:spcPts val="0"/>
                        </a:spcAft>
                      </a:pPr>
                      <a:r>
                        <a:rPr lang="es-CO" sz="1300" dirty="0">
                          <a:solidFill>
                            <a:schemeClr val="bg1"/>
                          </a:solidFill>
                          <a:effectLst>
                            <a:outerShdw blurRad="38100" dist="38100" dir="2700000" algn="tl">
                              <a:srgbClr val="000000">
                                <a:alpha val="43137"/>
                              </a:srgbClr>
                            </a:outerShdw>
                          </a:effectLst>
                          <a:latin typeface="Arial Narrow" panose="020B0606020202030204" pitchFamily="34" charset="0"/>
                        </a:rPr>
                        <a:t>PRONÓSTICO</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tr>
              <a:tr h="1884112">
                <a:tc>
                  <a:txBody>
                    <a:bodyPr/>
                    <a:lstStyle/>
                    <a:p>
                      <a:pPr algn="ctr">
                        <a:spcAft>
                          <a:spcPts val="0"/>
                        </a:spcAft>
                      </a:pPr>
                      <a:r>
                        <a:rPr lang="es-CO" sz="1100" baseline="0" dirty="0" smtClean="0">
                          <a:solidFill>
                            <a:schemeClr val="tx1"/>
                          </a:solidFill>
                          <a:effectLst/>
                          <a:latin typeface="Arial Narrow" panose="020B0606020202030204" pitchFamily="34" charset="0"/>
                          <a:ea typeface="Times New Roman" panose="02020603050405020304" pitchFamily="18" charset="0"/>
                        </a:rPr>
                        <a:t>ANDINA</a:t>
                      </a:r>
                      <a:endParaRPr lang="es-CO" sz="1100" baseline="0" dirty="0">
                        <a:solidFill>
                          <a:schemeClr val="tx1"/>
                        </a:solidFill>
                        <a:effectLst/>
                        <a:latin typeface="Arial Narrow" panose="020B0606020202030204" pitchFamily="34" charset="0"/>
                        <a:ea typeface="Times New Roman" panose="02020603050405020304" pitchFamily="18" charset="0"/>
                      </a:endParaRPr>
                    </a:p>
                  </a:txBody>
                  <a:tcPr marL="54561" marR="54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VIERNES.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Durante las primeras horas de la jornada, se estiman precipitaciones en áreas de Santander, Antioquia, oriente de Cundinamarca, Tolima y Caldas.  Tiempo seco en el resto de la región. En la tarde se estima cielo entre parcial a mayormente nublado con lluvias en el occidente de Antioquia, sur de Norte de Santander, sectores de Santander, Caldas zonas de Cundinamarca y de Boyacá así como en zonas de montaña de Valle del Cauca, Cauca y Nariño; de Tiempo seco en el resto de la región. Por la noche se estiman precipitaciones entre ligeras y moderadas en zonas de Santander, Boyacá, Cundinamarca, Antioquia, Norte de Santander y en las montañas de Cauca y Nariño. No se descartan lloviznas en Caldas.</a:t>
                      </a:r>
                    </a:p>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SÁBADO.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estima una jornada mayormente cubierta a lo largo de la región. Las precipitaciones más intensas son previstas en zonas de los Santanderes, Antioquia, occidente de Boyacá y de Cundinamarca y en las montañas de Cauca y Nariño. Probabilidad de tormentas eléctricas.</a:t>
                      </a:r>
                    </a:p>
                  </a:txBody>
                  <a:tcPr marL="72000" marR="72000" marT="72000" marB="72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694472">
                <a:tc>
                  <a:txBody>
                    <a:bodyPr/>
                    <a:lstStyle/>
                    <a:p>
                      <a:pPr algn="ctr">
                        <a:spcAft>
                          <a:spcPts val="0"/>
                        </a:spcAft>
                      </a:pPr>
                      <a:r>
                        <a:rPr lang="es-CO" sz="1100" baseline="0" dirty="0" smtClean="0">
                          <a:solidFill>
                            <a:schemeClr val="tx1"/>
                          </a:solidFill>
                          <a:effectLst/>
                          <a:latin typeface="Arial Narrow" panose="020B0606020202030204" pitchFamily="34" charset="0"/>
                          <a:ea typeface="Times New Roman" panose="02020603050405020304" pitchFamily="18" charset="0"/>
                        </a:rPr>
                        <a:t>INSULAR PACÍFICA</a:t>
                      </a:r>
                      <a:endParaRPr lang="es-CO" sz="1100" baseline="0" dirty="0">
                        <a:solidFill>
                          <a:schemeClr val="tx1"/>
                        </a:solidFill>
                        <a:effectLst/>
                        <a:latin typeface="Arial Narrow" panose="020B0606020202030204" pitchFamily="34" charset="0"/>
                        <a:ea typeface="Times New Roman" panose="02020603050405020304" pitchFamily="18" charset="0"/>
                      </a:endParaRPr>
                    </a:p>
                  </a:txBody>
                  <a:tcPr marL="54561" marR="54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VIERNES.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estiman condiciones cubiertas con probabilidad de lluvias en Gorgona y lluvias dispersas en Malpelo.</a:t>
                      </a:r>
                    </a:p>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SÁBADO.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estima nubosidad variada con probabilidad de lluvias ocasionales en Malpelo, y lluvias dispersas en Gorgona durante el día</a:t>
                      </a:r>
                    </a:p>
                  </a:txBody>
                  <a:tcPr marL="72000" marR="72000" marT="72000" marB="72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1524972">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aseline="0" dirty="0" smtClean="0">
                          <a:solidFill>
                            <a:schemeClr val="tx1"/>
                          </a:solidFill>
                          <a:effectLst/>
                          <a:latin typeface="Arial Narrow" panose="020B0606020202030204" pitchFamily="34" charset="0"/>
                          <a:ea typeface="Times New Roman" panose="02020603050405020304" pitchFamily="18" charset="0"/>
                        </a:rPr>
                        <a:t>PACÍFICA</a:t>
                      </a:r>
                    </a:p>
                  </a:txBody>
                  <a:tcPr marL="53109" marR="53109"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VIERNES.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Durante las primeras horas de la jornada se estima cielo mayormente cubierto con lluvias entre moderadas a fuertes incluso con presencia de actividad eléctrica en zonas de Chocó, Cauca y Nariño. Precipitaciones menos intensas en Valle del Cauca. En la tarde tenderá a incrementarse la nubosidad en varios sectores de la región con lluvias, las de mayor intensidad y con descargas eléctricas en zonas de Valle del Cauca, Cauca y Nariño. Para la noche se mantendrán las lluvias en varios sectores de la región las más intensas en zonas de Nariño y Cauca. Probabilidad de tormentas eléctricas.</a:t>
                      </a:r>
                    </a:p>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SÁBADO.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estima una jornada mayormente cubierta a lo largo de la región, con lluvias moderadas y descargas eléctricas en zonas de Chocó y en límites entre Cauca y Nariño. Precipitaciones menos intensas en el resto del área.</a:t>
                      </a:r>
                    </a:p>
                  </a:txBody>
                  <a:tcPr marL="72000" marR="72000" marT="72000" marB="72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
        <p:nvSpPr>
          <p:cNvPr id="6" name="CuadroTexto 5"/>
          <p:cNvSpPr txBox="1"/>
          <p:nvPr/>
        </p:nvSpPr>
        <p:spPr>
          <a:xfrm>
            <a:off x="855087" y="727832"/>
            <a:ext cx="4815000" cy="292388"/>
          </a:xfrm>
          <a:prstGeom prst="rect">
            <a:avLst/>
          </a:prstGeom>
          <a:noFill/>
        </p:spPr>
        <p:txBody>
          <a:bodyPr wrap="square" rtlCol="0">
            <a:spAutoFit/>
          </a:bodyPr>
          <a:lstStyle/>
          <a:p>
            <a:pPr algn="ctr"/>
            <a:r>
              <a:rPr lang="es-CO" sz="1300" b="1" dirty="0" smtClean="0">
                <a:solidFill>
                  <a:schemeClr val="accent1">
                    <a:lumMod val="75000"/>
                  </a:schemeClr>
                </a:solidFill>
                <a:latin typeface="Arial Narrow" panose="020B0606020202030204" pitchFamily="34" charset="0"/>
                <a:cs typeface="Arial" panose="020B0604020202020204" pitchFamily="34" charset="0"/>
              </a:rPr>
              <a:t>Viernes 07 y sábado 08 de abril de 2017</a:t>
            </a:r>
            <a:endParaRPr lang="es-CO" sz="1300" b="1" dirty="0">
              <a:solidFill>
                <a:schemeClr val="accent1">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226773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414545629"/>
              </p:ext>
            </p:extLst>
          </p:nvPr>
        </p:nvGraphicFramePr>
        <p:xfrm>
          <a:off x="112587" y="1224175"/>
          <a:ext cx="6300000" cy="4334760"/>
        </p:xfrm>
        <a:graphic>
          <a:graphicData uri="http://schemas.openxmlformats.org/drawingml/2006/table">
            <a:tbl>
              <a:tblPr firstRow="1" firstCol="1" bandRow="1">
                <a:tableStyleId>{BC89EF96-8CEA-46FF-86C4-4CE0E7609802}</a:tableStyleId>
              </a:tblPr>
              <a:tblGrid>
                <a:gridCol w="1178417"/>
                <a:gridCol w="5121583"/>
              </a:tblGrid>
              <a:tr h="260955">
                <a:tc>
                  <a:txBody>
                    <a:bodyPr/>
                    <a:lstStyle/>
                    <a:p>
                      <a:pPr algn="l">
                        <a:spcAft>
                          <a:spcPts val="0"/>
                        </a:spcAft>
                      </a:pPr>
                      <a:r>
                        <a:rPr lang="es-CO" sz="1300" dirty="0" smtClean="0">
                          <a:solidFill>
                            <a:schemeClr val="bg1"/>
                          </a:solidFill>
                          <a:effectLst>
                            <a:outerShdw blurRad="38100" dist="38100" dir="2700000" algn="tl">
                              <a:srgbClr val="000000">
                                <a:alpha val="43137"/>
                              </a:srgbClr>
                            </a:outerShdw>
                          </a:effectLst>
                          <a:latin typeface="Arial Narrow" panose="020B0606020202030204" pitchFamily="34" charset="0"/>
                        </a:rPr>
                        <a:t>REGIÓN</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tc>
                  <a:txBody>
                    <a:bodyPr/>
                    <a:lstStyle/>
                    <a:p>
                      <a:pPr algn="l">
                        <a:spcAft>
                          <a:spcPts val="0"/>
                        </a:spcAft>
                      </a:pPr>
                      <a:r>
                        <a:rPr lang="es-CO" sz="1300" dirty="0">
                          <a:solidFill>
                            <a:schemeClr val="bg1"/>
                          </a:solidFill>
                          <a:effectLst>
                            <a:outerShdw blurRad="38100" dist="38100" dir="2700000" algn="tl">
                              <a:srgbClr val="000000">
                                <a:alpha val="43137"/>
                              </a:srgbClr>
                            </a:outerShdw>
                          </a:effectLst>
                          <a:latin typeface="Arial Narrow" panose="020B0606020202030204" pitchFamily="34" charset="0"/>
                        </a:rPr>
                        <a:t>PRONÓSTICO</a:t>
                      </a:r>
                      <a:endParaRPr lang="es-CO" sz="1300" dirty="0">
                        <a:solidFill>
                          <a:schemeClr val="bg1"/>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txBody>
                  <a:tcPr marL="54000" marR="54000" marT="54000" marB="54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006EB6"/>
                    </a:solidFill>
                  </a:tcPr>
                </a:tc>
              </a:tr>
              <a:tr h="804807">
                <a:tc>
                  <a:txBody>
                    <a:bodyPr/>
                    <a:lstStyle/>
                    <a:p>
                      <a:pPr algn="ctr">
                        <a:spcAft>
                          <a:spcPts val="0"/>
                        </a:spcAft>
                      </a:pPr>
                      <a:r>
                        <a:rPr lang="es-CO" sz="1100" baseline="0" dirty="0" smtClean="0">
                          <a:solidFill>
                            <a:schemeClr val="tx1"/>
                          </a:solidFill>
                          <a:effectLst/>
                          <a:latin typeface="Arial Narrow" panose="020B0606020202030204" pitchFamily="34" charset="0"/>
                        </a:rPr>
                        <a:t>OCÉANO</a:t>
                      </a:r>
                    </a:p>
                    <a:p>
                      <a:pPr algn="ctr">
                        <a:spcAft>
                          <a:spcPts val="0"/>
                        </a:spcAft>
                      </a:pPr>
                      <a:r>
                        <a:rPr lang="es-CO" sz="1100" baseline="0" dirty="0" smtClean="0">
                          <a:solidFill>
                            <a:schemeClr val="tx1"/>
                          </a:solidFill>
                          <a:effectLst/>
                          <a:latin typeface="Arial Narrow" panose="020B0606020202030204" pitchFamily="34" charset="0"/>
                        </a:rPr>
                        <a:t> PACÍFICO</a:t>
                      </a:r>
                      <a:endParaRPr lang="es-CO" sz="1100" baseline="0" dirty="0" smtClean="0">
                        <a:solidFill>
                          <a:schemeClr val="tx1"/>
                        </a:solidFill>
                        <a:effectLst/>
                        <a:latin typeface="Arial Narrow" panose="020B0606020202030204" pitchFamily="34" charset="0"/>
                        <a:ea typeface="Times New Roman" panose="02020603050405020304" pitchFamily="18" charset="0"/>
                      </a:endParaRPr>
                    </a:p>
                    <a:p>
                      <a:pPr algn="ctr"/>
                      <a:endParaRPr lang="es-CO" sz="1100" b="1" kern="1200" baseline="0" dirty="0">
                        <a:solidFill>
                          <a:srgbClr val="FF0000"/>
                        </a:solidFill>
                        <a:effectLst/>
                        <a:latin typeface="Arial Narrow" panose="020B0606020202030204" pitchFamily="34" charset="0"/>
                        <a:ea typeface="+mn-ea"/>
                        <a:cs typeface="+mn-cs"/>
                      </a:endParaRPr>
                    </a:p>
                  </a:txBody>
                  <a:tcPr marL="54561" marR="54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VIERNES.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prevé cielo mayormente cubierto, con lluvias en zonas aledañas a la costa y en alta mar; en las primeras y últimas horas de la jornada. Probabilidad de actividad eléctrica.</a:t>
                      </a:r>
                    </a:p>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SÁBADO.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mantendrán las precipitaciones en varios sectores de la zona oceánica nacional, las más intensas en cercanías a la costa. Probabilidad de tormentas eléctricas.</a:t>
                      </a:r>
                    </a:p>
                  </a:txBody>
                  <a:tcPr marL="72000" marR="72000" marT="72000" marB="72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1197488">
                <a:tc>
                  <a:txBody>
                    <a:bodyPr/>
                    <a:lstStyle/>
                    <a:p>
                      <a:pPr algn="ctr"/>
                      <a:r>
                        <a:rPr lang="es-CO" sz="1100" b="1" kern="1200" baseline="0" dirty="0" smtClean="0">
                          <a:solidFill>
                            <a:schemeClr val="tx1"/>
                          </a:solidFill>
                          <a:effectLst/>
                          <a:latin typeface="Arial Narrow" panose="020B0606020202030204" pitchFamily="34" charset="0"/>
                          <a:ea typeface="+mn-ea"/>
                          <a:cs typeface="+mn-cs"/>
                        </a:rPr>
                        <a:t>ORINOQUIA</a:t>
                      </a:r>
                      <a:r>
                        <a:rPr lang="es-CO" sz="1100" b="1" kern="1200" baseline="0" dirty="0" smtClean="0">
                          <a:solidFill>
                            <a:srgbClr val="FF0000"/>
                          </a:solidFill>
                          <a:effectLst/>
                          <a:latin typeface="Arial Narrow" panose="020B0606020202030204" pitchFamily="34" charset="0"/>
                          <a:ea typeface="+mn-ea"/>
                          <a:cs typeface="+mn-cs"/>
                        </a:rPr>
                        <a:t> </a:t>
                      </a:r>
                      <a:endParaRPr lang="es-CO" sz="1100" b="1" kern="1200" baseline="0" dirty="0">
                        <a:solidFill>
                          <a:srgbClr val="FF0000"/>
                        </a:solidFill>
                        <a:effectLst/>
                        <a:latin typeface="Arial Narrow" panose="020B0606020202030204" pitchFamily="34" charset="0"/>
                        <a:ea typeface="+mn-ea"/>
                        <a:cs typeface="+mn-cs"/>
                      </a:endParaRPr>
                    </a:p>
                  </a:txBody>
                  <a:tcPr marL="54561" marR="54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VIERNES.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En horas de la mañana cielo entre ligero y parcialmente cubierto con predominio de tiempo seco. La mayor nubosidad se estima en zonas del sur de Meta y Vichada; donde no se descartan  lloviznas. Por la tarde se espera cielo seminublado y tiempo seco en el centro y norte de la región. Hacia el sur, especialmente en zonas de Meta y Vichada son probables algunas lloviznas. Hacia la noche se espera predominio de tiempo seco en gran parte de la región, excepto en zonas del occidente de Meta donde se prevé mayor nubosidad y no se descartan lloviznas.</a:t>
                      </a:r>
                    </a:p>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SÁBADO.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Cielo entre parcial y mayormente cubierto con lluvias en zonas del sur de Vichada, centro y occidente de Meta y en el piedemonte de Arauca. El resto de la región con tiempo seco.</a:t>
                      </a:r>
                    </a:p>
                  </a:txBody>
                  <a:tcPr marL="72000" marR="72000" marT="72000" marB="72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1392948">
                <a:tc>
                  <a:txBody>
                    <a:bodyPr/>
                    <a:lstStyle/>
                    <a:p>
                      <a:pPr algn="ctr"/>
                      <a:r>
                        <a:rPr lang="es-CO" sz="1100" b="1" kern="1200" baseline="0" dirty="0" smtClean="0">
                          <a:solidFill>
                            <a:schemeClr val="tx1"/>
                          </a:solidFill>
                          <a:effectLst/>
                          <a:latin typeface="Arial Narrow" panose="020B0606020202030204" pitchFamily="34" charset="0"/>
                          <a:ea typeface="+mn-ea"/>
                          <a:cs typeface="+mn-cs"/>
                        </a:rPr>
                        <a:t>AMAZONIA</a:t>
                      </a:r>
                      <a:endParaRPr lang="es-CO" sz="1100" b="1" kern="1200" baseline="0" dirty="0">
                        <a:solidFill>
                          <a:schemeClr val="tx1"/>
                        </a:solidFill>
                        <a:effectLst/>
                        <a:latin typeface="Arial Narrow" panose="020B0606020202030204" pitchFamily="34" charset="0"/>
                        <a:ea typeface="+mn-ea"/>
                        <a:cs typeface="+mn-cs"/>
                      </a:endParaRPr>
                    </a:p>
                  </a:txBody>
                  <a:tcPr marL="54561" marR="5456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VIERNES.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Durante las primeras horas de la jornada se estiman lluvias y/o lloviznas en zonas de Amazonas y Vaupés. Probabilidad de lloviznas en el sur de Guainía y en el oriente de Caquetá. El resto de la región con tiempo seco. Hacia la tarde incremento de la nubosidad con lluvias en zonas de Vaupés, Amazonas, Guainía, oriente de Guaviare y de Caquetá.  Precipitaciones  de variada intensidad en sectores del piedemonte de Caquetá, Putumayo. No se descarta actividad eléctrica. En la noche nubosidad variada con lluvias ligeras en el occidente de Caquetá y de Putumayo. No se descartan lloviznas en el oriente de Vaupés y Guainía.</a:t>
                      </a:r>
                    </a:p>
                    <a:p>
                      <a:pPr algn="just">
                        <a:spcBef>
                          <a:spcPts val="100"/>
                        </a:spcBef>
                        <a:spcAft>
                          <a:spcPts val="100"/>
                        </a:spcAft>
                      </a:pPr>
                      <a:r>
                        <a:rPr lang="es-CO" sz="1050" b="1"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SÁBADO. </a:t>
                      </a:r>
                      <a:r>
                        <a:rPr lang="es-CO" sz="1050" b="0" spc="0" baseline="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Se prevé cielo nublado en varios sectores de la región con lluvias entre ligeras y moderadas, las más intensas en áreas de Caquetá, Vaupés y Amazonas. Probabilidad alta de actividad eléctrica.</a:t>
                      </a:r>
                    </a:p>
                  </a:txBody>
                  <a:tcPr marL="72000" marR="72000" marT="72000" marB="72000" anchor="ctr" anchorCtr="1">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
        <p:nvSpPr>
          <p:cNvPr id="6" name="CuadroTexto 5"/>
          <p:cNvSpPr txBox="1"/>
          <p:nvPr/>
        </p:nvSpPr>
        <p:spPr>
          <a:xfrm>
            <a:off x="855087" y="727832"/>
            <a:ext cx="4815000" cy="292388"/>
          </a:xfrm>
          <a:prstGeom prst="rect">
            <a:avLst/>
          </a:prstGeom>
          <a:noFill/>
        </p:spPr>
        <p:txBody>
          <a:bodyPr wrap="square" rtlCol="0">
            <a:spAutoFit/>
          </a:bodyPr>
          <a:lstStyle/>
          <a:p>
            <a:pPr algn="ctr"/>
            <a:r>
              <a:rPr lang="es-CO" sz="1300" b="1" dirty="0" smtClean="0">
                <a:solidFill>
                  <a:schemeClr val="accent1">
                    <a:lumMod val="75000"/>
                  </a:schemeClr>
                </a:solidFill>
                <a:latin typeface="Arial Narrow" panose="020B0606020202030204" pitchFamily="34" charset="0"/>
                <a:cs typeface="Arial" panose="020B0604020202020204" pitchFamily="34" charset="0"/>
              </a:rPr>
              <a:t>Viernes 07 y sábado 08 de abril de 2017</a:t>
            </a:r>
            <a:endParaRPr lang="es-CO" sz="1300" b="1" dirty="0">
              <a:solidFill>
                <a:schemeClr val="accent1">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428581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17232</TotalTime>
  <Words>5463</Words>
  <Application>Microsoft Office PowerPoint</Application>
  <PresentationFormat>Personalizado</PresentationFormat>
  <Paragraphs>369</Paragraphs>
  <Slides>22</Slides>
  <Notes>0</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22</vt:i4>
      </vt:variant>
    </vt:vector>
  </HeadingPairs>
  <TitlesOfParts>
    <vt:vector size="35" baseType="lpstr">
      <vt:lpstr>Arial</vt:lpstr>
      <vt:lpstr>Arial Narrow</vt:lpstr>
      <vt:lpstr>ArialNarrow</vt:lpstr>
      <vt:lpstr>Calibri</vt:lpstr>
      <vt:lpstr>Cambria</vt:lpstr>
      <vt:lpstr>PMingLiU</vt:lpstr>
      <vt:lpstr>Times New Roman</vt:lpstr>
      <vt:lpstr>Verdana</vt:lpstr>
      <vt:lpstr>Wingdings</vt:lpstr>
      <vt:lpstr>Tema de Office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Mary Ootory</dc:creator>
  <cp:lastModifiedBy>Alberto Pardo Ojeda</cp:lastModifiedBy>
  <cp:revision>3041</cp:revision>
  <cp:lastPrinted>2016-04-12T13:55:03Z</cp:lastPrinted>
  <dcterms:created xsi:type="dcterms:W3CDTF">2015-07-24T16:23:26Z</dcterms:created>
  <dcterms:modified xsi:type="dcterms:W3CDTF">2017-04-07T17:29:08Z</dcterms:modified>
</cp:coreProperties>
</file>