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35" r:id="rId2"/>
    <p:sldMasterId id="2147483752" r:id="rId3"/>
    <p:sldMasterId id="2147483768" r:id="rId4"/>
  </p:sldMasterIdLst>
  <p:sldIdLst>
    <p:sldId id="256" r:id="rId5"/>
    <p:sldId id="266" r:id="rId6"/>
    <p:sldId id="257" r:id="rId7"/>
    <p:sldId id="294" r:id="rId8"/>
    <p:sldId id="275" r:id="rId9"/>
    <p:sldId id="319" r:id="rId10"/>
    <p:sldId id="345" r:id="rId11"/>
    <p:sldId id="537" r:id="rId12"/>
    <p:sldId id="259" r:id="rId13"/>
    <p:sldId id="473" r:id="rId14"/>
    <p:sldId id="526" r:id="rId15"/>
    <p:sldId id="531" r:id="rId16"/>
    <p:sldId id="533" r:id="rId17"/>
    <p:sldId id="530" r:id="rId18"/>
    <p:sldId id="519" r:id="rId19"/>
    <p:sldId id="527" r:id="rId20"/>
    <p:sldId id="534" r:id="rId21"/>
    <p:sldId id="536" r:id="rId22"/>
    <p:sldId id="538" r:id="rId23"/>
    <p:sldId id="469" r:id="rId24"/>
    <p:sldId id="524" r:id="rId25"/>
    <p:sldId id="514" r:id="rId26"/>
    <p:sldId id="472" r:id="rId27"/>
    <p:sldId id="427" r:id="rId28"/>
    <p:sldId id="295" r:id="rId29"/>
    <p:sldId id="288" r:id="rId30"/>
  </p:sldIdLst>
  <p:sldSz cx="6480175" cy="8388350"/>
  <p:notesSz cx="7010400" cy="9296400"/>
  <p:defaultTextStyle>
    <a:defPPr>
      <a:defRPr lang="es-CO"/>
    </a:defPPr>
    <a:lvl1pPr marL="0" algn="l" defTabSz="875355" rtl="0" eaLnBrk="1" latinLnBrk="0" hangingPunct="1">
      <a:defRPr sz="1723" kern="1200">
        <a:solidFill>
          <a:schemeClr val="tx1"/>
        </a:solidFill>
        <a:latin typeface="+mn-lt"/>
        <a:ea typeface="+mn-ea"/>
        <a:cs typeface="+mn-cs"/>
      </a:defRPr>
    </a:lvl1pPr>
    <a:lvl2pPr marL="437678" algn="l" defTabSz="875355" rtl="0" eaLnBrk="1" latinLnBrk="0" hangingPunct="1">
      <a:defRPr sz="1723" kern="1200">
        <a:solidFill>
          <a:schemeClr val="tx1"/>
        </a:solidFill>
        <a:latin typeface="+mn-lt"/>
        <a:ea typeface="+mn-ea"/>
        <a:cs typeface="+mn-cs"/>
      </a:defRPr>
    </a:lvl2pPr>
    <a:lvl3pPr marL="875355" algn="l" defTabSz="875355" rtl="0" eaLnBrk="1" latinLnBrk="0" hangingPunct="1">
      <a:defRPr sz="1723" kern="1200">
        <a:solidFill>
          <a:schemeClr val="tx1"/>
        </a:solidFill>
        <a:latin typeface="+mn-lt"/>
        <a:ea typeface="+mn-ea"/>
        <a:cs typeface="+mn-cs"/>
      </a:defRPr>
    </a:lvl3pPr>
    <a:lvl4pPr marL="1313033" algn="l" defTabSz="875355" rtl="0" eaLnBrk="1" latinLnBrk="0" hangingPunct="1">
      <a:defRPr sz="1723" kern="1200">
        <a:solidFill>
          <a:schemeClr val="tx1"/>
        </a:solidFill>
        <a:latin typeface="+mn-lt"/>
        <a:ea typeface="+mn-ea"/>
        <a:cs typeface="+mn-cs"/>
      </a:defRPr>
    </a:lvl4pPr>
    <a:lvl5pPr marL="1750710" algn="l" defTabSz="875355" rtl="0" eaLnBrk="1" latinLnBrk="0" hangingPunct="1">
      <a:defRPr sz="1723" kern="1200">
        <a:solidFill>
          <a:schemeClr val="tx1"/>
        </a:solidFill>
        <a:latin typeface="+mn-lt"/>
        <a:ea typeface="+mn-ea"/>
        <a:cs typeface="+mn-cs"/>
      </a:defRPr>
    </a:lvl5pPr>
    <a:lvl6pPr marL="2188388" algn="l" defTabSz="875355" rtl="0" eaLnBrk="1" latinLnBrk="0" hangingPunct="1">
      <a:defRPr sz="1723" kern="1200">
        <a:solidFill>
          <a:schemeClr val="tx1"/>
        </a:solidFill>
        <a:latin typeface="+mn-lt"/>
        <a:ea typeface="+mn-ea"/>
        <a:cs typeface="+mn-cs"/>
      </a:defRPr>
    </a:lvl6pPr>
    <a:lvl7pPr marL="2626065" algn="l" defTabSz="875355" rtl="0" eaLnBrk="1" latinLnBrk="0" hangingPunct="1">
      <a:defRPr sz="1723" kern="1200">
        <a:solidFill>
          <a:schemeClr val="tx1"/>
        </a:solidFill>
        <a:latin typeface="+mn-lt"/>
        <a:ea typeface="+mn-ea"/>
        <a:cs typeface="+mn-cs"/>
      </a:defRPr>
    </a:lvl7pPr>
    <a:lvl8pPr marL="3063743" algn="l" defTabSz="875355" rtl="0" eaLnBrk="1" latinLnBrk="0" hangingPunct="1">
      <a:defRPr sz="1723" kern="1200">
        <a:solidFill>
          <a:schemeClr val="tx1"/>
        </a:solidFill>
        <a:latin typeface="+mn-lt"/>
        <a:ea typeface="+mn-ea"/>
        <a:cs typeface="+mn-cs"/>
      </a:defRPr>
    </a:lvl8pPr>
    <a:lvl9pPr marL="3501420" algn="l" defTabSz="875355" rtl="0" eaLnBrk="1" latinLnBrk="0" hangingPunct="1">
      <a:defRPr sz="1723" kern="1200">
        <a:solidFill>
          <a:schemeClr val="tx1"/>
        </a:solidFill>
        <a:latin typeface="+mn-lt"/>
        <a:ea typeface="+mn-ea"/>
        <a:cs typeface="+mn-cs"/>
      </a:defRPr>
    </a:lvl9pPr>
  </p:defaultTextStyle>
  <p:extLst>
    <p:ext uri="{EFAFB233-063F-42B5-8137-9DF3F51BA10A}">
      <p15:sldGuideLst xmlns:p15="http://schemas.microsoft.com/office/powerpoint/2012/main">
        <p15:guide id="2" pos="2154" userDrawn="1">
          <p15:clr>
            <a:srgbClr val="A4A3A4"/>
          </p15:clr>
        </p15:guide>
        <p15:guide id="3" pos="284" userDrawn="1">
          <p15:clr>
            <a:srgbClr val="A4A3A4"/>
          </p15:clr>
        </p15:guide>
        <p15:guide id="4" orient="horz" pos="261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Sebastian Barrios Moreno" initials="JSBM" lastIdx="0" clrIdx="0">
    <p:extLst>
      <p:ext uri="{19B8F6BF-5375-455C-9EA6-DF929625EA0E}">
        <p15:presenceInfo xmlns:p15="http://schemas.microsoft.com/office/powerpoint/2012/main" userId="S-1-5-21-562048003-884061915-500374799-34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953C"/>
    <a:srgbClr val="E56B2B"/>
    <a:srgbClr val="FFA800"/>
    <a:srgbClr val="66FF66"/>
    <a:srgbClr val="996600"/>
    <a:srgbClr val="AC290F"/>
    <a:srgbClr val="006EB6"/>
    <a:srgbClr val="007CE0"/>
    <a:srgbClr val="6FBFE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02" autoAdjust="0"/>
    <p:restoredTop sz="96305" autoAdjust="0"/>
  </p:normalViewPr>
  <p:slideViewPr>
    <p:cSldViewPr>
      <p:cViewPr>
        <p:scale>
          <a:sx n="90" d="100"/>
          <a:sy n="90" d="100"/>
        </p:scale>
        <p:origin x="1722" y="72"/>
      </p:cViewPr>
      <p:guideLst>
        <p:guide pos="2154"/>
        <p:guide pos="284"/>
        <p:guide orient="horz" pos="261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hyperlink" Target="https://www.youtube.com/watch?v=TTulFIbY5I8&amp;list=PLouP7beVf8Wmu_B-5ZCnE8uQ8vUBjVpZ8"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s://www.youtube.com/watch?v=TTulFIbY5I8&amp;list=PLouP7beVf8Wmu_B-5ZCnE8uQ8vUBjVpZ8"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s://twitter.com/IDEAMColombia" TargetMode="External"/><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s://twitter.com/IDEAMColombia" TargetMode="External"/><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hyperlink" Target="http://institucional.ideam.gov.co/jsp/1189" TargetMode="External"/><Relationship Id="rId3" Type="http://schemas.openxmlformats.org/officeDocument/2006/relationships/image" Target="../media/image7.png"/><Relationship Id="rId7" Type="http://schemas.openxmlformats.org/officeDocument/2006/relationships/hyperlink" Target="http://institucional.ideam.gov.co/jsp/759" TargetMode="External"/><Relationship Id="rId2" Type="http://schemas.openxmlformats.org/officeDocument/2006/relationships/image" Target="../media/image17.jpg"/><Relationship Id="rId1" Type="http://schemas.openxmlformats.org/officeDocument/2006/relationships/slideMaster" Target="../slideMasters/slideMaster2.xml"/><Relationship Id="rId6" Type="http://schemas.openxmlformats.org/officeDocument/2006/relationships/hyperlink" Target="http://institucional.ideam.gov.co/jsp/2709" TargetMode="External"/><Relationship Id="rId5" Type="http://schemas.openxmlformats.org/officeDocument/2006/relationships/hyperlink" Target="http://institucional.ideam.gov.co/jsp/2708" TargetMode="External"/><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hyperlink" Target="https://twitter.com/IDEAMColombia" TargetMode="External"/><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3.jpg"/><Relationship Id="rId1" Type="http://schemas.openxmlformats.org/officeDocument/2006/relationships/slideMaster" Target="../slideMasters/slideMaster2.xml"/><Relationship Id="rId6" Type="http://schemas.openxmlformats.org/officeDocument/2006/relationships/hyperlink" Target="http://www.facebook.com/ideam.instituto" TargetMode="External"/><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hyperlink" Target="http://www.youtube.com/user/Instituto" TargetMode="External"/><Relationship Id="rId4" Type="http://schemas.openxmlformats.org/officeDocument/2006/relationships/image" Target="../media/image19.png"/><Relationship Id="rId9" Type="http://schemas.openxmlformats.org/officeDocument/2006/relationships/image" Target="../media/image2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hyperlink" Target="https://www.youtube.com/watch?v=TTulFIbY5I8&amp;list=PLouP7beVf8Wmu_B-5ZCnE8uQ8vUBjVpZ8" TargetMode="Externa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twitter.com/IDEAMColombia" TargetMode="External"/><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twitter.com/IDEAMColombia" TargetMode="External"/><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8" Type="http://schemas.openxmlformats.org/officeDocument/2006/relationships/hyperlink" Target="http://institucional.ideam.gov.co/jsp/1189" TargetMode="External"/><Relationship Id="rId3" Type="http://schemas.openxmlformats.org/officeDocument/2006/relationships/image" Target="../media/image7.png"/><Relationship Id="rId7" Type="http://schemas.openxmlformats.org/officeDocument/2006/relationships/hyperlink" Target="http://institucional.ideam.gov.co/jsp/759" TargetMode="External"/><Relationship Id="rId2" Type="http://schemas.openxmlformats.org/officeDocument/2006/relationships/image" Target="../media/image6.jpg"/><Relationship Id="rId1" Type="http://schemas.openxmlformats.org/officeDocument/2006/relationships/slideMaster" Target="../slideMasters/slideMaster3.xml"/><Relationship Id="rId6" Type="http://schemas.openxmlformats.org/officeDocument/2006/relationships/hyperlink" Target="http://institucional.ideam.gov.co/jsp/2709" TargetMode="External"/><Relationship Id="rId5" Type="http://schemas.openxmlformats.org/officeDocument/2006/relationships/hyperlink" Target="http://institucional.ideam.gov.co/jsp/2708" TargetMode="External"/><Relationship Id="rId4" Type="http://schemas.microsoft.com/office/2007/relationships/hdphoto" Target="../media/hdphoto1.wdp"/></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twitter.com/IDEAMColombia" TargetMode="External"/><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hyperlink" Target="https://www.youtube.com/watch?v=TTulFIbY5I8&amp;list=PLouP7beVf8Wmu_B-5ZCnE8uQ8vUBjVpZ8" TargetMode="Externa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s://twitter.com/IDEAMColombia" TargetMode="External"/><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hyperlink" Target="https://twitter.com/IDEAMColombia" TargetMode="External"/><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twitter.com/IDEAMColombia" TargetMode="External"/><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hyperlink" Target="http://institucional.ideam.gov.co/jsp/1189" TargetMode="External"/><Relationship Id="rId3" Type="http://schemas.openxmlformats.org/officeDocument/2006/relationships/image" Target="../media/image7.png"/><Relationship Id="rId7" Type="http://schemas.openxmlformats.org/officeDocument/2006/relationships/hyperlink" Target="http://institucional.ideam.gov.co/jsp/759" TargetMode="External"/><Relationship Id="rId2" Type="http://schemas.openxmlformats.org/officeDocument/2006/relationships/image" Target="../media/image6.jpg"/><Relationship Id="rId1" Type="http://schemas.openxmlformats.org/officeDocument/2006/relationships/slideMaster" Target="../slideMasters/slideMaster4.xml"/><Relationship Id="rId6" Type="http://schemas.openxmlformats.org/officeDocument/2006/relationships/hyperlink" Target="http://institucional.ideam.gov.co/jsp/2709" TargetMode="External"/><Relationship Id="rId5" Type="http://schemas.openxmlformats.org/officeDocument/2006/relationships/hyperlink" Target="http://institucional.ideam.gov.co/jsp/2708" TargetMode="External"/><Relationship Id="rId4" Type="http://schemas.microsoft.com/office/2007/relationships/hdphoto" Target="../media/hdphoto1.wdp"/></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8" Type="http://schemas.openxmlformats.org/officeDocument/2006/relationships/hyperlink" Target="http://institucional.ideam.gov.co/jsp/1189" TargetMode="External"/><Relationship Id="rId3" Type="http://schemas.openxmlformats.org/officeDocument/2006/relationships/image" Target="../media/image7.png"/><Relationship Id="rId7" Type="http://schemas.openxmlformats.org/officeDocument/2006/relationships/hyperlink" Target="http://institucional.ideam.gov.co/jsp/759" TargetMode="External"/><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hyperlink" Target="http://institucional.ideam.gov.co/jsp/2709" TargetMode="External"/><Relationship Id="rId5" Type="http://schemas.openxmlformats.org/officeDocument/2006/relationships/hyperlink" Target="http://institucional.ideam.gov.co/jsp/2708" TargetMode="Externa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Rectángulo 1">
            <a:hlinkClick r:id="rId2"/>
          </p:cNvPr>
          <p:cNvSpPr/>
          <p:nvPr userDrawn="1"/>
        </p:nvSpPr>
        <p:spPr>
          <a:xfrm>
            <a:off x="0" y="7299175"/>
            <a:ext cx="6480175" cy="1089175"/>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39680694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Imagen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381732169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Imagen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4865226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Imagen con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6480175" cy="8141634"/>
          </a:xfrm>
          <a:prstGeom prst="rect">
            <a:avLst/>
          </a:prstGeom>
        </p:spPr>
      </p:pic>
      <p:sp>
        <p:nvSpPr>
          <p:cNvPr id="2" name="Rectángulo 1"/>
          <p:cNvSpPr/>
          <p:nvPr userDrawn="1"/>
        </p:nvSpPr>
        <p:spPr>
          <a:xfrm>
            <a:off x="5250" y="7578350"/>
            <a:ext cx="6474926" cy="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31975805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Imagen con títul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56649290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Imagen con título">
    <p:spTree>
      <p:nvGrpSpPr>
        <p:cNvPr id="1" name=""/>
        <p:cNvGrpSpPr/>
        <p:nvPr/>
      </p:nvGrpSpPr>
      <p:grpSpPr>
        <a:xfrm>
          <a:off x="0" y="0"/>
          <a:ext cx="0" cy="0"/>
          <a:chOff x="0" y="0"/>
          <a:chExt cx="0" cy="0"/>
        </a:xfrm>
      </p:grpSpPr>
      <p:sp>
        <p:nvSpPr>
          <p:cNvPr id="14" name="Rectángulo 13"/>
          <p:cNvSpPr/>
          <p:nvPr userDrawn="1"/>
        </p:nvSpPr>
        <p:spPr>
          <a:xfrm>
            <a:off x="0" y="0"/>
            <a:ext cx="6480175" cy="838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8" y="-35825"/>
            <a:ext cx="6509590" cy="8424175"/>
          </a:xfrm>
          <a:prstGeom prst="rect">
            <a:avLst/>
          </a:prstGeom>
        </p:spPr>
      </p:pic>
    </p:spTree>
    <p:extLst>
      <p:ext uri="{BB962C8B-B14F-4D97-AF65-F5344CB8AC3E}">
        <p14:creationId xmlns:p14="http://schemas.microsoft.com/office/powerpoint/2010/main" val="58167692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406134253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Rectángulo 1">
            <a:hlinkClick r:id="rId2"/>
          </p:cNvPr>
          <p:cNvSpPr/>
          <p:nvPr userDrawn="1"/>
        </p:nvSpPr>
        <p:spPr>
          <a:xfrm>
            <a:off x="0" y="7299175"/>
            <a:ext cx="6480175" cy="1089175"/>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Tree>
    <p:extLst>
      <p:ext uri="{BB962C8B-B14F-4D97-AF65-F5344CB8AC3E}">
        <p14:creationId xmlns:p14="http://schemas.microsoft.com/office/powerpoint/2010/main" val="101513999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2020446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11272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
        <p:nvSpPr>
          <p:cNvPr id="5" name="Rectángulo 4">
            <a:hlinkClick r:id="rId3"/>
          </p:cNvPr>
          <p:cNvSpPr/>
          <p:nvPr userDrawn="1"/>
        </p:nvSpPr>
        <p:spPr>
          <a:xfrm>
            <a:off x="0" y="324175"/>
            <a:ext cx="6480175" cy="765000"/>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Tree>
    <p:extLst>
      <p:ext uri="{BB962C8B-B14F-4D97-AF65-F5344CB8AC3E}">
        <p14:creationId xmlns:p14="http://schemas.microsoft.com/office/powerpoint/2010/main" val="19226612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045469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ido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
        <p:nvSpPr>
          <p:cNvPr id="5" name="Rectángulo 4">
            <a:hlinkClick r:id="rId3"/>
          </p:cNvPr>
          <p:cNvSpPr/>
          <p:nvPr userDrawn="1"/>
        </p:nvSpPr>
        <p:spPr>
          <a:xfrm>
            <a:off x="0" y="324175"/>
            <a:ext cx="6480175" cy="765000"/>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Tree>
    <p:extLst>
      <p:ext uri="{BB962C8B-B14F-4D97-AF65-F5344CB8AC3E}">
        <p14:creationId xmlns:p14="http://schemas.microsoft.com/office/powerpoint/2010/main" val="254657842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grpSp>
        <p:nvGrpSpPr>
          <p:cNvPr id="3" name="Grupo 2"/>
          <p:cNvGrpSpPr/>
          <p:nvPr userDrawn="1"/>
        </p:nvGrpSpPr>
        <p:grpSpPr>
          <a:xfrm>
            <a:off x="65661" y="6158382"/>
            <a:ext cx="6324426" cy="2535793"/>
            <a:chOff x="101449" y="6129175"/>
            <a:chExt cx="6264830" cy="2511898"/>
          </a:xfrm>
        </p:grpSpPr>
        <p:pic>
          <p:nvPicPr>
            <p:cNvPr id="4" name="Imagen 3"/>
            <p:cNvPicPr>
              <a:picLocks noChangeAspect="1"/>
            </p:cNvPicPr>
            <p:nvPr/>
          </p:nvPicPr>
          <p:blipFill>
            <a:blip r:embed="rId3">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01449" y="6129175"/>
              <a:ext cx="6264830" cy="2511898"/>
            </a:xfrm>
            <a:prstGeom prst="rect">
              <a:avLst/>
            </a:prstGeom>
            <a:effectLst>
              <a:glow>
                <a:schemeClr val="accent1"/>
              </a:glow>
            </a:effectLst>
          </p:spPr>
        </p:pic>
        <p:sp>
          <p:nvSpPr>
            <p:cNvPr id="5" name="CuadroTexto 4"/>
            <p:cNvSpPr txBox="1"/>
            <p:nvPr/>
          </p:nvSpPr>
          <p:spPr>
            <a:xfrm>
              <a:off x="521077" y="6579175"/>
              <a:ext cx="5443865" cy="348813"/>
            </a:xfrm>
            <a:prstGeom prst="rect">
              <a:avLst/>
            </a:prstGeom>
            <a:noFill/>
          </p:spPr>
          <p:txBody>
            <a:bodyPr wrap="square" rtlCol="0">
              <a:spAutoFit/>
            </a:bodyPr>
            <a:lstStyle/>
            <a:p>
              <a:pPr algn="ctr">
                <a:lnSpc>
                  <a:spcPts val="1958"/>
                </a:lnSpc>
              </a:pPr>
              <a:r>
                <a:rPr lang="es-CO" sz="2048" b="1" dirty="0">
                  <a:solidFill>
                    <a:srgbClr val="14314C"/>
                  </a:solidFill>
                </a:rPr>
                <a:t>ALERTAS VIGENTES E INFORMACIÓN ADICIONAL</a:t>
              </a:r>
            </a:p>
          </p:txBody>
        </p:sp>
        <p:sp>
          <p:nvSpPr>
            <p:cNvPr id="6" name="CuadroTexto 5"/>
            <p:cNvSpPr txBox="1"/>
            <p:nvPr/>
          </p:nvSpPr>
          <p:spPr>
            <a:xfrm>
              <a:off x="539463" y="6909943"/>
              <a:ext cx="5438821" cy="1045844"/>
            </a:xfrm>
            <a:prstGeom prst="rect">
              <a:avLst/>
            </a:prstGeom>
            <a:noFill/>
          </p:spPr>
          <p:txBody>
            <a:bodyPr wrap="square" rtlCol="0">
              <a:spAutoFit/>
            </a:bodyPr>
            <a:lstStyle/>
            <a:p>
              <a:r>
                <a:rPr lang="es-CO" sz="890" dirty="0">
                  <a:solidFill>
                    <a:prstClr val="black"/>
                  </a:solidFill>
                  <a:latin typeface="Arial Narrow" panose="020B0606020202030204" pitchFamily="34" charset="0"/>
                </a:rPr>
                <a:t>Para mayor información sobre el pronóstico del estado del tiempo, informes técnicos diarios, comunicados especiales, </a:t>
              </a:r>
              <a:r>
                <a:rPr lang="es-CO" sz="890">
                  <a:solidFill>
                    <a:prstClr val="black"/>
                  </a:solidFill>
                  <a:latin typeface="Arial Narrow" panose="020B0606020202030204" pitchFamily="34" charset="0"/>
                </a:rPr>
                <a:t>mapas </a:t>
              </a:r>
              <a:r>
                <a:rPr lang="es-CO" sz="890" smtClean="0">
                  <a:solidFill>
                    <a:prstClr val="black"/>
                  </a:solidFill>
                  <a:latin typeface="Arial Narrow" panose="020B0606020202030204" pitchFamily="34" charset="0"/>
                </a:rPr>
                <a:t>diarios de temperaturas </a:t>
              </a:r>
              <a:r>
                <a:rPr lang="es-CO" sz="890" dirty="0">
                  <a:solidFill>
                    <a:prstClr val="black"/>
                  </a:solidFill>
                  <a:latin typeface="Arial Narrow" panose="020B0606020202030204" pitchFamily="34" charset="0"/>
                </a:rPr>
                <a:t>máximas y mínimas e </a:t>
              </a:r>
              <a:r>
                <a:rPr lang="es-CO" sz="890">
                  <a:solidFill>
                    <a:prstClr val="black"/>
                  </a:solidFill>
                  <a:latin typeface="Arial Narrow" panose="020B0606020202030204" pitchFamily="34" charset="0"/>
                </a:rPr>
                <a:t>información </a:t>
              </a:r>
              <a:r>
                <a:rPr lang="es-CO" sz="890" smtClean="0">
                  <a:solidFill>
                    <a:prstClr val="black"/>
                  </a:solidFill>
                  <a:latin typeface="Arial Narrow" panose="020B0606020202030204" pitchFamily="34" charset="0"/>
                </a:rPr>
                <a:t>diaria de precipitación </a:t>
              </a:r>
              <a:r>
                <a:rPr lang="es-CO" sz="890" dirty="0">
                  <a:solidFill>
                    <a:prstClr val="black"/>
                  </a:solidFill>
                  <a:latin typeface="Arial Narrow" panose="020B0606020202030204" pitchFamily="34" charset="0"/>
                </a:rPr>
                <a:t>se sugiere consultar los siguientes enlaces:</a:t>
              </a:r>
            </a:p>
            <a:p>
              <a:r>
                <a:rPr lang="es-CO" sz="890" dirty="0">
                  <a:solidFill>
                    <a:prstClr val="black"/>
                  </a:solidFill>
                  <a:latin typeface="Arial Narrow" panose="020B0606020202030204" pitchFamily="34" charset="0"/>
                </a:rPr>
                <a:t> </a:t>
              </a:r>
            </a:p>
            <a:p>
              <a:pPr marL="152618" indent="-152618">
                <a:buFont typeface="Wingdings" panose="05000000000000000000" pitchFamily="2" charset="2"/>
                <a:buChar char="§"/>
              </a:pPr>
              <a:r>
                <a:rPr lang="es-CO" sz="890">
                  <a:solidFill>
                    <a:prstClr val="black"/>
                  </a:solidFill>
                  <a:latin typeface="Arial Narrow" panose="020B0606020202030204" pitchFamily="34" charset="0"/>
                  <a:hlinkClick r:id="rId5"/>
                </a:rPr>
                <a:t>MAPA </a:t>
              </a:r>
              <a:r>
                <a:rPr lang="es-CO" sz="890" smtClean="0">
                  <a:solidFill>
                    <a:prstClr val="black"/>
                  </a:solidFill>
                  <a:latin typeface="Arial Narrow" panose="020B0606020202030204" pitchFamily="34" charset="0"/>
                  <a:hlinkClick r:id="rId5"/>
                </a:rPr>
                <a:t>DIARIO DE TEMPERATURA </a:t>
              </a:r>
              <a:r>
                <a:rPr lang="es-CO" sz="890" dirty="0">
                  <a:solidFill>
                    <a:prstClr val="black"/>
                  </a:solidFill>
                  <a:latin typeface="Arial Narrow" panose="020B0606020202030204" pitchFamily="34" charset="0"/>
                  <a:hlinkClick r:id="rId5"/>
                </a:rPr>
                <a:t>MÁXIMA.</a:t>
              </a:r>
              <a:endParaRPr lang="es-CO" sz="890" dirty="0">
                <a:solidFill>
                  <a:prstClr val="black"/>
                </a:solidFill>
                <a:latin typeface="Arial Narrow" panose="020B0606020202030204" pitchFamily="34" charset="0"/>
              </a:endParaRPr>
            </a:p>
            <a:p>
              <a:pPr marL="152618" indent="-152618">
                <a:buFont typeface="Wingdings" panose="05000000000000000000" pitchFamily="2" charset="2"/>
                <a:buChar char="§"/>
              </a:pPr>
              <a:r>
                <a:rPr lang="es-CO" sz="890">
                  <a:solidFill>
                    <a:prstClr val="black"/>
                  </a:solidFill>
                  <a:latin typeface="Arial Narrow" panose="020B0606020202030204" pitchFamily="34" charset="0"/>
                  <a:hlinkClick r:id="rId6"/>
                </a:rPr>
                <a:t>MAPA </a:t>
              </a:r>
              <a:r>
                <a:rPr lang="es-CO" sz="890" smtClean="0">
                  <a:solidFill>
                    <a:prstClr val="black"/>
                  </a:solidFill>
                  <a:latin typeface="Arial Narrow" panose="020B0606020202030204" pitchFamily="34" charset="0"/>
                  <a:hlinkClick r:id="rId6"/>
                </a:rPr>
                <a:t>DIARIO DE TEMPERATURA </a:t>
              </a:r>
              <a:r>
                <a:rPr lang="es-CO" sz="890" dirty="0">
                  <a:solidFill>
                    <a:prstClr val="black"/>
                  </a:solidFill>
                  <a:latin typeface="Arial Narrow" panose="020B0606020202030204" pitchFamily="34" charset="0"/>
                  <a:hlinkClick r:id="rId6"/>
                </a:rPr>
                <a:t>MÍNIMA.</a:t>
              </a:r>
              <a:endParaRPr lang="es-CO" sz="890" dirty="0">
                <a:solidFill>
                  <a:prstClr val="black"/>
                </a:solidFill>
                <a:latin typeface="Arial Narrow" panose="020B0606020202030204" pitchFamily="34" charset="0"/>
              </a:endParaRPr>
            </a:p>
            <a:p>
              <a:pPr marL="152618" indent="-152618">
                <a:buFont typeface="Wingdings" panose="05000000000000000000" pitchFamily="2" charset="2"/>
                <a:buChar char="§"/>
              </a:pPr>
              <a:r>
                <a:rPr lang="es-CO" sz="890">
                  <a:solidFill>
                    <a:prstClr val="black"/>
                  </a:solidFill>
                  <a:latin typeface="Arial Narrow" panose="020B0606020202030204" pitchFamily="34" charset="0"/>
                  <a:hlinkClick r:id="rId7"/>
                </a:rPr>
                <a:t>INFORMACIÓN </a:t>
              </a:r>
              <a:r>
                <a:rPr lang="es-CO" sz="890" smtClean="0">
                  <a:solidFill>
                    <a:prstClr val="black"/>
                  </a:solidFill>
                  <a:latin typeface="Arial Narrow" panose="020B0606020202030204" pitchFamily="34" charset="0"/>
                  <a:hlinkClick r:id="rId7"/>
                </a:rPr>
                <a:t>DIARIA DE PRECIPITACIÓN </a:t>
              </a:r>
              <a:r>
                <a:rPr lang="es-CO" sz="890">
                  <a:solidFill>
                    <a:prstClr val="black"/>
                  </a:solidFill>
                  <a:latin typeface="Arial Narrow" panose="020B0606020202030204" pitchFamily="34" charset="0"/>
                  <a:hlinkClick r:id="rId7"/>
                </a:rPr>
                <a:t>Y </a:t>
              </a:r>
              <a:r>
                <a:rPr lang="es-CO" sz="890" smtClean="0">
                  <a:solidFill>
                    <a:prstClr val="black"/>
                  </a:solidFill>
                  <a:latin typeface="Arial Narrow" panose="020B0606020202030204" pitchFamily="34" charset="0"/>
                  <a:hlinkClick r:id="rId7"/>
                </a:rPr>
                <a:t>TEMPERATURA DE LOS </a:t>
              </a:r>
              <a:r>
                <a:rPr lang="es-CO" sz="890" dirty="0">
                  <a:solidFill>
                    <a:prstClr val="black"/>
                  </a:solidFill>
                  <a:latin typeface="Arial Narrow" panose="020B0606020202030204" pitchFamily="34" charset="0"/>
                  <a:hlinkClick r:id="rId7"/>
                </a:rPr>
                <a:t>PRINCIPALES AEROPUERTOS DEL PAÍS.</a:t>
              </a:r>
              <a:endParaRPr lang="es-CO" sz="890" dirty="0">
                <a:solidFill>
                  <a:prstClr val="black"/>
                </a:solidFill>
                <a:latin typeface="Arial Narrow" panose="020B0606020202030204" pitchFamily="34" charset="0"/>
              </a:endParaRPr>
            </a:p>
            <a:p>
              <a:pPr marL="152618" indent="-152618">
                <a:buFont typeface="Wingdings" panose="05000000000000000000" pitchFamily="2" charset="2"/>
                <a:buChar char="§"/>
              </a:pPr>
              <a:r>
                <a:rPr lang="es-CO" sz="890">
                  <a:solidFill>
                    <a:prstClr val="black"/>
                  </a:solidFill>
                  <a:latin typeface="Arial Narrow" panose="020B0606020202030204" pitchFamily="34" charset="0"/>
                  <a:hlinkClick r:id="rId8"/>
                </a:rPr>
                <a:t>MOSAICO </a:t>
              </a:r>
              <a:r>
                <a:rPr lang="es-CO" sz="890" smtClean="0">
                  <a:solidFill>
                    <a:prstClr val="black"/>
                  </a:solidFill>
                  <a:latin typeface="Arial Narrow" panose="020B0606020202030204" pitchFamily="34" charset="0"/>
                  <a:hlinkClick r:id="rId8"/>
                </a:rPr>
                <a:t>MAPAS DE PRECIPITACIÓN </a:t>
              </a:r>
              <a:r>
                <a:rPr lang="es-CO" sz="890" dirty="0">
                  <a:solidFill>
                    <a:prstClr val="black"/>
                  </a:solidFill>
                  <a:latin typeface="Arial Narrow" panose="020B0606020202030204" pitchFamily="34" charset="0"/>
                  <a:hlinkClick r:id="rId8"/>
                </a:rPr>
                <a:t>DIARIA EN MILÍMETROS.</a:t>
              </a:r>
              <a:endParaRPr lang="es-CO" sz="890" dirty="0">
                <a:solidFill>
                  <a:prstClr val="black"/>
                </a:solidFill>
                <a:latin typeface="Arial Narrow" panose="020B0606020202030204" pitchFamily="34" charset="0"/>
              </a:endParaRPr>
            </a:p>
          </p:txBody>
        </p:sp>
      </p:grpSp>
    </p:spTree>
    <p:extLst>
      <p:ext uri="{BB962C8B-B14F-4D97-AF65-F5344CB8AC3E}">
        <p14:creationId xmlns:p14="http://schemas.microsoft.com/office/powerpoint/2010/main" val="178337366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700737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ítulo y texto vertical">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3834219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3369859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40259493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Imagen con títul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267945263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Imagen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8059567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Imagen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352499433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Imagen con título">
    <p:spTree>
      <p:nvGrpSpPr>
        <p:cNvPr id="1" name=""/>
        <p:cNvGrpSpPr/>
        <p:nvPr/>
      </p:nvGrpSpPr>
      <p:grpSpPr>
        <a:xfrm>
          <a:off x="0" y="0"/>
          <a:ext cx="0" cy="0"/>
          <a:chOff x="0" y="0"/>
          <a:chExt cx="0" cy="0"/>
        </a:xfrm>
      </p:grpSpPr>
      <p:sp>
        <p:nvSpPr>
          <p:cNvPr id="14" name="CuadroTexto 13"/>
          <p:cNvSpPr txBox="1"/>
          <p:nvPr userDrawn="1"/>
        </p:nvSpPr>
        <p:spPr>
          <a:xfrm>
            <a:off x="1035087" y="1539175"/>
            <a:ext cx="5085000" cy="3493264"/>
          </a:xfrm>
          <a:prstGeom prst="rect">
            <a:avLst/>
          </a:prstGeom>
          <a:noFill/>
        </p:spPr>
        <p:txBody>
          <a:bodyPr wrap="square" rtlCol="0">
            <a:spAutoFit/>
          </a:bodyPr>
          <a:lstStyle/>
          <a:p>
            <a:pPr algn="just"/>
            <a:r>
              <a:rPr lang="es-CO" sz="1100" b="1" dirty="0">
                <a:solidFill>
                  <a:srgbClr val="C00000"/>
                </a:solidFill>
                <a:latin typeface="Arial Narrow" panose="020B0606020202030204" pitchFamily="34" charset="0"/>
              </a:rPr>
              <a:t>ALERTA ROJA. PARA TOMAR </a:t>
            </a:r>
            <a:r>
              <a:rPr lang="es-CO" sz="1100" b="1" dirty="0" smtClean="0">
                <a:solidFill>
                  <a:srgbClr val="C00000"/>
                </a:solidFill>
                <a:latin typeface="Arial Narrow" panose="020B0606020202030204" pitchFamily="34" charset="0"/>
              </a:rPr>
              <a:t>ACCIÓN</a:t>
            </a:r>
            <a:r>
              <a:rPr lang="es-ES" sz="1100" dirty="0" smtClean="0">
                <a:solidFill>
                  <a:srgbClr val="C00000"/>
                </a:solidFill>
                <a:latin typeface="Arial Narrow" panose="020B0606020202030204" pitchFamily="34" charset="0"/>
              </a:rPr>
              <a:t> </a:t>
            </a:r>
            <a:r>
              <a:rPr lang="es-ES" sz="1100" dirty="0" smtClean="0">
                <a:solidFill>
                  <a:prstClr val="black"/>
                </a:solidFill>
                <a:latin typeface="Arial Narrow" panose="020B0606020202030204" pitchFamily="34" charset="0"/>
              </a:rPr>
              <a:t>Advierte al </a:t>
            </a:r>
            <a:r>
              <a:rPr lang="es-ES" sz="1100" smtClean="0">
                <a:solidFill>
                  <a:prstClr val="black"/>
                </a:solidFill>
                <a:latin typeface="Arial Narrow" panose="020B0606020202030204" pitchFamily="34" charset="0"/>
              </a:rPr>
              <a:t>Sistema Nacional de Gestión del Riesgo de Desastres </a:t>
            </a:r>
            <a:r>
              <a:rPr lang="es-ES" sz="1100" dirty="0" smtClean="0">
                <a:solidFill>
                  <a:prstClr val="black"/>
                </a:solidFill>
                <a:latin typeface="Arial Narrow" panose="020B0606020202030204" pitchFamily="34" charset="0"/>
              </a:rPr>
              <a:t>sobre </a:t>
            </a:r>
            <a:r>
              <a:rPr lang="es-ES" sz="1100" smtClean="0">
                <a:solidFill>
                  <a:prstClr val="black"/>
                </a:solidFill>
                <a:latin typeface="Arial Narrow" panose="020B0606020202030204" pitchFamily="34" charset="0"/>
              </a:rPr>
              <a:t>el peligro de un </a:t>
            </a:r>
            <a:r>
              <a:rPr lang="es-ES" sz="1100" dirty="0">
                <a:solidFill>
                  <a:prstClr val="black"/>
                </a:solidFill>
                <a:latin typeface="Arial Narrow" panose="020B0606020202030204" pitchFamily="34" charset="0"/>
              </a:rPr>
              <a:t>fenómeno </a:t>
            </a:r>
            <a:r>
              <a:rPr lang="es-ES" sz="1100" dirty="0" smtClean="0">
                <a:solidFill>
                  <a:prstClr val="black"/>
                </a:solidFill>
                <a:latin typeface="Arial Narrow" panose="020B0606020202030204" pitchFamily="34" charset="0"/>
              </a:rPr>
              <a:t>y sus efectos adversos </a:t>
            </a:r>
            <a:r>
              <a:rPr lang="es-ES" sz="1100" dirty="0">
                <a:solidFill>
                  <a:prstClr val="black"/>
                </a:solidFill>
                <a:latin typeface="Arial Narrow" panose="020B0606020202030204" pitchFamily="34" charset="0"/>
              </a:rPr>
              <a:t>sobre la </a:t>
            </a:r>
            <a:r>
              <a:rPr lang="es-ES" sz="1100" dirty="0" smtClean="0">
                <a:solidFill>
                  <a:prstClr val="black"/>
                </a:solidFill>
                <a:latin typeface="Arial Narrow" panose="020B0606020202030204" pitchFamily="34" charset="0"/>
              </a:rPr>
              <a:t>población. </a:t>
            </a:r>
            <a:r>
              <a:rPr lang="es-ES" sz="1100" dirty="0">
                <a:solidFill>
                  <a:prstClr val="black"/>
                </a:solidFill>
                <a:latin typeface="Arial Narrow" panose="020B0606020202030204" pitchFamily="34" charset="0"/>
              </a:rPr>
              <a:t>Se emite una alerta sólo cuando </a:t>
            </a:r>
            <a:r>
              <a:rPr lang="es-ES" sz="1100">
                <a:solidFill>
                  <a:prstClr val="black"/>
                </a:solidFill>
                <a:latin typeface="Arial Narrow" panose="020B0606020202030204" pitchFamily="34" charset="0"/>
              </a:rPr>
              <a:t>la </a:t>
            </a:r>
            <a:r>
              <a:rPr lang="es-ES" sz="1100" smtClean="0">
                <a:solidFill>
                  <a:prstClr val="black"/>
                </a:solidFill>
                <a:latin typeface="Arial Narrow" panose="020B0606020202030204" pitchFamily="34" charset="0"/>
              </a:rPr>
              <a:t>identificación de un </a:t>
            </a:r>
            <a:r>
              <a:rPr lang="es-ES" sz="1100" dirty="0">
                <a:solidFill>
                  <a:prstClr val="black"/>
                </a:solidFill>
                <a:latin typeface="Arial Narrow" panose="020B0606020202030204" pitchFamily="34" charset="0"/>
              </a:rPr>
              <a:t>evento extraordinario </a:t>
            </a:r>
            <a:r>
              <a:rPr lang="es-CO" sz="1100" dirty="0">
                <a:solidFill>
                  <a:prstClr val="black"/>
                </a:solidFill>
                <a:latin typeface="Arial Narrow" panose="020B0606020202030204" pitchFamily="34" charset="0"/>
              </a:rPr>
              <a:t>indique la </a:t>
            </a:r>
            <a:r>
              <a:rPr lang="es-CO" sz="1100" dirty="0" smtClean="0">
                <a:solidFill>
                  <a:prstClr val="black"/>
                </a:solidFill>
                <a:latin typeface="Arial Narrow" panose="020B0606020202030204" pitchFamily="34" charset="0"/>
              </a:rPr>
              <a:t>amenaza </a:t>
            </a:r>
            <a:r>
              <a:rPr lang="es-CO" sz="1100" dirty="0">
                <a:solidFill>
                  <a:prstClr val="black"/>
                </a:solidFill>
                <a:latin typeface="Arial Narrow" panose="020B0606020202030204" pitchFamily="34" charset="0"/>
              </a:rPr>
              <a:t>inminente </a:t>
            </a:r>
            <a:r>
              <a:rPr lang="es-CO" sz="1100" dirty="0" smtClean="0">
                <a:solidFill>
                  <a:prstClr val="black"/>
                </a:solidFill>
                <a:latin typeface="Arial Narrow" panose="020B0606020202030204" pitchFamily="34" charset="0"/>
              </a:rPr>
              <a:t>y cuando la gravedad del fenómeno requiera </a:t>
            </a:r>
            <a:r>
              <a:rPr lang="es-CO" sz="1100" smtClean="0">
                <a:solidFill>
                  <a:prstClr val="black"/>
                </a:solidFill>
                <a:latin typeface="Arial Narrow" panose="020B0606020202030204" pitchFamily="34" charset="0"/>
              </a:rPr>
              <a:t>atención prioritaria de los </a:t>
            </a:r>
            <a:r>
              <a:rPr lang="es-CO" sz="1100" dirty="0" smtClean="0">
                <a:solidFill>
                  <a:prstClr val="black"/>
                </a:solidFill>
                <a:latin typeface="Arial Narrow" panose="020B0606020202030204" pitchFamily="34" charset="0"/>
              </a:rPr>
              <a:t>comités departamentales y locales.</a:t>
            </a:r>
            <a:endParaRPr lang="es-CO" sz="1100" dirty="0">
              <a:solidFill>
                <a:prstClr val="black"/>
              </a:solidFill>
              <a:latin typeface="Arial Narrow" panose="020B0606020202030204" pitchFamily="34" charset="0"/>
            </a:endParaRPr>
          </a:p>
          <a:p>
            <a:pPr algn="just"/>
            <a:endParaRPr lang="es-CO" sz="800" dirty="0" smtClean="0">
              <a:solidFill>
                <a:srgbClr val="ED7D31"/>
              </a:solidFill>
              <a:latin typeface="Arial Narrow" panose="020B0606020202030204" pitchFamily="34" charset="0"/>
            </a:endParaRPr>
          </a:p>
          <a:p>
            <a:pPr algn="just"/>
            <a:endParaRPr lang="es-CO" sz="800" dirty="0" smtClean="0">
              <a:solidFill>
                <a:srgbClr val="ED7D31"/>
              </a:solidFill>
              <a:latin typeface="Arial Narrow" panose="020B0606020202030204" pitchFamily="34" charset="0"/>
            </a:endParaRPr>
          </a:p>
          <a:p>
            <a:pPr algn="just"/>
            <a:endParaRPr lang="es-CO" sz="800" dirty="0">
              <a:solidFill>
                <a:srgbClr val="ED7D31"/>
              </a:solidFill>
              <a:latin typeface="Arial Narrow" panose="020B0606020202030204" pitchFamily="34" charset="0"/>
            </a:endParaRPr>
          </a:p>
          <a:p>
            <a:pPr algn="just"/>
            <a:r>
              <a:rPr lang="es-ES" sz="1100" b="1" dirty="0">
                <a:solidFill>
                  <a:srgbClr val="ED7D31"/>
                </a:solidFill>
                <a:latin typeface="Arial Narrow" panose="020B0606020202030204" pitchFamily="34" charset="0"/>
              </a:rPr>
              <a:t>ALERTA NARANJA. PARA </a:t>
            </a:r>
            <a:r>
              <a:rPr lang="es-ES" sz="1100" b="1" dirty="0" smtClean="0">
                <a:solidFill>
                  <a:srgbClr val="ED7D31"/>
                </a:solidFill>
                <a:latin typeface="Arial Narrow" panose="020B0606020202030204" pitchFamily="34" charset="0"/>
              </a:rPr>
              <a:t>PREPARARSE </a:t>
            </a:r>
            <a:r>
              <a:rPr lang="es-ES" sz="1100" dirty="0" smtClean="0">
                <a:solidFill>
                  <a:prstClr val="black"/>
                </a:solidFill>
                <a:latin typeface="Arial Narrow" panose="020B0606020202030204" pitchFamily="34" charset="0"/>
              </a:rPr>
              <a:t>Indica </a:t>
            </a:r>
            <a:r>
              <a:rPr lang="es-ES" sz="1100">
                <a:solidFill>
                  <a:prstClr val="black"/>
                </a:solidFill>
                <a:latin typeface="Arial Narrow" panose="020B0606020202030204" pitchFamily="34" charset="0"/>
              </a:rPr>
              <a:t>la </a:t>
            </a:r>
            <a:r>
              <a:rPr lang="es-ES" sz="1100" smtClean="0">
                <a:solidFill>
                  <a:prstClr val="black"/>
                </a:solidFill>
                <a:latin typeface="Arial Narrow" panose="020B0606020202030204" pitchFamily="34" charset="0"/>
              </a:rPr>
              <a:t>amenaza de un </a:t>
            </a:r>
            <a:r>
              <a:rPr lang="es-ES" sz="1100" dirty="0">
                <a:solidFill>
                  <a:prstClr val="black"/>
                </a:solidFill>
                <a:latin typeface="Arial Narrow" panose="020B0606020202030204" pitchFamily="34" charset="0"/>
              </a:rPr>
              <a:t>fenómeno. No implica </a:t>
            </a:r>
            <a:r>
              <a:rPr lang="es-ES" sz="1100" dirty="0" smtClean="0">
                <a:solidFill>
                  <a:prstClr val="black"/>
                </a:solidFill>
                <a:latin typeface="Arial Narrow" panose="020B0606020202030204" pitchFamily="34" charset="0"/>
              </a:rPr>
              <a:t>riesgo inmediato por lo que </a:t>
            </a:r>
            <a:r>
              <a:rPr lang="es-ES" sz="1100" dirty="0">
                <a:solidFill>
                  <a:prstClr val="black"/>
                </a:solidFill>
                <a:latin typeface="Arial Narrow" panose="020B0606020202030204" pitchFamily="34" charset="0"/>
              </a:rPr>
              <a:t>es catalogado como un mensaje para informarse y prepararse. El aviso implica vigilancia continua ya que las condiciones son propicias para </a:t>
            </a:r>
            <a:r>
              <a:rPr lang="es-ES" sz="1100">
                <a:solidFill>
                  <a:prstClr val="black"/>
                </a:solidFill>
                <a:latin typeface="Arial Narrow" panose="020B0606020202030204" pitchFamily="34" charset="0"/>
              </a:rPr>
              <a:t>el </a:t>
            </a:r>
            <a:r>
              <a:rPr lang="es-ES" sz="1100" smtClean="0">
                <a:solidFill>
                  <a:prstClr val="black"/>
                </a:solidFill>
                <a:latin typeface="Arial Narrow" panose="020B0606020202030204" pitchFamily="34" charset="0"/>
              </a:rPr>
              <a:t>desarrollo de un </a:t>
            </a:r>
            <a:r>
              <a:rPr lang="es-ES" sz="1100" dirty="0" smtClean="0">
                <a:solidFill>
                  <a:prstClr val="black"/>
                </a:solidFill>
                <a:latin typeface="Arial Narrow" panose="020B0606020202030204" pitchFamily="34" charset="0"/>
              </a:rPr>
              <a:t>suceso natural.</a:t>
            </a:r>
            <a:endParaRPr lang="es-CO" sz="1100" dirty="0" smtClean="0">
              <a:solidFill>
                <a:prstClr val="black"/>
              </a:solidFill>
              <a:latin typeface="Arial Narrow" panose="020B0606020202030204" pitchFamily="34" charset="0"/>
            </a:endParaRPr>
          </a:p>
          <a:p>
            <a:pPr algn="just"/>
            <a:endParaRPr lang="es-CO" sz="800" dirty="0" smtClean="0">
              <a:solidFill>
                <a:srgbClr val="FFC000"/>
              </a:solidFill>
              <a:latin typeface="Arial Narrow" panose="020B0606020202030204" pitchFamily="34" charset="0"/>
            </a:endParaRPr>
          </a:p>
          <a:p>
            <a:pPr algn="just"/>
            <a:r>
              <a:rPr lang="es-CO" sz="800" dirty="0">
                <a:solidFill>
                  <a:srgbClr val="FFC000"/>
                </a:solidFill>
                <a:latin typeface="Arial Narrow" panose="020B0606020202030204" pitchFamily="34" charset="0"/>
              </a:rPr>
              <a:t> </a:t>
            </a:r>
            <a:endParaRPr lang="es-CO" sz="800" dirty="0" smtClean="0">
              <a:solidFill>
                <a:srgbClr val="FFC000"/>
              </a:solidFill>
              <a:latin typeface="Arial Narrow" panose="020B0606020202030204" pitchFamily="34" charset="0"/>
            </a:endParaRPr>
          </a:p>
          <a:p>
            <a:pPr algn="just"/>
            <a:endParaRPr lang="es-CO" sz="800" dirty="0">
              <a:solidFill>
                <a:srgbClr val="FFC000"/>
              </a:solidFill>
              <a:latin typeface="Arial Narrow" panose="020B0606020202030204" pitchFamily="34" charset="0"/>
            </a:endParaRPr>
          </a:p>
          <a:p>
            <a:pPr algn="just"/>
            <a:r>
              <a:rPr lang="es-ES" sz="1100" b="1" dirty="0">
                <a:solidFill>
                  <a:srgbClr val="FFC000"/>
                </a:solidFill>
                <a:latin typeface="Arial Narrow" panose="020B0606020202030204" pitchFamily="34" charset="0"/>
              </a:rPr>
              <a:t>ALERTA AMARILLA. PARA INFORMARSE</a:t>
            </a:r>
            <a:r>
              <a:rPr lang="es-ES" sz="1100" dirty="0">
                <a:solidFill>
                  <a:srgbClr val="FFC000"/>
                </a:solidFill>
                <a:latin typeface="Arial Narrow" panose="020B0606020202030204" pitchFamily="34" charset="0"/>
              </a:rPr>
              <a:t> </a:t>
            </a:r>
            <a:r>
              <a:rPr lang="es-ES" sz="1100" dirty="0" smtClean="0">
                <a:solidFill>
                  <a:prstClr val="black"/>
                </a:solidFill>
                <a:latin typeface="Arial Narrow" panose="020B0606020202030204" pitchFamily="34" charset="0"/>
              </a:rPr>
              <a:t>Se emite cuando las condiciones hidrometeorológicas son favorables para </a:t>
            </a:r>
            <a:r>
              <a:rPr lang="es-ES" sz="1100" smtClean="0">
                <a:solidFill>
                  <a:prstClr val="black"/>
                </a:solidFill>
                <a:latin typeface="Arial Narrow" panose="020B0606020202030204" pitchFamily="34" charset="0"/>
              </a:rPr>
              <a:t>la ocurrencia de un </a:t>
            </a:r>
            <a:r>
              <a:rPr lang="es-ES" sz="1100" dirty="0" smtClean="0">
                <a:solidFill>
                  <a:prstClr val="black"/>
                </a:solidFill>
                <a:latin typeface="Arial Narrow" panose="020B0606020202030204" pitchFamily="34" charset="0"/>
              </a:rPr>
              <a:t>fenómeno</a:t>
            </a:r>
            <a:r>
              <a:rPr lang="es-ES" sz="1100" baseline="0" dirty="0" smtClean="0">
                <a:solidFill>
                  <a:prstClr val="black"/>
                </a:solidFill>
                <a:latin typeface="Arial Narrow" panose="020B0606020202030204" pitchFamily="34" charset="0"/>
              </a:rPr>
              <a:t> natural y pueden aumentar el riesgo según los pronósticos</a:t>
            </a:r>
            <a:r>
              <a:rPr lang="es-ES" sz="1100" dirty="0" smtClean="0">
                <a:solidFill>
                  <a:prstClr val="black"/>
                </a:solidFill>
                <a:latin typeface="Arial Narrow" panose="020B0606020202030204" pitchFamily="34" charset="0"/>
              </a:rPr>
              <a:t>. </a:t>
            </a:r>
            <a:r>
              <a:rPr lang="es-ES" sz="1100" dirty="0">
                <a:solidFill>
                  <a:prstClr val="black"/>
                </a:solidFill>
                <a:latin typeface="Arial Narrow" panose="020B0606020202030204" pitchFamily="34" charset="0"/>
              </a:rPr>
              <a:t>Por sus </a:t>
            </a:r>
            <a:r>
              <a:rPr lang="es-ES" sz="1100" dirty="0" smtClean="0">
                <a:solidFill>
                  <a:prstClr val="black"/>
                </a:solidFill>
                <a:latin typeface="Arial Narrow" panose="020B0606020202030204" pitchFamily="34" charset="0"/>
              </a:rPr>
              <a:t>características, este nivel está</a:t>
            </a:r>
            <a:r>
              <a:rPr lang="es-ES" sz="1100" baseline="0" dirty="0" smtClean="0">
                <a:solidFill>
                  <a:prstClr val="black"/>
                </a:solidFill>
                <a:latin typeface="Arial Narrow" panose="020B0606020202030204" pitchFamily="34" charset="0"/>
              </a:rPr>
              <a:t> encaminado </a:t>
            </a:r>
            <a:r>
              <a:rPr lang="es-ES" sz="1100" dirty="0" smtClean="0">
                <a:solidFill>
                  <a:prstClr val="black"/>
                </a:solidFill>
                <a:latin typeface="Arial Narrow" panose="020B0606020202030204" pitchFamily="34" charset="0"/>
              </a:rPr>
              <a:t>a informar. </a:t>
            </a:r>
            <a:endParaRPr lang="es-CO" sz="1100" dirty="0">
              <a:solidFill>
                <a:prstClr val="black"/>
              </a:solidFill>
              <a:latin typeface="Arial Narrow" panose="020B0606020202030204" pitchFamily="34" charset="0"/>
            </a:endParaRPr>
          </a:p>
          <a:p>
            <a:pPr algn="just"/>
            <a:r>
              <a:rPr lang="es-ES" sz="800" dirty="0">
                <a:solidFill>
                  <a:prstClr val="black"/>
                </a:solidFill>
                <a:latin typeface="Arial Narrow" panose="020B0606020202030204" pitchFamily="34" charset="0"/>
              </a:rPr>
              <a:t> </a:t>
            </a:r>
            <a:endParaRPr lang="es-CO" sz="800" dirty="0">
              <a:solidFill>
                <a:prstClr val="black"/>
              </a:solidFill>
              <a:latin typeface="Arial Narrow" panose="020B0606020202030204" pitchFamily="34" charset="0"/>
            </a:endParaRPr>
          </a:p>
          <a:p>
            <a:pPr algn="just"/>
            <a:r>
              <a:rPr lang="es-ES" sz="1100" b="1" dirty="0">
                <a:solidFill>
                  <a:srgbClr val="00B050"/>
                </a:solidFill>
                <a:latin typeface="Arial Narrow" panose="020B0606020202030204" pitchFamily="34" charset="0"/>
              </a:rPr>
              <a:t>CONDICIONES NORMALES </a:t>
            </a:r>
            <a:r>
              <a:rPr lang="es-ES" sz="1100" dirty="0">
                <a:solidFill>
                  <a:prstClr val="black"/>
                </a:solidFill>
                <a:latin typeface="Arial Narrow" panose="020B0606020202030204" pitchFamily="34" charset="0"/>
              </a:rPr>
              <a:t>Indica que no existe </a:t>
            </a:r>
            <a:r>
              <a:rPr lang="es-ES" sz="1100">
                <a:solidFill>
                  <a:prstClr val="black"/>
                </a:solidFill>
                <a:latin typeface="Arial Narrow" panose="020B0606020202030204" pitchFamily="34" charset="0"/>
              </a:rPr>
              <a:t>ninguna </a:t>
            </a:r>
            <a:r>
              <a:rPr lang="es-ES" sz="1100" smtClean="0">
                <a:solidFill>
                  <a:prstClr val="black"/>
                </a:solidFill>
                <a:latin typeface="Arial Narrow" panose="020B0606020202030204" pitchFamily="34" charset="0"/>
              </a:rPr>
              <a:t>clase de alerta </a:t>
            </a:r>
            <a:r>
              <a:rPr lang="es-ES" sz="1100" dirty="0">
                <a:solidFill>
                  <a:prstClr val="black"/>
                </a:solidFill>
                <a:latin typeface="Arial Narrow" panose="020B0606020202030204" pitchFamily="34" charset="0"/>
              </a:rPr>
              <a:t>para la región o zona mencionada.</a:t>
            </a:r>
            <a:endParaRPr lang="es-CO" sz="1100" dirty="0">
              <a:solidFill>
                <a:prstClr val="black"/>
              </a:solidFill>
              <a:latin typeface="Arial Narrow" panose="020B0606020202030204" pitchFamily="34" charset="0"/>
            </a:endParaRPr>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6480175" cy="8141634"/>
          </a:xfrm>
          <a:prstGeom prst="rect">
            <a:avLst/>
          </a:prstGeom>
        </p:spPr>
      </p:pic>
      <p:sp>
        <p:nvSpPr>
          <p:cNvPr id="2" name="Rectángulo 1"/>
          <p:cNvSpPr/>
          <p:nvPr userDrawn="1"/>
        </p:nvSpPr>
        <p:spPr>
          <a:xfrm>
            <a:off x="5250" y="7578350"/>
            <a:ext cx="6474926" cy="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
        <p:nvSpPr>
          <p:cNvPr id="4" name="Rectángulo 3"/>
          <p:cNvSpPr/>
          <p:nvPr userDrawn="1"/>
        </p:nvSpPr>
        <p:spPr>
          <a:xfrm>
            <a:off x="5250" y="7578350"/>
            <a:ext cx="6474926" cy="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pic>
        <p:nvPicPr>
          <p:cNvPr id="6" name="Imagen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547" y="1691575"/>
            <a:ext cx="907200" cy="1008646"/>
          </a:xfrm>
          <a:prstGeom prst="rect">
            <a:avLst/>
          </a:prstGeom>
        </p:spPr>
      </p:pic>
      <p:pic>
        <p:nvPicPr>
          <p:cNvPr id="7" name="Imagen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1398" y="2852621"/>
            <a:ext cx="907200" cy="1008646"/>
          </a:xfrm>
          <a:prstGeom prst="rect">
            <a:avLst/>
          </a:prstGeom>
        </p:spPr>
      </p:pic>
      <p:pic>
        <p:nvPicPr>
          <p:cNvPr id="9" name="Imagen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723" y="3861267"/>
            <a:ext cx="905881" cy="1007180"/>
          </a:xfrm>
          <a:prstGeom prst="rect">
            <a:avLst/>
          </a:prstGeom>
        </p:spPr>
      </p:pic>
      <p:pic>
        <p:nvPicPr>
          <p:cNvPr id="10" name="Imagen 9">
            <a:hlinkClick r:id="rId6"/>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475087" y="7794185"/>
            <a:ext cx="369396" cy="441826"/>
          </a:xfrm>
          <a:prstGeom prst="rect">
            <a:avLst/>
          </a:prstGeom>
        </p:spPr>
      </p:pic>
      <p:pic>
        <p:nvPicPr>
          <p:cNvPr id="11" name="Imagen 10">
            <a:hlinkClick r:id="rId8"/>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097255" y="7794181"/>
            <a:ext cx="369396" cy="441826"/>
          </a:xfrm>
          <a:prstGeom prst="rect">
            <a:avLst/>
          </a:prstGeom>
        </p:spPr>
      </p:pic>
      <p:pic>
        <p:nvPicPr>
          <p:cNvPr id="12" name="Imagen 11">
            <a:hlinkClick r:id="rId10"/>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90087" y="7794175"/>
            <a:ext cx="369396" cy="441826"/>
          </a:xfrm>
          <a:prstGeom prst="rect">
            <a:avLst/>
          </a:prstGeom>
        </p:spPr>
      </p:pic>
      <p:graphicFrame>
        <p:nvGraphicFramePr>
          <p:cNvPr id="13" name="Tabla 12"/>
          <p:cNvGraphicFramePr>
            <a:graphicFrameLocks noGrp="1"/>
          </p:cNvGraphicFramePr>
          <p:nvPr userDrawn="1">
            <p:extLst>
              <p:ext uri="{D42A27DB-BD31-4B8C-83A1-F6EECF244321}">
                <p14:modId xmlns:p14="http://schemas.microsoft.com/office/powerpoint/2010/main" val="83246121"/>
              </p:ext>
            </p:extLst>
          </p:nvPr>
        </p:nvGraphicFramePr>
        <p:xfrm>
          <a:off x="225087" y="447241"/>
          <a:ext cx="6030001" cy="911934"/>
        </p:xfrm>
        <a:graphic>
          <a:graphicData uri="http://schemas.openxmlformats.org/drawingml/2006/table">
            <a:tbl>
              <a:tblPr firstRow="1" bandRow="1">
                <a:tableStyleId>{9D7B26C5-4107-4FEC-AEDC-1716B250A1EF}</a:tableStyleId>
              </a:tblPr>
              <a:tblGrid>
                <a:gridCol w="2148570">
                  <a:extLst>
                    <a:ext uri="{9D8B030D-6E8A-4147-A177-3AD203B41FA5}">
                      <a16:colId xmlns="" xmlns:a16="http://schemas.microsoft.com/office/drawing/2014/main" val="20000"/>
                    </a:ext>
                  </a:extLst>
                </a:gridCol>
                <a:gridCol w="2381648">
                  <a:extLst>
                    <a:ext uri="{9D8B030D-6E8A-4147-A177-3AD203B41FA5}">
                      <a16:colId xmlns="" xmlns:a16="http://schemas.microsoft.com/office/drawing/2014/main" val="20001"/>
                    </a:ext>
                  </a:extLst>
                </a:gridCol>
                <a:gridCol w="1499783">
                  <a:extLst>
                    <a:ext uri="{9D8B030D-6E8A-4147-A177-3AD203B41FA5}">
                      <a16:colId xmlns="" xmlns:a16="http://schemas.microsoft.com/office/drawing/2014/main" val="20002"/>
                    </a:ext>
                  </a:extLst>
                </a:gridCol>
              </a:tblGrid>
              <a:tr h="203364">
                <a:tc>
                  <a:txBody>
                    <a:bodyPr/>
                    <a:lstStyle/>
                    <a:p>
                      <a:pPr algn="l"/>
                      <a:r>
                        <a:rPr kumimoji="0" lang="es-ES" sz="700" b="1" i="0" u="none" strike="noStrike" kern="1200" cap="none" spc="0" normalizeH="0" baseline="0" noProof="0" dirty="0" smtClean="0">
                          <a:ln>
                            <a:noFill/>
                          </a:ln>
                          <a:solidFill>
                            <a:prstClr val="black"/>
                          </a:solidFill>
                          <a:effectLst/>
                          <a:uLnTx/>
                          <a:uFillTx/>
                          <a:latin typeface="Arial Narrow" panose="020B0606020202030204" pitchFamily="34" charset="0"/>
                        </a:rPr>
                        <a:t>ºC</a:t>
                      </a:r>
                      <a:r>
                        <a:rPr kumimoji="0" lang="es-ES" sz="700" b="0" i="0" u="none" strike="noStrike" kern="1200" cap="none" spc="0" normalizeH="0" baseline="0" noProof="0" dirty="0" smtClean="0">
                          <a:ln>
                            <a:noFill/>
                          </a:ln>
                          <a:solidFill>
                            <a:prstClr val="black"/>
                          </a:solidFill>
                          <a:effectLst/>
                          <a:uLnTx/>
                          <a:uFillTx/>
                          <a:latin typeface="Arial Narrow" panose="020B0606020202030204" pitchFamily="34" charset="0"/>
                        </a:rPr>
                        <a:t>: grados Celsius </a:t>
                      </a:r>
                      <a:endParaRPr lang="es-CO" sz="700" b="0" dirty="0">
                        <a:latin typeface="Arial Narrow" panose="020B0606020202030204" pitchFamily="34" charset="0"/>
                      </a:endParaRPr>
                    </a:p>
                  </a:txBody>
                  <a:tcPr marL="91043" marR="91043" marT="45521" marB="455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kumimoji="0" lang="es-ES" sz="700" b="1" i="0" u="none" strike="noStrike" kern="1200" cap="none" spc="0" normalizeH="0" baseline="0" noProof="0" dirty="0" smtClean="0">
                          <a:ln>
                            <a:noFill/>
                          </a:ln>
                          <a:solidFill>
                            <a:prstClr val="black"/>
                          </a:solidFill>
                          <a:effectLst/>
                          <a:uLnTx/>
                          <a:uFillTx/>
                          <a:latin typeface="Arial Narrow" panose="020B0606020202030204" pitchFamily="34" charset="0"/>
                        </a:rPr>
                        <a:t>m: </a:t>
                      </a:r>
                      <a:r>
                        <a:rPr kumimoji="0" lang="es-ES" sz="700" b="0" i="0" u="none" strike="noStrike" kern="1200" cap="none" spc="0" normalizeH="0" baseline="0" noProof="0" dirty="0" smtClean="0">
                          <a:ln>
                            <a:noFill/>
                          </a:ln>
                          <a:solidFill>
                            <a:prstClr val="black"/>
                          </a:solidFill>
                          <a:effectLst/>
                          <a:uLnTx/>
                          <a:uFillTx/>
                          <a:latin typeface="Arial Narrow" panose="020B0606020202030204" pitchFamily="34" charset="0"/>
                        </a:rPr>
                        <a:t>metros </a:t>
                      </a:r>
                      <a:endParaRPr lang="es-CO" sz="700" b="0" dirty="0">
                        <a:latin typeface="Arial Narrow" panose="020B0606020202030204" pitchFamily="34" charset="0"/>
                      </a:endParaRPr>
                    </a:p>
                  </a:txBody>
                  <a:tcPr marL="91043" marR="91043" marT="45521" marB="455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s-ES" sz="700" b="1" dirty="0" smtClean="0">
                          <a:solidFill>
                            <a:prstClr val="black"/>
                          </a:solidFill>
                          <a:latin typeface="Arial Narrow" panose="020B0606020202030204" pitchFamily="34" charset="0"/>
                        </a:rPr>
                        <a:t>mm: </a:t>
                      </a:r>
                      <a:r>
                        <a:rPr lang="es-ES" sz="700" b="0" dirty="0" smtClean="0">
                          <a:solidFill>
                            <a:prstClr val="black"/>
                          </a:solidFill>
                          <a:latin typeface="Arial Narrow" panose="020B0606020202030204" pitchFamily="34" charset="0"/>
                        </a:rPr>
                        <a:t>milímetros</a:t>
                      </a:r>
                      <a:endParaRPr lang="es-CO" sz="700" b="0" dirty="0">
                        <a:latin typeface="Arial Narrow" panose="020B0606020202030204" pitchFamily="34" charset="0"/>
                      </a:endParaRPr>
                    </a:p>
                  </a:txBody>
                  <a:tcPr marL="91043" marR="91043" marT="45521" marB="455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0"/>
                  </a:ext>
                </a:extLst>
              </a:tr>
              <a:tr h="203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smtClean="0">
                          <a:ln>
                            <a:noFill/>
                          </a:ln>
                          <a:solidFill>
                            <a:prstClr val="black"/>
                          </a:solidFill>
                          <a:effectLst/>
                          <a:uLnTx/>
                          <a:uFillTx/>
                          <a:latin typeface="Arial Narrow" panose="020B0606020202030204" pitchFamily="34" charset="0"/>
                        </a:rPr>
                        <a:t>msnm: </a:t>
                      </a:r>
                      <a:r>
                        <a:rPr kumimoji="0" lang="es-ES" sz="700" b="0" i="0" u="none" strike="noStrike" kern="1200" cap="none" spc="0" normalizeH="0" baseline="0" noProof="0" dirty="0" smtClean="0">
                          <a:ln>
                            <a:noFill/>
                          </a:ln>
                          <a:solidFill>
                            <a:prstClr val="black"/>
                          </a:solidFill>
                          <a:effectLst/>
                          <a:uLnTx/>
                          <a:uFillTx/>
                          <a:latin typeface="Arial Narrow" panose="020B0606020202030204" pitchFamily="34" charset="0"/>
                        </a:rPr>
                        <a:t>metros sobre nivel del mar</a:t>
                      </a:r>
                      <a:endParaRPr kumimoji="0" lang="es-CO" sz="700" b="0" i="0" u="none" strike="noStrike" kern="1200" cap="none" spc="0" normalizeH="0" baseline="0" noProof="0" dirty="0" smtClean="0">
                        <a:ln>
                          <a:noFill/>
                        </a:ln>
                        <a:solidFill>
                          <a:prstClr val="black"/>
                        </a:solidFill>
                        <a:effectLst/>
                        <a:uLnTx/>
                        <a:uFillTx/>
                        <a:latin typeface="Arial Narrow" panose="020B0606020202030204" pitchFamily="34" charset="0"/>
                      </a:endParaRPr>
                    </a:p>
                  </a:txBody>
                  <a:tcPr marL="91043" marR="91043" marT="45521" marB="455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smtClean="0">
                          <a:ln>
                            <a:noFill/>
                          </a:ln>
                          <a:solidFill>
                            <a:prstClr val="black"/>
                          </a:solidFill>
                          <a:effectLst/>
                          <a:uLnTx/>
                          <a:uFillTx/>
                          <a:latin typeface="Arial Narrow" panose="020B0606020202030204" pitchFamily="34" charset="0"/>
                        </a:rPr>
                        <a:t>Km/h: </a:t>
                      </a:r>
                      <a:r>
                        <a:rPr kumimoji="0" lang="es-ES" sz="700" b="0" i="0" u="none" strike="noStrike" kern="1200" cap="none" spc="0" normalizeH="0" baseline="0" noProof="0" dirty="0" smtClean="0">
                          <a:ln>
                            <a:noFill/>
                          </a:ln>
                          <a:solidFill>
                            <a:prstClr val="black"/>
                          </a:solidFill>
                          <a:effectLst/>
                          <a:uLnTx/>
                          <a:uFillTx/>
                          <a:latin typeface="Arial Narrow" panose="020B0606020202030204" pitchFamily="34" charset="0"/>
                        </a:rPr>
                        <a:t>kilómetros por hora</a:t>
                      </a:r>
                      <a:endParaRPr kumimoji="0" lang="es-CO" sz="700" b="0" i="0" u="none" strike="noStrike" kern="1200" cap="none" spc="0" normalizeH="0" baseline="0" noProof="0" dirty="0" smtClean="0">
                        <a:ln>
                          <a:noFill/>
                        </a:ln>
                        <a:solidFill>
                          <a:prstClr val="black"/>
                        </a:solidFill>
                        <a:effectLst/>
                        <a:uLnTx/>
                        <a:uFillTx/>
                        <a:latin typeface="Arial Narrow" panose="020B0606020202030204" pitchFamily="34" charset="0"/>
                      </a:endParaRPr>
                    </a:p>
                  </a:txBody>
                  <a:tcPr marL="91043" marR="91043" marT="45521" marB="455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smtClean="0">
                          <a:ln>
                            <a:noFill/>
                          </a:ln>
                          <a:solidFill>
                            <a:prstClr val="black"/>
                          </a:solidFill>
                          <a:effectLst/>
                          <a:uLnTx/>
                          <a:uFillTx/>
                          <a:latin typeface="Arial Narrow" panose="020B0606020202030204" pitchFamily="34" charset="0"/>
                        </a:rPr>
                        <a:t>HLC: </a:t>
                      </a:r>
                      <a:r>
                        <a:rPr kumimoji="0" lang="es-ES" sz="700" b="0" i="0" u="none" strike="noStrike" kern="1200" cap="none" spc="0" normalizeH="0" baseline="0" noProof="0" dirty="0" smtClean="0">
                          <a:ln>
                            <a:noFill/>
                          </a:ln>
                          <a:solidFill>
                            <a:prstClr val="black"/>
                          </a:solidFill>
                          <a:effectLst/>
                          <a:uLnTx/>
                          <a:uFillTx/>
                          <a:latin typeface="Arial Narrow" panose="020B0606020202030204" pitchFamily="34" charset="0"/>
                        </a:rPr>
                        <a:t>hora local colombiana</a:t>
                      </a:r>
                      <a:endParaRPr kumimoji="0" lang="es-CO" sz="700" b="0" i="0" u="none" strike="noStrike" kern="1200" cap="none" spc="0" normalizeH="0" baseline="0" noProof="0" dirty="0" smtClean="0">
                        <a:ln>
                          <a:noFill/>
                        </a:ln>
                        <a:solidFill>
                          <a:prstClr val="black"/>
                        </a:solidFill>
                        <a:effectLst/>
                        <a:uLnTx/>
                        <a:uFillTx/>
                        <a:latin typeface="Arial Narrow" panose="020B0606020202030204" pitchFamily="34" charset="0"/>
                      </a:endParaRPr>
                    </a:p>
                  </a:txBody>
                  <a:tcPr marL="91043" marR="91043" marT="45521" marB="455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1"/>
                  </a:ext>
                </a:extLst>
              </a:tr>
              <a:tr h="5052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700" b="1" i="0" u="none" strike="noStrike" kern="1200" cap="none" spc="0" normalizeH="0" baseline="0" noProof="0" dirty="0" smtClean="0">
                          <a:ln>
                            <a:noFill/>
                          </a:ln>
                          <a:solidFill>
                            <a:prstClr val="black"/>
                          </a:solidFill>
                          <a:effectLst/>
                          <a:uLnTx/>
                          <a:uFillTx/>
                          <a:latin typeface="Arial Narrow" panose="020B0606020202030204" pitchFamily="34" charset="0"/>
                        </a:rPr>
                        <a:t>GOES: </a:t>
                      </a:r>
                      <a:r>
                        <a:rPr kumimoji="0" lang="en-US" sz="700" b="0" i="0" u="none" strike="noStrike" kern="1200" cap="none" spc="0" normalizeH="0" baseline="0" noProof="0" dirty="0" smtClean="0">
                          <a:ln>
                            <a:noFill/>
                          </a:ln>
                          <a:solidFill>
                            <a:prstClr val="black"/>
                          </a:solidFill>
                          <a:effectLst/>
                          <a:uLnTx/>
                          <a:uFillTx/>
                          <a:latin typeface="Arial Narrow" panose="020B0606020202030204" pitchFamily="34" charset="0"/>
                        </a:rPr>
                        <a:t>Geostationary Operational Environmental Satellites</a:t>
                      </a:r>
                      <a:r>
                        <a:rPr kumimoji="0" lang="es-CO" sz="700" b="0" i="0" u="none" strike="noStrike" kern="1200" cap="none" spc="0" normalizeH="0" baseline="0" noProof="0" dirty="0" smtClean="0">
                          <a:ln>
                            <a:noFill/>
                          </a:ln>
                          <a:solidFill>
                            <a:prstClr val="black"/>
                          </a:solidFill>
                          <a:effectLst/>
                          <a:uLnTx/>
                          <a:uFillTx/>
                          <a:latin typeface="Arial Narrow" panose="020B0606020202030204" pitchFamily="34" charset="0"/>
                        </a:rPr>
                        <a:t> (Satélite Geoestacionario Operacional Ambiental).</a:t>
                      </a:r>
                    </a:p>
                  </a:txBody>
                  <a:tcPr marL="91043" marR="91043" marT="45521" marB="455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smtClean="0">
                          <a:ln>
                            <a:noFill/>
                          </a:ln>
                          <a:solidFill>
                            <a:prstClr val="black"/>
                          </a:solidFill>
                          <a:effectLst/>
                          <a:uLnTx/>
                          <a:uFillTx/>
                          <a:latin typeface="Arial Narrow" panose="020B0606020202030204" pitchFamily="34" charset="0"/>
                        </a:rPr>
                        <a:t>GOES–16</a:t>
                      </a:r>
                      <a:r>
                        <a:rPr kumimoji="0" lang="es-ES" sz="700" b="0" i="0" u="none" strike="noStrike" kern="1200" cap="none" spc="0" normalizeH="0" baseline="0" noProof="0" dirty="0" smtClean="0">
                          <a:ln>
                            <a:noFill/>
                          </a:ln>
                          <a:solidFill>
                            <a:prstClr val="black"/>
                          </a:solidFill>
                          <a:effectLst/>
                          <a:uLnTx/>
                          <a:uFillTx/>
                          <a:latin typeface="Arial Narrow" panose="020B0606020202030204" pitchFamily="34" charset="0"/>
                        </a:rPr>
                        <a:t> es el designado GOES–Este, localizado en 75° W sobre el ecuador geográfico.</a:t>
                      </a:r>
                      <a:endParaRPr kumimoji="0" lang="es-CO" sz="700" b="0" i="0" u="none" strike="noStrike" kern="1200" cap="none" spc="0" normalizeH="0" baseline="0" noProof="0" dirty="0" smtClean="0">
                        <a:ln>
                          <a:noFill/>
                        </a:ln>
                        <a:solidFill>
                          <a:prstClr val="black"/>
                        </a:solidFill>
                        <a:effectLst/>
                        <a:uLnTx/>
                        <a:uFillTx/>
                        <a:latin typeface="Arial Narrow" panose="020B0606020202030204" pitchFamily="34" charset="0"/>
                      </a:endParaRPr>
                    </a:p>
                  </a:txBody>
                  <a:tcPr marL="91043" marR="91043" marT="45521" marB="455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smtClean="0">
                          <a:ln>
                            <a:noFill/>
                          </a:ln>
                          <a:solidFill>
                            <a:prstClr val="black"/>
                          </a:solidFill>
                          <a:effectLst/>
                          <a:uLnTx/>
                          <a:uFillTx/>
                          <a:latin typeface="Arial Narrow" panose="020B0606020202030204" pitchFamily="34" charset="0"/>
                        </a:rPr>
                        <a:t>PNN: </a:t>
                      </a:r>
                      <a:r>
                        <a:rPr kumimoji="0" lang="es-ES" sz="700" b="0" i="0" u="none" strike="noStrike" kern="1200" cap="none" spc="0" normalizeH="0" baseline="0" noProof="0" dirty="0" smtClean="0">
                          <a:ln>
                            <a:noFill/>
                          </a:ln>
                          <a:solidFill>
                            <a:prstClr val="black"/>
                          </a:solidFill>
                          <a:effectLst/>
                          <a:uLnTx/>
                          <a:uFillTx/>
                          <a:latin typeface="Arial Narrow" panose="020B0606020202030204" pitchFamily="34" charset="0"/>
                        </a:rPr>
                        <a:t>Parque Nacional Natural</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700" b="0" i="0" u="none" strike="noStrike" kern="1200" cap="none" spc="0" normalizeH="0" baseline="0" noProof="0" dirty="0" smtClean="0">
                        <a:ln>
                          <a:noFill/>
                        </a:ln>
                        <a:solidFill>
                          <a:prstClr val="black"/>
                        </a:solidFill>
                        <a:effectLst/>
                        <a:uLnTx/>
                        <a:uFillTx/>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smtClean="0">
                          <a:ln>
                            <a:noFill/>
                          </a:ln>
                          <a:solidFill>
                            <a:prstClr val="black"/>
                          </a:solidFill>
                          <a:effectLst/>
                          <a:uLnTx/>
                          <a:uFillTx/>
                          <a:latin typeface="Arial Narrow" panose="020B0606020202030204" pitchFamily="34" charset="0"/>
                        </a:rPr>
                        <a:t>SFF</a:t>
                      </a:r>
                      <a:r>
                        <a:rPr kumimoji="0" lang="es-ES" sz="700" b="1" i="0" u="none" strike="noStrike" kern="1200" cap="none" spc="0" normalizeH="0" baseline="0" noProof="0" smtClean="0">
                          <a:ln>
                            <a:noFill/>
                          </a:ln>
                          <a:solidFill>
                            <a:prstClr val="black"/>
                          </a:solidFill>
                          <a:effectLst/>
                          <a:uLnTx/>
                          <a:uFillTx/>
                          <a:latin typeface="Arial Narrow" panose="020B0606020202030204" pitchFamily="34" charset="0"/>
                        </a:rPr>
                        <a:t>: </a:t>
                      </a:r>
                      <a:r>
                        <a:rPr kumimoji="0" lang="es-ES" sz="700" b="0" i="0" u="none" strike="noStrike" kern="1200" cap="none" spc="0" normalizeH="0" baseline="0" noProof="0" smtClean="0">
                          <a:ln>
                            <a:noFill/>
                          </a:ln>
                          <a:solidFill>
                            <a:prstClr val="black"/>
                          </a:solidFill>
                          <a:effectLst/>
                          <a:uLnTx/>
                          <a:uFillTx/>
                          <a:latin typeface="Arial Narrow" panose="020B0606020202030204" pitchFamily="34" charset="0"/>
                        </a:rPr>
                        <a:t>Santuario de Fauna </a:t>
                      </a:r>
                      <a:r>
                        <a:rPr kumimoji="0" lang="es-ES" sz="700" b="0" i="0" u="none" strike="noStrike" kern="1200" cap="none" spc="0" normalizeH="0" baseline="0" noProof="0" dirty="0" smtClean="0">
                          <a:ln>
                            <a:noFill/>
                          </a:ln>
                          <a:solidFill>
                            <a:prstClr val="black"/>
                          </a:solidFill>
                          <a:effectLst/>
                          <a:uLnTx/>
                          <a:uFillTx/>
                          <a:latin typeface="Arial Narrow" panose="020B0606020202030204" pitchFamily="34" charset="0"/>
                        </a:rPr>
                        <a:t>y Flora</a:t>
                      </a:r>
                      <a:endParaRPr kumimoji="0" lang="es-CO" sz="700" b="0" i="0" u="none" strike="noStrike" kern="1200" cap="none" spc="0" normalizeH="0" baseline="0" noProof="0" dirty="0" smtClean="0">
                        <a:ln>
                          <a:noFill/>
                        </a:ln>
                        <a:solidFill>
                          <a:prstClr val="black"/>
                        </a:solidFill>
                        <a:effectLst/>
                        <a:uLnTx/>
                        <a:uFillTx/>
                        <a:latin typeface="Arial Narrow" panose="020B0606020202030204" pitchFamily="34" charset="0"/>
                      </a:endParaRPr>
                    </a:p>
                  </a:txBody>
                  <a:tcPr marL="91043" marR="91043" marT="45521" marB="455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2"/>
                  </a:ext>
                </a:extLst>
              </a:tr>
            </a:tbl>
          </a:graphicData>
        </a:graphic>
      </p:graphicFrame>
      <p:sp>
        <p:nvSpPr>
          <p:cNvPr id="15" name="CuadroTexto 14"/>
          <p:cNvSpPr txBox="1"/>
          <p:nvPr userDrawn="1"/>
        </p:nvSpPr>
        <p:spPr>
          <a:xfrm>
            <a:off x="1187487" y="1691575"/>
            <a:ext cx="5085000" cy="3493264"/>
          </a:xfrm>
          <a:prstGeom prst="rect">
            <a:avLst/>
          </a:prstGeom>
          <a:noFill/>
        </p:spPr>
        <p:txBody>
          <a:bodyPr wrap="square" rtlCol="0">
            <a:spAutoFit/>
          </a:bodyPr>
          <a:lstStyle/>
          <a:p>
            <a:pPr algn="just"/>
            <a:r>
              <a:rPr lang="es-CO" sz="1100" b="1" dirty="0">
                <a:solidFill>
                  <a:srgbClr val="C00000"/>
                </a:solidFill>
                <a:latin typeface="Arial Narrow" panose="020B0606020202030204" pitchFamily="34" charset="0"/>
              </a:rPr>
              <a:t>ALERTA ROJA. PARA TOMAR </a:t>
            </a:r>
            <a:r>
              <a:rPr lang="es-CO" sz="1100" b="1" dirty="0" smtClean="0">
                <a:solidFill>
                  <a:srgbClr val="C00000"/>
                </a:solidFill>
                <a:latin typeface="Arial Narrow" panose="020B0606020202030204" pitchFamily="34" charset="0"/>
              </a:rPr>
              <a:t>ACCIÓN</a:t>
            </a:r>
            <a:r>
              <a:rPr lang="es-ES" sz="1100" dirty="0" smtClean="0">
                <a:solidFill>
                  <a:srgbClr val="C00000"/>
                </a:solidFill>
                <a:latin typeface="Arial Narrow" panose="020B0606020202030204" pitchFamily="34" charset="0"/>
              </a:rPr>
              <a:t> </a:t>
            </a:r>
            <a:r>
              <a:rPr lang="es-ES" sz="1100" dirty="0" smtClean="0">
                <a:solidFill>
                  <a:prstClr val="black"/>
                </a:solidFill>
                <a:latin typeface="Arial Narrow" panose="020B0606020202030204" pitchFamily="34" charset="0"/>
              </a:rPr>
              <a:t>Advierte al </a:t>
            </a:r>
            <a:r>
              <a:rPr lang="es-ES" sz="1100" smtClean="0">
                <a:solidFill>
                  <a:prstClr val="black"/>
                </a:solidFill>
                <a:latin typeface="Arial Narrow" panose="020B0606020202030204" pitchFamily="34" charset="0"/>
              </a:rPr>
              <a:t>Sistema Nacional de Gestión del Riesgo de Desastres </a:t>
            </a:r>
            <a:r>
              <a:rPr lang="es-ES" sz="1100" dirty="0" smtClean="0">
                <a:solidFill>
                  <a:prstClr val="black"/>
                </a:solidFill>
                <a:latin typeface="Arial Narrow" panose="020B0606020202030204" pitchFamily="34" charset="0"/>
              </a:rPr>
              <a:t>sobre </a:t>
            </a:r>
            <a:r>
              <a:rPr lang="es-ES" sz="1100" smtClean="0">
                <a:solidFill>
                  <a:prstClr val="black"/>
                </a:solidFill>
                <a:latin typeface="Arial Narrow" panose="020B0606020202030204" pitchFamily="34" charset="0"/>
              </a:rPr>
              <a:t>el peligro de un </a:t>
            </a:r>
            <a:r>
              <a:rPr lang="es-ES" sz="1100" dirty="0">
                <a:solidFill>
                  <a:prstClr val="black"/>
                </a:solidFill>
                <a:latin typeface="Arial Narrow" panose="020B0606020202030204" pitchFamily="34" charset="0"/>
              </a:rPr>
              <a:t>fenómeno </a:t>
            </a:r>
            <a:r>
              <a:rPr lang="es-ES" sz="1100" dirty="0" smtClean="0">
                <a:solidFill>
                  <a:prstClr val="black"/>
                </a:solidFill>
                <a:latin typeface="Arial Narrow" panose="020B0606020202030204" pitchFamily="34" charset="0"/>
              </a:rPr>
              <a:t>y sus efectos adversos </a:t>
            </a:r>
            <a:r>
              <a:rPr lang="es-ES" sz="1100" dirty="0">
                <a:solidFill>
                  <a:prstClr val="black"/>
                </a:solidFill>
                <a:latin typeface="Arial Narrow" panose="020B0606020202030204" pitchFamily="34" charset="0"/>
              </a:rPr>
              <a:t>sobre la </a:t>
            </a:r>
            <a:r>
              <a:rPr lang="es-ES" sz="1100" dirty="0" smtClean="0">
                <a:solidFill>
                  <a:prstClr val="black"/>
                </a:solidFill>
                <a:latin typeface="Arial Narrow" panose="020B0606020202030204" pitchFamily="34" charset="0"/>
              </a:rPr>
              <a:t>población. </a:t>
            </a:r>
            <a:r>
              <a:rPr lang="es-ES" sz="1100" dirty="0">
                <a:solidFill>
                  <a:prstClr val="black"/>
                </a:solidFill>
                <a:latin typeface="Arial Narrow" panose="020B0606020202030204" pitchFamily="34" charset="0"/>
              </a:rPr>
              <a:t>Se emite una alerta sólo cuando </a:t>
            </a:r>
            <a:r>
              <a:rPr lang="es-ES" sz="1100">
                <a:solidFill>
                  <a:prstClr val="black"/>
                </a:solidFill>
                <a:latin typeface="Arial Narrow" panose="020B0606020202030204" pitchFamily="34" charset="0"/>
              </a:rPr>
              <a:t>la </a:t>
            </a:r>
            <a:r>
              <a:rPr lang="es-ES" sz="1100" smtClean="0">
                <a:solidFill>
                  <a:prstClr val="black"/>
                </a:solidFill>
                <a:latin typeface="Arial Narrow" panose="020B0606020202030204" pitchFamily="34" charset="0"/>
              </a:rPr>
              <a:t>identificación de un </a:t>
            </a:r>
            <a:r>
              <a:rPr lang="es-ES" sz="1100" dirty="0">
                <a:solidFill>
                  <a:prstClr val="black"/>
                </a:solidFill>
                <a:latin typeface="Arial Narrow" panose="020B0606020202030204" pitchFamily="34" charset="0"/>
              </a:rPr>
              <a:t>evento extraordinario </a:t>
            </a:r>
            <a:r>
              <a:rPr lang="es-CO" sz="1100" dirty="0">
                <a:solidFill>
                  <a:prstClr val="black"/>
                </a:solidFill>
                <a:latin typeface="Arial Narrow" panose="020B0606020202030204" pitchFamily="34" charset="0"/>
              </a:rPr>
              <a:t>indique la </a:t>
            </a:r>
            <a:r>
              <a:rPr lang="es-CO" sz="1100" dirty="0" smtClean="0">
                <a:solidFill>
                  <a:prstClr val="black"/>
                </a:solidFill>
                <a:latin typeface="Arial Narrow" panose="020B0606020202030204" pitchFamily="34" charset="0"/>
              </a:rPr>
              <a:t>amenaza </a:t>
            </a:r>
            <a:r>
              <a:rPr lang="es-CO" sz="1100" dirty="0">
                <a:solidFill>
                  <a:prstClr val="black"/>
                </a:solidFill>
                <a:latin typeface="Arial Narrow" panose="020B0606020202030204" pitchFamily="34" charset="0"/>
              </a:rPr>
              <a:t>inminente </a:t>
            </a:r>
            <a:r>
              <a:rPr lang="es-CO" sz="1100" dirty="0" smtClean="0">
                <a:solidFill>
                  <a:prstClr val="black"/>
                </a:solidFill>
                <a:latin typeface="Arial Narrow" panose="020B0606020202030204" pitchFamily="34" charset="0"/>
              </a:rPr>
              <a:t>y cuando la gravedad del fenómeno requiera </a:t>
            </a:r>
            <a:r>
              <a:rPr lang="es-CO" sz="1100" smtClean="0">
                <a:solidFill>
                  <a:prstClr val="black"/>
                </a:solidFill>
                <a:latin typeface="Arial Narrow" panose="020B0606020202030204" pitchFamily="34" charset="0"/>
              </a:rPr>
              <a:t>atención prioritaria de los </a:t>
            </a:r>
            <a:r>
              <a:rPr lang="es-CO" sz="1100" dirty="0" smtClean="0">
                <a:solidFill>
                  <a:prstClr val="black"/>
                </a:solidFill>
                <a:latin typeface="Arial Narrow" panose="020B0606020202030204" pitchFamily="34" charset="0"/>
              </a:rPr>
              <a:t>comités departamentales y locales.</a:t>
            </a:r>
            <a:endParaRPr lang="es-CO" sz="1100" dirty="0">
              <a:solidFill>
                <a:prstClr val="black"/>
              </a:solidFill>
              <a:latin typeface="Arial Narrow" panose="020B0606020202030204" pitchFamily="34" charset="0"/>
            </a:endParaRPr>
          </a:p>
          <a:p>
            <a:pPr algn="just"/>
            <a:endParaRPr lang="es-CO" sz="800" dirty="0" smtClean="0">
              <a:solidFill>
                <a:srgbClr val="ED7D31"/>
              </a:solidFill>
              <a:latin typeface="Arial Narrow" panose="020B0606020202030204" pitchFamily="34" charset="0"/>
            </a:endParaRPr>
          </a:p>
          <a:p>
            <a:pPr algn="just"/>
            <a:endParaRPr lang="es-CO" sz="800" dirty="0" smtClean="0">
              <a:solidFill>
                <a:srgbClr val="ED7D31"/>
              </a:solidFill>
              <a:latin typeface="Arial Narrow" panose="020B0606020202030204" pitchFamily="34" charset="0"/>
            </a:endParaRPr>
          </a:p>
          <a:p>
            <a:pPr algn="just"/>
            <a:endParaRPr lang="es-CO" sz="800" dirty="0">
              <a:solidFill>
                <a:srgbClr val="ED7D31"/>
              </a:solidFill>
              <a:latin typeface="Arial Narrow" panose="020B0606020202030204" pitchFamily="34" charset="0"/>
            </a:endParaRPr>
          </a:p>
          <a:p>
            <a:pPr algn="just"/>
            <a:r>
              <a:rPr lang="es-ES" sz="1100" b="1" dirty="0">
                <a:solidFill>
                  <a:srgbClr val="ED7D31"/>
                </a:solidFill>
                <a:latin typeface="Arial Narrow" panose="020B0606020202030204" pitchFamily="34" charset="0"/>
              </a:rPr>
              <a:t>ALERTA NARANJA. PARA </a:t>
            </a:r>
            <a:r>
              <a:rPr lang="es-ES" sz="1100" b="1" dirty="0" smtClean="0">
                <a:solidFill>
                  <a:srgbClr val="ED7D31"/>
                </a:solidFill>
                <a:latin typeface="Arial Narrow" panose="020B0606020202030204" pitchFamily="34" charset="0"/>
              </a:rPr>
              <a:t>PREPARARSE </a:t>
            </a:r>
            <a:r>
              <a:rPr lang="es-ES" sz="1100" dirty="0" smtClean="0">
                <a:solidFill>
                  <a:prstClr val="black"/>
                </a:solidFill>
                <a:latin typeface="Arial Narrow" panose="020B0606020202030204" pitchFamily="34" charset="0"/>
              </a:rPr>
              <a:t>Indica </a:t>
            </a:r>
            <a:r>
              <a:rPr lang="es-ES" sz="1100">
                <a:solidFill>
                  <a:prstClr val="black"/>
                </a:solidFill>
                <a:latin typeface="Arial Narrow" panose="020B0606020202030204" pitchFamily="34" charset="0"/>
              </a:rPr>
              <a:t>la </a:t>
            </a:r>
            <a:r>
              <a:rPr lang="es-ES" sz="1100" smtClean="0">
                <a:solidFill>
                  <a:prstClr val="black"/>
                </a:solidFill>
                <a:latin typeface="Arial Narrow" panose="020B0606020202030204" pitchFamily="34" charset="0"/>
              </a:rPr>
              <a:t>amenaza de un </a:t>
            </a:r>
            <a:r>
              <a:rPr lang="es-ES" sz="1100" dirty="0">
                <a:solidFill>
                  <a:prstClr val="black"/>
                </a:solidFill>
                <a:latin typeface="Arial Narrow" panose="020B0606020202030204" pitchFamily="34" charset="0"/>
              </a:rPr>
              <a:t>fenómeno. No implica </a:t>
            </a:r>
            <a:r>
              <a:rPr lang="es-ES" sz="1100" dirty="0" smtClean="0">
                <a:solidFill>
                  <a:prstClr val="black"/>
                </a:solidFill>
                <a:latin typeface="Arial Narrow" panose="020B0606020202030204" pitchFamily="34" charset="0"/>
              </a:rPr>
              <a:t>riesgo inmediato por lo que </a:t>
            </a:r>
            <a:r>
              <a:rPr lang="es-ES" sz="1100" dirty="0">
                <a:solidFill>
                  <a:prstClr val="black"/>
                </a:solidFill>
                <a:latin typeface="Arial Narrow" panose="020B0606020202030204" pitchFamily="34" charset="0"/>
              </a:rPr>
              <a:t>es catalogado como un mensaje para informarse y prepararse. El aviso implica vigilancia continua ya que las condiciones son propicias para </a:t>
            </a:r>
            <a:r>
              <a:rPr lang="es-ES" sz="1100">
                <a:solidFill>
                  <a:prstClr val="black"/>
                </a:solidFill>
                <a:latin typeface="Arial Narrow" panose="020B0606020202030204" pitchFamily="34" charset="0"/>
              </a:rPr>
              <a:t>el </a:t>
            </a:r>
            <a:r>
              <a:rPr lang="es-ES" sz="1100" smtClean="0">
                <a:solidFill>
                  <a:prstClr val="black"/>
                </a:solidFill>
                <a:latin typeface="Arial Narrow" panose="020B0606020202030204" pitchFamily="34" charset="0"/>
              </a:rPr>
              <a:t>desarrollo de un </a:t>
            </a:r>
            <a:r>
              <a:rPr lang="es-ES" sz="1100" dirty="0" smtClean="0">
                <a:solidFill>
                  <a:prstClr val="black"/>
                </a:solidFill>
                <a:latin typeface="Arial Narrow" panose="020B0606020202030204" pitchFamily="34" charset="0"/>
              </a:rPr>
              <a:t>suceso natural.</a:t>
            </a:r>
            <a:endParaRPr lang="es-CO" sz="1100" dirty="0" smtClean="0">
              <a:solidFill>
                <a:prstClr val="black"/>
              </a:solidFill>
              <a:latin typeface="Arial Narrow" panose="020B0606020202030204" pitchFamily="34" charset="0"/>
            </a:endParaRPr>
          </a:p>
          <a:p>
            <a:pPr algn="just"/>
            <a:endParaRPr lang="es-CO" sz="800" dirty="0" smtClean="0">
              <a:solidFill>
                <a:srgbClr val="FFC000"/>
              </a:solidFill>
              <a:latin typeface="Arial Narrow" panose="020B0606020202030204" pitchFamily="34" charset="0"/>
            </a:endParaRPr>
          </a:p>
          <a:p>
            <a:pPr algn="just"/>
            <a:r>
              <a:rPr lang="es-CO" sz="800" dirty="0">
                <a:solidFill>
                  <a:srgbClr val="FFC000"/>
                </a:solidFill>
                <a:latin typeface="Arial Narrow" panose="020B0606020202030204" pitchFamily="34" charset="0"/>
              </a:rPr>
              <a:t> </a:t>
            </a:r>
            <a:endParaRPr lang="es-CO" sz="800" dirty="0" smtClean="0">
              <a:solidFill>
                <a:srgbClr val="FFC000"/>
              </a:solidFill>
              <a:latin typeface="Arial Narrow" panose="020B0606020202030204" pitchFamily="34" charset="0"/>
            </a:endParaRPr>
          </a:p>
          <a:p>
            <a:pPr algn="just"/>
            <a:endParaRPr lang="es-CO" sz="800" dirty="0">
              <a:solidFill>
                <a:srgbClr val="FFC000"/>
              </a:solidFill>
              <a:latin typeface="Arial Narrow" panose="020B0606020202030204" pitchFamily="34" charset="0"/>
            </a:endParaRPr>
          </a:p>
          <a:p>
            <a:pPr algn="just"/>
            <a:r>
              <a:rPr lang="es-ES" sz="1100" b="1" dirty="0">
                <a:solidFill>
                  <a:srgbClr val="FFC000"/>
                </a:solidFill>
                <a:latin typeface="Arial Narrow" panose="020B0606020202030204" pitchFamily="34" charset="0"/>
              </a:rPr>
              <a:t>ALERTA AMARILLA. PARA INFORMARSE</a:t>
            </a:r>
            <a:r>
              <a:rPr lang="es-ES" sz="1100" dirty="0">
                <a:solidFill>
                  <a:srgbClr val="FFC000"/>
                </a:solidFill>
                <a:latin typeface="Arial Narrow" panose="020B0606020202030204" pitchFamily="34" charset="0"/>
              </a:rPr>
              <a:t> </a:t>
            </a:r>
            <a:r>
              <a:rPr lang="es-ES" sz="1100" dirty="0" smtClean="0">
                <a:solidFill>
                  <a:prstClr val="black"/>
                </a:solidFill>
                <a:latin typeface="Arial Narrow" panose="020B0606020202030204" pitchFamily="34" charset="0"/>
              </a:rPr>
              <a:t>Se emite cuando las condiciones hidrometeorológicas son favorables para </a:t>
            </a:r>
            <a:r>
              <a:rPr lang="es-ES" sz="1100" smtClean="0">
                <a:solidFill>
                  <a:prstClr val="black"/>
                </a:solidFill>
                <a:latin typeface="Arial Narrow" panose="020B0606020202030204" pitchFamily="34" charset="0"/>
              </a:rPr>
              <a:t>la ocurrencia de un </a:t>
            </a:r>
            <a:r>
              <a:rPr lang="es-ES" sz="1100" dirty="0" smtClean="0">
                <a:solidFill>
                  <a:prstClr val="black"/>
                </a:solidFill>
                <a:latin typeface="Arial Narrow" panose="020B0606020202030204" pitchFamily="34" charset="0"/>
              </a:rPr>
              <a:t>fenómeno</a:t>
            </a:r>
            <a:r>
              <a:rPr lang="es-ES" sz="1100" baseline="0" dirty="0" smtClean="0">
                <a:solidFill>
                  <a:prstClr val="black"/>
                </a:solidFill>
                <a:latin typeface="Arial Narrow" panose="020B0606020202030204" pitchFamily="34" charset="0"/>
              </a:rPr>
              <a:t> natural y pueden aumentar el riesgo según los pronósticos</a:t>
            </a:r>
            <a:r>
              <a:rPr lang="es-ES" sz="1100" dirty="0" smtClean="0">
                <a:solidFill>
                  <a:prstClr val="black"/>
                </a:solidFill>
                <a:latin typeface="Arial Narrow" panose="020B0606020202030204" pitchFamily="34" charset="0"/>
              </a:rPr>
              <a:t>. </a:t>
            </a:r>
            <a:r>
              <a:rPr lang="es-ES" sz="1100" dirty="0">
                <a:solidFill>
                  <a:prstClr val="black"/>
                </a:solidFill>
                <a:latin typeface="Arial Narrow" panose="020B0606020202030204" pitchFamily="34" charset="0"/>
              </a:rPr>
              <a:t>Por sus </a:t>
            </a:r>
            <a:r>
              <a:rPr lang="es-ES" sz="1100" dirty="0" smtClean="0">
                <a:solidFill>
                  <a:prstClr val="black"/>
                </a:solidFill>
                <a:latin typeface="Arial Narrow" panose="020B0606020202030204" pitchFamily="34" charset="0"/>
              </a:rPr>
              <a:t>características, este nivel está</a:t>
            </a:r>
            <a:r>
              <a:rPr lang="es-ES" sz="1100" baseline="0" dirty="0" smtClean="0">
                <a:solidFill>
                  <a:prstClr val="black"/>
                </a:solidFill>
                <a:latin typeface="Arial Narrow" panose="020B0606020202030204" pitchFamily="34" charset="0"/>
              </a:rPr>
              <a:t> encaminado </a:t>
            </a:r>
            <a:r>
              <a:rPr lang="es-ES" sz="1100" dirty="0" smtClean="0">
                <a:solidFill>
                  <a:prstClr val="black"/>
                </a:solidFill>
                <a:latin typeface="Arial Narrow" panose="020B0606020202030204" pitchFamily="34" charset="0"/>
              </a:rPr>
              <a:t>a informar. </a:t>
            </a:r>
            <a:endParaRPr lang="es-CO" sz="1100" dirty="0">
              <a:solidFill>
                <a:prstClr val="black"/>
              </a:solidFill>
              <a:latin typeface="Arial Narrow" panose="020B0606020202030204" pitchFamily="34" charset="0"/>
            </a:endParaRPr>
          </a:p>
          <a:p>
            <a:pPr algn="just"/>
            <a:r>
              <a:rPr lang="es-ES" sz="800" dirty="0">
                <a:solidFill>
                  <a:prstClr val="black"/>
                </a:solidFill>
                <a:latin typeface="Arial Narrow" panose="020B0606020202030204" pitchFamily="34" charset="0"/>
              </a:rPr>
              <a:t> </a:t>
            </a:r>
            <a:endParaRPr lang="es-CO" sz="800" dirty="0">
              <a:solidFill>
                <a:prstClr val="black"/>
              </a:solidFill>
              <a:latin typeface="Arial Narrow" panose="020B0606020202030204" pitchFamily="34" charset="0"/>
            </a:endParaRPr>
          </a:p>
          <a:p>
            <a:pPr algn="just"/>
            <a:r>
              <a:rPr lang="es-ES" sz="1100" b="1" dirty="0">
                <a:solidFill>
                  <a:srgbClr val="00B050"/>
                </a:solidFill>
                <a:latin typeface="Arial Narrow" panose="020B0606020202030204" pitchFamily="34" charset="0"/>
              </a:rPr>
              <a:t>CONDICIONES NORMALES </a:t>
            </a:r>
            <a:r>
              <a:rPr lang="es-ES" sz="1100" dirty="0">
                <a:solidFill>
                  <a:prstClr val="black"/>
                </a:solidFill>
                <a:latin typeface="Arial Narrow" panose="020B0606020202030204" pitchFamily="34" charset="0"/>
              </a:rPr>
              <a:t>Indica que no existe </a:t>
            </a:r>
            <a:r>
              <a:rPr lang="es-ES" sz="1100">
                <a:solidFill>
                  <a:prstClr val="black"/>
                </a:solidFill>
                <a:latin typeface="Arial Narrow" panose="020B0606020202030204" pitchFamily="34" charset="0"/>
              </a:rPr>
              <a:t>ninguna </a:t>
            </a:r>
            <a:r>
              <a:rPr lang="es-ES" sz="1100" smtClean="0">
                <a:solidFill>
                  <a:prstClr val="black"/>
                </a:solidFill>
                <a:latin typeface="Arial Narrow" panose="020B0606020202030204" pitchFamily="34" charset="0"/>
              </a:rPr>
              <a:t>clase de alerta </a:t>
            </a:r>
            <a:r>
              <a:rPr lang="es-ES" sz="1100" dirty="0">
                <a:solidFill>
                  <a:prstClr val="black"/>
                </a:solidFill>
                <a:latin typeface="Arial Narrow" panose="020B0606020202030204" pitchFamily="34" charset="0"/>
              </a:rPr>
              <a:t>para la región o zona mencionada.</a:t>
            </a:r>
            <a:endParaRPr lang="es-CO" sz="110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13956240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24711485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Rectángulo 1">
            <a:hlinkClick r:id="rId2"/>
          </p:cNvPr>
          <p:cNvSpPr/>
          <p:nvPr userDrawn="1"/>
        </p:nvSpPr>
        <p:spPr>
          <a:xfrm>
            <a:off x="0" y="7299175"/>
            <a:ext cx="6480175" cy="1089175"/>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Tree>
    <p:extLst>
      <p:ext uri="{BB962C8B-B14F-4D97-AF65-F5344CB8AC3E}">
        <p14:creationId xmlns:p14="http://schemas.microsoft.com/office/powerpoint/2010/main" val="141493514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2400602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pic>
        <p:nvPicPr>
          <p:cNvPr id="5" name="Imagen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021" y="504175"/>
            <a:ext cx="2861504" cy="989999"/>
          </a:xfrm>
          <a:prstGeom prst="rect">
            <a:avLst/>
          </a:prstGeom>
        </p:spPr>
      </p:pic>
    </p:spTree>
    <p:extLst>
      <p:ext uri="{BB962C8B-B14F-4D97-AF65-F5344CB8AC3E}">
        <p14:creationId xmlns:p14="http://schemas.microsoft.com/office/powerpoint/2010/main" val="6426705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
        <p:nvSpPr>
          <p:cNvPr id="5" name="Rectángulo 4">
            <a:hlinkClick r:id="rId3"/>
          </p:cNvPr>
          <p:cNvSpPr/>
          <p:nvPr userDrawn="1"/>
        </p:nvSpPr>
        <p:spPr>
          <a:xfrm>
            <a:off x="0" y="324175"/>
            <a:ext cx="6480175" cy="765000"/>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Tree>
    <p:extLst>
      <p:ext uri="{BB962C8B-B14F-4D97-AF65-F5344CB8AC3E}">
        <p14:creationId xmlns:p14="http://schemas.microsoft.com/office/powerpoint/2010/main" val="32040788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ntenido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
        <p:nvSpPr>
          <p:cNvPr id="5" name="Rectángulo 4">
            <a:hlinkClick r:id="rId3"/>
          </p:cNvPr>
          <p:cNvSpPr/>
          <p:nvPr userDrawn="1"/>
        </p:nvSpPr>
        <p:spPr>
          <a:xfrm>
            <a:off x="0" y="324175"/>
            <a:ext cx="6480175" cy="765000"/>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Tree>
    <p:extLst>
      <p:ext uri="{BB962C8B-B14F-4D97-AF65-F5344CB8AC3E}">
        <p14:creationId xmlns:p14="http://schemas.microsoft.com/office/powerpoint/2010/main" val="32268982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grpSp>
        <p:nvGrpSpPr>
          <p:cNvPr id="8" name="Grupo 7"/>
          <p:cNvGrpSpPr/>
          <p:nvPr userDrawn="1"/>
        </p:nvGrpSpPr>
        <p:grpSpPr>
          <a:xfrm>
            <a:off x="-134912" y="6939175"/>
            <a:ext cx="6750000" cy="1451789"/>
            <a:chOff x="-2231026" y="6547824"/>
            <a:chExt cx="8971064" cy="1929495"/>
          </a:xfrm>
        </p:grpSpPr>
        <p:pic>
          <p:nvPicPr>
            <p:cNvPr id="9" name="Imagen 8"/>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b="18592"/>
            <a:stretch/>
          </p:blipFill>
          <p:spPr>
            <a:xfrm>
              <a:off x="-2231026" y="6547824"/>
              <a:ext cx="8971064" cy="1929495"/>
            </a:xfrm>
            <a:prstGeom prst="rect">
              <a:avLst/>
            </a:prstGeom>
            <a:effectLst>
              <a:glow>
                <a:schemeClr val="accent1"/>
              </a:glow>
            </a:effectLst>
          </p:spPr>
        </p:pic>
        <p:sp>
          <p:nvSpPr>
            <p:cNvPr id="10" name="CuadroTexto 9"/>
            <p:cNvSpPr txBox="1"/>
            <p:nvPr/>
          </p:nvSpPr>
          <p:spPr>
            <a:xfrm>
              <a:off x="-1513344" y="6801921"/>
              <a:ext cx="7478284" cy="463589"/>
            </a:xfrm>
            <a:prstGeom prst="rect">
              <a:avLst/>
            </a:prstGeom>
            <a:noFill/>
          </p:spPr>
          <p:txBody>
            <a:bodyPr wrap="square" rtlCol="0">
              <a:spAutoFit/>
            </a:bodyPr>
            <a:lstStyle/>
            <a:p>
              <a:pPr algn="ctr">
                <a:lnSpc>
                  <a:spcPts val="1958"/>
                </a:lnSpc>
              </a:pPr>
              <a:r>
                <a:rPr lang="es-CO" sz="1200" b="1" dirty="0">
                  <a:solidFill>
                    <a:srgbClr val="14314C"/>
                  </a:solidFill>
                  <a:latin typeface="ArialNarrow"/>
                </a:rPr>
                <a:t>ALERTAS VIGENTES E INFORMACIÓN ADICIONAL</a:t>
              </a:r>
            </a:p>
          </p:txBody>
        </p:sp>
      </p:grpSp>
      <p:sp>
        <p:nvSpPr>
          <p:cNvPr id="11" name="CuadroTexto 10"/>
          <p:cNvSpPr txBox="1"/>
          <p:nvPr userDrawn="1"/>
        </p:nvSpPr>
        <p:spPr>
          <a:xfrm>
            <a:off x="225087" y="7410621"/>
            <a:ext cx="6075000" cy="338554"/>
          </a:xfrm>
          <a:prstGeom prst="rect">
            <a:avLst/>
          </a:prstGeom>
          <a:noFill/>
        </p:spPr>
        <p:txBody>
          <a:bodyPr wrap="square" rtlCol="0">
            <a:spAutoFit/>
          </a:bodyPr>
          <a:lstStyle/>
          <a:p>
            <a:r>
              <a:rPr lang="es-CO" sz="800" dirty="0">
                <a:solidFill>
                  <a:prstClr val="black"/>
                </a:solidFill>
                <a:latin typeface="Arial Narrow" panose="020B0606020202030204" pitchFamily="34" charset="0"/>
              </a:rPr>
              <a:t>Para mayor información sobre el pronóstico del estado del tiempo, informes técnicos diarios, comunicados especiales, </a:t>
            </a:r>
            <a:r>
              <a:rPr lang="es-CO" sz="800">
                <a:solidFill>
                  <a:prstClr val="black"/>
                </a:solidFill>
                <a:latin typeface="Arial Narrow" panose="020B0606020202030204" pitchFamily="34" charset="0"/>
              </a:rPr>
              <a:t>mapas </a:t>
            </a:r>
            <a:r>
              <a:rPr lang="es-CO" sz="800" smtClean="0">
                <a:solidFill>
                  <a:prstClr val="black"/>
                </a:solidFill>
                <a:latin typeface="Arial Narrow" panose="020B0606020202030204" pitchFamily="34" charset="0"/>
              </a:rPr>
              <a:t>diarios de temperaturas </a:t>
            </a:r>
            <a:r>
              <a:rPr lang="es-CO" sz="800" dirty="0">
                <a:solidFill>
                  <a:prstClr val="black"/>
                </a:solidFill>
                <a:latin typeface="Arial Narrow" panose="020B0606020202030204" pitchFamily="34" charset="0"/>
              </a:rPr>
              <a:t>máximas y mínimas e </a:t>
            </a:r>
            <a:r>
              <a:rPr lang="es-CO" sz="800">
                <a:solidFill>
                  <a:prstClr val="black"/>
                </a:solidFill>
                <a:latin typeface="Arial Narrow" panose="020B0606020202030204" pitchFamily="34" charset="0"/>
              </a:rPr>
              <a:t>información </a:t>
            </a:r>
            <a:r>
              <a:rPr lang="es-CO" sz="800" smtClean="0">
                <a:solidFill>
                  <a:prstClr val="black"/>
                </a:solidFill>
                <a:latin typeface="Arial Narrow" panose="020B0606020202030204" pitchFamily="34" charset="0"/>
              </a:rPr>
              <a:t>diaria de precipitación </a:t>
            </a:r>
            <a:r>
              <a:rPr lang="es-CO" sz="800" dirty="0">
                <a:solidFill>
                  <a:prstClr val="black"/>
                </a:solidFill>
                <a:latin typeface="Arial Narrow" panose="020B0606020202030204" pitchFamily="34" charset="0"/>
              </a:rPr>
              <a:t>se sugiere consultar los siguientes enlaces</a:t>
            </a:r>
            <a:r>
              <a:rPr lang="es-CO" sz="800" dirty="0" smtClean="0">
                <a:solidFill>
                  <a:prstClr val="black"/>
                </a:solidFill>
                <a:latin typeface="Arial Narrow" panose="020B0606020202030204" pitchFamily="34" charset="0"/>
              </a:rPr>
              <a:t>:</a:t>
            </a:r>
            <a:endParaRPr lang="es-CO" sz="800" dirty="0">
              <a:solidFill>
                <a:prstClr val="black"/>
              </a:solidFill>
              <a:latin typeface="Arial Narrow" panose="020B0606020202030204" pitchFamily="34" charset="0"/>
            </a:endParaRPr>
          </a:p>
        </p:txBody>
      </p:sp>
      <p:sp>
        <p:nvSpPr>
          <p:cNvPr id="12" name="CuadroTexto 11"/>
          <p:cNvSpPr txBox="1"/>
          <p:nvPr userDrawn="1"/>
        </p:nvSpPr>
        <p:spPr>
          <a:xfrm>
            <a:off x="360087" y="7749400"/>
            <a:ext cx="5850000" cy="584775"/>
          </a:xfrm>
          <a:prstGeom prst="rect">
            <a:avLst/>
          </a:prstGeom>
          <a:noFill/>
        </p:spPr>
        <p:txBody>
          <a:bodyPr wrap="square" rtlCol="0">
            <a:spAutoFit/>
          </a:bodyPr>
          <a:lstStyle/>
          <a:p>
            <a:pPr marL="152618" indent="-152618">
              <a:buFont typeface="Wingdings" panose="05000000000000000000" pitchFamily="2" charset="2"/>
              <a:buChar char="§"/>
            </a:pPr>
            <a:r>
              <a:rPr lang="es-CO" sz="800" smtClean="0">
                <a:solidFill>
                  <a:prstClr val="black"/>
                </a:solidFill>
                <a:latin typeface="Arial Narrow" panose="020B0606020202030204" pitchFamily="34" charset="0"/>
                <a:hlinkClick r:id="rId5"/>
              </a:rPr>
              <a:t>MAPA DIARIO DE TEMPERATURA </a:t>
            </a:r>
            <a:r>
              <a:rPr lang="es-CO" sz="800" dirty="0">
                <a:solidFill>
                  <a:prstClr val="black"/>
                </a:solidFill>
                <a:latin typeface="Arial Narrow" panose="020B0606020202030204" pitchFamily="34" charset="0"/>
                <a:hlinkClick r:id="rId5"/>
              </a:rPr>
              <a:t>MÁXIMA.</a:t>
            </a:r>
            <a:endParaRPr lang="es-CO" sz="800" dirty="0">
              <a:solidFill>
                <a:prstClr val="black"/>
              </a:solidFill>
              <a:latin typeface="Arial Narrow" panose="020B0606020202030204" pitchFamily="34" charset="0"/>
            </a:endParaRPr>
          </a:p>
          <a:p>
            <a:pPr marL="152618" indent="-152618">
              <a:buFont typeface="Wingdings" panose="05000000000000000000" pitchFamily="2" charset="2"/>
              <a:buChar char="§"/>
            </a:pPr>
            <a:r>
              <a:rPr lang="es-CO" sz="800">
                <a:solidFill>
                  <a:prstClr val="black"/>
                </a:solidFill>
                <a:latin typeface="Arial Narrow" panose="020B0606020202030204" pitchFamily="34" charset="0"/>
                <a:hlinkClick r:id="rId6"/>
              </a:rPr>
              <a:t>MAPA </a:t>
            </a:r>
            <a:r>
              <a:rPr lang="es-CO" sz="800" smtClean="0">
                <a:solidFill>
                  <a:prstClr val="black"/>
                </a:solidFill>
                <a:latin typeface="Arial Narrow" panose="020B0606020202030204" pitchFamily="34" charset="0"/>
                <a:hlinkClick r:id="rId6"/>
              </a:rPr>
              <a:t>DIARIO DE TEMPERATURA </a:t>
            </a:r>
            <a:r>
              <a:rPr lang="es-CO" sz="800" dirty="0">
                <a:solidFill>
                  <a:prstClr val="black"/>
                </a:solidFill>
                <a:latin typeface="Arial Narrow" panose="020B0606020202030204" pitchFamily="34" charset="0"/>
                <a:hlinkClick r:id="rId6"/>
              </a:rPr>
              <a:t>MÍNIMA.</a:t>
            </a:r>
            <a:endParaRPr lang="es-CO" sz="800" dirty="0">
              <a:solidFill>
                <a:prstClr val="black"/>
              </a:solidFill>
              <a:latin typeface="Arial Narrow" panose="020B0606020202030204" pitchFamily="34" charset="0"/>
            </a:endParaRPr>
          </a:p>
          <a:p>
            <a:pPr marL="152618" indent="-152618">
              <a:buFont typeface="Wingdings" panose="05000000000000000000" pitchFamily="2" charset="2"/>
              <a:buChar char="§"/>
            </a:pPr>
            <a:r>
              <a:rPr lang="es-CO" sz="800">
                <a:solidFill>
                  <a:prstClr val="black"/>
                </a:solidFill>
                <a:latin typeface="Arial Narrow" panose="020B0606020202030204" pitchFamily="34" charset="0"/>
                <a:hlinkClick r:id="rId7"/>
              </a:rPr>
              <a:t>INFORMACIÓN </a:t>
            </a:r>
            <a:r>
              <a:rPr lang="es-CO" sz="800" smtClean="0">
                <a:solidFill>
                  <a:prstClr val="black"/>
                </a:solidFill>
                <a:latin typeface="Arial Narrow" panose="020B0606020202030204" pitchFamily="34" charset="0"/>
                <a:hlinkClick r:id="rId7"/>
              </a:rPr>
              <a:t>DIARIA DE PRECIPITACIÓN </a:t>
            </a:r>
            <a:r>
              <a:rPr lang="es-CO" sz="800">
                <a:solidFill>
                  <a:prstClr val="black"/>
                </a:solidFill>
                <a:latin typeface="Arial Narrow" panose="020B0606020202030204" pitchFamily="34" charset="0"/>
                <a:hlinkClick r:id="rId7"/>
              </a:rPr>
              <a:t>Y </a:t>
            </a:r>
            <a:r>
              <a:rPr lang="es-CO" sz="800" smtClean="0">
                <a:solidFill>
                  <a:prstClr val="black"/>
                </a:solidFill>
                <a:latin typeface="Arial Narrow" panose="020B0606020202030204" pitchFamily="34" charset="0"/>
                <a:hlinkClick r:id="rId7"/>
              </a:rPr>
              <a:t>TEMPERATURA DE LOS </a:t>
            </a:r>
            <a:r>
              <a:rPr lang="es-CO" sz="800" dirty="0">
                <a:solidFill>
                  <a:prstClr val="black"/>
                </a:solidFill>
                <a:latin typeface="Arial Narrow" panose="020B0606020202030204" pitchFamily="34" charset="0"/>
                <a:hlinkClick r:id="rId7"/>
              </a:rPr>
              <a:t>PRINCIPALES AEROPUERTOS DEL PAÍS.</a:t>
            </a:r>
            <a:endParaRPr lang="es-CO" sz="800" dirty="0">
              <a:solidFill>
                <a:prstClr val="black"/>
              </a:solidFill>
              <a:latin typeface="Arial Narrow" panose="020B0606020202030204" pitchFamily="34" charset="0"/>
            </a:endParaRPr>
          </a:p>
          <a:p>
            <a:pPr marL="152618" indent="-152618">
              <a:buFont typeface="Wingdings" panose="05000000000000000000" pitchFamily="2" charset="2"/>
              <a:buChar char="§"/>
            </a:pPr>
            <a:r>
              <a:rPr lang="es-CO" sz="800">
                <a:solidFill>
                  <a:prstClr val="black"/>
                </a:solidFill>
                <a:latin typeface="Arial Narrow" panose="020B0606020202030204" pitchFamily="34" charset="0"/>
                <a:hlinkClick r:id="rId8"/>
              </a:rPr>
              <a:t>MOSAICO </a:t>
            </a:r>
            <a:r>
              <a:rPr lang="es-CO" sz="800" smtClean="0">
                <a:solidFill>
                  <a:prstClr val="black"/>
                </a:solidFill>
                <a:latin typeface="Arial Narrow" panose="020B0606020202030204" pitchFamily="34" charset="0"/>
                <a:hlinkClick r:id="rId8"/>
              </a:rPr>
              <a:t>MAPAS DE PRECIPITACIÓN </a:t>
            </a:r>
            <a:r>
              <a:rPr lang="es-CO" sz="800" dirty="0">
                <a:solidFill>
                  <a:prstClr val="black"/>
                </a:solidFill>
                <a:latin typeface="Arial Narrow" panose="020B0606020202030204" pitchFamily="34" charset="0"/>
                <a:hlinkClick r:id="rId8"/>
              </a:rPr>
              <a:t>DIARIA EN MILÍMETROS.</a:t>
            </a:r>
            <a:endParaRPr lang="es-CO" sz="800" dirty="0">
              <a:solidFill>
                <a:prstClr val="black"/>
              </a:solidFill>
              <a:latin typeface="Arial Narrow" panose="020B0606020202030204" pitchFamily="34" charset="0"/>
            </a:endParaRPr>
          </a:p>
        </p:txBody>
      </p:sp>
      <p:sp>
        <p:nvSpPr>
          <p:cNvPr id="13" name="Rectángulo 12"/>
          <p:cNvSpPr/>
          <p:nvPr userDrawn="1"/>
        </p:nvSpPr>
        <p:spPr>
          <a:xfrm>
            <a:off x="135087" y="5994175"/>
            <a:ext cx="3015000" cy="630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Tree>
    <p:extLst>
      <p:ext uri="{BB962C8B-B14F-4D97-AF65-F5344CB8AC3E}">
        <p14:creationId xmlns:p14="http://schemas.microsoft.com/office/powerpoint/2010/main" val="321195626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3241869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ítulo y texto vertical">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30485914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2806240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4164543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
        <p:nvSpPr>
          <p:cNvPr id="5" name="Rectángulo 4">
            <a:hlinkClick r:id="rId3"/>
          </p:cNvPr>
          <p:cNvSpPr/>
          <p:nvPr userDrawn="1"/>
        </p:nvSpPr>
        <p:spPr>
          <a:xfrm>
            <a:off x="0" y="324175"/>
            <a:ext cx="6480175" cy="765000"/>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293036920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Imagen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83086334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Imagen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52813631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Imagen con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6480175" cy="8141634"/>
          </a:xfrm>
          <a:prstGeom prst="rect">
            <a:avLst/>
          </a:prstGeom>
        </p:spPr>
      </p:pic>
      <p:sp>
        <p:nvSpPr>
          <p:cNvPr id="2" name="Rectángulo 1"/>
          <p:cNvSpPr/>
          <p:nvPr userDrawn="1"/>
        </p:nvSpPr>
        <p:spPr>
          <a:xfrm>
            <a:off x="5250" y="7578350"/>
            <a:ext cx="6474926" cy="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Tree>
    <p:extLst>
      <p:ext uri="{BB962C8B-B14F-4D97-AF65-F5344CB8AC3E}">
        <p14:creationId xmlns:p14="http://schemas.microsoft.com/office/powerpoint/2010/main" val="241350289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Imagen con títul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18727599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Imagen con título">
    <p:spTree>
      <p:nvGrpSpPr>
        <p:cNvPr id="1" name=""/>
        <p:cNvGrpSpPr/>
        <p:nvPr/>
      </p:nvGrpSpPr>
      <p:grpSpPr>
        <a:xfrm>
          <a:off x="0" y="0"/>
          <a:ext cx="0" cy="0"/>
          <a:chOff x="0" y="0"/>
          <a:chExt cx="0" cy="0"/>
        </a:xfrm>
      </p:grpSpPr>
      <p:sp>
        <p:nvSpPr>
          <p:cNvPr id="14" name="Rectángulo 13"/>
          <p:cNvSpPr/>
          <p:nvPr userDrawn="1"/>
        </p:nvSpPr>
        <p:spPr>
          <a:xfrm>
            <a:off x="0" y="0"/>
            <a:ext cx="6480175" cy="838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8" y="-35825"/>
            <a:ext cx="6509590" cy="8424175"/>
          </a:xfrm>
          <a:prstGeom prst="rect">
            <a:avLst/>
          </a:prstGeom>
        </p:spPr>
      </p:pic>
    </p:spTree>
    <p:extLst>
      <p:ext uri="{BB962C8B-B14F-4D97-AF65-F5344CB8AC3E}">
        <p14:creationId xmlns:p14="http://schemas.microsoft.com/office/powerpoint/2010/main" val="185357893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Rectángulo 1">
            <a:hlinkClick r:id="rId2"/>
          </p:cNvPr>
          <p:cNvSpPr/>
          <p:nvPr userDrawn="1"/>
        </p:nvSpPr>
        <p:spPr>
          <a:xfrm>
            <a:off x="0" y="7299175"/>
            <a:ext cx="6480175" cy="1089175"/>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Tree>
    <p:extLst>
      <p:ext uri="{BB962C8B-B14F-4D97-AF65-F5344CB8AC3E}">
        <p14:creationId xmlns:p14="http://schemas.microsoft.com/office/powerpoint/2010/main" val="379768157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9062291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6006285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
        <p:nvSpPr>
          <p:cNvPr id="5" name="Rectángulo 4">
            <a:hlinkClick r:id="rId3"/>
          </p:cNvPr>
          <p:cNvSpPr/>
          <p:nvPr userDrawn="1"/>
        </p:nvSpPr>
        <p:spPr>
          <a:xfrm>
            <a:off x="0" y="324175"/>
            <a:ext cx="6480175" cy="765000"/>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Tree>
    <p:extLst>
      <p:ext uri="{BB962C8B-B14F-4D97-AF65-F5344CB8AC3E}">
        <p14:creationId xmlns:p14="http://schemas.microsoft.com/office/powerpoint/2010/main" val="28740720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ontenido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
        <p:nvSpPr>
          <p:cNvPr id="5" name="Rectángulo 4">
            <a:hlinkClick r:id="rId3"/>
          </p:cNvPr>
          <p:cNvSpPr/>
          <p:nvPr userDrawn="1"/>
        </p:nvSpPr>
        <p:spPr>
          <a:xfrm>
            <a:off x="0" y="324175"/>
            <a:ext cx="6480175" cy="765000"/>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Tree>
    <p:extLst>
      <p:ext uri="{BB962C8B-B14F-4D97-AF65-F5344CB8AC3E}">
        <p14:creationId xmlns:p14="http://schemas.microsoft.com/office/powerpoint/2010/main" val="32289320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ido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
        <p:nvSpPr>
          <p:cNvPr id="5" name="Rectángulo 4">
            <a:hlinkClick r:id="rId3"/>
          </p:cNvPr>
          <p:cNvSpPr/>
          <p:nvPr userDrawn="1"/>
        </p:nvSpPr>
        <p:spPr>
          <a:xfrm>
            <a:off x="0" y="324175"/>
            <a:ext cx="6480175" cy="765000"/>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173423564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grpSp>
        <p:nvGrpSpPr>
          <p:cNvPr id="3" name="Grupo 2"/>
          <p:cNvGrpSpPr/>
          <p:nvPr userDrawn="1"/>
        </p:nvGrpSpPr>
        <p:grpSpPr>
          <a:xfrm>
            <a:off x="65661" y="6158382"/>
            <a:ext cx="6324426" cy="2535793"/>
            <a:chOff x="101449" y="6129175"/>
            <a:chExt cx="6264830" cy="2511898"/>
          </a:xfrm>
        </p:grpSpPr>
        <p:pic>
          <p:nvPicPr>
            <p:cNvPr id="4" name="Imagen 3"/>
            <p:cNvPicPr>
              <a:picLocks noChangeAspect="1"/>
            </p:cNvPicPr>
            <p:nvPr/>
          </p:nvPicPr>
          <p:blipFill>
            <a:blip r:embed="rId3">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01449" y="6129175"/>
              <a:ext cx="6264830" cy="2511898"/>
            </a:xfrm>
            <a:prstGeom prst="rect">
              <a:avLst/>
            </a:prstGeom>
            <a:effectLst>
              <a:glow>
                <a:schemeClr val="accent1"/>
              </a:glow>
            </a:effectLst>
          </p:spPr>
        </p:pic>
        <p:sp>
          <p:nvSpPr>
            <p:cNvPr id="5" name="CuadroTexto 4"/>
            <p:cNvSpPr txBox="1"/>
            <p:nvPr/>
          </p:nvSpPr>
          <p:spPr>
            <a:xfrm>
              <a:off x="521077" y="6579175"/>
              <a:ext cx="5443865" cy="348813"/>
            </a:xfrm>
            <a:prstGeom prst="rect">
              <a:avLst/>
            </a:prstGeom>
            <a:noFill/>
          </p:spPr>
          <p:txBody>
            <a:bodyPr wrap="square" rtlCol="0">
              <a:spAutoFit/>
            </a:bodyPr>
            <a:lstStyle/>
            <a:p>
              <a:pPr algn="ctr">
                <a:lnSpc>
                  <a:spcPts val="1958"/>
                </a:lnSpc>
              </a:pPr>
              <a:r>
                <a:rPr lang="es-CO" sz="2048" b="1" dirty="0">
                  <a:solidFill>
                    <a:srgbClr val="14314C"/>
                  </a:solidFill>
                </a:rPr>
                <a:t>ALERTAS VIGENTES E INFORMACIÓN ADICIONAL</a:t>
              </a:r>
            </a:p>
          </p:txBody>
        </p:sp>
        <p:sp>
          <p:nvSpPr>
            <p:cNvPr id="6" name="CuadroTexto 5"/>
            <p:cNvSpPr txBox="1"/>
            <p:nvPr/>
          </p:nvSpPr>
          <p:spPr>
            <a:xfrm>
              <a:off x="539463" y="6909943"/>
              <a:ext cx="5438821" cy="1045844"/>
            </a:xfrm>
            <a:prstGeom prst="rect">
              <a:avLst/>
            </a:prstGeom>
            <a:noFill/>
          </p:spPr>
          <p:txBody>
            <a:bodyPr wrap="square" rtlCol="0">
              <a:spAutoFit/>
            </a:bodyPr>
            <a:lstStyle/>
            <a:p>
              <a:r>
                <a:rPr lang="es-CO" sz="890" dirty="0">
                  <a:solidFill>
                    <a:prstClr val="black"/>
                  </a:solidFill>
                  <a:latin typeface="Arial Narrow" panose="020B0606020202030204" pitchFamily="34" charset="0"/>
                </a:rPr>
                <a:t>Para mayor información sobre el pronóstico del estado del tiempo, informes técnicos diarios, comunicados especiales, </a:t>
              </a:r>
              <a:r>
                <a:rPr lang="es-CO" sz="890">
                  <a:solidFill>
                    <a:prstClr val="black"/>
                  </a:solidFill>
                  <a:latin typeface="Arial Narrow" panose="020B0606020202030204" pitchFamily="34" charset="0"/>
                </a:rPr>
                <a:t>mapas </a:t>
              </a:r>
              <a:r>
                <a:rPr lang="es-CO" sz="890" smtClean="0">
                  <a:solidFill>
                    <a:prstClr val="black"/>
                  </a:solidFill>
                  <a:latin typeface="Arial Narrow" panose="020B0606020202030204" pitchFamily="34" charset="0"/>
                </a:rPr>
                <a:t>diarios de temperaturas </a:t>
              </a:r>
              <a:r>
                <a:rPr lang="es-CO" sz="890" dirty="0">
                  <a:solidFill>
                    <a:prstClr val="black"/>
                  </a:solidFill>
                  <a:latin typeface="Arial Narrow" panose="020B0606020202030204" pitchFamily="34" charset="0"/>
                </a:rPr>
                <a:t>máximas y mínimas e </a:t>
              </a:r>
              <a:r>
                <a:rPr lang="es-CO" sz="890">
                  <a:solidFill>
                    <a:prstClr val="black"/>
                  </a:solidFill>
                  <a:latin typeface="Arial Narrow" panose="020B0606020202030204" pitchFamily="34" charset="0"/>
                </a:rPr>
                <a:t>información </a:t>
              </a:r>
              <a:r>
                <a:rPr lang="es-CO" sz="890" smtClean="0">
                  <a:solidFill>
                    <a:prstClr val="black"/>
                  </a:solidFill>
                  <a:latin typeface="Arial Narrow" panose="020B0606020202030204" pitchFamily="34" charset="0"/>
                </a:rPr>
                <a:t>diaria de precipitación </a:t>
              </a:r>
              <a:r>
                <a:rPr lang="es-CO" sz="890" dirty="0">
                  <a:solidFill>
                    <a:prstClr val="black"/>
                  </a:solidFill>
                  <a:latin typeface="Arial Narrow" panose="020B0606020202030204" pitchFamily="34" charset="0"/>
                </a:rPr>
                <a:t>se sugiere consultar los siguientes enlaces:</a:t>
              </a:r>
            </a:p>
            <a:p>
              <a:r>
                <a:rPr lang="es-CO" sz="890" dirty="0">
                  <a:solidFill>
                    <a:prstClr val="black"/>
                  </a:solidFill>
                  <a:latin typeface="Arial Narrow" panose="020B0606020202030204" pitchFamily="34" charset="0"/>
                </a:rPr>
                <a:t> </a:t>
              </a:r>
            </a:p>
            <a:p>
              <a:pPr marL="152618" indent="-152618">
                <a:buFont typeface="Wingdings" panose="05000000000000000000" pitchFamily="2" charset="2"/>
                <a:buChar char="§"/>
              </a:pPr>
              <a:r>
                <a:rPr lang="es-CO" sz="890">
                  <a:solidFill>
                    <a:prstClr val="black"/>
                  </a:solidFill>
                  <a:latin typeface="Arial Narrow" panose="020B0606020202030204" pitchFamily="34" charset="0"/>
                  <a:hlinkClick r:id="rId5"/>
                </a:rPr>
                <a:t>MAPA </a:t>
              </a:r>
              <a:r>
                <a:rPr lang="es-CO" sz="890" smtClean="0">
                  <a:solidFill>
                    <a:prstClr val="black"/>
                  </a:solidFill>
                  <a:latin typeface="Arial Narrow" panose="020B0606020202030204" pitchFamily="34" charset="0"/>
                  <a:hlinkClick r:id="rId5"/>
                </a:rPr>
                <a:t>DIARIO DE TEMPERATURA </a:t>
              </a:r>
              <a:r>
                <a:rPr lang="es-CO" sz="890" dirty="0">
                  <a:solidFill>
                    <a:prstClr val="black"/>
                  </a:solidFill>
                  <a:latin typeface="Arial Narrow" panose="020B0606020202030204" pitchFamily="34" charset="0"/>
                  <a:hlinkClick r:id="rId5"/>
                </a:rPr>
                <a:t>MÁXIMA.</a:t>
              </a:r>
              <a:endParaRPr lang="es-CO" sz="890" dirty="0">
                <a:solidFill>
                  <a:prstClr val="black"/>
                </a:solidFill>
                <a:latin typeface="Arial Narrow" panose="020B0606020202030204" pitchFamily="34" charset="0"/>
              </a:endParaRPr>
            </a:p>
            <a:p>
              <a:pPr marL="152618" indent="-152618">
                <a:buFont typeface="Wingdings" panose="05000000000000000000" pitchFamily="2" charset="2"/>
                <a:buChar char="§"/>
              </a:pPr>
              <a:r>
                <a:rPr lang="es-CO" sz="890">
                  <a:solidFill>
                    <a:prstClr val="black"/>
                  </a:solidFill>
                  <a:latin typeface="Arial Narrow" panose="020B0606020202030204" pitchFamily="34" charset="0"/>
                  <a:hlinkClick r:id="rId6"/>
                </a:rPr>
                <a:t>MAPA </a:t>
              </a:r>
              <a:r>
                <a:rPr lang="es-CO" sz="890" smtClean="0">
                  <a:solidFill>
                    <a:prstClr val="black"/>
                  </a:solidFill>
                  <a:latin typeface="Arial Narrow" panose="020B0606020202030204" pitchFamily="34" charset="0"/>
                  <a:hlinkClick r:id="rId6"/>
                </a:rPr>
                <a:t>DIARIO DE TEMPERATURA </a:t>
              </a:r>
              <a:r>
                <a:rPr lang="es-CO" sz="890" dirty="0">
                  <a:solidFill>
                    <a:prstClr val="black"/>
                  </a:solidFill>
                  <a:latin typeface="Arial Narrow" panose="020B0606020202030204" pitchFamily="34" charset="0"/>
                  <a:hlinkClick r:id="rId6"/>
                </a:rPr>
                <a:t>MÍNIMA.</a:t>
              </a:r>
              <a:endParaRPr lang="es-CO" sz="890" dirty="0">
                <a:solidFill>
                  <a:prstClr val="black"/>
                </a:solidFill>
                <a:latin typeface="Arial Narrow" panose="020B0606020202030204" pitchFamily="34" charset="0"/>
              </a:endParaRPr>
            </a:p>
            <a:p>
              <a:pPr marL="152618" indent="-152618">
                <a:buFont typeface="Wingdings" panose="05000000000000000000" pitchFamily="2" charset="2"/>
                <a:buChar char="§"/>
              </a:pPr>
              <a:r>
                <a:rPr lang="es-CO" sz="890">
                  <a:solidFill>
                    <a:prstClr val="black"/>
                  </a:solidFill>
                  <a:latin typeface="Arial Narrow" panose="020B0606020202030204" pitchFamily="34" charset="0"/>
                  <a:hlinkClick r:id="rId7"/>
                </a:rPr>
                <a:t>INFORMACIÓN </a:t>
              </a:r>
              <a:r>
                <a:rPr lang="es-CO" sz="890" smtClean="0">
                  <a:solidFill>
                    <a:prstClr val="black"/>
                  </a:solidFill>
                  <a:latin typeface="Arial Narrow" panose="020B0606020202030204" pitchFamily="34" charset="0"/>
                  <a:hlinkClick r:id="rId7"/>
                </a:rPr>
                <a:t>DIARIA DE PRECIPITACIÓN </a:t>
              </a:r>
              <a:r>
                <a:rPr lang="es-CO" sz="890">
                  <a:solidFill>
                    <a:prstClr val="black"/>
                  </a:solidFill>
                  <a:latin typeface="Arial Narrow" panose="020B0606020202030204" pitchFamily="34" charset="0"/>
                  <a:hlinkClick r:id="rId7"/>
                </a:rPr>
                <a:t>Y </a:t>
              </a:r>
              <a:r>
                <a:rPr lang="es-CO" sz="890" smtClean="0">
                  <a:solidFill>
                    <a:prstClr val="black"/>
                  </a:solidFill>
                  <a:latin typeface="Arial Narrow" panose="020B0606020202030204" pitchFamily="34" charset="0"/>
                  <a:hlinkClick r:id="rId7"/>
                </a:rPr>
                <a:t>TEMPERATURA DE LOS </a:t>
              </a:r>
              <a:r>
                <a:rPr lang="es-CO" sz="890" dirty="0">
                  <a:solidFill>
                    <a:prstClr val="black"/>
                  </a:solidFill>
                  <a:latin typeface="Arial Narrow" panose="020B0606020202030204" pitchFamily="34" charset="0"/>
                  <a:hlinkClick r:id="rId7"/>
                </a:rPr>
                <a:t>PRINCIPALES AEROPUERTOS DEL PAÍS.</a:t>
              </a:r>
              <a:endParaRPr lang="es-CO" sz="890" dirty="0">
                <a:solidFill>
                  <a:prstClr val="black"/>
                </a:solidFill>
                <a:latin typeface="Arial Narrow" panose="020B0606020202030204" pitchFamily="34" charset="0"/>
              </a:endParaRPr>
            </a:p>
            <a:p>
              <a:pPr marL="152618" indent="-152618">
                <a:buFont typeface="Wingdings" panose="05000000000000000000" pitchFamily="2" charset="2"/>
                <a:buChar char="§"/>
              </a:pPr>
              <a:r>
                <a:rPr lang="es-CO" sz="890">
                  <a:solidFill>
                    <a:prstClr val="black"/>
                  </a:solidFill>
                  <a:latin typeface="Arial Narrow" panose="020B0606020202030204" pitchFamily="34" charset="0"/>
                  <a:hlinkClick r:id="rId8"/>
                </a:rPr>
                <a:t>MOSAICO </a:t>
              </a:r>
              <a:r>
                <a:rPr lang="es-CO" sz="890" smtClean="0">
                  <a:solidFill>
                    <a:prstClr val="black"/>
                  </a:solidFill>
                  <a:latin typeface="Arial Narrow" panose="020B0606020202030204" pitchFamily="34" charset="0"/>
                  <a:hlinkClick r:id="rId8"/>
                </a:rPr>
                <a:t>MAPAS DE PRECIPITACIÓN </a:t>
              </a:r>
              <a:r>
                <a:rPr lang="es-CO" sz="890" dirty="0">
                  <a:solidFill>
                    <a:prstClr val="black"/>
                  </a:solidFill>
                  <a:latin typeface="Arial Narrow" panose="020B0606020202030204" pitchFamily="34" charset="0"/>
                  <a:hlinkClick r:id="rId8"/>
                </a:rPr>
                <a:t>DIARIA EN MILÍMETROS.</a:t>
              </a:r>
              <a:endParaRPr lang="es-CO" sz="890" dirty="0">
                <a:solidFill>
                  <a:prstClr val="black"/>
                </a:solidFill>
                <a:latin typeface="Arial Narrow" panose="020B0606020202030204" pitchFamily="34" charset="0"/>
              </a:endParaRPr>
            </a:p>
          </p:txBody>
        </p:sp>
      </p:grpSp>
    </p:spTree>
    <p:extLst>
      <p:ext uri="{BB962C8B-B14F-4D97-AF65-F5344CB8AC3E}">
        <p14:creationId xmlns:p14="http://schemas.microsoft.com/office/powerpoint/2010/main" val="173571808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7415387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ítulo y texto vertical">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637978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0016575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205782017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8_Imagen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264907459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7_Imagen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74151412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Imagen con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6480175" cy="8141634"/>
          </a:xfrm>
          <a:prstGeom prst="rect">
            <a:avLst/>
          </a:prstGeom>
        </p:spPr>
      </p:pic>
      <p:sp>
        <p:nvSpPr>
          <p:cNvPr id="2" name="Rectángulo 1"/>
          <p:cNvSpPr/>
          <p:nvPr userDrawn="1"/>
        </p:nvSpPr>
        <p:spPr>
          <a:xfrm>
            <a:off x="5250" y="7578350"/>
            <a:ext cx="6474926" cy="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Tree>
    <p:extLst>
      <p:ext uri="{BB962C8B-B14F-4D97-AF65-F5344CB8AC3E}">
        <p14:creationId xmlns:p14="http://schemas.microsoft.com/office/powerpoint/2010/main" val="181278658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Imagen con títul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287834073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Imagen con título">
    <p:spTree>
      <p:nvGrpSpPr>
        <p:cNvPr id="1" name=""/>
        <p:cNvGrpSpPr/>
        <p:nvPr/>
      </p:nvGrpSpPr>
      <p:grpSpPr>
        <a:xfrm>
          <a:off x="0" y="0"/>
          <a:ext cx="0" cy="0"/>
          <a:chOff x="0" y="0"/>
          <a:chExt cx="0" cy="0"/>
        </a:xfrm>
      </p:grpSpPr>
      <p:sp>
        <p:nvSpPr>
          <p:cNvPr id="14" name="Rectángulo 13"/>
          <p:cNvSpPr/>
          <p:nvPr userDrawn="1"/>
        </p:nvSpPr>
        <p:spPr>
          <a:xfrm>
            <a:off x="0" y="0"/>
            <a:ext cx="6480175" cy="838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8" y="-35825"/>
            <a:ext cx="6509590" cy="8424175"/>
          </a:xfrm>
          <a:prstGeom prst="rect">
            <a:avLst/>
          </a:prstGeom>
        </p:spPr>
      </p:pic>
    </p:spTree>
    <p:extLst>
      <p:ext uri="{BB962C8B-B14F-4D97-AF65-F5344CB8AC3E}">
        <p14:creationId xmlns:p14="http://schemas.microsoft.com/office/powerpoint/2010/main" val="23506515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grpSp>
        <p:nvGrpSpPr>
          <p:cNvPr id="3" name="Grupo 2"/>
          <p:cNvGrpSpPr/>
          <p:nvPr userDrawn="1"/>
        </p:nvGrpSpPr>
        <p:grpSpPr>
          <a:xfrm>
            <a:off x="65661" y="6158382"/>
            <a:ext cx="6324426" cy="2535793"/>
            <a:chOff x="101449" y="6129175"/>
            <a:chExt cx="6264830" cy="2511898"/>
          </a:xfrm>
        </p:grpSpPr>
        <p:pic>
          <p:nvPicPr>
            <p:cNvPr id="4" name="Imagen 3"/>
            <p:cNvPicPr>
              <a:picLocks noChangeAspect="1"/>
            </p:cNvPicPr>
            <p:nvPr/>
          </p:nvPicPr>
          <p:blipFill>
            <a:blip r:embed="rId3">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01449" y="6129175"/>
              <a:ext cx="6264830" cy="2511898"/>
            </a:xfrm>
            <a:prstGeom prst="rect">
              <a:avLst/>
            </a:prstGeom>
            <a:effectLst>
              <a:glow>
                <a:schemeClr val="accent1"/>
              </a:glow>
            </a:effectLst>
          </p:spPr>
        </p:pic>
        <p:sp>
          <p:nvSpPr>
            <p:cNvPr id="5" name="CuadroTexto 4"/>
            <p:cNvSpPr txBox="1"/>
            <p:nvPr/>
          </p:nvSpPr>
          <p:spPr>
            <a:xfrm>
              <a:off x="521077" y="6579175"/>
              <a:ext cx="5443865" cy="348813"/>
            </a:xfrm>
            <a:prstGeom prst="rect">
              <a:avLst/>
            </a:prstGeom>
            <a:noFill/>
          </p:spPr>
          <p:txBody>
            <a:bodyPr wrap="square" rtlCol="0">
              <a:spAutoFit/>
            </a:bodyPr>
            <a:lstStyle/>
            <a:p>
              <a:pPr algn="ctr">
                <a:lnSpc>
                  <a:spcPts val="1958"/>
                </a:lnSpc>
              </a:pPr>
              <a:r>
                <a:rPr lang="es-CO" sz="2048" b="1" dirty="0">
                  <a:solidFill>
                    <a:srgbClr val="14314C"/>
                  </a:solidFill>
                </a:rPr>
                <a:t>ALERTAS VIGENTES E INFORMACIÓN ADICIONAL</a:t>
              </a:r>
            </a:p>
          </p:txBody>
        </p:sp>
        <p:sp>
          <p:nvSpPr>
            <p:cNvPr id="6" name="CuadroTexto 5"/>
            <p:cNvSpPr txBox="1"/>
            <p:nvPr/>
          </p:nvSpPr>
          <p:spPr>
            <a:xfrm>
              <a:off x="539463" y="6909943"/>
              <a:ext cx="5438821" cy="1045844"/>
            </a:xfrm>
            <a:prstGeom prst="rect">
              <a:avLst/>
            </a:prstGeom>
            <a:noFill/>
          </p:spPr>
          <p:txBody>
            <a:bodyPr wrap="square" rtlCol="0">
              <a:spAutoFit/>
            </a:bodyPr>
            <a:lstStyle/>
            <a:p>
              <a:r>
                <a:rPr lang="es-CO" sz="890" dirty="0">
                  <a:latin typeface="Arial Narrow" panose="020B0606020202030204" pitchFamily="34" charset="0"/>
                </a:rPr>
                <a:t>Para mayor información sobre el pronóstico del estado del tiempo, informes técnicos diarios, comunicados especiales, </a:t>
              </a:r>
              <a:r>
                <a:rPr lang="es-CO" sz="890">
                  <a:latin typeface="Arial Narrow" panose="020B0606020202030204" pitchFamily="34" charset="0"/>
                </a:rPr>
                <a:t>mapas </a:t>
              </a:r>
              <a:r>
                <a:rPr lang="es-CO" sz="890" smtClean="0">
                  <a:latin typeface="Arial Narrow" panose="020B0606020202030204" pitchFamily="34" charset="0"/>
                </a:rPr>
                <a:t>diarios de temperaturas </a:t>
              </a:r>
              <a:r>
                <a:rPr lang="es-CO" sz="890" dirty="0">
                  <a:latin typeface="Arial Narrow" panose="020B0606020202030204" pitchFamily="34" charset="0"/>
                </a:rPr>
                <a:t>máximas y mínimas e </a:t>
              </a:r>
              <a:r>
                <a:rPr lang="es-CO" sz="890">
                  <a:latin typeface="Arial Narrow" panose="020B0606020202030204" pitchFamily="34" charset="0"/>
                </a:rPr>
                <a:t>información </a:t>
              </a:r>
              <a:r>
                <a:rPr lang="es-CO" sz="890" smtClean="0">
                  <a:latin typeface="Arial Narrow" panose="020B0606020202030204" pitchFamily="34" charset="0"/>
                </a:rPr>
                <a:t>diaria de precipitación </a:t>
              </a:r>
              <a:r>
                <a:rPr lang="es-CO" sz="890" dirty="0">
                  <a:latin typeface="Arial Narrow" panose="020B0606020202030204" pitchFamily="34" charset="0"/>
                </a:rPr>
                <a:t>se sugiere consultar los siguientes enlaces:</a:t>
              </a:r>
            </a:p>
            <a:p>
              <a:r>
                <a:rPr lang="es-CO" sz="890" dirty="0">
                  <a:latin typeface="Arial Narrow" panose="020B0606020202030204" pitchFamily="34" charset="0"/>
                </a:rPr>
                <a:t> </a:t>
              </a:r>
            </a:p>
            <a:p>
              <a:pPr marL="152618" indent="-152618">
                <a:buFont typeface="Wingdings" panose="05000000000000000000" pitchFamily="2" charset="2"/>
                <a:buChar char="§"/>
              </a:pPr>
              <a:r>
                <a:rPr lang="es-CO" sz="890">
                  <a:latin typeface="Arial Narrow" panose="020B0606020202030204" pitchFamily="34" charset="0"/>
                  <a:hlinkClick r:id="rId5"/>
                </a:rPr>
                <a:t>MAPA </a:t>
              </a:r>
              <a:r>
                <a:rPr lang="es-CO" sz="890" smtClean="0">
                  <a:latin typeface="Arial Narrow" panose="020B0606020202030204" pitchFamily="34" charset="0"/>
                  <a:hlinkClick r:id="rId5"/>
                </a:rPr>
                <a:t>DIARIO DE TEMPERATURA </a:t>
              </a:r>
              <a:r>
                <a:rPr lang="es-CO" sz="890" dirty="0">
                  <a:latin typeface="Arial Narrow" panose="020B0606020202030204" pitchFamily="34" charset="0"/>
                  <a:hlinkClick r:id="rId5"/>
                </a:rPr>
                <a:t>MÁXIMA.</a:t>
              </a:r>
              <a:endParaRPr lang="es-CO" sz="890" dirty="0">
                <a:latin typeface="Arial Narrow" panose="020B0606020202030204" pitchFamily="34" charset="0"/>
              </a:endParaRPr>
            </a:p>
            <a:p>
              <a:pPr marL="152618" indent="-152618">
                <a:buFont typeface="Wingdings" panose="05000000000000000000" pitchFamily="2" charset="2"/>
                <a:buChar char="§"/>
              </a:pPr>
              <a:r>
                <a:rPr lang="es-CO" sz="890">
                  <a:latin typeface="Arial Narrow" panose="020B0606020202030204" pitchFamily="34" charset="0"/>
                  <a:hlinkClick r:id="rId6"/>
                </a:rPr>
                <a:t>MAPA </a:t>
              </a:r>
              <a:r>
                <a:rPr lang="es-CO" sz="890" smtClean="0">
                  <a:latin typeface="Arial Narrow" panose="020B0606020202030204" pitchFamily="34" charset="0"/>
                  <a:hlinkClick r:id="rId6"/>
                </a:rPr>
                <a:t>DIARIO DE TEMPERATURA </a:t>
              </a:r>
              <a:r>
                <a:rPr lang="es-CO" sz="890" dirty="0">
                  <a:latin typeface="Arial Narrow" panose="020B0606020202030204" pitchFamily="34" charset="0"/>
                  <a:hlinkClick r:id="rId6"/>
                </a:rPr>
                <a:t>MÍNIMA.</a:t>
              </a:r>
              <a:endParaRPr lang="es-CO" sz="890" dirty="0">
                <a:latin typeface="Arial Narrow" panose="020B0606020202030204" pitchFamily="34" charset="0"/>
              </a:endParaRPr>
            </a:p>
            <a:p>
              <a:pPr marL="152618" indent="-152618">
                <a:buFont typeface="Wingdings" panose="05000000000000000000" pitchFamily="2" charset="2"/>
                <a:buChar char="§"/>
              </a:pPr>
              <a:r>
                <a:rPr lang="es-CO" sz="890">
                  <a:latin typeface="Arial Narrow" panose="020B0606020202030204" pitchFamily="34" charset="0"/>
                  <a:hlinkClick r:id="rId7"/>
                </a:rPr>
                <a:t>INFORMACIÓN </a:t>
              </a:r>
              <a:r>
                <a:rPr lang="es-CO" sz="890" smtClean="0">
                  <a:latin typeface="Arial Narrow" panose="020B0606020202030204" pitchFamily="34" charset="0"/>
                  <a:hlinkClick r:id="rId7"/>
                </a:rPr>
                <a:t>DIARIA DE PRECIPITACIÓN </a:t>
              </a:r>
              <a:r>
                <a:rPr lang="es-CO" sz="890">
                  <a:latin typeface="Arial Narrow" panose="020B0606020202030204" pitchFamily="34" charset="0"/>
                  <a:hlinkClick r:id="rId7"/>
                </a:rPr>
                <a:t>Y </a:t>
              </a:r>
              <a:r>
                <a:rPr lang="es-CO" sz="890" smtClean="0">
                  <a:latin typeface="Arial Narrow" panose="020B0606020202030204" pitchFamily="34" charset="0"/>
                  <a:hlinkClick r:id="rId7"/>
                </a:rPr>
                <a:t>TEMPERATURA DE LOS </a:t>
              </a:r>
              <a:r>
                <a:rPr lang="es-CO" sz="890" dirty="0">
                  <a:latin typeface="Arial Narrow" panose="020B0606020202030204" pitchFamily="34" charset="0"/>
                  <a:hlinkClick r:id="rId7"/>
                </a:rPr>
                <a:t>PRINCIPALES AEROPUERTOS DEL PAÍS.</a:t>
              </a:r>
              <a:endParaRPr lang="es-CO" sz="890" dirty="0">
                <a:latin typeface="Arial Narrow" panose="020B0606020202030204" pitchFamily="34" charset="0"/>
              </a:endParaRPr>
            </a:p>
            <a:p>
              <a:pPr marL="152618" indent="-152618">
                <a:buFont typeface="Wingdings" panose="05000000000000000000" pitchFamily="2" charset="2"/>
                <a:buChar char="§"/>
              </a:pPr>
              <a:r>
                <a:rPr lang="es-CO" sz="890">
                  <a:latin typeface="Arial Narrow" panose="020B0606020202030204" pitchFamily="34" charset="0"/>
                  <a:hlinkClick r:id="rId8"/>
                </a:rPr>
                <a:t>MOSAICO </a:t>
              </a:r>
              <a:r>
                <a:rPr lang="es-CO" sz="890" smtClean="0">
                  <a:latin typeface="Arial Narrow" panose="020B0606020202030204" pitchFamily="34" charset="0"/>
                  <a:hlinkClick r:id="rId8"/>
                </a:rPr>
                <a:t>MAPAS DE PRECIPITACIÓN </a:t>
              </a:r>
              <a:r>
                <a:rPr lang="es-CO" sz="890" dirty="0">
                  <a:latin typeface="Arial Narrow" panose="020B0606020202030204" pitchFamily="34" charset="0"/>
                  <a:hlinkClick r:id="rId8"/>
                </a:rPr>
                <a:t>DIARIA EN MILÍMETROS.</a:t>
              </a:r>
              <a:endParaRPr lang="es-CO" sz="890" dirty="0">
                <a:latin typeface="Arial Narrow" panose="020B0606020202030204" pitchFamily="34" charset="0"/>
              </a:endParaRPr>
            </a:p>
          </p:txBody>
        </p:sp>
      </p:grpSp>
    </p:spTree>
    <p:extLst>
      <p:ext uri="{BB962C8B-B14F-4D97-AF65-F5344CB8AC3E}">
        <p14:creationId xmlns:p14="http://schemas.microsoft.com/office/powerpoint/2010/main" val="2947945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580360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ítulo y texto vertical">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816003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404901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1.jp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1.jpg"/><Relationship Id="rId2" Type="http://schemas.openxmlformats.org/officeDocument/2006/relationships/slideLayout" Target="../slideLayouts/slideLayout31.xml"/><Relationship Id="rId16" Type="http://schemas.openxmlformats.org/officeDocument/2006/relationships/theme" Target="../theme/theme3.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1.jpg"/><Relationship Id="rId2" Type="http://schemas.openxmlformats.org/officeDocument/2006/relationships/slideLayout" Target="../slideLayouts/slideLayout46.xml"/><Relationship Id="rId16" Type="http://schemas.openxmlformats.org/officeDocument/2006/relationships/theme" Target="../theme/theme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673545033"/>
      </p:ext>
    </p:extLst>
  </p:cSld>
  <p:clrMap bg1="lt1" tx1="dk1" bg2="lt2" tx2="dk2" accent1="accent1" accent2="accent2" accent3="accent3" accent4="accent4" accent5="accent5" accent6="accent6" hlink="hlink" folHlink="folHlink"/>
  <p:sldLayoutIdLst>
    <p:sldLayoutId id="2147483727" r:id="rId1"/>
    <p:sldLayoutId id="2147483715" r:id="rId2"/>
    <p:sldLayoutId id="2147483728" r:id="rId3"/>
    <p:sldLayoutId id="2147483716" r:id="rId4"/>
    <p:sldLayoutId id="2147483733" r:id="rId5"/>
    <p:sldLayoutId id="2147483717" r:id="rId6"/>
    <p:sldLayoutId id="2147483718" r:id="rId7"/>
    <p:sldLayoutId id="2147483731" r:id="rId8"/>
    <p:sldLayoutId id="2147483719" r:id="rId9"/>
    <p:sldLayoutId id="2147483732" r:id="rId10"/>
    <p:sldLayoutId id="2147483729" r:id="rId11"/>
    <p:sldLayoutId id="2147483726" r:id="rId12"/>
    <p:sldLayoutId id="2147483734" r:id="rId13"/>
    <p:sldLayoutId id="2147483751" r:id="rId14"/>
    <p:sldLayoutId id="2147483784" r:id="rId15"/>
  </p:sldLayoutIdLst>
  <p:txStyles>
    <p:titleStyle>
      <a:lvl1pPr algn="l" defTabSz="648035" rtl="0" eaLnBrk="1" latinLnBrk="0" hangingPunct="1">
        <a:lnSpc>
          <a:spcPct val="90000"/>
        </a:lnSpc>
        <a:spcBef>
          <a:spcPct val="0"/>
        </a:spcBef>
        <a:buNone/>
        <a:defRPr sz="3118" kern="1200">
          <a:solidFill>
            <a:schemeClr val="tx1"/>
          </a:solidFill>
          <a:latin typeface="+mj-lt"/>
          <a:ea typeface="+mj-ea"/>
          <a:cs typeface="+mj-cs"/>
        </a:defRPr>
      </a:lvl1pPr>
    </p:titleStyle>
    <p:bodyStyle>
      <a:lvl1pPr marL="162009" indent="-162009" algn="l" defTabSz="648035" rtl="0" eaLnBrk="1" latinLnBrk="0" hangingPunct="1">
        <a:lnSpc>
          <a:spcPct val="90000"/>
        </a:lnSpc>
        <a:spcBef>
          <a:spcPts val="709"/>
        </a:spcBef>
        <a:buFont typeface="Arial" panose="020B0604020202020204" pitchFamily="34" charset="0"/>
        <a:buChar char="•"/>
        <a:defRPr sz="1984" kern="1200">
          <a:solidFill>
            <a:schemeClr val="tx1"/>
          </a:solidFill>
          <a:latin typeface="+mn-lt"/>
          <a:ea typeface="+mn-ea"/>
          <a:cs typeface="+mn-cs"/>
        </a:defRPr>
      </a:lvl1pPr>
      <a:lvl2pPr marL="486026" indent="-162009" algn="l" defTabSz="648035" rtl="0" eaLnBrk="1" latinLnBrk="0" hangingPunct="1">
        <a:lnSpc>
          <a:spcPct val="90000"/>
        </a:lnSpc>
        <a:spcBef>
          <a:spcPts val="354"/>
        </a:spcBef>
        <a:buFont typeface="Arial" panose="020B0604020202020204" pitchFamily="34" charset="0"/>
        <a:buChar char="•"/>
        <a:defRPr sz="1701" kern="1200">
          <a:solidFill>
            <a:schemeClr val="tx1"/>
          </a:solidFill>
          <a:latin typeface="+mn-lt"/>
          <a:ea typeface="+mn-ea"/>
          <a:cs typeface="+mn-cs"/>
        </a:defRPr>
      </a:lvl2pPr>
      <a:lvl3pPr marL="810044" indent="-162009" algn="l" defTabSz="648035" rtl="0" eaLnBrk="1" latinLnBrk="0" hangingPunct="1">
        <a:lnSpc>
          <a:spcPct val="90000"/>
        </a:lnSpc>
        <a:spcBef>
          <a:spcPts val="354"/>
        </a:spcBef>
        <a:buFont typeface="Arial" panose="020B0604020202020204" pitchFamily="34" charset="0"/>
        <a:buChar char="•"/>
        <a:defRPr sz="1417" kern="1200">
          <a:solidFill>
            <a:schemeClr val="tx1"/>
          </a:solidFill>
          <a:latin typeface="+mn-lt"/>
          <a:ea typeface="+mn-ea"/>
          <a:cs typeface="+mn-cs"/>
        </a:defRPr>
      </a:lvl3pPr>
      <a:lvl4pPr marL="1134062"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4pPr>
      <a:lvl5pPr marL="1458079"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5pPr>
      <a:lvl6pPr marL="1782097"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6pPr>
      <a:lvl7pPr marL="2106115"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7pPr>
      <a:lvl8pPr marL="2430132"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8pPr>
      <a:lvl9pPr marL="2754150"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9pPr>
    </p:bodyStyle>
    <p:otherStyle>
      <a:defPPr>
        <a:defRPr lang="en-US"/>
      </a:defPPr>
      <a:lvl1pPr marL="0" algn="l" defTabSz="648035" rtl="0" eaLnBrk="1" latinLnBrk="0" hangingPunct="1">
        <a:defRPr sz="1276" kern="1200">
          <a:solidFill>
            <a:schemeClr val="tx1"/>
          </a:solidFill>
          <a:latin typeface="+mn-lt"/>
          <a:ea typeface="+mn-ea"/>
          <a:cs typeface="+mn-cs"/>
        </a:defRPr>
      </a:lvl1pPr>
      <a:lvl2pPr marL="324018" algn="l" defTabSz="648035" rtl="0" eaLnBrk="1" latinLnBrk="0" hangingPunct="1">
        <a:defRPr sz="1276" kern="1200">
          <a:solidFill>
            <a:schemeClr val="tx1"/>
          </a:solidFill>
          <a:latin typeface="+mn-lt"/>
          <a:ea typeface="+mn-ea"/>
          <a:cs typeface="+mn-cs"/>
        </a:defRPr>
      </a:lvl2pPr>
      <a:lvl3pPr marL="648035" algn="l" defTabSz="648035" rtl="0" eaLnBrk="1" latinLnBrk="0" hangingPunct="1">
        <a:defRPr sz="1276" kern="1200">
          <a:solidFill>
            <a:schemeClr val="tx1"/>
          </a:solidFill>
          <a:latin typeface="+mn-lt"/>
          <a:ea typeface="+mn-ea"/>
          <a:cs typeface="+mn-cs"/>
        </a:defRPr>
      </a:lvl3pPr>
      <a:lvl4pPr marL="972053" algn="l" defTabSz="648035" rtl="0" eaLnBrk="1" latinLnBrk="0" hangingPunct="1">
        <a:defRPr sz="1276" kern="1200">
          <a:solidFill>
            <a:schemeClr val="tx1"/>
          </a:solidFill>
          <a:latin typeface="+mn-lt"/>
          <a:ea typeface="+mn-ea"/>
          <a:cs typeface="+mn-cs"/>
        </a:defRPr>
      </a:lvl4pPr>
      <a:lvl5pPr marL="1296071" algn="l" defTabSz="648035" rtl="0" eaLnBrk="1" latinLnBrk="0" hangingPunct="1">
        <a:defRPr sz="1276" kern="1200">
          <a:solidFill>
            <a:schemeClr val="tx1"/>
          </a:solidFill>
          <a:latin typeface="+mn-lt"/>
          <a:ea typeface="+mn-ea"/>
          <a:cs typeface="+mn-cs"/>
        </a:defRPr>
      </a:lvl5pPr>
      <a:lvl6pPr marL="1620088" algn="l" defTabSz="648035" rtl="0" eaLnBrk="1" latinLnBrk="0" hangingPunct="1">
        <a:defRPr sz="1276" kern="1200">
          <a:solidFill>
            <a:schemeClr val="tx1"/>
          </a:solidFill>
          <a:latin typeface="+mn-lt"/>
          <a:ea typeface="+mn-ea"/>
          <a:cs typeface="+mn-cs"/>
        </a:defRPr>
      </a:lvl6pPr>
      <a:lvl7pPr marL="1944106" algn="l" defTabSz="648035" rtl="0" eaLnBrk="1" latinLnBrk="0" hangingPunct="1">
        <a:defRPr sz="1276" kern="1200">
          <a:solidFill>
            <a:schemeClr val="tx1"/>
          </a:solidFill>
          <a:latin typeface="+mn-lt"/>
          <a:ea typeface="+mn-ea"/>
          <a:cs typeface="+mn-cs"/>
        </a:defRPr>
      </a:lvl7pPr>
      <a:lvl8pPr marL="2268123" algn="l" defTabSz="648035" rtl="0" eaLnBrk="1" latinLnBrk="0" hangingPunct="1">
        <a:defRPr sz="1276" kern="1200">
          <a:solidFill>
            <a:schemeClr val="tx1"/>
          </a:solidFill>
          <a:latin typeface="+mn-lt"/>
          <a:ea typeface="+mn-ea"/>
          <a:cs typeface="+mn-cs"/>
        </a:defRPr>
      </a:lvl8pPr>
      <a:lvl9pPr marL="2592141" algn="l" defTabSz="648035" rtl="0" eaLnBrk="1" latinLnBrk="0" hangingPunct="1">
        <a:defRPr sz="127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220407493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50" r:id="rId14"/>
  </p:sldLayoutIdLst>
  <p:txStyles>
    <p:titleStyle>
      <a:lvl1pPr algn="l" defTabSz="648035" rtl="0" eaLnBrk="1" latinLnBrk="0" hangingPunct="1">
        <a:lnSpc>
          <a:spcPct val="90000"/>
        </a:lnSpc>
        <a:spcBef>
          <a:spcPct val="0"/>
        </a:spcBef>
        <a:buNone/>
        <a:defRPr sz="3118" kern="1200">
          <a:solidFill>
            <a:schemeClr val="tx1"/>
          </a:solidFill>
          <a:latin typeface="+mj-lt"/>
          <a:ea typeface="+mj-ea"/>
          <a:cs typeface="+mj-cs"/>
        </a:defRPr>
      </a:lvl1pPr>
    </p:titleStyle>
    <p:bodyStyle>
      <a:lvl1pPr marL="162009" indent="-162009" algn="l" defTabSz="648035" rtl="0" eaLnBrk="1" latinLnBrk="0" hangingPunct="1">
        <a:lnSpc>
          <a:spcPct val="90000"/>
        </a:lnSpc>
        <a:spcBef>
          <a:spcPts val="709"/>
        </a:spcBef>
        <a:buFont typeface="Arial" panose="020B0604020202020204" pitchFamily="34" charset="0"/>
        <a:buChar char="•"/>
        <a:defRPr sz="1984" kern="1200">
          <a:solidFill>
            <a:schemeClr val="tx1"/>
          </a:solidFill>
          <a:latin typeface="+mn-lt"/>
          <a:ea typeface="+mn-ea"/>
          <a:cs typeface="+mn-cs"/>
        </a:defRPr>
      </a:lvl1pPr>
      <a:lvl2pPr marL="486026" indent="-162009" algn="l" defTabSz="648035" rtl="0" eaLnBrk="1" latinLnBrk="0" hangingPunct="1">
        <a:lnSpc>
          <a:spcPct val="90000"/>
        </a:lnSpc>
        <a:spcBef>
          <a:spcPts val="354"/>
        </a:spcBef>
        <a:buFont typeface="Arial" panose="020B0604020202020204" pitchFamily="34" charset="0"/>
        <a:buChar char="•"/>
        <a:defRPr sz="1701" kern="1200">
          <a:solidFill>
            <a:schemeClr val="tx1"/>
          </a:solidFill>
          <a:latin typeface="+mn-lt"/>
          <a:ea typeface="+mn-ea"/>
          <a:cs typeface="+mn-cs"/>
        </a:defRPr>
      </a:lvl2pPr>
      <a:lvl3pPr marL="810044" indent="-162009" algn="l" defTabSz="648035" rtl="0" eaLnBrk="1" latinLnBrk="0" hangingPunct="1">
        <a:lnSpc>
          <a:spcPct val="90000"/>
        </a:lnSpc>
        <a:spcBef>
          <a:spcPts val="354"/>
        </a:spcBef>
        <a:buFont typeface="Arial" panose="020B0604020202020204" pitchFamily="34" charset="0"/>
        <a:buChar char="•"/>
        <a:defRPr sz="1417" kern="1200">
          <a:solidFill>
            <a:schemeClr val="tx1"/>
          </a:solidFill>
          <a:latin typeface="+mn-lt"/>
          <a:ea typeface="+mn-ea"/>
          <a:cs typeface="+mn-cs"/>
        </a:defRPr>
      </a:lvl3pPr>
      <a:lvl4pPr marL="1134062"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4pPr>
      <a:lvl5pPr marL="1458079"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5pPr>
      <a:lvl6pPr marL="1782097"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6pPr>
      <a:lvl7pPr marL="2106115"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7pPr>
      <a:lvl8pPr marL="2430132"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8pPr>
      <a:lvl9pPr marL="2754150"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9pPr>
    </p:bodyStyle>
    <p:otherStyle>
      <a:defPPr>
        <a:defRPr lang="en-US"/>
      </a:defPPr>
      <a:lvl1pPr marL="0" algn="l" defTabSz="648035" rtl="0" eaLnBrk="1" latinLnBrk="0" hangingPunct="1">
        <a:defRPr sz="1276" kern="1200">
          <a:solidFill>
            <a:schemeClr val="tx1"/>
          </a:solidFill>
          <a:latin typeface="+mn-lt"/>
          <a:ea typeface="+mn-ea"/>
          <a:cs typeface="+mn-cs"/>
        </a:defRPr>
      </a:lvl1pPr>
      <a:lvl2pPr marL="324018" algn="l" defTabSz="648035" rtl="0" eaLnBrk="1" latinLnBrk="0" hangingPunct="1">
        <a:defRPr sz="1276" kern="1200">
          <a:solidFill>
            <a:schemeClr val="tx1"/>
          </a:solidFill>
          <a:latin typeface="+mn-lt"/>
          <a:ea typeface="+mn-ea"/>
          <a:cs typeface="+mn-cs"/>
        </a:defRPr>
      </a:lvl2pPr>
      <a:lvl3pPr marL="648035" algn="l" defTabSz="648035" rtl="0" eaLnBrk="1" latinLnBrk="0" hangingPunct="1">
        <a:defRPr sz="1276" kern="1200">
          <a:solidFill>
            <a:schemeClr val="tx1"/>
          </a:solidFill>
          <a:latin typeface="+mn-lt"/>
          <a:ea typeface="+mn-ea"/>
          <a:cs typeface="+mn-cs"/>
        </a:defRPr>
      </a:lvl3pPr>
      <a:lvl4pPr marL="972053" algn="l" defTabSz="648035" rtl="0" eaLnBrk="1" latinLnBrk="0" hangingPunct="1">
        <a:defRPr sz="1276" kern="1200">
          <a:solidFill>
            <a:schemeClr val="tx1"/>
          </a:solidFill>
          <a:latin typeface="+mn-lt"/>
          <a:ea typeface="+mn-ea"/>
          <a:cs typeface="+mn-cs"/>
        </a:defRPr>
      </a:lvl4pPr>
      <a:lvl5pPr marL="1296071" algn="l" defTabSz="648035" rtl="0" eaLnBrk="1" latinLnBrk="0" hangingPunct="1">
        <a:defRPr sz="1276" kern="1200">
          <a:solidFill>
            <a:schemeClr val="tx1"/>
          </a:solidFill>
          <a:latin typeface="+mn-lt"/>
          <a:ea typeface="+mn-ea"/>
          <a:cs typeface="+mn-cs"/>
        </a:defRPr>
      </a:lvl5pPr>
      <a:lvl6pPr marL="1620088" algn="l" defTabSz="648035" rtl="0" eaLnBrk="1" latinLnBrk="0" hangingPunct="1">
        <a:defRPr sz="1276" kern="1200">
          <a:solidFill>
            <a:schemeClr val="tx1"/>
          </a:solidFill>
          <a:latin typeface="+mn-lt"/>
          <a:ea typeface="+mn-ea"/>
          <a:cs typeface="+mn-cs"/>
        </a:defRPr>
      </a:lvl6pPr>
      <a:lvl7pPr marL="1944106" algn="l" defTabSz="648035" rtl="0" eaLnBrk="1" latinLnBrk="0" hangingPunct="1">
        <a:defRPr sz="1276" kern="1200">
          <a:solidFill>
            <a:schemeClr val="tx1"/>
          </a:solidFill>
          <a:latin typeface="+mn-lt"/>
          <a:ea typeface="+mn-ea"/>
          <a:cs typeface="+mn-cs"/>
        </a:defRPr>
      </a:lvl7pPr>
      <a:lvl8pPr marL="2268123" algn="l" defTabSz="648035" rtl="0" eaLnBrk="1" latinLnBrk="0" hangingPunct="1">
        <a:defRPr sz="1276" kern="1200">
          <a:solidFill>
            <a:schemeClr val="tx1"/>
          </a:solidFill>
          <a:latin typeface="+mn-lt"/>
          <a:ea typeface="+mn-ea"/>
          <a:cs typeface="+mn-cs"/>
        </a:defRPr>
      </a:lvl8pPr>
      <a:lvl9pPr marL="2592141" algn="l" defTabSz="648035" rtl="0" eaLnBrk="1" latinLnBrk="0" hangingPunct="1">
        <a:defRPr sz="127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413733328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Lst>
  <p:txStyles>
    <p:titleStyle>
      <a:lvl1pPr algn="l" defTabSz="648035" rtl="0" eaLnBrk="1" latinLnBrk="0" hangingPunct="1">
        <a:lnSpc>
          <a:spcPct val="90000"/>
        </a:lnSpc>
        <a:spcBef>
          <a:spcPct val="0"/>
        </a:spcBef>
        <a:buNone/>
        <a:defRPr sz="3118" kern="1200">
          <a:solidFill>
            <a:schemeClr val="tx1"/>
          </a:solidFill>
          <a:latin typeface="+mj-lt"/>
          <a:ea typeface="+mj-ea"/>
          <a:cs typeface="+mj-cs"/>
        </a:defRPr>
      </a:lvl1pPr>
    </p:titleStyle>
    <p:bodyStyle>
      <a:lvl1pPr marL="162009" indent="-162009" algn="l" defTabSz="648035" rtl="0" eaLnBrk="1" latinLnBrk="0" hangingPunct="1">
        <a:lnSpc>
          <a:spcPct val="90000"/>
        </a:lnSpc>
        <a:spcBef>
          <a:spcPts val="709"/>
        </a:spcBef>
        <a:buFont typeface="Arial" panose="020B0604020202020204" pitchFamily="34" charset="0"/>
        <a:buChar char="•"/>
        <a:defRPr sz="1984" kern="1200">
          <a:solidFill>
            <a:schemeClr val="tx1"/>
          </a:solidFill>
          <a:latin typeface="+mn-lt"/>
          <a:ea typeface="+mn-ea"/>
          <a:cs typeface="+mn-cs"/>
        </a:defRPr>
      </a:lvl1pPr>
      <a:lvl2pPr marL="486026" indent="-162009" algn="l" defTabSz="648035" rtl="0" eaLnBrk="1" latinLnBrk="0" hangingPunct="1">
        <a:lnSpc>
          <a:spcPct val="90000"/>
        </a:lnSpc>
        <a:spcBef>
          <a:spcPts val="354"/>
        </a:spcBef>
        <a:buFont typeface="Arial" panose="020B0604020202020204" pitchFamily="34" charset="0"/>
        <a:buChar char="•"/>
        <a:defRPr sz="1701" kern="1200">
          <a:solidFill>
            <a:schemeClr val="tx1"/>
          </a:solidFill>
          <a:latin typeface="+mn-lt"/>
          <a:ea typeface="+mn-ea"/>
          <a:cs typeface="+mn-cs"/>
        </a:defRPr>
      </a:lvl2pPr>
      <a:lvl3pPr marL="810044" indent="-162009" algn="l" defTabSz="648035" rtl="0" eaLnBrk="1" latinLnBrk="0" hangingPunct="1">
        <a:lnSpc>
          <a:spcPct val="90000"/>
        </a:lnSpc>
        <a:spcBef>
          <a:spcPts val="354"/>
        </a:spcBef>
        <a:buFont typeface="Arial" panose="020B0604020202020204" pitchFamily="34" charset="0"/>
        <a:buChar char="•"/>
        <a:defRPr sz="1417" kern="1200">
          <a:solidFill>
            <a:schemeClr val="tx1"/>
          </a:solidFill>
          <a:latin typeface="+mn-lt"/>
          <a:ea typeface="+mn-ea"/>
          <a:cs typeface="+mn-cs"/>
        </a:defRPr>
      </a:lvl3pPr>
      <a:lvl4pPr marL="1134062"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4pPr>
      <a:lvl5pPr marL="1458079"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5pPr>
      <a:lvl6pPr marL="1782097"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6pPr>
      <a:lvl7pPr marL="2106115"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7pPr>
      <a:lvl8pPr marL="2430132"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8pPr>
      <a:lvl9pPr marL="2754150"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9pPr>
    </p:bodyStyle>
    <p:otherStyle>
      <a:defPPr>
        <a:defRPr lang="en-US"/>
      </a:defPPr>
      <a:lvl1pPr marL="0" algn="l" defTabSz="648035" rtl="0" eaLnBrk="1" latinLnBrk="0" hangingPunct="1">
        <a:defRPr sz="1276" kern="1200">
          <a:solidFill>
            <a:schemeClr val="tx1"/>
          </a:solidFill>
          <a:latin typeface="+mn-lt"/>
          <a:ea typeface="+mn-ea"/>
          <a:cs typeface="+mn-cs"/>
        </a:defRPr>
      </a:lvl1pPr>
      <a:lvl2pPr marL="324018" algn="l" defTabSz="648035" rtl="0" eaLnBrk="1" latinLnBrk="0" hangingPunct="1">
        <a:defRPr sz="1276" kern="1200">
          <a:solidFill>
            <a:schemeClr val="tx1"/>
          </a:solidFill>
          <a:latin typeface="+mn-lt"/>
          <a:ea typeface="+mn-ea"/>
          <a:cs typeface="+mn-cs"/>
        </a:defRPr>
      </a:lvl2pPr>
      <a:lvl3pPr marL="648035" algn="l" defTabSz="648035" rtl="0" eaLnBrk="1" latinLnBrk="0" hangingPunct="1">
        <a:defRPr sz="1276" kern="1200">
          <a:solidFill>
            <a:schemeClr val="tx1"/>
          </a:solidFill>
          <a:latin typeface="+mn-lt"/>
          <a:ea typeface="+mn-ea"/>
          <a:cs typeface="+mn-cs"/>
        </a:defRPr>
      </a:lvl3pPr>
      <a:lvl4pPr marL="972053" algn="l" defTabSz="648035" rtl="0" eaLnBrk="1" latinLnBrk="0" hangingPunct="1">
        <a:defRPr sz="1276" kern="1200">
          <a:solidFill>
            <a:schemeClr val="tx1"/>
          </a:solidFill>
          <a:latin typeface="+mn-lt"/>
          <a:ea typeface="+mn-ea"/>
          <a:cs typeface="+mn-cs"/>
        </a:defRPr>
      </a:lvl4pPr>
      <a:lvl5pPr marL="1296071" algn="l" defTabSz="648035" rtl="0" eaLnBrk="1" latinLnBrk="0" hangingPunct="1">
        <a:defRPr sz="1276" kern="1200">
          <a:solidFill>
            <a:schemeClr val="tx1"/>
          </a:solidFill>
          <a:latin typeface="+mn-lt"/>
          <a:ea typeface="+mn-ea"/>
          <a:cs typeface="+mn-cs"/>
        </a:defRPr>
      </a:lvl5pPr>
      <a:lvl6pPr marL="1620088" algn="l" defTabSz="648035" rtl="0" eaLnBrk="1" latinLnBrk="0" hangingPunct="1">
        <a:defRPr sz="1276" kern="1200">
          <a:solidFill>
            <a:schemeClr val="tx1"/>
          </a:solidFill>
          <a:latin typeface="+mn-lt"/>
          <a:ea typeface="+mn-ea"/>
          <a:cs typeface="+mn-cs"/>
        </a:defRPr>
      </a:lvl6pPr>
      <a:lvl7pPr marL="1944106" algn="l" defTabSz="648035" rtl="0" eaLnBrk="1" latinLnBrk="0" hangingPunct="1">
        <a:defRPr sz="1276" kern="1200">
          <a:solidFill>
            <a:schemeClr val="tx1"/>
          </a:solidFill>
          <a:latin typeface="+mn-lt"/>
          <a:ea typeface="+mn-ea"/>
          <a:cs typeface="+mn-cs"/>
        </a:defRPr>
      </a:lvl7pPr>
      <a:lvl8pPr marL="2268123" algn="l" defTabSz="648035" rtl="0" eaLnBrk="1" latinLnBrk="0" hangingPunct="1">
        <a:defRPr sz="1276" kern="1200">
          <a:solidFill>
            <a:schemeClr val="tx1"/>
          </a:solidFill>
          <a:latin typeface="+mn-lt"/>
          <a:ea typeface="+mn-ea"/>
          <a:cs typeface="+mn-cs"/>
        </a:defRPr>
      </a:lvl8pPr>
      <a:lvl9pPr marL="2592141" algn="l" defTabSz="648035" rtl="0" eaLnBrk="1" latinLnBrk="0" hangingPunct="1">
        <a:defRPr sz="127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20238056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Lst>
  <p:txStyles>
    <p:titleStyle>
      <a:lvl1pPr algn="l" defTabSz="648035" rtl="0" eaLnBrk="1" latinLnBrk="0" hangingPunct="1">
        <a:lnSpc>
          <a:spcPct val="90000"/>
        </a:lnSpc>
        <a:spcBef>
          <a:spcPct val="0"/>
        </a:spcBef>
        <a:buNone/>
        <a:defRPr sz="3118" kern="1200">
          <a:solidFill>
            <a:schemeClr val="tx1"/>
          </a:solidFill>
          <a:latin typeface="+mj-lt"/>
          <a:ea typeface="+mj-ea"/>
          <a:cs typeface="+mj-cs"/>
        </a:defRPr>
      </a:lvl1pPr>
    </p:titleStyle>
    <p:bodyStyle>
      <a:lvl1pPr marL="162009" indent="-162009" algn="l" defTabSz="648035" rtl="0" eaLnBrk="1" latinLnBrk="0" hangingPunct="1">
        <a:lnSpc>
          <a:spcPct val="90000"/>
        </a:lnSpc>
        <a:spcBef>
          <a:spcPts val="709"/>
        </a:spcBef>
        <a:buFont typeface="Arial" panose="020B0604020202020204" pitchFamily="34" charset="0"/>
        <a:buChar char="•"/>
        <a:defRPr sz="1984" kern="1200">
          <a:solidFill>
            <a:schemeClr val="tx1"/>
          </a:solidFill>
          <a:latin typeface="+mn-lt"/>
          <a:ea typeface="+mn-ea"/>
          <a:cs typeface="+mn-cs"/>
        </a:defRPr>
      </a:lvl1pPr>
      <a:lvl2pPr marL="486026" indent="-162009" algn="l" defTabSz="648035" rtl="0" eaLnBrk="1" latinLnBrk="0" hangingPunct="1">
        <a:lnSpc>
          <a:spcPct val="90000"/>
        </a:lnSpc>
        <a:spcBef>
          <a:spcPts val="354"/>
        </a:spcBef>
        <a:buFont typeface="Arial" panose="020B0604020202020204" pitchFamily="34" charset="0"/>
        <a:buChar char="•"/>
        <a:defRPr sz="1701" kern="1200">
          <a:solidFill>
            <a:schemeClr val="tx1"/>
          </a:solidFill>
          <a:latin typeface="+mn-lt"/>
          <a:ea typeface="+mn-ea"/>
          <a:cs typeface="+mn-cs"/>
        </a:defRPr>
      </a:lvl2pPr>
      <a:lvl3pPr marL="810044" indent="-162009" algn="l" defTabSz="648035" rtl="0" eaLnBrk="1" latinLnBrk="0" hangingPunct="1">
        <a:lnSpc>
          <a:spcPct val="90000"/>
        </a:lnSpc>
        <a:spcBef>
          <a:spcPts val="354"/>
        </a:spcBef>
        <a:buFont typeface="Arial" panose="020B0604020202020204" pitchFamily="34" charset="0"/>
        <a:buChar char="•"/>
        <a:defRPr sz="1417" kern="1200">
          <a:solidFill>
            <a:schemeClr val="tx1"/>
          </a:solidFill>
          <a:latin typeface="+mn-lt"/>
          <a:ea typeface="+mn-ea"/>
          <a:cs typeface="+mn-cs"/>
        </a:defRPr>
      </a:lvl3pPr>
      <a:lvl4pPr marL="1134062"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4pPr>
      <a:lvl5pPr marL="1458079"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5pPr>
      <a:lvl6pPr marL="1782097"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6pPr>
      <a:lvl7pPr marL="2106115"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7pPr>
      <a:lvl8pPr marL="2430132"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8pPr>
      <a:lvl9pPr marL="2754150"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9pPr>
    </p:bodyStyle>
    <p:otherStyle>
      <a:defPPr>
        <a:defRPr lang="en-US"/>
      </a:defPPr>
      <a:lvl1pPr marL="0" algn="l" defTabSz="648035" rtl="0" eaLnBrk="1" latinLnBrk="0" hangingPunct="1">
        <a:defRPr sz="1276" kern="1200">
          <a:solidFill>
            <a:schemeClr val="tx1"/>
          </a:solidFill>
          <a:latin typeface="+mn-lt"/>
          <a:ea typeface="+mn-ea"/>
          <a:cs typeface="+mn-cs"/>
        </a:defRPr>
      </a:lvl1pPr>
      <a:lvl2pPr marL="324018" algn="l" defTabSz="648035" rtl="0" eaLnBrk="1" latinLnBrk="0" hangingPunct="1">
        <a:defRPr sz="1276" kern="1200">
          <a:solidFill>
            <a:schemeClr val="tx1"/>
          </a:solidFill>
          <a:latin typeface="+mn-lt"/>
          <a:ea typeface="+mn-ea"/>
          <a:cs typeface="+mn-cs"/>
        </a:defRPr>
      </a:lvl2pPr>
      <a:lvl3pPr marL="648035" algn="l" defTabSz="648035" rtl="0" eaLnBrk="1" latinLnBrk="0" hangingPunct="1">
        <a:defRPr sz="1276" kern="1200">
          <a:solidFill>
            <a:schemeClr val="tx1"/>
          </a:solidFill>
          <a:latin typeface="+mn-lt"/>
          <a:ea typeface="+mn-ea"/>
          <a:cs typeface="+mn-cs"/>
        </a:defRPr>
      </a:lvl3pPr>
      <a:lvl4pPr marL="972053" algn="l" defTabSz="648035" rtl="0" eaLnBrk="1" latinLnBrk="0" hangingPunct="1">
        <a:defRPr sz="1276" kern="1200">
          <a:solidFill>
            <a:schemeClr val="tx1"/>
          </a:solidFill>
          <a:latin typeface="+mn-lt"/>
          <a:ea typeface="+mn-ea"/>
          <a:cs typeface="+mn-cs"/>
        </a:defRPr>
      </a:lvl4pPr>
      <a:lvl5pPr marL="1296071" algn="l" defTabSz="648035" rtl="0" eaLnBrk="1" latinLnBrk="0" hangingPunct="1">
        <a:defRPr sz="1276" kern="1200">
          <a:solidFill>
            <a:schemeClr val="tx1"/>
          </a:solidFill>
          <a:latin typeface="+mn-lt"/>
          <a:ea typeface="+mn-ea"/>
          <a:cs typeface="+mn-cs"/>
        </a:defRPr>
      </a:lvl5pPr>
      <a:lvl6pPr marL="1620088" algn="l" defTabSz="648035" rtl="0" eaLnBrk="1" latinLnBrk="0" hangingPunct="1">
        <a:defRPr sz="1276" kern="1200">
          <a:solidFill>
            <a:schemeClr val="tx1"/>
          </a:solidFill>
          <a:latin typeface="+mn-lt"/>
          <a:ea typeface="+mn-ea"/>
          <a:cs typeface="+mn-cs"/>
        </a:defRPr>
      </a:lvl6pPr>
      <a:lvl7pPr marL="1944106" algn="l" defTabSz="648035" rtl="0" eaLnBrk="1" latinLnBrk="0" hangingPunct="1">
        <a:defRPr sz="1276" kern="1200">
          <a:solidFill>
            <a:schemeClr val="tx1"/>
          </a:solidFill>
          <a:latin typeface="+mn-lt"/>
          <a:ea typeface="+mn-ea"/>
          <a:cs typeface="+mn-cs"/>
        </a:defRPr>
      </a:lvl7pPr>
      <a:lvl8pPr marL="2268123" algn="l" defTabSz="648035" rtl="0" eaLnBrk="1" latinLnBrk="0" hangingPunct="1">
        <a:defRPr sz="1276" kern="1200">
          <a:solidFill>
            <a:schemeClr val="tx1"/>
          </a:solidFill>
          <a:latin typeface="+mn-lt"/>
          <a:ea typeface="+mn-ea"/>
          <a:cs typeface="+mn-cs"/>
        </a:defRPr>
      </a:lvl8pPr>
      <a:lvl9pPr marL="2592141" algn="l" defTabSz="648035" rtl="0" eaLnBrk="1" latinLnBrk="0" hangingPunct="1">
        <a:defRPr sz="127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mailto:alertas@ideam.gov.co" TargetMode="External"/><Relationship Id="rId2" Type="http://schemas.openxmlformats.org/officeDocument/2006/relationships/hyperlink" Target="mailto:servicio@ideam.gov.co" TargetMode="Externa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hyperlink" Target="http://ido.xm.com.co/ido/SitePages/hidrologia.aspx?q=reserva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036968" y="504175"/>
            <a:ext cx="853119" cy="571823"/>
          </a:xfrm>
          <a:prstGeom prst="rect">
            <a:avLst/>
          </a:prstGeom>
          <a:noFill/>
        </p:spPr>
        <p:txBody>
          <a:bodyPr wrap="none" rtlCol="0">
            <a:spAutoFit/>
          </a:bodyPr>
          <a:lstStyle/>
          <a:p>
            <a:pPr algn="r"/>
            <a:r>
              <a:rPr lang="es-CO" sz="3116" b="1" dirty="0" smtClean="0">
                <a:solidFill>
                  <a:schemeClr val="bg1"/>
                </a:solidFill>
                <a:latin typeface="Arial" panose="020B0604020202020204" pitchFamily="34" charset="0"/>
                <a:cs typeface="Arial" panose="020B0604020202020204" pitchFamily="34" charset="0"/>
              </a:rPr>
              <a:t>217</a:t>
            </a:r>
            <a:endParaRPr lang="es-CO" sz="3116" b="1" dirty="0">
              <a:solidFill>
                <a:schemeClr val="bg1"/>
              </a:solidFill>
              <a:latin typeface="Arial" panose="020B0604020202020204" pitchFamily="34" charset="0"/>
              <a:cs typeface="Arial" panose="020B0604020202020204" pitchFamily="34" charset="0"/>
            </a:endParaRPr>
          </a:p>
        </p:txBody>
      </p:sp>
      <p:sp>
        <p:nvSpPr>
          <p:cNvPr id="8" name="CuadroTexto 7"/>
          <p:cNvSpPr txBox="1"/>
          <p:nvPr/>
        </p:nvSpPr>
        <p:spPr>
          <a:xfrm>
            <a:off x="2475087" y="2594957"/>
            <a:ext cx="4005088" cy="276999"/>
          </a:xfrm>
          <a:prstGeom prst="rect">
            <a:avLst/>
          </a:prstGeom>
          <a:noFill/>
        </p:spPr>
        <p:txBody>
          <a:bodyPr wrap="square" rtlCol="0">
            <a:spAutoFit/>
          </a:bodyPr>
          <a:lstStyle/>
          <a:p>
            <a:pPr algn="ctr"/>
            <a:r>
              <a:rPr lang="es-CO" sz="1200" dirty="0" smtClean="0">
                <a:latin typeface="Arial Narrow" panose="020B0606020202030204" pitchFamily="34" charset="0"/>
                <a:cs typeface="Arial" panose="020B0604020202020204" pitchFamily="34" charset="0"/>
              </a:rPr>
              <a:t>Canal Infrarrojo - GOES16 </a:t>
            </a:r>
            <a:r>
              <a:rPr lang="es-CO" sz="1200" b="1" dirty="0" smtClean="0">
                <a:latin typeface="Arial Narrow" panose="020B0606020202030204" pitchFamily="34" charset="0"/>
                <a:cs typeface="Arial" panose="020B0604020202020204" pitchFamily="34" charset="0"/>
              </a:rPr>
              <a:t>|</a:t>
            </a:r>
            <a:r>
              <a:rPr lang="es-CO" sz="1200" dirty="0" smtClean="0">
                <a:latin typeface="Arial Narrow" panose="020B0606020202030204" pitchFamily="34" charset="0"/>
                <a:cs typeface="Arial" panose="020B0604020202020204" pitchFamily="34" charset="0"/>
              </a:rPr>
              <a:t> </a:t>
            </a:r>
            <a:r>
              <a:rPr lang="es-CO" sz="1200" dirty="0" smtClean="0">
                <a:latin typeface="Arial Narrow" panose="020B0606020202030204" pitchFamily="34" charset="0"/>
                <a:cs typeface="Arial" panose="020B0604020202020204" pitchFamily="34" charset="0"/>
              </a:rPr>
              <a:t>05 </a:t>
            </a:r>
            <a:r>
              <a:rPr lang="es-CO" sz="1200" dirty="0" smtClean="0">
                <a:latin typeface="Arial Narrow" panose="020B0606020202030204" pitchFamily="34" charset="0"/>
                <a:cs typeface="Arial" panose="020B0604020202020204" pitchFamily="34" charset="0"/>
              </a:rPr>
              <a:t>de agosto de </a:t>
            </a:r>
            <a:r>
              <a:rPr lang="es-CO" sz="1200" dirty="0">
                <a:latin typeface="Arial Narrow" panose="020B0606020202030204" pitchFamily="34" charset="0"/>
                <a:cs typeface="Arial" panose="020B0604020202020204" pitchFamily="34" charset="0"/>
              </a:rPr>
              <a:t>2018 | </a:t>
            </a:r>
            <a:r>
              <a:rPr lang="es-CO" sz="1200" dirty="0" smtClean="0">
                <a:latin typeface="Arial Narrow" panose="020B0606020202030204" pitchFamily="34" charset="0"/>
                <a:cs typeface="Arial" panose="020B0604020202020204" pitchFamily="34" charset="0"/>
              </a:rPr>
              <a:t>11:30 </a:t>
            </a:r>
            <a:r>
              <a:rPr lang="es-CO" sz="1200" dirty="0" smtClean="0">
                <a:latin typeface="Arial Narrow" panose="020B0606020202030204" pitchFamily="34" charset="0"/>
                <a:cs typeface="Arial" panose="020B0604020202020204" pitchFamily="34" charset="0"/>
              </a:rPr>
              <a:t>a.m</a:t>
            </a:r>
            <a:r>
              <a:rPr lang="es-CO" sz="1200" dirty="0">
                <a:latin typeface="Arial Narrow" panose="020B0606020202030204" pitchFamily="34" charset="0"/>
                <a:cs typeface="Arial" panose="020B0604020202020204" pitchFamily="34" charset="0"/>
              </a:rPr>
              <a:t>.</a:t>
            </a:r>
          </a:p>
        </p:txBody>
      </p:sp>
      <p:sp>
        <p:nvSpPr>
          <p:cNvPr id="13" name="CuadroTexto 12"/>
          <p:cNvSpPr txBox="1"/>
          <p:nvPr/>
        </p:nvSpPr>
        <p:spPr>
          <a:xfrm>
            <a:off x="460845" y="956143"/>
            <a:ext cx="1686516" cy="1323439"/>
          </a:xfrm>
          <a:prstGeom prst="rect">
            <a:avLst/>
          </a:prstGeom>
          <a:noFill/>
        </p:spPr>
        <p:txBody>
          <a:bodyPr wrap="square" rtlCol="0">
            <a:spAutoFit/>
          </a:bodyPr>
          <a:lstStyle/>
          <a:p>
            <a:pPr algn="ctr"/>
            <a:r>
              <a:rPr lang="es-CO" sz="1000" dirty="0">
                <a:solidFill>
                  <a:schemeClr val="bg1"/>
                </a:solidFill>
                <a:latin typeface="Arial Narrow" panose="020B0606020202030204" pitchFamily="34" charset="0"/>
                <a:cs typeface="Arial" panose="020B0604020202020204" pitchFamily="34" charset="0"/>
              </a:rPr>
              <a:t>El </a:t>
            </a:r>
            <a:r>
              <a:rPr lang="es-CO" sz="1000" b="1" dirty="0">
                <a:solidFill>
                  <a:schemeClr val="bg1"/>
                </a:solidFill>
                <a:latin typeface="Arial Narrow" panose="020B0606020202030204" pitchFamily="34" charset="0"/>
                <a:cs typeface="Arial" panose="020B0604020202020204" pitchFamily="34" charset="0"/>
              </a:rPr>
              <a:t>IDEAM</a:t>
            </a:r>
            <a:r>
              <a:rPr lang="es-CO" sz="1000" dirty="0">
                <a:solidFill>
                  <a:schemeClr val="bg1"/>
                </a:solidFill>
                <a:latin typeface="Arial Narrow" panose="020B0606020202030204" pitchFamily="34" charset="0"/>
                <a:cs typeface="Arial" panose="020B0604020202020204" pitchFamily="34" charset="0"/>
              </a:rPr>
              <a:t> comunica al Sistema </a:t>
            </a:r>
            <a:r>
              <a:rPr lang="es-CO" sz="1000" dirty="0" smtClean="0">
                <a:solidFill>
                  <a:schemeClr val="bg1"/>
                </a:solidFill>
                <a:latin typeface="Arial Narrow" panose="020B0606020202030204" pitchFamily="34" charset="0"/>
                <a:cs typeface="Arial" panose="020B0604020202020204" pitchFamily="34" charset="0"/>
              </a:rPr>
              <a:t>Nacional de Gestión </a:t>
            </a:r>
            <a:r>
              <a:rPr lang="es-CO" sz="1000" dirty="0">
                <a:solidFill>
                  <a:schemeClr val="bg1"/>
                </a:solidFill>
                <a:latin typeface="Arial Narrow" panose="020B0606020202030204" pitchFamily="34" charset="0"/>
                <a:cs typeface="Arial" panose="020B0604020202020204" pitchFamily="34" charset="0"/>
              </a:rPr>
              <a:t>del Riesgo (</a:t>
            </a:r>
            <a:r>
              <a:rPr lang="es-CO" sz="1000" b="1" dirty="0">
                <a:solidFill>
                  <a:schemeClr val="bg1"/>
                </a:solidFill>
                <a:latin typeface="Arial Narrow" panose="020B0606020202030204" pitchFamily="34" charset="0"/>
                <a:cs typeface="Arial" panose="020B0604020202020204" pitchFamily="34" charset="0"/>
              </a:rPr>
              <a:t>SNGR</a:t>
            </a:r>
            <a:r>
              <a:rPr lang="es-CO" sz="1000" dirty="0">
                <a:solidFill>
                  <a:schemeClr val="bg1"/>
                </a:solidFill>
                <a:latin typeface="Arial Narrow" panose="020B0606020202030204" pitchFamily="34" charset="0"/>
                <a:cs typeface="Arial" panose="020B0604020202020204" pitchFamily="34" charset="0"/>
              </a:rPr>
              <a:t>) y al Sistema Nacional Ambiental (</a:t>
            </a:r>
            <a:r>
              <a:rPr lang="es-CO" sz="1000" b="1" dirty="0">
                <a:solidFill>
                  <a:schemeClr val="bg1"/>
                </a:solidFill>
                <a:latin typeface="Arial Narrow" panose="020B0606020202030204" pitchFamily="34" charset="0"/>
                <a:cs typeface="Arial" panose="020B0604020202020204" pitchFamily="34" charset="0"/>
              </a:rPr>
              <a:t>SINA</a:t>
            </a:r>
            <a:r>
              <a:rPr lang="es-CO" sz="1000" dirty="0" smtClean="0">
                <a:solidFill>
                  <a:schemeClr val="bg1"/>
                </a:solidFill>
                <a:latin typeface="Arial Narrow" panose="020B0606020202030204" pitchFamily="34" charset="0"/>
                <a:cs typeface="Arial" panose="020B0604020202020204" pitchFamily="34" charset="0"/>
              </a:rPr>
              <a:t>).</a:t>
            </a:r>
            <a:endParaRPr lang="es-CO" sz="1000" dirty="0">
              <a:solidFill>
                <a:schemeClr val="bg1"/>
              </a:solidFill>
              <a:latin typeface="Arial Narrow" panose="020B0606020202030204" pitchFamily="34" charset="0"/>
              <a:cs typeface="Arial" panose="020B0604020202020204" pitchFamily="34" charset="0"/>
            </a:endParaRPr>
          </a:p>
          <a:p>
            <a:pPr algn="ctr"/>
            <a:r>
              <a:rPr lang="es-CO" sz="1000" dirty="0">
                <a:solidFill>
                  <a:schemeClr val="bg1"/>
                </a:solidFill>
                <a:latin typeface="Arial Narrow" panose="020B0606020202030204" pitchFamily="34" charset="0"/>
                <a:cs typeface="Arial" panose="020B0604020202020204" pitchFamily="34" charset="0"/>
              </a:rPr>
              <a:t>Bogotá </a:t>
            </a:r>
            <a:r>
              <a:rPr lang="es-CO" sz="1000" dirty="0" smtClean="0">
                <a:solidFill>
                  <a:schemeClr val="bg1"/>
                </a:solidFill>
                <a:latin typeface="Arial Narrow" panose="020B0606020202030204" pitchFamily="34" charset="0"/>
                <a:cs typeface="Arial" panose="020B0604020202020204" pitchFamily="34" charset="0"/>
              </a:rPr>
              <a:t>D. C., </a:t>
            </a:r>
            <a:r>
              <a:rPr lang="es-CO" sz="1000" dirty="0" smtClean="0">
                <a:solidFill>
                  <a:schemeClr val="bg1"/>
                </a:solidFill>
                <a:latin typeface="Arial Narrow" panose="020B0606020202030204" pitchFamily="34" charset="0"/>
                <a:cs typeface="Arial" panose="020B0604020202020204" pitchFamily="34" charset="0"/>
              </a:rPr>
              <a:t>domingo 05 </a:t>
            </a:r>
            <a:r>
              <a:rPr lang="es-CO" sz="1000" dirty="0" smtClean="0">
                <a:solidFill>
                  <a:schemeClr val="bg1"/>
                </a:solidFill>
                <a:latin typeface="Arial Narrow" panose="020B0606020202030204" pitchFamily="34" charset="0"/>
                <a:cs typeface="Arial" panose="020B0604020202020204" pitchFamily="34" charset="0"/>
              </a:rPr>
              <a:t>de</a:t>
            </a:r>
          </a:p>
          <a:p>
            <a:pPr algn="ctr"/>
            <a:r>
              <a:rPr lang="es-CO" sz="1000" dirty="0" smtClean="0">
                <a:solidFill>
                  <a:schemeClr val="bg1"/>
                </a:solidFill>
                <a:latin typeface="Arial Narrow" panose="020B0606020202030204" pitchFamily="34" charset="0"/>
                <a:cs typeface="Arial" panose="020B0604020202020204" pitchFamily="34" charset="0"/>
              </a:rPr>
              <a:t>agosto de 2018.</a:t>
            </a:r>
            <a:endParaRPr lang="es-CO" sz="1000" dirty="0">
              <a:solidFill>
                <a:schemeClr val="bg1"/>
              </a:solidFill>
              <a:latin typeface="Arial Narrow" panose="020B0606020202030204" pitchFamily="34" charset="0"/>
              <a:cs typeface="Arial" panose="020B0604020202020204" pitchFamily="34" charset="0"/>
            </a:endParaRPr>
          </a:p>
          <a:p>
            <a:pPr algn="ctr"/>
            <a:r>
              <a:rPr lang="es-CO" sz="1000" dirty="0" smtClean="0">
                <a:solidFill>
                  <a:schemeClr val="bg1"/>
                </a:solidFill>
                <a:latin typeface="Arial Narrow" panose="020B0606020202030204" pitchFamily="34" charset="0"/>
                <a:cs typeface="Arial" panose="020B0604020202020204" pitchFamily="34" charset="0"/>
              </a:rPr>
              <a:t>Hora de actualización</a:t>
            </a:r>
            <a:r>
              <a:rPr lang="es-CO" sz="1000" dirty="0">
                <a:solidFill>
                  <a:schemeClr val="bg1"/>
                </a:solidFill>
                <a:latin typeface="Arial Narrow" panose="020B0606020202030204" pitchFamily="34" charset="0"/>
                <a:cs typeface="Arial" panose="020B0604020202020204" pitchFamily="34" charset="0"/>
              </a:rPr>
              <a:t>:</a:t>
            </a:r>
          </a:p>
          <a:p>
            <a:pPr algn="ctr"/>
            <a:r>
              <a:rPr lang="es-CO" sz="1000" dirty="0" smtClean="0">
                <a:solidFill>
                  <a:schemeClr val="bg1"/>
                </a:solidFill>
                <a:latin typeface="Arial Narrow" panose="020B0606020202030204" pitchFamily="34" charset="0"/>
                <a:cs typeface="Arial" panose="020B0604020202020204" pitchFamily="34" charset="0"/>
              </a:rPr>
              <a:t>12:00 m</a:t>
            </a:r>
            <a:r>
              <a:rPr lang="es-CO" sz="1000" dirty="0" smtClean="0">
                <a:solidFill>
                  <a:schemeClr val="bg1"/>
                </a:solidFill>
                <a:latin typeface="Arial Narrow" panose="020B0606020202030204" pitchFamily="34" charset="0"/>
                <a:cs typeface="Arial" panose="020B0604020202020204" pitchFamily="34" charset="0"/>
              </a:rPr>
              <a:t>.</a:t>
            </a:r>
            <a:endParaRPr lang="es-CO" sz="1000" dirty="0">
              <a:solidFill>
                <a:schemeClr val="bg1"/>
              </a:solidFill>
              <a:latin typeface="Arial Narrow" panose="020B0606020202030204" pitchFamily="34" charset="0"/>
              <a:cs typeface="Arial" panose="020B0604020202020204" pitchFamily="34" charset="0"/>
            </a:endParaRPr>
          </a:p>
        </p:txBody>
      </p:sp>
      <p:sp>
        <p:nvSpPr>
          <p:cNvPr id="3" name="Rectángulo 2"/>
          <p:cNvSpPr/>
          <p:nvPr/>
        </p:nvSpPr>
        <p:spPr>
          <a:xfrm>
            <a:off x="190053" y="3789175"/>
            <a:ext cx="2295000" cy="3231654"/>
          </a:xfrm>
          <a:prstGeom prst="rect">
            <a:avLst/>
          </a:prstGeom>
        </p:spPr>
        <p:txBody>
          <a:bodyPr wrap="square">
            <a:spAutoFit/>
          </a:bodyPr>
          <a:lstStyle/>
          <a:p>
            <a:pPr algn="just"/>
            <a:r>
              <a:rPr lang="es-CO" sz="1200" dirty="0" smtClean="0">
                <a:latin typeface="Arial Narrow" panose="020B0606020202030204" pitchFamily="34" charset="0"/>
              </a:rPr>
              <a:t>En </a:t>
            </a:r>
            <a:r>
              <a:rPr lang="es-CO" sz="1200" dirty="0">
                <a:latin typeface="Arial Narrow" panose="020B0606020202030204" pitchFamily="34" charset="0"/>
              </a:rPr>
              <a:t>amplios sectores del territorio nacional </a:t>
            </a:r>
            <a:r>
              <a:rPr lang="es-CO" sz="1200" dirty="0" smtClean="0">
                <a:latin typeface="Arial Narrow" panose="020B0606020202030204" pitchFamily="34" charset="0"/>
              </a:rPr>
              <a:t>se han registrado condiciones secas con cielos </a:t>
            </a:r>
            <a:r>
              <a:rPr lang="es-CO" sz="1200" dirty="0">
                <a:latin typeface="Arial Narrow" panose="020B0606020202030204" pitchFamily="34" charset="0"/>
              </a:rPr>
              <a:t>parcialmente </a:t>
            </a:r>
            <a:r>
              <a:rPr lang="es-CO" sz="1200" dirty="0" smtClean="0">
                <a:latin typeface="Arial Narrow" panose="020B0606020202030204" pitchFamily="34" charset="0"/>
              </a:rPr>
              <a:t>nublados. </a:t>
            </a:r>
            <a:r>
              <a:rPr lang="es-CO" sz="1200" dirty="0">
                <a:latin typeface="Arial Narrow" panose="020B0606020202030204" pitchFamily="34" charset="0"/>
              </a:rPr>
              <a:t>Las precipitaciones más significativas </a:t>
            </a:r>
            <a:r>
              <a:rPr lang="es-CO" sz="1200" dirty="0" smtClean="0">
                <a:latin typeface="Arial Narrow" panose="020B0606020202030204" pitchFamily="34" charset="0"/>
              </a:rPr>
              <a:t>del </a:t>
            </a:r>
            <a:r>
              <a:rPr lang="es-CO" sz="1200" dirty="0">
                <a:latin typeface="Arial Narrow" panose="020B0606020202030204" pitchFamily="34" charset="0"/>
              </a:rPr>
              <a:t>día sábado se registraron en sectores del occidente de la </a:t>
            </a:r>
            <a:r>
              <a:rPr lang="es-CO" sz="1200" dirty="0" smtClean="0">
                <a:latin typeface="Arial Narrow" panose="020B0606020202030204" pitchFamily="34" charset="0"/>
              </a:rPr>
              <a:t>región Orinoquia</a:t>
            </a:r>
            <a:r>
              <a:rPr lang="es-CO" sz="1200" dirty="0">
                <a:latin typeface="Arial Narrow" panose="020B0606020202030204" pitchFamily="34" charset="0"/>
              </a:rPr>
              <a:t>, norte </a:t>
            </a:r>
            <a:r>
              <a:rPr lang="es-CO" sz="1200" dirty="0" smtClean="0">
                <a:latin typeface="Arial Narrow" panose="020B0606020202030204" pitchFamily="34" charset="0"/>
              </a:rPr>
              <a:t>de la Andina</a:t>
            </a:r>
            <a:r>
              <a:rPr lang="es-CO" sz="1200" dirty="0">
                <a:latin typeface="Arial Narrow" panose="020B0606020202030204" pitchFamily="34" charset="0"/>
              </a:rPr>
              <a:t>, sur de la Caribe y centro </a:t>
            </a:r>
            <a:r>
              <a:rPr lang="es-CO" sz="1200" dirty="0" smtClean="0">
                <a:latin typeface="Arial Narrow" panose="020B0606020202030204" pitchFamily="34" charset="0"/>
              </a:rPr>
              <a:t>y norte de </a:t>
            </a:r>
            <a:r>
              <a:rPr lang="es-CO" sz="1200" dirty="0">
                <a:latin typeface="Arial Narrow" panose="020B0606020202030204" pitchFamily="34" charset="0"/>
              </a:rPr>
              <a:t>la Pacífica, siendo con ello el día más lluvioso de la primera semana de </a:t>
            </a:r>
            <a:r>
              <a:rPr lang="es-CO" sz="1200" dirty="0" smtClean="0">
                <a:latin typeface="Arial Narrow" panose="020B0606020202030204" pitchFamily="34" charset="0"/>
              </a:rPr>
              <a:t>agosto del presente año. Continúa </a:t>
            </a:r>
            <a:r>
              <a:rPr lang="es-CO" sz="1200" dirty="0">
                <a:latin typeface="Arial Narrow" panose="020B0606020202030204" pitchFamily="34" charset="0"/>
              </a:rPr>
              <a:t>el tránsito de </a:t>
            </a:r>
            <a:r>
              <a:rPr lang="es-CO" sz="1200" dirty="0" smtClean="0">
                <a:latin typeface="Arial Narrow" panose="020B0606020202030204" pitchFamily="34" charset="0"/>
              </a:rPr>
              <a:t>ondas tropicales </a:t>
            </a:r>
            <a:r>
              <a:rPr lang="es-CO" sz="1200" dirty="0">
                <a:latin typeface="Arial Narrow" panose="020B0606020202030204" pitchFamily="34" charset="0"/>
              </a:rPr>
              <a:t>por el Caribe colombiano, aportando humedad e incremento en las lluvias </a:t>
            </a:r>
            <a:r>
              <a:rPr lang="es-CO" sz="1200" dirty="0" smtClean="0">
                <a:latin typeface="Arial Narrow" panose="020B0606020202030204" pitchFamily="34" charset="0"/>
              </a:rPr>
              <a:t>especialmente en </a:t>
            </a:r>
            <a:r>
              <a:rPr lang="es-CO" sz="1200" dirty="0">
                <a:latin typeface="Arial Narrow" panose="020B0606020202030204" pitchFamily="34" charset="0"/>
              </a:rPr>
              <a:t>las regiones Caribe y </a:t>
            </a:r>
            <a:r>
              <a:rPr lang="es-CO" sz="1200" dirty="0" smtClean="0">
                <a:latin typeface="Arial Narrow" panose="020B0606020202030204" pitchFamily="34" charset="0"/>
              </a:rPr>
              <a:t>Orinoquia.</a:t>
            </a:r>
            <a:r>
              <a:rPr lang="es-CO" sz="1050" dirty="0" smtClean="0">
                <a:solidFill>
                  <a:srgbClr val="FF0000"/>
                </a:solidFill>
                <a:latin typeface="Arial Narrow" panose="020B0606020202030204" pitchFamily="34" charset="0"/>
              </a:rPr>
              <a:t> </a:t>
            </a:r>
            <a:endParaRPr lang="es-CO" sz="1050" dirty="0">
              <a:solidFill>
                <a:srgbClr val="FF0000"/>
              </a:solidFill>
              <a:latin typeface="Arial Narrow" panose="020B0606020202030204" pitchFamily="34" charset="0"/>
            </a:endParaRPr>
          </a:p>
        </p:txBody>
      </p:sp>
      <p:pic>
        <p:nvPicPr>
          <p:cNvPr id="4" name="Imagen 3"/>
          <p:cNvPicPr>
            <a:picLocks noChangeAspect="1"/>
          </p:cNvPicPr>
          <p:nvPr/>
        </p:nvPicPr>
        <p:blipFill>
          <a:blip r:embed="rId2"/>
          <a:stretch>
            <a:fillRect/>
          </a:stretch>
        </p:blipFill>
        <p:spPr>
          <a:xfrm>
            <a:off x="2475087" y="2871956"/>
            <a:ext cx="4005088" cy="4337219"/>
          </a:xfrm>
          <a:prstGeom prst="rect">
            <a:avLst/>
          </a:prstGeom>
        </p:spPr>
      </p:pic>
    </p:spTree>
    <p:extLst>
      <p:ext uri="{BB962C8B-B14F-4D97-AF65-F5344CB8AC3E}">
        <p14:creationId xmlns:p14="http://schemas.microsoft.com/office/powerpoint/2010/main" val="1783225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959412805"/>
              </p:ext>
            </p:extLst>
          </p:nvPr>
        </p:nvGraphicFramePr>
        <p:xfrm>
          <a:off x="90087" y="1469390"/>
          <a:ext cx="6300000" cy="6918960"/>
        </p:xfrm>
        <a:graphic>
          <a:graphicData uri="http://schemas.openxmlformats.org/drawingml/2006/table">
            <a:tbl>
              <a:tblPr/>
              <a:tblGrid>
                <a:gridCol w="1963045">
                  <a:extLst>
                    <a:ext uri="{9D8B030D-6E8A-4147-A177-3AD203B41FA5}">
                      <a16:colId xmlns:a16="http://schemas.microsoft.com/office/drawing/2014/main" xmlns="" val="20000"/>
                    </a:ext>
                  </a:extLst>
                </a:gridCol>
                <a:gridCol w="3511431">
                  <a:extLst>
                    <a:ext uri="{9D8B030D-6E8A-4147-A177-3AD203B41FA5}">
                      <a16:colId xmlns:a16="http://schemas.microsoft.com/office/drawing/2014/main" xmlns="" val="20001"/>
                    </a:ext>
                  </a:extLst>
                </a:gridCol>
                <a:gridCol w="825524">
                  <a:extLst>
                    <a:ext uri="{9D8B030D-6E8A-4147-A177-3AD203B41FA5}">
                      <a16:colId xmlns:a16="http://schemas.microsoft.com/office/drawing/2014/main" xmlns="" val="20002"/>
                    </a:ext>
                  </a:extLst>
                </a:gridCol>
              </a:tblGrid>
              <a:tr h="360040">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400" b="1" dirty="0" smtClean="0">
                          <a:latin typeface="Arial Narrow" panose="020B0606020202030204" pitchFamily="34" charset="0"/>
                        </a:rPr>
                        <a:t>REGIÓN ORINOQUIA</a:t>
                      </a:r>
                      <a:endParaRPr lang="es-CO" sz="1400" b="1" dirty="0">
                        <a:latin typeface="Arial Narrow" panose="020B060602020203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100" b="1" dirty="0" smtClean="0">
                          <a:latin typeface="Arial Narrow" panose="020B0606020202030204" pitchFamily="34" charset="0"/>
                        </a:rPr>
                        <a:t>SITIOS PARA LOS CUALES SE GENERA LA ALERTA</a:t>
                      </a:r>
                      <a:endParaRPr lang="es-CO" sz="1100" b="1" dirty="0">
                        <a:latin typeface="Arial Narrow" panose="020B060602020203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100" b="1" dirty="0" smtClean="0">
                          <a:solidFill>
                            <a:schemeClr val="tx1"/>
                          </a:solidFill>
                          <a:latin typeface="Arial Narrow" panose="020B0606020202030204" pitchFamily="34" charset="0"/>
                        </a:rPr>
                        <a:t>ALERTA</a:t>
                      </a:r>
                      <a:r>
                        <a:rPr lang="es-CO" sz="1100" b="1" baseline="0" dirty="0" smtClean="0">
                          <a:solidFill>
                            <a:schemeClr val="tx1"/>
                          </a:solidFill>
                          <a:latin typeface="Arial Narrow" panose="020B0606020202030204" pitchFamily="34" charset="0"/>
                        </a:rPr>
                        <a:t> ROJA</a:t>
                      </a:r>
                      <a:endParaRPr lang="es-CO" sz="1100" b="1" dirty="0">
                        <a:solidFill>
                          <a:schemeClr val="tx1"/>
                        </a:solidFill>
                        <a:latin typeface="Arial Narrow" panose="020B060602020203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10000"/>
                  </a:ext>
                </a:extLst>
              </a:tr>
              <a:tr h="610090">
                <a:tc gridSpan="3">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marR="0" indent="0" algn="just" defTabSz="648035" rtl="0" eaLnBrk="1" fontAlgn="auto" latinLnBrk="0" hangingPunct="1">
                        <a:lnSpc>
                          <a:spcPct val="100000"/>
                        </a:lnSpc>
                        <a:spcBef>
                          <a:spcPts val="0"/>
                        </a:spcBef>
                        <a:spcAft>
                          <a:spcPts val="0"/>
                        </a:spcAft>
                        <a:buClrTx/>
                        <a:buSzTx/>
                        <a:buFontTx/>
                        <a:buNone/>
                        <a:tabLst/>
                        <a:defRPr/>
                      </a:pPr>
                      <a:r>
                        <a:rPr lang="es-CO"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NIVELES ALTOS EN LA CUENCA DEL RÍO INÍRIDA.</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Se mantiene esta alerta por la persistencia de niveles altos en el río Inírida a la altura de la estación Puerto Inírida, con niveles que superan la cota de desbordamiento. </a:t>
                      </a:r>
                      <a:r>
                        <a:rPr lang="es-ES"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Se recomienda tanto a los comités locales y regionales del riesgo en Puerto Inírida y a la población ubicada en las márgenes de este rio, estar atentos al comportamiento de los niveles del río Inírida en sectores de la cuenca alta-media, así como en los afluentes. </a:t>
                      </a:r>
                      <a:r>
                        <a:rPr lang="es-ES"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Se resalta las inundaciones reportadas en días anteriores en el corregimiento Cacahual por desbordamiento del río Atabapo, en la comunidad de Merey, dejando 30 familias afectadas</a:t>
                      </a:r>
                      <a:r>
                        <a:rPr lang="es-ES"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a:t>
                      </a:r>
                    </a:p>
                    <a:p>
                      <a:pPr marL="0" marR="0" indent="0" algn="just" defTabSz="648035" rtl="0" eaLnBrk="1" fontAlgn="auto" latinLnBrk="0" hangingPunct="1">
                        <a:lnSpc>
                          <a:spcPct val="100000"/>
                        </a:lnSpc>
                        <a:spcBef>
                          <a:spcPts val="0"/>
                        </a:spcBef>
                        <a:spcAft>
                          <a:spcPts val="0"/>
                        </a:spcAft>
                        <a:buClrTx/>
                        <a:buSzTx/>
                        <a:buFontTx/>
                        <a:buNone/>
                        <a:tabLst/>
                        <a:defRPr/>
                      </a:pPr>
                      <a:endParaRPr lang="es-ES"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endParaRPr>
                    </a:p>
                    <a:p>
                      <a:pPr marL="0" marR="0" indent="0" algn="just" defTabSz="648035" rtl="0" eaLnBrk="1" fontAlgn="auto" latinLnBrk="0" hangingPunct="1">
                        <a:lnSpc>
                          <a:spcPct val="100000"/>
                        </a:lnSpc>
                        <a:spcBef>
                          <a:spcPts val="0"/>
                        </a:spcBef>
                        <a:spcAft>
                          <a:spcPts val="0"/>
                        </a:spcAft>
                        <a:buClrTx/>
                        <a:buSzTx/>
                        <a:buFontTx/>
                        <a:buNone/>
                        <a:tabLst/>
                        <a:defRPr/>
                      </a:pPr>
                      <a:r>
                        <a:rPr lang="es-ES"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NIVELES ALTOS EN EL RÍO ARIARI  Y GUAVIARE.</a:t>
                      </a:r>
                    </a:p>
                    <a:p>
                      <a:pPr marL="0" marR="0" indent="0" algn="just" defTabSz="648035" rtl="0" eaLnBrk="1" fontAlgn="auto" latinLnBrk="0" hangingPunct="1">
                        <a:lnSpc>
                          <a:spcPct val="100000"/>
                        </a:lnSpc>
                        <a:spcBef>
                          <a:spcPts val="0"/>
                        </a:spcBef>
                        <a:spcAft>
                          <a:spcPts val="0"/>
                        </a:spcAft>
                        <a:buClrTx/>
                        <a:buSzTx/>
                        <a:buFontTx/>
                        <a:buNone/>
                        <a:tabLst/>
                        <a:defRPr/>
                      </a:pPr>
                      <a:r>
                        <a:rPr lang="es-ES"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Se mantiene esta alerta dado que continúan altos los niveles del río Ariari y Guaviare, con valores en el rango de altos y que superan la cota de afectación en los municipios de Puerto Rico, San José de Guaviare y Mapiripán. Se recomienda a los comités Locales y Regionales tomar las medidas necesarias ante posibles afectaciones por desbordamientos en sectores rurales y urbanos de estos municipios. Los posibles sectores más críticos en el departamento del Guaviare son zonas rurales y urbanas del municipio de El Retorno (por un brazo del río Guaviare) y San José del Guaviare.</a:t>
                      </a:r>
                    </a:p>
                    <a:p>
                      <a:pPr marL="0" marR="0" indent="0" algn="just" defTabSz="648035" rtl="0" eaLnBrk="1" fontAlgn="auto" latinLnBrk="0" hangingPunct="1">
                        <a:lnSpc>
                          <a:spcPct val="100000"/>
                        </a:lnSpc>
                        <a:spcBef>
                          <a:spcPts val="0"/>
                        </a:spcBef>
                        <a:spcAft>
                          <a:spcPts val="0"/>
                        </a:spcAft>
                        <a:buClrTx/>
                        <a:buSzTx/>
                        <a:buFontTx/>
                        <a:buNone/>
                        <a:tabLst/>
                        <a:defRPr/>
                      </a:pPr>
                      <a:endParaRPr lang="es-CO" sz="1050" u="none" strike="noStrike" kern="1200" baseline="0" dirty="0" smtClean="0">
                        <a:solidFill>
                          <a:schemeClr val="tx1"/>
                        </a:solidFill>
                        <a:effectLst/>
                        <a:latin typeface="Arial Narrow" panose="020B0606020202030204" pitchFamily="34" charset="0"/>
                        <a:ea typeface="PMingLiU"/>
                        <a:cs typeface="Arial" panose="020B0604020202020204" pitchFamily="34" charset="0"/>
                      </a:endParaRP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NIVELES ALTOS EN EL RÍO ORINOCO.</a:t>
                      </a:r>
                    </a:p>
                    <a:p>
                      <a:pPr marL="0" algn="just" defTabSz="648035" rtl="0" eaLnBrk="1" latinLnBrk="0" hangingPunct="1"/>
                      <a:r>
                        <a:rPr lang="es-CO" sz="105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Continúa el nivel de esta alerta por cuanto los niveles se encuentran por encima de la cota de afectación a la altura del municipio de Puerto Carreño (Vichada). Se recomienda a las autoridades de Gestión del Riesgo y a la población ribereña estar atentos al comportamiento de los niveles del río, dado que actualmente se están presentado posibles afectaciones por desbordamiento en el municipio de Puerto Carreño (Vichada).</a:t>
                      </a:r>
                    </a:p>
                    <a:p>
                      <a:pPr marL="0" algn="just" defTabSz="648035" rtl="0" eaLnBrk="1" latinLnBrk="0" hangingPunct="1"/>
                      <a:endParaRPr lang="es-CO" sz="1050" u="none" strike="noStrike" kern="1200" baseline="0" dirty="0" smtClean="0">
                        <a:solidFill>
                          <a:schemeClr val="tx1"/>
                        </a:solidFill>
                        <a:effectLst/>
                        <a:latin typeface="Arial Narrow" panose="020B0606020202030204" pitchFamily="34" charset="0"/>
                        <a:ea typeface="PMingLiU"/>
                        <a:cs typeface="Arial" panose="020B0604020202020204" pitchFamily="34" charset="0"/>
                      </a:endParaRPr>
                    </a:p>
                    <a:p>
                      <a:pPr marL="0" marR="0" indent="0" algn="just" defTabSz="648035" rtl="0" eaLnBrk="1" fontAlgn="auto" latinLnBrk="0" hangingPunct="1">
                        <a:lnSpc>
                          <a:spcPct val="100000"/>
                        </a:lnSpc>
                        <a:spcBef>
                          <a:spcPts val="0"/>
                        </a:spcBef>
                        <a:spcAft>
                          <a:spcPts val="0"/>
                        </a:spcAft>
                        <a:buClrTx/>
                        <a:buSzTx/>
                        <a:buFontTx/>
                        <a:buNone/>
                        <a:tabLst/>
                        <a:defRPr/>
                      </a:pPr>
                      <a:r>
                        <a:rPr lang="es-ES"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NIVELES ALTOS EN LA CUENCA MEDIA-BAJA DEL RÍO META.</a:t>
                      </a:r>
                    </a:p>
                    <a:p>
                      <a:pPr marL="0" marR="0" indent="0" algn="just" defTabSz="648035" rtl="0" eaLnBrk="1" fontAlgn="auto" latinLnBrk="0" hangingPunct="1">
                        <a:lnSpc>
                          <a:spcPct val="100000"/>
                        </a:lnSpc>
                        <a:spcBef>
                          <a:spcPts val="0"/>
                        </a:spcBef>
                        <a:spcAft>
                          <a:spcPts val="0"/>
                        </a:spcAft>
                        <a:buClrTx/>
                        <a:buSzTx/>
                        <a:buFontTx/>
                        <a:buNone/>
                        <a:tabLst/>
                        <a:defRPr/>
                      </a:pPr>
                      <a:r>
                        <a:rPr lang="es-ES" sz="105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Se mantiene esta alerta por los niveles altos que se registran en el río Meta desde Puerto López hasta el municipio de Paz de Ariporo. El IDEAM recomienda a la población ribereña, autoridades locales y regionales de Gestión del Riesgo seguir muy atentos al comportamiento del nivel del río en este sector, ante posibles afectaciones por desbordamientos. </a:t>
                      </a:r>
                    </a:p>
                    <a:p>
                      <a:pPr marL="0" marR="0" indent="0" algn="just" defTabSz="648035" rtl="0" eaLnBrk="1" fontAlgn="auto" latinLnBrk="0" hangingPunct="1">
                        <a:lnSpc>
                          <a:spcPct val="100000"/>
                        </a:lnSpc>
                        <a:spcBef>
                          <a:spcPts val="0"/>
                        </a:spcBef>
                        <a:spcAft>
                          <a:spcPts val="0"/>
                        </a:spcAft>
                        <a:buClrTx/>
                        <a:buSzTx/>
                        <a:buFontTx/>
                        <a:buNone/>
                        <a:tabLst/>
                        <a:defRPr/>
                      </a:pPr>
                      <a:r>
                        <a:rPr lang="es-ES"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Nota: Se observan niveles altos con tendencia lenta al ascenso en el río Meta a la altura del municipio de Orocué (Casanare).</a:t>
                      </a:r>
                    </a:p>
                    <a:p>
                      <a:pPr marL="0" marR="0" indent="0" algn="just" defTabSz="648035" rtl="0" eaLnBrk="1" fontAlgn="auto" latinLnBrk="0" hangingPunct="1">
                        <a:lnSpc>
                          <a:spcPct val="100000"/>
                        </a:lnSpc>
                        <a:spcBef>
                          <a:spcPts val="0"/>
                        </a:spcBef>
                        <a:spcAft>
                          <a:spcPts val="0"/>
                        </a:spcAft>
                        <a:buClrTx/>
                        <a:buSzTx/>
                        <a:buFontTx/>
                        <a:buNone/>
                        <a:tabLst/>
                        <a:defRPr/>
                      </a:pPr>
                      <a:endParaRPr lang="es-ES"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endParaRPr>
                    </a:p>
                    <a:p>
                      <a:pPr marL="0" marR="0" indent="0" algn="just" defTabSz="648035" rtl="0" eaLnBrk="1" fontAlgn="auto" latinLnBrk="0" hangingPunct="1">
                        <a:lnSpc>
                          <a:spcPct val="100000"/>
                        </a:lnSpc>
                        <a:spcBef>
                          <a:spcPts val="0"/>
                        </a:spcBef>
                        <a:spcAft>
                          <a:spcPts val="0"/>
                        </a:spcAft>
                        <a:buClrTx/>
                        <a:buSzTx/>
                        <a:buFontTx/>
                        <a:buNone/>
                        <a:tabLst/>
                        <a:defRPr/>
                      </a:pPr>
                      <a:r>
                        <a:rPr lang="es-ES"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CRECIENTE SÚBITA EN EL RÍO GUAYURIBA.</a:t>
                      </a:r>
                      <a:endParaRPr lang="es-CO"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endParaRPr>
                    </a:p>
                    <a:p>
                      <a:pPr marL="0" marR="0" lvl="0" indent="0" algn="just" defTabSz="648035" rtl="0" eaLnBrk="1" fontAlgn="auto" latinLnBrk="0" hangingPunct="1">
                        <a:lnSpc>
                          <a:spcPct val="100000"/>
                        </a:lnSpc>
                        <a:spcBef>
                          <a:spcPts val="0"/>
                        </a:spcBef>
                        <a:spcAft>
                          <a:spcPts val="0"/>
                        </a:spcAft>
                        <a:buClrTx/>
                        <a:buSzTx/>
                        <a:buFontTx/>
                        <a:buNone/>
                        <a:tabLst/>
                        <a:defRPr/>
                      </a:pPr>
                      <a:r>
                        <a:rPr lang="es-ES" sz="105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Se mantiene esta alerta dadas las condiciones de crecientes súbitas permanentes que se registran en el río Guayuriba (aportante al río Meta), producto de las lluvias se han presentado en algunos sectores del piedemonte llanero. El IDEAM recomienda a la población ribereña, autoridades locales y regionales de Gestión del Riesgo activar todas las medidas de emergencia ante probables afectaciones por desbordamientos e inundaciones en zonas rurales y urbanas. </a:t>
                      </a:r>
                      <a:endParaRPr lang="es-ES"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endParaRPr>
                    </a:p>
                    <a:p>
                      <a:pPr marL="0" marR="0" indent="0" algn="just" defTabSz="648035" rtl="0" eaLnBrk="1" fontAlgn="auto" latinLnBrk="0" hangingPunct="1">
                        <a:lnSpc>
                          <a:spcPct val="100000"/>
                        </a:lnSpc>
                        <a:spcBef>
                          <a:spcPts val="0"/>
                        </a:spcBef>
                        <a:spcAft>
                          <a:spcPts val="0"/>
                        </a:spcAft>
                        <a:buClrTx/>
                        <a:buSzTx/>
                        <a:buFontTx/>
                        <a:buNone/>
                        <a:tabLst/>
                        <a:defRPr/>
                      </a:pPr>
                      <a:endParaRPr lang="es-ES" sz="1050" u="none" strike="noStrike" kern="1200" baseline="0" dirty="0" smtClean="0">
                        <a:solidFill>
                          <a:schemeClr val="tx1"/>
                        </a:solidFill>
                        <a:effectLst/>
                        <a:latin typeface="Arial Narrow" panose="020B0606020202030204" pitchFamily="34" charset="0"/>
                        <a:ea typeface="PMingLiU"/>
                        <a:cs typeface="Arial" panose="020B0604020202020204" pitchFamily="34" charset="0"/>
                      </a:endParaRPr>
                    </a:p>
                    <a:p>
                      <a:pPr marL="0" marR="0" indent="0" algn="just" defTabSz="648035" rtl="0" eaLnBrk="1" fontAlgn="auto" latinLnBrk="0" hangingPunct="1">
                        <a:lnSpc>
                          <a:spcPct val="100000"/>
                        </a:lnSpc>
                        <a:spcBef>
                          <a:spcPts val="0"/>
                        </a:spcBef>
                        <a:spcAft>
                          <a:spcPts val="0"/>
                        </a:spcAft>
                        <a:buClrTx/>
                        <a:buSzTx/>
                        <a:buFontTx/>
                        <a:buNone/>
                        <a:tabLst/>
                        <a:defRPr/>
                      </a:pPr>
                      <a:r>
                        <a:rPr lang="es-ES"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NIVELES ALTOS EN LA CUENCA DEL RÍO CASANARE.</a:t>
                      </a:r>
                      <a:endParaRPr lang="es-CO"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endParaRPr>
                    </a:p>
                    <a:p>
                      <a:pPr marL="0" marR="0" lvl="0" indent="0" algn="just" defTabSz="648035" rtl="0" eaLnBrk="1" fontAlgn="auto" latinLnBrk="0" hangingPunct="1">
                        <a:lnSpc>
                          <a:spcPct val="100000"/>
                        </a:lnSpc>
                        <a:spcBef>
                          <a:spcPts val="0"/>
                        </a:spcBef>
                        <a:spcAft>
                          <a:spcPts val="0"/>
                        </a:spcAft>
                        <a:buClrTx/>
                        <a:buSzTx/>
                        <a:buFontTx/>
                        <a:buNone/>
                        <a:tabLst/>
                        <a:defRPr/>
                      </a:pPr>
                      <a:r>
                        <a:rPr lang="es-ES" sz="105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Se mantiene esta alerta dado que los niveles del río Casanare se encuentran altos próximos a la cota de afectación a la altura del municipio de Cravo Norte. Esta alerta se extiende para la cuenca del río Ariporo. Especial atención al río Tame (afluente al río Casanare, a la altura del municipio de Tame) y otros afluentes, ya que se observan incrementos importantes en las últimas horas. El IDEAM recomienda a las autoridades locales y regionales de Gestión del Riesgo estar muy atentos al comportamiento del nivel del río Casanare, ante posibles afectaciones por desbordamientos</a:t>
                      </a:r>
                      <a:r>
                        <a:rPr lang="es-ES" sz="105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a:t>
                      </a:r>
                      <a:endParaRPr lang="es-ES" sz="1050" u="none" strike="noStrike" kern="1200" baseline="0" dirty="0" smtClean="0">
                        <a:solidFill>
                          <a:schemeClr val="tx1"/>
                        </a:solidFill>
                        <a:effectLst/>
                        <a:latin typeface="Arial Narrow" panose="020B0606020202030204" pitchFamily="34" charset="0"/>
                        <a:ea typeface="PMingLiU"/>
                        <a:cs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C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mpd="sng">
                      <a:solidFill>
                        <a:schemeClr val="tx1"/>
                      </a:solidFill>
                      <a:prstDash val="solid"/>
                    </a:lnB>
                  </a:tcPr>
                </a:tc>
                <a:tc hMerge="1">
                  <a:txBody>
                    <a:bodyPr/>
                    <a:lstStyle/>
                    <a:p>
                      <a:endParaRPr lang="es-C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405425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058466346"/>
              </p:ext>
            </p:extLst>
          </p:nvPr>
        </p:nvGraphicFramePr>
        <p:xfrm>
          <a:off x="135088" y="1494175"/>
          <a:ext cx="6209999" cy="5798820"/>
        </p:xfrm>
        <a:graphic>
          <a:graphicData uri="http://schemas.openxmlformats.org/drawingml/2006/table">
            <a:tbl>
              <a:tblPr/>
              <a:tblGrid>
                <a:gridCol w="1935000">
                  <a:extLst>
                    <a:ext uri="{9D8B030D-6E8A-4147-A177-3AD203B41FA5}">
                      <a16:colId xmlns:a16="http://schemas.microsoft.com/office/drawing/2014/main" xmlns="" val="20000"/>
                    </a:ext>
                  </a:extLst>
                </a:gridCol>
                <a:gridCol w="3461267">
                  <a:extLst>
                    <a:ext uri="{9D8B030D-6E8A-4147-A177-3AD203B41FA5}">
                      <a16:colId xmlns:a16="http://schemas.microsoft.com/office/drawing/2014/main" xmlns="" val="20001"/>
                    </a:ext>
                  </a:extLst>
                </a:gridCol>
                <a:gridCol w="813732">
                  <a:extLst>
                    <a:ext uri="{9D8B030D-6E8A-4147-A177-3AD203B41FA5}">
                      <a16:colId xmlns:a16="http://schemas.microsoft.com/office/drawing/2014/main" xmlns="" val="20002"/>
                    </a:ext>
                  </a:extLst>
                </a:gridCol>
              </a:tblGrid>
              <a:tr h="221208">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400" b="1" dirty="0" smtClean="0">
                          <a:latin typeface="Arial Narrow" panose="020B0606020202030204" pitchFamily="34" charset="0"/>
                        </a:rPr>
                        <a:t>REGIÓN ANDINA</a:t>
                      </a:r>
                      <a:endParaRPr lang="es-CO" sz="1400" b="1" dirty="0">
                        <a:latin typeface="Arial Narrow" panose="020B060602020203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100" b="1" dirty="0" smtClean="0">
                          <a:latin typeface="Arial Narrow" panose="020B0606020202030204" pitchFamily="34" charset="0"/>
                        </a:rPr>
                        <a:t>SITIOS PARA LOS </a:t>
                      </a:r>
                      <a:r>
                        <a:rPr lang="es-CO" sz="1100" b="1" dirty="0" smtClean="0">
                          <a:solidFill>
                            <a:schemeClr val="tx1"/>
                          </a:solidFill>
                          <a:latin typeface="Arial Narrow" panose="020B0606020202030204" pitchFamily="34" charset="0"/>
                        </a:rPr>
                        <a:t>CUALES</a:t>
                      </a:r>
                      <a:r>
                        <a:rPr lang="es-CO" sz="1100" b="1" dirty="0" smtClean="0">
                          <a:latin typeface="Arial Narrow" panose="020B0606020202030204" pitchFamily="34" charset="0"/>
                        </a:rPr>
                        <a:t> SE GENERA LA ALERTA</a:t>
                      </a:r>
                      <a:endParaRPr lang="es-CO" sz="1100" b="1" dirty="0">
                        <a:latin typeface="Arial Narrow" panose="020B060602020203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100" b="1" dirty="0" smtClean="0">
                          <a:latin typeface="Arial Narrow" panose="020B0606020202030204" pitchFamily="34" charset="0"/>
                        </a:rPr>
                        <a:t>ALERTA</a:t>
                      </a:r>
                      <a:r>
                        <a:rPr lang="es-CO" sz="1100" b="1" baseline="0" dirty="0" smtClean="0">
                          <a:latin typeface="Arial Narrow" panose="020B0606020202030204" pitchFamily="34" charset="0"/>
                        </a:rPr>
                        <a:t> ROJA</a:t>
                      </a:r>
                      <a:endParaRPr lang="es-CO" sz="1100" b="1" dirty="0">
                        <a:latin typeface="Arial Narrow" panose="020B060602020203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10000"/>
                  </a:ext>
                </a:extLst>
              </a:tr>
              <a:tr h="786904">
                <a:tc gridSpan="3">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marR="0" lvl="0" indent="0" algn="just" defTabSz="648035" rtl="0" eaLnBrk="1" fontAlgn="auto" latinLnBrk="0" hangingPunct="1">
                        <a:lnSpc>
                          <a:spcPct val="100000"/>
                        </a:lnSpc>
                        <a:spcBef>
                          <a:spcPts val="0"/>
                        </a:spcBef>
                        <a:spcAft>
                          <a:spcPts val="0"/>
                        </a:spcAft>
                        <a:buClrTx/>
                        <a:buSzTx/>
                        <a:buFontTx/>
                        <a:buNone/>
                        <a:tabLst/>
                        <a:defRPr/>
                      </a:pPr>
                      <a:r>
                        <a:rPr lang="es-ES"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PROBABILIDAD DE CRECIENTES SÚBITAS EN LOS RÍOS DE MONTAÑA Y DIFERENTES CORRIENTES DEL OCCIDENTE DEL DEPARTAMENTO DE ANTIOQUIA (APORTANTES AL RIO ATRATO).</a:t>
                      </a:r>
                    </a:p>
                    <a:p>
                      <a:pPr marL="0" marR="0" lvl="0" indent="0" algn="just" defTabSz="648035" rtl="0" eaLnBrk="1" fontAlgn="auto" latinLnBrk="0" hangingPunct="1">
                        <a:lnSpc>
                          <a:spcPct val="100000"/>
                        </a:lnSpc>
                        <a:spcBef>
                          <a:spcPts val="0"/>
                        </a:spcBef>
                        <a:spcAft>
                          <a:spcPts val="0"/>
                        </a:spcAft>
                        <a:buClrTx/>
                        <a:buSzTx/>
                        <a:buFontTx/>
                        <a:buNone/>
                        <a:tabLst/>
                        <a:defRPr/>
                      </a:pPr>
                      <a:r>
                        <a:rPr lang="es-ES" sz="1050" b="0" u="none" strike="noStrike" kern="1200" dirty="0" smtClean="0">
                          <a:solidFill>
                            <a:schemeClr val="tx1"/>
                          </a:solidFill>
                          <a:effectLst/>
                          <a:latin typeface="Arial Narrow" panose="020B0606020202030204" pitchFamily="34" charset="0"/>
                          <a:ea typeface="PMingLiU"/>
                          <a:cs typeface="Arial" panose="020B0604020202020204" pitchFamily="34" charset="0"/>
                        </a:rPr>
                        <a:t>Se mantiene esta alerta dado que se pronostica persistan las lluvias de variada intensidad en amplios sectores del departamento de Antioquia; por tanto, se preve incrementos significativos de los caudales en los principales </a:t>
                      </a:r>
                      <a:r>
                        <a:rPr lang="es-ES"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ríos afluentes al río Atrato</a:t>
                      </a:r>
                      <a:r>
                        <a:rPr lang="es-ES" sz="1050" b="0" u="none" strike="noStrike" kern="1200" dirty="0" smtClean="0">
                          <a:solidFill>
                            <a:schemeClr val="tx1"/>
                          </a:solidFill>
                          <a:effectLst/>
                          <a:latin typeface="Arial Narrow" panose="020B0606020202030204" pitchFamily="34" charset="0"/>
                          <a:ea typeface="PMingLiU"/>
                          <a:cs typeface="Arial" panose="020B0604020202020204" pitchFamily="34" charset="0"/>
                        </a:rPr>
                        <a:t>. Por lo anterior el IDEAM recomienda a la población ribereña y a las autoridades de gestión del riesgo mantenerse atentos al aumento del nivel de los ríos </a:t>
                      </a:r>
                      <a:r>
                        <a:rPr lang="es-ES"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Murrí, Sucio y Murindó que drenan hacia el rio Atrato.</a:t>
                      </a:r>
                    </a:p>
                    <a:p>
                      <a:pPr marL="0" marR="0" lvl="0" indent="0" algn="just" defTabSz="648035" rtl="0" eaLnBrk="1" fontAlgn="auto" latinLnBrk="0" hangingPunct="1">
                        <a:lnSpc>
                          <a:spcPct val="100000"/>
                        </a:lnSpc>
                        <a:spcBef>
                          <a:spcPts val="0"/>
                        </a:spcBef>
                        <a:spcAft>
                          <a:spcPts val="0"/>
                        </a:spcAft>
                        <a:buClrTx/>
                        <a:buSzTx/>
                        <a:buFontTx/>
                        <a:buNone/>
                        <a:tabLst/>
                        <a:defRPr/>
                      </a:pPr>
                      <a:endParaRPr lang="es-ES"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endParaRPr>
                    </a:p>
                    <a:p>
                      <a:pPr marL="0" marR="0" lvl="0" indent="0" algn="just" defTabSz="648035" rtl="0" eaLnBrk="1" fontAlgn="auto" latinLnBrk="0" hangingPunct="1">
                        <a:lnSpc>
                          <a:spcPct val="100000"/>
                        </a:lnSpc>
                        <a:spcBef>
                          <a:spcPts val="0"/>
                        </a:spcBef>
                        <a:spcAft>
                          <a:spcPts val="0"/>
                        </a:spcAft>
                        <a:buClrTx/>
                        <a:buSzTx/>
                        <a:buFontTx/>
                        <a:buNone/>
                        <a:tabLst/>
                        <a:defRPr/>
                      </a:pPr>
                      <a:r>
                        <a:rPr lang="es-ES" sz="1050" b="1" u="none" strike="noStrike" kern="1200" dirty="0" smtClean="0">
                          <a:solidFill>
                            <a:schemeClr val="tx1"/>
                          </a:solidFill>
                          <a:effectLst/>
                          <a:latin typeface="Arial Narrow" panose="020B0606020202030204" pitchFamily="34" charset="0"/>
                          <a:ea typeface="PMingLiU"/>
                          <a:cs typeface="Arial" panose="020B0604020202020204" pitchFamily="34" charset="0"/>
                        </a:rPr>
                        <a:t>PROBABILIDAD DE CRECIENTES SÚBITAS EN LOS RÍOS DE MONTAÑA DEL NORORIENTE DEL DEPARTAMENTO DE ANTIOQUIA (APORTANTES AL RÍO CAUCA).</a:t>
                      </a:r>
                    </a:p>
                    <a:p>
                      <a:pPr marL="0" marR="0" lvl="0" indent="0" algn="just" defTabSz="648035" rtl="0" eaLnBrk="1" fontAlgn="auto" latinLnBrk="0" hangingPunct="1">
                        <a:lnSpc>
                          <a:spcPct val="100000"/>
                        </a:lnSpc>
                        <a:spcBef>
                          <a:spcPts val="0"/>
                        </a:spcBef>
                        <a:spcAft>
                          <a:spcPts val="0"/>
                        </a:spcAft>
                        <a:buClrTx/>
                        <a:buSzTx/>
                        <a:buFontTx/>
                        <a:buNone/>
                        <a:tabLst/>
                        <a:defRPr/>
                      </a:pPr>
                      <a:r>
                        <a:rPr lang="es-ES"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Se emite esta alerta, dado que persisten las lluvias de variada intensidad en el nororiente de Antioquia, sin embargo, los niveles de los ríos se encuentran fluctuando alrededor de los promedios históricos altos. Por tanto, se prevé crecientes súbitas en algunos ríos de montaña del nororiente del departamento de Antioquia, dado, el pronóstico de lluvias de variadas intensidades para las cuencas de los ríos Tarazá, Man, Anorí  y bajo Nechí; igualmente, en los afluentes, tales como los ríos: San José, Tenche y El Bagre. Se recomienda a la población ribereña y a las autoridades de Gestión del Riesgo continuar atentos ante posibles aumentos en el nivel de estos ríos.</a:t>
                      </a:r>
                    </a:p>
                    <a:p>
                      <a:pPr marL="0" marR="0" lvl="0" indent="0" algn="just" defTabSz="648035" rtl="0" eaLnBrk="1" fontAlgn="auto" latinLnBrk="0" hangingPunct="1">
                        <a:lnSpc>
                          <a:spcPct val="100000"/>
                        </a:lnSpc>
                        <a:spcBef>
                          <a:spcPts val="0"/>
                        </a:spcBef>
                        <a:spcAft>
                          <a:spcPts val="0"/>
                        </a:spcAft>
                        <a:buClrTx/>
                        <a:buSzTx/>
                        <a:buFontTx/>
                        <a:buNone/>
                        <a:tabLst/>
                        <a:defRPr/>
                      </a:pPr>
                      <a:r>
                        <a:rPr lang="es-ES" sz="1050" b="1" u="none" strike="noStrike" kern="1200" dirty="0" smtClean="0">
                          <a:solidFill>
                            <a:schemeClr val="tx1"/>
                          </a:solidFill>
                          <a:effectLst/>
                          <a:latin typeface="Arial Narrow" panose="020B0606020202030204" pitchFamily="34" charset="0"/>
                          <a:ea typeface="PMingLiU"/>
                          <a:cs typeface="Arial" panose="020B0604020202020204" pitchFamily="34" charset="0"/>
                        </a:rPr>
                        <a:t>Nota: Se observa un núcleo</a:t>
                      </a:r>
                      <a:r>
                        <a:rPr lang="es-ES"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 de nubosidad con gran posibilidad de lluvias fuertes a torrenciales hacia el sur y oriente del departamento de Sucre y centro de Bolívar, durante las horas de la noche y madrugada</a:t>
                      </a:r>
                      <a:endParaRPr lang="es-CO"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endParaRPr>
                    </a:p>
                    <a:p>
                      <a:pPr marL="0" marR="0" lvl="0" indent="0" algn="just" defTabSz="648035" rtl="0" eaLnBrk="1" fontAlgn="auto" latinLnBrk="0" hangingPunct="1">
                        <a:lnSpc>
                          <a:spcPct val="100000"/>
                        </a:lnSpc>
                        <a:spcBef>
                          <a:spcPts val="0"/>
                        </a:spcBef>
                        <a:spcAft>
                          <a:spcPts val="0"/>
                        </a:spcAft>
                        <a:buClrTx/>
                        <a:buSzTx/>
                        <a:buFontTx/>
                        <a:buNone/>
                        <a:tabLst/>
                        <a:defRPr/>
                      </a:pPr>
                      <a:endParaRPr lang="es-ES"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endParaRPr>
                    </a:p>
                    <a:p>
                      <a:pPr marL="0" marR="0" indent="0" algn="just" defTabSz="648035" rtl="0" eaLnBrk="1" fontAlgn="auto" latinLnBrk="0" hangingPunct="1">
                        <a:lnSpc>
                          <a:spcPct val="100000"/>
                        </a:lnSpc>
                        <a:spcBef>
                          <a:spcPts val="0"/>
                        </a:spcBef>
                        <a:spcAft>
                          <a:spcPts val="0"/>
                        </a:spcAft>
                        <a:buClrTx/>
                        <a:buSzTx/>
                        <a:buFontTx/>
                        <a:buNone/>
                        <a:tabLst/>
                        <a:defRPr/>
                      </a:pPr>
                      <a:r>
                        <a:rPr lang="es-ES"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NIVELES ALTOS EN LA PARTE BAJA DEL RÍO CAUCA Y EN LA REGIÓN DE LA MOJANA.</a:t>
                      </a:r>
                    </a:p>
                    <a:p>
                      <a:pPr marL="0" marR="0" indent="0" algn="just" defTabSz="648035" rtl="0" eaLnBrk="1" fontAlgn="auto" latinLnBrk="0" hangingPunct="1">
                        <a:lnSpc>
                          <a:spcPct val="100000"/>
                        </a:lnSpc>
                        <a:spcBef>
                          <a:spcPts val="0"/>
                        </a:spcBef>
                        <a:spcAft>
                          <a:spcPts val="0"/>
                        </a:spcAft>
                        <a:buClrTx/>
                        <a:buSzTx/>
                        <a:buFontTx/>
                        <a:buNone/>
                        <a:tabLst/>
                        <a:defRPr/>
                      </a:pPr>
                      <a:r>
                        <a:rPr lang="es-ES"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Se eleva esta alerta naranja dados los niveles altos en el río Cauca en algunos sectores del trayecto comprendido entre Caucasia (Antioquia) hasta Guaranda (Sucre); igualmente en algunas zonas de los municipios de Achí y Pinillos (Bolívar). Se recomienda especial atención en los corregimientos de Margento (municipio de Caucasia, Antioquia) y Colorado (municipio de Nechí, Antioquia), lo mismo que en inmediaciones de La Región Mojana y la cuenca baja del río San Jorge. Igualmente, especial atención en zonas bajas y de planicie en Nechí (Antioquia), Ayapel (Córdoba), San Jacinto del Cauca y Achí (Bolívar), también en los municipios sucreños de San Benito Abad, Caimito, San Marcos, Majagual y Guaranda, dado que se pronostica persistan las lluvias durante los próximos días en la región</a:t>
                      </a:r>
                      <a:r>
                        <a:rPr lang="es-CO"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a:t>
                      </a:r>
                    </a:p>
                    <a:p>
                      <a:pPr marL="0" marR="0" lvl="0" indent="0" algn="just" defTabSz="648035" rtl="0" eaLnBrk="1" fontAlgn="auto" latinLnBrk="0" hangingPunct="1">
                        <a:lnSpc>
                          <a:spcPct val="100000"/>
                        </a:lnSpc>
                        <a:spcBef>
                          <a:spcPts val="0"/>
                        </a:spcBef>
                        <a:spcAft>
                          <a:spcPts val="0"/>
                        </a:spcAft>
                        <a:buClrTx/>
                        <a:buSzTx/>
                        <a:buFontTx/>
                        <a:buNone/>
                        <a:tabLst/>
                        <a:defRPr/>
                      </a:pPr>
                      <a:r>
                        <a:rPr lang="es-ES" sz="1050" b="1" u="none" strike="noStrike" kern="1200" dirty="0" smtClean="0">
                          <a:solidFill>
                            <a:schemeClr val="tx1"/>
                          </a:solidFill>
                          <a:effectLst/>
                          <a:latin typeface="Arial Narrow" panose="020B0606020202030204" pitchFamily="34" charset="0"/>
                          <a:ea typeface="PMingLiU"/>
                          <a:cs typeface="Arial" panose="020B0604020202020204" pitchFamily="34" charset="0"/>
                        </a:rPr>
                        <a:t>Nota: continua un núcleo</a:t>
                      </a:r>
                      <a:r>
                        <a:rPr lang="es-ES"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 de nubosidad con gran posibilidad de lluvias fuertes a torrenciales hacia el norte del departamento de Antioquia y sobre la región de la Mojana, sabanas de Sucre y Córdoba</a:t>
                      </a:r>
                    </a:p>
                    <a:p>
                      <a:pPr marL="0" marR="0" lvl="0" indent="0" algn="just" defTabSz="648035" rtl="0" eaLnBrk="1" fontAlgn="auto" latinLnBrk="0" hangingPunct="1">
                        <a:lnSpc>
                          <a:spcPct val="100000"/>
                        </a:lnSpc>
                        <a:spcBef>
                          <a:spcPts val="0"/>
                        </a:spcBef>
                        <a:spcAft>
                          <a:spcPts val="0"/>
                        </a:spcAft>
                        <a:buClrTx/>
                        <a:buSzTx/>
                        <a:buFontTx/>
                        <a:buNone/>
                        <a:tabLst/>
                        <a:defRPr/>
                      </a:pPr>
                      <a:endParaRPr lang="es-ES"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endParaRPr>
                    </a:p>
                    <a:p>
                      <a:pPr marL="0" marR="0" lvl="0" indent="0" algn="just" defTabSz="648035" rtl="0" eaLnBrk="1" fontAlgn="auto" latinLnBrk="0" hangingPunct="1">
                        <a:lnSpc>
                          <a:spcPct val="100000"/>
                        </a:lnSpc>
                        <a:spcBef>
                          <a:spcPts val="0"/>
                        </a:spcBef>
                        <a:spcAft>
                          <a:spcPts val="0"/>
                        </a:spcAft>
                        <a:buClrTx/>
                        <a:buSzTx/>
                        <a:buFontTx/>
                        <a:buNone/>
                        <a:tabLst/>
                        <a:defRPr/>
                      </a:pPr>
                      <a:r>
                        <a:rPr lang="es-CO" sz="1050" b="1" u="none" strike="noStrike" kern="1200" dirty="0" smtClean="0">
                          <a:solidFill>
                            <a:schemeClr val="tx1"/>
                          </a:solidFill>
                          <a:effectLst/>
                          <a:latin typeface="Arial Narrow" panose="020B0606020202030204" pitchFamily="34" charset="0"/>
                          <a:ea typeface="PMingLiU"/>
                          <a:cs typeface="Arial" panose="020B0604020202020204" pitchFamily="34" charset="0"/>
                        </a:rPr>
                        <a:t>PROBABILIDAD DE CRECIENTES SÚBITAS EN LA CUENCA DEL RÍO PAILA</a:t>
                      </a:r>
                    </a:p>
                    <a:p>
                      <a:pPr marL="0" marR="0" lvl="0" indent="0" algn="just" defTabSz="648035" rtl="0" eaLnBrk="1" fontAlgn="auto" latinLnBrk="0" hangingPunct="1">
                        <a:lnSpc>
                          <a:spcPct val="100000"/>
                        </a:lnSpc>
                        <a:spcBef>
                          <a:spcPts val="0"/>
                        </a:spcBef>
                        <a:spcAft>
                          <a:spcPts val="0"/>
                        </a:spcAft>
                        <a:buClrTx/>
                        <a:buSzTx/>
                        <a:buFontTx/>
                        <a:buNone/>
                        <a:tabLst/>
                        <a:defRPr/>
                      </a:pPr>
                      <a:r>
                        <a:rPr lang="es-CO" sz="1050" b="0" u="none" strike="noStrike" kern="1200" dirty="0" smtClean="0">
                          <a:solidFill>
                            <a:schemeClr val="tx1"/>
                          </a:solidFill>
                          <a:effectLst/>
                          <a:latin typeface="Arial Narrow" panose="020B0606020202030204" pitchFamily="34" charset="0"/>
                          <a:ea typeface="PMingLiU"/>
                          <a:cs typeface="Arial" panose="020B0604020202020204" pitchFamily="34" charset="0"/>
                        </a:rPr>
                        <a:t>Se emite esta alerta ya que se registra un</a:t>
                      </a:r>
                      <a:r>
                        <a:rPr lang="es-CO"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 incremento súbito en las últimas horas, en los niveles del río Paila (afluente al río Cauca), a la altura del municipio de Zarzal. </a:t>
                      </a:r>
                      <a:r>
                        <a:rPr lang="es-ES"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El IDEAM recomienda a la población ribereña y a Gestión del Riesgo estar atentos al ascenso en los niveles de este río y sus afluentes.</a:t>
                      </a: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C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mpd="sng">
                      <a:solidFill>
                        <a:schemeClr val="tx1"/>
                      </a:solidFill>
                      <a:prstDash val="solid"/>
                    </a:lnB>
                  </a:tcPr>
                </a:tc>
                <a:tc hMerge="1">
                  <a:txBody>
                    <a:bodyPr/>
                    <a:lstStyle/>
                    <a:p>
                      <a:endParaRPr lang="es-C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521617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525033504"/>
              </p:ext>
            </p:extLst>
          </p:nvPr>
        </p:nvGraphicFramePr>
        <p:xfrm>
          <a:off x="135086" y="1539175"/>
          <a:ext cx="6210001" cy="3558540"/>
        </p:xfrm>
        <a:graphic>
          <a:graphicData uri="http://schemas.openxmlformats.org/drawingml/2006/table">
            <a:tbl>
              <a:tblPr/>
              <a:tblGrid>
                <a:gridCol w="1933768">
                  <a:extLst>
                    <a:ext uri="{9D8B030D-6E8A-4147-A177-3AD203B41FA5}">
                      <a16:colId xmlns:a16="http://schemas.microsoft.com/office/drawing/2014/main" xmlns="" val="20000"/>
                    </a:ext>
                  </a:extLst>
                </a:gridCol>
                <a:gridCol w="3459063">
                  <a:extLst>
                    <a:ext uri="{9D8B030D-6E8A-4147-A177-3AD203B41FA5}">
                      <a16:colId xmlns:a16="http://schemas.microsoft.com/office/drawing/2014/main" xmlns="" val="20001"/>
                    </a:ext>
                  </a:extLst>
                </a:gridCol>
                <a:gridCol w="817170">
                  <a:extLst>
                    <a:ext uri="{9D8B030D-6E8A-4147-A177-3AD203B41FA5}">
                      <a16:colId xmlns:a16="http://schemas.microsoft.com/office/drawing/2014/main" xmlns="" val="20002"/>
                    </a:ext>
                  </a:extLst>
                </a:gridCol>
              </a:tblGrid>
              <a:tr h="375906">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400" b="1" dirty="0" smtClean="0">
                          <a:latin typeface="Arial Narrow" panose="020B0606020202030204" pitchFamily="34" charset="0"/>
                        </a:rPr>
                        <a:t>REGIÓN CARIBE</a:t>
                      </a:r>
                      <a:endParaRPr lang="es-CO" sz="1400" b="1" dirty="0">
                        <a:latin typeface="Arial Narrow" panose="020B060602020203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100" b="1" dirty="0" smtClean="0">
                          <a:latin typeface="Arial Narrow" panose="020B0606020202030204" pitchFamily="34" charset="0"/>
                        </a:rPr>
                        <a:t>SITIOS PARA LOS CUALES SE GENERA LA ALERTA</a:t>
                      </a:r>
                      <a:endParaRPr lang="es-CO" sz="1100" b="1" dirty="0">
                        <a:latin typeface="Arial Narrow" panose="020B060602020203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100" b="1" dirty="0" smtClean="0">
                          <a:latin typeface="Arial Narrow" panose="020B0606020202030204" pitchFamily="34" charset="0"/>
                        </a:rPr>
                        <a:t>ALERTA</a:t>
                      </a:r>
                      <a:r>
                        <a:rPr lang="es-CO" sz="1100" b="1" baseline="0" dirty="0" smtClean="0">
                          <a:latin typeface="Arial Narrow" panose="020B0606020202030204" pitchFamily="34" charset="0"/>
                        </a:rPr>
                        <a:t> ROJA</a:t>
                      </a:r>
                      <a:endParaRPr lang="es-CO" sz="1100" b="1" dirty="0">
                        <a:latin typeface="Arial Narrow" panose="020B060602020203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10000"/>
                  </a:ext>
                </a:extLst>
              </a:tr>
              <a:tr h="1208270">
                <a:tc gridSpan="3">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marR="0" indent="0" algn="just" defTabSz="648035" rtl="0" eaLnBrk="1" fontAlgn="auto" latinLnBrk="0" hangingPunct="1">
                        <a:lnSpc>
                          <a:spcPct val="100000"/>
                        </a:lnSpc>
                        <a:spcBef>
                          <a:spcPts val="0"/>
                        </a:spcBef>
                        <a:spcAft>
                          <a:spcPts val="0"/>
                        </a:spcAft>
                        <a:buClrTx/>
                        <a:buSzTx/>
                        <a:buFontTx/>
                        <a:buNone/>
                        <a:tabLst/>
                        <a:defRPr/>
                      </a:pPr>
                      <a:r>
                        <a:rPr lang="es-CO"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PROBABILIDAD DE CRECIENTES SÚBITAS EN LOS APORTANTES A LA CUENCA MEDIA Y BAJA DEL RÍO ATRATO.</a:t>
                      </a:r>
                    </a:p>
                    <a:p>
                      <a:pPr algn="just"/>
                      <a:r>
                        <a:rPr lang="es-ES"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Los niveles tienden al ascenso por tránsito de onda de creciente, por tanto, se mantiene la alerta roja para la cuenca media y baja del río Atrato donde se presentaron lluvias desde la tarde de ayer hasta la madrugada de hoy. Se amplía la alerta también para los afluentes del río Atrato en sectores de la cuenca media y baja como lo son los ríos Bebaramá, Bojayá, Napipí, Opogadó, Salaquí y otros directos al río Atrato en su cuenca baja.</a:t>
                      </a:r>
                    </a:p>
                    <a:p>
                      <a:pPr algn="just"/>
                      <a:endParaRPr lang="es-ES"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endParaRPr>
                    </a:p>
                    <a:p>
                      <a:pPr marL="0" marR="0" lvl="0" indent="0" algn="just" defTabSz="648035" rtl="0" eaLnBrk="1" fontAlgn="auto" latinLnBrk="0" hangingPunct="1">
                        <a:lnSpc>
                          <a:spcPct val="100000"/>
                        </a:lnSpc>
                        <a:spcBef>
                          <a:spcPts val="0"/>
                        </a:spcBef>
                        <a:spcAft>
                          <a:spcPts val="0"/>
                        </a:spcAft>
                        <a:buClrTx/>
                        <a:buSzTx/>
                        <a:buFontTx/>
                        <a:buNone/>
                        <a:tabLst/>
                        <a:defRPr/>
                      </a:pPr>
                      <a:r>
                        <a:rPr lang="es-CO"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PROBABILIDAD DE CRECIENTES LENTAS EN LA CUENCA BAJA DEL RIO SINÚ.</a:t>
                      </a:r>
                    </a:p>
                    <a:p>
                      <a:pPr marL="0" marR="0" lvl="0" indent="0" algn="just" defTabSz="648035" rtl="0" eaLnBrk="1" fontAlgn="auto" latinLnBrk="0" hangingPunct="1">
                        <a:lnSpc>
                          <a:spcPct val="100000"/>
                        </a:lnSpc>
                        <a:spcBef>
                          <a:spcPts val="0"/>
                        </a:spcBef>
                        <a:spcAft>
                          <a:spcPts val="0"/>
                        </a:spcAft>
                        <a:buClrTx/>
                        <a:buSzTx/>
                        <a:buFontTx/>
                        <a:buNone/>
                        <a:tabLst/>
                        <a:defRPr/>
                      </a:pPr>
                      <a:r>
                        <a:rPr lang="es-CO"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E</a:t>
                      </a:r>
                      <a:r>
                        <a:rPr lang="es-ES"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n la cuenca baja, se mantiene la alerta roja, debido al tránsito de onda de creciente, los niveles del rio Sinú tienden significativamente al ascenso, que podría generar desbordamiento en las planicies bajas del río Sinú particularmente en la cuenca baja. El IDEAM recomienda a la población ribereña continuar atentos al incremento paulatino en los niveles entre los municipios de Cereté y Lorica (La Doctrina y San Bernardo del viento).</a:t>
                      </a:r>
                    </a:p>
                    <a:p>
                      <a:pPr marL="0" marR="0" lvl="0" indent="0" algn="just" defTabSz="648035" rtl="0" eaLnBrk="1" fontAlgn="auto" latinLnBrk="0" hangingPunct="1">
                        <a:lnSpc>
                          <a:spcPct val="100000"/>
                        </a:lnSpc>
                        <a:spcBef>
                          <a:spcPts val="0"/>
                        </a:spcBef>
                        <a:spcAft>
                          <a:spcPts val="0"/>
                        </a:spcAft>
                        <a:buClrTx/>
                        <a:buSzTx/>
                        <a:buFontTx/>
                        <a:buNone/>
                        <a:tabLst/>
                        <a:defRPr/>
                      </a:pPr>
                      <a:endParaRPr lang="es-ES"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endParaRP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u="none" strike="noStrike" kern="1200" dirty="0" smtClean="0">
                          <a:solidFill>
                            <a:schemeClr val="tx1"/>
                          </a:solidFill>
                          <a:latin typeface="Arial Narrow" panose="020B0606020202030204" pitchFamily="34" charset="0"/>
                          <a:ea typeface="PMingLiU"/>
                          <a:cs typeface="Arial" panose="020B0604020202020204" pitchFamily="34" charset="0"/>
                        </a:rPr>
                        <a:t>PROBABILIDAD DE CRECIENTES SÚBITAS EN LOS RÍOS, QUEBRADAS Y ARROYOS DE LA REGIÓN CARIBE</a:t>
                      </a:r>
                    </a:p>
                    <a:p>
                      <a:pPr marL="0" marR="0" lvl="0" indent="0" algn="just" defTabSz="648035" rtl="0" eaLnBrk="1" fontAlgn="auto" latinLnBrk="0" hangingPunct="1">
                        <a:lnSpc>
                          <a:spcPct val="100000"/>
                        </a:lnSpc>
                        <a:spcBef>
                          <a:spcPts val="0"/>
                        </a:spcBef>
                        <a:spcAft>
                          <a:spcPts val="0"/>
                        </a:spcAft>
                        <a:buClrTx/>
                        <a:buSzTx/>
                        <a:buFontTx/>
                        <a:buNone/>
                        <a:tabLst/>
                        <a:defRPr/>
                      </a:pPr>
                      <a:r>
                        <a:rPr lang="es-MX" sz="1050" u="none" strike="noStrike" kern="1200" dirty="0" smtClean="0">
                          <a:solidFill>
                            <a:schemeClr val="tx1"/>
                          </a:solidFill>
                          <a:latin typeface="Arial Narrow" panose="020B0606020202030204" pitchFamily="34" charset="0"/>
                          <a:ea typeface="PMingLiU"/>
                          <a:cs typeface="Arial" panose="020B0604020202020204" pitchFamily="34" charset="0"/>
                        </a:rPr>
                        <a:t>Se preve incremento</a:t>
                      </a:r>
                      <a:r>
                        <a:rPr lang="es-MX" sz="1050" u="none" strike="noStrike" kern="1200" baseline="0" dirty="0" smtClean="0">
                          <a:solidFill>
                            <a:schemeClr val="tx1"/>
                          </a:solidFill>
                          <a:latin typeface="Arial Narrow" panose="020B0606020202030204" pitchFamily="34" charset="0"/>
                          <a:ea typeface="PMingLiU"/>
                          <a:cs typeface="Arial" panose="020B0604020202020204" pitchFamily="34" charset="0"/>
                        </a:rPr>
                        <a:t> de las lluvias</a:t>
                      </a:r>
                      <a:r>
                        <a:rPr lang="es-MX" sz="1050" u="none" strike="noStrike" kern="1200" dirty="0" smtClean="0">
                          <a:solidFill>
                            <a:schemeClr val="tx1"/>
                          </a:solidFill>
                          <a:latin typeface="Arial Narrow" panose="020B0606020202030204" pitchFamily="34" charset="0"/>
                          <a:ea typeface="PMingLiU"/>
                          <a:cs typeface="Arial" panose="020B0604020202020204" pitchFamily="34" charset="0"/>
                        </a:rPr>
                        <a:t> que podría</a:t>
                      </a:r>
                      <a:r>
                        <a:rPr lang="es-MX" sz="1050" u="none" strike="noStrike" kern="1200" baseline="0" dirty="0" smtClean="0">
                          <a:solidFill>
                            <a:schemeClr val="tx1"/>
                          </a:solidFill>
                          <a:latin typeface="Arial Narrow" panose="020B0606020202030204" pitchFamily="34" charset="0"/>
                          <a:ea typeface="PMingLiU"/>
                          <a:cs typeface="Arial" panose="020B0604020202020204" pitchFamily="34" charset="0"/>
                        </a:rPr>
                        <a:t> generar</a:t>
                      </a:r>
                      <a:r>
                        <a:rPr lang="es-MX" sz="1050" u="none" strike="noStrike" kern="1200" dirty="0" smtClean="0">
                          <a:solidFill>
                            <a:schemeClr val="tx1"/>
                          </a:solidFill>
                          <a:latin typeface="Arial Narrow" panose="020B0606020202030204" pitchFamily="34" charset="0"/>
                          <a:ea typeface="PMingLiU"/>
                          <a:cs typeface="Arial" panose="020B0604020202020204" pitchFamily="34" charset="0"/>
                        </a:rPr>
                        <a:t> crecientes súbitas y formación de arroyos en los centros poblados de la región Caribe, en especial en la ciudad</a:t>
                      </a:r>
                      <a:r>
                        <a:rPr lang="es-MX" sz="1050" u="none" strike="noStrike" kern="1200" baseline="0" dirty="0" smtClean="0">
                          <a:solidFill>
                            <a:schemeClr val="tx1"/>
                          </a:solidFill>
                          <a:latin typeface="Arial Narrow" panose="020B0606020202030204" pitchFamily="34" charset="0"/>
                          <a:ea typeface="PMingLiU"/>
                          <a:cs typeface="Arial" panose="020B0604020202020204" pitchFamily="34" charset="0"/>
                        </a:rPr>
                        <a:t> de Barranquilla</a:t>
                      </a:r>
                      <a:r>
                        <a:rPr lang="es-MX" sz="1050" u="none" strike="noStrike" kern="1200" dirty="0" smtClean="0">
                          <a:solidFill>
                            <a:schemeClr val="tx1"/>
                          </a:solidFill>
                          <a:latin typeface="Arial Narrow" panose="020B0606020202030204" pitchFamily="34" charset="0"/>
                          <a:ea typeface="PMingLiU"/>
                          <a:cs typeface="Arial" panose="020B0604020202020204" pitchFamily="34" charset="0"/>
                        </a:rPr>
                        <a:t>.</a:t>
                      </a:r>
                      <a:r>
                        <a:rPr lang="es-MX" sz="1050" u="none" strike="noStrike" kern="1200" baseline="0" dirty="0" smtClean="0">
                          <a:solidFill>
                            <a:schemeClr val="tx1"/>
                          </a:solidFill>
                          <a:latin typeface="Arial Narrow" panose="020B0606020202030204" pitchFamily="34" charset="0"/>
                          <a:ea typeface="PMingLiU"/>
                          <a:cs typeface="Arial" panose="020B0604020202020204" pitchFamily="34" charset="0"/>
                        </a:rPr>
                        <a:t> </a:t>
                      </a:r>
                      <a:r>
                        <a:rPr lang="es-CO"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También se extiende esta alerta en arroyos y quebradas del departamento de Bolívar. </a:t>
                      </a:r>
                      <a:r>
                        <a:rPr lang="es-MX" sz="1050" u="none" strike="noStrike" kern="1200" dirty="0" smtClean="0">
                          <a:solidFill>
                            <a:schemeClr val="tx1"/>
                          </a:solidFill>
                          <a:latin typeface="Arial Narrow" panose="020B0606020202030204" pitchFamily="34" charset="0"/>
                          <a:ea typeface="PMingLiU"/>
                          <a:cs typeface="Arial" panose="020B0604020202020204" pitchFamily="34" charset="0"/>
                        </a:rPr>
                        <a:t>Dadas las condiciones meteorológicas el IDEAM recomienda a la población ribereña y a las autoridades locales estar atentos al aumento del nivel en</a:t>
                      </a:r>
                      <a:r>
                        <a:rPr lang="es-MX" sz="1050" u="none" strike="noStrike" kern="1200" baseline="0" dirty="0" smtClean="0">
                          <a:solidFill>
                            <a:schemeClr val="tx1"/>
                          </a:solidFill>
                          <a:latin typeface="Arial Narrow" panose="020B0606020202030204" pitchFamily="34" charset="0"/>
                          <a:ea typeface="PMingLiU"/>
                          <a:cs typeface="Arial" panose="020B0604020202020204" pitchFamily="34" charset="0"/>
                        </a:rPr>
                        <a:t> los arroyos </a:t>
                      </a:r>
                      <a:r>
                        <a:rPr lang="es-MX" sz="1050" u="none" strike="noStrike" kern="1200" dirty="0" smtClean="0">
                          <a:solidFill>
                            <a:schemeClr val="tx1"/>
                          </a:solidFill>
                          <a:latin typeface="Arial Narrow" panose="020B0606020202030204" pitchFamily="34" charset="0"/>
                          <a:ea typeface="PMingLiU"/>
                          <a:cs typeface="Arial" panose="020B0604020202020204" pitchFamily="34" charset="0"/>
                        </a:rPr>
                        <a:t>y a la formación arroyos por el incremento del volumen de la escorrentía.    </a:t>
                      </a:r>
                      <a:endParaRPr lang="es-CO"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C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mpd="sng">
                      <a:solidFill>
                        <a:schemeClr val="tx1"/>
                      </a:solidFill>
                      <a:prstDash val="solid"/>
                    </a:lnB>
                  </a:tcPr>
                </a:tc>
                <a:tc hMerge="1">
                  <a:txBody>
                    <a:bodyPr/>
                    <a:lstStyle/>
                    <a:p>
                      <a:endParaRPr lang="es-C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76999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628880099"/>
              </p:ext>
            </p:extLst>
          </p:nvPr>
        </p:nvGraphicFramePr>
        <p:xfrm>
          <a:off x="135088" y="1539175"/>
          <a:ext cx="6209999" cy="6598920"/>
        </p:xfrm>
        <a:graphic>
          <a:graphicData uri="http://schemas.openxmlformats.org/drawingml/2006/table">
            <a:tbl>
              <a:tblPr/>
              <a:tblGrid>
                <a:gridCol w="1935000">
                  <a:extLst>
                    <a:ext uri="{9D8B030D-6E8A-4147-A177-3AD203B41FA5}">
                      <a16:colId xmlns:a16="http://schemas.microsoft.com/office/drawing/2014/main" xmlns="" val="20000"/>
                    </a:ext>
                  </a:extLst>
                </a:gridCol>
                <a:gridCol w="3461267">
                  <a:extLst>
                    <a:ext uri="{9D8B030D-6E8A-4147-A177-3AD203B41FA5}">
                      <a16:colId xmlns:a16="http://schemas.microsoft.com/office/drawing/2014/main" xmlns="" val="20001"/>
                    </a:ext>
                  </a:extLst>
                </a:gridCol>
                <a:gridCol w="813732">
                  <a:extLst>
                    <a:ext uri="{9D8B030D-6E8A-4147-A177-3AD203B41FA5}">
                      <a16:colId xmlns:a16="http://schemas.microsoft.com/office/drawing/2014/main" xmlns="" val="20002"/>
                    </a:ext>
                  </a:extLst>
                </a:gridCol>
              </a:tblGrid>
              <a:tr h="409180">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400" b="1" dirty="0" smtClean="0">
                          <a:latin typeface="Arial Narrow" panose="020B0606020202030204" pitchFamily="34" charset="0"/>
                        </a:rPr>
                        <a:t>REGIÓN ANDINA</a:t>
                      </a:r>
                      <a:endParaRPr lang="es-CO" sz="1400" b="1" dirty="0">
                        <a:latin typeface="Arial Narrow" panose="020B060602020203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100" b="1" dirty="0" smtClean="0">
                          <a:latin typeface="Arial Narrow" panose="020B0606020202030204" pitchFamily="34" charset="0"/>
                        </a:rPr>
                        <a:t>SITIOS PARA LOS CUALES SE GENERA LA ALERTA</a:t>
                      </a:r>
                      <a:endParaRPr lang="es-CO" sz="1100" b="1" dirty="0">
                        <a:latin typeface="Arial Narrow" panose="020B060602020203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100" b="1" dirty="0" smtClean="0">
                          <a:latin typeface="Arial Narrow" panose="020B0606020202030204" pitchFamily="34" charset="0"/>
                        </a:rPr>
                        <a:t>ALERTA</a:t>
                      </a:r>
                      <a:r>
                        <a:rPr lang="es-CO" sz="1100" b="1" baseline="0" dirty="0" smtClean="0">
                          <a:latin typeface="Arial Narrow" panose="020B0606020202030204" pitchFamily="34" charset="0"/>
                        </a:rPr>
                        <a:t> NARANJA</a:t>
                      </a:r>
                      <a:endParaRPr lang="es-CO" sz="1100" b="1" dirty="0">
                        <a:latin typeface="Arial Narrow" panose="020B060602020203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10000"/>
                  </a:ext>
                </a:extLst>
              </a:tr>
              <a:tr h="3394353">
                <a:tc gridSpan="3">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marR="0" lvl="0" indent="0" algn="just" defTabSz="648035" rtl="0" eaLnBrk="1" fontAlgn="auto" latinLnBrk="0" hangingPunct="1">
                        <a:lnSpc>
                          <a:spcPct val="100000"/>
                        </a:lnSpc>
                        <a:spcBef>
                          <a:spcPts val="0"/>
                        </a:spcBef>
                        <a:spcAft>
                          <a:spcPts val="0"/>
                        </a:spcAft>
                        <a:buClrTx/>
                        <a:buSzTx/>
                        <a:buFontTx/>
                        <a:buNone/>
                        <a:tabLst/>
                        <a:defRPr/>
                      </a:pPr>
                      <a:r>
                        <a:rPr lang="es-ES"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PROBABILIDAD DE CRECIENTES SÚBITAS EN LOS AFLUENTES AL RÍO FONCE, SUAREZ Y CARARE.</a:t>
                      </a:r>
                    </a:p>
                    <a:p>
                      <a:pPr marL="0" marR="0" lvl="0" indent="0" algn="just" defTabSz="648035" rtl="0" eaLnBrk="1" fontAlgn="auto" latinLnBrk="0" hangingPunct="1">
                        <a:lnSpc>
                          <a:spcPct val="100000"/>
                        </a:lnSpc>
                        <a:spcBef>
                          <a:spcPts val="0"/>
                        </a:spcBef>
                        <a:spcAft>
                          <a:spcPts val="0"/>
                        </a:spcAft>
                        <a:buClrTx/>
                        <a:buSzTx/>
                        <a:buFontTx/>
                        <a:buNone/>
                        <a:tabLst/>
                        <a:defRPr/>
                      </a:pPr>
                      <a:r>
                        <a:rPr lang="es-ES" sz="1050" b="0" u="none" strike="noStrike" kern="1200" dirty="0" smtClean="0">
                          <a:solidFill>
                            <a:schemeClr val="tx1"/>
                          </a:solidFill>
                          <a:effectLst/>
                          <a:latin typeface="Arial Narrow" panose="020B0606020202030204" pitchFamily="34" charset="0"/>
                          <a:ea typeface="PMingLiU"/>
                          <a:cs typeface="Arial" panose="020B0604020202020204" pitchFamily="34" charset="0"/>
                        </a:rPr>
                        <a:t>Se mantiene esta alerta dado que se prevé nuevas</a:t>
                      </a:r>
                      <a:r>
                        <a:rPr lang="es-ES"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 </a:t>
                      </a:r>
                      <a:r>
                        <a:rPr lang="es-ES" sz="1050" b="0" u="none" strike="noStrike" kern="1200" dirty="0" smtClean="0">
                          <a:solidFill>
                            <a:schemeClr val="tx1"/>
                          </a:solidFill>
                          <a:effectLst/>
                          <a:latin typeface="Arial Narrow" panose="020B0606020202030204" pitchFamily="34" charset="0"/>
                          <a:ea typeface="PMingLiU"/>
                          <a:cs typeface="Arial" panose="020B0604020202020204" pitchFamily="34" charset="0"/>
                        </a:rPr>
                        <a:t>crecientes súbitas en los afluentes a la cuenca del río Fonce, Suárez y Carare, </a:t>
                      </a:r>
                      <a:r>
                        <a:rPr lang="es-ES"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especialmente los ríos Curití y Mogoticos</a:t>
                      </a:r>
                      <a:r>
                        <a:rPr lang="es-ES" sz="1050" b="0" u="none" strike="noStrike" kern="1200" dirty="0" smtClean="0">
                          <a:solidFill>
                            <a:schemeClr val="tx1"/>
                          </a:solidFill>
                          <a:effectLst/>
                          <a:latin typeface="Arial Narrow" panose="020B0606020202030204" pitchFamily="34" charset="0"/>
                          <a:ea typeface="PMingLiU"/>
                          <a:cs typeface="Arial" panose="020B0604020202020204" pitchFamily="34" charset="0"/>
                        </a:rPr>
                        <a:t>, producto de las fuertes lluvias con presencia de tormentas</a:t>
                      </a:r>
                      <a:r>
                        <a:rPr lang="es-ES"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 e</a:t>
                      </a:r>
                      <a:r>
                        <a:rPr lang="es-ES" sz="1050" b="0" u="none" strike="noStrike" kern="1200" dirty="0" smtClean="0">
                          <a:solidFill>
                            <a:schemeClr val="tx1"/>
                          </a:solidFill>
                          <a:effectLst/>
                          <a:latin typeface="Arial Narrow" panose="020B0606020202030204" pitchFamily="34" charset="0"/>
                          <a:ea typeface="PMingLiU"/>
                          <a:cs typeface="Arial" panose="020B0604020202020204" pitchFamily="34" charset="0"/>
                        </a:rPr>
                        <a:t>léctricas que se registraron el</a:t>
                      </a:r>
                      <a:r>
                        <a:rPr lang="es-ES"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 día de ayer</a:t>
                      </a:r>
                      <a:r>
                        <a:rPr lang="es-ES" sz="1050" b="0" u="none" strike="noStrike" kern="1200" dirty="0" smtClean="0">
                          <a:solidFill>
                            <a:schemeClr val="tx1"/>
                          </a:solidFill>
                          <a:effectLst/>
                          <a:latin typeface="Arial Narrow" panose="020B0606020202030204" pitchFamily="34" charset="0"/>
                          <a:ea typeface="PMingLiU"/>
                          <a:cs typeface="Arial" panose="020B0604020202020204" pitchFamily="34" charset="0"/>
                        </a:rPr>
                        <a:t>. El IDEAM recomienda a las autoridades locales y pobladores estar atentos al comportamiento de los niveles de estos ríos.</a:t>
                      </a:r>
                    </a:p>
                    <a:p>
                      <a:pPr marL="0" marR="0" lvl="0" indent="0" algn="just" defTabSz="648035" rtl="0" eaLnBrk="1" fontAlgn="auto" latinLnBrk="0" hangingPunct="1">
                        <a:lnSpc>
                          <a:spcPct val="100000"/>
                        </a:lnSpc>
                        <a:spcBef>
                          <a:spcPts val="0"/>
                        </a:spcBef>
                        <a:spcAft>
                          <a:spcPts val="0"/>
                        </a:spcAft>
                        <a:buClrTx/>
                        <a:buSzTx/>
                        <a:buFontTx/>
                        <a:buNone/>
                        <a:tabLst/>
                        <a:defRPr/>
                      </a:pPr>
                      <a:r>
                        <a:rPr lang="es-ES" sz="1050" b="1" u="none" strike="noStrike" kern="1200" dirty="0" smtClean="0">
                          <a:solidFill>
                            <a:schemeClr val="tx1"/>
                          </a:solidFill>
                          <a:effectLst/>
                          <a:latin typeface="Arial Narrow" panose="020B0606020202030204" pitchFamily="34" charset="0"/>
                          <a:ea typeface="PMingLiU"/>
                          <a:cs typeface="Arial" panose="020B0604020202020204" pitchFamily="34" charset="0"/>
                        </a:rPr>
                        <a:t>Nota: Incrementos importantes en los niveles del río Suárez</a:t>
                      </a:r>
                      <a:r>
                        <a:rPr lang="es-ES"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 en los municipios de Chima, Puente Nacional (Santander) y Moniquirá (Boyacá) y el río Carare, a la altura del municipio de Cimitarra (Santander).</a:t>
                      </a:r>
                      <a:endParaRPr lang="es-ES" sz="1050" b="1" u="none" strike="noStrike" kern="1200" dirty="0" smtClean="0">
                        <a:solidFill>
                          <a:schemeClr val="tx1"/>
                        </a:solidFill>
                        <a:effectLst/>
                        <a:latin typeface="Arial Narrow" panose="020B0606020202030204" pitchFamily="34" charset="0"/>
                        <a:ea typeface="PMingLiU"/>
                        <a:cs typeface="Arial" panose="020B0604020202020204" pitchFamily="34" charset="0"/>
                      </a:endParaRPr>
                    </a:p>
                    <a:p>
                      <a:pPr marL="0" marR="0" lvl="0" indent="0" algn="just" defTabSz="648035" rtl="0" eaLnBrk="1" fontAlgn="auto" latinLnBrk="0" hangingPunct="1">
                        <a:lnSpc>
                          <a:spcPct val="100000"/>
                        </a:lnSpc>
                        <a:spcBef>
                          <a:spcPts val="0"/>
                        </a:spcBef>
                        <a:spcAft>
                          <a:spcPts val="0"/>
                        </a:spcAft>
                        <a:buClrTx/>
                        <a:buSzTx/>
                        <a:buFontTx/>
                        <a:buNone/>
                        <a:tabLst/>
                        <a:defRPr/>
                      </a:pPr>
                      <a:endParaRPr lang="es-ES" sz="1050" b="0" u="none" strike="noStrike" kern="1200" dirty="0" smtClean="0">
                        <a:solidFill>
                          <a:schemeClr val="tx1"/>
                        </a:solidFill>
                        <a:effectLst/>
                        <a:latin typeface="Arial Narrow" panose="020B0606020202030204" pitchFamily="34" charset="0"/>
                        <a:ea typeface="PMingLiU"/>
                        <a:cs typeface="Arial" panose="020B0604020202020204" pitchFamily="34" charset="0"/>
                      </a:endParaRPr>
                    </a:p>
                    <a:p>
                      <a:pPr marL="0" marR="0" indent="0" algn="just" defTabSz="648035" rtl="0" eaLnBrk="1" fontAlgn="auto" latinLnBrk="0" hangingPunct="1">
                        <a:lnSpc>
                          <a:spcPct val="100000"/>
                        </a:lnSpc>
                        <a:spcBef>
                          <a:spcPts val="0"/>
                        </a:spcBef>
                        <a:spcAft>
                          <a:spcPts val="0"/>
                        </a:spcAft>
                        <a:buClrTx/>
                        <a:buSzTx/>
                        <a:buFontTx/>
                        <a:buNone/>
                        <a:tabLst/>
                        <a:defRPr/>
                      </a:pPr>
                      <a:r>
                        <a:rPr lang="es-ES"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PROBABILIDAD DE CRECIENTES SÚBITAS EN LOS RÍOS DE MONTAÑA DE ALGUNOS APORTANTES AL RÍO CAUCA Y RÍO MAGDALENA EN ANTIOQUIA.</a:t>
                      </a:r>
                    </a:p>
                    <a:p>
                      <a:pPr marL="0" marR="0" lvl="0" indent="0" algn="just" defTabSz="648035" rtl="0" eaLnBrk="1" fontAlgn="auto" latinLnBrk="0" hangingPunct="1">
                        <a:lnSpc>
                          <a:spcPct val="100000"/>
                        </a:lnSpc>
                        <a:spcBef>
                          <a:spcPts val="0"/>
                        </a:spcBef>
                        <a:spcAft>
                          <a:spcPts val="0"/>
                        </a:spcAft>
                        <a:buClrTx/>
                        <a:buSzTx/>
                        <a:buFontTx/>
                        <a:buNone/>
                        <a:tabLst/>
                        <a:defRPr/>
                      </a:pPr>
                      <a:r>
                        <a:rPr lang="es-ES" sz="1050" b="0" u="none" strike="noStrike" kern="1200" dirty="0" smtClean="0">
                          <a:solidFill>
                            <a:schemeClr val="tx1"/>
                          </a:solidFill>
                          <a:effectLst/>
                          <a:latin typeface="Arial Narrow" panose="020B0606020202030204" pitchFamily="34" charset="0"/>
                          <a:ea typeface="PMingLiU"/>
                          <a:cs typeface="Arial" panose="020B0604020202020204" pitchFamily="34" charset="0"/>
                        </a:rPr>
                        <a:t>Se</a:t>
                      </a:r>
                      <a:r>
                        <a:rPr lang="es-ES"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 mantiene esta alerta dadas precipitaciones de variada intensidad que se han registrado en diferentes sectores del departamento de Antioquia, por tanto, se prevé incrementos súbitos en los niveles de los en ríos de montaña </a:t>
                      </a:r>
                      <a:r>
                        <a:rPr lang="es-ES" sz="1050" b="0" u="none" strike="noStrike" kern="1200" dirty="0" smtClean="0">
                          <a:solidFill>
                            <a:schemeClr val="tx1"/>
                          </a:solidFill>
                          <a:effectLst/>
                          <a:latin typeface="Arial Narrow" panose="020B0606020202030204" pitchFamily="34" charset="0"/>
                          <a:ea typeface="PMingLiU"/>
                          <a:cs typeface="Arial" panose="020B0604020202020204" pitchFamily="34" charset="0"/>
                        </a:rPr>
                        <a:t>en especial </a:t>
                      </a:r>
                      <a:r>
                        <a:rPr lang="es-ES"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los aportantes al río Magdalena entre ellos los ríos Nare, Cimitarra, San Bartolo y sus afluentes; igualmente para los </a:t>
                      </a:r>
                      <a:r>
                        <a:rPr lang="es-ES" sz="1050" b="0" u="none" strike="noStrike" kern="1200" dirty="0" smtClean="0">
                          <a:solidFill>
                            <a:schemeClr val="tx1"/>
                          </a:solidFill>
                          <a:effectLst/>
                          <a:latin typeface="Arial Narrow" panose="020B0606020202030204" pitchFamily="34" charset="0"/>
                          <a:ea typeface="PMingLiU"/>
                          <a:cs typeface="Arial" panose="020B0604020202020204" pitchFamily="34" charset="0"/>
                        </a:rPr>
                        <a:t>afluentes al río Cauca como los ríos Medellín, Porce</a:t>
                      </a:r>
                      <a:r>
                        <a:rPr lang="es-ES"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 </a:t>
                      </a:r>
                      <a:r>
                        <a:rPr lang="es-ES" sz="1050" b="0" u="none" strike="noStrike" kern="1200" dirty="0" smtClean="0">
                          <a:solidFill>
                            <a:schemeClr val="tx1"/>
                          </a:solidFill>
                          <a:effectLst/>
                          <a:latin typeface="Arial Narrow" panose="020B0606020202030204" pitchFamily="34" charset="0"/>
                          <a:ea typeface="PMingLiU"/>
                          <a:cs typeface="Arial" panose="020B0604020202020204" pitchFamily="34" charset="0"/>
                        </a:rPr>
                        <a:t>San Juan y la</a:t>
                      </a:r>
                      <a:r>
                        <a:rPr lang="es-ES"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 quebrada La Liboriana</a:t>
                      </a:r>
                      <a:r>
                        <a:rPr lang="es-CO"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 </a:t>
                      </a:r>
                      <a:r>
                        <a:rPr lang="es-ES" sz="1050" b="0" u="none" strike="noStrike" kern="1200" dirty="0" smtClean="0">
                          <a:solidFill>
                            <a:schemeClr val="tx1"/>
                          </a:solidFill>
                          <a:effectLst/>
                          <a:latin typeface="Arial Narrow" panose="020B0606020202030204" pitchFamily="34" charset="0"/>
                          <a:ea typeface="PMingLiU"/>
                          <a:cs typeface="Arial" panose="020B0604020202020204" pitchFamily="34" charset="0"/>
                        </a:rPr>
                        <a:t>Se recomienda a la población ribereña y a las autoridades de Gestión del Riesgo continuar atentos ante posibles aumentos en el nivel de estos ríos, especialmente</a:t>
                      </a:r>
                      <a:r>
                        <a:rPr lang="es-ES"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 los de la cuenca del río San Juan, Nare y Nechí</a:t>
                      </a:r>
                      <a:r>
                        <a:rPr lang="es-ES" sz="1050" b="0" u="none" strike="noStrike" kern="1200" dirty="0" smtClean="0">
                          <a:solidFill>
                            <a:schemeClr val="tx1"/>
                          </a:solidFill>
                          <a:effectLst/>
                          <a:latin typeface="Arial Narrow" panose="020B0606020202030204" pitchFamily="34" charset="0"/>
                          <a:ea typeface="PMingLiU"/>
                          <a:cs typeface="Arial" panose="020B0604020202020204" pitchFamily="34" charset="0"/>
                        </a:rPr>
                        <a:t>. </a:t>
                      </a:r>
                    </a:p>
                    <a:p>
                      <a:pPr marL="0" marR="0" lvl="0" indent="0" algn="just" defTabSz="648035" rtl="0" eaLnBrk="1" fontAlgn="auto" latinLnBrk="0" hangingPunct="1">
                        <a:lnSpc>
                          <a:spcPct val="100000"/>
                        </a:lnSpc>
                        <a:spcBef>
                          <a:spcPts val="0"/>
                        </a:spcBef>
                        <a:spcAft>
                          <a:spcPts val="0"/>
                        </a:spcAft>
                        <a:buClrTx/>
                        <a:buSzTx/>
                        <a:buFontTx/>
                        <a:buNone/>
                        <a:tabLst/>
                        <a:defRPr/>
                      </a:pPr>
                      <a:endParaRPr lang="es-ES" sz="1050" b="0" u="none" strike="noStrike" kern="1200" dirty="0" smtClean="0">
                        <a:solidFill>
                          <a:schemeClr val="tx1"/>
                        </a:solidFill>
                        <a:effectLst/>
                        <a:latin typeface="Arial Narrow" panose="020B0606020202030204" pitchFamily="34" charset="0"/>
                        <a:ea typeface="PMingLiU"/>
                        <a:cs typeface="Arial" panose="020B0604020202020204" pitchFamily="34" charset="0"/>
                      </a:endParaRPr>
                    </a:p>
                    <a:p>
                      <a:pPr marL="0" marR="0" indent="0" algn="just" defTabSz="648035" rtl="0" eaLnBrk="1" fontAlgn="auto" latinLnBrk="0" hangingPunct="1">
                        <a:lnSpc>
                          <a:spcPct val="100000"/>
                        </a:lnSpc>
                        <a:spcBef>
                          <a:spcPts val="0"/>
                        </a:spcBef>
                        <a:spcAft>
                          <a:spcPts val="0"/>
                        </a:spcAft>
                        <a:buClrTx/>
                        <a:buSzTx/>
                        <a:buFontTx/>
                        <a:buNone/>
                        <a:tabLst/>
                        <a:defRPr/>
                      </a:pPr>
                      <a:r>
                        <a:rPr lang="es-ES"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SE PREVÉ CRECIENTES SÚBITAS EN LOS RÍOS QUE DRENAN AL RIO MAGDALENA EN EL DEPARTAMENTO DE CALDAS.</a:t>
                      </a:r>
                      <a:endParaRPr lang="es-CO"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endParaRPr>
                    </a:p>
                    <a:p>
                      <a:pPr marL="0" marR="0" lvl="0" indent="0" algn="just" defTabSz="648035" rtl="0" eaLnBrk="1" fontAlgn="auto" latinLnBrk="0" hangingPunct="1">
                        <a:lnSpc>
                          <a:spcPct val="100000"/>
                        </a:lnSpc>
                        <a:spcBef>
                          <a:spcPts val="0"/>
                        </a:spcBef>
                        <a:spcAft>
                          <a:spcPts val="0"/>
                        </a:spcAft>
                        <a:buClrTx/>
                        <a:buSzTx/>
                        <a:buFontTx/>
                        <a:buNone/>
                        <a:tabLst/>
                        <a:defRPr/>
                      </a:pPr>
                      <a:r>
                        <a:rPr lang="es-CO" sz="1050" b="0" u="none" strike="noStrike" kern="1200" dirty="0" smtClean="0">
                          <a:solidFill>
                            <a:schemeClr val="tx1"/>
                          </a:solidFill>
                          <a:effectLst/>
                          <a:latin typeface="Arial Narrow" panose="020B0606020202030204" pitchFamily="34" charset="0"/>
                          <a:ea typeface="PMingLiU"/>
                          <a:cs typeface="Arial" panose="020B0604020202020204" pitchFamily="34" charset="0"/>
                        </a:rPr>
                        <a:t>Se mantiene este nivel de alerta dadas las condiciones de lluvia sobre el nororiente departamento de Caldas. Esta condición podría aumentar significativamente los niveles de los ríos la Miel, Samaná y Guarinó (afluentes al río Magdalena). El IDEAM recomienda a los pobladores ribereños a estos cauces estar atentos a cualquier aumento del nivel ante la posibilidad de una creciente súbitas.</a:t>
                      </a:r>
                    </a:p>
                    <a:p>
                      <a:pPr marL="0" marR="0" lvl="0" indent="0" algn="just" defTabSz="648035" rtl="0" eaLnBrk="1" fontAlgn="auto" latinLnBrk="0" hangingPunct="1">
                        <a:lnSpc>
                          <a:spcPct val="100000"/>
                        </a:lnSpc>
                        <a:spcBef>
                          <a:spcPts val="0"/>
                        </a:spcBef>
                        <a:spcAft>
                          <a:spcPts val="0"/>
                        </a:spcAft>
                        <a:buClrTx/>
                        <a:buSzTx/>
                        <a:buFontTx/>
                        <a:buNone/>
                        <a:tabLst/>
                        <a:defRPr/>
                      </a:pPr>
                      <a:r>
                        <a:rPr lang="es-CO" sz="1050" b="1" u="none" strike="noStrike" kern="1200" dirty="0" smtClean="0">
                          <a:solidFill>
                            <a:schemeClr val="tx1"/>
                          </a:solidFill>
                          <a:effectLst/>
                          <a:latin typeface="Arial Narrow" panose="020B0606020202030204" pitchFamily="34" charset="0"/>
                          <a:ea typeface="PMingLiU"/>
                          <a:cs typeface="Arial" panose="020B0604020202020204" pitchFamily="34" charset="0"/>
                        </a:rPr>
                        <a:t>Nota: Han persistido</a:t>
                      </a:r>
                      <a:r>
                        <a:rPr lang="es-CO"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 las precipitaciones de variada intensidad, en horas de la noche y madrugada, en las cuencas de los ríos mencionados.</a:t>
                      </a:r>
                      <a:r>
                        <a:rPr lang="es-CO"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 </a:t>
                      </a:r>
                      <a:endParaRPr lang="es-CO" sz="1050" b="0" u="none" strike="noStrike" kern="1200" dirty="0" smtClean="0">
                        <a:solidFill>
                          <a:schemeClr val="tx1"/>
                        </a:solidFill>
                        <a:effectLst/>
                        <a:latin typeface="Arial Narrow" panose="020B0606020202030204" pitchFamily="34" charset="0"/>
                        <a:ea typeface="PMingLiU"/>
                        <a:cs typeface="Arial" panose="020B0604020202020204" pitchFamily="34" charset="0"/>
                      </a:endParaRPr>
                    </a:p>
                    <a:p>
                      <a:pPr marL="0" marR="0" lvl="0" indent="0" algn="just" defTabSz="648035" rtl="0" eaLnBrk="1" fontAlgn="auto" latinLnBrk="0" hangingPunct="1">
                        <a:lnSpc>
                          <a:spcPct val="100000"/>
                        </a:lnSpc>
                        <a:spcBef>
                          <a:spcPts val="0"/>
                        </a:spcBef>
                        <a:spcAft>
                          <a:spcPts val="0"/>
                        </a:spcAft>
                        <a:buClrTx/>
                        <a:buSzTx/>
                        <a:buFontTx/>
                        <a:buNone/>
                        <a:tabLst/>
                        <a:defRPr/>
                      </a:pPr>
                      <a:endParaRPr lang="es-CO" sz="1050" b="0" u="none" strike="noStrike" kern="1200" dirty="0" smtClean="0">
                        <a:solidFill>
                          <a:schemeClr val="tx1"/>
                        </a:solidFill>
                        <a:effectLst/>
                        <a:latin typeface="Arial Narrow" panose="020B0606020202030204" pitchFamily="34" charset="0"/>
                        <a:ea typeface="PMingLiU"/>
                        <a:cs typeface="Arial" panose="020B0604020202020204" pitchFamily="34" charset="0"/>
                      </a:endParaRPr>
                    </a:p>
                    <a:p>
                      <a:pPr fontAlgn="auto"/>
                      <a:r>
                        <a:rPr lang="es-ES"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SE PREVÉ CRECIENTES SÚBITAS EN LOS RÍOS DEL EJE CAFETERO.</a:t>
                      </a:r>
                      <a:endParaRPr lang="es-CO"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endParaRPr>
                    </a:p>
                    <a:p>
                      <a:pPr marL="0" marR="0" lvl="0" indent="0" algn="just" defTabSz="648035" rtl="0" eaLnBrk="1" fontAlgn="auto" latinLnBrk="0" hangingPunct="1">
                        <a:lnSpc>
                          <a:spcPct val="100000"/>
                        </a:lnSpc>
                        <a:spcBef>
                          <a:spcPts val="0"/>
                        </a:spcBef>
                        <a:spcAft>
                          <a:spcPts val="0"/>
                        </a:spcAft>
                        <a:buClrTx/>
                        <a:buSzTx/>
                        <a:buFontTx/>
                        <a:buNone/>
                        <a:tabLst/>
                        <a:defRPr/>
                      </a:pPr>
                      <a:r>
                        <a:rPr lang="es-ES" sz="1050" b="0" u="none" strike="noStrike" kern="1200" dirty="0" smtClean="0">
                          <a:solidFill>
                            <a:schemeClr val="tx1"/>
                          </a:solidFill>
                          <a:effectLst/>
                          <a:latin typeface="Arial Narrow" panose="020B0606020202030204" pitchFamily="34" charset="0"/>
                          <a:ea typeface="PMingLiU"/>
                          <a:cs typeface="Arial" panose="020B0604020202020204" pitchFamily="34" charset="0"/>
                        </a:rPr>
                        <a:t>Se mantiene esta alerta dado que se pronostica persistan</a:t>
                      </a:r>
                      <a:r>
                        <a:rPr lang="es-ES"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 </a:t>
                      </a:r>
                      <a:r>
                        <a:rPr lang="es-ES" sz="1050" b="0" u="none" strike="noStrike" kern="1200" dirty="0" smtClean="0">
                          <a:solidFill>
                            <a:schemeClr val="tx1"/>
                          </a:solidFill>
                          <a:effectLst/>
                          <a:latin typeface="Arial Narrow" panose="020B0606020202030204" pitchFamily="34" charset="0"/>
                          <a:ea typeface="PMingLiU"/>
                          <a:cs typeface="Arial" panose="020B0604020202020204" pitchFamily="34" charset="0"/>
                        </a:rPr>
                        <a:t>las lluvias de variada intensidad en el Eje Cafetero, por lo que se prevé crecientes súbitas en los niveles de los ríos Arma, Chinchiná, Risaralda, Otún, </a:t>
                      </a:r>
                      <a:r>
                        <a:rPr lang="es-ES"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La Vieja </a:t>
                      </a:r>
                      <a:r>
                        <a:rPr lang="es-ES" sz="1050" b="0" u="none" strike="noStrike" kern="1200" dirty="0" smtClean="0">
                          <a:solidFill>
                            <a:schemeClr val="tx1"/>
                          </a:solidFill>
                          <a:effectLst/>
                          <a:latin typeface="Arial Narrow" panose="020B0606020202030204" pitchFamily="34" charset="0"/>
                          <a:ea typeface="PMingLiU"/>
                          <a:cs typeface="Arial" panose="020B0604020202020204" pitchFamily="34" charset="0"/>
                        </a:rPr>
                        <a:t>y río Mapa. Se recomienda a las autoridades de Gestión del Riesgo y a los pobladores de las zonas ribereñas bajas estar atentos al comportamiento en</a:t>
                      </a:r>
                      <a:r>
                        <a:rPr lang="es-ES"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 los niveles de </a:t>
                      </a:r>
                      <a:r>
                        <a:rPr lang="es-ES" sz="1050" b="0" u="none" strike="noStrike" kern="1200" dirty="0" smtClean="0">
                          <a:solidFill>
                            <a:schemeClr val="tx1"/>
                          </a:solidFill>
                          <a:effectLst/>
                          <a:latin typeface="Arial Narrow" panose="020B0606020202030204" pitchFamily="34" charset="0"/>
                          <a:ea typeface="PMingLiU"/>
                          <a:cs typeface="Arial" panose="020B0604020202020204" pitchFamily="34" charset="0"/>
                        </a:rPr>
                        <a:t>estos ríos.</a:t>
                      </a:r>
                    </a:p>
                    <a:p>
                      <a:pPr marL="0" marR="0" lvl="0" indent="0" algn="just" defTabSz="648035" rtl="0" eaLnBrk="1" fontAlgn="auto" latinLnBrk="0" hangingPunct="1">
                        <a:lnSpc>
                          <a:spcPct val="100000"/>
                        </a:lnSpc>
                        <a:spcBef>
                          <a:spcPts val="0"/>
                        </a:spcBef>
                        <a:spcAft>
                          <a:spcPts val="0"/>
                        </a:spcAft>
                        <a:buClrTx/>
                        <a:buSzTx/>
                        <a:buFontTx/>
                        <a:buNone/>
                        <a:tabLst/>
                        <a:defRPr/>
                      </a:pPr>
                      <a:r>
                        <a:rPr lang="es-ES" sz="1050" b="1" u="none" strike="noStrike" kern="1200" dirty="0" smtClean="0">
                          <a:solidFill>
                            <a:schemeClr val="tx1"/>
                          </a:solidFill>
                          <a:effectLst/>
                          <a:latin typeface="Arial Narrow" panose="020B0606020202030204" pitchFamily="34" charset="0"/>
                          <a:ea typeface="PMingLiU"/>
                          <a:cs typeface="Arial" panose="020B0604020202020204" pitchFamily="34" charset="0"/>
                        </a:rPr>
                        <a:t>Nota:</a:t>
                      </a:r>
                      <a:r>
                        <a:rPr lang="es-ES"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 Incrementos súbitos en los niveles del río Arma, a la altura del municipio de Aguadas (Caldas).</a:t>
                      </a:r>
                    </a:p>
                    <a:p>
                      <a:pPr marL="0" marR="0" indent="0" algn="just" defTabSz="648035" rtl="0" eaLnBrk="1" fontAlgn="auto" latinLnBrk="0" hangingPunct="1">
                        <a:lnSpc>
                          <a:spcPct val="100000"/>
                        </a:lnSpc>
                        <a:spcBef>
                          <a:spcPts val="0"/>
                        </a:spcBef>
                        <a:spcAft>
                          <a:spcPts val="0"/>
                        </a:spcAft>
                        <a:buClrTx/>
                        <a:buSzTx/>
                        <a:buFontTx/>
                        <a:buNone/>
                        <a:tabLst/>
                        <a:defRPr/>
                      </a:pPr>
                      <a:endParaRPr lang="es-ES"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endParaRPr>
                    </a:p>
                    <a:p>
                      <a:pPr marL="0" marR="0" indent="0" algn="just" defTabSz="648035" rtl="0" eaLnBrk="1" fontAlgn="auto" latinLnBrk="0" hangingPunct="1">
                        <a:lnSpc>
                          <a:spcPct val="100000"/>
                        </a:lnSpc>
                        <a:spcBef>
                          <a:spcPts val="0"/>
                        </a:spcBef>
                        <a:spcAft>
                          <a:spcPts val="0"/>
                        </a:spcAft>
                        <a:buClrTx/>
                        <a:buSzTx/>
                        <a:buFontTx/>
                        <a:buNone/>
                        <a:tabLst/>
                        <a:defRPr/>
                      </a:pPr>
                      <a:r>
                        <a:rPr lang="es-ES"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PROBABILIDAD DE CRECIENTES SÚBITAS EN LOS NIVELES DEL RÍO CESAR.</a:t>
                      </a:r>
                    </a:p>
                    <a:p>
                      <a:pPr marL="0" algn="just" defTabSz="648035" rtl="0" eaLnBrk="1" fontAlgn="auto" latinLnBrk="0" hangingPunct="1">
                        <a:spcBef>
                          <a:spcPts val="0"/>
                        </a:spcBef>
                        <a:spcAft>
                          <a:spcPts val="0"/>
                        </a:spcAft>
                        <a:defRPr/>
                      </a:pPr>
                      <a:r>
                        <a:rPr lang="es-ES" sz="1050" u="none" strike="noStrike" kern="1200" dirty="0" smtClean="0">
                          <a:solidFill>
                            <a:schemeClr val="tx1"/>
                          </a:solidFill>
                          <a:latin typeface="Arial Narrow" panose="020B0606020202030204" pitchFamily="34" charset="0"/>
                          <a:ea typeface="PMingLiU"/>
                          <a:cs typeface="Arial" panose="020B0604020202020204" pitchFamily="34" charset="0"/>
                        </a:rPr>
                        <a:t>Se mantiene esta alerta, dadas</a:t>
                      </a:r>
                      <a:r>
                        <a:rPr lang="es-ES" sz="1050" u="none" strike="noStrike" kern="1200" baseline="0" dirty="0" smtClean="0">
                          <a:solidFill>
                            <a:schemeClr val="tx1"/>
                          </a:solidFill>
                          <a:latin typeface="Arial Narrow" panose="020B0606020202030204" pitchFamily="34" charset="0"/>
                          <a:ea typeface="PMingLiU"/>
                          <a:cs typeface="Arial" panose="020B0604020202020204" pitchFamily="34" charset="0"/>
                        </a:rPr>
                        <a:t> las lluvias de variada intensidad que se registran en el departamento del Cesar, se prevé incrementos en los niveles d</a:t>
                      </a:r>
                      <a:r>
                        <a:rPr lang="es-ES" sz="1050" u="none" strike="noStrike" kern="1200" dirty="0" smtClean="0">
                          <a:solidFill>
                            <a:schemeClr val="tx1"/>
                          </a:solidFill>
                          <a:latin typeface="Arial Narrow" panose="020B0606020202030204" pitchFamily="34" charset="0"/>
                          <a:ea typeface="PMingLiU"/>
                          <a:cs typeface="Arial" panose="020B0604020202020204" pitchFamily="34" charset="0"/>
                        </a:rPr>
                        <a:t>el río Cesar y sus principales afluentes (Ariguaní),</a:t>
                      </a:r>
                      <a:r>
                        <a:rPr lang="es-ES" sz="1050" u="none" strike="noStrike" kern="1200" baseline="0" dirty="0" smtClean="0">
                          <a:solidFill>
                            <a:schemeClr val="tx1"/>
                          </a:solidFill>
                          <a:latin typeface="Arial Narrow" panose="020B0606020202030204" pitchFamily="34" charset="0"/>
                          <a:ea typeface="PMingLiU"/>
                          <a:cs typeface="Arial" panose="020B0604020202020204" pitchFamily="34" charset="0"/>
                        </a:rPr>
                        <a:t> </a:t>
                      </a:r>
                      <a:r>
                        <a:rPr lang="es-ES" sz="1050" u="none" strike="noStrike" kern="1200" dirty="0" smtClean="0">
                          <a:solidFill>
                            <a:schemeClr val="tx1"/>
                          </a:solidFill>
                          <a:latin typeface="Arial Narrow" panose="020B0606020202030204" pitchFamily="34" charset="0"/>
                          <a:ea typeface="PMingLiU"/>
                          <a:cs typeface="Arial" panose="020B0604020202020204" pitchFamily="34" charset="0"/>
                        </a:rPr>
                        <a:t>a la altura de los municipios de Valledupar, Pueblo Bello y el Copey</a:t>
                      </a:r>
                      <a:r>
                        <a:rPr lang="es-ES" sz="1050" u="none" strike="noStrike" kern="1200" baseline="0" dirty="0" smtClean="0">
                          <a:solidFill>
                            <a:schemeClr val="tx1"/>
                          </a:solidFill>
                          <a:latin typeface="Arial Narrow" panose="020B0606020202030204" pitchFamily="34" charset="0"/>
                          <a:ea typeface="PMingLiU"/>
                          <a:cs typeface="Arial" panose="020B0604020202020204" pitchFamily="34" charset="0"/>
                        </a:rPr>
                        <a:t> y </a:t>
                      </a:r>
                      <a:r>
                        <a:rPr lang="es-ES" sz="1050" u="none" strike="noStrike" kern="1200" dirty="0" smtClean="0">
                          <a:solidFill>
                            <a:schemeClr val="tx1"/>
                          </a:solidFill>
                          <a:latin typeface="Arial Narrow" panose="020B0606020202030204" pitchFamily="34" charset="0"/>
                          <a:ea typeface="PMingLiU"/>
                          <a:cs typeface="Arial" panose="020B0604020202020204" pitchFamily="34" charset="0"/>
                        </a:rPr>
                        <a:t>Bosconia. EL IDEAM recomienda a los pobladores ribereños ubicados en riveras de estos ríos,</a:t>
                      </a:r>
                      <a:r>
                        <a:rPr lang="es-ES" sz="1050" u="none" strike="noStrike" kern="1200" baseline="0" dirty="0" smtClean="0">
                          <a:solidFill>
                            <a:schemeClr val="tx1"/>
                          </a:solidFill>
                          <a:latin typeface="Arial Narrow" panose="020B0606020202030204" pitchFamily="34" charset="0"/>
                          <a:ea typeface="PMingLiU"/>
                          <a:cs typeface="Arial" panose="020B0604020202020204" pitchFamily="34" charset="0"/>
                        </a:rPr>
                        <a:t> </a:t>
                      </a:r>
                      <a:r>
                        <a:rPr lang="es-ES" sz="1050" u="none" strike="noStrike" kern="1200" dirty="0" smtClean="0">
                          <a:solidFill>
                            <a:schemeClr val="tx1"/>
                          </a:solidFill>
                          <a:latin typeface="Arial Narrow" panose="020B0606020202030204" pitchFamily="34" charset="0"/>
                          <a:ea typeface="PMingLiU"/>
                          <a:cs typeface="Arial" panose="020B0604020202020204" pitchFamily="34" charset="0"/>
                        </a:rPr>
                        <a:t>continuar atentos al incremento del caudal en estos cauces</a:t>
                      </a:r>
                      <a:r>
                        <a:rPr lang="es-ES" sz="1050" u="none" strike="noStrike" kern="1200" dirty="0" smtClean="0">
                          <a:solidFill>
                            <a:schemeClr val="tx1"/>
                          </a:solidFill>
                          <a:latin typeface="Arial Narrow" panose="020B0606020202030204" pitchFamily="34" charset="0"/>
                          <a:ea typeface="PMingLiU"/>
                          <a:cs typeface="Arial" panose="020B0604020202020204" pitchFamily="34" charset="0"/>
                        </a:rPr>
                        <a:t>.</a:t>
                      </a:r>
                      <a:endParaRPr lang="es-ES" sz="1050" u="none" strike="noStrike" kern="1200" dirty="0" smtClean="0">
                        <a:solidFill>
                          <a:schemeClr val="tx1"/>
                        </a:solidFill>
                        <a:latin typeface="Arial Narrow" panose="020B0606020202030204" pitchFamily="34" charset="0"/>
                        <a:ea typeface="PMingLiU"/>
                        <a:cs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C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mpd="sng">
                      <a:solidFill>
                        <a:schemeClr val="tx1"/>
                      </a:solidFill>
                      <a:prstDash val="solid"/>
                    </a:lnB>
                  </a:tcPr>
                </a:tc>
                <a:tc hMerge="1">
                  <a:txBody>
                    <a:bodyPr/>
                    <a:lstStyle/>
                    <a:p>
                      <a:endParaRPr lang="es-C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393934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729118845"/>
              </p:ext>
            </p:extLst>
          </p:nvPr>
        </p:nvGraphicFramePr>
        <p:xfrm>
          <a:off x="135087" y="1539175"/>
          <a:ext cx="6210000" cy="5478780"/>
        </p:xfrm>
        <a:graphic>
          <a:graphicData uri="http://schemas.openxmlformats.org/drawingml/2006/table">
            <a:tbl>
              <a:tblPr/>
              <a:tblGrid>
                <a:gridCol w="1933768">
                  <a:extLst>
                    <a:ext uri="{9D8B030D-6E8A-4147-A177-3AD203B41FA5}">
                      <a16:colId xmlns:a16="http://schemas.microsoft.com/office/drawing/2014/main" xmlns="" val="20000"/>
                    </a:ext>
                  </a:extLst>
                </a:gridCol>
                <a:gridCol w="3459063">
                  <a:extLst>
                    <a:ext uri="{9D8B030D-6E8A-4147-A177-3AD203B41FA5}">
                      <a16:colId xmlns:a16="http://schemas.microsoft.com/office/drawing/2014/main" xmlns="" val="20001"/>
                    </a:ext>
                  </a:extLst>
                </a:gridCol>
                <a:gridCol w="817169">
                  <a:extLst>
                    <a:ext uri="{9D8B030D-6E8A-4147-A177-3AD203B41FA5}">
                      <a16:colId xmlns:a16="http://schemas.microsoft.com/office/drawing/2014/main" xmlns="" val="20002"/>
                    </a:ext>
                  </a:extLst>
                </a:gridCol>
              </a:tblGrid>
              <a:tr h="371107">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400" b="1" dirty="0" smtClean="0">
                          <a:latin typeface="Arial Narrow" panose="020B0606020202030204" pitchFamily="34" charset="0"/>
                        </a:rPr>
                        <a:t>REGIÓN CARIBE</a:t>
                      </a:r>
                      <a:endParaRPr lang="es-CO" sz="1400" b="1" dirty="0">
                        <a:latin typeface="Arial Narrow" panose="020B060602020203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100" b="1" dirty="0" smtClean="0">
                          <a:latin typeface="Arial Narrow" panose="020B0606020202030204" pitchFamily="34" charset="0"/>
                        </a:rPr>
                        <a:t>SITIOS PARA LOS CUALES SE GENERA LA ALERTA</a:t>
                      </a:r>
                      <a:endParaRPr lang="es-CO" sz="1100" b="1" dirty="0">
                        <a:latin typeface="Arial Narrow" panose="020B060602020203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100" b="1" dirty="0" smtClean="0">
                          <a:latin typeface="Arial Narrow" panose="020B0606020202030204" pitchFamily="34" charset="0"/>
                        </a:rPr>
                        <a:t>ALERTA</a:t>
                      </a:r>
                      <a:r>
                        <a:rPr lang="es-CO" sz="1100" b="1" baseline="0" dirty="0" smtClean="0">
                          <a:latin typeface="Arial Narrow" panose="020B0606020202030204" pitchFamily="34" charset="0"/>
                        </a:rPr>
                        <a:t> NARANJA</a:t>
                      </a:r>
                      <a:endParaRPr lang="es-CO" sz="1100" b="1" dirty="0">
                        <a:latin typeface="Arial Narrow" panose="020B060602020203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10000"/>
                  </a:ext>
                </a:extLst>
              </a:tr>
              <a:tr h="610090">
                <a:tc gridSpan="3">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marR="0" indent="0" algn="just" defTabSz="648035" rtl="0" eaLnBrk="1" fontAlgn="auto" latinLnBrk="0" hangingPunct="1">
                        <a:lnSpc>
                          <a:spcPct val="100000"/>
                        </a:lnSpc>
                        <a:spcBef>
                          <a:spcPts val="0"/>
                        </a:spcBef>
                        <a:spcAft>
                          <a:spcPts val="0"/>
                        </a:spcAft>
                        <a:buClrTx/>
                        <a:buSzTx/>
                        <a:buFontTx/>
                        <a:buNone/>
                        <a:tabLst/>
                        <a:defRPr/>
                      </a:pPr>
                      <a:r>
                        <a:rPr lang="es-ES"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PROBABILIDAD DE CRECIENTES </a:t>
                      </a:r>
                      <a:r>
                        <a:rPr lang="es-ES" sz="1050" b="1" u="none" strike="noStrike" dirty="0" smtClean="0">
                          <a:solidFill>
                            <a:schemeClr val="tx1"/>
                          </a:solidFill>
                          <a:latin typeface="Arial Narrow" panose="020B0606020202030204" pitchFamily="34" charset="0"/>
                          <a:ea typeface="PMingLiU"/>
                          <a:cs typeface="Arial" panose="020B0604020202020204" pitchFamily="34" charset="0"/>
                        </a:rPr>
                        <a:t>SÚBITAS EN LOS RÍOS DEL URABÁ ANTIOQUEÑO.</a:t>
                      </a:r>
                    </a:p>
                    <a:p>
                      <a:pPr marL="0" algn="just" defTabSz="648035" rtl="0" eaLnBrk="1" fontAlgn="auto" latinLnBrk="0" hangingPunct="1">
                        <a:spcBef>
                          <a:spcPts val="0"/>
                        </a:spcBef>
                        <a:spcAft>
                          <a:spcPts val="0"/>
                        </a:spcAft>
                        <a:defRPr/>
                      </a:pPr>
                      <a:r>
                        <a:rPr lang="es-ES" sz="1050" u="none" strike="noStrike" dirty="0" smtClean="0">
                          <a:solidFill>
                            <a:schemeClr val="tx1"/>
                          </a:solidFill>
                          <a:latin typeface="Arial Narrow" panose="020B0606020202030204" pitchFamily="34" charset="0"/>
                          <a:ea typeface="PMingLiU"/>
                          <a:cs typeface="Arial" panose="020B0604020202020204" pitchFamily="34" charset="0"/>
                        </a:rPr>
                        <a:t>Se mantiene esta alerta para los ríos del golfo de Urabá dado se pronostica persistan las lluvias de variada intensidad en las cuencas de los rio León, Mulatos y San Juan de Canalete, los cuales podrían </a:t>
                      </a:r>
                      <a:r>
                        <a:rPr lang="es-ES" sz="1050" u="none" strike="noStrike" baseline="0" dirty="0" smtClean="0">
                          <a:solidFill>
                            <a:schemeClr val="tx1"/>
                          </a:solidFill>
                          <a:latin typeface="Arial Narrow" panose="020B0606020202030204" pitchFamily="34" charset="0"/>
                          <a:ea typeface="PMingLiU"/>
                          <a:cs typeface="Arial" panose="020B0604020202020204" pitchFamily="34" charset="0"/>
                        </a:rPr>
                        <a:t>generar incrementos súbitos en los niveles de estos cauces y sus afluentes;</a:t>
                      </a:r>
                      <a:r>
                        <a:rPr lang="es-ES" sz="1050" u="none" strike="noStrike" dirty="0" smtClean="0">
                          <a:solidFill>
                            <a:schemeClr val="tx1"/>
                          </a:solidFill>
                          <a:latin typeface="Arial Narrow" panose="020B0606020202030204" pitchFamily="34" charset="0"/>
                          <a:ea typeface="PMingLiU"/>
                          <a:cs typeface="Arial" panose="020B0604020202020204" pitchFamily="34" charset="0"/>
                        </a:rPr>
                        <a:t> se espera que esta condición hidrológica se refleje para los demás cauces superficiales de la zona como los ríos Vijagual, Zungo, Chigorodó, Carepa, Apartado y rio Grande.  El IDEAM recomienda a la población ribereña en general y a las autoridades locales continuar atentos al incremento súbito de las caudales de estos ríos y sus principales afluentes entre otros.</a:t>
                      </a:r>
                    </a:p>
                    <a:p>
                      <a:pPr marL="0" algn="just" defTabSz="648035" rtl="0" eaLnBrk="1" fontAlgn="auto" latinLnBrk="0" hangingPunct="1">
                        <a:spcBef>
                          <a:spcPts val="0"/>
                        </a:spcBef>
                        <a:spcAft>
                          <a:spcPts val="0"/>
                        </a:spcAft>
                        <a:defRPr/>
                      </a:pPr>
                      <a:endParaRPr lang="es-ES" sz="1050" u="none" strike="noStrike" dirty="0" smtClean="0">
                        <a:solidFill>
                          <a:schemeClr val="tx1"/>
                        </a:solidFill>
                        <a:latin typeface="Arial Narrow" panose="020B0606020202030204" pitchFamily="34" charset="0"/>
                        <a:ea typeface="PMingLiU"/>
                        <a:cs typeface="Arial" panose="020B0604020202020204" pitchFamily="34" charset="0"/>
                      </a:endParaRPr>
                    </a:p>
                    <a:p>
                      <a:pPr marL="0" marR="0" lvl="0" indent="0" algn="just" defTabSz="648035" rtl="0" eaLnBrk="1" fontAlgn="auto" latinLnBrk="0" hangingPunct="1">
                        <a:lnSpc>
                          <a:spcPct val="100000"/>
                        </a:lnSpc>
                        <a:spcBef>
                          <a:spcPts val="0"/>
                        </a:spcBef>
                        <a:spcAft>
                          <a:spcPts val="0"/>
                        </a:spcAft>
                        <a:buClrTx/>
                        <a:buSzTx/>
                        <a:buFontTx/>
                        <a:buNone/>
                        <a:tabLst/>
                        <a:defRPr/>
                      </a:pPr>
                      <a:r>
                        <a:rPr kumimoji="0" lang="es-CO" sz="1050" b="1" i="0" u="none" strike="noStrike" kern="1200" cap="none" spc="0" normalizeH="0" baseline="0" dirty="0" smtClean="0">
                          <a:ln>
                            <a:noFill/>
                          </a:ln>
                          <a:solidFill>
                            <a:schemeClr val="tx1"/>
                          </a:solidFill>
                          <a:effectLst/>
                          <a:uLnTx/>
                          <a:uFillTx/>
                          <a:latin typeface="Arial Narrow" panose="020B0606020202030204" pitchFamily="34" charset="0"/>
                          <a:ea typeface="PMingLiU"/>
                          <a:cs typeface="Arial" panose="020B0604020202020204" pitchFamily="34" charset="0"/>
                        </a:rPr>
                        <a:t>PROBABILIDAD DE CRECIENTES SÚBITAS EN LA CUENCA ALTA DEL RÍO ATRATO.</a:t>
                      </a:r>
                    </a:p>
                    <a:p>
                      <a:pPr algn="just"/>
                      <a:r>
                        <a:rPr kumimoji="0" lang="es-ES" sz="1050" b="0" i="0" u="none" strike="noStrike" kern="1200" cap="none" spc="0" normalizeH="0" baseline="0" dirty="0" smtClean="0">
                          <a:ln>
                            <a:noFill/>
                          </a:ln>
                          <a:solidFill>
                            <a:schemeClr val="tx1"/>
                          </a:solidFill>
                          <a:effectLst/>
                          <a:uLnTx/>
                          <a:uFillTx/>
                          <a:latin typeface="Arial Narrow" panose="020B0606020202030204" pitchFamily="34" charset="0"/>
                          <a:ea typeface="PMingLiU"/>
                          <a:cs typeface="Arial" panose="020B0604020202020204" pitchFamily="34" charset="0"/>
                        </a:rPr>
                        <a:t>Los niveles del rio Atrato tienden al ascenso moderado, por tanto, dado que se pronostica persistan las lluvias de variada intensidad en la cuenca alta del río Atrato, se prevé incrementos de nivel en los afluentes de la parte alta como los ríos Andágueda, Quito y Cabí, así como en el río Atrato a la altura del municipio de Quibdó. </a:t>
                      </a:r>
                    </a:p>
                    <a:p>
                      <a:pPr algn="just"/>
                      <a:endParaRPr lang="es-CO"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endParaRPr>
                    </a:p>
                    <a:p>
                      <a:pPr algn="just"/>
                      <a:r>
                        <a:rPr lang="es-CO"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PROBABILIDAD DE CRECIENTE SÚBITA EN EL RÍO SAN JORGE</a:t>
                      </a:r>
                    </a:p>
                    <a:p>
                      <a:pPr marL="0" marR="0" lvl="0" indent="0" algn="just" defTabSz="648035" rtl="0" eaLnBrk="1" fontAlgn="auto" latinLnBrk="0" hangingPunct="1">
                        <a:lnSpc>
                          <a:spcPct val="100000"/>
                        </a:lnSpc>
                        <a:spcBef>
                          <a:spcPts val="0"/>
                        </a:spcBef>
                        <a:spcAft>
                          <a:spcPts val="0"/>
                        </a:spcAft>
                        <a:buClrTx/>
                        <a:buSzTx/>
                        <a:buFontTx/>
                        <a:buNone/>
                        <a:tabLst/>
                        <a:defRPr/>
                      </a:pPr>
                      <a:r>
                        <a:rPr lang="es-MX" sz="1050" b="0" u="none" strike="noStrike" kern="1200" dirty="0" smtClean="0">
                          <a:solidFill>
                            <a:schemeClr val="tx1"/>
                          </a:solidFill>
                          <a:effectLst/>
                          <a:latin typeface="Arial Narrow" panose="020B0606020202030204" pitchFamily="34" charset="0"/>
                          <a:ea typeface="PMingLiU"/>
                          <a:cs typeface="Arial" panose="020B0604020202020204" pitchFamily="34" charset="0"/>
                        </a:rPr>
                        <a:t>Se</a:t>
                      </a:r>
                      <a:r>
                        <a:rPr lang="es-MX"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 mantiene</a:t>
                      </a:r>
                      <a:r>
                        <a:rPr lang="es-MX" sz="1050" b="0" u="none" strike="noStrike" kern="1200" dirty="0" smtClean="0">
                          <a:solidFill>
                            <a:schemeClr val="tx1"/>
                          </a:solidFill>
                          <a:effectLst/>
                          <a:latin typeface="Arial Narrow" panose="020B0606020202030204" pitchFamily="34" charset="0"/>
                          <a:ea typeface="PMingLiU"/>
                          <a:cs typeface="Arial" panose="020B0604020202020204" pitchFamily="34" charset="0"/>
                        </a:rPr>
                        <a:t> esta alerta dadas</a:t>
                      </a:r>
                      <a:r>
                        <a:rPr lang="es-MX"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 las lluvias que se han registrado </a:t>
                      </a:r>
                      <a:r>
                        <a:rPr lang="es-MX" sz="1050" b="0" u="none" strike="noStrike" kern="1200" dirty="0" smtClean="0">
                          <a:solidFill>
                            <a:schemeClr val="tx1"/>
                          </a:solidFill>
                          <a:effectLst/>
                          <a:latin typeface="Arial Narrow" panose="020B0606020202030204" pitchFamily="34" charset="0"/>
                          <a:ea typeface="PMingLiU"/>
                          <a:cs typeface="Arial" panose="020B0604020202020204" pitchFamily="34" charset="0"/>
                        </a:rPr>
                        <a:t>en la cuenca alta del</a:t>
                      </a:r>
                      <a:r>
                        <a:rPr lang="es-CO" sz="1050" b="0" u="none" strike="noStrike" kern="1200" dirty="0" smtClean="0">
                          <a:solidFill>
                            <a:schemeClr val="tx1"/>
                          </a:solidFill>
                          <a:effectLst/>
                          <a:latin typeface="Arial Narrow" panose="020B0606020202030204" pitchFamily="34" charset="0"/>
                          <a:ea typeface="PMingLiU"/>
                          <a:cs typeface="Arial" panose="020B0604020202020204" pitchFamily="34" charset="0"/>
                        </a:rPr>
                        <a:t> río San Jorge, las cuales pueden</a:t>
                      </a:r>
                      <a:r>
                        <a:rPr lang="es-CO"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 ocasionar incrementos súbitos con niveles altos en el río San Jorge y sus afluentes, especialmente el río San Pedro</a:t>
                      </a:r>
                      <a:r>
                        <a:rPr lang="es-CO" sz="1050" b="0" u="none" strike="noStrike" kern="1200" dirty="0" smtClean="0">
                          <a:solidFill>
                            <a:schemeClr val="tx1"/>
                          </a:solidFill>
                          <a:effectLst/>
                          <a:latin typeface="Arial Narrow" panose="020B0606020202030204" pitchFamily="34" charset="0"/>
                          <a:ea typeface="PMingLiU"/>
                          <a:cs typeface="Arial" panose="020B0604020202020204" pitchFamily="34" charset="0"/>
                        </a:rPr>
                        <a:t>. Se recomienda a la población en general estar atentos al comportamiento de los niveles de este río y sus afluentes.</a:t>
                      </a:r>
                    </a:p>
                    <a:p>
                      <a:pPr marL="0" marR="0" lvl="0" indent="0" algn="just" defTabSz="648035" rtl="0" eaLnBrk="1" fontAlgn="auto" latinLnBrk="0" hangingPunct="1">
                        <a:lnSpc>
                          <a:spcPct val="100000"/>
                        </a:lnSpc>
                        <a:spcBef>
                          <a:spcPts val="0"/>
                        </a:spcBef>
                        <a:spcAft>
                          <a:spcPts val="0"/>
                        </a:spcAft>
                        <a:buClrTx/>
                        <a:buSzTx/>
                        <a:buFontTx/>
                        <a:buNone/>
                        <a:tabLst/>
                        <a:defRPr/>
                      </a:pPr>
                      <a:r>
                        <a:rPr lang="es-CO" sz="1050" b="1" u="none" strike="noStrike" kern="1200" dirty="0" smtClean="0">
                          <a:solidFill>
                            <a:schemeClr val="tx1"/>
                          </a:solidFill>
                          <a:effectLst/>
                          <a:latin typeface="Arial Narrow" panose="020B0606020202030204" pitchFamily="34" charset="0"/>
                          <a:ea typeface="PMingLiU"/>
                          <a:cs typeface="Arial" panose="020B0604020202020204" pitchFamily="34" charset="0"/>
                        </a:rPr>
                        <a:t>Nota: Especial atención en</a:t>
                      </a:r>
                      <a:r>
                        <a:rPr lang="es-CO"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 los niveles del río San Jorge, a la altura del municipio de </a:t>
                      </a:r>
                      <a:r>
                        <a:rPr lang="es-CO" sz="1050" b="1" u="none" strike="noStrike" kern="1200" baseline="0" dirty="0" err="1" smtClean="0">
                          <a:solidFill>
                            <a:schemeClr val="tx1"/>
                          </a:solidFill>
                          <a:effectLst/>
                          <a:latin typeface="Arial Narrow" panose="020B0606020202030204" pitchFamily="34" charset="0"/>
                          <a:ea typeface="PMingLiU"/>
                          <a:cs typeface="Arial" panose="020B0604020202020204" pitchFamily="34" charset="0"/>
                        </a:rPr>
                        <a:t>Montelibano</a:t>
                      </a:r>
                      <a:r>
                        <a:rPr lang="es-CO"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 se han registrado incrementos importantes.</a:t>
                      </a:r>
                      <a:endParaRPr lang="es-CO" sz="1050" b="1" u="none" strike="noStrike" kern="1200" dirty="0" smtClean="0">
                        <a:solidFill>
                          <a:schemeClr val="tx1"/>
                        </a:solidFill>
                        <a:effectLst/>
                        <a:latin typeface="Arial Narrow" panose="020B0606020202030204" pitchFamily="34" charset="0"/>
                        <a:ea typeface="PMingLiU"/>
                        <a:cs typeface="Arial" panose="020B0604020202020204" pitchFamily="34" charset="0"/>
                      </a:endParaRPr>
                    </a:p>
                    <a:p>
                      <a:pPr marL="0" marR="0" lvl="0" indent="0" algn="just" defTabSz="648035" rtl="0" eaLnBrk="1" fontAlgn="auto" latinLnBrk="0" hangingPunct="1">
                        <a:lnSpc>
                          <a:spcPct val="100000"/>
                        </a:lnSpc>
                        <a:spcBef>
                          <a:spcPts val="0"/>
                        </a:spcBef>
                        <a:spcAft>
                          <a:spcPts val="0"/>
                        </a:spcAft>
                        <a:buClrTx/>
                        <a:buSzTx/>
                        <a:buFontTx/>
                        <a:buNone/>
                        <a:tabLst/>
                        <a:defRPr/>
                      </a:pPr>
                      <a:endParaRPr kumimoji="0" lang="es-CO" sz="1050" b="0" i="0" u="none" strike="noStrike" kern="1200" cap="none" spc="0" normalizeH="0" baseline="0" dirty="0" smtClean="0">
                        <a:ln>
                          <a:noFill/>
                        </a:ln>
                        <a:solidFill>
                          <a:schemeClr val="tx1"/>
                        </a:solidFill>
                        <a:effectLst/>
                        <a:uLnTx/>
                        <a:uFillTx/>
                        <a:latin typeface="Arial Narrow" panose="020B0606020202030204" pitchFamily="34" charset="0"/>
                        <a:ea typeface="PMingLiU"/>
                        <a:cs typeface="Arial" panose="020B0604020202020204" pitchFamily="34" charset="0"/>
                      </a:endParaRPr>
                    </a:p>
                    <a:p>
                      <a:pPr marL="0" algn="just" defTabSz="648035" rtl="0" eaLnBrk="1" fontAlgn="auto" latinLnBrk="0" hangingPunct="1">
                        <a:spcBef>
                          <a:spcPts val="0"/>
                        </a:spcBef>
                        <a:spcAft>
                          <a:spcPts val="0"/>
                        </a:spcAft>
                        <a:defRPr/>
                      </a:pPr>
                      <a:r>
                        <a:rPr lang="es-ES"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PROBABILIDAD DE CRECIENTES SÚBITAS EN EL RIO SINÚ</a:t>
                      </a:r>
                    </a:p>
                    <a:p>
                      <a:pPr marL="0" marR="0" lvl="0" indent="0" algn="just" defTabSz="648035" rtl="0" eaLnBrk="1" fontAlgn="auto" latinLnBrk="0" hangingPunct="1">
                        <a:lnSpc>
                          <a:spcPct val="100000"/>
                        </a:lnSpc>
                        <a:spcBef>
                          <a:spcPts val="0"/>
                        </a:spcBef>
                        <a:spcAft>
                          <a:spcPts val="0"/>
                        </a:spcAft>
                        <a:buClrTx/>
                        <a:buSzTx/>
                        <a:buFontTx/>
                        <a:buNone/>
                        <a:tabLst/>
                        <a:defRPr/>
                      </a:pPr>
                      <a:r>
                        <a:rPr lang="es-ES"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Se eleva a este nivel de alerta por las condiciones lluviosas sobre la Serranía de San Gerónimo y Ayapel, donde tiene el nacimiento los ríos Sinú y San Jorge, los cuales podrían generar incrementos súbitos en los niveles de la cuenta alta del rio Sinú.</a:t>
                      </a:r>
                    </a:p>
                    <a:p>
                      <a:pPr marL="0" marR="0" lvl="0" indent="0" algn="just" defTabSz="648035" rtl="0" eaLnBrk="1" fontAlgn="auto" latinLnBrk="0" hangingPunct="1">
                        <a:lnSpc>
                          <a:spcPct val="100000"/>
                        </a:lnSpc>
                        <a:spcBef>
                          <a:spcPts val="0"/>
                        </a:spcBef>
                        <a:spcAft>
                          <a:spcPts val="0"/>
                        </a:spcAft>
                        <a:buClrTx/>
                        <a:buSzTx/>
                        <a:buFontTx/>
                        <a:buNone/>
                        <a:tabLst/>
                        <a:defRPr/>
                      </a:pPr>
                      <a:endParaRPr lang="es-ES"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endParaRP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SE PREVÉ ASCENSO EN LOS NIVELES DE LOS RÍOS </a:t>
                      </a:r>
                      <a:r>
                        <a:rPr lang="es-MX"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QUE DESCIENDEN</a:t>
                      </a:r>
                      <a:r>
                        <a:rPr lang="es-CO"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 DE LA SIERRA NEVADA DE SANTA MARTA.</a:t>
                      </a:r>
                    </a:p>
                    <a:p>
                      <a:pPr marL="0" marR="0" indent="0" algn="just" defTabSz="648035" rtl="0" eaLnBrk="1" fontAlgn="auto" latinLnBrk="0" hangingPunct="1">
                        <a:lnSpc>
                          <a:spcPct val="100000"/>
                        </a:lnSpc>
                        <a:spcBef>
                          <a:spcPts val="0"/>
                        </a:spcBef>
                        <a:spcAft>
                          <a:spcPts val="0"/>
                        </a:spcAft>
                        <a:buClrTx/>
                        <a:buSzTx/>
                        <a:buFontTx/>
                        <a:buNone/>
                        <a:tabLst/>
                        <a:defRPr/>
                      </a:pPr>
                      <a:r>
                        <a:rPr lang="es-MX" sz="1050" u="none" strike="noStrike" kern="1200" dirty="0" smtClean="0">
                          <a:solidFill>
                            <a:schemeClr val="tx1"/>
                          </a:solidFill>
                          <a:latin typeface="Arial Narrow" panose="020B0606020202030204" pitchFamily="34" charset="0"/>
                          <a:ea typeface="PMingLiU"/>
                          <a:cs typeface="Arial" panose="020B0604020202020204" pitchFamily="34" charset="0"/>
                        </a:rPr>
                        <a:t>Se mantiene esta alerta, dado que se pronostica persistan las lluvias de variada intensidad durante los próximos días en inmediaciones de la Sierra, las cuales podrían generar nuevas crecientes súbitas en los ríos que </a:t>
                      </a:r>
                      <a:r>
                        <a:rPr lang="es-CO" sz="1050" u="none" strike="noStrike" kern="1200" dirty="0" smtClean="0">
                          <a:solidFill>
                            <a:schemeClr val="tx1"/>
                          </a:solidFill>
                          <a:latin typeface="Arial Narrow" panose="020B0606020202030204" pitchFamily="34" charset="0"/>
                          <a:ea typeface="PMingLiU"/>
                          <a:cs typeface="Arial" panose="020B0604020202020204" pitchFamily="34" charset="0"/>
                        </a:rPr>
                        <a:t>descienden de la Sierra Nevada de Santa Marta, en especial los ríos Piedras, Mazanares y Gaira, en Santa Marta, al igual que los ríos Guachaca, Palomino, Dibulla, Ancho, Don Diego, Buritaca, Sevilla, Riofrío, Tucurinca, Fundación, Aracataca.</a:t>
                      </a:r>
                      <a:endParaRPr lang="es-ES"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C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mpd="sng">
                      <a:solidFill>
                        <a:schemeClr val="tx1"/>
                      </a:solidFill>
                      <a:prstDash val="solid"/>
                    </a:lnB>
                  </a:tcPr>
                </a:tc>
                <a:tc hMerge="1">
                  <a:txBody>
                    <a:bodyPr/>
                    <a:lstStyle/>
                    <a:p>
                      <a:endParaRPr lang="es-C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5469501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718300593"/>
              </p:ext>
            </p:extLst>
          </p:nvPr>
        </p:nvGraphicFramePr>
        <p:xfrm>
          <a:off x="180178" y="3159175"/>
          <a:ext cx="6165001" cy="4518660"/>
        </p:xfrm>
        <a:graphic>
          <a:graphicData uri="http://schemas.openxmlformats.org/drawingml/2006/table">
            <a:tbl>
              <a:tblPr/>
              <a:tblGrid>
                <a:gridCol w="1919755">
                  <a:extLst>
                    <a:ext uri="{9D8B030D-6E8A-4147-A177-3AD203B41FA5}">
                      <a16:colId xmlns:a16="http://schemas.microsoft.com/office/drawing/2014/main" xmlns="" val="20000"/>
                    </a:ext>
                  </a:extLst>
                </a:gridCol>
                <a:gridCol w="3433998">
                  <a:extLst>
                    <a:ext uri="{9D8B030D-6E8A-4147-A177-3AD203B41FA5}">
                      <a16:colId xmlns:a16="http://schemas.microsoft.com/office/drawing/2014/main" xmlns="" val="20001"/>
                    </a:ext>
                  </a:extLst>
                </a:gridCol>
                <a:gridCol w="811248">
                  <a:extLst>
                    <a:ext uri="{9D8B030D-6E8A-4147-A177-3AD203B41FA5}">
                      <a16:colId xmlns:a16="http://schemas.microsoft.com/office/drawing/2014/main" xmlns="" val="20002"/>
                    </a:ext>
                  </a:extLst>
                </a:gridCol>
              </a:tblGrid>
              <a:tr h="371107">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400" b="1" dirty="0" smtClean="0">
                          <a:solidFill>
                            <a:schemeClr val="tx1"/>
                          </a:solidFill>
                          <a:latin typeface="Arial Narrow" panose="020B0606020202030204" pitchFamily="34" charset="0"/>
                        </a:rPr>
                        <a:t>REGIÓN ORINOQUIA</a:t>
                      </a:r>
                      <a:endParaRPr lang="es-CO" sz="1400" b="1" dirty="0">
                        <a:solidFill>
                          <a:schemeClr val="tx1"/>
                        </a:solidFill>
                        <a:latin typeface="Arial Narrow" panose="020B060602020203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100" b="1" dirty="0" smtClean="0">
                          <a:solidFill>
                            <a:schemeClr val="tx1"/>
                          </a:solidFill>
                          <a:latin typeface="Arial Narrow" panose="020B0606020202030204" pitchFamily="34" charset="0"/>
                        </a:rPr>
                        <a:t>SITIOS PARA LOS CUALES SE GENERA LA ALERTA</a:t>
                      </a:r>
                      <a:endParaRPr lang="es-CO" sz="1100" b="1" dirty="0">
                        <a:solidFill>
                          <a:schemeClr val="tx1"/>
                        </a:solidFill>
                        <a:latin typeface="Arial Narrow" panose="020B060602020203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100" b="1" dirty="0" smtClean="0">
                          <a:latin typeface="Arial Narrow" panose="020B0606020202030204" pitchFamily="34" charset="0"/>
                        </a:rPr>
                        <a:t>ALERTA</a:t>
                      </a:r>
                      <a:r>
                        <a:rPr lang="es-CO" sz="1100" b="1" baseline="0" dirty="0" smtClean="0">
                          <a:latin typeface="Arial Narrow" panose="020B0606020202030204" pitchFamily="34" charset="0"/>
                        </a:rPr>
                        <a:t> NARANJA</a:t>
                      </a:r>
                      <a:endParaRPr lang="es-CO" sz="1100" b="1" dirty="0">
                        <a:latin typeface="Arial Narrow" panose="020B060602020203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10000"/>
                  </a:ext>
                </a:extLst>
              </a:tr>
              <a:tr h="610090">
                <a:tc gridSpan="3">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marR="0" indent="0" algn="just" defTabSz="648035" rtl="0" eaLnBrk="1" fontAlgn="auto" latinLnBrk="0" hangingPunct="1">
                        <a:lnSpc>
                          <a:spcPct val="100000"/>
                        </a:lnSpc>
                        <a:spcBef>
                          <a:spcPts val="0"/>
                        </a:spcBef>
                        <a:spcAft>
                          <a:spcPts val="0"/>
                        </a:spcAft>
                        <a:buClrTx/>
                        <a:buSzTx/>
                        <a:buFontTx/>
                        <a:buNone/>
                        <a:tabLst/>
                        <a:defRPr/>
                      </a:pPr>
                      <a:r>
                        <a:rPr lang="es-ES"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SE PREVÉN INCREMENTOS SÚBITOS EN APORTANTES A LA CUENCA ALTA Y MEDIA DEL RÍO META.</a:t>
                      </a:r>
                      <a:endParaRPr lang="es-CO"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endParaRPr>
                    </a:p>
                    <a:p>
                      <a:pPr marL="0" marR="0" lvl="0" indent="0" algn="just" defTabSz="648035" rtl="0" eaLnBrk="1" fontAlgn="auto" latinLnBrk="0" hangingPunct="1">
                        <a:lnSpc>
                          <a:spcPct val="100000"/>
                        </a:lnSpc>
                        <a:spcBef>
                          <a:spcPts val="0"/>
                        </a:spcBef>
                        <a:spcAft>
                          <a:spcPts val="0"/>
                        </a:spcAft>
                        <a:buClrTx/>
                        <a:buSzTx/>
                        <a:buFontTx/>
                        <a:buNone/>
                        <a:tabLst/>
                        <a:defRPr/>
                      </a:pPr>
                      <a:r>
                        <a:rPr lang="es-ES" sz="105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Se mantiene esta alerta dado que se prevé continúen los incrementos moderados en los niveles de los ríos Guayuriba, Guatiquía, Guacavia, Negro, Humadea, Guamal, Humea, Garagoa, Upía, Lengupá y Manacacías entre otros de la cuenca alta, y ríos Cusiana, Cravo Sur, Túa, Yucao, Tea, Caño Cumaral, Melúa, Tocaría, Nunchía, Pauto entre otros que drenan al río Meta en la cuenca media, dada la saturación de los suelos por las lluvias ocurridas en los últimos días en los piedemontes de Casanare y Meta. El IDEAM recomienda a la población ribereña, autoridades locales y regionales de Gestión del Riesgo seguir muy atentos ante incrementos en los niveles de estos ríos. </a:t>
                      </a:r>
                      <a:r>
                        <a:rPr lang="es-ES"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Nota: Se han observa incrementos importantes en el nivel de los ríos Humea, Upía, Cravo Sur y Cusiana.</a:t>
                      </a:r>
                    </a:p>
                    <a:p>
                      <a:pPr marL="0" marR="0" lvl="0" indent="0" algn="just" defTabSz="648035" rtl="0" eaLnBrk="1" fontAlgn="auto" latinLnBrk="0" hangingPunct="1">
                        <a:lnSpc>
                          <a:spcPct val="100000"/>
                        </a:lnSpc>
                        <a:spcBef>
                          <a:spcPts val="0"/>
                        </a:spcBef>
                        <a:spcAft>
                          <a:spcPts val="0"/>
                        </a:spcAft>
                        <a:buClrTx/>
                        <a:buSzTx/>
                        <a:buFontTx/>
                        <a:buNone/>
                        <a:tabLst/>
                        <a:defRPr/>
                      </a:pPr>
                      <a:r>
                        <a:rPr lang="es-ES"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Nota: Especial atención en las zonas del piedemonte llanero, debido a las fuertes lluvias que se han registrado en las últimas horas. Se destacan precipitaciones fuertes a torrenciales en la cuenca de los ríos Humea (municipio de Medina, Cundinamarca), </a:t>
                      </a:r>
                      <a:r>
                        <a:rPr lang="es-ES" sz="1050" b="1" u="none" strike="noStrike" kern="1200" baseline="0" dirty="0" err="1" smtClean="0">
                          <a:solidFill>
                            <a:schemeClr val="tx1"/>
                          </a:solidFill>
                          <a:effectLst/>
                          <a:latin typeface="Arial Narrow" panose="020B0606020202030204" pitchFamily="34" charset="0"/>
                          <a:ea typeface="PMingLiU"/>
                          <a:cs typeface="Arial" panose="020B0604020202020204" pitchFamily="34" charset="0"/>
                        </a:rPr>
                        <a:t>Guacavía</a:t>
                      </a:r>
                      <a:r>
                        <a:rPr lang="es-ES"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 y Upía. Se han registrado incrementos súbitos en los niveles del río Cravo Sur (</a:t>
                      </a:r>
                      <a:r>
                        <a:rPr lang="es-ES" sz="1050" b="1" u="none" strike="noStrike" kern="1200" baseline="0" dirty="0" err="1" smtClean="0">
                          <a:solidFill>
                            <a:schemeClr val="tx1"/>
                          </a:solidFill>
                          <a:effectLst/>
                          <a:latin typeface="Arial Narrow" panose="020B0606020202030204" pitchFamily="34" charset="0"/>
                          <a:ea typeface="PMingLiU"/>
                          <a:cs typeface="Arial" panose="020B0604020202020204" pitchFamily="34" charset="0"/>
                        </a:rPr>
                        <a:t>Lagranzagrande</a:t>
                      </a:r>
                      <a:r>
                        <a:rPr lang="es-ES"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 – Boyacá y Yopal - Casanare), río Cusiana (Aquitania - Boyacá) y río Macheta (afluente al río Garagoa, en Cundinamarca).</a:t>
                      </a:r>
                    </a:p>
                    <a:p>
                      <a:pPr algn="just"/>
                      <a:endParaRPr lang="es-ES" sz="1050" u="none" strike="noStrike" kern="1200" baseline="0" dirty="0" smtClean="0">
                        <a:solidFill>
                          <a:schemeClr val="tx1"/>
                        </a:solidFill>
                        <a:effectLst/>
                        <a:latin typeface="Arial Narrow" panose="020B0606020202030204" pitchFamily="34" charset="0"/>
                        <a:ea typeface="PMingLiU"/>
                        <a:cs typeface="Arial" panose="020B0604020202020204" pitchFamily="34" charset="0"/>
                      </a:endParaRPr>
                    </a:p>
                    <a:p>
                      <a:pPr marL="0" marR="0" indent="0" algn="just" defTabSz="648035" rtl="0" eaLnBrk="1" fontAlgn="auto" latinLnBrk="0" hangingPunct="1">
                        <a:lnSpc>
                          <a:spcPct val="100000"/>
                        </a:lnSpc>
                        <a:spcBef>
                          <a:spcPts val="0"/>
                        </a:spcBef>
                        <a:spcAft>
                          <a:spcPts val="0"/>
                        </a:spcAft>
                        <a:buClrTx/>
                        <a:buSzTx/>
                        <a:buFontTx/>
                        <a:buNone/>
                        <a:tabLst/>
                        <a:defRPr/>
                      </a:pPr>
                      <a:r>
                        <a:rPr lang="es-ES"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NIVELES ALTOS EN AFLUENTES DE LA CUENCA ALTA DEL RÍO GUAVIARE.</a:t>
                      </a:r>
                    </a:p>
                    <a:p>
                      <a:pPr marL="0" marR="0" indent="0" algn="just" defTabSz="648035" rtl="0" eaLnBrk="1" fontAlgn="auto" latinLnBrk="0" hangingPunct="1">
                        <a:lnSpc>
                          <a:spcPct val="100000"/>
                        </a:lnSpc>
                        <a:spcBef>
                          <a:spcPts val="0"/>
                        </a:spcBef>
                        <a:spcAft>
                          <a:spcPts val="0"/>
                        </a:spcAft>
                        <a:buClrTx/>
                        <a:buSzTx/>
                        <a:buFontTx/>
                        <a:buNone/>
                        <a:tabLst/>
                        <a:defRPr/>
                      </a:pPr>
                      <a:r>
                        <a:rPr lang="es-ES"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Se mantiene esta alerta dado que continúan altos los niveles de los ríos Losada, Guejar y Guayabero, afluentes a la cuenca alta del río Guaviare. Se recomienda a la población ribereña continuar atentos al comportamiento de los niveles de estos ríos.</a:t>
                      </a:r>
                    </a:p>
                    <a:p>
                      <a:pPr marL="0" marR="0" indent="0" algn="just" defTabSz="648035" rtl="0" eaLnBrk="1" fontAlgn="auto" latinLnBrk="0" hangingPunct="1">
                        <a:lnSpc>
                          <a:spcPct val="100000"/>
                        </a:lnSpc>
                        <a:spcBef>
                          <a:spcPts val="0"/>
                        </a:spcBef>
                        <a:spcAft>
                          <a:spcPts val="0"/>
                        </a:spcAft>
                        <a:buClrTx/>
                        <a:buSzTx/>
                        <a:buFontTx/>
                        <a:buNone/>
                        <a:tabLst/>
                        <a:defRPr/>
                      </a:pPr>
                      <a:endParaRPr lang="es-ES"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endParaRPr>
                    </a:p>
                    <a:p>
                      <a:pPr marL="0" marR="0" indent="0" algn="just" defTabSz="648035" rtl="0" eaLnBrk="1" fontAlgn="auto" latinLnBrk="0" hangingPunct="1">
                        <a:lnSpc>
                          <a:spcPct val="100000"/>
                        </a:lnSpc>
                        <a:spcBef>
                          <a:spcPts val="0"/>
                        </a:spcBef>
                        <a:spcAft>
                          <a:spcPts val="0"/>
                        </a:spcAft>
                        <a:buClrTx/>
                        <a:buSzTx/>
                        <a:buFontTx/>
                        <a:buNone/>
                        <a:tabLst/>
                        <a:defRPr/>
                      </a:pPr>
                      <a:r>
                        <a:rPr lang="es-ES"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NIVELES ALTOS EN EL RÍO ARAUCA.</a:t>
                      </a:r>
                      <a:endParaRPr lang="es-CO"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endParaRPr>
                    </a:p>
                    <a:p>
                      <a:pPr marL="0" marR="0" indent="0" algn="just" defTabSz="648035" rtl="0" eaLnBrk="1" fontAlgn="auto" latinLnBrk="0" hangingPunct="1">
                        <a:lnSpc>
                          <a:spcPct val="100000"/>
                        </a:lnSpc>
                        <a:spcBef>
                          <a:spcPts val="0"/>
                        </a:spcBef>
                        <a:spcAft>
                          <a:spcPts val="0"/>
                        </a:spcAft>
                        <a:buClrTx/>
                        <a:buSzTx/>
                        <a:buFontTx/>
                        <a:buNone/>
                        <a:tabLst/>
                        <a:defRPr/>
                      </a:pPr>
                      <a:r>
                        <a:rPr lang="es-ES"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Se mantiene esta alerta dado que continúan las fluctuaciones moderadas con valores altos en los niveles del río Arauca (municipio de Arauquita), así como en los afluentes en la cuenca alta. El IDEAM recomienda monitoreo continuo especialmente en los niveles de los ríos Margua, Cobugón, Chitagá, San Miguel, Banadía, </a:t>
                      </a:r>
                      <a:r>
                        <a:rPr lang="es-ES" sz="1050" b="0" u="none" strike="noStrike" kern="1200" baseline="0" dirty="0" err="1" smtClean="0">
                          <a:solidFill>
                            <a:schemeClr val="tx1"/>
                          </a:solidFill>
                          <a:effectLst/>
                          <a:latin typeface="Arial Narrow" panose="020B0606020202030204" pitchFamily="34" charset="0"/>
                          <a:ea typeface="PMingLiU"/>
                          <a:cs typeface="Arial" panose="020B0604020202020204" pitchFamily="34" charset="0"/>
                        </a:rPr>
                        <a:t>Satoca</a:t>
                      </a:r>
                      <a:r>
                        <a:rPr lang="es-ES"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 Bojabá, Cobaría y </a:t>
                      </a:r>
                      <a:r>
                        <a:rPr lang="es-ES" sz="1050" b="0" u="none" strike="noStrike" kern="1200" baseline="0" dirty="0" err="1" smtClean="0">
                          <a:solidFill>
                            <a:schemeClr val="tx1"/>
                          </a:solidFill>
                          <a:effectLst/>
                          <a:latin typeface="Arial Narrow" panose="020B0606020202030204" pitchFamily="34" charset="0"/>
                          <a:ea typeface="PMingLiU"/>
                          <a:cs typeface="Arial" panose="020B0604020202020204" pitchFamily="34" charset="0"/>
                        </a:rPr>
                        <a:t>Royota</a:t>
                      </a:r>
                      <a:r>
                        <a:rPr lang="es-ES"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 dado que se están presentado nuevos incrementos súbitos en los niveles de estos ríos, producto de las lluvias registradas durante los últimos días. </a:t>
                      </a: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C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mpd="sng">
                      <a:solidFill>
                        <a:schemeClr val="tx1"/>
                      </a:solidFill>
                      <a:prstDash val="solid"/>
                    </a:lnB>
                  </a:tcPr>
                </a:tc>
                <a:tc hMerge="1">
                  <a:txBody>
                    <a:bodyPr/>
                    <a:lstStyle/>
                    <a:p>
                      <a:endParaRPr lang="es-C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318664484"/>
              </p:ext>
            </p:extLst>
          </p:nvPr>
        </p:nvGraphicFramePr>
        <p:xfrm>
          <a:off x="172241" y="1539175"/>
          <a:ext cx="6172938" cy="1478280"/>
        </p:xfrm>
        <a:graphic>
          <a:graphicData uri="http://schemas.openxmlformats.org/drawingml/2006/table">
            <a:tbl>
              <a:tblPr/>
              <a:tblGrid>
                <a:gridCol w="1906502">
                  <a:extLst>
                    <a:ext uri="{9D8B030D-6E8A-4147-A177-3AD203B41FA5}">
                      <a16:colId xmlns:a16="http://schemas.microsoft.com/office/drawing/2014/main" xmlns="" val="20000"/>
                    </a:ext>
                  </a:extLst>
                </a:gridCol>
                <a:gridCol w="3410292">
                  <a:extLst>
                    <a:ext uri="{9D8B030D-6E8A-4147-A177-3AD203B41FA5}">
                      <a16:colId xmlns:a16="http://schemas.microsoft.com/office/drawing/2014/main" xmlns="" val="20001"/>
                    </a:ext>
                  </a:extLst>
                </a:gridCol>
                <a:gridCol w="856144">
                  <a:extLst>
                    <a:ext uri="{9D8B030D-6E8A-4147-A177-3AD203B41FA5}">
                      <a16:colId xmlns:a16="http://schemas.microsoft.com/office/drawing/2014/main" xmlns="" val="20002"/>
                    </a:ext>
                  </a:extLst>
                </a:gridCol>
              </a:tblGrid>
              <a:tr h="371107">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400" b="1" dirty="0" smtClean="0">
                          <a:latin typeface="Arial Narrow" panose="020B0606020202030204" pitchFamily="34" charset="0"/>
                        </a:rPr>
                        <a:t>REGIÓN PACÍFICO</a:t>
                      </a:r>
                      <a:endParaRPr lang="es-CO" sz="1400" b="1" dirty="0">
                        <a:latin typeface="Arial Narrow" panose="020B060602020203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r>
                        <a:rPr lang="es-CO" sz="1100" b="1" dirty="0" smtClean="0">
                          <a:latin typeface="Arial Narrow" panose="020B0606020202030204" pitchFamily="34" charset="0"/>
                        </a:rPr>
                        <a:t>SITIOS PARA LOS CUALES SE GENERA LA ALERTA</a:t>
                      </a:r>
                      <a:endParaRPr lang="es-CO" sz="1100" b="1" dirty="0">
                        <a:latin typeface="Arial Narrow" panose="020B060602020203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100" b="1" dirty="0" smtClean="0">
                          <a:latin typeface="Arial Narrow" panose="020B0606020202030204" pitchFamily="34" charset="0"/>
                        </a:rPr>
                        <a:t>ALERTA</a:t>
                      </a:r>
                      <a:r>
                        <a:rPr lang="es-CO" sz="1100" b="1" baseline="0" dirty="0" smtClean="0">
                          <a:latin typeface="Arial Narrow" panose="020B0606020202030204" pitchFamily="34" charset="0"/>
                        </a:rPr>
                        <a:t> NARANJA</a:t>
                      </a:r>
                      <a:endParaRPr lang="es-CO" sz="1100" b="1" dirty="0">
                        <a:latin typeface="Arial Narrow" panose="020B060602020203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10000"/>
                  </a:ext>
                </a:extLst>
              </a:tr>
              <a:tr h="610090">
                <a:tc gridSpan="3">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marR="0" lvl="0" indent="0" algn="just" defTabSz="648035" rtl="0" eaLnBrk="1" fontAlgn="auto" latinLnBrk="0" hangingPunct="1">
                        <a:lnSpc>
                          <a:spcPct val="100000"/>
                        </a:lnSpc>
                        <a:spcBef>
                          <a:spcPts val="0"/>
                        </a:spcBef>
                        <a:spcAft>
                          <a:spcPts val="0"/>
                        </a:spcAft>
                        <a:buClrTx/>
                        <a:buSzTx/>
                        <a:buFontTx/>
                        <a:buNone/>
                        <a:tabLst/>
                        <a:defRPr/>
                      </a:pPr>
                      <a:r>
                        <a:rPr lang="es-CO"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CRECIENTES SÚBITAS EN LOS RÍOS BAUDÓ Y DIRECTOS AL OCÉANO PACÍFICO </a:t>
                      </a:r>
                    </a:p>
                    <a:p>
                      <a:pPr algn="just"/>
                      <a:r>
                        <a:rPr kumimoji="0" lang="es-ES" sz="1050" b="0" i="0" u="none" strike="noStrike" kern="1200" cap="none" spc="0" normalizeH="0" baseline="0" dirty="0" smtClean="0">
                          <a:ln>
                            <a:noFill/>
                          </a:ln>
                          <a:solidFill>
                            <a:schemeClr val="tx1"/>
                          </a:solidFill>
                          <a:effectLst/>
                          <a:uLnTx/>
                          <a:uFillTx/>
                          <a:latin typeface="Arial Narrow" panose="020B0606020202030204" pitchFamily="34" charset="0"/>
                          <a:ea typeface="PMingLiU"/>
                          <a:cs typeface="Arial" panose="020B0604020202020204" pitchFamily="34" charset="0"/>
                        </a:rPr>
                        <a:t>Se mantiene esta alerta dadas las lluvias de variada intensidad registradas sobre sectores del occidente y sur del departamento del Chocó, las cuales podrían generar nuevos incrementos significativos en los niveles de los ríos Baudó, </a:t>
                      </a:r>
                      <a:r>
                        <a:rPr kumimoji="0" lang="es-ES" sz="1050" b="0" i="0" u="none" strike="noStrike" kern="1200" cap="none" spc="0" normalizeH="0" baseline="0" dirty="0" err="1" smtClean="0">
                          <a:ln>
                            <a:noFill/>
                          </a:ln>
                          <a:solidFill>
                            <a:schemeClr val="tx1"/>
                          </a:solidFill>
                          <a:effectLst/>
                          <a:uLnTx/>
                          <a:uFillTx/>
                          <a:latin typeface="Arial Narrow" panose="020B0606020202030204" pitchFamily="34" charset="0"/>
                          <a:ea typeface="PMingLiU"/>
                          <a:cs typeface="Arial" panose="020B0604020202020204" pitchFamily="34" charset="0"/>
                        </a:rPr>
                        <a:t>Docampadó</a:t>
                      </a:r>
                      <a:r>
                        <a:rPr kumimoji="0" lang="es-ES" sz="1050" b="0" i="0" u="none" strike="noStrike" kern="1200" cap="none" spc="0" normalizeH="0" baseline="0" dirty="0" smtClean="0">
                          <a:ln>
                            <a:noFill/>
                          </a:ln>
                          <a:solidFill>
                            <a:schemeClr val="tx1"/>
                          </a:solidFill>
                          <a:effectLst/>
                          <a:uLnTx/>
                          <a:uFillTx/>
                          <a:latin typeface="Arial Narrow" panose="020B0606020202030204" pitchFamily="34" charset="0"/>
                          <a:ea typeface="PMingLiU"/>
                          <a:cs typeface="Arial" panose="020B0604020202020204" pitchFamily="34" charset="0"/>
                        </a:rPr>
                        <a:t> y directos al Pacífico. Se recomienda a los pobladores ribereños en zonas bajas de los municipios Alto y Medio Baudó (Chocó) y específicamente en los sectores del litoral del Pacífico estar atentos al comportamiento de los niveles de los ríos Jella y Chocolatal.</a:t>
                      </a: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C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mpd="sng">
                      <a:solidFill>
                        <a:schemeClr val="tx1"/>
                      </a:solidFill>
                      <a:prstDash val="solid"/>
                    </a:lnB>
                  </a:tcPr>
                </a:tc>
                <a:tc hMerge="1">
                  <a:txBody>
                    <a:bodyPr/>
                    <a:lstStyle/>
                    <a:p>
                      <a:endParaRPr lang="es-C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800921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247579380"/>
              </p:ext>
            </p:extLst>
          </p:nvPr>
        </p:nvGraphicFramePr>
        <p:xfrm>
          <a:off x="180088" y="1539175"/>
          <a:ext cx="6210000" cy="5798820"/>
        </p:xfrm>
        <a:graphic>
          <a:graphicData uri="http://schemas.openxmlformats.org/drawingml/2006/table">
            <a:tbl>
              <a:tblPr/>
              <a:tblGrid>
                <a:gridCol w="1935000">
                  <a:extLst>
                    <a:ext uri="{9D8B030D-6E8A-4147-A177-3AD203B41FA5}">
                      <a16:colId xmlns:a16="http://schemas.microsoft.com/office/drawing/2014/main" xmlns="" val="20000"/>
                    </a:ext>
                  </a:extLst>
                </a:gridCol>
                <a:gridCol w="3461268">
                  <a:extLst>
                    <a:ext uri="{9D8B030D-6E8A-4147-A177-3AD203B41FA5}">
                      <a16:colId xmlns:a16="http://schemas.microsoft.com/office/drawing/2014/main" xmlns="" val="20001"/>
                    </a:ext>
                  </a:extLst>
                </a:gridCol>
                <a:gridCol w="813732">
                  <a:extLst>
                    <a:ext uri="{9D8B030D-6E8A-4147-A177-3AD203B41FA5}">
                      <a16:colId xmlns:a16="http://schemas.microsoft.com/office/drawing/2014/main" xmlns="" val="20002"/>
                    </a:ext>
                  </a:extLst>
                </a:gridCol>
              </a:tblGrid>
              <a:tr h="0">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400" b="1" dirty="0" smtClean="0">
                          <a:latin typeface="Arial Narrow" panose="020B0606020202030204" pitchFamily="34" charset="0"/>
                        </a:rPr>
                        <a:t>REGIÓN ANDINA</a:t>
                      </a:r>
                      <a:endParaRPr lang="es-CO" sz="1400" b="1" dirty="0">
                        <a:latin typeface="Arial Narrow" panose="020B060602020203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100" b="1" dirty="0" smtClean="0">
                          <a:latin typeface="Arial Narrow" panose="020B0606020202030204" pitchFamily="34" charset="0"/>
                        </a:rPr>
                        <a:t>SITIOS PARA LOS CUALES SE GENERA LA ALERTA</a:t>
                      </a:r>
                      <a:endParaRPr lang="es-CO" sz="1100" b="1" dirty="0">
                        <a:latin typeface="Arial Narrow" panose="020B060602020203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100" b="1" dirty="0" smtClean="0">
                          <a:latin typeface="Arial Narrow" panose="020B0606020202030204" pitchFamily="34" charset="0"/>
                        </a:rPr>
                        <a:t>ALERTA</a:t>
                      </a:r>
                      <a:r>
                        <a:rPr lang="es-CO" sz="1100" b="1" baseline="0" dirty="0" smtClean="0">
                          <a:latin typeface="Arial Narrow" panose="020B0606020202030204" pitchFamily="34" charset="0"/>
                        </a:rPr>
                        <a:t> AMARILLA</a:t>
                      </a:r>
                      <a:endParaRPr lang="es-CO" sz="1100" b="1" dirty="0">
                        <a:latin typeface="Arial Narrow" panose="020B060602020203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xmlns="" val="10000"/>
                  </a:ext>
                </a:extLst>
              </a:tr>
              <a:tr h="305133">
                <a:tc gridSpan="3">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marR="0" lvl="0" indent="0" algn="just" defTabSz="648035" rtl="0" eaLnBrk="1" fontAlgn="auto" latinLnBrk="0" hangingPunct="1">
                        <a:lnSpc>
                          <a:spcPct val="100000"/>
                        </a:lnSpc>
                        <a:spcBef>
                          <a:spcPts val="0"/>
                        </a:spcBef>
                        <a:spcAft>
                          <a:spcPts val="0"/>
                        </a:spcAft>
                        <a:buClrTx/>
                        <a:buSzTx/>
                        <a:buFontTx/>
                        <a:buNone/>
                        <a:tabLst/>
                        <a:defRPr/>
                      </a:pPr>
                      <a:r>
                        <a:rPr lang="es-CO" sz="1050" b="1" u="none" strike="noStrike" kern="1200" dirty="0" smtClean="0">
                          <a:solidFill>
                            <a:schemeClr val="tx1"/>
                          </a:solidFill>
                          <a:effectLst/>
                          <a:latin typeface="Arial Narrow" panose="020B0606020202030204" pitchFamily="34" charset="0"/>
                          <a:ea typeface="PMingLiU"/>
                          <a:cs typeface="Arial" panose="020B0604020202020204" pitchFamily="34" charset="0"/>
                        </a:rPr>
                        <a:t>PROBABILIDAD DE CRECIENTES SÚBITAS EN LOS RÍOS DEL VALLE DEL CAUCA Y CAUCA.</a:t>
                      </a:r>
                    </a:p>
                    <a:p>
                      <a:pPr marL="0" marR="0" lvl="0" indent="0" algn="just" defTabSz="648035" rtl="0" eaLnBrk="1" fontAlgn="auto" latinLnBrk="0" hangingPunct="1">
                        <a:lnSpc>
                          <a:spcPct val="100000"/>
                        </a:lnSpc>
                        <a:spcBef>
                          <a:spcPts val="0"/>
                        </a:spcBef>
                        <a:spcAft>
                          <a:spcPts val="0"/>
                        </a:spcAft>
                        <a:buClrTx/>
                        <a:buSzTx/>
                        <a:buFontTx/>
                        <a:buNone/>
                        <a:tabLst/>
                        <a:defRPr/>
                      </a:pPr>
                      <a:r>
                        <a:rPr lang="es-CO" sz="1050" b="0" u="none" strike="noStrike" kern="1200" dirty="0" smtClean="0">
                          <a:solidFill>
                            <a:schemeClr val="tx1"/>
                          </a:solidFill>
                          <a:effectLst/>
                          <a:latin typeface="Arial Narrow" panose="020B0606020202030204" pitchFamily="34" charset="0"/>
                          <a:ea typeface="PMingLiU"/>
                          <a:cs typeface="Arial" panose="020B0604020202020204" pitchFamily="34" charset="0"/>
                        </a:rPr>
                        <a:t>Se mantiene esta alerta dadas las lluvias de variada intensidad e inclusive con presencia de tormentas eléctricas que se pueden</a:t>
                      </a:r>
                      <a:r>
                        <a:rPr lang="es-CO"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 </a:t>
                      </a:r>
                      <a:r>
                        <a:rPr lang="es-CO" sz="1050" b="0" u="none" strike="noStrike" kern="1200" dirty="0" smtClean="0">
                          <a:solidFill>
                            <a:schemeClr val="tx1"/>
                          </a:solidFill>
                          <a:effectLst/>
                          <a:latin typeface="Arial Narrow" panose="020B0606020202030204" pitchFamily="34" charset="0"/>
                          <a:ea typeface="PMingLiU"/>
                          <a:cs typeface="Arial" panose="020B0604020202020204" pitchFamily="34" charset="0"/>
                        </a:rPr>
                        <a:t>registrar sobre diferentes sectores del norte del</a:t>
                      </a:r>
                      <a:r>
                        <a:rPr lang="es-CO"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 </a:t>
                      </a:r>
                      <a:r>
                        <a:rPr lang="es-CO" sz="1050" b="0" u="none" strike="noStrike" kern="1200" dirty="0" smtClean="0">
                          <a:solidFill>
                            <a:schemeClr val="tx1"/>
                          </a:solidFill>
                          <a:effectLst/>
                          <a:latin typeface="Arial Narrow" panose="020B0606020202030204" pitchFamily="34" charset="0"/>
                          <a:ea typeface="PMingLiU"/>
                          <a:cs typeface="Arial" panose="020B0604020202020204" pitchFamily="34" charset="0"/>
                        </a:rPr>
                        <a:t>departamento del Valle del Cauca, las cuales</a:t>
                      </a:r>
                      <a:r>
                        <a:rPr lang="es-CO"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 propician las condiciones para </a:t>
                      </a:r>
                      <a:r>
                        <a:rPr lang="es-CO" sz="1050" b="0" u="none" strike="noStrike" kern="1200" dirty="0" smtClean="0">
                          <a:solidFill>
                            <a:schemeClr val="tx1"/>
                          </a:solidFill>
                          <a:effectLst/>
                          <a:latin typeface="Arial Narrow" panose="020B0606020202030204" pitchFamily="34" charset="0"/>
                          <a:ea typeface="PMingLiU"/>
                          <a:cs typeface="Arial" panose="020B0604020202020204" pitchFamily="34" charset="0"/>
                        </a:rPr>
                        <a:t>crecientes súbitas especialmente en los ríos</a:t>
                      </a:r>
                      <a:r>
                        <a:rPr lang="es-CO"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 </a:t>
                      </a:r>
                      <a:r>
                        <a:rPr lang="es-CO" sz="1050" b="0" u="none" strike="noStrike" kern="1200" dirty="0" smtClean="0">
                          <a:solidFill>
                            <a:schemeClr val="tx1"/>
                          </a:solidFill>
                          <a:effectLst/>
                          <a:latin typeface="Arial Narrow" panose="020B0606020202030204" pitchFamily="34" charset="0"/>
                          <a:ea typeface="PMingLiU"/>
                          <a:cs typeface="Arial" panose="020B0604020202020204" pitchFamily="34" charset="0"/>
                        </a:rPr>
                        <a:t>Las Cañas, Micos, Obando, Pescador, Buga, Frio, Tuluá, Morales,</a:t>
                      </a:r>
                      <a:r>
                        <a:rPr lang="es-CO"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 Mediacanoa, Guadalajara, igualmente en los ríos Viges, Yumbo, Cali, Pance, Lili, Meléndez, Cañaveralejo, Jamundí, Claro, Guachal (Bolo-fraile, Parraga), Amaime, Cerrito, Guabas, Sabaleta, Sonso, Timba, Palo, Ovejas, Piendamo, Palace y Alto río Cauca </a:t>
                      </a:r>
                      <a:r>
                        <a:rPr lang="es-CO" sz="1050" b="0" u="none" strike="noStrike" kern="1200" dirty="0" smtClean="0">
                          <a:solidFill>
                            <a:schemeClr val="tx1"/>
                          </a:solidFill>
                          <a:effectLst/>
                          <a:latin typeface="Arial Narrow" panose="020B0606020202030204" pitchFamily="34" charset="0"/>
                          <a:ea typeface="PMingLiU"/>
                          <a:cs typeface="Arial" panose="020B0604020202020204" pitchFamily="34" charset="0"/>
                        </a:rPr>
                        <a:t>. El IDEAM recomienda a la ciudadanía en general asentada en las riberas de estos ríos y quebradas, estén atentos al comportamiento de los niveles y tomen las acciones necesarias ante posibles crecientes súbitas.</a:t>
                      </a:r>
                    </a:p>
                    <a:p>
                      <a:pPr marL="0" marR="0" lvl="0" indent="0" algn="just" defTabSz="648035" rtl="0" eaLnBrk="1" fontAlgn="auto" latinLnBrk="0" hangingPunct="1">
                        <a:lnSpc>
                          <a:spcPct val="100000"/>
                        </a:lnSpc>
                        <a:spcBef>
                          <a:spcPts val="0"/>
                        </a:spcBef>
                        <a:spcAft>
                          <a:spcPts val="0"/>
                        </a:spcAft>
                        <a:buClrTx/>
                        <a:buSzTx/>
                        <a:buFontTx/>
                        <a:buNone/>
                        <a:tabLst/>
                        <a:defRPr/>
                      </a:pPr>
                      <a:endParaRPr lang="es-CO" sz="1050" b="0" u="none" strike="noStrike" kern="1200" dirty="0" smtClean="0">
                        <a:solidFill>
                          <a:schemeClr val="tx1"/>
                        </a:solidFill>
                        <a:effectLst/>
                        <a:latin typeface="Arial Narrow" panose="020B0606020202030204" pitchFamily="34" charset="0"/>
                        <a:ea typeface="PMingLiU"/>
                        <a:cs typeface="Arial" panose="020B0604020202020204" pitchFamily="34" charset="0"/>
                      </a:endParaRPr>
                    </a:p>
                    <a:p>
                      <a:r>
                        <a:rPr lang="es-CO" sz="1050" b="1" u="none" strike="noStrike" kern="1200" dirty="0" smtClean="0">
                          <a:solidFill>
                            <a:schemeClr val="tx1"/>
                          </a:solidFill>
                          <a:effectLst/>
                          <a:latin typeface="Arial Narrow" panose="020B0606020202030204" pitchFamily="34" charset="0"/>
                          <a:ea typeface="PMingLiU"/>
                          <a:cs typeface="Arial" panose="020B0604020202020204" pitchFamily="34" charset="0"/>
                        </a:rPr>
                        <a:t>NIVELES ALTOS EN EL RÍO SUMAPAZ. </a:t>
                      </a:r>
                    </a:p>
                    <a:p>
                      <a:pPr marL="0" marR="0" lvl="0" indent="0" algn="just" defTabSz="648035" rtl="0" eaLnBrk="1" fontAlgn="auto" latinLnBrk="0" hangingPunct="1">
                        <a:lnSpc>
                          <a:spcPct val="100000"/>
                        </a:lnSpc>
                        <a:spcBef>
                          <a:spcPts val="0"/>
                        </a:spcBef>
                        <a:spcAft>
                          <a:spcPts val="0"/>
                        </a:spcAft>
                        <a:buClrTx/>
                        <a:buSzTx/>
                        <a:buFontTx/>
                        <a:buNone/>
                        <a:tabLst/>
                        <a:defRPr/>
                      </a:pPr>
                      <a:r>
                        <a:rPr lang="es-CO" sz="1050" b="0" u="none" strike="noStrike" kern="1200" dirty="0" smtClean="0">
                          <a:solidFill>
                            <a:schemeClr val="tx1"/>
                          </a:solidFill>
                          <a:effectLst/>
                          <a:latin typeface="Arial Narrow" panose="020B0606020202030204" pitchFamily="34" charset="0"/>
                          <a:ea typeface="PMingLiU"/>
                          <a:cs typeface="Arial" panose="020B0604020202020204" pitchFamily="34" charset="0"/>
                        </a:rPr>
                        <a:t>Se mantiene esta alerta debido al pronóstico meteorológico</a:t>
                      </a:r>
                      <a:r>
                        <a:rPr lang="es-CO"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 que se tiene para las próximas horas donde se esperan precipitaciones ligeras que pueden incrementar de nuevo </a:t>
                      </a:r>
                      <a:r>
                        <a:rPr lang="es-CO" sz="1050" b="0" u="none" strike="noStrike" kern="1200" dirty="0" smtClean="0">
                          <a:solidFill>
                            <a:schemeClr val="tx1"/>
                          </a:solidFill>
                          <a:effectLst/>
                          <a:latin typeface="Arial Narrow" panose="020B0606020202030204" pitchFamily="34" charset="0"/>
                          <a:ea typeface="PMingLiU"/>
                          <a:cs typeface="Arial" panose="020B0604020202020204" pitchFamily="34" charset="0"/>
                        </a:rPr>
                        <a:t>los niveles en</a:t>
                      </a:r>
                      <a:r>
                        <a:rPr lang="es-CO"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 </a:t>
                      </a:r>
                      <a:r>
                        <a:rPr lang="es-CO" sz="1050" b="0" u="none" strike="noStrike" kern="1200" dirty="0" smtClean="0">
                          <a:solidFill>
                            <a:schemeClr val="tx1"/>
                          </a:solidFill>
                          <a:effectLst/>
                          <a:latin typeface="Arial Narrow" panose="020B0606020202030204" pitchFamily="34" charset="0"/>
                          <a:ea typeface="PMingLiU"/>
                          <a:cs typeface="Arial" panose="020B0604020202020204" pitchFamily="34" charset="0"/>
                        </a:rPr>
                        <a:t>el río Sumapáz a la altura de Cabrera</a:t>
                      </a:r>
                      <a:r>
                        <a:rPr lang="es-CO"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 y Pandi (Cundinamarca)</a:t>
                      </a:r>
                      <a:r>
                        <a:rPr lang="es-CO" sz="1050" b="0" u="none" strike="noStrike" kern="1200" dirty="0" smtClean="0">
                          <a:solidFill>
                            <a:schemeClr val="tx1"/>
                          </a:solidFill>
                          <a:effectLst/>
                          <a:latin typeface="Arial Narrow" panose="020B0606020202030204" pitchFamily="34" charset="0"/>
                          <a:ea typeface="PMingLiU"/>
                          <a:cs typeface="Arial" panose="020B0604020202020204" pitchFamily="34" charset="0"/>
                        </a:rPr>
                        <a:t>. El IDEAM recomienda a la ciudadanía en general ubicada en las márgenes del río Sumapaz (Boquerón, Melgar-Base aérea), estar atentos al comportamiento en los niveles de este río y sus principales afluentes.</a:t>
                      </a:r>
                    </a:p>
                    <a:p>
                      <a:pPr marL="0" marR="0" lvl="0" indent="0" algn="just" defTabSz="648035" rtl="0" eaLnBrk="1" fontAlgn="auto" latinLnBrk="0" hangingPunct="1">
                        <a:lnSpc>
                          <a:spcPct val="100000"/>
                        </a:lnSpc>
                        <a:spcBef>
                          <a:spcPts val="0"/>
                        </a:spcBef>
                        <a:spcAft>
                          <a:spcPts val="0"/>
                        </a:spcAft>
                        <a:buClrTx/>
                        <a:buSzTx/>
                        <a:buFontTx/>
                        <a:buNone/>
                        <a:tabLst/>
                        <a:defRPr/>
                      </a:pPr>
                      <a:endParaRPr lang="es-CO" sz="1050" b="0" u="none" strike="noStrike" kern="1200" dirty="0" smtClean="0">
                        <a:solidFill>
                          <a:schemeClr val="tx1"/>
                        </a:solidFill>
                        <a:effectLst/>
                        <a:latin typeface="Arial Narrow" panose="020B0606020202030204" pitchFamily="34" charset="0"/>
                        <a:ea typeface="PMingLiU"/>
                        <a:cs typeface="Arial" panose="020B0604020202020204" pitchFamily="34" charset="0"/>
                      </a:endParaRPr>
                    </a:p>
                    <a:p>
                      <a:pPr marL="0" marR="0" lvl="0" indent="0" algn="just" defTabSz="648035" rtl="0" eaLnBrk="1" fontAlgn="auto" latinLnBrk="0" hangingPunct="1">
                        <a:lnSpc>
                          <a:spcPct val="100000"/>
                        </a:lnSpc>
                        <a:spcBef>
                          <a:spcPts val="0"/>
                        </a:spcBef>
                        <a:spcAft>
                          <a:spcPts val="0"/>
                        </a:spcAft>
                        <a:buClrTx/>
                        <a:buSzTx/>
                        <a:buFontTx/>
                        <a:buNone/>
                        <a:tabLst/>
                        <a:defRPr/>
                      </a:pPr>
                      <a:r>
                        <a:rPr lang="es-ES"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PROBABILIDAD DE CRECIENTES SÚBITAS EN LOS AFLUENTES A LAS CUENCAS DE LOS RÍOS OPÓN Y SOGAMOSO.</a:t>
                      </a:r>
                    </a:p>
                    <a:p>
                      <a:pPr marL="0" marR="0" lvl="0" indent="0" algn="just" defTabSz="648035" rtl="0" eaLnBrk="1" fontAlgn="auto" latinLnBrk="0" hangingPunct="1">
                        <a:lnSpc>
                          <a:spcPct val="100000"/>
                        </a:lnSpc>
                        <a:spcBef>
                          <a:spcPts val="0"/>
                        </a:spcBef>
                        <a:spcAft>
                          <a:spcPts val="0"/>
                        </a:spcAft>
                        <a:buClrTx/>
                        <a:buSzTx/>
                        <a:buFontTx/>
                        <a:buNone/>
                        <a:tabLst/>
                        <a:defRPr/>
                      </a:pPr>
                      <a:r>
                        <a:rPr lang="es-CO" sz="1050" b="0" u="none" strike="noStrike" kern="1200" dirty="0" smtClean="0">
                          <a:solidFill>
                            <a:schemeClr val="tx1"/>
                          </a:solidFill>
                          <a:effectLst/>
                          <a:latin typeface="Arial Narrow" panose="020B0606020202030204" pitchFamily="34" charset="0"/>
                          <a:ea typeface="PMingLiU"/>
                          <a:cs typeface="Arial" panose="020B0604020202020204" pitchFamily="34" charset="0"/>
                        </a:rPr>
                        <a:t>Se mantiene</a:t>
                      </a:r>
                      <a:r>
                        <a:rPr lang="es-CO"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 </a:t>
                      </a:r>
                      <a:r>
                        <a:rPr lang="es-CO" sz="1050" b="0" u="none" strike="noStrike" kern="1200" dirty="0" smtClean="0">
                          <a:solidFill>
                            <a:schemeClr val="tx1"/>
                          </a:solidFill>
                          <a:effectLst/>
                          <a:latin typeface="Arial Narrow" panose="020B0606020202030204" pitchFamily="34" charset="0"/>
                          <a:ea typeface="PMingLiU"/>
                          <a:cs typeface="Arial" panose="020B0604020202020204" pitchFamily="34" charset="0"/>
                        </a:rPr>
                        <a:t>esta alerta debido a las precipitaciones de variada intensidad que se pronostica</a:t>
                      </a:r>
                      <a:r>
                        <a:rPr lang="es-CO"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 persistan en la zona</a:t>
                      </a:r>
                      <a:r>
                        <a:rPr lang="es-CO" sz="1050" b="0" u="none" strike="noStrike" kern="1200" dirty="0" smtClean="0">
                          <a:solidFill>
                            <a:schemeClr val="tx1"/>
                          </a:solidFill>
                          <a:effectLst/>
                          <a:latin typeface="Arial Narrow" panose="020B0606020202030204" pitchFamily="34" charset="0"/>
                          <a:ea typeface="PMingLiU"/>
                          <a:cs typeface="Arial" panose="020B0604020202020204" pitchFamily="34" charset="0"/>
                        </a:rPr>
                        <a:t>, las</a:t>
                      </a:r>
                      <a:r>
                        <a:rPr lang="es-CO"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 cuales </a:t>
                      </a:r>
                      <a:r>
                        <a:rPr lang="es-CO" sz="1050" b="0" u="none" strike="noStrike" kern="1200" dirty="0" smtClean="0">
                          <a:solidFill>
                            <a:schemeClr val="tx1"/>
                          </a:solidFill>
                          <a:effectLst/>
                          <a:latin typeface="Arial Narrow" panose="020B0606020202030204" pitchFamily="34" charset="0"/>
                          <a:ea typeface="PMingLiU"/>
                          <a:cs typeface="Arial" panose="020B0604020202020204" pitchFamily="34" charset="0"/>
                        </a:rPr>
                        <a:t>podrían</a:t>
                      </a:r>
                      <a:r>
                        <a:rPr lang="es-CO"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 incrementar de manera súbita los niveles de los afluentes a las cuencas de los ríos Opón y Sogamoso</a:t>
                      </a:r>
                      <a:r>
                        <a:rPr lang="es-CO" sz="1050" b="0" u="none" strike="noStrike" kern="1200" dirty="0" smtClean="0">
                          <a:solidFill>
                            <a:schemeClr val="tx1"/>
                          </a:solidFill>
                          <a:effectLst/>
                          <a:latin typeface="Arial Narrow" panose="020B0606020202030204" pitchFamily="34" charset="0"/>
                          <a:ea typeface="PMingLiU"/>
                          <a:cs typeface="Arial" panose="020B0604020202020204" pitchFamily="34" charset="0"/>
                        </a:rPr>
                        <a:t>. El IDEAM recomienda a la ciudadanía en general ubicada en las márgenes de los afluentes a dichos ríos, estar atentos al comportamiento a los niveles.</a:t>
                      </a:r>
                    </a:p>
                    <a:p>
                      <a:pPr marL="0" marR="0" lvl="0" indent="0" algn="just" defTabSz="648035" rtl="0" eaLnBrk="1" fontAlgn="auto" latinLnBrk="0" hangingPunct="1">
                        <a:lnSpc>
                          <a:spcPct val="100000"/>
                        </a:lnSpc>
                        <a:spcBef>
                          <a:spcPts val="0"/>
                        </a:spcBef>
                        <a:spcAft>
                          <a:spcPts val="0"/>
                        </a:spcAft>
                        <a:buClrTx/>
                        <a:buSzTx/>
                        <a:buFontTx/>
                        <a:buNone/>
                        <a:tabLst/>
                        <a:defRPr/>
                      </a:pPr>
                      <a:endParaRPr lang="es-CO"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endParaRPr>
                    </a:p>
                    <a:p>
                      <a:pPr marL="0" marR="0" lvl="0" indent="0" algn="just" defTabSz="648035" rtl="0" eaLnBrk="1" fontAlgn="auto" latinLnBrk="0" hangingPunct="1">
                        <a:lnSpc>
                          <a:spcPct val="100000"/>
                        </a:lnSpc>
                        <a:spcBef>
                          <a:spcPts val="0"/>
                        </a:spcBef>
                        <a:spcAft>
                          <a:spcPts val="0"/>
                        </a:spcAft>
                        <a:buClrTx/>
                        <a:buSzTx/>
                        <a:buFontTx/>
                        <a:buNone/>
                        <a:tabLst/>
                        <a:defRPr/>
                      </a:pPr>
                      <a:r>
                        <a:rPr lang="es-CO"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CRECIENTES SÚBITAS EN EL RIO NEGRO.</a:t>
                      </a:r>
                    </a:p>
                    <a:p>
                      <a:pPr marL="0" marR="0" lvl="0" indent="0" algn="just" defTabSz="648035" rtl="0" eaLnBrk="1" fontAlgn="auto" latinLnBrk="0" hangingPunct="1">
                        <a:lnSpc>
                          <a:spcPct val="100000"/>
                        </a:lnSpc>
                        <a:spcBef>
                          <a:spcPts val="0"/>
                        </a:spcBef>
                        <a:spcAft>
                          <a:spcPts val="0"/>
                        </a:spcAft>
                        <a:buClrTx/>
                        <a:buSzTx/>
                        <a:buFontTx/>
                        <a:buNone/>
                        <a:tabLst/>
                        <a:defRPr/>
                      </a:pPr>
                      <a:r>
                        <a:rPr lang="es-CO"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Se mantiene esta alerta dadas las lluvias de variada intensidad que se vienen registrando al noroccidente del departamento de Cundinamarca. Por tanto, se podría presentar un incremento súbito en el nivel de los afluentes principales del río Negro. El IDEAM recomienda a la población ribereña en general estar muy atentos al aumento de los niveles del rio Negro y sus principales afluentes, así como otros directos al Magdalena entre como la cuenca del río Seco.</a:t>
                      </a:r>
                    </a:p>
                    <a:p>
                      <a:pPr marL="0" marR="0" lvl="0" indent="0" algn="just" defTabSz="648035" rtl="0" eaLnBrk="1" fontAlgn="auto" latinLnBrk="0" hangingPunct="1">
                        <a:lnSpc>
                          <a:spcPct val="100000"/>
                        </a:lnSpc>
                        <a:spcBef>
                          <a:spcPts val="0"/>
                        </a:spcBef>
                        <a:spcAft>
                          <a:spcPts val="0"/>
                        </a:spcAft>
                        <a:buClrTx/>
                        <a:buSzTx/>
                        <a:buFontTx/>
                        <a:buNone/>
                        <a:tabLst/>
                        <a:defRPr/>
                      </a:pPr>
                      <a:endParaRPr lang="es-CO"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endParaRPr>
                    </a:p>
                    <a:p>
                      <a:r>
                        <a:rPr lang="es-ES"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PROBABILIDAD DE INCREMENTOS SÚBITOS EN LOS AFLUENTES DE LA CUENCA DEL RÍO LEBRIJA</a:t>
                      </a:r>
                      <a:r>
                        <a:rPr lang="es-CO"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a:t>
                      </a:r>
                    </a:p>
                    <a:p>
                      <a:pPr marL="0" marR="0" lvl="0" indent="0" algn="just" defTabSz="648035" rtl="0" eaLnBrk="1" fontAlgn="auto" latinLnBrk="0" hangingPunct="1">
                        <a:lnSpc>
                          <a:spcPct val="100000"/>
                        </a:lnSpc>
                        <a:spcBef>
                          <a:spcPts val="0"/>
                        </a:spcBef>
                        <a:spcAft>
                          <a:spcPts val="0"/>
                        </a:spcAft>
                        <a:buClrTx/>
                        <a:buSzTx/>
                        <a:buFontTx/>
                        <a:buNone/>
                        <a:tabLst/>
                        <a:defRPr/>
                      </a:pPr>
                      <a:r>
                        <a:rPr lang="es-CO" sz="1050" b="0" u="none" strike="noStrike" kern="1200" dirty="0" smtClean="0">
                          <a:solidFill>
                            <a:schemeClr val="tx1"/>
                          </a:solidFill>
                          <a:effectLst/>
                          <a:latin typeface="Arial Narrow" panose="020B0606020202030204" pitchFamily="34" charset="0"/>
                          <a:ea typeface="PMingLiU"/>
                          <a:cs typeface="Arial" panose="020B0604020202020204" pitchFamily="34" charset="0"/>
                        </a:rPr>
                        <a:t>Se mantiene esta alerta dado que se prevé incrementos súbitos en los afluentes a la cuenca del río Lebrija, se pronostican lluvias en el centro y norte del departamento de Santander. Se recomienda especial atención a los ríos Frio, La Iglesia, Tona, Lebrija, Navas, Chapinero y río de Oro y</a:t>
                      </a:r>
                      <a:r>
                        <a:rPr lang="es-CO"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 alrededores </a:t>
                      </a:r>
                      <a:r>
                        <a:rPr lang="es-CO" sz="1050" b="0" u="none" strike="noStrike" kern="1200" dirty="0" smtClean="0">
                          <a:solidFill>
                            <a:schemeClr val="tx1"/>
                          </a:solidFill>
                          <a:effectLst/>
                          <a:latin typeface="Arial Narrow" panose="020B0606020202030204" pitchFamily="34" charset="0"/>
                          <a:ea typeface="PMingLiU"/>
                          <a:cs typeface="Arial" panose="020B0604020202020204" pitchFamily="34" charset="0"/>
                        </a:rPr>
                        <a:t>de Bucaramanga. El IDEAM recomienda a las autoridades locales y pobladores estar atentos al comportamiento de los niveles de estos ríos.</a:t>
                      </a: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C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mpd="sng">
                      <a:solidFill>
                        <a:schemeClr val="tx1"/>
                      </a:solidFill>
                      <a:prstDash val="solid"/>
                    </a:lnB>
                  </a:tcPr>
                </a:tc>
                <a:tc hMerge="1">
                  <a:txBody>
                    <a:bodyPr/>
                    <a:lstStyle/>
                    <a:p>
                      <a:endParaRPr lang="es-C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573703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298863593"/>
              </p:ext>
            </p:extLst>
          </p:nvPr>
        </p:nvGraphicFramePr>
        <p:xfrm>
          <a:off x="135088" y="4869175"/>
          <a:ext cx="6209999" cy="3328066"/>
        </p:xfrm>
        <a:graphic>
          <a:graphicData uri="http://schemas.openxmlformats.org/drawingml/2006/table">
            <a:tbl>
              <a:tblPr/>
              <a:tblGrid>
                <a:gridCol w="1935001">
                  <a:extLst>
                    <a:ext uri="{9D8B030D-6E8A-4147-A177-3AD203B41FA5}">
                      <a16:colId xmlns:a16="http://schemas.microsoft.com/office/drawing/2014/main" xmlns="" val="20000"/>
                    </a:ext>
                  </a:extLst>
                </a:gridCol>
                <a:gridCol w="3461267">
                  <a:extLst>
                    <a:ext uri="{9D8B030D-6E8A-4147-A177-3AD203B41FA5}">
                      <a16:colId xmlns:a16="http://schemas.microsoft.com/office/drawing/2014/main" xmlns="" val="20001"/>
                    </a:ext>
                  </a:extLst>
                </a:gridCol>
                <a:gridCol w="813731">
                  <a:extLst>
                    <a:ext uri="{9D8B030D-6E8A-4147-A177-3AD203B41FA5}">
                      <a16:colId xmlns:a16="http://schemas.microsoft.com/office/drawing/2014/main" xmlns="" val="20002"/>
                    </a:ext>
                  </a:extLst>
                </a:gridCol>
              </a:tblGrid>
              <a:tr h="447452">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400" b="1" dirty="0" smtClean="0">
                          <a:solidFill>
                            <a:schemeClr val="tx1"/>
                          </a:solidFill>
                          <a:latin typeface="Arial Narrow" panose="020B0606020202030204" pitchFamily="34" charset="0"/>
                        </a:rPr>
                        <a:t>REGIÓN PACÍFICO</a:t>
                      </a:r>
                      <a:endParaRPr lang="es-CO" sz="1400" b="1" dirty="0">
                        <a:solidFill>
                          <a:schemeClr val="tx1"/>
                        </a:solidFill>
                        <a:latin typeface="Arial Narrow" panose="020B060602020203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100" b="1" dirty="0" smtClean="0">
                          <a:latin typeface="Arial Narrow" panose="020B0606020202030204" pitchFamily="34" charset="0"/>
                        </a:rPr>
                        <a:t>SITIOS PARA LOS CUALES SE GENERA LA ALERTA</a:t>
                      </a:r>
                      <a:endParaRPr lang="es-CO" sz="1100" b="1" dirty="0">
                        <a:latin typeface="Arial Narrow" panose="020B060602020203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100" b="1" dirty="0" smtClean="0">
                          <a:latin typeface="Arial Narrow" panose="020B0606020202030204" pitchFamily="34" charset="0"/>
                        </a:rPr>
                        <a:t>ALERTA</a:t>
                      </a:r>
                      <a:r>
                        <a:rPr lang="es-CO" sz="1100" b="1" baseline="0" dirty="0" smtClean="0">
                          <a:latin typeface="Arial Narrow" panose="020B0606020202030204" pitchFamily="34" charset="0"/>
                        </a:rPr>
                        <a:t> AMARILLA</a:t>
                      </a:r>
                      <a:endParaRPr lang="es-CO" sz="1100" b="1" dirty="0">
                        <a:latin typeface="Arial Narrow" panose="020B060602020203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xmlns="" val="10000"/>
                  </a:ext>
                </a:extLst>
              </a:tr>
              <a:tr h="2648892">
                <a:tc gridSpan="3">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marR="0" lvl="0" indent="0" algn="just" defTabSz="648035" rtl="0" eaLnBrk="1" fontAlgn="auto" latinLnBrk="0" hangingPunct="1">
                        <a:lnSpc>
                          <a:spcPct val="100000"/>
                        </a:lnSpc>
                        <a:spcBef>
                          <a:spcPts val="0"/>
                        </a:spcBef>
                        <a:spcAft>
                          <a:spcPts val="0"/>
                        </a:spcAft>
                        <a:buClrTx/>
                        <a:buSzTx/>
                        <a:buFontTx/>
                        <a:buNone/>
                        <a:tabLst/>
                        <a:defRPr/>
                      </a:pPr>
                      <a:r>
                        <a:rPr lang="es-ES"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PROBABILIDAD DE CRECIENTES SÚBITAS EN LA CUENCA DEL RÍO SAN JUAN.</a:t>
                      </a:r>
                      <a:endParaRPr lang="es-CO"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endParaRPr>
                    </a:p>
                    <a:p>
                      <a:pPr marL="0" marR="0" indent="0" algn="just" defTabSz="648035" rtl="0" eaLnBrk="1" fontAlgn="auto" latinLnBrk="0" hangingPunct="1">
                        <a:lnSpc>
                          <a:spcPct val="100000"/>
                        </a:lnSpc>
                        <a:spcBef>
                          <a:spcPts val="0"/>
                        </a:spcBef>
                        <a:spcAft>
                          <a:spcPts val="0"/>
                        </a:spcAft>
                        <a:buClrTx/>
                        <a:buSzTx/>
                        <a:buFontTx/>
                        <a:buNone/>
                        <a:tabLst/>
                        <a:defRPr/>
                      </a:pPr>
                      <a:r>
                        <a:rPr lang="es-ES"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Debido a que los pronósticos de precipitaciones muestran incrementos en las lluvias en la zona se mantiene el nivel de alerta amarilla por probabilidad de crecientes súbitas en las cuencas aportantes al río San Juan, que sumado a las precipitaciones en el último día en el litoral del sur de Chocó elevan dicha probabilidad de incrementos en los niveles.  El IDEAM recomienda a la población ribereña continuar atentos al monitoreo de los ríos y quebradas de la cuenca del rio San Juan.</a:t>
                      </a:r>
                      <a:r>
                        <a:rPr lang="es-CO" sz="1276" strike="noStrike" kern="1200" dirty="0" smtClean="0">
                          <a:solidFill>
                            <a:schemeClr val="tx1"/>
                          </a:solidFill>
                          <a:effectLst/>
                          <a:latin typeface="Calibri" panose="020F0502020204030204"/>
                          <a:ea typeface="+mn-ea"/>
                          <a:cs typeface="+mn-cs"/>
                        </a:rPr>
                        <a:t> </a:t>
                      </a:r>
                    </a:p>
                    <a:p>
                      <a:pPr marL="0" marR="0" indent="0" algn="just" defTabSz="648035" rtl="0" eaLnBrk="1" fontAlgn="auto" latinLnBrk="0" hangingPunct="1">
                        <a:lnSpc>
                          <a:spcPct val="100000"/>
                        </a:lnSpc>
                        <a:spcBef>
                          <a:spcPts val="0"/>
                        </a:spcBef>
                        <a:spcAft>
                          <a:spcPts val="0"/>
                        </a:spcAft>
                        <a:buClrTx/>
                        <a:buSzTx/>
                        <a:buFontTx/>
                        <a:buNone/>
                        <a:tabLst/>
                        <a:defRPr/>
                      </a:pPr>
                      <a:endParaRPr lang="es-CO" sz="1276" strike="noStrike" kern="1200" dirty="0" smtClean="0">
                        <a:solidFill>
                          <a:schemeClr val="tx1"/>
                        </a:solidFill>
                        <a:effectLst/>
                        <a:latin typeface="Calibri" panose="020F0502020204030204"/>
                        <a:ea typeface="+mn-ea"/>
                        <a:cs typeface="+mn-cs"/>
                      </a:endParaRPr>
                    </a:p>
                    <a:p>
                      <a:pPr marL="0" marR="0" lvl="0" indent="0" algn="just" defTabSz="648035" rtl="0" eaLnBrk="1" fontAlgn="auto" latinLnBrk="0" hangingPunct="1">
                        <a:lnSpc>
                          <a:spcPct val="100000"/>
                        </a:lnSpc>
                        <a:spcBef>
                          <a:spcPts val="0"/>
                        </a:spcBef>
                        <a:spcAft>
                          <a:spcPts val="0"/>
                        </a:spcAft>
                        <a:buClrTx/>
                        <a:buSzTx/>
                        <a:buFontTx/>
                        <a:buNone/>
                        <a:tabLst/>
                        <a:defRPr/>
                      </a:pPr>
                      <a:r>
                        <a:rPr lang="es-CO"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PROBABILIDAD DE CRECIENTES SÚBITAS EN LOS RÍOS DAGUA Y ANCHICAYÁ.</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Se mantiene este nivel de alerta debido a que se pronostica nuevas precipitaciones en la región Pacífica, especialmente en el sector del departamento de Valle del Cauca, por lo que no se descartan Ocurrencias de crecientes súbitas de carácter moderado en los ríos Dagua, Anchicayá, Calambre, Mayorquín y Raposo.</a:t>
                      </a:r>
                    </a:p>
                    <a:p>
                      <a:pPr marL="0" marR="0" indent="0" algn="just" defTabSz="648035" rtl="0" eaLnBrk="1" fontAlgn="auto" latinLnBrk="0" hangingPunct="1">
                        <a:lnSpc>
                          <a:spcPct val="100000"/>
                        </a:lnSpc>
                        <a:spcBef>
                          <a:spcPts val="0"/>
                        </a:spcBef>
                        <a:spcAft>
                          <a:spcPts val="0"/>
                        </a:spcAft>
                        <a:buClrTx/>
                        <a:buSzTx/>
                        <a:buFontTx/>
                        <a:buNone/>
                        <a:tabLst/>
                        <a:defRPr/>
                      </a:pPr>
                      <a:endParaRPr lang="es-CO"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endParaRPr>
                    </a:p>
                    <a:p>
                      <a:pPr marL="0" marR="0" lvl="0" indent="0" algn="just" defTabSz="648035" rtl="0" eaLnBrk="1" fontAlgn="auto" latinLnBrk="0" hangingPunct="1">
                        <a:lnSpc>
                          <a:spcPct val="100000"/>
                        </a:lnSpc>
                        <a:spcBef>
                          <a:spcPts val="0"/>
                        </a:spcBef>
                        <a:spcAft>
                          <a:spcPts val="0"/>
                        </a:spcAft>
                        <a:buClrTx/>
                        <a:buSzTx/>
                        <a:buFontTx/>
                        <a:buNone/>
                        <a:tabLst/>
                        <a:defRPr/>
                      </a:pPr>
                      <a:r>
                        <a:rPr lang="es-CO"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PROBABILIDAD DE CRECIENTES SÚBITAS EN LOS RÍOS QUE TRIBUTAN DIRECTAMENTE AL MAR PACIFICO EN EL DEPARTAMENTO DEL CAUCA.</a:t>
                      </a:r>
                    </a:p>
                    <a:p>
                      <a:pPr algn="just"/>
                      <a:r>
                        <a:rPr kumimoji="0" lang="es-CO" sz="1050" b="0" i="0" u="none" strike="noStrike" kern="1200" cap="none" spc="0" normalizeH="0" baseline="0" dirty="0" smtClean="0">
                          <a:ln>
                            <a:noFill/>
                          </a:ln>
                          <a:solidFill>
                            <a:schemeClr val="tx1"/>
                          </a:solidFill>
                          <a:effectLst/>
                          <a:uLnTx/>
                          <a:uFillTx/>
                          <a:latin typeface="Arial Narrow" panose="020B0606020202030204" pitchFamily="34" charset="0"/>
                          <a:ea typeface="PMingLiU"/>
                          <a:cs typeface="Arial" panose="020B0604020202020204" pitchFamily="34" charset="0"/>
                        </a:rPr>
                        <a:t>Se preve precipitaciones en la zona, por tanto, se mantiene esta alerta en los ríos </a:t>
                      </a:r>
                      <a:r>
                        <a:rPr kumimoji="0" lang="es-ES" sz="1050" b="0" i="0" u="none" strike="noStrike" kern="1200" cap="none" spc="0" normalizeH="0" baseline="0" dirty="0" smtClean="0">
                          <a:ln>
                            <a:noFill/>
                          </a:ln>
                          <a:solidFill>
                            <a:schemeClr val="tx1"/>
                          </a:solidFill>
                          <a:effectLst/>
                          <a:uLnTx/>
                          <a:uFillTx/>
                          <a:latin typeface="Arial Narrow" panose="020B0606020202030204" pitchFamily="34" charset="0"/>
                          <a:ea typeface="PMingLiU"/>
                          <a:cs typeface="Arial" panose="020B0604020202020204" pitchFamily="34" charset="0"/>
                        </a:rPr>
                        <a:t>Naya, Micay, Saija, Timbiquí</a:t>
                      </a:r>
                      <a:r>
                        <a:rPr kumimoji="0" lang="es-CO" sz="1050" b="0" i="0" u="none" strike="noStrike" kern="1200" cap="none" spc="0" normalizeH="0" baseline="0" dirty="0" smtClean="0">
                          <a:ln>
                            <a:noFill/>
                          </a:ln>
                          <a:solidFill>
                            <a:schemeClr val="tx1"/>
                          </a:solidFill>
                          <a:effectLst/>
                          <a:uLnTx/>
                          <a:uFillTx/>
                          <a:latin typeface="Arial Narrow" panose="020B0606020202030204" pitchFamily="34" charset="0"/>
                          <a:ea typeface="PMingLiU"/>
                          <a:cs typeface="Arial" panose="020B0604020202020204" pitchFamily="34" charset="0"/>
                        </a:rPr>
                        <a:t>, Guapi y Anchicayá y afluentes. Es importante resaltar que los pronósticos meteorológicos indican que se podrían presentar lluvias de variada intensidad, por lo que se recomienda a la población ribereña y a las autoridades locales mantenerse atentos al aumento de los niveles de estos ríos y sus principales afluentes.</a:t>
                      </a: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C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mpd="sng">
                      <a:solidFill>
                        <a:schemeClr val="tx1"/>
                      </a:solidFill>
                      <a:prstDash val="solid"/>
                    </a:lnB>
                  </a:tcPr>
                </a:tc>
                <a:tc hMerge="1">
                  <a:txBody>
                    <a:bodyPr/>
                    <a:lstStyle/>
                    <a:p>
                      <a:endParaRPr lang="es-C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854158566"/>
              </p:ext>
            </p:extLst>
          </p:nvPr>
        </p:nvGraphicFramePr>
        <p:xfrm>
          <a:off x="135086" y="1554092"/>
          <a:ext cx="6210000" cy="3238500"/>
        </p:xfrm>
        <a:graphic>
          <a:graphicData uri="http://schemas.openxmlformats.org/drawingml/2006/table">
            <a:tbl>
              <a:tblPr/>
              <a:tblGrid>
                <a:gridCol w="1935001">
                  <a:extLst>
                    <a:ext uri="{9D8B030D-6E8A-4147-A177-3AD203B41FA5}">
                      <a16:colId xmlns:a16="http://schemas.microsoft.com/office/drawing/2014/main" xmlns="" val="20000"/>
                    </a:ext>
                  </a:extLst>
                </a:gridCol>
                <a:gridCol w="3461268">
                  <a:extLst>
                    <a:ext uri="{9D8B030D-6E8A-4147-A177-3AD203B41FA5}">
                      <a16:colId xmlns:a16="http://schemas.microsoft.com/office/drawing/2014/main" xmlns="" val="20001"/>
                    </a:ext>
                  </a:extLst>
                </a:gridCol>
                <a:gridCol w="813731">
                  <a:extLst>
                    <a:ext uri="{9D8B030D-6E8A-4147-A177-3AD203B41FA5}">
                      <a16:colId xmlns:a16="http://schemas.microsoft.com/office/drawing/2014/main" xmlns="" val="20002"/>
                    </a:ext>
                  </a:extLst>
                </a:gridCol>
              </a:tblGrid>
              <a:tr h="0">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400" b="1" dirty="0" smtClean="0">
                          <a:latin typeface="Arial Narrow" panose="020B0606020202030204" pitchFamily="34" charset="0"/>
                        </a:rPr>
                        <a:t>REGIÓN ANDINA</a:t>
                      </a:r>
                      <a:endParaRPr lang="es-CO" sz="1400" b="1" dirty="0">
                        <a:latin typeface="Arial Narrow" panose="020B060602020203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100" b="1" dirty="0" smtClean="0">
                          <a:latin typeface="Arial Narrow" panose="020B0606020202030204" pitchFamily="34" charset="0"/>
                        </a:rPr>
                        <a:t>SITIOS PARA LOS CUALES SE GENERA LA ALERTA</a:t>
                      </a:r>
                      <a:endParaRPr lang="es-CO" sz="1100" b="1" dirty="0">
                        <a:latin typeface="Arial Narrow" panose="020B060602020203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100" b="1" dirty="0" smtClean="0">
                          <a:latin typeface="Arial Narrow" panose="020B0606020202030204" pitchFamily="34" charset="0"/>
                        </a:rPr>
                        <a:t>ALERTA</a:t>
                      </a:r>
                      <a:r>
                        <a:rPr lang="es-CO" sz="1100" b="1" baseline="0" dirty="0" smtClean="0">
                          <a:latin typeface="Arial Narrow" panose="020B0606020202030204" pitchFamily="34" charset="0"/>
                        </a:rPr>
                        <a:t> AMARILLA</a:t>
                      </a:r>
                      <a:endParaRPr lang="es-CO" sz="1100" b="1" dirty="0">
                        <a:latin typeface="Arial Narrow" panose="020B060602020203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xmlns="" val="10000"/>
                  </a:ext>
                </a:extLst>
              </a:tr>
              <a:tr h="305133">
                <a:tc gridSpan="3">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algn="l" defTabSz="648035" rtl="0" eaLnBrk="1" latinLnBrk="0" hangingPunct="1"/>
                      <a:r>
                        <a:rPr lang="es-ES"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SE PREVÉ CRECIENTES SÚBITAS EN LOS RÍOS DEL NORTE DEL TOLIMA</a:t>
                      </a:r>
                      <a:endParaRPr lang="es-CO"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endParaRPr>
                    </a:p>
                    <a:p>
                      <a:pPr marL="0" marR="0" lvl="0" indent="0" algn="just" defTabSz="648035" rtl="0" eaLnBrk="1" fontAlgn="auto" latinLnBrk="0" hangingPunct="1">
                        <a:lnSpc>
                          <a:spcPct val="100000"/>
                        </a:lnSpc>
                        <a:spcBef>
                          <a:spcPts val="0"/>
                        </a:spcBef>
                        <a:spcAft>
                          <a:spcPts val="0"/>
                        </a:spcAft>
                        <a:buClrTx/>
                        <a:buSzTx/>
                        <a:buFontTx/>
                        <a:buNone/>
                        <a:tabLst/>
                        <a:defRPr/>
                      </a:pPr>
                      <a:r>
                        <a:rPr lang="es-CO" sz="1050" b="0" u="none" strike="noStrike" kern="1200" dirty="0" smtClean="0">
                          <a:solidFill>
                            <a:schemeClr val="tx1"/>
                          </a:solidFill>
                          <a:effectLst/>
                          <a:latin typeface="Arial Narrow" panose="020B0606020202030204" pitchFamily="34" charset="0"/>
                          <a:ea typeface="PMingLiU"/>
                          <a:cs typeface="Arial" panose="020B0604020202020204" pitchFamily="34" charset="0"/>
                        </a:rPr>
                        <a:t>Se mantiene esta alerta debido a las lluvias de variada intensidad que se registraron en el norte del Tolima, donde se prevé crecientes súbitas en los ríos Guarinó, Sucio, Gualí, Lagunilla</a:t>
                      </a:r>
                      <a:r>
                        <a:rPr lang="es-CO"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 </a:t>
                      </a:r>
                      <a:r>
                        <a:rPr lang="es-CO" sz="1050" b="0" u="none" strike="noStrike" kern="1200" dirty="0" smtClean="0">
                          <a:solidFill>
                            <a:schemeClr val="tx1"/>
                          </a:solidFill>
                          <a:effectLst/>
                          <a:latin typeface="Arial Narrow" panose="020B0606020202030204" pitchFamily="34" charset="0"/>
                          <a:ea typeface="PMingLiU"/>
                          <a:cs typeface="Arial" panose="020B0604020202020204" pitchFamily="34" charset="0"/>
                        </a:rPr>
                        <a:t>Recio, Combeima y</a:t>
                      </a:r>
                      <a:r>
                        <a:rPr lang="es-CO"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 Coello, entre otros</a:t>
                      </a:r>
                      <a:r>
                        <a:rPr lang="es-CO" sz="1050" b="0" u="none" strike="noStrike" kern="1200" dirty="0" smtClean="0">
                          <a:solidFill>
                            <a:schemeClr val="tx1"/>
                          </a:solidFill>
                          <a:effectLst/>
                          <a:latin typeface="Arial Narrow" panose="020B0606020202030204" pitchFamily="34" charset="0"/>
                          <a:ea typeface="PMingLiU"/>
                          <a:cs typeface="Arial" panose="020B0604020202020204" pitchFamily="34" charset="0"/>
                        </a:rPr>
                        <a:t>. Se recomienda a los pobladores de las zonas ribereñas bajas estar atentos al comportamiento de estos ríos.</a:t>
                      </a:r>
                      <a:endParaRPr lang="es-CO"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endParaRPr>
                    </a:p>
                    <a:p>
                      <a:pPr marL="0" algn="l" defTabSz="648035" rtl="0" eaLnBrk="1" latinLnBrk="0" hangingPunct="1"/>
                      <a:endParaRPr lang="es-ES"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endParaRPr>
                    </a:p>
                    <a:p>
                      <a:pPr marL="0" algn="just" defTabSz="648035" rtl="0" eaLnBrk="1" latinLnBrk="0" hangingPunct="1"/>
                      <a:r>
                        <a:rPr lang="es-ES"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SE PREVÉ CRECIENTES SÚBITAS EN </a:t>
                      </a:r>
                      <a:r>
                        <a:rPr lang="es-CO"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LAS CUENCAS DEL RÍO AIPE, CHENCHE Y OTROS DIRECTOS AL MAGDALENA</a:t>
                      </a:r>
                    </a:p>
                    <a:p>
                      <a:pPr marL="0" marR="0" lvl="0" indent="0" algn="just" defTabSz="648035" rtl="0" eaLnBrk="1" fontAlgn="auto" latinLnBrk="0" hangingPunct="1">
                        <a:lnSpc>
                          <a:spcPct val="100000"/>
                        </a:lnSpc>
                        <a:spcBef>
                          <a:spcPts val="0"/>
                        </a:spcBef>
                        <a:spcAft>
                          <a:spcPts val="0"/>
                        </a:spcAft>
                        <a:buClrTx/>
                        <a:buSzTx/>
                        <a:buFontTx/>
                        <a:buNone/>
                        <a:tabLst/>
                        <a:defRPr/>
                      </a:pPr>
                      <a:r>
                        <a:rPr lang="es-CO" sz="1050" b="0" u="none" strike="noStrike" kern="1200" dirty="0" smtClean="0">
                          <a:solidFill>
                            <a:schemeClr val="tx1"/>
                          </a:solidFill>
                          <a:effectLst/>
                          <a:latin typeface="Arial Narrow" panose="020B0606020202030204" pitchFamily="34" charset="0"/>
                          <a:ea typeface="PMingLiU"/>
                          <a:cs typeface="Arial" panose="020B0604020202020204" pitchFamily="34" charset="0"/>
                        </a:rPr>
                        <a:t>Se emite esta alerta debido a las lluvias de variada intensidad que han observado hacia el sur del Tolima y norte de Huila, donde se prevé crecientes súbitas en los ríos Aipe, Chenche y otros directos al Magdalena. Se recomienda a los pobladores de las zonas ribereñas bajas estar atentos al comportamiento de estos ríos.</a:t>
                      </a:r>
                    </a:p>
                    <a:p>
                      <a:pPr marL="0" marR="0" lvl="0" indent="0" algn="just" defTabSz="648035" rtl="0" eaLnBrk="1" fontAlgn="auto" latinLnBrk="0" hangingPunct="1">
                        <a:lnSpc>
                          <a:spcPct val="100000"/>
                        </a:lnSpc>
                        <a:spcBef>
                          <a:spcPts val="0"/>
                        </a:spcBef>
                        <a:spcAft>
                          <a:spcPts val="0"/>
                        </a:spcAft>
                        <a:buClrTx/>
                        <a:buSzTx/>
                        <a:buFontTx/>
                        <a:buNone/>
                        <a:tabLst/>
                        <a:defRPr/>
                      </a:pPr>
                      <a:r>
                        <a:rPr lang="es-CO"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Nota: Se registra tendencia al ascenso a la altura del sur del municipio de </a:t>
                      </a:r>
                      <a:r>
                        <a:rPr lang="es-CO" sz="1050" b="1" u="none" strike="noStrike" kern="1200" baseline="0" dirty="0" err="1" smtClean="0">
                          <a:solidFill>
                            <a:schemeClr val="tx1"/>
                          </a:solidFill>
                          <a:effectLst/>
                          <a:latin typeface="Arial Narrow" panose="020B0606020202030204" pitchFamily="34" charset="0"/>
                          <a:ea typeface="PMingLiU"/>
                          <a:cs typeface="Arial" panose="020B0604020202020204" pitchFamily="34" charset="0"/>
                        </a:rPr>
                        <a:t>Natagaima</a:t>
                      </a:r>
                      <a:r>
                        <a:rPr lang="es-CO"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 (Tolima), en las últimas horas.</a:t>
                      </a:r>
                    </a:p>
                    <a:p>
                      <a:pPr marL="0" marR="0" lvl="0" indent="0" algn="just" defTabSz="648035" rtl="0" eaLnBrk="1" fontAlgn="auto" latinLnBrk="0" hangingPunct="1">
                        <a:lnSpc>
                          <a:spcPct val="100000"/>
                        </a:lnSpc>
                        <a:spcBef>
                          <a:spcPts val="0"/>
                        </a:spcBef>
                        <a:spcAft>
                          <a:spcPts val="0"/>
                        </a:spcAft>
                        <a:buClrTx/>
                        <a:buSzTx/>
                        <a:buFontTx/>
                        <a:buNone/>
                        <a:tabLst/>
                        <a:defRPr/>
                      </a:pPr>
                      <a:endParaRPr lang="es-CO"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endParaRPr>
                    </a:p>
                    <a:p>
                      <a:pPr marL="0" marR="0" lvl="0" indent="0" algn="just" defTabSz="648035" rtl="0" eaLnBrk="1" fontAlgn="auto" latinLnBrk="0" hangingPunct="1">
                        <a:lnSpc>
                          <a:spcPct val="100000"/>
                        </a:lnSpc>
                        <a:spcBef>
                          <a:spcPts val="0"/>
                        </a:spcBef>
                        <a:spcAft>
                          <a:spcPts val="0"/>
                        </a:spcAft>
                        <a:buClrTx/>
                        <a:buSzTx/>
                        <a:buFontTx/>
                        <a:buNone/>
                        <a:tabLst/>
                        <a:defRPr/>
                      </a:pPr>
                      <a:r>
                        <a:rPr lang="es-CO"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PROBABILIDAD DE CRECIENTES SÚBITAS EN LA CUENCA ALTA Y MEDIA DEL RÍO BOGOTÁ.</a:t>
                      </a:r>
                    </a:p>
                    <a:p>
                      <a:pPr marL="0" marR="0" lvl="0" indent="0" algn="just" defTabSz="648035" rtl="0" eaLnBrk="1" fontAlgn="auto" latinLnBrk="0" hangingPunct="1">
                        <a:lnSpc>
                          <a:spcPct val="100000"/>
                        </a:lnSpc>
                        <a:spcBef>
                          <a:spcPts val="0"/>
                        </a:spcBef>
                        <a:spcAft>
                          <a:spcPts val="0"/>
                        </a:spcAft>
                        <a:buClrTx/>
                        <a:buSzTx/>
                        <a:buFontTx/>
                        <a:buNone/>
                        <a:tabLst/>
                        <a:defRPr/>
                      </a:pPr>
                      <a:r>
                        <a:rPr lang="es-CO"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Se emite este nivel de alerta, ya que se observan lluvias de variada intensidad a lo largo de la cuenca del río Bogotá. El IDEAM recomienda estar atentos en los niveles de los afluentes al río Bogotá, especialmente en la cuenca alta y media ya que no se descartan crecientes súbitas. De igual forma realizar seguimiento a los niveles de los ríos y canales, tributarios al río Bogotá en su parte baja.</a:t>
                      </a: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C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mpd="sng">
                      <a:solidFill>
                        <a:schemeClr val="tx1"/>
                      </a:solidFill>
                      <a:prstDash val="solid"/>
                    </a:lnB>
                  </a:tcPr>
                </a:tc>
                <a:tc hMerge="1">
                  <a:txBody>
                    <a:bodyPr/>
                    <a:lstStyle/>
                    <a:p>
                      <a:endParaRPr lang="es-C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381583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204682812"/>
              </p:ext>
            </p:extLst>
          </p:nvPr>
        </p:nvGraphicFramePr>
        <p:xfrm>
          <a:off x="225087" y="1569039"/>
          <a:ext cx="5978200" cy="1798320"/>
        </p:xfrm>
        <a:graphic>
          <a:graphicData uri="http://schemas.openxmlformats.org/drawingml/2006/table">
            <a:tbl>
              <a:tblPr/>
              <a:tblGrid>
                <a:gridCol w="1862774">
                  <a:extLst>
                    <a:ext uri="{9D8B030D-6E8A-4147-A177-3AD203B41FA5}">
                      <a16:colId xmlns:a16="http://schemas.microsoft.com/office/drawing/2014/main" xmlns="" val="20000"/>
                    </a:ext>
                  </a:extLst>
                </a:gridCol>
                <a:gridCol w="3332070">
                  <a:extLst>
                    <a:ext uri="{9D8B030D-6E8A-4147-A177-3AD203B41FA5}">
                      <a16:colId xmlns:a16="http://schemas.microsoft.com/office/drawing/2014/main" xmlns="" val="20001"/>
                    </a:ext>
                  </a:extLst>
                </a:gridCol>
                <a:gridCol w="783356">
                  <a:extLst>
                    <a:ext uri="{9D8B030D-6E8A-4147-A177-3AD203B41FA5}">
                      <a16:colId xmlns:a16="http://schemas.microsoft.com/office/drawing/2014/main" xmlns="" val="20002"/>
                    </a:ext>
                  </a:extLst>
                </a:gridCol>
              </a:tblGrid>
              <a:tr h="387080">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400" b="1" dirty="0" smtClean="0">
                          <a:solidFill>
                            <a:schemeClr val="tx1"/>
                          </a:solidFill>
                          <a:latin typeface="Arial Narrow" panose="020B0606020202030204" pitchFamily="34" charset="0"/>
                        </a:rPr>
                        <a:t>REGIÓN PACÍFICO</a:t>
                      </a:r>
                      <a:endParaRPr lang="es-CO" sz="1400" b="1" dirty="0">
                        <a:solidFill>
                          <a:schemeClr val="tx1"/>
                        </a:solidFill>
                        <a:latin typeface="Arial Narrow" panose="020B060602020203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100" b="1" dirty="0" smtClean="0">
                          <a:latin typeface="Arial Narrow" panose="020B0606020202030204" pitchFamily="34" charset="0"/>
                        </a:rPr>
                        <a:t>SITIOS PARA LOS CUALES SE GENERA LA ALERTA</a:t>
                      </a:r>
                      <a:endParaRPr lang="es-CO" sz="1100" b="1" dirty="0">
                        <a:latin typeface="Arial Narrow" panose="020B060602020203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100" b="1" dirty="0" smtClean="0">
                          <a:latin typeface="Arial Narrow" panose="020B0606020202030204" pitchFamily="34" charset="0"/>
                        </a:rPr>
                        <a:t>ALERTA</a:t>
                      </a:r>
                      <a:r>
                        <a:rPr lang="es-CO" sz="1100" b="1" baseline="0" dirty="0" smtClean="0">
                          <a:latin typeface="Arial Narrow" panose="020B0606020202030204" pitchFamily="34" charset="0"/>
                        </a:rPr>
                        <a:t> AMARILLA</a:t>
                      </a:r>
                      <a:endParaRPr lang="es-CO" sz="1100" b="1" dirty="0">
                        <a:latin typeface="Arial Narrow" panose="020B060602020203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xmlns="" val="10000"/>
                  </a:ext>
                </a:extLst>
              </a:tr>
              <a:tr h="1341112">
                <a:tc gridSpan="3">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marR="0" lvl="0" indent="0" algn="just" defTabSz="648035" rtl="0" eaLnBrk="1" fontAlgn="auto" latinLnBrk="0" hangingPunct="1">
                        <a:lnSpc>
                          <a:spcPct val="100000"/>
                        </a:lnSpc>
                        <a:spcBef>
                          <a:spcPts val="0"/>
                        </a:spcBef>
                        <a:spcAft>
                          <a:spcPts val="0"/>
                        </a:spcAft>
                        <a:buClrTx/>
                        <a:buSzTx/>
                        <a:buFontTx/>
                        <a:buNone/>
                        <a:tabLst/>
                        <a:defRPr/>
                      </a:pPr>
                      <a:r>
                        <a:rPr lang="es-ES"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SE PREVÉ CRECIENTES SÚBITAS EN LAS CUENCAS DE LOS RÍOS PATÍA Y MIRA</a:t>
                      </a:r>
                      <a:endParaRPr lang="es-CO"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endParaRPr>
                    </a:p>
                    <a:p>
                      <a:pPr marL="0" marR="0" indent="0" algn="just" defTabSz="648035" rtl="0" eaLnBrk="1" fontAlgn="auto" latinLnBrk="0" hangingPunct="1">
                        <a:lnSpc>
                          <a:spcPct val="100000"/>
                        </a:lnSpc>
                        <a:spcBef>
                          <a:spcPts val="0"/>
                        </a:spcBef>
                        <a:spcAft>
                          <a:spcPts val="0"/>
                        </a:spcAft>
                        <a:buClrTx/>
                        <a:buSzTx/>
                        <a:buFontTx/>
                        <a:buNone/>
                        <a:tabLst/>
                        <a:defRPr/>
                      </a:pPr>
                      <a:r>
                        <a:rPr lang="es-ES"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Se mantiene esta alerta debido a que se prevé crecientes súbitas en la parte alta de la cuenca del río Patía en limites entre los departamentos de Cauca y Nariño, producto de las lluvias de variada intensidad que se han registrado en la zona, Igualmente, en la cuenca del rio Mira y en sus afluentes principales. El IDEAM recomienda tanto a las autoridades de Gestión del Riesgo y a la población en general, mantener atento seguimiento al comportamiento de los niveles de estos ríos y tomar las medidas necesarias ante posibles incrementos súbitos.</a:t>
                      </a:r>
                    </a:p>
                    <a:p>
                      <a:pPr marL="0" marR="0" indent="0" algn="just" defTabSz="648035" rtl="0" eaLnBrk="1" fontAlgn="auto" latinLnBrk="0" hangingPunct="1">
                        <a:lnSpc>
                          <a:spcPct val="100000"/>
                        </a:lnSpc>
                        <a:spcBef>
                          <a:spcPts val="0"/>
                        </a:spcBef>
                        <a:spcAft>
                          <a:spcPts val="0"/>
                        </a:spcAft>
                        <a:buClrTx/>
                        <a:buSzTx/>
                        <a:buFontTx/>
                        <a:buNone/>
                        <a:tabLst/>
                        <a:defRPr/>
                      </a:pPr>
                      <a:r>
                        <a:rPr lang="es-ES"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Nota: Especial atención </a:t>
                      </a:r>
                      <a:r>
                        <a:rPr kumimoji="0" lang="es-ES" sz="1050" b="1" i="0" u="none" strike="noStrike" kern="1200" cap="none" spc="0" normalizeH="0" baseline="0" dirty="0" smtClean="0">
                          <a:ln>
                            <a:noFill/>
                          </a:ln>
                          <a:solidFill>
                            <a:schemeClr val="tx1"/>
                          </a:solidFill>
                          <a:effectLst/>
                          <a:uLnTx/>
                          <a:uFillTx/>
                          <a:latin typeface="Arial Narrow" panose="020B0606020202030204" pitchFamily="34" charset="0"/>
                          <a:ea typeface="PMingLiU"/>
                          <a:cs typeface="Arial" panose="020B0604020202020204" pitchFamily="34" charset="0"/>
                        </a:rPr>
                        <a:t>en el corregimiento de Llorente y el municipio de San Andrés de Tumaco. Igualmente estar atentos a los ríos afluentes a los ríos Telembí, Guáitara, </a:t>
                      </a:r>
                      <a:r>
                        <a:rPr kumimoji="0" lang="es-ES" sz="1050" b="1" i="0" u="none" strike="noStrike" kern="1200" cap="none" spc="0" normalizeH="0" baseline="0" dirty="0" err="1" smtClean="0">
                          <a:ln>
                            <a:noFill/>
                          </a:ln>
                          <a:solidFill>
                            <a:schemeClr val="tx1"/>
                          </a:solidFill>
                          <a:effectLst/>
                          <a:uLnTx/>
                          <a:uFillTx/>
                          <a:latin typeface="Arial Narrow" panose="020B0606020202030204" pitchFamily="34" charset="0"/>
                          <a:ea typeface="PMingLiU"/>
                          <a:cs typeface="Arial" panose="020B0604020202020204" pitchFamily="34" charset="0"/>
                        </a:rPr>
                        <a:t>Juananbú</a:t>
                      </a:r>
                      <a:r>
                        <a:rPr kumimoji="0" lang="es-ES" sz="1050" b="1" i="0" u="none" strike="noStrike" kern="1200" cap="none" spc="0" normalizeH="0" baseline="0" dirty="0" smtClean="0">
                          <a:ln>
                            <a:noFill/>
                          </a:ln>
                          <a:solidFill>
                            <a:schemeClr val="tx1"/>
                          </a:solidFill>
                          <a:effectLst/>
                          <a:uLnTx/>
                          <a:uFillTx/>
                          <a:latin typeface="Arial Narrow" panose="020B0606020202030204" pitchFamily="34" charset="0"/>
                          <a:ea typeface="PMingLiU"/>
                          <a:cs typeface="Arial" panose="020B0604020202020204" pitchFamily="34" charset="0"/>
                        </a:rPr>
                        <a:t>, Mayo, Guachicono, Patía Alto y Medio. </a:t>
                      </a: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C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mpd="sng">
                      <a:solidFill>
                        <a:schemeClr val="tx1"/>
                      </a:solidFill>
                      <a:prstDash val="solid"/>
                    </a:lnB>
                  </a:tcPr>
                </a:tc>
                <a:tc hMerge="1">
                  <a:txBody>
                    <a:bodyPr/>
                    <a:lstStyle/>
                    <a:p>
                      <a:endParaRPr lang="es-C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4256770186"/>
              </p:ext>
            </p:extLst>
          </p:nvPr>
        </p:nvGraphicFramePr>
        <p:xfrm>
          <a:off x="225087" y="5319175"/>
          <a:ext cx="6048672" cy="2583180"/>
        </p:xfrm>
        <a:graphic>
          <a:graphicData uri="http://schemas.openxmlformats.org/drawingml/2006/table">
            <a:tbl>
              <a:tblPr/>
              <a:tblGrid>
                <a:gridCol w="1884732">
                  <a:extLst>
                    <a:ext uri="{9D8B030D-6E8A-4147-A177-3AD203B41FA5}">
                      <a16:colId xmlns:a16="http://schemas.microsoft.com/office/drawing/2014/main" xmlns="" val="20000"/>
                    </a:ext>
                  </a:extLst>
                </a:gridCol>
                <a:gridCol w="3371348">
                  <a:extLst>
                    <a:ext uri="{9D8B030D-6E8A-4147-A177-3AD203B41FA5}">
                      <a16:colId xmlns:a16="http://schemas.microsoft.com/office/drawing/2014/main" xmlns="" val="20001"/>
                    </a:ext>
                  </a:extLst>
                </a:gridCol>
                <a:gridCol w="792592">
                  <a:extLst>
                    <a:ext uri="{9D8B030D-6E8A-4147-A177-3AD203B41FA5}">
                      <a16:colId xmlns:a16="http://schemas.microsoft.com/office/drawing/2014/main" xmlns="" val="20002"/>
                    </a:ext>
                  </a:extLst>
                </a:gridCol>
              </a:tblGrid>
              <a:tr h="325988">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400" b="1" dirty="0" smtClean="0">
                          <a:latin typeface="Arial Narrow" panose="020B0606020202030204" pitchFamily="34" charset="0"/>
                        </a:rPr>
                        <a:t>REGIÓN AMAZONIA</a:t>
                      </a:r>
                      <a:endParaRPr lang="es-CO" sz="1400" b="1" dirty="0">
                        <a:latin typeface="Arial Narrow" panose="020B060602020203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100" b="1" dirty="0" smtClean="0">
                          <a:latin typeface="Arial Narrow" panose="020B0606020202030204" pitchFamily="34" charset="0"/>
                        </a:rPr>
                        <a:t>SITIOS PARA LOS CUALES SE GENERA LA ALERTA</a:t>
                      </a:r>
                      <a:endParaRPr lang="es-CO" sz="1100" b="1" dirty="0">
                        <a:latin typeface="Arial Narrow" panose="020B060602020203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100" b="1" dirty="0" smtClean="0">
                          <a:latin typeface="Arial Narrow" panose="020B0606020202030204" pitchFamily="34" charset="0"/>
                        </a:rPr>
                        <a:t>ALERTA</a:t>
                      </a:r>
                      <a:r>
                        <a:rPr lang="es-CO" sz="1100" b="1" baseline="0" dirty="0" smtClean="0">
                          <a:latin typeface="Arial Narrow" panose="020B0606020202030204" pitchFamily="34" charset="0"/>
                        </a:rPr>
                        <a:t> AMARILLA</a:t>
                      </a:r>
                      <a:endParaRPr lang="es-CO" sz="1100" b="1" dirty="0">
                        <a:latin typeface="Arial Narrow" panose="020B060602020203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xmlns="" val="10000"/>
                  </a:ext>
                </a:extLst>
              </a:tr>
              <a:tr h="826139">
                <a:tc gridSpan="3">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marR="0" lvl="0" indent="0" algn="just" defTabSz="648035"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dirty="0" smtClean="0">
                          <a:ln>
                            <a:noFill/>
                          </a:ln>
                          <a:solidFill>
                            <a:schemeClr val="tx1"/>
                          </a:solidFill>
                          <a:effectLst/>
                          <a:uLnTx/>
                          <a:uFillTx/>
                          <a:latin typeface="Arial Narrow" panose="020B0606020202030204" pitchFamily="34" charset="0"/>
                          <a:ea typeface="PMingLiU"/>
                          <a:cs typeface="Arial" panose="020B0604020202020204" pitchFamily="34" charset="0"/>
                        </a:rPr>
                        <a:t>PROBABILIDAD DE INCREMENTOS MODERADOS EN LOS AFLUENTES DE LA CUENCA BAJA DEL RÍO VAUPÉS.</a:t>
                      </a:r>
                      <a:endParaRPr kumimoji="0" lang="es-CO" sz="1000" b="1" i="0" u="none" strike="noStrike" kern="1200" cap="none" spc="0" normalizeH="0" baseline="0" dirty="0" smtClean="0">
                        <a:ln>
                          <a:noFill/>
                        </a:ln>
                        <a:solidFill>
                          <a:schemeClr val="tx1"/>
                        </a:solidFill>
                        <a:effectLst/>
                        <a:uLnTx/>
                        <a:uFillTx/>
                        <a:latin typeface="Arial Narrow" panose="020B0606020202030204" pitchFamily="34" charset="0"/>
                        <a:ea typeface="PMingLiU"/>
                        <a:cs typeface="Arial" panose="020B0604020202020204" pitchFamily="34" charset="0"/>
                      </a:endParaRPr>
                    </a:p>
                    <a:p>
                      <a:pPr marL="0" marR="0" indent="0" algn="just" defTabSz="648035"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dirty="0" smtClean="0">
                          <a:ln>
                            <a:noFill/>
                          </a:ln>
                          <a:solidFill>
                            <a:schemeClr val="tx1"/>
                          </a:solidFill>
                          <a:effectLst/>
                          <a:uLnTx/>
                          <a:uFillTx/>
                          <a:latin typeface="Arial Narrow" panose="020B0606020202030204" pitchFamily="34" charset="0"/>
                          <a:ea typeface="PMingLiU"/>
                          <a:cs typeface="Arial" panose="020B0604020202020204" pitchFamily="34" charset="0"/>
                        </a:rPr>
                        <a:t>Se mantiene esta alerta ya que es posible que se incrementen los niveles en los afluentes del río Vaupés en la parte baja, debido a las precipitaciones que se han presentado sumado al hecho que los niveles de este río se encuentran altos. El IDEAM recomienda a Gestión del Riesgo y a la población ribereña, estar atenta al nivel del río Vaupés y afluentes, especialmente en la zona baja.</a:t>
                      </a:r>
                    </a:p>
                    <a:p>
                      <a:pPr marL="0" marR="0" indent="0" algn="just" defTabSz="648035" rtl="0" eaLnBrk="1" fontAlgn="auto" latinLnBrk="0" hangingPunct="1">
                        <a:lnSpc>
                          <a:spcPct val="100000"/>
                        </a:lnSpc>
                        <a:spcBef>
                          <a:spcPts val="0"/>
                        </a:spcBef>
                        <a:spcAft>
                          <a:spcPts val="0"/>
                        </a:spcAft>
                        <a:buClrTx/>
                        <a:buSzTx/>
                        <a:buFontTx/>
                        <a:buNone/>
                        <a:tabLst/>
                        <a:defRPr/>
                      </a:pPr>
                      <a:endParaRPr kumimoji="0" lang="es-ES" sz="1050" b="0" i="0" u="none" strike="noStrike" kern="1200" cap="none" spc="0" normalizeH="0" baseline="0" dirty="0" smtClean="0">
                        <a:ln>
                          <a:noFill/>
                        </a:ln>
                        <a:solidFill>
                          <a:schemeClr val="tx1"/>
                        </a:solidFill>
                        <a:effectLst/>
                        <a:uLnTx/>
                        <a:uFillTx/>
                        <a:latin typeface="Arial Narrow" panose="020B0606020202030204" pitchFamily="34" charset="0"/>
                        <a:ea typeface="PMingLiU"/>
                        <a:cs typeface="Arial" panose="020B0604020202020204" pitchFamily="34" charset="0"/>
                      </a:endParaRPr>
                    </a:p>
                    <a:p>
                      <a:pPr marL="0" marR="0" lvl="0" indent="0" algn="just" defTabSz="648035"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dirty="0" smtClean="0">
                          <a:ln>
                            <a:noFill/>
                          </a:ln>
                          <a:solidFill>
                            <a:prstClr val="black"/>
                          </a:solidFill>
                          <a:effectLst/>
                          <a:uLnTx/>
                          <a:uFillTx/>
                          <a:latin typeface="Arial Narrow" panose="020B0606020202030204" pitchFamily="34" charset="0"/>
                          <a:ea typeface="PMingLiU"/>
                          <a:cs typeface="Arial" panose="020B0604020202020204" pitchFamily="34" charset="0"/>
                        </a:rPr>
                        <a:t>PROBABILIDAD DE INCREMENTOS MODERADOS EN LOS AFLUENTES DE LA CUENCA ALTA DEL RÍO CAQUETÁ </a:t>
                      </a:r>
                    </a:p>
                    <a:p>
                      <a:pPr marL="0" marR="0" lvl="0" indent="0" algn="just" defTabSz="648035"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dirty="0" smtClean="0">
                          <a:ln>
                            <a:noFill/>
                          </a:ln>
                          <a:solidFill>
                            <a:prstClr val="black"/>
                          </a:solidFill>
                          <a:effectLst/>
                          <a:uLnTx/>
                          <a:uFillTx/>
                          <a:latin typeface="Arial Narrow" panose="020B0606020202030204" pitchFamily="34" charset="0"/>
                          <a:ea typeface="PMingLiU"/>
                          <a:cs typeface="Arial" panose="020B0604020202020204" pitchFamily="34" charset="0"/>
                        </a:rPr>
                        <a:t>Se mantiene esta alerta dado que se prevé incrementos moderados en los niveles de los ríos Mocoa, Sangoyaco, Mulato, Orteguaza, Caraño y Pescado, debido a que se pronostica persistan las lluvias de variada intensidad en la zona. Es importante estar atentos al nivel de estos cauces especialmente por las condiciones de humedad antecedente del suelo en las cuencas de estos ríos y sus afluentes. El IDEAM recomienda a la población ribereña y a las autoridades locales estar continuamente monitoreando los caudales de estos ríos del piedemonte, ya que tradicionalmente para esta época se suelen presentar precipitaciones de carácter fuerte que pueden generar crecientes súbitos.</a:t>
                      </a:r>
                      <a:endParaRPr kumimoji="0" lang="es-ES" sz="1050" b="0" i="0" u="none" strike="noStrike" kern="1200" cap="none" spc="0" normalizeH="0" baseline="0" dirty="0" smtClean="0">
                        <a:ln>
                          <a:noFill/>
                        </a:ln>
                        <a:solidFill>
                          <a:schemeClr val="tx1"/>
                        </a:solidFill>
                        <a:effectLst/>
                        <a:uLnTx/>
                        <a:uFillTx/>
                        <a:latin typeface="Arial Narrow" panose="020B0606020202030204" pitchFamily="34" charset="0"/>
                        <a:ea typeface="PMingLiU"/>
                        <a:cs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C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mpd="sng">
                      <a:solidFill>
                        <a:schemeClr val="tx1"/>
                      </a:solidFill>
                      <a:prstDash val="solid"/>
                    </a:lnB>
                  </a:tcPr>
                </a:tc>
                <a:tc hMerge="1">
                  <a:txBody>
                    <a:bodyPr/>
                    <a:lstStyle/>
                    <a:p>
                      <a:endParaRPr lang="es-C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4135380246"/>
              </p:ext>
            </p:extLst>
          </p:nvPr>
        </p:nvGraphicFramePr>
        <p:xfrm>
          <a:off x="225087" y="3588204"/>
          <a:ext cx="5978200" cy="1432560"/>
        </p:xfrm>
        <a:graphic>
          <a:graphicData uri="http://schemas.openxmlformats.org/drawingml/2006/table">
            <a:tbl>
              <a:tblPr/>
              <a:tblGrid>
                <a:gridCol w="1862773">
                  <a:extLst>
                    <a:ext uri="{9D8B030D-6E8A-4147-A177-3AD203B41FA5}">
                      <a16:colId xmlns:a16="http://schemas.microsoft.com/office/drawing/2014/main" xmlns="" val="20000"/>
                    </a:ext>
                  </a:extLst>
                </a:gridCol>
                <a:gridCol w="3332069">
                  <a:extLst>
                    <a:ext uri="{9D8B030D-6E8A-4147-A177-3AD203B41FA5}">
                      <a16:colId xmlns:a16="http://schemas.microsoft.com/office/drawing/2014/main" xmlns="" val="20001"/>
                    </a:ext>
                  </a:extLst>
                </a:gridCol>
                <a:gridCol w="783358">
                  <a:extLst>
                    <a:ext uri="{9D8B030D-6E8A-4147-A177-3AD203B41FA5}">
                      <a16:colId xmlns:a16="http://schemas.microsoft.com/office/drawing/2014/main" xmlns="" val="20002"/>
                    </a:ext>
                  </a:extLst>
                </a:gridCol>
              </a:tblGrid>
              <a:tr h="325988">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400" b="1" dirty="0" smtClean="0">
                          <a:latin typeface="Arial Narrow" panose="020B0606020202030204" pitchFamily="34" charset="0"/>
                        </a:rPr>
                        <a:t>REGIÓN ORINOQUIA</a:t>
                      </a:r>
                      <a:endParaRPr lang="es-CO" sz="1400" b="1" dirty="0">
                        <a:latin typeface="Arial Narrow" panose="020B060602020203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100" b="1" dirty="0" smtClean="0">
                          <a:latin typeface="Arial Narrow" panose="020B0606020202030204" pitchFamily="34" charset="0"/>
                        </a:rPr>
                        <a:t>SITIOS PARA LOS CUALES SE GENERA LA ALERTA</a:t>
                      </a:r>
                      <a:endParaRPr lang="es-CO" sz="1100" b="1" dirty="0">
                        <a:latin typeface="Arial Narrow" panose="020B060602020203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100" b="1" dirty="0" smtClean="0">
                          <a:latin typeface="Arial Narrow" panose="020B0606020202030204" pitchFamily="34" charset="0"/>
                        </a:rPr>
                        <a:t>ALERTA</a:t>
                      </a:r>
                      <a:r>
                        <a:rPr lang="es-CO" sz="1100" b="1" baseline="0" dirty="0" smtClean="0">
                          <a:latin typeface="Arial Narrow" panose="020B0606020202030204" pitchFamily="34" charset="0"/>
                        </a:rPr>
                        <a:t> AMARILLA</a:t>
                      </a:r>
                      <a:endParaRPr lang="es-CO" sz="1100" b="1" dirty="0">
                        <a:latin typeface="Arial Narrow" panose="020B060602020203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xmlns="" val="10000"/>
                  </a:ext>
                </a:extLst>
              </a:tr>
              <a:tr h="826139">
                <a:tc gridSpan="3">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marR="0" indent="0" algn="just" defTabSz="648035" rtl="0" eaLnBrk="1" fontAlgn="auto" latinLnBrk="0" hangingPunct="1">
                        <a:lnSpc>
                          <a:spcPct val="100000"/>
                        </a:lnSpc>
                        <a:spcBef>
                          <a:spcPts val="0"/>
                        </a:spcBef>
                        <a:spcAft>
                          <a:spcPts val="0"/>
                        </a:spcAft>
                        <a:buClrTx/>
                        <a:buSzTx/>
                        <a:buFontTx/>
                        <a:buNone/>
                        <a:tabLst/>
                        <a:defRPr/>
                      </a:pPr>
                      <a:r>
                        <a:rPr lang="es-ES" sz="100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NIVELES ALTOS EN LOS RÍOS GUAVIO Y UPÍA POR DESCARGAS DEL EMBALSE DEL GUAVIO.</a:t>
                      </a:r>
                    </a:p>
                    <a:p>
                      <a:pPr marL="0" marR="0" indent="0" algn="just" defTabSz="648035" rtl="0" eaLnBrk="1" fontAlgn="auto" latinLnBrk="0" hangingPunct="1">
                        <a:lnSpc>
                          <a:spcPct val="100000"/>
                        </a:lnSpc>
                        <a:spcBef>
                          <a:spcPts val="0"/>
                        </a:spcBef>
                        <a:spcAft>
                          <a:spcPts val="0"/>
                        </a:spcAft>
                        <a:buClrTx/>
                        <a:buSzTx/>
                        <a:buFontTx/>
                        <a:buNone/>
                        <a:tabLst/>
                        <a:defRPr/>
                      </a:pPr>
                      <a:r>
                        <a:rPr lang="es-ES" sz="100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De acuerdo con comunicado de EMGESA, se mantiene este nivel de alerta e informa que debido a la temporada invernal que se presenta en la zona de la cuenca del Embalse del Guavio, se iniciaron descargas controladas de agua desde el día 18 de junio, situación que se puede presentar hasta finales del mes de agosto. Se recomienda a las comunidades y especialmente a los habitantes de las zonas ribereñas de los ríos Guavio y Upía, localizados aguas abajo del embalse, estar atentos a los niveles de dichos ríos.</a:t>
                      </a:r>
                      <a:endParaRPr kumimoji="0" lang="es-ES" sz="1050" b="0" i="0" u="none" strike="noStrike" kern="1200" cap="none" spc="0" normalizeH="0" baseline="0" dirty="0" smtClean="0">
                        <a:ln>
                          <a:noFill/>
                        </a:ln>
                        <a:solidFill>
                          <a:schemeClr val="tx1"/>
                        </a:solidFill>
                        <a:effectLst/>
                        <a:uLnTx/>
                        <a:uFillTx/>
                        <a:latin typeface="Arial Narrow" panose="020B0606020202030204" pitchFamily="34" charset="0"/>
                        <a:ea typeface="PMingLiU"/>
                        <a:cs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C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mpd="sng">
                      <a:solidFill>
                        <a:schemeClr val="tx1"/>
                      </a:solidFill>
                      <a:prstDash val="solid"/>
                    </a:lnB>
                  </a:tcPr>
                </a:tc>
                <a:tc hMerge="1">
                  <a:txBody>
                    <a:bodyPr/>
                    <a:lstStyle/>
                    <a:p>
                      <a:endParaRPr lang="es-C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6909579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059631830"/>
              </p:ext>
            </p:extLst>
          </p:nvPr>
        </p:nvGraphicFramePr>
        <p:xfrm>
          <a:off x="180087" y="1584175"/>
          <a:ext cx="6048672" cy="2438400"/>
        </p:xfrm>
        <a:graphic>
          <a:graphicData uri="http://schemas.openxmlformats.org/drawingml/2006/table">
            <a:tbl>
              <a:tblPr/>
              <a:tblGrid>
                <a:gridCol w="1884732">
                  <a:extLst>
                    <a:ext uri="{9D8B030D-6E8A-4147-A177-3AD203B41FA5}">
                      <a16:colId xmlns:a16="http://schemas.microsoft.com/office/drawing/2014/main" xmlns="" val="20000"/>
                    </a:ext>
                  </a:extLst>
                </a:gridCol>
                <a:gridCol w="3371348">
                  <a:extLst>
                    <a:ext uri="{9D8B030D-6E8A-4147-A177-3AD203B41FA5}">
                      <a16:colId xmlns:a16="http://schemas.microsoft.com/office/drawing/2014/main" xmlns="" val="20001"/>
                    </a:ext>
                  </a:extLst>
                </a:gridCol>
                <a:gridCol w="792592">
                  <a:extLst>
                    <a:ext uri="{9D8B030D-6E8A-4147-A177-3AD203B41FA5}">
                      <a16:colId xmlns:a16="http://schemas.microsoft.com/office/drawing/2014/main" xmlns="" val="20002"/>
                    </a:ext>
                  </a:extLst>
                </a:gridCol>
              </a:tblGrid>
              <a:tr h="325988">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400" b="1" dirty="0" smtClean="0">
                          <a:latin typeface="Arial Narrow" panose="020B0606020202030204" pitchFamily="34" charset="0"/>
                        </a:rPr>
                        <a:t>REGIÓN CARIBE</a:t>
                      </a:r>
                      <a:endParaRPr lang="es-CO" sz="1400" b="1" dirty="0">
                        <a:latin typeface="Arial Narrow" panose="020B060602020203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100" b="1" dirty="0" smtClean="0">
                          <a:latin typeface="Arial Narrow" panose="020B0606020202030204" pitchFamily="34" charset="0"/>
                        </a:rPr>
                        <a:t>SITIOS PARA LOS CUALES SE GENERA LA ALERTA</a:t>
                      </a:r>
                      <a:endParaRPr lang="es-CO" sz="1100" b="1" dirty="0">
                        <a:latin typeface="Arial Narrow" panose="020B060602020203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100" b="1" dirty="0" smtClean="0">
                          <a:latin typeface="Arial Narrow" panose="020B0606020202030204" pitchFamily="34" charset="0"/>
                        </a:rPr>
                        <a:t>ALERTA</a:t>
                      </a:r>
                      <a:r>
                        <a:rPr lang="es-CO" sz="1100" b="1" baseline="0" dirty="0" smtClean="0">
                          <a:latin typeface="Arial Narrow" panose="020B0606020202030204" pitchFamily="34" charset="0"/>
                        </a:rPr>
                        <a:t> AMARILLA</a:t>
                      </a:r>
                      <a:endParaRPr lang="es-CO" sz="1100" b="1" dirty="0">
                        <a:latin typeface="Arial Narrow" panose="020B060602020203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xmlns="" val="10000"/>
                  </a:ext>
                </a:extLst>
              </a:tr>
              <a:tr h="826139">
                <a:tc gridSpan="3">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marR="0" lvl="0" indent="0" algn="just" defTabSz="648035" rtl="0" eaLnBrk="1" fontAlgn="auto" latinLnBrk="0" hangingPunct="1">
                        <a:lnSpc>
                          <a:spcPct val="100000"/>
                        </a:lnSpc>
                        <a:spcBef>
                          <a:spcPts val="0"/>
                        </a:spcBef>
                        <a:spcAft>
                          <a:spcPts val="0"/>
                        </a:spcAft>
                        <a:buClrTx/>
                        <a:buSzTx/>
                        <a:buFontTx/>
                        <a:buNone/>
                        <a:tabLst/>
                        <a:defRPr/>
                      </a:pPr>
                      <a:endParaRPr kumimoji="0" lang="es-CO" sz="1050" b="0" i="0" u="none" strike="noStrike" kern="1200" cap="none" spc="0" normalizeH="0" baseline="0" dirty="0" smtClean="0">
                        <a:ln>
                          <a:noFill/>
                        </a:ln>
                        <a:solidFill>
                          <a:schemeClr val="tx1"/>
                        </a:solidFill>
                        <a:effectLst/>
                        <a:uLnTx/>
                        <a:uFillTx/>
                        <a:latin typeface="Arial Narrow" panose="020B0606020202030204" pitchFamily="34" charset="0"/>
                        <a:ea typeface="PMingLiU"/>
                        <a:cs typeface="Arial" panose="020B0604020202020204" pitchFamily="34" charset="0"/>
                      </a:endParaRPr>
                    </a:p>
                    <a:p>
                      <a:pPr marL="0" algn="just" defTabSz="648035" rtl="0" eaLnBrk="1" latinLnBrk="0" hangingPunct="1"/>
                      <a:r>
                        <a:rPr lang="es-MX"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PROBABILIDAD DE CRECIENTE SÚBITA EN LA CUENCA DEL RIO CATATUMBO.</a:t>
                      </a:r>
                      <a:endParaRPr lang="es-CO"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endParaRPr>
                    </a:p>
                    <a:p>
                      <a:pPr algn="just"/>
                      <a:r>
                        <a:rPr lang="es-MX"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Se genera la alerta especialmente por la formación de un núcleo denso de nubosidad acompañado de fuerte actividad eléctrica, que podrían aumentar significativamente los caudales de los ríos del norte del departamento de Norte de Santander. Sin embargo, se destaca que los niveles del río </a:t>
                      </a:r>
                      <a:r>
                        <a:rPr lang="es-MX"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Algodonal</a:t>
                      </a:r>
                      <a:r>
                        <a:rPr lang="es-MX"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 (a la altura de las estaciones hidrológicas la cabaña (municipio Ocaña), Quince letras (municipio Teorama), </a:t>
                      </a:r>
                      <a:r>
                        <a:rPr lang="es-MX"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Tarra</a:t>
                      </a:r>
                      <a:r>
                        <a:rPr lang="es-MX"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 (a la altura de la estación hidrológica Pte. Abrego (municipio de Abrego)), </a:t>
                      </a:r>
                      <a:r>
                        <a:rPr lang="es-MX"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bajo Catatumbo </a:t>
                      </a:r>
                      <a:r>
                        <a:rPr lang="es-MX"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(a la altura del municipio de Tarra y Tibú) y </a:t>
                      </a:r>
                      <a:r>
                        <a:rPr lang="es-MX" sz="1050" b="1"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Nuevo Presidente </a:t>
                      </a:r>
                      <a:r>
                        <a:rPr lang="es-MX" sz="1050" b="0" u="none" strike="noStrike" kern="1200" baseline="0" dirty="0" smtClean="0">
                          <a:solidFill>
                            <a:schemeClr val="tx1"/>
                          </a:solidFill>
                          <a:effectLst/>
                          <a:latin typeface="Arial Narrow" panose="020B0606020202030204" pitchFamily="34" charset="0"/>
                          <a:ea typeface="PMingLiU"/>
                          <a:cs typeface="Arial" panose="020B0604020202020204" pitchFamily="34" charset="0"/>
                        </a:rPr>
                        <a:t>(a la altura de la estación hidrológica campo dos (municipio de Tibú) se encuentra estables. Igualmente, las cuencas del bajo Catatumbo, ríos Socuavo Norte y Sur y río de Oro. Se espera que esta condición hidrológica se refleje en los demás ríos, quebradas y afluentes superficiales a la cuenca del río Catatumbo. Por lo anterior se recomienda mantenerse atentos al incremento de los niveles de estos cauces, dado que el pronóstico meteorológico preve lluvias entre moderadas a fuertes para las próximas horas.</a:t>
                      </a:r>
                      <a:endParaRPr lang="es-CO" sz="1050" b="0" u="none" strike="noStrike" kern="1200" baseline="0" dirty="0">
                        <a:solidFill>
                          <a:schemeClr val="tx1"/>
                        </a:solidFill>
                        <a:effectLst/>
                        <a:latin typeface="Arial Narrow" panose="020B0606020202030204" pitchFamily="34" charset="0"/>
                        <a:ea typeface="PMingLiU"/>
                        <a:cs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C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mpd="sng">
                      <a:solidFill>
                        <a:schemeClr val="tx1"/>
                      </a:solidFill>
                      <a:prstDash val="solid"/>
                    </a:lnB>
                  </a:tcPr>
                </a:tc>
                <a:tc hMerge="1">
                  <a:txBody>
                    <a:bodyPr/>
                    <a:lstStyle/>
                    <a:p>
                      <a:endParaRPr lang="es-C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398323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a 16"/>
          <p:cNvGraphicFramePr>
            <a:graphicFrameLocks noGrp="1"/>
          </p:cNvGraphicFramePr>
          <p:nvPr>
            <p:extLst>
              <p:ext uri="{D42A27DB-BD31-4B8C-83A1-F6EECF244321}">
                <p14:modId xmlns:p14="http://schemas.microsoft.com/office/powerpoint/2010/main" val="3785212188"/>
              </p:ext>
            </p:extLst>
          </p:nvPr>
        </p:nvGraphicFramePr>
        <p:xfrm>
          <a:off x="206046" y="1790095"/>
          <a:ext cx="6103949" cy="784080"/>
        </p:xfrm>
        <a:graphic>
          <a:graphicData uri="http://schemas.openxmlformats.org/drawingml/2006/table">
            <a:tbl>
              <a:tblPr/>
              <a:tblGrid>
                <a:gridCol w="6103949">
                  <a:extLst>
                    <a:ext uri="{9D8B030D-6E8A-4147-A177-3AD203B41FA5}">
                      <a16:colId xmlns="" xmlns:a16="http://schemas.microsoft.com/office/drawing/2014/main" val="20000"/>
                    </a:ext>
                  </a:extLst>
                </a:gridCol>
              </a:tblGrid>
              <a:tr h="188464">
                <a:tc>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200" b="1" dirty="0" smtClean="0">
                          <a:solidFill>
                            <a:schemeClr val="tx1"/>
                          </a:solidFill>
                          <a:latin typeface="Arial Narrow" panose="020B0606020202030204" pitchFamily="34" charset="0"/>
                        </a:rPr>
                        <a:t>LLUVIAS REGISTRADAS EN LAS ÚLTIMAS 24 HORAS</a:t>
                      </a:r>
                    </a:p>
                  </a:txBody>
                  <a:tcPr marL="36000" marR="36000" marT="36000" marB="36000">
                    <a:lnL w="12700" cmpd="sng">
                      <a:solidFill>
                        <a:schemeClr val="bg1">
                          <a:lumMod val="85000"/>
                        </a:schemeClr>
                      </a:solidFill>
                      <a:prstDash val="solid"/>
                    </a:lnL>
                    <a:lnR w="12700" cmpd="sng">
                      <a:solidFill>
                        <a:schemeClr val="bg1">
                          <a:lumMod val="85000"/>
                        </a:schemeClr>
                      </a:solidFill>
                      <a:prstDash val="solid"/>
                    </a:lnR>
                    <a:lnT w="12700" cmpd="sng">
                      <a:solidFill>
                        <a:schemeClr val="bg1">
                          <a:lumMod val="85000"/>
                        </a:schemeClr>
                      </a:solidFill>
                      <a:prstDash val="solid"/>
                    </a:lnT>
                    <a:lnB w="12700" cap="flat" cmpd="sng" algn="ctr">
                      <a:solidFill>
                        <a:schemeClr val="bg1">
                          <a:lumMod val="85000"/>
                        </a:schemeClr>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10000"/>
                  </a:ext>
                </a:extLst>
              </a:tr>
              <a:tr h="392633">
                <a:tc>
                  <a:txBody>
                    <a:bodyPr/>
                    <a:lstStyle/>
                    <a:p>
                      <a:pPr marL="171450" indent="-171450" algn="just">
                        <a:buFont typeface="Wingdings" panose="05000000000000000000" pitchFamily="2" charset="2"/>
                        <a:buChar char="§"/>
                      </a:pPr>
                      <a:r>
                        <a:rPr lang="es-CO" sz="1000" spc="0" dirty="0" smtClean="0">
                          <a:solidFill>
                            <a:schemeClr val="tx1"/>
                          </a:solidFill>
                          <a:latin typeface="Arial Narrow" panose="020B0606020202030204" pitchFamily="34" charset="0"/>
                          <a:cs typeface="Arial" panose="020B0604020202020204" pitchFamily="34" charset="0"/>
                        </a:rPr>
                        <a:t>En las últimas </a:t>
                      </a:r>
                      <a:r>
                        <a:rPr lang="es-CO" sz="1000" spc="0" dirty="0" smtClean="0">
                          <a:solidFill>
                            <a:schemeClr val="tx1"/>
                          </a:solidFill>
                          <a:latin typeface="Arial Narrow" panose="020B0606020202030204" pitchFamily="34" charset="0"/>
                          <a:cs typeface="Arial" panose="020B0604020202020204" pitchFamily="34" charset="0"/>
                        </a:rPr>
                        <a:t>24 horas </a:t>
                      </a:r>
                      <a:r>
                        <a:rPr lang="es-CO" sz="1000" spc="0" baseline="0" dirty="0" smtClean="0">
                          <a:solidFill>
                            <a:schemeClr val="tx1"/>
                          </a:solidFill>
                          <a:latin typeface="Arial Narrow" panose="020B0606020202030204" pitchFamily="34" charset="0"/>
                          <a:cs typeface="Arial" panose="020B0604020202020204" pitchFamily="34" charset="0"/>
                        </a:rPr>
                        <a:t>se </a:t>
                      </a:r>
                      <a:r>
                        <a:rPr lang="es-CO" sz="1000" spc="0" baseline="0" dirty="0" smtClean="0">
                          <a:solidFill>
                            <a:schemeClr val="tx1"/>
                          </a:solidFill>
                          <a:latin typeface="Arial Narrow" panose="020B0606020202030204" pitchFamily="34" charset="0"/>
                          <a:cs typeface="Arial" panose="020B0604020202020204" pitchFamily="34" charset="0"/>
                        </a:rPr>
                        <a:t>observó un incremento de las lluvias a nivel nacional, especialmente en sectores de las regiones Orinoquia, Andina y Pacífica. </a:t>
                      </a:r>
                      <a:r>
                        <a:rPr lang="es-CO" sz="1000" spc="0" baseline="0" dirty="0" smtClean="0">
                          <a:solidFill>
                            <a:schemeClr val="tx1"/>
                          </a:solidFill>
                          <a:latin typeface="Arial Narrow" panose="020B0606020202030204" pitchFamily="34" charset="0"/>
                          <a:cs typeface="Arial" panose="020B0604020202020204" pitchFamily="34" charset="0"/>
                        </a:rPr>
                        <a:t>El </a:t>
                      </a:r>
                      <a:r>
                        <a:rPr lang="es-CO" sz="1000" spc="0" dirty="0" smtClean="0">
                          <a:solidFill>
                            <a:schemeClr val="tx1"/>
                          </a:solidFill>
                          <a:latin typeface="Arial Narrow" panose="020B0606020202030204" pitchFamily="34" charset="0"/>
                          <a:cs typeface="Arial" panose="020B0604020202020204" pitchFamily="34" charset="0"/>
                        </a:rPr>
                        <a:t>mayor volumen </a:t>
                      </a:r>
                      <a:r>
                        <a:rPr lang="es-CO" sz="1000" spc="0" dirty="0" smtClean="0">
                          <a:solidFill>
                            <a:schemeClr val="tx1"/>
                          </a:solidFill>
                          <a:latin typeface="Arial Narrow" panose="020B0606020202030204" pitchFamily="34" charset="0"/>
                          <a:cs typeface="Arial" panose="020B0604020202020204" pitchFamily="34" charset="0"/>
                        </a:rPr>
                        <a:t>de precipitación se</a:t>
                      </a:r>
                      <a:r>
                        <a:rPr lang="es-CO" sz="1000" spc="0" baseline="0" dirty="0" smtClean="0">
                          <a:solidFill>
                            <a:schemeClr val="tx1"/>
                          </a:solidFill>
                          <a:latin typeface="Arial Narrow" panose="020B0606020202030204" pitchFamily="34" charset="0"/>
                          <a:cs typeface="Arial" panose="020B0604020202020204" pitchFamily="34" charset="0"/>
                        </a:rPr>
                        <a:t> registro </a:t>
                      </a:r>
                      <a:r>
                        <a:rPr lang="es-CO" sz="1000" spc="0" dirty="0" smtClean="0">
                          <a:solidFill>
                            <a:schemeClr val="tx1"/>
                          </a:solidFill>
                          <a:latin typeface="Arial Narrow" panose="020B0606020202030204" pitchFamily="34" charset="0"/>
                          <a:cs typeface="Arial" panose="020B0604020202020204" pitchFamily="34" charset="0"/>
                        </a:rPr>
                        <a:t>en </a:t>
                      </a:r>
                      <a:r>
                        <a:rPr lang="es-CO" sz="1000" spc="0" dirty="0" smtClean="0">
                          <a:solidFill>
                            <a:schemeClr val="tx1"/>
                          </a:solidFill>
                          <a:latin typeface="Arial Narrow" panose="020B0606020202030204" pitchFamily="34" charset="0"/>
                          <a:cs typeface="Arial" panose="020B0604020202020204" pitchFamily="34" charset="0"/>
                        </a:rPr>
                        <a:t>el municipio</a:t>
                      </a:r>
                      <a:r>
                        <a:rPr lang="es-CO" sz="1000" spc="0" baseline="0" dirty="0" smtClean="0">
                          <a:solidFill>
                            <a:schemeClr val="tx1"/>
                          </a:solidFill>
                          <a:latin typeface="Arial Narrow" panose="020B0606020202030204" pitchFamily="34" charset="0"/>
                          <a:cs typeface="Arial" panose="020B0604020202020204" pitchFamily="34" charset="0"/>
                        </a:rPr>
                        <a:t> </a:t>
                      </a:r>
                      <a:r>
                        <a:rPr lang="es-CO" sz="1000" kern="1200" spc="0" dirty="0" smtClean="0">
                          <a:solidFill>
                            <a:schemeClr val="tx1"/>
                          </a:solidFill>
                          <a:latin typeface="Arial Narrow" panose="020B0606020202030204" pitchFamily="34" charset="0"/>
                          <a:ea typeface="+mn-ea"/>
                          <a:cs typeface="Arial" panose="020B0604020202020204" pitchFamily="34" charset="0"/>
                        </a:rPr>
                        <a:t>de </a:t>
                      </a:r>
                      <a:r>
                        <a:rPr lang="es-CO" sz="1000" b="1" kern="1200" spc="0" dirty="0" smtClean="0">
                          <a:solidFill>
                            <a:schemeClr val="tx1"/>
                          </a:solidFill>
                          <a:latin typeface="Arial Narrow" panose="020B0606020202030204" pitchFamily="34" charset="0"/>
                          <a:ea typeface="+mn-ea"/>
                          <a:cs typeface="Arial" panose="020B0604020202020204" pitchFamily="34" charset="0"/>
                        </a:rPr>
                        <a:t>Cubarral</a:t>
                      </a:r>
                      <a:r>
                        <a:rPr lang="es-CO" sz="1000" kern="1200" spc="0" dirty="0" smtClean="0">
                          <a:solidFill>
                            <a:schemeClr val="tx1"/>
                          </a:solidFill>
                          <a:latin typeface="Arial Narrow" panose="020B0606020202030204" pitchFamily="34" charset="0"/>
                          <a:ea typeface="+mn-ea"/>
                          <a:cs typeface="Arial" panose="020B0604020202020204" pitchFamily="34" charset="0"/>
                        </a:rPr>
                        <a:t>, estación Puerto Angosturas </a:t>
                      </a:r>
                      <a:r>
                        <a:rPr lang="es-CO" sz="1000" b="1" kern="1200" spc="0" dirty="0" smtClean="0">
                          <a:solidFill>
                            <a:schemeClr val="tx1"/>
                          </a:solidFill>
                          <a:latin typeface="Arial Narrow" panose="020B0606020202030204" pitchFamily="34" charset="0"/>
                          <a:ea typeface="+mn-ea"/>
                          <a:cs typeface="Arial" panose="020B0604020202020204" pitchFamily="34" charset="0"/>
                        </a:rPr>
                        <a:t>(Meta)</a:t>
                      </a:r>
                      <a:r>
                        <a:rPr lang="es-CO" sz="1000" kern="1200" spc="0" dirty="0" smtClean="0">
                          <a:solidFill>
                            <a:schemeClr val="tx1"/>
                          </a:solidFill>
                          <a:latin typeface="Arial Narrow" panose="020B0606020202030204" pitchFamily="34" charset="0"/>
                          <a:ea typeface="+mn-ea"/>
                          <a:cs typeface="Arial" panose="020B0604020202020204" pitchFamily="34" charset="0"/>
                        </a:rPr>
                        <a:t> con </a:t>
                      </a:r>
                      <a:r>
                        <a:rPr lang="es-CO" sz="1000" b="1" kern="1200" spc="0" dirty="0" smtClean="0">
                          <a:solidFill>
                            <a:schemeClr val="tx1"/>
                          </a:solidFill>
                          <a:latin typeface="Arial Narrow" panose="020B0606020202030204" pitchFamily="34" charset="0"/>
                          <a:ea typeface="+mn-ea"/>
                          <a:cs typeface="Arial" panose="020B0604020202020204" pitchFamily="34" charset="0"/>
                        </a:rPr>
                        <a:t>175,0 mm</a:t>
                      </a:r>
                      <a:r>
                        <a:rPr lang="es-CO" sz="1000" kern="1200" spc="0" dirty="0" smtClean="0">
                          <a:solidFill>
                            <a:schemeClr val="tx1"/>
                          </a:solidFill>
                          <a:latin typeface="Arial Narrow" panose="020B0606020202030204" pitchFamily="34" charset="0"/>
                          <a:ea typeface="+mn-ea"/>
                          <a:cs typeface="Arial" panose="020B0604020202020204" pitchFamily="34" charset="0"/>
                        </a:rPr>
                        <a:t>.</a:t>
                      </a:r>
                    </a:p>
                  </a:txBody>
                  <a:tcPr marL="36000" marR="36000" marT="36000" marB="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solidFill>
                        <a:schemeClr val="bg1">
                          <a:lumMod val="85000"/>
                        </a:schemeClr>
                      </a:solidFill>
                      <a:prstDash val="solid"/>
                    </a:lnB>
                    <a:solidFill>
                      <a:schemeClr val="bg1">
                        <a:lumMod val="85000"/>
                      </a:schemeClr>
                    </a:solidFill>
                  </a:tcPr>
                </a:tc>
                <a:extLst>
                  <a:ext uri="{0D108BD9-81ED-4DB2-BD59-A6C34878D82A}">
                    <a16:rowId xmlns="" xmlns:a16="http://schemas.microsoft.com/office/drawing/2014/main" val="10001"/>
                  </a:ext>
                </a:extLst>
              </a:tr>
            </a:tbl>
          </a:graphicData>
        </a:graphic>
      </p:graphicFrame>
      <p:graphicFrame>
        <p:nvGraphicFramePr>
          <p:cNvPr id="21" name="Tabla 20"/>
          <p:cNvGraphicFramePr>
            <a:graphicFrameLocks noGrp="1"/>
          </p:cNvGraphicFramePr>
          <p:nvPr>
            <p:extLst>
              <p:ext uri="{D42A27DB-BD31-4B8C-83A1-F6EECF244321}">
                <p14:modId xmlns:p14="http://schemas.microsoft.com/office/powerpoint/2010/main" val="1992878449"/>
              </p:ext>
            </p:extLst>
          </p:nvPr>
        </p:nvGraphicFramePr>
        <p:xfrm>
          <a:off x="204395" y="3924175"/>
          <a:ext cx="6105600" cy="1188720"/>
        </p:xfrm>
        <a:graphic>
          <a:graphicData uri="http://schemas.openxmlformats.org/drawingml/2006/table">
            <a:tbl>
              <a:tblPr/>
              <a:tblGrid>
                <a:gridCol w="6105600">
                  <a:extLst>
                    <a:ext uri="{9D8B030D-6E8A-4147-A177-3AD203B41FA5}">
                      <a16:colId xmlns="" xmlns:a16="http://schemas.microsoft.com/office/drawing/2014/main" val="20000"/>
                    </a:ext>
                  </a:extLst>
                </a:gridCol>
              </a:tblGrid>
              <a:tr h="160580">
                <a:tc>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200" b="1" spc="0" dirty="0" smtClean="0">
                          <a:solidFill>
                            <a:schemeClr val="tx1"/>
                          </a:solidFill>
                          <a:latin typeface="Arial Narrow" panose="020B0606020202030204" pitchFamily="34" charset="0"/>
                        </a:rPr>
                        <a:t>ALERTA NARANJA</a:t>
                      </a:r>
                    </a:p>
                  </a:txBody>
                  <a:tcPr marL="36000" marR="36000" marT="0" marB="0">
                    <a:lnL w="12700" cmpd="sng">
                      <a:solidFill>
                        <a:schemeClr val="bg1">
                          <a:lumMod val="85000"/>
                        </a:schemeClr>
                      </a:solidFill>
                      <a:prstDash val="solid"/>
                    </a:lnL>
                    <a:lnR w="12700" cmpd="sng">
                      <a:solidFill>
                        <a:schemeClr val="bg1">
                          <a:lumMod val="85000"/>
                        </a:schemeClr>
                      </a:solidFill>
                      <a:prstDash val="solid"/>
                    </a:lnR>
                    <a:lnT w="12700" cmpd="sng">
                      <a:solidFill>
                        <a:schemeClr val="bg1">
                          <a:lumMod val="85000"/>
                        </a:schemeClr>
                      </a:solidFill>
                      <a:prstDash val="solid"/>
                    </a:lnT>
                    <a:lnB w="12700" cap="flat" cmpd="sng" algn="ctr">
                      <a:solidFill>
                        <a:schemeClr val="bg1">
                          <a:lumMod val="85000"/>
                        </a:schemeClr>
                      </a:solidFill>
                      <a:prstDash val="solid"/>
                      <a:round/>
                      <a:headEnd type="none" w="med" len="med"/>
                      <a:tailEnd type="none" w="med" len="med"/>
                    </a:lnB>
                    <a:solidFill>
                      <a:srgbClr val="FE953C"/>
                    </a:solidFill>
                  </a:tcPr>
                </a:tc>
                <a:extLst>
                  <a:ext uri="{0D108BD9-81ED-4DB2-BD59-A6C34878D82A}">
                    <a16:rowId xmlns="" xmlns:a16="http://schemas.microsoft.com/office/drawing/2014/main" val="10000"/>
                  </a:ext>
                </a:extLst>
              </a:tr>
              <a:tr h="909100">
                <a:tc>
                  <a:txBody>
                    <a:bodyPr/>
                    <a:lstStyle/>
                    <a:p>
                      <a:pPr marL="171450" marR="0" lvl="0" indent="-171450" algn="just" defTabSz="64803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CO" sz="1100" kern="1200" spc="0" baseline="0" dirty="0" smtClean="0">
                          <a:solidFill>
                            <a:schemeClr val="tx1"/>
                          </a:solidFill>
                          <a:latin typeface="Arial Narrow" panose="020B0606020202030204" pitchFamily="34" charset="0"/>
                          <a:cs typeface="Arial" panose="020B0604020202020204" pitchFamily="34" charset="0"/>
                        </a:rPr>
                        <a:t>Por probabilidad moderada de crecientes súbitas o incrementos de </a:t>
                      </a:r>
                      <a:r>
                        <a:rPr lang="es-CO" sz="1100" kern="1200" spc="0" baseline="0" dirty="0" smtClean="0">
                          <a:solidFill>
                            <a:schemeClr val="tx1"/>
                          </a:solidFill>
                          <a:latin typeface="Arial Narrow" panose="020B0606020202030204" pitchFamily="34" charset="0"/>
                          <a:ea typeface="+mn-ea"/>
                          <a:cs typeface="Arial" panose="020B0604020202020204" pitchFamily="34" charset="0"/>
                        </a:rPr>
                        <a:t>niveles en corrientes de los siguientes departamentos: Chocó, Antioquia, Córdoba, Cesar, Magdalena, Sucre, Meta, Santander, Arauca y Casanare.</a:t>
                      </a:r>
                    </a:p>
                    <a:p>
                      <a:pPr marL="171450" marR="0" lvl="0" indent="-171450" algn="just" defTabSz="64803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CO" sz="1100" spc="0" dirty="0" smtClean="0">
                          <a:solidFill>
                            <a:schemeClr val="tx1"/>
                          </a:solidFill>
                          <a:latin typeface="Arial Narrow" panose="020B0606020202030204" pitchFamily="34" charset="0"/>
                          <a:cs typeface="Arial" panose="020B0604020202020204" pitchFamily="34" charset="0"/>
                        </a:rPr>
                        <a:t>Por moderada probabilidad de deslizamientos de tierra detonados por lluvias, en sectores inestables o de alta pendiente localizados en las regiones Andina, Pacífica, </a:t>
                      </a:r>
                      <a:r>
                        <a:rPr lang="es-CO" sz="1100" spc="0" dirty="0" smtClean="0">
                          <a:solidFill>
                            <a:schemeClr val="tx1"/>
                          </a:solidFill>
                          <a:latin typeface="Arial Narrow" panose="020B0606020202030204" pitchFamily="34" charset="0"/>
                          <a:cs typeface="Arial" panose="020B0604020202020204" pitchFamily="34" charset="0"/>
                        </a:rPr>
                        <a:t>Caribe y Orinoquia</a:t>
                      </a:r>
                      <a:r>
                        <a:rPr lang="es-CO" sz="1100" spc="0" baseline="0" dirty="0" smtClean="0">
                          <a:solidFill>
                            <a:schemeClr val="tx1"/>
                          </a:solidFill>
                          <a:latin typeface="Arial Narrow" panose="020B0606020202030204" pitchFamily="34" charset="0"/>
                          <a:cs typeface="Arial" panose="020B0604020202020204" pitchFamily="34" charset="0"/>
                        </a:rPr>
                        <a:t>. </a:t>
                      </a:r>
                      <a:endParaRPr lang="es-CO" sz="1100" spc="0" dirty="0" smtClean="0">
                        <a:solidFill>
                          <a:schemeClr val="tx1"/>
                        </a:solidFill>
                        <a:latin typeface="Arial Narrow" panose="020B0606020202030204" pitchFamily="34" charset="0"/>
                        <a:cs typeface="Arial" panose="020B0604020202020204" pitchFamily="34" charset="0"/>
                      </a:endParaRPr>
                    </a:p>
                    <a:p>
                      <a:pPr marL="171450" marR="0" lvl="0" indent="-171450" algn="just" defTabSz="64803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CO" sz="1100" spc="0" dirty="0" smtClean="0">
                          <a:solidFill>
                            <a:schemeClr val="tx1"/>
                          </a:solidFill>
                          <a:latin typeface="Arial Narrow" panose="020B0606020202030204" pitchFamily="34" charset="0"/>
                          <a:cs typeface="Arial" panose="020B0604020202020204" pitchFamily="34" charset="0"/>
                        </a:rPr>
                        <a:t>Por moderada posibilidad de ocurrencia de incendios</a:t>
                      </a:r>
                      <a:r>
                        <a:rPr lang="es-CO" sz="1100" spc="0" baseline="0" dirty="0" smtClean="0">
                          <a:solidFill>
                            <a:schemeClr val="tx1"/>
                          </a:solidFill>
                          <a:latin typeface="Arial Narrow" panose="020B0606020202030204" pitchFamily="34" charset="0"/>
                          <a:cs typeface="Arial" panose="020B0604020202020204" pitchFamily="34" charset="0"/>
                        </a:rPr>
                        <a:t> de la cobertura vegetal en zonas de bosques, cultivos y pastos, </a:t>
                      </a:r>
                      <a:r>
                        <a:rPr lang="es-CO" sz="1100" spc="0" dirty="0" smtClean="0">
                          <a:solidFill>
                            <a:schemeClr val="tx1"/>
                          </a:solidFill>
                          <a:latin typeface="Arial Narrow" panose="020B0606020202030204" pitchFamily="34" charset="0"/>
                          <a:cs typeface="Arial" panose="020B0604020202020204" pitchFamily="34" charset="0"/>
                        </a:rPr>
                        <a:t>localizados </a:t>
                      </a:r>
                      <a:r>
                        <a:rPr lang="es-CO" sz="1100" spc="0" dirty="0" smtClean="0">
                          <a:solidFill>
                            <a:schemeClr val="tx1"/>
                          </a:solidFill>
                          <a:latin typeface="Arial Narrow" panose="020B0606020202030204" pitchFamily="34" charset="0"/>
                          <a:cs typeface="Arial" panose="020B0604020202020204" pitchFamily="34" charset="0"/>
                        </a:rPr>
                        <a:t>en la </a:t>
                      </a:r>
                      <a:r>
                        <a:rPr lang="es-CO" sz="1100" spc="0" dirty="0" smtClean="0">
                          <a:solidFill>
                            <a:schemeClr val="tx1"/>
                          </a:solidFill>
                          <a:latin typeface="Arial Narrow" panose="020B0606020202030204" pitchFamily="34" charset="0"/>
                          <a:cs typeface="Arial" panose="020B0604020202020204" pitchFamily="34" charset="0"/>
                        </a:rPr>
                        <a:t>región</a:t>
                      </a:r>
                      <a:r>
                        <a:rPr lang="es-CO" sz="1100" spc="0" baseline="0" dirty="0" smtClean="0">
                          <a:solidFill>
                            <a:schemeClr val="tx1"/>
                          </a:solidFill>
                          <a:latin typeface="Arial Narrow" panose="020B0606020202030204" pitchFamily="34" charset="0"/>
                          <a:cs typeface="Arial" panose="020B0604020202020204" pitchFamily="34" charset="0"/>
                        </a:rPr>
                        <a:t> Caribe, principalmente en </a:t>
                      </a:r>
                      <a:r>
                        <a:rPr lang="es-CO" sz="1100" spc="0" baseline="0" dirty="0" smtClean="0">
                          <a:solidFill>
                            <a:schemeClr val="tx1"/>
                          </a:solidFill>
                          <a:latin typeface="Arial Narrow" panose="020B0606020202030204" pitchFamily="34" charset="0"/>
                          <a:cs typeface="Arial" panose="020B0604020202020204" pitchFamily="34" charset="0"/>
                        </a:rPr>
                        <a:t>los departamentos </a:t>
                      </a:r>
                      <a:r>
                        <a:rPr lang="es-CO" sz="1100" spc="0" baseline="0" dirty="0" smtClean="0">
                          <a:solidFill>
                            <a:schemeClr val="tx1"/>
                          </a:solidFill>
                          <a:latin typeface="Arial Narrow" panose="020B0606020202030204" pitchFamily="34" charset="0"/>
                          <a:cs typeface="Arial" panose="020B0604020202020204" pitchFamily="34" charset="0"/>
                        </a:rPr>
                        <a:t>de La </a:t>
                      </a:r>
                      <a:r>
                        <a:rPr lang="es-CO" sz="1100" spc="0" baseline="0" dirty="0" smtClean="0">
                          <a:solidFill>
                            <a:schemeClr val="tx1"/>
                          </a:solidFill>
                          <a:latin typeface="Arial Narrow" panose="020B0606020202030204" pitchFamily="34" charset="0"/>
                          <a:cs typeface="Arial" panose="020B0604020202020204" pitchFamily="34" charset="0"/>
                        </a:rPr>
                        <a:t>Guajira y Cesar.</a:t>
                      </a:r>
                      <a:endParaRPr lang="es-CO" sz="1100" spc="0" dirty="0" smtClean="0">
                        <a:solidFill>
                          <a:schemeClr val="tx1"/>
                        </a:solidFill>
                        <a:latin typeface="Arial Narrow" panose="020B0606020202030204" pitchFamily="34" charset="0"/>
                        <a:cs typeface="Arial" panose="020B0604020202020204" pitchFamily="34" charset="0"/>
                      </a:endParaRPr>
                    </a:p>
                  </a:txBody>
                  <a:tcPr marL="36000" marR="3600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solidFill>
                        <a:schemeClr val="bg1">
                          <a:lumMod val="85000"/>
                        </a:schemeClr>
                      </a:solidFill>
                      <a:prstDash val="solid"/>
                    </a:lnB>
                    <a:solidFill>
                      <a:schemeClr val="bg1">
                        <a:lumMod val="85000"/>
                      </a:schemeClr>
                    </a:solidFill>
                  </a:tcPr>
                </a:tc>
                <a:extLst>
                  <a:ext uri="{0D108BD9-81ED-4DB2-BD59-A6C34878D82A}">
                    <a16:rowId xmlns="" xmlns:a16="http://schemas.microsoft.com/office/drawing/2014/main" val="10001"/>
                  </a:ext>
                </a:extLst>
              </a:tr>
            </a:tbl>
          </a:graphicData>
        </a:graphic>
      </p:graphicFrame>
      <p:graphicFrame>
        <p:nvGraphicFramePr>
          <p:cNvPr id="22" name="Tabla 21"/>
          <p:cNvGraphicFramePr>
            <a:graphicFrameLocks noGrp="1"/>
          </p:cNvGraphicFramePr>
          <p:nvPr>
            <p:extLst>
              <p:ext uri="{D42A27DB-BD31-4B8C-83A1-F6EECF244321}">
                <p14:modId xmlns:p14="http://schemas.microsoft.com/office/powerpoint/2010/main" val="2821409102"/>
              </p:ext>
            </p:extLst>
          </p:nvPr>
        </p:nvGraphicFramePr>
        <p:xfrm>
          <a:off x="204258" y="5273675"/>
          <a:ext cx="6105737" cy="1623060"/>
        </p:xfrm>
        <a:graphic>
          <a:graphicData uri="http://schemas.openxmlformats.org/drawingml/2006/table">
            <a:tbl>
              <a:tblPr/>
              <a:tblGrid>
                <a:gridCol w="6105737">
                  <a:extLst>
                    <a:ext uri="{9D8B030D-6E8A-4147-A177-3AD203B41FA5}">
                      <a16:colId xmlns="" xmlns:a16="http://schemas.microsoft.com/office/drawing/2014/main" val="20000"/>
                    </a:ext>
                  </a:extLst>
                </a:gridCol>
              </a:tblGrid>
              <a:tr h="0">
                <a:tc>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200" b="1" dirty="0" smtClean="0">
                          <a:solidFill>
                            <a:schemeClr val="tx1"/>
                          </a:solidFill>
                          <a:latin typeface="Arial Narrow" panose="020B0606020202030204" pitchFamily="34" charset="0"/>
                        </a:rPr>
                        <a:t>ALERTA AMARILLA</a:t>
                      </a:r>
                    </a:p>
                  </a:txBody>
                  <a:tcPr marL="36000" marR="36000" marT="0" marB="0">
                    <a:lnL w="12700" cmpd="sng">
                      <a:solidFill>
                        <a:schemeClr val="bg1">
                          <a:lumMod val="85000"/>
                        </a:schemeClr>
                      </a:solidFill>
                      <a:prstDash val="solid"/>
                    </a:lnL>
                    <a:lnR w="12700" cmpd="sng">
                      <a:solidFill>
                        <a:schemeClr val="bg1">
                          <a:lumMod val="85000"/>
                        </a:schemeClr>
                      </a:solidFill>
                      <a:prstDash val="solid"/>
                    </a:lnR>
                    <a:lnT w="12700" cmpd="sng">
                      <a:solidFill>
                        <a:schemeClr val="bg1">
                          <a:lumMod val="85000"/>
                        </a:schemeClr>
                      </a:solidFill>
                      <a:prstDash val="solid"/>
                    </a:lnT>
                    <a:lnB w="12700" cap="flat" cmpd="sng" algn="ctr">
                      <a:solidFill>
                        <a:schemeClr val="bg1">
                          <a:lumMod val="85000"/>
                        </a:schemeClr>
                      </a:solidFill>
                      <a:prstDash val="solid"/>
                      <a:round/>
                      <a:headEnd type="none" w="med" len="med"/>
                      <a:tailEnd type="none" w="med" len="med"/>
                    </a:lnB>
                    <a:solidFill>
                      <a:srgbClr val="FFFF00"/>
                    </a:solidFill>
                  </a:tcPr>
                </a:tc>
                <a:extLst>
                  <a:ext uri="{0D108BD9-81ED-4DB2-BD59-A6C34878D82A}">
                    <a16:rowId xmlns="" xmlns:a16="http://schemas.microsoft.com/office/drawing/2014/main" val="10000"/>
                  </a:ext>
                </a:extLst>
              </a:tr>
              <a:tr h="213878">
                <a:tc>
                  <a:txBody>
                    <a:bodyPr/>
                    <a:lstStyle/>
                    <a:p>
                      <a:pPr marL="171450" marR="0" lvl="0" indent="-171450" algn="just" defTabSz="64803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CO" sz="1050" kern="1200" spc="0" baseline="0" dirty="0" smtClean="0">
                          <a:solidFill>
                            <a:schemeClr val="tx1"/>
                          </a:solidFill>
                          <a:latin typeface="Arial Narrow" panose="020B0606020202030204" pitchFamily="34" charset="0"/>
                          <a:cs typeface="Arial" panose="020B0604020202020204" pitchFamily="34" charset="0"/>
                        </a:rPr>
                        <a:t>Por Probabilidad baja de crecientes súbitas </a:t>
                      </a:r>
                      <a:r>
                        <a:rPr lang="es-CO" sz="1050" kern="1200" spc="0" baseline="0" dirty="0" smtClean="0">
                          <a:solidFill>
                            <a:schemeClr val="tx1"/>
                          </a:solidFill>
                          <a:latin typeface="Arial Narrow" panose="020B0606020202030204" pitchFamily="34" charset="0"/>
                          <a:ea typeface="+mn-ea"/>
                          <a:cs typeface="Arial" panose="020B0604020202020204" pitchFamily="34" charset="0"/>
                        </a:rPr>
                        <a:t>en corrientes de los siguientes departamentos: Cauca, Córdoba, Antioquia, Santander, Chocó, Cundinamarca, Boyacá, Cesar, Valle del Cauca, Cauca, Nariño, Norte de Santander, Tolima y Santander-</a:t>
                      </a:r>
                    </a:p>
                    <a:p>
                      <a:pPr marL="171450" marR="0" lvl="0" indent="-171450" algn="just" defTabSz="64803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CO" sz="1050" kern="1200" spc="0" baseline="0" dirty="0" smtClean="0">
                          <a:solidFill>
                            <a:schemeClr val="tx1"/>
                          </a:solidFill>
                          <a:latin typeface="Arial Narrow" panose="020B0606020202030204" pitchFamily="34" charset="0"/>
                          <a:cs typeface="Arial" panose="020B0604020202020204" pitchFamily="34" charset="0"/>
                        </a:rPr>
                        <a:t>Por Probabilidad baja de incrementos de </a:t>
                      </a:r>
                      <a:r>
                        <a:rPr lang="es-CO" sz="1050" kern="1200" spc="0" baseline="0" dirty="0" smtClean="0">
                          <a:solidFill>
                            <a:schemeClr val="tx1"/>
                          </a:solidFill>
                          <a:latin typeface="Arial Narrow" panose="020B0606020202030204" pitchFamily="34" charset="0"/>
                          <a:ea typeface="+mn-ea"/>
                          <a:cs typeface="Arial" panose="020B0604020202020204" pitchFamily="34" charset="0"/>
                        </a:rPr>
                        <a:t>niveles en corrientes de los siguientes departamentos: Vichada y Caquetá en la región de la Amazonia.</a:t>
                      </a:r>
                    </a:p>
                    <a:p>
                      <a:pPr marL="171450" marR="0" lvl="0" indent="-171450" algn="just" defTabSz="64803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CO" sz="1050" spc="0" dirty="0" smtClean="0">
                          <a:solidFill>
                            <a:schemeClr val="tx1"/>
                          </a:solidFill>
                          <a:latin typeface="Arial Narrow" panose="020B0606020202030204" pitchFamily="34" charset="0"/>
                          <a:cs typeface="Arial" panose="020B0604020202020204" pitchFamily="34" charset="0"/>
                        </a:rPr>
                        <a:t>Por </a:t>
                      </a:r>
                      <a:r>
                        <a:rPr lang="es-CO" sz="1050" spc="0" dirty="0" smtClean="0">
                          <a:solidFill>
                            <a:schemeClr val="tx1"/>
                          </a:solidFill>
                          <a:latin typeface="Arial Narrow" panose="020B0606020202030204" pitchFamily="34" charset="0"/>
                          <a:cs typeface="Arial" panose="020B0604020202020204" pitchFamily="34" charset="0"/>
                        </a:rPr>
                        <a:t>baja probabilidad de </a:t>
                      </a:r>
                      <a:r>
                        <a:rPr lang="es-CO" sz="1050" spc="0" dirty="0" smtClean="0">
                          <a:solidFill>
                            <a:schemeClr val="tx1"/>
                          </a:solidFill>
                          <a:latin typeface="Arial Narrow" panose="020B0606020202030204" pitchFamily="34" charset="0"/>
                          <a:cs typeface="Arial" panose="020B0604020202020204" pitchFamily="34" charset="0"/>
                        </a:rPr>
                        <a:t>deslizamientos de tierra detonados por lluvias, en sectores inestables o de alta pendiente, localizados en las regiones Caribe, Andina, Amazonia, Pacífico y Orinoquia.</a:t>
                      </a:r>
                    </a:p>
                    <a:p>
                      <a:pPr marL="171450" marR="0" lvl="0" indent="-171450" algn="just" defTabSz="64803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CO" sz="1050" spc="0" dirty="0" smtClean="0">
                          <a:solidFill>
                            <a:schemeClr val="tx1"/>
                          </a:solidFill>
                          <a:latin typeface="Arial Narrow" panose="020B0606020202030204" pitchFamily="34" charset="0"/>
                          <a:cs typeface="Arial" panose="020B0604020202020204" pitchFamily="34" charset="0"/>
                        </a:rPr>
                        <a:t>Por viento y oleaje </a:t>
                      </a:r>
                      <a:r>
                        <a:rPr lang="es-CO" sz="1050" spc="0" dirty="0" smtClean="0">
                          <a:solidFill>
                            <a:schemeClr val="tx1"/>
                          </a:solidFill>
                          <a:latin typeface="Arial Narrow" panose="020B0606020202030204" pitchFamily="34" charset="0"/>
                          <a:cs typeface="Arial" panose="020B0604020202020204" pitchFamily="34" charset="0"/>
                        </a:rPr>
                        <a:t>en el centro del mar</a:t>
                      </a:r>
                      <a:r>
                        <a:rPr lang="es-CO" sz="1050" spc="0" baseline="0" dirty="0" smtClean="0">
                          <a:solidFill>
                            <a:schemeClr val="tx1"/>
                          </a:solidFill>
                          <a:latin typeface="Arial Narrow" panose="020B0606020202030204" pitchFamily="34" charset="0"/>
                          <a:cs typeface="Arial" panose="020B0604020202020204" pitchFamily="34" charset="0"/>
                        </a:rPr>
                        <a:t> Caribe nacional, aguas adentro y por pleamar hasta el 11 de agosto hacia el litoral.</a:t>
                      </a:r>
                      <a:endParaRPr lang="es-CO" sz="1050" spc="0" baseline="0" dirty="0" smtClean="0">
                        <a:solidFill>
                          <a:schemeClr val="tx1"/>
                        </a:solidFill>
                        <a:latin typeface="Arial Narrow" panose="020B0606020202030204" pitchFamily="34" charset="0"/>
                        <a:cs typeface="Arial" panose="020B0604020202020204" pitchFamily="34" charset="0"/>
                      </a:endParaRPr>
                    </a:p>
                  </a:txBody>
                  <a:tcPr marL="36000" marR="3600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solidFill>
                        <a:schemeClr val="bg1">
                          <a:lumMod val="85000"/>
                        </a:schemeClr>
                      </a:solidFill>
                      <a:prstDash val="solid"/>
                    </a:lnB>
                    <a:solidFill>
                      <a:schemeClr val="bg1">
                        <a:lumMod val="85000"/>
                      </a:schemeClr>
                    </a:solidFill>
                  </a:tcPr>
                </a:tc>
                <a:extLst>
                  <a:ext uri="{0D108BD9-81ED-4DB2-BD59-A6C34878D82A}">
                    <a16:rowId xmlns="" xmlns:a16="http://schemas.microsoft.com/office/drawing/2014/main" val="10001"/>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776528786"/>
              </p:ext>
            </p:extLst>
          </p:nvPr>
        </p:nvGraphicFramePr>
        <p:xfrm>
          <a:off x="206175" y="2620395"/>
          <a:ext cx="6105738" cy="1143000"/>
        </p:xfrm>
        <a:graphic>
          <a:graphicData uri="http://schemas.openxmlformats.org/drawingml/2006/table">
            <a:tbl>
              <a:tblPr/>
              <a:tblGrid>
                <a:gridCol w="6105738">
                  <a:extLst>
                    <a:ext uri="{9D8B030D-6E8A-4147-A177-3AD203B41FA5}">
                      <a16:colId xmlns="" xmlns:a16="http://schemas.microsoft.com/office/drawing/2014/main" val="20000"/>
                    </a:ext>
                  </a:extLst>
                </a:gridCol>
              </a:tblGrid>
              <a:tr h="146840">
                <a:tc>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200" b="1" spc="0" dirty="0" smtClean="0">
                          <a:solidFill>
                            <a:schemeClr val="tx1"/>
                          </a:solidFill>
                          <a:latin typeface="Arial Narrow" panose="020B0606020202030204" pitchFamily="34" charset="0"/>
                        </a:rPr>
                        <a:t>ALERTA ROJA</a:t>
                      </a:r>
                    </a:p>
                  </a:txBody>
                  <a:tcPr marL="36000" marR="36000" marT="0" marB="0">
                    <a:lnL w="12700" cmpd="sng">
                      <a:solidFill>
                        <a:schemeClr val="bg1">
                          <a:lumMod val="85000"/>
                        </a:schemeClr>
                      </a:solidFill>
                      <a:prstDash val="solid"/>
                    </a:lnL>
                    <a:lnR w="12700" cmpd="sng">
                      <a:solidFill>
                        <a:schemeClr val="bg1">
                          <a:lumMod val="85000"/>
                        </a:schemeClr>
                      </a:solidFill>
                      <a:prstDash val="solid"/>
                    </a:lnR>
                    <a:lnT w="12700" cmpd="sng">
                      <a:solidFill>
                        <a:schemeClr val="bg1">
                          <a:lumMod val="85000"/>
                        </a:schemeClr>
                      </a:solidFill>
                      <a:prstDash val="solid"/>
                    </a:lnT>
                    <a:lnB w="12700" cap="flat" cmpd="sng" algn="ctr">
                      <a:solidFill>
                        <a:schemeClr val="bg1">
                          <a:lumMod val="85000"/>
                        </a:schemeClr>
                      </a:solidFill>
                      <a:prstDash val="solid"/>
                      <a:round/>
                      <a:headEnd type="none" w="med" len="med"/>
                      <a:tailEnd type="none" w="med" len="med"/>
                    </a:lnB>
                    <a:solidFill>
                      <a:srgbClr val="FF0000"/>
                    </a:solidFill>
                  </a:tcPr>
                </a:tc>
                <a:extLst>
                  <a:ext uri="{0D108BD9-81ED-4DB2-BD59-A6C34878D82A}">
                    <a16:rowId xmlns="" xmlns:a16="http://schemas.microsoft.com/office/drawing/2014/main" val="10000"/>
                  </a:ext>
                </a:extLst>
              </a:tr>
              <a:tr h="506330">
                <a:tc>
                  <a:txBody>
                    <a:bodyPr/>
                    <a:lstStyle/>
                    <a:p>
                      <a:pPr marL="171450" marR="0" lvl="0" indent="-171450" algn="just" defTabSz="64803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CO" sz="1050" kern="1200" spc="0" baseline="0" dirty="0" smtClean="0">
                          <a:solidFill>
                            <a:schemeClr val="tx1"/>
                          </a:solidFill>
                          <a:latin typeface="Arial Narrow" panose="020B0606020202030204" pitchFamily="34" charset="0"/>
                          <a:cs typeface="Arial" panose="020B0604020202020204" pitchFamily="34" charset="0"/>
                        </a:rPr>
                        <a:t>Por </a:t>
                      </a:r>
                      <a:r>
                        <a:rPr lang="es-CO" sz="1050" kern="1200" spc="0" baseline="0" dirty="0" smtClean="0">
                          <a:solidFill>
                            <a:schemeClr val="tx1"/>
                          </a:solidFill>
                          <a:latin typeface="Arial Narrow" panose="020B0606020202030204" pitchFamily="34" charset="0"/>
                          <a:cs typeface="Arial" panose="020B0604020202020204" pitchFamily="34" charset="0"/>
                        </a:rPr>
                        <a:t>niveles </a:t>
                      </a:r>
                      <a:r>
                        <a:rPr lang="es-CO" sz="1050" kern="1200" spc="0" baseline="0" dirty="0" smtClean="0">
                          <a:solidFill>
                            <a:schemeClr val="tx1"/>
                          </a:solidFill>
                          <a:latin typeface="Arial Narrow" panose="020B0606020202030204" pitchFamily="34" charset="0"/>
                          <a:cs typeface="Arial" panose="020B0604020202020204" pitchFamily="34" charset="0"/>
                        </a:rPr>
                        <a:t>altos en varias corrientes de los siguientes departamentos: Vichada, Guainía, Guaviare, </a:t>
                      </a:r>
                      <a:r>
                        <a:rPr lang="es-CO" sz="1050" kern="1200" spc="0" baseline="0" dirty="0" smtClean="0">
                          <a:solidFill>
                            <a:schemeClr val="tx1"/>
                          </a:solidFill>
                          <a:latin typeface="Arial Narrow" panose="020B0606020202030204" pitchFamily="34" charset="0"/>
                          <a:cs typeface="Arial" panose="020B0604020202020204" pitchFamily="34" charset="0"/>
                        </a:rPr>
                        <a:t>Meta, Antioquia, Córdoba, Sucre, Bolívar y Chocó.</a:t>
                      </a:r>
                      <a:endParaRPr lang="es-CO" sz="1050" kern="1200" spc="0" baseline="0" dirty="0" smtClean="0">
                        <a:solidFill>
                          <a:schemeClr val="tx1"/>
                        </a:solidFill>
                        <a:latin typeface="Arial Narrow" panose="020B0606020202030204" pitchFamily="34" charset="0"/>
                        <a:cs typeface="Arial" panose="020B0604020202020204" pitchFamily="34" charset="0"/>
                      </a:endParaRPr>
                    </a:p>
                    <a:p>
                      <a:pPr marL="171450" marR="0" lvl="0" indent="-171450" algn="just" defTabSz="64803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CO" sz="1050" kern="1200" spc="0" baseline="0" dirty="0" smtClean="0">
                          <a:solidFill>
                            <a:schemeClr val="tx1"/>
                          </a:solidFill>
                          <a:latin typeface="Arial Narrow" panose="020B0606020202030204" pitchFamily="34" charset="0"/>
                          <a:cs typeface="Arial" panose="020B0604020202020204" pitchFamily="34" charset="0"/>
                        </a:rPr>
                        <a:t>Probabilidad de crecientes súbitas en los ríos, quebradas y arroyos de la región Caribe, </a:t>
                      </a:r>
                      <a:r>
                        <a:rPr lang="es-CO" sz="1050" kern="1200" spc="0" baseline="0" dirty="0" smtClean="0">
                          <a:solidFill>
                            <a:schemeClr val="tx1"/>
                          </a:solidFill>
                          <a:latin typeface="Arial Narrow" panose="020B0606020202030204" pitchFamily="34" charset="0"/>
                          <a:cs typeface="Arial" panose="020B0604020202020204" pitchFamily="34" charset="0"/>
                        </a:rPr>
                        <a:t>ubicados principalmente </a:t>
                      </a:r>
                      <a:r>
                        <a:rPr lang="es-CO" sz="1050" kern="1200" spc="0" baseline="0" dirty="0" smtClean="0">
                          <a:solidFill>
                            <a:schemeClr val="tx1"/>
                          </a:solidFill>
                          <a:latin typeface="Arial Narrow" panose="020B0606020202030204" pitchFamily="34" charset="0"/>
                          <a:cs typeface="Arial" panose="020B0604020202020204" pitchFamily="34" charset="0"/>
                        </a:rPr>
                        <a:t>en el </a:t>
                      </a:r>
                      <a:r>
                        <a:rPr lang="es-CO" sz="1050" kern="1200" spc="0" baseline="0" dirty="0" smtClean="0">
                          <a:solidFill>
                            <a:schemeClr val="tx1"/>
                          </a:solidFill>
                          <a:latin typeface="Arial Narrow" panose="020B0606020202030204" pitchFamily="34" charset="0"/>
                          <a:cs typeface="Arial" panose="020B0604020202020204" pitchFamily="34" charset="0"/>
                        </a:rPr>
                        <a:t>departamento de </a:t>
                      </a:r>
                      <a:r>
                        <a:rPr lang="es-CO" sz="1050" kern="1200" spc="0" baseline="0" dirty="0" smtClean="0">
                          <a:solidFill>
                            <a:schemeClr val="tx1"/>
                          </a:solidFill>
                          <a:latin typeface="Arial Narrow" panose="020B0606020202030204" pitchFamily="34" charset="0"/>
                          <a:cs typeface="Arial" panose="020B0604020202020204" pitchFamily="34" charset="0"/>
                        </a:rPr>
                        <a:t>Atlántico.</a:t>
                      </a:r>
                    </a:p>
                    <a:p>
                      <a:pPr marL="171450" marR="0" lvl="0" indent="-171450" algn="just" defTabSz="64803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CO" sz="1050" kern="1200" spc="0" baseline="0" dirty="0" smtClean="0">
                          <a:solidFill>
                            <a:schemeClr val="tx1"/>
                          </a:solidFill>
                          <a:latin typeface="Arial Narrow" panose="020B0606020202030204" pitchFamily="34" charset="0"/>
                          <a:cs typeface="Arial" panose="020B0604020202020204" pitchFamily="34" charset="0"/>
                        </a:rPr>
                        <a:t>Por alta probabilidad de </a:t>
                      </a:r>
                      <a:r>
                        <a:rPr lang="es-CO" sz="1050" kern="1200" spc="0" baseline="0" dirty="0" smtClean="0">
                          <a:solidFill>
                            <a:schemeClr val="tx1"/>
                          </a:solidFill>
                          <a:latin typeface="Arial Narrow" panose="020B0606020202030204" pitchFamily="34" charset="0"/>
                          <a:cs typeface="Arial" panose="020B0604020202020204" pitchFamily="34" charset="0"/>
                        </a:rPr>
                        <a:t>deslizamientos </a:t>
                      </a:r>
                      <a:r>
                        <a:rPr lang="es-CO" sz="1050" kern="1200" spc="0" baseline="0" dirty="0" smtClean="0">
                          <a:solidFill>
                            <a:schemeClr val="tx1"/>
                          </a:solidFill>
                          <a:latin typeface="Arial Narrow" panose="020B0606020202030204" pitchFamily="34" charset="0"/>
                          <a:cs typeface="Arial" panose="020B0604020202020204" pitchFamily="34" charset="0"/>
                        </a:rPr>
                        <a:t>de tierra en zonas inestables o de ladera localizadas en los municipios de Cubarral y Villavicencio, departamento de Meta.</a:t>
                      </a:r>
                      <a:endParaRPr lang="es-CO" sz="1050" kern="1200" spc="0" baseline="0" dirty="0" smtClean="0">
                        <a:solidFill>
                          <a:schemeClr val="tx1"/>
                        </a:solidFill>
                        <a:latin typeface="Arial Narrow" panose="020B0606020202030204" pitchFamily="34" charset="0"/>
                        <a:cs typeface="Arial" panose="020B0604020202020204" pitchFamily="34" charset="0"/>
                      </a:endParaRPr>
                    </a:p>
                  </a:txBody>
                  <a:tcPr marL="36000" marR="3600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solidFill>
                        <a:schemeClr val="bg1">
                          <a:lumMod val="85000"/>
                        </a:schemeClr>
                      </a:solidFill>
                      <a:prstDash val="solid"/>
                    </a:lnB>
                    <a:solidFill>
                      <a:schemeClr val="bg1">
                        <a:lumMod val="85000"/>
                      </a:schemeClr>
                    </a:solidFill>
                  </a:tcPr>
                </a:tc>
                <a:extLst>
                  <a:ext uri="{0D108BD9-81ED-4DB2-BD59-A6C34878D82A}">
                    <a16:rowId xmlns="" xmlns:a16="http://schemas.microsoft.com/office/drawing/2014/main" val="10001"/>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775877653"/>
              </p:ext>
            </p:extLst>
          </p:nvPr>
        </p:nvGraphicFramePr>
        <p:xfrm>
          <a:off x="204107" y="7122457"/>
          <a:ext cx="6105737" cy="662940"/>
        </p:xfrm>
        <a:graphic>
          <a:graphicData uri="http://schemas.openxmlformats.org/drawingml/2006/table">
            <a:tbl>
              <a:tblPr/>
              <a:tblGrid>
                <a:gridCol w="6105737">
                  <a:extLst>
                    <a:ext uri="{9D8B030D-6E8A-4147-A177-3AD203B41FA5}">
                      <a16:colId xmlns="" xmlns:a16="http://schemas.microsoft.com/office/drawing/2014/main" val="20000"/>
                    </a:ext>
                  </a:extLst>
                </a:gridCol>
              </a:tblGrid>
              <a:tr h="0">
                <a:tc>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200" b="1" dirty="0" smtClean="0">
                          <a:solidFill>
                            <a:schemeClr val="tx1"/>
                          </a:solidFill>
                          <a:latin typeface="Arial Narrow" panose="020B0606020202030204" pitchFamily="34" charset="0"/>
                        </a:rPr>
                        <a:t>PARA TENER EN CUENTA</a:t>
                      </a:r>
                    </a:p>
                  </a:txBody>
                  <a:tcPr marL="36000" marR="36000" marT="0" marB="0">
                    <a:lnL w="12700" cmpd="sng">
                      <a:solidFill>
                        <a:schemeClr val="bg1">
                          <a:lumMod val="85000"/>
                        </a:schemeClr>
                      </a:solidFill>
                      <a:prstDash val="solid"/>
                    </a:lnL>
                    <a:lnR w="12700" cmpd="sng">
                      <a:solidFill>
                        <a:schemeClr val="bg1">
                          <a:lumMod val="85000"/>
                        </a:schemeClr>
                      </a:solidFill>
                      <a:prstDash val="solid"/>
                    </a:lnR>
                    <a:lnT w="12700" cmpd="sng">
                      <a:solidFill>
                        <a:schemeClr val="bg1">
                          <a:lumMod val="85000"/>
                        </a:schemeClr>
                      </a:solidFill>
                      <a:prstDash val="solid"/>
                    </a:lnT>
                    <a:lnB w="12700" cap="flat" cmpd="sng" algn="ctr">
                      <a:solidFill>
                        <a:schemeClr val="bg1">
                          <a:lumMod val="8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0"/>
                  </a:ext>
                </a:extLst>
              </a:tr>
              <a:tr h="213878">
                <a:tc>
                  <a:txBody>
                    <a:bodyPr/>
                    <a:lstStyle/>
                    <a:p>
                      <a:pPr marL="171450" marR="0" lvl="0" indent="-171450" algn="just" defTabSz="64803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CO" sz="1050" kern="1200" spc="0" baseline="0" dirty="0" smtClean="0">
                          <a:solidFill>
                            <a:schemeClr val="tx1"/>
                          </a:solidFill>
                          <a:latin typeface="Arial Narrow" panose="020B0606020202030204" pitchFamily="34" charset="0"/>
                          <a:cs typeface="Arial" panose="020B0604020202020204" pitchFamily="34" charset="0"/>
                        </a:rPr>
                        <a:t>Los niveles reportados para el río Guaviare (especialmente aguas arriba del municipio de San José del Guaviare), para el río Guainía (en inmediaciones de Puerto Inírida) y para el río Vichada (en inmediaciones de Puerto Carreño), presentan registros superiores a los promedios históricos de los últimos tres años, para la época julio - agosto.</a:t>
                      </a:r>
                      <a:endParaRPr lang="es-CO" sz="1050" spc="0" baseline="0" dirty="0" smtClean="0">
                        <a:solidFill>
                          <a:schemeClr val="tx1"/>
                        </a:solidFill>
                        <a:latin typeface="Arial Narrow" panose="020B0606020202030204" pitchFamily="34" charset="0"/>
                        <a:cs typeface="Arial" panose="020B0604020202020204" pitchFamily="34" charset="0"/>
                      </a:endParaRPr>
                    </a:p>
                  </a:txBody>
                  <a:tcPr marL="36000" marR="3600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solidFill>
                        <a:schemeClr val="bg1">
                          <a:lumMod val="85000"/>
                        </a:schemeClr>
                      </a:solidFill>
                      <a:prstDash val="solid"/>
                    </a:lnB>
                    <a:solidFill>
                      <a:schemeClr val="bg1">
                        <a:lumMod val="85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3041781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uadroTexto 20"/>
          <p:cNvSpPr txBox="1"/>
          <p:nvPr/>
        </p:nvSpPr>
        <p:spPr>
          <a:xfrm>
            <a:off x="4050087" y="549175"/>
            <a:ext cx="2264433" cy="846386"/>
          </a:xfrm>
          <a:prstGeom prst="rect">
            <a:avLst/>
          </a:prstGeom>
          <a:noFill/>
        </p:spPr>
        <p:txBody>
          <a:bodyPr wrap="square" rtlCol="0">
            <a:spAutoFit/>
          </a:bodyPr>
          <a:lstStyle/>
          <a:p>
            <a:pPr lvl="0"/>
            <a:r>
              <a:rPr lang="es-CO" sz="700" b="1" dirty="0" smtClean="0">
                <a:solidFill>
                  <a:srgbClr val="C00000"/>
                </a:solidFill>
                <a:latin typeface="Arial Narrow" panose="020B0606020202030204" pitchFamily="34" charset="0"/>
                <a:cs typeface="Arial" panose="020B0604020202020204" pitchFamily="34" charset="0"/>
              </a:rPr>
              <a:t>ALERTA ROJA</a:t>
            </a:r>
            <a:r>
              <a:rPr lang="es-CO" sz="700" dirty="0" smtClean="0">
                <a:solidFill>
                  <a:srgbClr val="C00000"/>
                </a:solidFill>
                <a:latin typeface="Arial Narrow" panose="020B0606020202030204" pitchFamily="34" charset="0"/>
                <a:cs typeface="Arial" panose="020B0604020202020204" pitchFamily="34" charset="0"/>
              </a:rPr>
              <a:t>:</a:t>
            </a:r>
          </a:p>
          <a:p>
            <a:pPr lvl="0" algn="just"/>
            <a:r>
              <a:rPr lang="es-CO" sz="700" dirty="0">
                <a:solidFill>
                  <a:schemeClr val="bg1">
                    <a:lumMod val="50000"/>
                  </a:schemeClr>
                </a:solidFill>
                <a:latin typeface="Arial Narrow" panose="020B0606020202030204" pitchFamily="34" charset="0"/>
              </a:rPr>
              <a:t>Amenaza alta a muy alta </a:t>
            </a:r>
            <a:r>
              <a:rPr lang="es-CO" sz="700">
                <a:solidFill>
                  <a:schemeClr val="bg1">
                    <a:lumMod val="50000"/>
                  </a:schemeClr>
                </a:solidFill>
                <a:latin typeface="Arial Narrow" panose="020B0606020202030204" pitchFamily="34" charset="0"/>
              </a:rPr>
              <a:t>por </a:t>
            </a:r>
            <a:r>
              <a:rPr lang="es-CO" sz="700" smtClean="0">
                <a:solidFill>
                  <a:schemeClr val="bg1">
                    <a:lumMod val="50000"/>
                  </a:schemeClr>
                </a:solidFill>
                <a:latin typeface="Arial Narrow" panose="020B0606020202030204" pitchFamily="34" charset="0"/>
              </a:rPr>
              <a:t>deslizamientos de tierra </a:t>
            </a:r>
            <a:r>
              <a:rPr lang="es-CO" sz="700" dirty="0">
                <a:solidFill>
                  <a:schemeClr val="bg1">
                    <a:lumMod val="50000"/>
                  </a:schemeClr>
                </a:solidFill>
                <a:latin typeface="Arial Narrow" panose="020B0606020202030204" pitchFamily="34" charset="0"/>
              </a:rPr>
              <a:t>detonados por lluvias, localizados en los siguientes municipios</a:t>
            </a:r>
            <a:r>
              <a:rPr lang="es-CO" sz="700" dirty="0" smtClean="0">
                <a:solidFill>
                  <a:schemeClr val="bg1">
                    <a:lumMod val="50000"/>
                  </a:schemeClr>
                </a:solidFill>
                <a:latin typeface="Arial Narrow" panose="020B0606020202030204" pitchFamily="34" charset="0"/>
              </a:rPr>
              <a:t>:</a:t>
            </a:r>
          </a:p>
          <a:p>
            <a:pPr lvl="0" algn="just"/>
            <a:endParaRPr lang="es-CO" sz="700" dirty="0" smtClean="0">
              <a:solidFill>
                <a:prstClr val="black"/>
              </a:solidFill>
              <a:latin typeface="Arial Narrow" panose="020B0606020202030204" pitchFamily="34" charset="0"/>
            </a:endParaRPr>
          </a:p>
          <a:p>
            <a:pPr lvl="0"/>
            <a:r>
              <a:rPr lang="es-CO" sz="700" b="1" dirty="0">
                <a:solidFill>
                  <a:srgbClr val="F65800"/>
                </a:solidFill>
                <a:latin typeface="Arial Narrow" panose="020B0606020202030204" pitchFamily="34" charset="0"/>
                <a:cs typeface="Arial" panose="020B0604020202020204" pitchFamily="34" charset="0"/>
              </a:rPr>
              <a:t>ALERTA NARANJA</a:t>
            </a:r>
            <a:r>
              <a:rPr lang="es-CO" sz="700" dirty="0">
                <a:solidFill>
                  <a:srgbClr val="F65800"/>
                </a:solidFill>
                <a:latin typeface="Arial Narrow" panose="020B0606020202030204" pitchFamily="34" charset="0"/>
                <a:cs typeface="Arial" panose="020B0604020202020204" pitchFamily="34" charset="0"/>
              </a:rPr>
              <a:t>:</a:t>
            </a:r>
          </a:p>
          <a:p>
            <a:pPr lvl="0" algn="just"/>
            <a:r>
              <a:rPr lang="es-CO" sz="700" dirty="0">
                <a:solidFill>
                  <a:schemeClr val="bg1">
                    <a:lumMod val="50000"/>
                  </a:schemeClr>
                </a:solidFill>
                <a:latin typeface="Arial Narrow" panose="020B0606020202030204" pitchFamily="34" charset="0"/>
              </a:rPr>
              <a:t>Amenaza moderada </a:t>
            </a:r>
            <a:r>
              <a:rPr lang="es-CO" sz="700">
                <a:solidFill>
                  <a:schemeClr val="bg1">
                    <a:lumMod val="50000"/>
                  </a:schemeClr>
                </a:solidFill>
                <a:latin typeface="Arial Narrow" panose="020B0606020202030204" pitchFamily="34" charset="0"/>
              </a:rPr>
              <a:t>por </a:t>
            </a:r>
            <a:r>
              <a:rPr lang="es-CO" sz="700" smtClean="0">
                <a:solidFill>
                  <a:schemeClr val="bg1">
                    <a:lumMod val="50000"/>
                  </a:schemeClr>
                </a:solidFill>
                <a:latin typeface="Arial Narrow" panose="020B0606020202030204" pitchFamily="34" charset="0"/>
              </a:rPr>
              <a:t>deslizamientos de tierra </a:t>
            </a:r>
            <a:r>
              <a:rPr lang="es-CO" sz="700" dirty="0">
                <a:solidFill>
                  <a:schemeClr val="bg1">
                    <a:lumMod val="50000"/>
                  </a:schemeClr>
                </a:solidFill>
                <a:latin typeface="Arial Narrow" panose="020B0606020202030204" pitchFamily="34" charset="0"/>
              </a:rPr>
              <a:t>detonados por lluvias, localizados en los siguientes municipios:</a:t>
            </a:r>
            <a:endParaRPr lang="es-CO" sz="801" dirty="0">
              <a:solidFill>
                <a:schemeClr val="bg1">
                  <a:lumMod val="50000"/>
                </a:schemeClr>
              </a:solidFill>
              <a:latin typeface="Arial Narrow" panose="020B0606020202030204" pitchFamily="34"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1379685150"/>
              </p:ext>
            </p:extLst>
          </p:nvPr>
        </p:nvGraphicFramePr>
        <p:xfrm>
          <a:off x="359767" y="3315591"/>
          <a:ext cx="5760640" cy="1783448"/>
        </p:xfrm>
        <a:graphic>
          <a:graphicData uri="http://schemas.openxmlformats.org/drawingml/2006/table">
            <a:tbl>
              <a:tblPr/>
              <a:tblGrid>
                <a:gridCol w="1728192">
                  <a:extLst>
                    <a:ext uri="{9D8B030D-6E8A-4147-A177-3AD203B41FA5}">
                      <a16:colId xmlns:a16="http://schemas.microsoft.com/office/drawing/2014/main" xmlns="" val="20000"/>
                    </a:ext>
                  </a:extLst>
                </a:gridCol>
                <a:gridCol w="3030431">
                  <a:extLst>
                    <a:ext uri="{9D8B030D-6E8A-4147-A177-3AD203B41FA5}">
                      <a16:colId xmlns:a16="http://schemas.microsoft.com/office/drawing/2014/main" xmlns="" val="20001"/>
                    </a:ext>
                  </a:extLst>
                </a:gridCol>
                <a:gridCol w="1002017">
                  <a:extLst>
                    <a:ext uri="{9D8B030D-6E8A-4147-A177-3AD203B41FA5}">
                      <a16:colId xmlns:a16="http://schemas.microsoft.com/office/drawing/2014/main" xmlns="" val="20002"/>
                    </a:ext>
                  </a:extLst>
                </a:gridCol>
              </a:tblGrid>
              <a:tr h="391280">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400" b="1" dirty="0" smtClean="0">
                          <a:solidFill>
                            <a:schemeClr val="tx1"/>
                          </a:solidFill>
                          <a:latin typeface="Arial Narrow" panose="020B0606020202030204" pitchFamily="34" charset="0"/>
                        </a:rPr>
                        <a:t>REGIÓN  ANDINA </a:t>
                      </a:r>
                      <a:endParaRPr lang="es-CO" sz="1400" b="1" dirty="0">
                        <a:solidFill>
                          <a:schemeClr val="tx1"/>
                        </a:solidFill>
                        <a:latin typeface="Arial Narrow" panose="020B0606020202030204" pitchFamily="34" charset="0"/>
                      </a:endParaRPr>
                    </a:p>
                  </a:txBody>
                  <a:tcPr marL="91421" marR="91421" marT="45812" marB="45812" anchor="ctr">
                    <a:lnL w="12700" cmpd="sng">
                      <a:solidFill>
                        <a:sysClr val="window" lastClr="FFFFFF">
                          <a:lumMod val="65000"/>
                        </a:sysClr>
                      </a:solidFill>
                      <a:prstDash val="solid"/>
                    </a:lnL>
                    <a:lnR w="12700" cap="flat" cmpd="sng" algn="ctr">
                      <a:solidFill>
                        <a:sysClr val="window" lastClr="FFFFFF">
                          <a:lumMod val="65000"/>
                        </a:sysClr>
                      </a:solidFill>
                      <a:prstDash val="solid"/>
                      <a:round/>
                      <a:headEnd type="none" w="med" len="med"/>
                      <a:tailEnd type="none" w="med" len="me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996633">
                        <a:alpha val="25000"/>
                      </a:srgbClr>
                    </a:solidFill>
                  </a:tcPr>
                </a:tc>
                <a:tc>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050" b="1" dirty="0" smtClean="0">
                          <a:latin typeface="Arial Narrow" panose="020B0606020202030204" pitchFamily="34" charset="0"/>
                        </a:rPr>
                        <a:t>SITIOS</a:t>
                      </a:r>
                      <a:r>
                        <a:rPr lang="es-CO" sz="1050" b="1" baseline="0" dirty="0" smtClean="0">
                          <a:latin typeface="Arial Narrow" panose="020B0606020202030204" pitchFamily="34" charset="0"/>
                        </a:rPr>
                        <a:t> PARA LOS CUALES SE GENERA LA ALERTA</a:t>
                      </a:r>
                    </a:p>
                  </a:txBody>
                  <a:tcPr marL="91421" marR="91421" marT="45812" marB="45812"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996633">
                        <a:alpha val="25000"/>
                      </a:srgbClr>
                    </a:solidFill>
                  </a:tcPr>
                </a:tc>
                <a:tc>
                  <a:txBody>
                    <a:bodyPr/>
                    <a:lstStyle/>
                    <a:p>
                      <a:pPr marL="0" marR="0" indent="0" algn="ctr" defTabSz="0" rtl="0" eaLnBrk="1" fontAlgn="auto" latinLnBrk="0" hangingPunct="1">
                        <a:lnSpc>
                          <a:spcPct val="100000"/>
                        </a:lnSpc>
                        <a:spcBef>
                          <a:spcPts val="0"/>
                        </a:spcBef>
                        <a:spcAft>
                          <a:spcPts val="0"/>
                        </a:spcAft>
                        <a:buClrTx/>
                        <a:buSzTx/>
                        <a:buFontTx/>
                        <a:buNone/>
                        <a:tabLst/>
                        <a:defRPr/>
                      </a:pPr>
                      <a:r>
                        <a:rPr lang="es-CO" sz="1050" b="1" dirty="0" smtClean="0">
                          <a:solidFill>
                            <a:schemeClr val="tx1"/>
                          </a:solidFill>
                          <a:effectLst/>
                          <a:latin typeface="Arial Narrow" panose="020B0606020202030204" pitchFamily="34" charset="0"/>
                        </a:rPr>
                        <a:t>ALERTA NARANJA</a:t>
                      </a:r>
                    </a:p>
                  </a:txBody>
                  <a:tcPr marL="91421" marR="91421" marT="45812" marB="45812" anchor="ctr">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10000"/>
                  </a:ext>
                </a:extLst>
              </a:tr>
              <a:tr h="792088">
                <a:tc gridSpan="3">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baseline="0" dirty="0" smtClean="0">
                          <a:solidFill>
                            <a:schemeClr val="tx1"/>
                          </a:solidFill>
                          <a:latin typeface="Arial Narrow" panose="020B0606020202030204" pitchFamily="34" charset="0"/>
                          <a:ea typeface="+mn-ea"/>
                          <a:cs typeface="+mn-cs"/>
                        </a:rPr>
                        <a:t>ANTIOQUIA:</a:t>
                      </a:r>
                      <a:r>
                        <a:rPr lang="es-CO" sz="1050" b="0" kern="1200" baseline="0" dirty="0" smtClean="0">
                          <a:solidFill>
                            <a:schemeClr val="tx1"/>
                          </a:solidFill>
                          <a:latin typeface="Arial Narrow" panose="020B0606020202030204" pitchFamily="34" charset="0"/>
                          <a:ea typeface="+mn-ea"/>
                          <a:cs typeface="+mn-cs"/>
                        </a:rPr>
                        <a:t> Amagá, Amalfi, Anorí, </a:t>
                      </a:r>
                      <a:r>
                        <a:rPr lang="es-CO" sz="1050" b="0" kern="1200" baseline="0" dirty="0" err="1" smtClean="0">
                          <a:solidFill>
                            <a:schemeClr val="tx1"/>
                          </a:solidFill>
                          <a:latin typeface="Arial Narrow" panose="020B0606020202030204" pitchFamily="34" charset="0"/>
                          <a:ea typeface="+mn-ea"/>
                          <a:cs typeface="+mn-cs"/>
                        </a:rPr>
                        <a:t>Betulia</a:t>
                      </a:r>
                      <a:r>
                        <a:rPr lang="es-CO" sz="1050" b="0" kern="1200" baseline="0" dirty="0" smtClean="0">
                          <a:solidFill>
                            <a:schemeClr val="tx1"/>
                          </a:solidFill>
                          <a:latin typeface="Arial Narrow" panose="020B0606020202030204" pitchFamily="34" charset="0"/>
                          <a:ea typeface="+mn-ea"/>
                          <a:cs typeface="+mn-cs"/>
                        </a:rPr>
                        <a:t>, Cáceres, Caracolí, Cisneros, Ituango, Maceo, San Francisco, San Luis, San Roque, Santo Domingo, Sonsón, Tarazá, Valdivia, Yolombó</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baseline="0" dirty="0" smtClean="0">
                          <a:solidFill>
                            <a:schemeClr val="tx1"/>
                          </a:solidFill>
                          <a:latin typeface="Arial Narrow" panose="020B0606020202030204" pitchFamily="34" charset="0"/>
                          <a:ea typeface="+mn-ea"/>
                          <a:cs typeface="+mn-cs"/>
                        </a:rPr>
                        <a:t>BOYACÁ:</a:t>
                      </a:r>
                      <a:r>
                        <a:rPr lang="es-CO" sz="1050" b="0" kern="1200" baseline="0" dirty="0" smtClean="0">
                          <a:solidFill>
                            <a:schemeClr val="tx1"/>
                          </a:solidFill>
                          <a:latin typeface="Arial Narrow" panose="020B0606020202030204" pitchFamily="34" charset="0"/>
                          <a:ea typeface="+mn-ea"/>
                          <a:cs typeface="+mn-cs"/>
                        </a:rPr>
                        <a:t> Almeida, Campohermoso, Chivor, Cubará, Macanal, Muzo, Otanche, Pauna, San Luis de Gaceno, San Pablo de Borbur, Santa María.</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baseline="0" dirty="0" smtClean="0">
                          <a:solidFill>
                            <a:schemeClr val="tx1"/>
                          </a:solidFill>
                          <a:latin typeface="Arial Narrow" panose="020B0606020202030204" pitchFamily="34" charset="0"/>
                          <a:ea typeface="+mn-ea"/>
                          <a:cs typeface="+mn-cs"/>
                        </a:rPr>
                        <a:t>CALDAS: </a:t>
                      </a:r>
                      <a:r>
                        <a:rPr lang="es-CO" sz="1050" b="0" kern="1200" baseline="0" dirty="0" smtClean="0">
                          <a:solidFill>
                            <a:schemeClr val="tx1"/>
                          </a:solidFill>
                          <a:latin typeface="Arial Narrow" panose="020B0606020202030204" pitchFamily="34" charset="0"/>
                          <a:ea typeface="+mn-ea"/>
                          <a:cs typeface="+mn-cs"/>
                        </a:rPr>
                        <a:t>Samaná</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baseline="0" dirty="0" smtClean="0">
                          <a:solidFill>
                            <a:schemeClr val="tx1"/>
                          </a:solidFill>
                          <a:latin typeface="Arial Narrow" panose="020B0606020202030204" pitchFamily="34" charset="0"/>
                          <a:ea typeface="+mn-ea"/>
                          <a:cs typeface="+mn-cs"/>
                        </a:rPr>
                        <a:t>CUNDINAMARCA: </a:t>
                      </a:r>
                      <a:r>
                        <a:rPr lang="es-CO" sz="1050" b="0" kern="1200" baseline="0" dirty="0" smtClean="0">
                          <a:solidFill>
                            <a:schemeClr val="tx1"/>
                          </a:solidFill>
                          <a:latin typeface="Arial Narrow" panose="020B0606020202030204" pitchFamily="34" charset="0"/>
                          <a:ea typeface="+mn-ea"/>
                          <a:cs typeface="+mn-cs"/>
                        </a:rPr>
                        <a:t>Gachalá, Guayabetal, Gutiérrez, Medina, Paratebueno, Quetame, Ubalá</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baseline="0" dirty="0" smtClean="0">
                          <a:solidFill>
                            <a:schemeClr val="tx1"/>
                          </a:solidFill>
                          <a:latin typeface="Arial Narrow" panose="020B0606020202030204" pitchFamily="34" charset="0"/>
                          <a:ea typeface="+mn-ea"/>
                          <a:cs typeface="+mn-cs"/>
                        </a:rPr>
                        <a:t>SANTANDER: </a:t>
                      </a:r>
                      <a:r>
                        <a:rPr lang="es-CO" sz="1050" b="0" kern="1200" baseline="0" dirty="0" smtClean="0">
                          <a:solidFill>
                            <a:schemeClr val="tx1"/>
                          </a:solidFill>
                          <a:latin typeface="Arial Narrow" panose="020B0606020202030204" pitchFamily="34" charset="0"/>
                          <a:ea typeface="+mn-ea"/>
                          <a:cs typeface="+mn-cs"/>
                        </a:rPr>
                        <a:t>Albania, Barbosa, Bucaramanga, Chipatá, Jesús María, Puente Nacional, San Gil, Sucre, Vélez</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baseline="0" dirty="0" smtClean="0">
                          <a:solidFill>
                            <a:schemeClr val="tx1"/>
                          </a:solidFill>
                          <a:latin typeface="Arial Narrow" panose="020B0606020202030204" pitchFamily="34" charset="0"/>
                          <a:ea typeface="+mn-ea"/>
                          <a:cs typeface="+mn-cs"/>
                        </a:rPr>
                        <a:t>NORTE DE SATANDER: </a:t>
                      </a:r>
                      <a:r>
                        <a:rPr lang="es-CO" sz="1050" b="0" kern="1200" baseline="0" dirty="0" smtClean="0">
                          <a:solidFill>
                            <a:schemeClr val="tx1"/>
                          </a:solidFill>
                          <a:latin typeface="Arial Narrow" panose="020B0606020202030204" pitchFamily="34" charset="0"/>
                          <a:ea typeface="+mn-ea"/>
                          <a:cs typeface="+mn-cs"/>
                        </a:rPr>
                        <a:t>Chitagá y Toledo.</a:t>
                      </a:r>
                    </a:p>
                  </a:txBody>
                  <a:tcPr marL="91421" marR="91421" marT="45812" marB="45812"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s-CO" sz="1100" b="1" dirty="0">
                        <a:latin typeface="Arial Narrow" panose="020B0606020202030204" pitchFamily="34" charset="0"/>
                      </a:endParaRPr>
                    </a:p>
                  </a:txBody>
                  <a:tcPr marL="91421" marR="91421" marT="45812" marB="45812">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s-CO" sz="1100" b="1" dirty="0">
                        <a:latin typeface="Arial Narrow" panose="020B0606020202030204" pitchFamily="34" charset="0"/>
                      </a:endParaRPr>
                    </a:p>
                  </a:txBody>
                  <a:tcPr marL="91421" marR="91421" marT="45812" marB="45812">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1907178268"/>
              </p:ext>
            </p:extLst>
          </p:nvPr>
        </p:nvGraphicFramePr>
        <p:xfrm>
          <a:off x="359767" y="6179907"/>
          <a:ext cx="5744888" cy="1326636"/>
        </p:xfrm>
        <a:graphic>
          <a:graphicData uri="http://schemas.openxmlformats.org/drawingml/2006/table">
            <a:tbl>
              <a:tblPr/>
              <a:tblGrid>
                <a:gridCol w="1723467">
                  <a:extLst>
                    <a:ext uri="{9D8B030D-6E8A-4147-A177-3AD203B41FA5}">
                      <a16:colId xmlns:a16="http://schemas.microsoft.com/office/drawing/2014/main" xmlns="" val="20000"/>
                    </a:ext>
                  </a:extLst>
                </a:gridCol>
                <a:gridCol w="3022144">
                  <a:extLst>
                    <a:ext uri="{9D8B030D-6E8A-4147-A177-3AD203B41FA5}">
                      <a16:colId xmlns:a16="http://schemas.microsoft.com/office/drawing/2014/main" xmlns="" val="20001"/>
                    </a:ext>
                  </a:extLst>
                </a:gridCol>
                <a:gridCol w="999277">
                  <a:extLst>
                    <a:ext uri="{9D8B030D-6E8A-4147-A177-3AD203B41FA5}">
                      <a16:colId xmlns:a16="http://schemas.microsoft.com/office/drawing/2014/main" xmlns="" val="20002"/>
                    </a:ext>
                  </a:extLst>
                </a:gridCol>
              </a:tblGrid>
              <a:tr h="434912">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400" b="1" dirty="0" smtClean="0">
                          <a:solidFill>
                            <a:schemeClr val="tx1"/>
                          </a:solidFill>
                          <a:latin typeface="Arial Narrow" panose="020B0606020202030204" pitchFamily="34" charset="0"/>
                        </a:rPr>
                        <a:t>REGIÓN  PACÍFICO</a:t>
                      </a:r>
                      <a:endParaRPr lang="es-CO" sz="1400" b="1" dirty="0">
                        <a:solidFill>
                          <a:schemeClr val="tx1"/>
                        </a:solidFill>
                        <a:latin typeface="Arial Narrow" panose="020B0606020202030204" pitchFamily="34" charset="0"/>
                      </a:endParaRPr>
                    </a:p>
                  </a:txBody>
                  <a:tcPr marL="91421" marR="91421" marT="45812" marB="45812" anchor="ctr">
                    <a:lnL w="12700" cmpd="sng">
                      <a:solidFill>
                        <a:sysClr val="window" lastClr="FFFFFF">
                          <a:lumMod val="65000"/>
                        </a:sysClr>
                      </a:solidFill>
                      <a:prstDash val="solid"/>
                    </a:lnL>
                    <a:lnR w="12700" cap="flat" cmpd="sng" algn="ctr">
                      <a:solidFill>
                        <a:sysClr val="window" lastClr="FFFFFF">
                          <a:lumMod val="65000"/>
                        </a:sysClr>
                      </a:solidFill>
                      <a:prstDash val="solid"/>
                      <a:round/>
                      <a:headEnd type="none" w="med" len="med"/>
                      <a:tailEnd type="none" w="med" len="me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996633">
                        <a:alpha val="25000"/>
                      </a:srgbClr>
                    </a:solidFill>
                  </a:tcPr>
                </a:tc>
                <a:tc>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050" b="1" dirty="0" smtClean="0">
                          <a:latin typeface="Arial Narrow" panose="020B0606020202030204" pitchFamily="34" charset="0"/>
                        </a:rPr>
                        <a:t>SITIOS</a:t>
                      </a:r>
                      <a:r>
                        <a:rPr lang="es-CO" sz="1050" b="1" baseline="0" dirty="0" smtClean="0">
                          <a:latin typeface="Arial Narrow" panose="020B0606020202030204" pitchFamily="34" charset="0"/>
                        </a:rPr>
                        <a:t> PARA LOS CUALES SE GENERA LA ALERTA</a:t>
                      </a:r>
                    </a:p>
                  </a:txBody>
                  <a:tcPr marL="91421" marR="91421" marT="45812" marB="45812"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996633">
                        <a:alpha val="25000"/>
                      </a:srgbClr>
                    </a:solidFill>
                  </a:tcPr>
                </a:tc>
                <a:tc>
                  <a:txBody>
                    <a:bodyPr/>
                    <a:lstStyle/>
                    <a:p>
                      <a:pPr marL="0" marR="0" indent="0" algn="ctr" defTabSz="0" rtl="0" eaLnBrk="1" fontAlgn="auto" latinLnBrk="0" hangingPunct="1">
                        <a:lnSpc>
                          <a:spcPct val="100000"/>
                        </a:lnSpc>
                        <a:spcBef>
                          <a:spcPts val="0"/>
                        </a:spcBef>
                        <a:spcAft>
                          <a:spcPts val="0"/>
                        </a:spcAft>
                        <a:buClrTx/>
                        <a:buSzTx/>
                        <a:buFontTx/>
                        <a:buNone/>
                        <a:tabLst/>
                        <a:defRPr/>
                      </a:pPr>
                      <a:r>
                        <a:rPr lang="es-CO" sz="1050" b="1" dirty="0" smtClean="0">
                          <a:solidFill>
                            <a:schemeClr val="tx1"/>
                          </a:solidFill>
                          <a:effectLst/>
                          <a:latin typeface="Arial Narrow" panose="020B0606020202030204" pitchFamily="34" charset="0"/>
                        </a:rPr>
                        <a:t>ALERTA NARANJA</a:t>
                      </a:r>
                    </a:p>
                  </a:txBody>
                  <a:tcPr marL="91421" marR="91421" marT="45812" marB="45812" anchor="ctr">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10000"/>
                  </a:ext>
                </a:extLst>
              </a:tr>
              <a:tr h="230422">
                <a:tc gridSpan="3">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baseline="0" dirty="0" smtClean="0">
                          <a:solidFill>
                            <a:schemeClr val="tx1"/>
                          </a:solidFill>
                          <a:latin typeface="Arial Narrow" panose="020B0606020202030204" pitchFamily="34" charset="0"/>
                          <a:ea typeface="+mn-ea"/>
                          <a:cs typeface="+mn-cs"/>
                        </a:rPr>
                        <a:t>CHOCÓ: </a:t>
                      </a:r>
                      <a:r>
                        <a:rPr lang="es-CO" sz="1050" b="0" kern="1200" baseline="0" dirty="0" smtClean="0">
                          <a:solidFill>
                            <a:schemeClr val="tx1"/>
                          </a:solidFill>
                          <a:latin typeface="Arial Narrow" panose="020B0606020202030204" pitchFamily="34" charset="0"/>
                          <a:ea typeface="+mn-ea"/>
                          <a:cs typeface="+mn-cs"/>
                        </a:rPr>
                        <a:t>Alto Baudó, Bahía Solano, Bajo Baudó, Bojayá, Condoto, Istmina, Juradó, Medio Baudó, Nóvita, Nuquí, Quibdó, Rio Iró, San José del Palmar, Tadó</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baseline="0" dirty="0" smtClean="0">
                          <a:solidFill>
                            <a:schemeClr val="tx1"/>
                          </a:solidFill>
                          <a:latin typeface="Arial Narrow" panose="020B0606020202030204" pitchFamily="34" charset="0"/>
                          <a:ea typeface="+mn-ea"/>
                          <a:cs typeface="+mn-cs"/>
                        </a:rPr>
                        <a:t>CAUCA: </a:t>
                      </a:r>
                      <a:r>
                        <a:rPr lang="es-CO" sz="1050" b="0" kern="1200" baseline="0" dirty="0" smtClean="0">
                          <a:solidFill>
                            <a:schemeClr val="tx1"/>
                          </a:solidFill>
                          <a:latin typeface="Arial Narrow" panose="020B0606020202030204" pitchFamily="34" charset="0"/>
                          <a:ea typeface="+mn-ea"/>
                          <a:cs typeface="+mn-cs"/>
                        </a:rPr>
                        <a:t>El Tambo, López y Timbiquí.</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baseline="0" dirty="0" smtClean="0">
                          <a:solidFill>
                            <a:schemeClr val="tx1"/>
                          </a:solidFill>
                          <a:latin typeface="Arial Narrow" panose="020B0606020202030204" pitchFamily="34" charset="0"/>
                          <a:ea typeface="+mn-ea"/>
                          <a:cs typeface="+mn-cs"/>
                        </a:rPr>
                        <a:t>NARIÑO:</a:t>
                      </a:r>
                      <a:r>
                        <a:rPr lang="es-CO" sz="1050" b="0" kern="1200" baseline="0" dirty="0" smtClean="0">
                          <a:solidFill>
                            <a:schemeClr val="tx1"/>
                          </a:solidFill>
                          <a:latin typeface="Arial Narrow" panose="020B0606020202030204" pitchFamily="34" charset="0"/>
                          <a:ea typeface="+mn-ea"/>
                          <a:cs typeface="+mn-cs"/>
                        </a:rPr>
                        <a:t>. Barbacoas, Ricaurte </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baseline="0" dirty="0" smtClean="0">
                          <a:solidFill>
                            <a:schemeClr val="tx1"/>
                          </a:solidFill>
                          <a:latin typeface="Arial Narrow" panose="020B0606020202030204" pitchFamily="34" charset="0"/>
                          <a:ea typeface="+mn-ea"/>
                          <a:cs typeface="+mn-cs"/>
                        </a:rPr>
                        <a:t>VALLE DEL CAUCA: </a:t>
                      </a:r>
                      <a:r>
                        <a:rPr lang="es-CO" sz="1050" b="0" kern="1200" baseline="0" dirty="0" smtClean="0">
                          <a:solidFill>
                            <a:schemeClr val="tx1"/>
                          </a:solidFill>
                          <a:latin typeface="Arial Narrow" panose="020B0606020202030204" pitchFamily="34" charset="0"/>
                          <a:ea typeface="+mn-ea"/>
                          <a:cs typeface="+mn-cs"/>
                        </a:rPr>
                        <a:t>Buenaventura, Bugalagrande, Calima (El Darién), Dagua, Tuluá</a:t>
                      </a:r>
                    </a:p>
                  </a:txBody>
                  <a:tcPr marL="91421" marR="91421" marT="45812" marB="45812"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s-CO" sz="1100" b="1" dirty="0">
                        <a:latin typeface="Arial Narrow" panose="020B0606020202030204" pitchFamily="34" charset="0"/>
                      </a:endParaRPr>
                    </a:p>
                  </a:txBody>
                  <a:tcPr marL="91421" marR="91421" marT="45812" marB="45812">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s-CO" sz="1100" b="1" dirty="0">
                        <a:latin typeface="Arial Narrow" panose="020B0606020202030204" pitchFamily="34" charset="0"/>
                      </a:endParaRPr>
                    </a:p>
                  </a:txBody>
                  <a:tcPr marL="91421" marR="91421" marT="45812" marB="45812">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3521861442"/>
              </p:ext>
            </p:extLst>
          </p:nvPr>
        </p:nvGraphicFramePr>
        <p:xfrm>
          <a:off x="359767" y="2451495"/>
          <a:ext cx="5760640" cy="663308"/>
        </p:xfrm>
        <a:graphic>
          <a:graphicData uri="http://schemas.openxmlformats.org/drawingml/2006/table">
            <a:tbl>
              <a:tblPr/>
              <a:tblGrid>
                <a:gridCol w="1728192">
                  <a:extLst>
                    <a:ext uri="{9D8B030D-6E8A-4147-A177-3AD203B41FA5}">
                      <a16:colId xmlns:a16="http://schemas.microsoft.com/office/drawing/2014/main" xmlns="" val="20000"/>
                    </a:ext>
                  </a:extLst>
                </a:gridCol>
                <a:gridCol w="3030431">
                  <a:extLst>
                    <a:ext uri="{9D8B030D-6E8A-4147-A177-3AD203B41FA5}">
                      <a16:colId xmlns:a16="http://schemas.microsoft.com/office/drawing/2014/main" xmlns="" val="20001"/>
                    </a:ext>
                  </a:extLst>
                </a:gridCol>
                <a:gridCol w="1002017">
                  <a:extLst>
                    <a:ext uri="{9D8B030D-6E8A-4147-A177-3AD203B41FA5}">
                      <a16:colId xmlns:a16="http://schemas.microsoft.com/office/drawing/2014/main" xmlns="" val="20002"/>
                    </a:ext>
                  </a:extLst>
                </a:gridCol>
              </a:tblGrid>
              <a:tr h="411664">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400" b="1" dirty="0" smtClean="0">
                          <a:solidFill>
                            <a:schemeClr val="tx1"/>
                          </a:solidFill>
                          <a:latin typeface="Arial Narrow" panose="020B0606020202030204" pitchFamily="34" charset="0"/>
                        </a:rPr>
                        <a:t>REGIÓN  CARIBE</a:t>
                      </a:r>
                      <a:endParaRPr lang="es-CO" sz="1400" b="1" dirty="0">
                        <a:solidFill>
                          <a:schemeClr val="tx1"/>
                        </a:solidFill>
                        <a:latin typeface="Arial Narrow" panose="020B0606020202030204" pitchFamily="34" charset="0"/>
                      </a:endParaRPr>
                    </a:p>
                  </a:txBody>
                  <a:tcPr marL="91421" marR="91421" marT="45812" marB="45812" anchor="ctr">
                    <a:lnL w="12700" cmpd="sng">
                      <a:solidFill>
                        <a:sysClr val="window" lastClr="FFFFFF">
                          <a:lumMod val="65000"/>
                        </a:sysClr>
                      </a:solidFill>
                      <a:prstDash val="solid"/>
                    </a:lnL>
                    <a:lnR w="12700" cap="flat" cmpd="sng" algn="ctr">
                      <a:solidFill>
                        <a:sysClr val="window" lastClr="FFFFFF">
                          <a:lumMod val="65000"/>
                        </a:sysClr>
                      </a:solidFill>
                      <a:prstDash val="solid"/>
                      <a:round/>
                      <a:headEnd type="none" w="med" len="med"/>
                      <a:tailEnd type="none" w="med" len="me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996633">
                        <a:alpha val="25000"/>
                      </a:srgbClr>
                    </a:solidFill>
                  </a:tcPr>
                </a:tc>
                <a:tc>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050" b="1" dirty="0" smtClean="0">
                          <a:latin typeface="Arial Narrow" panose="020B0606020202030204" pitchFamily="34" charset="0"/>
                        </a:rPr>
                        <a:t>SITIOS</a:t>
                      </a:r>
                      <a:r>
                        <a:rPr lang="es-CO" sz="1050" b="1" baseline="0" dirty="0" smtClean="0">
                          <a:latin typeface="Arial Narrow" panose="020B0606020202030204" pitchFamily="34" charset="0"/>
                        </a:rPr>
                        <a:t> PARA LOS CUALES SE GENERA LA ALERTA</a:t>
                      </a:r>
                    </a:p>
                  </a:txBody>
                  <a:tcPr marL="91421" marR="91421" marT="45812" marB="45812"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996633">
                        <a:alpha val="25000"/>
                      </a:srgbClr>
                    </a:solidFill>
                  </a:tcPr>
                </a:tc>
                <a:tc>
                  <a:txBody>
                    <a:bodyPr/>
                    <a:lstStyle/>
                    <a:p>
                      <a:pPr marL="0" marR="0" indent="0" algn="ctr" defTabSz="0" rtl="0" eaLnBrk="1" fontAlgn="auto" latinLnBrk="0" hangingPunct="1">
                        <a:lnSpc>
                          <a:spcPct val="100000"/>
                        </a:lnSpc>
                        <a:spcBef>
                          <a:spcPts val="0"/>
                        </a:spcBef>
                        <a:spcAft>
                          <a:spcPts val="0"/>
                        </a:spcAft>
                        <a:buClrTx/>
                        <a:buSzTx/>
                        <a:buFontTx/>
                        <a:buNone/>
                        <a:tabLst/>
                        <a:defRPr/>
                      </a:pPr>
                      <a:r>
                        <a:rPr lang="es-CO" sz="1050" b="1" dirty="0" smtClean="0">
                          <a:solidFill>
                            <a:schemeClr val="tx1"/>
                          </a:solidFill>
                          <a:effectLst/>
                          <a:latin typeface="Arial Narrow" panose="020B0606020202030204" pitchFamily="34" charset="0"/>
                        </a:rPr>
                        <a:t>ALERTA NARANJA</a:t>
                      </a:r>
                    </a:p>
                  </a:txBody>
                  <a:tcPr marL="91421" marR="91421" marT="45812" marB="45812" anchor="ctr">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10000"/>
                  </a:ext>
                </a:extLst>
              </a:tr>
              <a:tr h="230422">
                <a:tc gridSpan="3">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baseline="0" dirty="0" smtClean="0">
                          <a:solidFill>
                            <a:schemeClr val="tx1"/>
                          </a:solidFill>
                          <a:latin typeface="Arial Narrow" panose="020B0606020202030204" pitchFamily="34" charset="0"/>
                          <a:ea typeface="+mn-ea"/>
                          <a:cs typeface="+mn-cs"/>
                        </a:rPr>
                        <a:t>BOLÍVAR: </a:t>
                      </a:r>
                      <a:r>
                        <a:rPr lang="es-CO" sz="1050" b="0" kern="1200" baseline="0" dirty="0" smtClean="0">
                          <a:solidFill>
                            <a:schemeClr val="tx1"/>
                          </a:solidFill>
                          <a:latin typeface="Arial Narrow" panose="020B0606020202030204" pitchFamily="34" charset="0"/>
                          <a:ea typeface="+mn-ea"/>
                          <a:cs typeface="+mn-cs"/>
                        </a:rPr>
                        <a:t>San Jacinto del Cauca</a:t>
                      </a:r>
                    </a:p>
                  </a:txBody>
                  <a:tcPr marL="91421" marR="91421" marT="45812" marB="45812"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s-CO" sz="1100" b="1" dirty="0">
                        <a:latin typeface="Arial Narrow" panose="020B0606020202030204" pitchFamily="34" charset="0"/>
                      </a:endParaRPr>
                    </a:p>
                  </a:txBody>
                  <a:tcPr marL="91421" marR="91421" marT="45812" marB="45812">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s-CO" sz="1100" b="1" dirty="0">
                        <a:latin typeface="Arial Narrow" panose="020B0606020202030204" pitchFamily="34" charset="0"/>
                      </a:endParaRPr>
                    </a:p>
                  </a:txBody>
                  <a:tcPr marL="91421" marR="91421" marT="45812" marB="45812">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graphicFrame>
        <p:nvGraphicFramePr>
          <p:cNvPr id="13" name="Tabla 12"/>
          <p:cNvGraphicFramePr>
            <a:graphicFrameLocks noGrp="1"/>
          </p:cNvGraphicFramePr>
          <p:nvPr>
            <p:extLst>
              <p:ext uri="{D42A27DB-BD31-4B8C-83A1-F6EECF244321}">
                <p14:modId xmlns:p14="http://schemas.microsoft.com/office/powerpoint/2010/main" val="1748570685"/>
              </p:ext>
            </p:extLst>
          </p:nvPr>
        </p:nvGraphicFramePr>
        <p:xfrm>
          <a:off x="359767" y="1529879"/>
          <a:ext cx="5760639" cy="755700"/>
        </p:xfrm>
        <a:graphic>
          <a:graphicData uri="http://schemas.openxmlformats.org/drawingml/2006/table">
            <a:tbl>
              <a:tblPr/>
              <a:tblGrid>
                <a:gridCol w="1728192">
                  <a:extLst>
                    <a:ext uri="{9D8B030D-6E8A-4147-A177-3AD203B41FA5}">
                      <a16:colId xmlns:a16="http://schemas.microsoft.com/office/drawing/2014/main" xmlns="" val="20000"/>
                    </a:ext>
                  </a:extLst>
                </a:gridCol>
                <a:gridCol w="3030431">
                  <a:extLst>
                    <a:ext uri="{9D8B030D-6E8A-4147-A177-3AD203B41FA5}">
                      <a16:colId xmlns:a16="http://schemas.microsoft.com/office/drawing/2014/main" xmlns="" val="20001"/>
                    </a:ext>
                  </a:extLst>
                </a:gridCol>
                <a:gridCol w="1002016">
                  <a:extLst>
                    <a:ext uri="{9D8B030D-6E8A-4147-A177-3AD203B41FA5}">
                      <a16:colId xmlns:a16="http://schemas.microsoft.com/office/drawing/2014/main" xmlns="" val="20002"/>
                    </a:ext>
                  </a:extLst>
                </a:gridCol>
              </a:tblGrid>
              <a:tr h="504056">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400" b="1" dirty="0" smtClean="0">
                          <a:solidFill>
                            <a:schemeClr val="tx1"/>
                          </a:solidFill>
                          <a:latin typeface="Arial Narrow" panose="020B0606020202030204" pitchFamily="34" charset="0"/>
                        </a:rPr>
                        <a:t>REGIÓN  ORINOQUÍA</a:t>
                      </a:r>
                      <a:endParaRPr lang="es-CO" sz="1400" b="1" dirty="0">
                        <a:solidFill>
                          <a:schemeClr val="tx1"/>
                        </a:solidFill>
                        <a:latin typeface="Arial Narrow" panose="020B0606020202030204" pitchFamily="34" charset="0"/>
                      </a:endParaRPr>
                    </a:p>
                  </a:txBody>
                  <a:tcPr marL="91421" marR="91421" marT="45812" marB="45812" anchor="ctr">
                    <a:lnL w="12700" cmpd="sng">
                      <a:solidFill>
                        <a:sysClr val="window" lastClr="FFFFFF">
                          <a:lumMod val="65000"/>
                        </a:sysClr>
                      </a:solidFill>
                      <a:prstDash val="solid"/>
                    </a:lnL>
                    <a:lnR w="12700" cap="flat" cmpd="sng" algn="ctr">
                      <a:solidFill>
                        <a:sysClr val="window" lastClr="FFFFFF">
                          <a:lumMod val="65000"/>
                        </a:sysClr>
                      </a:solidFill>
                      <a:prstDash val="solid"/>
                      <a:round/>
                      <a:headEnd type="none" w="med" len="med"/>
                      <a:tailEnd type="none" w="med" len="me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996633">
                        <a:alpha val="25000"/>
                      </a:srgbClr>
                    </a:solidFill>
                  </a:tcPr>
                </a:tc>
                <a:tc>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050" b="1" dirty="0" smtClean="0">
                          <a:latin typeface="Arial Narrow" panose="020B0606020202030204" pitchFamily="34" charset="0"/>
                        </a:rPr>
                        <a:t>SITIOS</a:t>
                      </a:r>
                      <a:r>
                        <a:rPr lang="es-CO" sz="1050" b="1" baseline="0" dirty="0" smtClean="0">
                          <a:latin typeface="Arial Narrow" panose="020B0606020202030204" pitchFamily="34" charset="0"/>
                        </a:rPr>
                        <a:t> PARA LOS CUALES SE GENERA LA ALERTA</a:t>
                      </a:r>
                    </a:p>
                  </a:txBody>
                  <a:tcPr marL="91421" marR="91421" marT="45812" marB="45812"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996633">
                        <a:alpha val="25000"/>
                      </a:srgbClr>
                    </a:solidFill>
                  </a:tcPr>
                </a:tc>
                <a:tc>
                  <a:txBody>
                    <a:bodyPr/>
                    <a:lstStyle/>
                    <a:p>
                      <a:pPr marL="0" marR="0" indent="0" algn="ctr" defTabSz="0" rtl="0" eaLnBrk="1" fontAlgn="auto" latinLnBrk="0" hangingPunct="1">
                        <a:lnSpc>
                          <a:spcPct val="100000"/>
                        </a:lnSpc>
                        <a:spcBef>
                          <a:spcPts val="0"/>
                        </a:spcBef>
                        <a:spcAft>
                          <a:spcPts val="0"/>
                        </a:spcAft>
                        <a:buClrTx/>
                        <a:buSzTx/>
                        <a:buFontTx/>
                        <a:buNone/>
                        <a:tabLst/>
                        <a:defRPr/>
                      </a:pPr>
                      <a:r>
                        <a:rPr lang="es-CO" sz="1050" b="1" dirty="0" smtClean="0">
                          <a:solidFill>
                            <a:schemeClr val="tx1"/>
                          </a:solidFill>
                          <a:effectLst/>
                          <a:latin typeface="Arial Narrow" panose="020B0606020202030204" pitchFamily="34" charset="0"/>
                        </a:rPr>
                        <a:t>ALERTA </a:t>
                      </a:r>
                    </a:p>
                    <a:p>
                      <a:pPr marL="0" marR="0" indent="0" algn="ctr" defTabSz="0" rtl="0" eaLnBrk="1" fontAlgn="auto" latinLnBrk="0" hangingPunct="1">
                        <a:lnSpc>
                          <a:spcPct val="100000"/>
                        </a:lnSpc>
                        <a:spcBef>
                          <a:spcPts val="0"/>
                        </a:spcBef>
                        <a:spcAft>
                          <a:spcPts val="0"/>
                        </a:spcAft>
                        <a:buClrTx/>
                        <a:buSzTx/>
                        <a:buFontTx/>
                        <a:buNone/>
                        <a:tabLst/>
                        <a:defRPr/>
                      </a:pPr>
                      <a:r>
                        <a:rPr lang="es-CO" sz="1050" b="1" dirty="0" smtClean="0">
                          <a:solidFill>
                            <a:schemeClr val="tx1"/>
                          </a:solidFill>
                          <a:effectLst/>
                          <a:latin typeface="Arial Narrow" panose="020B0606020202030204" pitchFamily="34" charset="0"/>
                        </a:rPr>
                        <a:t>ROJA</a:t>
                      </a:r>
                    </a:p>
                  </a:txBody>
                  <a:tcPr marL="91421" marR="91421" marT="45812" marB="45812" anchor="ctr">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10000"/>
                  </a:ext>
                </a:extLst>
              </a:tr>
              <a:tr h="230422">
                <a:tc gridSpan="3">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baseline="0" dirty="0" smtClean="0">
                          <a:solidFill>
                            <a:schemeClr val="tx1"/>
                          </a:solidFill>
                          <a:latin typeface="Arial Narrow" panose="020B0606020202030204" pitchFamily="34" charset="0"/>
                          <a:ea typeface="+mn-ea"/>
                          <a:cs typeface="+mn-cs"/>
                        </a:rPr>
                        <a:t>META: </a:t>
                      </a:r>
                      <a:r>
                        <a:rPr lang="es-CO" sz="1050" b="0" kern="1200" baseline="0" dirty="0" smtClean="0">
                          <a:solidFill>
                            <a:schemeClr val="tx1"/>
                          </a:solidFill>
                          <a:latin typeface="Arial Narrow" panose="020B0606020202030204" pitchFamily="34" charset="0"/>
                          <a:ea typeface="+mn-ea"/>
                          <a:cs typeface="+mn-cs"/>
                        </a:rPr>
                        <a:t>Cubarral, Villavicencio.</a:t>
                      </a:r>
                    </a:p>
                  </a:txBody>
                  <a:tcPr marL="91421" marR="91421" marT="45812" marB="45812"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s-CO" sz="1100" b="1" dirty="0">
                        <a:latin typeface="Arial Narrow" panose="020B0606020202030204" pitchFamily="34" charset="0"/>
                      </a:endParaRPr>
                    </a:p>
                  </a:txBody>
                  <a:tcPr marL="91421" marR="91421" marT="45812" marB="45812">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s-CO" sz="1100" b="1" dirty="0">
                        <a:latin typeface="Arial Narrow" panose="020B0606020202030204" pitchFamily="34" charset="0"/>
                      </a:endParaRPr>
                    </a:p>
                  </a:txBody>
                  <a:tcPr marL="91421" marR="91421" marT="45812" marB="45812">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1245721114"/>
              </p:ext>
            </p:extLst>
          </p:nvPr>
        </p:nvGraphicFramePr>
        <p:xfrm>
          <a:off x="359767" y="5202287"/>
          <a:ext cx="5760640" cy="823328"/>
        </p:xfrm>
        <a:graphic>
          <a:graphicData uri="http://schemas.openxmlformats.org/drawingml/2006/table">
            <a:tbl>
              <a:tblPr/>
              <a:tblGrid>
                <a:gridCol w="1728192">
                  <a:extLst>
                    <a:ext uri="{9D8B030D-6E8A-4147-A177-3AD203B41FA5}">
                      <a16:colId xmlns:a16="http://schemas.microsoft.com/office/drawing/2014/main" xmlns="" val="20000"/>
                    </a:ext>
                  </a:extLst>
                </a:gridCol>
                <a:gridCol w="3030431">
                  <a:extLst>
                    <a:ext uri="{9D8B030D-6E8A-4147-A177-3AD203B41FA5}">
                      <a16:colId xmlns:a16="http://schemas.microsoft.com/office/drawing/2014/main" xmlns="" val="20001"/>
                    </a:ext>
                  </a:extLst>
                </a:gridCol>
                <a:gridCol w="1002017">
                  <a:extLst>
                    <a:ext uri="{9D8B030D-6E8A-4147-A177-3AD203B41FA5}">
                      <a16:colId xmlns:a16="http://schemas.microsoft.com/office/drawing/2014/main" xmlns="" val="20002"/>
                    </a:ext>
                  </a:extLst>
                </a:gridCol>
              </a:tblGrid>
              <a:tr h="411664">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400" b="1" dirty="0" smtClean="0">
                          <a:solidFill>
                            <a:schemeClr val="tx1"/>
                          </a:solidFill>
                          <a:latin typeface="Arial Narrow" panose="020B0606020202030204" pitchFamily="34" charset="0"/>
                        </a:rPr>
                        <a:t>REGIÓN  ORINOQUÍA</a:t>
                      </a:r>
                      <a:endParaRPr lang="es-CO" sz="1400" b="1" dirty="0">
                        <a:solidFill>
                          <a:schemeClr val="tx1"/>
                        </a:solidFill>
                        <a:latin typeface="Arial Narrow" panose="020B0606020202030204" pitchFamily="34" charset="0"/>
                      </a:endParaRPr>
                    </a:p>
                  </a:txBody>
                  <a:tcPr marL="91421" marR="91421" marT="45812" marB="45812" anchor="ctr">
                    <a:lnL w="12700" cmpd="sng">
                      <a:solidFill>
                        <a:sysClr val="window" lastClr="FFFFFF">
                          <a:lumMod val="65000"/>
                        </a:sysClr>
                      </a:solidFill>
                      <a:prstDash val="solid"/>
                    </a:lnL>
                    <a:lnR w="12700" cap="flat" cmpd="sng" algn="ctr">
                      <a:solidFill>
                        <a:sysClr val="window" lastClr="FFFFFF">
                          <a:lumMod val="65000"/>
                        </a:sysClr>
                      </a:solidFill>
                      <a:prstDash val="solid"/>
                      <a:round/>
                      <a:headEnd type="none" w="med" len="med"/>
                      <a:tailEnd type="none" w="med" len="me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996633">
                        <a:alpha val="25000"/>
                      </a:srgbClr>
                    </a:solidFill>
                  </a:tcPr>
                </a:tc>
                <a:tc>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050" b="1" dirty="0" smtClean="0">
                          <a:latin typeface="Arial Narrow" panose="020B0606020202030204" pitchFamily="34" charset="0"/>
                        </a:rPr>
                        <a:t>SITIOS</a:t>
                      </a:r>
                      <a:r>
                        <a:rPr lang="es-CO" sz="1050" b="1" baseline="0" dirty="0" smtClean="0">
                          <a:latin typeface="Arial Narrow" panose="020B0606020202030204" pitchFamily="34" charset="0"/>
                        </a:rPr>
                        <a:t> PARA LOS CUALES SE GENERA LA ALERTA</a:t>
                      </a:r>
                    </a:p>
                  </a:txBody>
                  <a:tcPr marL="91421" marR="91421" marT="45812" marB="45812"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996633">
                        <a:alpha val="25000"/>
                      </a:srgbClr>
                    </a:solidFill>
                  </a:tcPr>
                </a:tc>
                <a:tc>
                  <a:txBody>
                    <a:bodyPr/>
                    <a:lstStyle/>
                    <a:p>
                      <a:pPr marL="0" marR="0" indent="0" algn="ctr" defTabSz="0" rtl="0" eaLnBrk="1" fontAlgn="auto" latinLnBrk="0" hangingPunct="1">
                        <a:lnSpc>
                          <a:spcPct val="100000"/>
                        </a:lnSpc>
                        <a:spcBef>
                          <a:spcPts val="0"/>
                        </a:spcBef>
                        <a:spcAft>
                          <a:spcPts val="0"/>
                        </a:spcAft>
                        <a:buClrTx/>
                        <a:buSzTx/>
                        <a:buFontTx/>
                        <a:buNone/>
                        <a:tabLst/>
                        <a:defRPr/>
                      </a:pPr>
                      <a:r>
                        <a:rPr lang="es-CO" sz="1050" b="1" dirty="0" smtClean="0">
                          <a:solidFill>
                            <a:schemeClr val="tx1"/>
                          </a:solidFill>
                          <a:effectLst/>
                          <a:latin typeface="Arial Narrow" panose="020B0606020202030204" pitchFamily="34" charset="0"/>
                        </a:rPr>
                        <a:t>ALERTA NARANJA</a:t>
                      </a:r>
                    </a:p>
                  </a:txBody>
                  <a:tcPr marL="91421" marR="91421" marT="45812" marB="45812" anchor="ctr">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10000"/>
                  </a:ext>
                </a:extLst>
              </a:tr>
              <a:tr h="230422">
                <a:tc gridSpan="3">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baseline="0" dirty="0" smtClean="0">
                          <a:solidFill>
                            <a:schemeClr val="tx1"/>
                          </a:solidFill>
                          <a:latin typeface="Arial Narrow" panose="020B0606020202030204" pitchFamily="34" charset="0"/>
                          <a:ea typeface="+mn-ea"/>
                          <a:cs typeface="+mn-cs"/>
                        </a:rPr>
                        <a:t>META: </a:t>
                      </a:r>
                      <a:r>
                        <a:rPr lang="es-CO" sz="1050" b="0" kern="1200" baseline="0" dirty="0" smtClean="0">
                          <a:solidFill>
                            <a:schemeClr val="tx1"/>
                          </a:solidFill>
                          <a:latin typeface="Arial Narrow" panose="020B0606020202030204" pitchFamily="34" charset="0"/>
                          <a:ea typeface="+mn-ea"/>
                          <a:cs typeface="+mn-cs"/>
                        </a:rPr>
                        <a:t>Acacías, Cumaral, El Calvario, El Castillo, El Dorado, Guamal, Lejanías, Mesetas, Restrepo, San Juan de Arama, San Juanito, Uribe</a:t>
                      </a:r>
                    </a:p>
                  </a:txBody>
                  <a:tcPr marL="91421" marR="91421" marT="45812" marB="45812"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s-CO" sz="1100" b="1" dirty="0">
                        <a:latin typeface="Arial Narrow" panose="020B0606020202030204" pitchFamily="34" charset="0"/>
                      </a:endParaRPr>
                    </a:p>
                  </a:txBody>
                  <a:tcPr marL="91421" marR="91421" marT="45812" marB="45812">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s-CO" sz="1100" b="1" dirty="0">
                        <a:latin typeface="Arial Narrow" panose="020B0606020202030204" pitchFamily="34" charset="0"/>
                      </a:endParaRPr>
                    </a:p>
                  </a:txBody>
                  <a:tcPr marL="91421" marR="91421" marT="45812" marB="45812">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3499019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uadroTexto 20"/>
          <p:cNvSpPr txBox="1"/>
          <p:nvPr/>
        </p:nvSpPr>
        <p:spPr>
          <a:xfrm>
            <a:off x="4050087" y="549175"/>
            <a:ext cx="2264433" cy="846386"/>
          </a:xfrm>
          <a:prstGeom prst="rect">
            <a:avLst/>
          </a:prstGeom>
          <a:noFill/>
        </p:spPr>
        <p:txBody>
          <a:bodyPr wrap="square" rtlCol="0">
            <a:spAutoFit/>
          </a:bodyPr>
          <a:lstStyle/>
          <a:p>
            <a:pPr lvl="0"/>
            <a:r>
              <a:rPr lang="es-CO" sz="700" b="1" dirty="0" smtClean="0">
                <a:solidFill>
                  <a:srgbClr val="C00000"/>
                </a:solidFill>
                <a:latin typeface="Arial Narrow" panose="020B0606020202030204" pitchFamily="34" charset="0"/>
                <a:cs typeface="Arial" panose="020B0604020202020204" pitchFamily="34" charset="0"/>
              </a:rPr>
              <a:t>ALERTA ROJA</a:t>
            </a:r>
            <a:r>
              <a:rPr lang="es-CO" sz="700" dirty="0" smtClean="0">
                <a:solidFill>
                  <a:srgbClr val="C00000"/>
                </a:solidFill>
                <a:latin typeface="Arial Narrow" panose="020B0606020202030204" pitchFamily="34" charset="0"/>
                <a:cs typeface="Arial" panose="020B0604020202020204" pitchFamily="34" charset="0"/>
              </a:rPr>
              <a:t>:</a:t>
            </a:r>
          </a:p>
          <a:p>
            <a:pPr lvl="0" algn="just"/>
            <a:r>
              <a:rPr lang="es-CO" sz="700" dirty="0">
                <a:solidFill>
                  <a:schemeClr val="bg1">
                    <a:lumMod val="50000"/>
                  </a:schemeClr>
                </a:solidFill>
                <a:latin typeface="Arial Narrow" panose="020B0606020202030204" pitchFamily="34" charset="0"/>
              </a:rPr>
              <a:t>Amenaza alta a muy alta </a:t>
            </a:r>
            <a:r>
              <a:rPr lang="es-CO" sz="700">
                <a:solidFill>
                  <a:schemeClr val="bg1">
                    <a:lumMod val="50000"/>
                  </a:schemeClr>
                </a:solidFill>
                <a:latin typeface="Arial Narrow" panose="020B0606020202030204" pitchFamily="34" charset="0"/>
              </a:rPr>
              <a:t>por </a:t>
            </a:r>
            <a:r>
              <a:rPr lang="es-CO" sz="700" smtClean="0">
                <a:solidFill>
                  <a:schemeClr val="bg1">
                    <a:lumMod val="50000"/>
                  </a:schemeClr>
                </a:solidFill>
                <a:latin typeface="Arial Narrow" panose="020B0606020202030204" pitchFamily="34" charset="0"/>
              </a:rPr>
              <a:t>deslizamientos de tierra </a:t>
            </a:r>
            <a:r>
              <a:rPr lang="es-CO" sz="700" dirty="0">
                <a:solidFill>
                  <a:schemeClr val="bg1">
                    <a:lumMod val="50000"/>
                  </a:schemeClr>
                </a:solidFill>
                <a:latin typeface="Arial Narrow" panose="020B0606020202030204" pitchFamily="34" charset="0"/>
              </a:rPr>
              <a:t>detonados por lluvias, localizados en los siguientes municipios</a:t>
            </a:r>
            <a:r>
              <a:rPr lang="es-CO" sz="700" dirty="0" smtClean="0">
                <a:solidFill>
                  <a:schemeClr val="bg1">
                    <a:lumMod val="50000"/>
                  </a:schemeClr>
                </a:solidFill>
                <a:latin typeface="Arial Narrow" panose="020B0606020202030204" pitchFamily="34" charset="0"/>
              </a:rPr>
              <a:t>:</a:t>
            </a:r>
          </a:p>
          <a:p>
            <a:pPr lvl="0" algn="just"/>
            <a:endParaRPr lang="es-CO" sz="700" dirty="0" smtClean="0">
              <a:solidFill>
                <a:prstClr val="black"/>
              </a:solidFill>
              <a:latin typeface="Arial Narrow" panose="020B0606020202030204" pitchFamily="34" charset="0"/>
            </a:endParaRPr>
          </a:p>
          <a:p>
            <a:pPr lvl="0"/>
            <a:r>
              <a:rPr lang="es-CO" sz="700" b="1" dirty="0">
                <a:solidFill>
                  <a:srgbClr val="F65800"/>
                </a:solidFill>
                <a:latin typeface="Arial Narrow" panose="020B0606020202030204" pitchFamily="34" charset="0"/>
                <a:cs typeface="Arial" panose="020B0604020202020204" pitchFamily="34" charset="0"/>
              </a:rPr>
              <a:t>ALERTA NARANJA</a:t>
            </a:r>
            <a:r>
              <a:rPr lang="es-CO" sz="700" dirty="0">
                <a:solidFill>
                  <a:srgbClr val="F65800"/>
                </a:solidFill>
                <a:latin typeface="Arial Narrow" panose="020B0606020202030204" pitchFamily="34" charset="0"/>
                <a:cs typeface="Arial" panose="020B0604020202020204" pitchFamily="34" charset="0"/>
              </a:rPr>
              <a:t>:</a:t>
            </a:r>
          </a:p>
          <a:p>
            <a:pPr lvl="0" algn="just"/>
            <a:r>
              <a:rPr lang="es-CO" sz="700" dirty="0">
                <a:solidFill>
                  <a:schemeClr val="bg1">
                    <a:lumMod val="50000"/>
                  </a:schemeClr>
                </a:solidFill>
                <a:latin typeface="Arial Narrow" panose="020B0606020202030204" pitchFamily="34" charset="0"/>
              </a:rPr>
              <a:t>Amenaza moderada </a:t>
            </a:r>
            <a:r>
              <a:rPr lang="es-CO" sz="700">
                <a:solidFill>
                  <a:schemeClr val="bg1">
                    <a:lumMod val="50000"/>
                  </a:schemeClr>
                </a:solidFill>
                <a:latin typeface="Arial Narrow" panose="020B0606020202030204" pitchFamily="34" charset="0"/>
              </a:rPr>
              <a:t>por </a:t>
            </a:r>
            <a:r>
              <a:rPr lang="es-CO" sz="700" smtClean="0">
                <a:solidFill>
                  <a:schemeClr val="bg1">
                    <a:lumMod val="50000"/>
                  </a:schemeClr>
                </a:solidFill>
                <a:latin typeface="Arial Narrow" panose="020B0606020202030204" pitchFamily="34" charset="0"/>
              </a:rPr>
              <a:t>deslizamientos de tierra </a:t>
            </a:r>
            <a:r>
              <a:rPr lang="es-CO" sz="700" dirty="0">
                <a:solidFill>
                  <a:schemeClr val="bg1">
                    <a:lumMod val="50000"/>
                  </a:schemeClr>
                </a:solidFill>
                <a:latin typeface="Arial Narrow" panose="020B0606020202030204" pitchFamily="34" charset="0"/>
              </a:rPr>
              <a:t>detonados por lluvias, localizados en los siguientes municipios:</a:t>
            </a:r>
            <a:endParaRPr lang="es-CO" sz="801" dirty="0">
              <a:solidFill>
                <a:schemeClr val="bg1">
                  <a:lumMod val="50000"/>
                </a:schemeClr>
              </a:solidFill>
              <a:latin typeface="Arial Narrow" panose="020B060602020203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1106336695"/>
              </p:ext>
            </p:extLst>
          </p:nvPr>
        </p:nvGraphicFramePr>
        <p:xfrm>
          <a:off x="375519" y="2826023"/>
          <a:ext cx="5744888" cy="4756200"/>
        </p:xfrm>
        <a:graphic>
          <a:graphicData uri="http://schemas.openxmlformats.org/drawingml/2006/table">
            <a:tbl>
              <a:tblPr/>
              <a:tblGrid>
                <a:gridCol w="1723467">
                  <a:extLst>
                    <a:ext uri="{9D8B030D-6E8A-4147-A177-3AD203B41FA5}">
                      <a16:colId xmlns:a16="http://schemas.microsoft.com/office/drawing/2014/main" xmlns="" val="20000"/>
                    </a:ext>
                  </a:extLst>
                </a:gridCol>
                <a:gridCol w="3022144">
                  <a:extLst>
                    <a:ext uri="{9D8B030D-6E8A-4147-A177-3AD203B41FA5}">
                      <a16:colId xmlns:a16="http://schemas.microsoft.com/office/drawing/2014/main" xmlns="" val="20001"/>
                    </a:ext>
                  </a:extLst>
                </a:gridCol>
                <a:gridCol w="999277">
                  <a:extLst>
                    <a:ext uri="{9D8B030D-6E8A-4147-A177-3AD203B41FA5}">
                      <a16:colId xmlns:a16="http://schemas.microsoft.com/office/drawing/2014/main" xmlns="" val="20002"/>
                    </a:ext>
                  </a:extLst>
                </a:gridCol>
              </a:tblGrid>
              <a:tr h="504056">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400" b="1" dirty="0" smtClean="0">
                          <a:solidFill>
                            <a:schemeClr val="tx1"/>
                          </a:solidFill>
                          <a:latin typeface="Arial Narrow" panose="020B0606020202030204" pitchFamily="34" charset="0"/>
                        </a:rPr>
                        <a:t>REGIÓN  ANDINA</a:t>
                      </a:r>
                      <a:endParaRPr lang="es-CO" sz="1400" b="1" dirty="0">
                        <a:solidFill>
                          <a:schemeClr val="tx1"/>
                        </a:solidFill>
                        <a:latin typeface="Arial Narrow" panose="020B0606020202030204" pitchFamily="34" charset="0"/>
                      </a:endParaRPr>
                    </a:p>
                  </a:txBody>
                  <a:tcPr marL="91421" marR="91421" marT="45812" marB="45812" anchor="ctr">
                    <a:lnL w="12700" cmpd="sng">
                      <a:solidFill>
                        <a:sysClr val="window" lastClr="FFFFFF">
                          <a:lumMod val="65000"/>
                        </a:sysClr>
                      </a:solidFill>
                      <a:prstDash val="solid"/>
                    </a:lnL>
                    <a:lnR w="12700" cap="flat" cmpd="sng" algn="ctr">
                      <a:solidFill>
                        <a:sysClr val="window" lastClr="FFFFFF">
                          <a:lumMod val="65000"/>
                        </a:sysClr>
                      </a:solidFill>
                      <a:prstDash val="solid"/>
                      <a:round/>
                      <a:headEnd type="none" w="med" len="med"/>
                      <a:tailEnd type="none" w="med" len="me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996633">
                        <a:alpha val="25000"/>
                      </a:srgbClr>
                    </a:solidFill>
                  </a:tcPr>
                </a:tc>
                <a:tc>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050" b="1" dirty="0" smtClean="0">
                          <a:latin typeface="Arial Narrow" panose="020B0606020202030204" pitchFamily="34" charset="0"/>
                        </a:rPr>
                        <a:t>SITIOS</a:t>
                      </a:r>
                      <a:r>
                        <a:rPr lang="es-CO" sz="1050" b="1" baseline="0" dirty="0" smtClean="0">
                          <a:latin typeface="Arial Narrow" panose="020B0606020202030204" pitchFamily="34" charset="0"/>
                        </a:rPr>
                        <a:t> PARA LOS CUALES SE GENERA LA ALERTA</a:t>
                      </a:r>
                    </a:p>
                  </a:txBody>
                  <a:tcPr marL="91421" marR="91421" marT="45812" marB="45812"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996633">
                        <a:alpha val="25000"/>
                      </a:srgbClr>
                    </a:solidFill>
                  </a:tcPr>
                </a:tc>
                <a:tc>
                  <a:txBody>
                    <a:bodyPr/>
                    <a:lstStyle/>
                    <a:p>
                      <a:pPr marL="0" marR="0" indent="0" algn="ctr" defTabSz="0" rtl="0" eaLnBrk="1" fontAlgn="auto" latinLnBrk="0" hangingPunct="1">
                        <a:lnSpc>
                          <a:spcPct val="100000"/>
                        </a:lnSpc>
                        <a:spcBef>
                          <a:spcPts val="0"/>
                        </a:spcBef>
                        <a:spcAft>
                          <a:spcPts val="0"/>
                        </a:spcAft>
                        <a:buClrTx/>
                        <a:buSzTx/>
                        <a:buFontTx/>
                        <a:buNone/>
                        <a:tabLst/>
                        <a:defRPr/>
                      </a:pPr>
                      <a:r>
                        <a:rPr lang="es-CO" sz="1050" b="1" dirty="0" smtClean="0">
                          <a:solidFill>
                            <a:schemeClr val="tx1"/>
                          </a:solidFill>
                          <a:effectLst/>
                          <a:latin typeface="Arial Narrow" panose="020B0606020202030204" pitchFamily="34" charset="0"/>
                        </a:rPr>
                        <a:t>ALERTA AMARILLA</a:t>
                      </a:r>
                    </a:p>
                  </a:txBody>
                  <a:tcPr marL="91421" marR="91421" marT="45812" marB="45812" anchor="ctr">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xmlns="" val="10000"/>
                  </a:ext>
                </a:extLst>
              </a:tr>
              <a:tr h="230422">
                <a:tc gridSpan="3">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spc="0" baseline="0" dirty="0" smtClean="0">
                          <a:solidFill>
                            <a:schemeClr val="tx1"/>
                          </a:solidFill>
                          <a:latin typeface="Arial Narrow" panose="020B0606020202030204" pitchFamily="34" charset="0"/>
                          <a:ea typeface="+mn-ea"/>
                          <a:cs typeface="+mn-cs"/>
                        </a:rPr>
                        <a:t>ANTIOQUIA:</a:t>
                      </a:r>
                      <a:r>
                        <a:rPr lang="es-CO" sz="1050" b="0" kern="1200" spc="0" baseline="0" dirty="0" smtClean="0">
                          <a:solidFill>
                            <a:schemeClr val="tx1"/>
                          </a:solidFill>
                          <a:latin typeface="Arial Narrow" panose="020B0606020202030204" pitchFamily="34" charset="0"/>
                          <a:ea typeface="+mn-ea"/>
                          <a:cs typeface="+mn-cs"/>
                        </a:rPr>
                        <a:t> Abejorral, Abriaquí, Alejandría, Andes, Angelópolis, </a:t>
                      </a:r>
                      <a:r>
                        <a:rPr lang="es-CO" sz="1050" b="0" kern="1200" spc="0" baseline="0" dirty="0" err="1" smtClean="0">
                          <a:solidFill>
                            <a:schemeClr val="tx1"/>
                          </a:solidFill>
                          <a:latin typeface="Arial Narrow" panose="020B0606020202030204" pitchFamily="34" charset="0"/>
                          <a:ea typeface="+mn-ea"/>
                          <a:cs typeface="+mn-cs"/>
                        </a:rPr>
                        <a:t>Anzá</a:t>
                      </a:r>
                      <a:r>
                        <a:rPr lang="es-CO" sz="1050" b="0" kern="1200" spc="0" baseline="0" dirty="0" smtClean="0">
                          <a:solidFill>
                            <a:schemeClr val="tx1"/>
                          </a:solidFill>
                          <a:latin typeface="Arial Narrow" panose="020B0606020202030204" pitchFamily="34" charset="0"/>
                          <a:ea typeface="+mn-ea"/>
                          <a:cs typeface="+mn-cs"/>
                        </a:rPr>
                        <a:t>, Argelia, Armenia, Belmira, Briceño, </a:t>
                      </a:r>
                      <a:r>
                        <a:rPr lang="es-CO" sz="1050" b="0" kern="1200" spc="0" baseline="0" dirty="0" err="1" smtClean="0">
                          <a:solidFill>
                            <a:schemeClr val="tx1"/>
                          </a:solidFill>
                          <a:latin typeface="Arial Narrow" panose="020B0606020202030204" pitchFamily="34" charset="0"/>
                          <a:ea typeface="+mn-ea"/>
                          <a:cs typeface="+mn-cs"/>
                        </a:rPr>
                        <a:t>Buriticá</a:t>
                      </a:r>
                      <a:r>
                        <a:rPr lang="es-CO" sz="1050" b="0" kern="1200" spc="0" baseline="0" dirty="0" smtClean="0">
                          <a:solidFill>
                            <a:schemeClr val="tx1"/>
                          </a:solidFill>
                          <a:latin typeface="Arial Narrow" panose="020B0606020202030204" pitchFamily="34" charset="0"/>
                          <a:ea typeface="+mn-ea"/>
                          <a:cs typeface="+mn-cs"/>
                        </a:rPr>
                        <a:t>, Caicedo, Caldas, Campamento, Cañasgordas, Caramanta, Carmen de Viboral, Ciudad Bolívar, Cocorná, Concordia, Dabeiba, Don Matías, Ebéjico, Fredonia, Frontino, Giraldo, Girardota, Gómez Plata, Granada, Guatapé, Heliconia, Medellín, Montebello, Nariño, Olaya, Peñol, Puerto Berrío, Puerto Nare, Puerto Triunfo, Remedios, Salgar, San Carlos, San Jerónimo, San Pedro de Los Milagros, San Rafael, San Vicente, Santa Bárbara, Santa Fe de Antioquia, Santa Rosa de Osos, Segovia, Sopetrán, Titiribí, Uramita, Urrao, Yalí, Yarumal, Zaragoza</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spc="0" baseline="0" dirty="0" smtClean="0">
                          <a:solidFill>
                            <a:schemeClr val="tx1"/>
                          </a:solidFill>
                          <a:latin typeface="Arial Narrow" panose="020B0606020202030204" pitchFamily="34" charset="0"/>
                          <a:ea typeface="+mn-ea"/>
                          <a:cs typeface="+mn-cs"/>
                        </a:rPr>
                        <a:t>BOYACÀ:</a:t>
                      </a:r>
                      <a:r>
                        <a:rPr lang="es-CO" sz="1050" b="0" kern="1200" spc="0" baseline="0" dirty="0" smtClean="0">
                          <a:solidFill>
                            <a:schemeClr val="tx1"/>
                          </a:solidFill>
                          <a:latin typeface="Arial Narrow" panose="020B0606020202030204" pitchFamily="34" charset="0"/>
                          <a:ea typeface="+mn-ea"/>
                          <a:cs typeface="+mn-cs"/>
                        </a:rPr>
                        <a:t> Aquitania, Betéitiva, </a:t>
                      </a:r>
                      <a:r>
                        <a:rPr lang="es-CO" sz="1050" b="0" kern="1200" spc="0" baseline="0" dirty="0" err="1" smtClean="0">
                          <a:solidFill>
                            <a:schemeClr val="tx1"/>
                          </a:solidFill>
                          <a:latin typeface="Arial Narrow" panose="020B0606020202030204" pitchFamily="34" charset="0"/>
                          <a:ea typeface="+mn-ea"/>
                          <a:cs typeface="+mn-cs"/>
                        </a:rPr>
                        <a:t>Boavita</a:t>
                      </a:r>
                      <a:r>
                        <a:rPr lang="es-CO" sz="1050" b="0" kern="1200" spc="0" baseline="0" dirty="0" smtClean="0">
                          <a:solidFill>
                            <a:schemeClr val="tx1"/>
                          </a:solidFill>
                          <a:latin typeface="Arial Narrow" panose="020B0606020202030204" pitchFamily="34" charset="0"/>
                          <a:ea typeface="+mn-ea"/>
                          <a:cs typeface="+mn-cs"/>
                        </a:rPr>
                        <a:t>, Buenavista, Chinavita, Chita, Coper, Corrales, </a:t>
                      </a:r>
                      <a:r>
                        <a:rPr lang="es-CO" sz="1050" b="0" kern="1200" spc="0" baseline="0" dirty="0" err="1" smtClean="0">
                          <a:solidFill>
                            <a:schemeClr val="tx1"/>
                          </a:solidFill>
                          <a:latin typeface="Arial Narrow" panose="020B0606020202030204" pitchFamily="34" charset="0"/>
                          <a:ea typeface="+mn-ea"/>
                          <a:cs typeface="+mn-cs"/>
                        </a:rPr>
                        <a:t>Covarachía</a:t>
                      </a:r>
                      <a:r>
                        <a:rPr lang="es-CO" sz="1050" b="0" kern="1200" spc="0" baseline="0" dirty="0" smtClean="0">
                          <a:solidFill>
                            <a:schemeClr val="tx1"/>
                          </a:solidFill>
                          <a:latin typeface="Arial Narrow" panose="020B0606020202030204" pitchFamily="34" charset="0"/>
                          <a:ea typeface="+mn-ea"/>
                          <a:cs typeface="+mn-cs"/>
                        </a:rPr>
                        <a:t>, El Espino, Gámeza, </a:t>
                      </a:r>
                      <a:r>
                        <a:rPr lang="es-CO" sz="1050" b="0" kern="1200" spc="0" baseline="0" dirty="0" err="1" smtClean="0">
                          <a:solidFill>
                            <a:schemeClr val="tx1"/>
                          </a:solidFill>
                          <a:latin typeface="Arial Narrow" panose="020B0606020202030204" pitchFamily="34" charset="0"/>
                          <a:ea typeface="+mn-ea"/>
                          <a:cs typeface="+mn-cs"/>
                        </a:rPr>
                        <a:t>Garagoa</a:t>
                      </a:r>
                      <a:r>
                        <a:rPr lang="es-CO" sz="1050" b="0" kern="1200" spc="0" baseline="0" dirty="0" smtClean="0">
                          <a:solidFill>
                            <a:schemeClr val="tx1"/>
                          </a:solidFill>
                          <a:latin typeface="Arial Narrow" panose="020B0606020202030204" pitchFamily="34" charset="0"/>
                          <a:ea typeface="+mn-ea"/>
                          <a:cs typeface="+mn-cs"/>
                        </a:rPr>
                        <a:t>, </a:t>
                      </a:r>
                      <a:r>
                        <a:rPr lang="es-CO" sz="1050" b="0" kern="1200" spc="0" baseline="0" dirty="0" err="1" smtClean="0">
                          <a:solidFill>
                            <a:schemeClr val="tx1"/>
                          </a:solidFill>
                          <a:latin typeface="Arial Narrow" panose="020B0606020202030204" pitchFamily="34" charset="0"/>
                          <a:ea typeface="+mn-ea"/>
                          <a:cs typeface="+mn-cs"/>
                        </a:rPr>
                        <a:t>Guayatá</a:t>
                      </a:r>
                      <a:r>
                        <a:rPr lang="es-CO" sz="1050" b="0" kern="1200" spc="0" baseline="0" dirty="0" smtClean="0">
                          <a:solidFill>
                            <a:schemeClr val="tx1"/>
                          </a:solidFill>
                          <a:latin typeface="Arial Narrow" panose="020B0606020202030204" pitchFamily="34" charset="0"/>
                          <a:ea typeface="+mn-ea"/>
                          <a:cs typeface="+mn-cs"/>
                        </a:rPr>
                        <a:t>, Guicán, La Uvita, La Victoria, Labranzagrande, Maripí, Miraflores, Mongua, Moniquirá, Pachavita, Páez, Pajarito, Panqueba, Paya, Paz de Rio, Pesca, Pisba, Puerto Boyacá, Quípama, Rondón, Saboyá, San Eduardo, San José de Pare, San Mateo, Santana, </a:t>
                      </a:r>
                      <a:r>
                        <a:rPr lang="es-CO" sz="1050" b="0" kern="1200" spc="0" baseline="0" dirty="0" err="1" smtClean="0">
                          <a:solidFill>
                            <a:schemeClr val="tx1"/>
                          </a:solidFill>
                          <a:latin typeface="Arial Narrow" panose="020B0606020202030204" pitchFamily="34" charset="0"/>
                          <a:ea typeface="+mn-ea"/>
                          <a:cs typeface="+mn-cs"/>
                        </a:rPr>
                        <a:t>Soatá</a:t>
                      </a:r>
                      <a:r>
                        <a:rPr lang="es-CO" sz="1050" b="0" kern="1200" spc="0" baseline="0" dirty="0" smtClean="0">
                          <a:solidFill>
                            <a:schemeClr val="tx1"/>
                          </a:solidFill>
                          <a:latin typeface="Arial Narrow" panose="020B0606020202030204" pitchFamily="34" charset="0"/>
                          <a:ea typeface="+mn-ea"/>
                          <a:cs typeface="+mn-cs"/>
                        </a:rPr>
                        <a:t>, </a:t>
                      </a:r>
                      <a:r>
                        <a:rPr lang="es-CO" sz="1050" b="0" kern="1200" spc="0" baseline="0" dirty="0" err="1" smtClean="0">
                          <a:solidFill>
                            <a:schemeClr val="tx1"/>
                          </a:solidFill>
                          <a:latin typeface="Arial Narrow" panose="020B0606020202030204" pitchFamily="34" charset="0"/>
                          <a:ea typeface="+mn-ea"/>
                          <a:cs typeface="+mn-cs"/>
                        </a:rPr>
                        <a:t>Socha</a:t>
                      </a:r>
                      <a:r>
                        <a:rPr lang="es-CO" sz="1050" b="0" kern="1200" spc="0" baseline="0" dirty="0" smtClean="0">
                          <a:solidFill>
                            <a:schemeClr val="tx1"/>
                          </a:solidFill>
                          <a:latin typeface="Arial Narrow" panose="020B0606020202030204" pitchFamily="34" charset="0"/>
                          <a:ea typeface="+mn-ea"/>
                          <a:cs typeface="+mn-cs"/>
                        </a:rPr>
                        <a:t>, Socotá, Sogamoso, </a:t>
                      </a:r>
                      <a:r>
                        <a:rPr lang="es-CO" sz="1050" b="0" kern="1200" spc="0" baseline="0" dirty="0" err="1" smtClean="0">
                          <a:solidFill>
                            <a:schemeClr val="tx1"/>
                          </a:solidFill>
                          <a:latin typeface="Arial Narrow" panose="020B0606020202030204" pitchFamily="34" charset="0"/>
                          <a:ea typeface="+mn-ea"/>
                          <a:cs typeface="+mn-cs"/>
                        </a:rPr>
                        <a:t>Somondoco</a:t>
                      </a:r>
                      <a:r>
                        <a:rPr lang="es-CO" sz="1050" b="0" kern="1200" spc="0" baseline="0" dirty="0" smtClean="0">
                          <a:solidFill>
                            <a:schemeClr val="tx1"/>
                          </a:solidFill>
                          <a:latin typeface="Arial Narrow" panose="020B0606020202030204" pitchFamily="34" charset="0"/>
                          <a:ea typeface="+mn-ea"/>
                          <a:cs typeface="+mn-cs"/>
                        </a:rPr>
                        <a:t>, </a:t>
                      </a:r>
                      <a:r>
                        <a:rPr lang="es-CO" sz="1050" b="0" kern="1200" spc="0" baseline="0" dirty="0" err="1" smtClean="0">
                          <a:solidFill>
                            <a:schemeClr val="tx1"/>
                          </a:solidFill>
                          <a:latin typeface="Arial Narrow" panose="020B0606020202030204" pitchFamily="34" charset="0"/>
                          <a:ea typeface="+mn-ea"/>
                          <a:cs typeface="+mn-cs"/>
                        </a:rPr>
                        <a:t>Susacón</a:t>
                      </a:r>
                      <a:r>
                        <a:rPr lang="es-CO" sz="1050" b="0" kern="1200" spc="0" baseline="0" dirty="0" smtClean="0">
                          <a:solidFill>
                            <a:schemeClr val="tx1"/>
                          </a:solidFill>
                          <a:latin typeface="Arial Narrow" panose="020B0606020202030204" pitchFamily="34" charset="0"/>
                          <a:ea typeface="+mn-ea"/>
                          <a:cs typeface="+mn-cs"/>
                        </a:rPr>
                        <a:t>, Tasco, Tibaná, Tópaga, Turmequé, Úmbita, Ventaquemada</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spc="0" baseline="0" dirty="0" smtClean="0">
                          <a:solidFill>
                            <a:schemeClr val="tx1"/>
                          </a:solidFill>
                          <a:latin typeface="Arial Narrow" panose="020B0606020202030204" pitchFamily="34" charset="0"/>
                          <a:ea typeface="+mn-ea"/>
                          <a:cs typeface="+mn-cs"/>
                        </a:rPr>
                        <a:t>CALDAS:</a:t>
                      </a:r>
                      <a:r>
                        <a:rPr lang="es-CO" sz="1050" b="0" kern="1200" spc="0" baseline="0" dirty="0" smtClean="0">
                          <a:solidFill>
                            <a:schemeClr val="tx1"/>
                          </a:solidFill>
                          <a:latin typeface="Arial Narrow" panose="020B0606020202030204" pitchFamily="34" charset="0"/>
                          <a:ea typeface="+mn-ea"/>
                          <a:cs typeface="+mn-cs"/>
                        </a:rPr>
                        <a:t> Aguadas, Chinchiná, Filadelfia, La Merced, Manizales, Manzanares, Marmato, Marquetalia, Marulanda, Neira, Norcasia, Pácora, Pensilvania, Salamina, Supia, Victoria, Villamaria</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spc="0" baseline="0" dirty="0" smtClean="0">
                          <a:solidFill>
                            <a:schemeClr val="tx1"/>
                          </a:solidFill>
                          <a:latin typeface="Arial Narrow" panose="020B0606020202030204" pitchFamily="34" charset="0"/>
                          <a:ea typeface="+mn-ea"/>
                          <a:cs typeface="+mn-cs"/>
                        </a:rPr>
                        <a:t>CUNDINAMARCA: </a:t>
                      </a:r>
                      <a:r>
                        <a:rPr lang="es-CO" sz="1050" b="0" kern="1200" spc="0" baseline="0" dirty="0" smtClean="0">
                          <a:solidFill>
                            <a:schemeClr val="tx1"/>
                          </a:solidFill>
                          <a:latin typeface="Arial Narrow" panose="020B0606020202030204" pitchFamily="34" charset="0"/>
                          <a:ea typeface="+mn-ea"/>
                          <a:cs typeface="+mn-cs"/>
                        </a:rPr>
                        <a:t>Agua de Dios, Albán, Anapoima, Anolaima, Apulo, Arbeláez, Beltrán, Bituima,  Bogotá, D.C., Bojacá, Cabrera, Cachipay, Caparrapí, Cáqueza, Carmen de Carupa, Chaguaní, Chipaque, Choachí, Chocontá, </a:t>
                      </a:r>
                      <a:r>
                        <a:rPr lang="es-CO" sz="1050" b="0" kern="1200" spc="0" baseline="0" dirty="0" err="1" smtClean="0">
                          <a:solidFill>
                            <a:schemeClr val="tx1"/>
                          </a:solidFill>
                          <a:latin typeface="Arial Narrow" panose="020B0606020202030204" pitchFamily="34" charset="0"/>
                          <a:ea typeface="+mn-ea"/>
                          <a:cs typeface="+mn-cs"/>
                        </a:rPr>
                        <a:t>Cogua</a:t>
                      </a:r>
                      <a:r>
                        <a:rPr lang="es-CO" sz="1050" b="0" kern="1200" spc="0" baseline="0" dirty="0" smtClean="0">
                          <a:solidFill>
                            <a:schemeClr val="tx1"/>
                          </a:solidFill>
                          <a:latin typeface="Arial Narrow" panose="020B0606020202030204" pitchFamily="34" charset="0"/>
                          <a:ea typeface="+mn-ea"/>
                          <a:cs typeface="+mn-cs"/>
                        </a:rPr>
                        <a:t>, Cucunubá, El Colegio, El Peñón, El Rosal, Facatativá, Fómeque, Fusagasugá, Gachetá, Gama, Guaduas, Guatavita, Guayabal de Síquima, Jerusalén, Junín, La Calera, La Mesa, La Palma, La Peña, Lenguazaque, Machetá, Manta, Nilo, Nimaima, Nocaima, Pacho, Paime, Pandi, Pasca, Pulí, Quebradanegra, Quipile, San Antonio de  Tequendama, San Bernardo, San Cayetano, San Juan de Rioseco, Sasaima, Sesquilé, Sibaté, Silvania, Soacha, Subachoque, Suesca, Supatá, Sutatausa, Tabio, Tausa, Tena, Tibacuy, Tocaima, Topaipí, Útica, Venecia, Vergara, Vianí, Villagómez, Villapinzón, Villeta, Viotá, Yacopí, Zipacón, Zipaquirá</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spc="0" baseline="0" dirty="0" smtClean="0">
                          <a:solidFill>
                            <a:schemeClr val="tx1"/>
                          </a:solidFill>
                          <a:latin typeface="Arial Narrow" panose="020B0606020202030204" pitchFamily="34" charset="0"/>
                          <a:ea typeface="+mn-ea"/>
                          <a:cs typeface="+mn-cs"/>
                        </a:rPr>
                        <a:t>HUILA: </a:t>
                      </a:r>
                      <a:r>
                        <a:rPr lang="es-CO" sz="1050" b="0" kern="1200" spc="0" baseline="0" dirty="0" smtClean="0">
                          <a:solidFill>
                            <a:schemeClr val="tx1"/>
                          </a:solidFill>
                          <a:latin typeface="Arial Narrow" panose="020B0606020202030204" pitchFamily="34" charset="0"/>
                          <a:ea typeface="+mn-ea"/>
                          <a:cs typeface="+mn-cs"/>
                        </a:rPr>
                        <a:t>Aipe, Altamira, Colombia, Guadalupe, La Plata, Neiva, Pitalito, </a:t>
                      </a:r>
                      <a:r>
                        <a:rPr lang="es-CO" sz="1050" b="0" kern="1200" spc="0" baseline="0" dirty="0" err="1" smtClean="0">
                          <a:solidFill>
                            <a:schemeClr val="tx1"/>
                          </a:solidFill>
                          <a:latin typeface="Arial Narrow" panose="020B0606020202030204" pitchFamily="34" charset="0"/>
                          <a:ea typeface="+mn-ea"/>
                          <a:cs typeface="+mn-cs"/>
                        </a:rPr>
                        <a:t>Saladoblanco</a:t>
                      </a:r>
                      <a:r>
                        <a:rPr lang="es-CO" sz="1050" b="0" kern="1200" spc="0" baseline="0" dirty="0" smtClean="0">
                          <a:solidFill>
                            <a:schemeClr val="tx1"/>
                          </a:solidFill>
                          <a:latin typeface="Arial Narrow" panose="020B0606020202030204" pitchFamily="34" charset="0"/>
                          <a:ea typeface="+mn-ea"/>
                          <a:cs typeface="+mn-cs"/>
                        </a:rPr>
                        <a:t>, San Agustín, Suaza, Tarqui.</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spc="0" baseline="0" dirty="0" smtClean="0">
                          <a:solidFill>
                            <a:schemeClr val="tx1"/>
                          </a:solidFill>
                          <a:latin typeface="Arial Narrow" panose="020B0606020202030204" pitchFamily="34" charset="0"/>
                          <a:ea typeface="+mn-ea"/>
                          <a:cs typeface="+mn-cs"/>
                        </a:rPr>
                        <a:t>NORTE DE SANTANDER: </a:t>
                      </a:r>
                      <a:r>
                        <a:rPr lang="es-CO" sz="1050" b="0" kern="1200" spc="0" baseline="0" dirty="0" smtClean="0">
                          <a:solidFill>
                            <a:schemeClr val="tx1"/>
                          </a:solidFill>
                          <a:latin typeface="Arial Narrow" panose="020B0606020202030204" pitchFamily="34" charset="0"/>
                          <a:ea typeface="+mn-ea"/>
                          <a:cs typeface="+mn-cs"/>
                        </a:rPr>
                        <a:t>Ábrego, Arboledas, </a:t>
                      </a:r>
                      <a:r>
                        <a:rPr lang="es-CO" sz="1050" b="0" kern="1200" spc="0" baseline="0" dirty="0" err="1" smtClean="0">
                          <a:solidFill>
                            <a:schemeClr val="tx1"/>
                          </a:solidFill>
                          <a:latin typeface="Arial Narrow" panose="020B0606020202030204" pitchFamily="34" charset="0"/>
                          <a:ea typeface="+mn-ea"/>
                          <a:cs typeface="+mn-cs"/>
                        </a:rPr>
                        <a:t>Cáchira</a:t>
                      </a:r>
                      <a:r>
                        <a:rPr lang="es-CO" sz="1050" b="0" kern="1200" spc="0" baseline="0" dirty="0" smtClean="0">
                          <a:solidFill>
                            <a:schemeClr val="tx1"/>
                          </a:solidFill>
                          <a:latin typeface="Arial Narrow" panose="020B0606020202030204" pitchFamily="34" charset="0"/>
                          <a:ea typeface="+mn-ea"/>
                          <a:cs typeface="+mn-cs"/>
                        </a:rPr>
                        <a:t>, Cácota, Chinácota, Convención, Cúcuta, Cucutilla, Durania, El Tarra, El Zulia, Gramalote, Hacarí, Labateca, Lourdes, </a:t>
                      </a:r>
                      <a:r>
                        <a:rPr lang="es-CO" sz="1050" b="0" kern="1200" spc="0" baseline="0" dirty="0" err="1" smtClean="0">
                          <a:solidFill>
                            <a:schemeClr val="tx1"/>
                          </a:solidFill>
                          <a:latin typeface="Arial Narrow" panose="020B0606020202030204" pitchFamily="34" charset="0"/>
                          <a:ea typeface="+mn-ea"/>
                          <a:cs typeface="+mn-cs"/>
                        </a:rPr>
                        <a:t>Mutiscua</a:t>
                      </a:r>
                      <a:r>
                        <a:rPr lang="es-CO" sz="1050" b="0" kern="1200" spc="0" baseline="0" dirty="0" smtClean="0">
                          <a:solidFill>
                            <a:schemeClr val="tx1"/>
                          </a:solidFill>
                          <a:latin typeface="Arial Narrow" panose="020B0606020202030204" pitchFamily="34" charset="0"/>
                          <a:ea typeface="+mn-ea"/>
                          <a:cs typeface="+mn-cs"/>
                        </a:rPr>
                        <a:t>, Ocaña, Pamplona, Salazar, San Calixto, Sardinata, Silos, Teorama, Tibú, Villa Caro</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spc="0" baseline="0" dirty="0" smtClean="0">
                          <a:solidFill>
                            <a:schemeClr val="tx1"/>
                          </a:solidFill>
                          <a:latin typeface="Arial Narrow" panose="020B0606020202030204" pitchFamily="34" charset="0"/>
                          <a:ea typeface="+mn-ea"/>
                          <a:cs typeface="+mn-cs"/>
                        </a:rPr>
                        <a:t>QUINDIO: </a:t>
                      </a:r>
                      <a:r>
                        <a:rPr lang="es-CO" sz="1050" b="0" kern="1200" spc="0" baseline="0" dirty="0" smtClean="0">
                          <a:solidFill>
                            <a:schemeClr val="tx1"/>
                          </a:solidFill>
                          <a:latin typeface="Arial Narrow" panose="020B0606020202030204" pitchFamily="34" charset="0"/>
                          <a:ea typeface="+mn-ea"/>
                          <a:cs typeface="+mn-cs"/>
                        </a:rPr>
                        <a:t>Calarcá, Córdoba y Salento.</a:t>
                      </a:r>
                    </a:p>
                  </a:txBody>
                  <a:tcPr marL="91421" marR="91421" marT="45812" marB="45812"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s-CO" sz="1100" b="1" dirty="0">
                        <a:latin typeface="Arial Narrow" panose="020B0606020202030204" pitchFamily="34" charset="0"/>
                      </a:endParaRPr>
                    </a:p>
                  </a:txBody>
                  <a:tcPr marL="91421" marR="91421" marT="45812" marB="45812">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s-CO" sz="1100" b="1" dirty="0">
                        <a:latin typeface="Arial Narrow" panose="020B0606020202030204" pitchFamily="34" charset="0"/>
                      </a:endParaRPr>
                    </a:p>
                  </a:txBody>
                  <a:tcPr marL="91421" marR="91421" marT="45812" marB="45812">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941258970"/>
              </p:ext>
            </p:extLst>
          </p:nvPr>
        </p:nvGraphicFramePr>
        <p:xfrm>
          <a:off x="360630" y="1457871"/>
          <a:ext cx="5744888" cy="1235760"/>
        </p:xfrm>
        <a:graphic>
          <a:graphicData uri="http://schemas.openxmlformats.org/drawingml/2006/table">
            <a:tbl>
              <a:tblPr/>
              <a:tblGrid>
                <a:gridCol w="1723467">
                  <a:extLst>
                    <a:ext uri="{9D8B030D-6E8A-4147-A177-3AD203B41FA5}">
                      <a16:colId xmlns:a16="http://schemas.microsoft.com/office/drawing/2014/main" xmlns="" val="20000"/>
                    </a:ext>
                  </a:extLst>
                </a:gridCol>
                <a:gridCol w="3022144">
                  <a:extLst>
                    <a:ext uri="{9D8B030D-6E8A-4147-A177-3AD203B41FA5}">
                      <a16:colId xmlns:a16="http://schemas.microsoft.com/office/drawing/2014/main" xmlns="" val="20001"/>
                    </a:ext>
                  </a:extLst>
                </a:gridCol>
                <a:gridCol w="999277">
                  <a:extLst>
                    <a:ext uri="{9D8B030D-6E8A-4147-A177-3AD203B41FA5}">
                      <a16:colId xmlns:a16="http://schemas.microsoft.com/office/drawing/2014/main" xmlns="" val="20002"/>
                    </a:ext>
                  </a:extLst>
                </a:gridCol>
              </a:tblGrid>
              <a:tr h="504056">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400" b="1" dirty="0" smtClean="0">
                          <a:solidFill>
                            <a:schemeClr val="tx1"/>
                          </a:solidFill>
                          <a:latin typeface="Arial Narrow" panose="020B0606020202030204" pitchFamily="34" charset="0"/>
                        </a:rPr>
                        <a:t>REGIÓN  CARIBE</a:t>
                      </a:r>
                      <a:endParaRPr lang="es-CO" sz="1400" b="1" dirty="0">
                        <a:solidFill>
                          <a:schemeClr val="tx1"/>
                        </a:solidFill>
                        <a:latin typeface="Arial Narrow" panose="020B0606020202030204" pitchFamily="34" charset="0"/>
                      </a:endParaRPr>
                    </a:p>
                  </a:txBody>
                  <a:tcPr marL="91421" marR="91421" marT="45812" marB="45812" anchor="ctr">
                    <a:lnL w="12700" cmpd="sng">
                      <a:solidFill>
                        <a:sysClr val="window" lastClr="FFFFFF">
                          <a:lumMod val="65000"/>
                        </a:sysClr>
                      </a:solidFill>
                      <a:prstDash val="solid"/>
                    </a:lnL>
                    <a:lnR w="12700" cap="flat" cmpd="sng" algn="ctr">
                      <a:solidFill>
                        <a:sysClr val="window" lastClr="FFFFFF">
                          <a:lumMod val="65000"/>
                        </a:sysClr>
                      </a:solidFill>
                      <a:prstDash val="solid"/>
                      <a:round/>
                      <a:headEnd type="none" w="med" len="med"/>
                      <a:tailEnd type="none" w="med" len="me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996633">
                        <a:alpha val="25000"/>
                      </a:srgbClr>
                    </a:solidFill>
                  </a:tcPr>
                </a:tc>
                <a:tc>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050" b="1" dirty="0" smtClean="0">
                          <a:latin typeface="Arial Narrow" panose="020B0606020202030204" pitchFamily="34" charset="0"/>
                        </a:rPr>
                        <a:t>SITIOS</a:t>
                      </a:r>
                      <a:r>
                        <a:rPr lang="es-CO" sz="1050" b="1" baseline="0" dirty="0" smtClean="0">
                          <a:latin typeface="Arial Narrow" panose="020B0606020202030204" pitchFamily="34" charset="0"/>
                        </a:rPr>
                        <a:t> PARA LOS CUALES SE GENERA LA ALERTA</a:t>
                      </a:r>
                    </a:p>
                  </a:txBody>
                  <a:tcPr marL="91421" marR="91421" marT="45812" marB="45812"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996633">
                        <a:alpha val="25000"/>
                      </a:srgbClr>
                    </a:solidFill>
                  </a:tcPr>
                </a:tc>
                <a:tc>
                  <a:txBody>
                    <a:bodyPr/>
                    <a:lstStyle/>
                    <a:p>
                      <a:pPr marL="0" marR="0" indent="0" algn="ctr" defTabSz="0" rtl="0" eaLnBrk="1" fontAlgn="auto" latinLnBrk="0" hangingPunct="1">
                        <a:lnSpc>
                          <a:spcPct val="100000"/>
                        </a:lnSpc>
                        <a:spcBef>
                          <a:spcPts val="0"/>
                        </a:spcBef>
                        <a:spcAft>
                          <a:spcPts val="0"/>
                        </a:spcAft>
                        <a:buClrTx/>
                        <a:buSzTx/>
                        <a:buFontTx/>
                        <a:buNone/>
                        <a:tabLst/>
                        <a:defRPr/>
                      </a:pPr>
                      <a:r>
                        <a:rPr lang="es-CO" sz="1050" b="1" dirty="0" smtClean="0">
                          <a:solidFill>
                            <a:schemeClr val="tx1"/>
                          </a:solidFill>
                          <a:effectLst/>
                          <a:latin typeface="Arial Narrow" panose="020B0606020202030204" pitchFamily="34" charset="0"/>
                        </a:rPr>
                        <a:t>ALERTA AMARILLA</a:t>
                      </a:r>
                    </a:p>
                  </a:txBody>
                  <a:tcPr marL="91421" marR="91421" marT="45812" marB="45812" anchor="ctr">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xmlns="" val="10000"/>
                  </a:ext>
                </a:extLst>
              </a:tr>
              <a:tr h="432048">
                <a:tc gridSpan="3">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spc="0" baseline="0" dirty="0" smtClean="0">
                          <a:solidFill>
                            <a:schemeClr val="tx1"/>
                          </a:solidFill>
                          <a:latin typeface="Arial Narrow" panose="020B0606020202030204" pitchFamily="34" charset="0"/>
                          <a:ea typeface="+mn-ea"/>
                          <a:cs typeface="+mn-cs"/>
                        </a:rPr>
                        <a:t>BOLÍVAR: </a:t>
                      </a:r>
                      <a:r>
                        <a:rPr lang="es-CO" sz="1050" b="0" kern="1200" spc="0" baseline="0" dirty="0" smtClean="0">
                          <a:solidFill>
                            <a:schemeClr val="tx1"/>
                          </a:solidFill>
                          <a:latin typeface="Arial Narrow" panose="020B0606020202030204" pitchFamily="34" charset="0"/>
                          <a:ea typeface="+mn-ea"/>
                          <a:cs typeface="+mn-cs"/>
                        </a:rPr>
                        <a:t>Achí, Montecristo</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spc="0" baseline="0" dirty="0" smtClean="0">
                          <a:solidFill>
                            <a:schemeClr val="tx1"/>
                          </a:solidFill>
                          <a:latin typeface="Arial Narrow" panose="020B0606020202030204" pitchFamily="34" charset="0"/>
                          <a:ea typeface="+mn-ea"/>
                          <a:cs typeface="+mn-cs"/>
                        </a:rPr>
                        <a:t>CESAR: </a:t>
                      </a:r>
                      <a:r>
                        <a:rPr lang="es-CO" sz="1050" b="0" kern="1200" spc="0" baseline="0" dirty="0" smtClean="0">
                          <a:solidFill>
                            <a:schemeClr val="tx1"/>
                          </a:solidFill>
                          <a:latin typeface="Arial Narrow" panose="020B0606020202030204" pitchFamily="34" charset="0"/>
                          <a:ea typeface="+mn-ea"/>
                          <a:cs typeface="+mn-cs"/>
                        </a:rPr>
                        <a:t>Agustín Codazzi, Curumaní, El Copey, La Gloria, Pailitas, Pelaya</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spc="0" baseline="0" dirty="0" smtClean="0">
                          <a:solidFill>
                            <a:schemeClr val="tx1"/>
                          </a:solidFill>
                          <a:latin typeface="Arial Narrow" panose="020B0606020202030204" pitchFamily="34" charset="0"/>
                          <a:ea typeface="+mn-ea"/>
                          <a:cs typeface="+mn-cs"/>
                        </a:rPr>
                        <a:t>CÓRDOBA: </a:t>
                      </a:r>
                      <a:r>
                        <a:rPr lang="es-CO" sz="1050" b="0" kern="1200" spc="0" baseline="0" dirty="0" smtClean="0">
                          <a:solidFill>
                            <a:schemeClr val="tx1"/>
                          </a:solidFill>
                          <a:latin typeface="Arial Narrow" panose="020B0606020202030204" pitchFamily="34" charset="0"/>
                          <a:ea typeface="+mn-ea"/>
                          <a:cs typeface="+mn-cs"/>
                        </a:rPr>
                        <a:t>Montelíbano, Puerto Libertador, San </a:t>
                      </a:r>
                      <a:r>
                        <a:rPr lang="es-CO" sz="1050" b="0" kern="1200" spc="0" baseline="0" dirty="0" err="1" smtClean="0">
                          <a:solidFill>
                            <a:schemeClr val="tx1"/>
                          </a:solidFill>
                          <a:latin typeface="Arial Narrow" panose="020B0606020202030204" pitchFamily="34" charset="0"/>
                          <a:ea typeface="+mn-ea"/>
                          <a:cs typeface="+mn-cs"/>
                        </a:rPr>
                        <a:t>Jose</a:t>
                      </a:r>
                      <a:r>
                        <a:rPr lang="es-CO" sz="1050" b="0" kern="1200" spc="0" baseline="0" dirty="0" smtClean="0">
                          <a:solidFill>
                            <a:schemeClr val="tx1"/>
                          </a:solidFill>
                          <a:latin typeface="Arial Narrow" panose="020B0606020202030204" pitchFamily="34" charset="0"/>
                          <a:ea typeface="+mn-ea"/>
                          <a:cs typeface="+mn-cs"/>
                        </a:rPr>
                        <a:t> De </a:t>
                      </a:r>
                      <a:r>
                        <a:rPr lang="es-CO" sz="1050" b="0" kern="1200" spc="0" baseline="0" dirty="0" err="1" smtClean="0">
                          <a:solidFill>
                            <a:schemeClr val="tx1"/>
                          </a:solidFill>
                          <a:latin typeface="Arial Narrow" panose="020B0606020202030204" pitchFamily="34" charset="0"/>
                          <a:ea typeface="+mn-ea"/>
                          <a:cs typeface="+mn-cs"/>
                        </a:rPr>
                        <a:t>Ure</a:t>
                      </a:r>
                      <a:r>
                        <a:rPr lang="es-CO" sz="1050" b="0" kern="1200" spc="0" baseline="0" dirty="0" smtClean="0">
                          <a:solidFill>
                            <a:schemeClr val="tx1"/>
                          </a:solidFill>
                          <a:latin typeface="Arial Narrow" panose="020B0606020202030204" pitchFamily="34" charset="0"/>
                          <a:ea typeface="+mn-ea"/>
                          <a:cs typeface="+mn-cs"/>
                        </a:rPr>
                        <a:t>.</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spc="0" baseline="0" dirty="0" smtClean="0">
                          <a:solidFill>
                            <a:schemeClr val="tx1"/>
                          </a:solidFill>
                          <a:latin typeface="Arial Narrow" panose="020B0606020202030204" pitchFamily="34" charset="0"/>
                          <a:ea typeface="+mn-ea"/>
                          <a:cs typeface="+mn-cs"/>
                        </a:rPr>
                        <a:t>MAGDALENA: </a:t>
                      </a:r>
                      <a:r>
                        <a:rPr lang="es-CO" sz="1050" b="0" kern="1200" spc="0" baseline="0" dirty="0" smtClean="0">
                          <a:solidFill>
                            <a:schemeClr val="tx1"/>
                          </a:solidFill>
                          <a:latin typeface="Arial Narrow" panose="020B0606020202030204" pitchFamily="34" charset="0"/>
                          <a:ea typeface="+mn-ea"/>
                          <a:cs typeface="+mn-cs"/>
                        </a:rPr>
                        <a:t>Ciénaga, Santa Marta</a:t>
                      </a:r>
                    </a:p>
                  </a:txBody>
                  <a:tcPr marL="91421" marR="91421" marT="45812" marB="45812"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s-CO" sz="1100" b="1" dirty="0">
                        <a:latin typeface="Arial Narrow" panose="020B0606020202030204" pitchFamily="34" charset="0"/>
                      </a:endParaRPr>
                    </a:p>
                  </a:txBody>
                  <a:tcPr marL="91421" marR="91421" marT="45812" marB="45812">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s-CO" sz="1100" b="1" dirty="0">
                        <a:latin typeface="Arial Narrow" panose="020B0606020202030204" pitchFamily="34" charset="0"/>
                      </a:endParaRPr>
                    </a:p>
                  </a:txBody>
                  <a:tcPr marL="91421" marR="91421" marT="45812" marB="45812">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2565088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uadroTexto 20"/>
          <p:cNvSpPr txBox="1"/>
          <p:nvPr/>
        </p:nvSpPr>
        <p:spPr>
          <a:xfrm>
            <a:off x="4050087" y="549175"/>
            <a:ext cx="2264433" cy="846386"/>
          </a:xfrm>
          <a:prstGeom prst="rect">
            <a:avLst/>
          </a:prstGeom>
          <a:noFill/>
        </p:spPr>
        <p:txBody>
          <a:bodyPr wrap="square" rtlCol="0">
            <a:spAutoFit/>
          </a:bodyPr>
          <a:lstStyle/>
          <a:p>
            <a:pPr lvl="0"/>
            <a:r>
              <a:rPr lang="es-CO" sz="700" b="1" dirty="0" smtClean="0">
                <a:solidFill>
                  <a:srgbClr val="C00000"/>
                </a:solidFill>
                <a:latin typeface="Arial Narrow" panose="020B0606020202030204" pitchFamily="34" charset="0"/>
                <a:cs typeface="Arial" panose="020B0604020202020204" pitchFamily="34" charset="0"/>
              </a:rPr>
              <a:t>ALERTA ROJA</a:t>
            </a:r>
            <a:r>
              <a:rPr lang="es-CO" sz="700" dirty="0" smtClean="0">
                <a:solidFill>
                  <a:srgbClr val="C00000"/>
                </a:solidFill>
                <a:latin typeface="Arial Narrow" panose="020B0606020202030204" pitchFamily="34" charset="0"/>
                <a:cs typeface="Arial" panose="020B0604020202020204" pitchFamily="34" charset="0"/>
              </a:rPr>
              <a:t>:</a:t>
            </a:r>
          </a:p>
          <a:p>
            <a:pPr lvl="0" algn="just"/>
            <a:r>
              <a:rPr lang="es-CO" sz="700" dirty="0">
                <a:solidFill>
                  <a:schemeClr val="bg1">
                    <a:lumMod val="50000"/>
                  </a:schemeClr>
                </a:solidFill>
                <a:latin typeface="Arial Narrow" panose="020B0606020202030204" pitchFamily="34" charset="0"/>
              </a:rPr>
              <a:t>Amenaza alta a muy alta </a:t>
            </a:r>
            <a:r>
              <a:rPr lang="es-CO" sz="700">
                <a:solidFill>
                  <a:schemeClr val="bg1">
                    <a:lumMod val="50000"/>
                  </a:schemeClr>
                </a:solidFill>
                <a:latin typeface="Arial Narrow" panose="020B0606020202030204" pitchFamily="34" charset="0"/>
              </a:rPr>
              <a:t>por </a:t>
            </a:r>
            <a:r>
              <a:rPr lang="es-CO" sz="700" smtClean="0">
                <a:solidFill>
                  <a:schemeClr val="bg1">
                    <a:lumMod val="50000"/>
                  </a:schemeClr>
                </a:solidFill>
                <a:latin typeface="Arial Narrow" panose="020B0606020202030204" pitchFamily="34" charset="0"/>
              </a:rPr>
              <a:t>deslizamientos de tierra </a:t>
            </a:r>
            <a:r>
              <a:rPr lang="es-CO" sz="700" dirty="0">
                <a:solidFill>
                  <a:schemeClr val="bg1">
                    <a:lumMod val="50000"/>
                  </a:schemeClr>
                </a:solidFill>
                <a:latin typeface="Arial Narrow" panose="020B0606020202030204" pitchFamily="34" charset="0"/>
              </a:rPr>
              <a:t>detonados por lluvias, localizados en los siguientes municipios</a:t>
            </a:r>
            <a:r>
              <a:rPr lang="es-CO" sz="700" dirty="0" smtClean="0">
                <a:solidFill>
                  <a:schemeClr val="bg1">
                    <a:lumMod val="50000"/>
                  </a:schemeClr>
                </a:solidFill>
                <a:latin typeface="Arial Narrow" panose="020B0606020202030204" pitchFamily="34" charset="0"/>
              </a:rPr>
              <a:t>:</a:t>
            </a:r>
          </a:p>
          <a:p>
            <a:pPr lvl="0" algn="just"/>
            <a:endParaRPr lang="es-CO" sz="700" dirty="0" smtClean="0">
              <a:solidFill>
                <a:prstClr val="black"/>
              </a:solidFill>
              <a:latin typeface="Arial Narrow" panose="020B0606020202030204" pitchFamily="34" charset="0"/>
            </a:endParaRPr>
          </a:p>
          <a:p>
            <a:pPr lvl="0"/>
            <a:r>
              <a:rPr lang="es-CO" sz="700" b="1" dirty="0">
                <a:solidFill>
                  <a:srgbClr val="F65800"/>
                </a:solidFill>
                <a:latin typeface="Arial Narrow" panose="020B0606020202030204" pitchFamily="34" charset="0"/>
                <a:cs typeface="Arial" panose="020B0604020202020204" pitchFamily="34" charset="0"/>
              </a:rPr>
              <a:t>ALERTA NARANJA</a:t>
            </a:r>
            <a:r>
              <a:rPr lang="es-CO" sz="700" dirty="0">
                <a:solidFill>
                  <a:srgbClr val="F65800"/>
                </a:solidFill>
                <a:latin typeface="Arial Narrow" panose="020B0606020202030204" pitchFamily="34" charset="0"/>
                <a:cs typeface="Arial" panose="020B0604020202020204" pitchFamily="34" charset="0"/>
              </a:rPr>
              <a:t>:</a:t>
            </a:r>
          </a:p>
          <a:p>
            <a:pPr lvl="0" algn="just"/>
            <a:r>
              <a:rPr lang="es-CO" sz="700" dirty="0">
                <a:solidFill>
                  <a:schemeClr val="bg1">
                    <a:lumMod val="50000"/>
                  </a:schemeClr>
                </a:solidFill>
                <a:latin typeface="Arial Narrow" panose="020B0606020202030204" pitchFamily="34" charset="0"/>
              </a:rPr>
              <a:t>Amenaza moderada </a:t>
            </a:r>
            <a:r>
              <a:rPr lang="es-CO" sz="700">
                <a:solidFill>
                  <a:schemeClr val="bg1">
                    <a:lumMod val="50000"/>
                  </a:schemeClr>
                </a:solidFill>
                <a:latin typeface="Arial Narrow" panose="020B0606020202030204" pitchFamily="34" charset="0"/>
              </a:rPr>
              <a:t>por </a:t>
            </a:r>
            <a:r>
              <a:rPr lang="es-CO" sz="700" smtClean="0">
                <a:solidFill>
                  <a:schemeClr val="bg1">
                    <a:lumMod val="50000"/>
                  </a:schemeClr>
                </a:solidFill>
                <a:latin typeface="Arial Narrow" panose="020B0606020202030204" pitchFamily="34" charset="0"/>
              </a:rPr>
              <a:t>deslizamientos de tierra </a:t>
            </a:r>
            <a:r>
              <a:rPr lang="es-CO" sz="700" dirty="0">
                <a:solidFill>
                  <a:schemeClr val="bg1">
                    <a:lumMod val="50000"/>
                  </a:schemeClr>
                </a:solidFill>
                <a:latin typeface="Arial Narrow" panose="020B0606020202030204" pitchFamily="34" charset="0"/>
              </a:rPr>
              <a:t>detonados por lluvias, localizados en los siguientes municipios:</a:t>
            </a:r>
            <a:endParaRPr lang="es-CO" sz="801" dirty="0">
              <a:solidFill>
                <a:schemeClr val="bg1">
                  <a:lumMod val="50000"/>
                </a:schemeClr>
              </a:solidFill>
              <a:latin typeface="Arial Narrow" panose="020B060602020203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723666234"/>
              </p:ext>
            </p:extLst>
          </p:nvPr>
        </p:nvGraphicFramePr>
        <p:xfrm>
          <a:off x="359767" y="1457871"/>
          <a:ext cx="5744888" cy="2035860"/>
        </p:xfrm>
        <a:graphic>
          <a:graphicData uri="http://schemas.openxmlformats.org/drawingml/2006/table">
            <a:tbl>
              <a:tblPr/>
              <a:tblGrid>
                <a:gridCol w="1723467">
                  <a:extLst>
                    <a:ext uri="{9D8B030D-6E8A-4147-A177-3AD203B41FA5}">
                      <a16:colId xmlns:a16="http://schemas.microsoft.com/office/drawing/2014/main" xmlns="" val="20000"/>
                    </a:ext>
                  </a:extLst>
                </a:gridCol>
                <a:gridCol w="3022144">
                  <a:extLst>
                    <a:ext uri="{9D8B030D-6E8A-4147-A177-3AD203B41FA5}">
                      <a16:colId xmlns:a16="http://schemas.microsoft.com/office/drawing/2014/main" xmlns="" val="20001"/>
                    </a:ext>
                  </a:extLst>
                </a:gridCol>
                <a:gridCol w="999277">
                  <a:extLst>
                    <a:ext uri="{9D8B030D-6E8A-4147-A177-3AD203B41FA5}">
                      <a16:colId xmlns:a16="http://schemas.microsoft.com/office/drawing/2014/main" xmlns="" val="20002"/>
                    </a:ext>
                  </a:extLst>
                </a:gridCol>
              </a:tblGrid>
              <a:tr h="504056">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400" b="1" dirty="0" smtClean="0">
                          <a:solidFill>
                            <a:schemeClr val="tx1"/>
                          </a:solidFill>
                          <a:latin typeface="Arial Narrow" panose="020B0606020202030204" pitchFamily="34" charset="0"/>
                        </a:rPr>
                        <a:t>REGIÓN  ANDINA</a:t>
                      </a:r>
                      <a:endParaRPr lang="es-CO" sz="1400" b="1" dirty="0">
                        <a:solidFill>
                          <a:schemeClr val="tx1"/>
                        </a:solidFill>
                        <a:latin typeface="Arial Narrow" panose="020B0606020202030204" pitchFamily="34" charset="0"/>
                      </a:endParaRPr>
                    </a:p>
                  </a:txBody>
                  <a:tcPr marL="91421" marR="91421" marT="45812" marB="45812" anchor="ctr">
                    <a:lnL w="12700" cmpd="sng">
                      <a:solidFill>
                        <a:sysClr val="window" lastClr="FFFFFF">
                          <a:lumMod val="65000"/>
                        </a:sysClr>
                      </a:solidFill>
                      <a:prstDash val="solid"/>
                    </a:lnL>
                    <a:lnR w="12700" cap="flat" cmpd="sng" algn="ctr">
                      <a:solidFill>
                        <a:sysClr val="window" lastClr="FFFFFF">
                          <a:lumMod val="65000"/>
                        </a:sysClr>
                      </a:solidFill>
                      <a:prstDash val="solid"/>
                      <a:round/>
                      <a:headEnd type="none" w="med" len="med"/>
                      <a:tailEnd type="none" w="med" len="me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996633">
                        <a:alpha val="25000"/>
                      </a:srgbClr>
                    </a:solidFill>
                  </a:tcPr>
                </a:tc>
                <a:tc>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050" b="1" dirty="0" smtClean="0">
                          <a:latin typeface="Arial Narrow" panose="020B0606020202030204" pitchFamily="34" charset="0"/>
                        </a:rPr>
                        <a:t>SITIOS</a:t>
                      </a:r>
                      <a:r>
                        <a:rPr lang="es-CO" sz="1050" b="1" baseline="0" dirty="0" smtClean="0">
                          <a:latin typeface="Arial Narrow" panose="020B0606020202030204" pitchFamily="34" charset="0"/>
                        </a:rPr>
                        <a:t> PARA LOS CUALES SE GENERA LA ALERTA</a:t>
                      </a:r>
                    </a:p>
                  </a:txBody>
                  <a:tcPr marL="91421" marR="91421" marT="45812" marB="45812"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996633">
                        <a:alpha val="25000"/>
                      </a:srgbClr>
                    </a:solidFill>
                  </a:tcPr>
                </a:tc>
                <a:tc>
                  <a:txBody>
                    <a:bodyPr/>
                    <a:lstStyle/>
                    <a:p>
                      <a:pPr marL="0" marR="0" indent="0" algn="ctr" defTabSz="0" rtl="0" eaLnBrk="1" fontAlgn="auto" latinLnBrk="0" hangingPunct="1">
                        <a:lnSpc>
                          <a:spcPct val="100000"/>
                        </a:lnSpc>
                        <a:spcBef>
                          <a:spcPts val="0"/>
                        </a:spcBef>
                        <a:spcAft>
                          <a:spcPts val="0"/>
                        </a:spcAft>
                        <a:buClrTx/>
                        <a:buSzTx/>
                        <a:buFontTx/>
                        <a:buNone/>
                        <a:tabLst/>
                        <a:defRPr/>
                      </a:pPr>
                      <a:r>
                        <a:rPr lang="es-CO" sz="1050" b="1" dirty="0" smtClean="0">
                          <a:solidFill>
                            <a:schemeClr val="tx1"/>
                          </a:solidFill>
                          <a:effectLst/>
                          <a:latin typeface="Arial Narrow" panose="020B0606020202030204" pitchFamily="34" charset="0"/>
                        </a:rPr>
                        <a:t>ALERTA AMARILLA</a:t>
                      </a:r>
                    </a:p>
                  </a:txBody>
                  <a:tcPr marL="91421" marR="91421" marT="45812" marB="45812" anchor="ctr">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xmlns="" val="10000"/>
                  </a:ext>
                </a:extLst>
              </a:tr>
              <a:tr h="230422">
                <a:tc gridSpan="3">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spc="0" baseline="0" dirty="0" smtClean="0">
                          <a:solidFill>
                            <a:schemeClr val="tx1"/>
                          </a:solidFill>
                          <a:latin typeface="Arial Narrow" panose="020B0606020202030204" pitchFamily="34" charset="0"/>
                          <a:ea typeface="+mn-ea"/>
                          <a:cs typeface="+mn-cs"/>
                        </a:rPr>
                        <a:t>RISARALDA:</a:t>
                      </a:r>
                      <a:r>
                        <a:rPr lang="es-CO" sz="1050" b="0" kern="1200" spc="0" baseline="0" dirty="0" smtClean="0">
                          <a:solidFill>
                            <a:schemeClr val="tx1"/>
                          </a:solidFill>
                          <a:latin typeface="Arial Narrow" panose="020B0606020202030204" pitchFamily="34" charset="0"/>
                          <a:ea typeface="+mn-ea"/>
                          <a:cs typeface="+mn-cs"/>
                        </a:rPr>
                        <a:t>. </a:t>
                      </a:r>
                      <a:r>
                        <a:rPr lang="pt-BR" sz="1050" b="0" kern="1200" spc="0" baseline="0" dirty="0" err="1" smtClean="0">
                          <a:solidFill>
                            <a:schemeClr val="tx1"/>
                          </a:solidFill>
                          <a:latin typeface="Arial Narrow" panose="020B0606020202030204" pitchFamily="34" charset="0"/>
                          <a:ea typeface="+mn-ea"/>
                          <a:cs typeface="+mn-cs"/>
                        </a:rPr>
                        <a:t>Dosquebradas</a:t>
                      </a:r>
                      <a:r>
                        <a:rPr lang="pt-BR" sz="1050" b="0" kern="1200" spc="0" baseline="0" dirty="0" smtClean="0">
                          <a:solidFill>
                            <a:schemeClr val="tx1"/>
                          </a:solidFill>
                          <a:latin typeface="Arial Narrow" panose="020B0606020202030204" pitchFamily="34" charset="0"/>
                          <a:ea typeface="+mn-ea"/>
                          <a:cs typeface="+mn-cs"/>
                        </a:rPr>
                        <a:t>, Pereira, Santa Rosa de Cabal</a:t>
                      </a:r>
                      <a:endParaRPr lang="es-CO" sz="1050" b="0" kern="1200" spc="0" baseline="0" dirty="0" smtClean="0">
                        <a:solidFill>
                          <a:schemeClr val="tx1"/>
                        </a:solidFill>
                        <a:latin typeface="Arial Narrow" panose="020B0606020202030204" pitchFamily="34" charset="0"/>
                        <a:ea typeface="+mn-ea"/>
                        <a:cs typeface="+mn-cs"/>
                      </a:endParaRP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spc="0" baseline="0" dirty="0" smtClean="0">
                          <a:solidFill>
                            <a:schemeClr val="tx1"/>
                          </a:solidFill>
                          <a:latin typeface="Arial Narrow" panose="020B0606020202030204" pitchFamily="34" charset="0"/>
                          <a:ea typeface="+mn-ea"/>
                          <a:cs typeface="+mn-cs"/>
                        </a:rPr>
                        <a:t>SANTANDER:</a:t>
                      </a:r>
                      <a:r>
                        <a:rPr lang="es-CO" sz="1050" b="0" kern="1200" spc="0" baseline="0" dirty="0" smtClean="0">
                          <a:solidFill>
                            <a:schemeClr val="tx1"/>
                          </a:solidFill>
                          <a:latin typeface="Arial Narrow" panose="020B0606020202030204" pitchFamily="34" charset="0"/>
                          <a:ea typeface="+mn-ea"/>
                          <a:cs typeface="+mn-cs"/>
                        </a:rPr>
                        <a:t> Aguada, Bolivar, Carcasí, Cerrito, Charalá, </a:t>
                      </a:r>
                      <a:r>
                        <a:rPr lang="es-CO" sz="1050" b="0" kern="1200" spc="0" baseline="0" dirty="0" err="1" smtClean="0">
                          <a:solidFill>
                            <a:schemeClr val="tx1"/>
                          </a:solidFill>
                          <a:latin typeface="Arial Narrow" panose="020B0606020202030204" pitchFamily="34" charset="0"/>
                          <a:ea typeface="+mn-ea"/>
                          <a:cs typeface="+mn-cs"/>
                        </a:rPr>
                        <a:t>Charta</a:t>
                      </a:r>
                      <a:r>
                        <a:rPr lang="es-CO" sz="1050" b="0" kern="1200" spc="0" baseline="0" dirty="0" smtClean="0">
                          <a:solidFill>
                            <a:schemeClr val="tx1"/>
                          </a:solidFill>
                          <a:latin typeface="Arial Narrow" panose="020B0606020202030204" pitchFamily="34" charset="0"/>
                          <a:ea typeface="+mn-ea"/>
                          <a:cs typeface="+mn-cs"/>
                        </a:rPr>
                        <a:t>, Concepción, Confines, Contratación, Coromoro, El Carmen, El Guacamayo, El Playón, Florián, Floridablanca, Girón, Guaca, Guavatá, Güepsa, La Belleza, La Paz, Landázuri, Lebrija, Macaravita, Málaga, Matanza, Mogotes, </a:t>
                      </a:r>
                      <a:r>
                        <a:rPr lang="es-CO" sz="1050" b="0" kern="1200" spc="0" baseline="0" dirty="0" err="1" smtClean="0">
                          <a:solidFill>
                            <a:schemeClr val="tx1"/>
                          </a:solidFill>
                          <a:latin typeface="Arial Narrow" panose="020B0606020202030204" pitchFamily="34" charset="0"/>
                          <a:ea typeface="+mn-ea"/>
                          <a:cs typeface="+mn-cs"/>
                        </a:rPr>
                        <a:t>Oiba</a:t>
                      </a:r>
                      <a:r>
                        <a:rPr lang="es-CO" sz="1050" b="0" kern="1200" spc="0" baseline="0" dirty="0" smtClean="0">
                          <a:solidFill>
                            <a:schemeClr val="tx1"/>
                          </a:solidFill>
                          <a:latin typeface="Arial Narrow" panose="020B0606020202030204" pitchFamily="34" charset="0"/>
                          <a:ea typeface="+mn-ea"/>
                          <a:cs typeface="+mn-cs"/>
                        </a:rPr>
                        <a:t>, </a:t>
                      </a:r>
                      <a:r>
                        <a:rPr lang="es-CO" sz="1050" b="0" kern="1200" spc="0" baseline="0" dirty="0" err="1" smtClean="0">
                          <a:solidFill>
                            <a:schemeClr val="tx1"/>
                          </a:solidFill>
                          <a:latin typeface="Arial Narrow" panose="020B0606020202030204" pitchFamily="34" charset="0"/>
                          <a:ea typeface="+mn-ea"/>
                          <a:cs typeface="+mn-cs"/>
                        </a:rPr>
                        <a:t>Onzaga</a:t>
                      </a:r>
                      <a:r>
                        <a:rPr lang="es-CO" sz="1050" b="0" kern="1200" spc="0" baseline="0" dirty="0" smtClean="0">
                          <a:solidFill>
                            <a:schemeClr val="tx1"/>
                          </a:solidFill>
                          <a:latin typeface="Arial Narrow" panose="020B0606020202030204" pitchFamily="34" charset="0"/>
                          <a:ea typeface="+mn-ea"/>
                          <a:cs typeface="+mn-cs"/>
                        </a:rPr>
                        <a:t>, Piedecuesta, Rionegro, San Andrés, San Benito, San Miguel, San Vicente de Chucurí, Santa Helena del Opón, </a:t>
                      </a:r>
                      <a:r>
                        <a:rPr lang="es-CO" sz="1050" b="0" kern="1200" spc="0" baseline="0" dirty="0" err="1" smtClean="0">
                          <a:solidFill>
                            <a:schemeClr val="tx1"/>
                          </a:solidFill>
                          <a:latin typeface="Arial Narrow" panose="020B0606020202030204" pitchFamily="34" charset="0"/>
                          <a:ea typeface="+mn-ea"/>
                          <a:cs typeface="+mn-cs"/>
                        </a:rPr>
                        <a:t>Suratá</a:t>
                      </a:r>
                      <a:r>
                        <a:rPr lang="es-CO" sz="1050" b="0" kern="1200" spc="0" baseline="0" dirty="0" smtClean="0">
                          <a:solidFill>
                            <a:schemeClr val="tx1"/>
                          </a:solidFill>
                          <a:latin typeface="Arial Narrow" panose="020B0606020202030204" pitchFamily="34" charset="0"/>
                          <a:ea typeface="+mn-ea"/>
                          <a:cs typeface="+mn-cs"/>
                        </a:rPr>
                        <a:t>, Tona, Valle de San José</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spc="0" baseline="0" dirty="0" smtClean="0">
                          <a:solidFill>
                            <a:schemeClr val="tx1"/>
                          </a:solidFill>
                          <a:latin typeface="Arial Narrow" panose="020B0606020202030204" pitchFamily="34" charset="0"/>
                          <a:ea typeface="+mn-ea"/>
                          <a:cs typeface="+mn-cs"/>
                        </a:rPr>
                        <a:t>TOLIMA:</a:t>
                      </a:r>
                      <a:r>
                        <a:rPr lang="es-CO" sz="1050" b="0" kern="1200" spc="0" baseline="0" dirty="0" smtClean="0">
                          <a:solidFill>
                            <a:schemeClr val="tx1"/>
                          </a:solidFill>
                          <a:latin typeface="Arial Narrow" panose="020B0606020202030204" pitchFamily="34" charset="0"/>
                          <a:ea typeface="+mn-ea"/>
                          <a:cs typeface="+mn-cs"/>
                        </a:rPr>
                        <a:t> Alpujarra, Anzoátegui, Armero (Guayabal), Ataco, Cajamarca, Carmen de Apicalá, Casabianca, Chaparral, Cunday, Dolores, Falan, Fresno, Herveo, Ibagué, Icononzo, Lérida, Líbano, Mariquita, Melgar, Murillo, Natagaima, Ortega, Palocabildo, Planadas, Prado, Purificación, Rioblanco, Roncesvalles, Rovira, San Antonio, Suárez, Villahermosa, Villarrica</a:t>
                      </a:r>
                    </a:p>
                  </a:txBody>
                  <a:tcPr marL="91421" marR="91421" marT="45812" marB="45812"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s-CO" sz="1100" b="1" dirty="0">
                        <a:latin typeface="Arial Narrow" panose="020B0606020202030204" pitchFamily="34" charset="0"/>
                      </a:endParaRPr>
                    </a:p>
                  </a:txBody>
                  <a:tcPr marL="91421" marR="91421" marT="45812" marB="45812">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s-CO" sz="1100" b="1" dirty="0">
                        <a:latin typeface="Arial Narrow" panose="020B0606020202030204" pitchFamily="34" charset="0"/>
                      </a:endParaRPr>
                    </a:p>
                  </a:txBody>
                  <a:tcPr marL="91421" marR="91421" marT="45812" marB="45812">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537521688"/>
              </p:ext>
            </p:extLst>
          </p:nvPr>
        </p:nvGraphicFramePr>
        <p:xfrm>
          <a:off x="359767" y="3618111"/>
          <a:ext cx="5760640" cy="1307768"/>
        </p:xfrm>
        <a:graphic>
          <a:graphicData uri="http://schemas.openxmlformats.org/drawingml/2006/table">
            <a:tbl>
              <a:tblPr/>
              <a:tblGrid>
                <a:gridCol w="1656184">
                  <a:extLst>
                    <a:ext uri="{9D8B030D-6E8A-4147-A177-3AD203B41FA5}">
                      <a16:colId xmlns:a16="http://schemas.microsoft.com/office/drawing/2014/main" xmlns="" val="20000"/>
                    </a:ext>
                  </a:extLst>
                </a:gridCol>
                <a:gridCol w="3168352">
                  <a:extLst>
                    <a:ext uri="{9D8B030D-6E8A-4147-A177-3AD203B41FA5}">
                      <a16:colId xmlns:a16="http://schemas.microsoft.com/office/drawing/2014/main" xmlns="" val="20001"/>
                    </a:ext>
                  </a:extLst>
                </a:gridCol>
                <a:gridCol w="936104">
                  <a:extLst>
                    <a:ext uri="{9D8B030D-6E8A-4147-A177-3AD203B41FA5}">
                      <a16:colId xmlns:a16="http://schemas.microsoft.com/office/drawing/2014/main" xmlns="" val="20002"/>
                    </a:ext>
                  </a:extLst>
                </a:gridCol>
              </a:tblGrid>
              <a:tr h="576064">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400" b="1" dirty="0" smtClean="0">
                          <a:solidFill>
                            <a:schemeClr val="tx1"/>
                          </a:solidFill>
                          <a:latin typeface="Arial Narrow" panose="020B0606020202030204" pitchFamily="34" charset="0"/>
                        </a:rPr>
                        <a:t>REGIÓN ORINOQUIA</a:t>
                      </a:r>
                      <a:endParaRPr lang="es-CO" sz="1400" b="1" dirty="0">
                        <a:solidFill>
                          <a:schemeClr val="tx1"/>
                        </a:solidFill>
                        <a:latin typeface="Arial Narrow" panose="020B0606020202030204" pitchFamily="34" charset="0"/>
                      </a:endParaRPr>
                    </a:p>
                  </a:txBody>
                  <a:tcPr marL="91421" marR="91421" marT="45812" marB="45812" anchor="ctr">
                    <a:lnL w="12700" cmpd="sng">
                      <a:solidFill>
                        <a:sysClr val="window" lastClr="FFFFFF">
                          <a:lumMod val="65000"/>
                        </a:sysClr>
                      </a:solidFill>
                      <a:prstDash val="solid"/>
                    </a:lnL>
                    <a:lnR w="12700" cap="flat" cmpd="sng" algn="ctr">
                      <a:solidFill>
                        <a:sysClr val="window" lastClr="FFFFFF">
                          <a:lumMod val="65000"/>
                        </a:sysClr>
                      </a:solidFill>
                      <a:prstDash val="solid"/>
                      <a:round/>
                      <a:headEnd type="none" w="med" len="med"/>
                      <a:tailEnd type="none" w="med" len="me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996633">
                        <a:alpha val="25000"/>
                      </a:srgbClr>
                    </a:solidFill>
                  </a:tcPr>
                </a:tc>
                <a:tc>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050" b="1" dirty="0" smtClean="0">
                          <a:latin typeface="Arial Narrow" panose="020B0606020202030204" pitchFamily="34" charset="0"/>
                        </a:rPr>
                        <a:t>SITIOS</a:t>
                      </a:r>
                      <a:r>
                        <a:rPr lang="es-CO" sz="1050" b="1" baseline="0" dirty="0" smtClean="0">
                          <a:latin typeface="Arial Narrow" panose="020B0606020202030204" pitchFamily="34" charset="0"/>
                        </a:rPr>
                        <a:t> PARA LOS CUALES SE GENERA LA ALERTA</a:t>
                      </a:r>
                    </a:p>
                  </a:txBody>
                  <a:tcPr marL="91421" marR="91421" marT="45812" marB="45812"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996633">
                        <a:alpha val="25000"/>
                      </a:srgbClr>
                    </a:solidFill>
                  </a:tcPr>
                </a:tc>
                <a:tc>
                  <a:txBody>
                    <a:bodyPr/>
                    <a:lstStyle/>
                    <a:p>
                      <a:pPr marL="0" marR="0" indent="0" algn="ctr" defTabSz="0" rtl="0" eaLnBrk="1" fontAlgn="auto" latinLnBrk="0" hangingPunct="1">
                        <a:lnSpc>
                          <a:spcPct val="100000"/>
                        </a:lnSpc>
                        <a:spcBef>
                          <a:spcPts val="0"/>
                        </a:spcBef>
                        <a:spcAft>
                          <a:spcPts val="0"/>
                        </a:spcAft>
                        <a:buClrTx/>
                        <a:buSzTx/>
                        <a:buFontTx/>
                        <a:buNone/>
                        <a:tabLst/>
                        <a:defRPr/>
                      </a:pPr>
                      <a:r>
                        <a:rPr lang="es-CO" sz="1050" b="1" dirty="0" smtClean="0">
                          <a:solidFill>
                            <a:schemeClr val="tx1"/>
                          </a:solidFill>
                          <a:effectLst/>
                          <a:latin typeface="Arial Narrow" panose="020B0606020202030204" pitchFamily="34" charset="0"/>
                        </a:rPr>
                        <a:t>ALERTA AMARILLA</a:t>
                      </a:r>
                    </a:p>
                  </a:txBody>
                  <a:tcPr marL="91421" marR="91421" marT="45812" marB="45812" anchor="ctr">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xmlns="" val="10000"/>
                  </a:ext>
                </a:extLst>
              </a:tr>
              <a:tr h="287377">
                <a:tc gridSpan="3">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just"/>
                      <a:r>
                        <a:rPr lang="es-CO" sz="1050" b="1" kern="1200" spc="0" baseline="0" dirty="0" smtClean="0">
                          <a:solidFill>
                            <a:schemeClr val="tx1"/>
                          </a:solidFill>
                          <a:latin typeface="Arial Narrow" panose="020B0606020202030204" pitchFamily="34" charset="0"/>
                          <a:ea typeface="+mn-ea"/>
                          <a:cs typeface="+mn-cs"/>
                        </a:rPr>
                        <a:t>ARAUCA: </a:t>
                      </a:r>
                      <a:r>
                        <a:rPr lang="es-CO" sz="1050" b="0" kern="1200" spc="0" baseline="0" dirty="0" smtClean="0">
                          <a:solidFill>
                            <a:schemeClr val="tx1"/>
                          </a:solidFill>
                          <a:latin typeface="Arial Narrow" panose="020B0606020202030204" pitchFamily="34" charset="0"/>
                          <a:ea typeface="+mn-ea"/>
                          <a:cs typeface="+mn-cs"/>
                        </a:rPr>
                        <a:t>Tame.</a:t>
                      </a:r>
                    </a:p>
                    <a:p>
                      <a:pPr algn="just"/>
                      <a:r>
                        <a:rPr lang="es-CO" sz="1050" b="1" kern="1200" spc="0" baseline="0" dirty="0" smtClean="0">
                          <a:solidFill>
                            <a:schemeClr val="tx1"/>
                          </a:solidFill>
                          <a:latin typeface="Arial Narrow" panose="020B0606020202030204" pitchFamily="34" charset="0"/>
                          <a:ea typeface="+mn-ea"/>
                          <a:cs typeface="+mn-cs"/>
                        </a:rPr>
                        <a:t>CASANARE:</a:t>
                      </a:r>
                      <a:r>
                        <a:rPr lang="es-CO" sz="1050" b="0" kern="1200" spc="0" baseline="0" dirty="0" smtClean="0">
                          <a:solidFill>
                            <a:schemeClr val="tx1"/>
                          </a:solidFill>
                          <a:latin typeface="Arial Narrow" panose="020B0606020202030204" pitchFamily="34" charset="0"/>
                          <a:ea typeface="+mn-ea"/>
                          <a:cs typeface="+mn-cs"/>
                        </a:rPr>
                        <a:t>. Aguazul, Chámeza, Hato Corozal, La Salina, Monterrey, Nunchía, Paz de Ariporo, Pore, Recetor, Sabanalarga, Támara, Tauramena, Yopal</a:t>
                      </a:r>
                    </a:p>
                    <a:p>
                      <a:pPr algn="just"/>
                      <a:r>
                        <a:rPr lang="es-CO" sz="1050" b="1" kern="1200" spc="0" baseline="0" dirty="0" smtClean="0">
                          <a:solidFill>
                            <a:schemeClr val="tx1"/>
                          </a:solidFill>
                          <a:latin typeface="Arial Narrow" panose="020B0606020202030204" pitchFamily="34" charset="0"/>
                          <a:ea typeface="+mn-ea"/>
                          <a:cs typeface="+mn-cs"/>
                        </a:rPr>
                        <a:t>META: </a:t>
                      </a:r>
                      <a:r>
                        <a:rPr lang="es-CO" sz="1050" b="0" kern="1200" spc="0" baseline="0" dirty="0" smtClean="0">
                          <a:solidFill>
                            <a:schemeClr val="tx1"/>
                          </a:solidFill>
                          <a:latin typeface="Arial Narrow" panose="020B0606020202030204" pitchFamily="34" charset="0"/>
                          <a:ea typeface="+mn-ea"/>
                          <a:cs typeface="+mn-cs"/>
                        </a:rPr>
                        <a:t>Acacías, Cubarral, Cumaral, Guamal, Restrepo, San Juanito Barranca de Upía, Vistahermosa</a:t>
                      </a:r>
                    </a:p>
                  </a:txBody>
                  <a:tcPr marL="91421" marR="91421" marT="45812" marB="45812"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s-CO" sz="1100" b="1" dirty="0">
                        <a:latin typeface="Arial Narrow" panose="020B0606020202030204" pitchFamily="34" charset="0"/>
                      </a:endParaRPr>
                    </a:p>
                  </a:txBody>
                  <a:tcPr marL="91421" marR="91421" marT="45812" marB="45812">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s-CO" sz="1100" b="1" dirty="0">
                        <a:latin typeface="Arial Narrow" panose="020B0606020202030204" pitchFamily="34" charset="0"/>
                      </a:endParaRPr>
                    </a:p>
                  </a:txBody>
                  <a:tcPr marL="91421" marR="91421" marT="45812" marB="45812">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3386457490"/>
              </p:ext>
            </p:extLst>
          </p:nvPr>
        </p:nvGraphicFramePr>
        <p:xfrm>
          <a:off x="359767" y="6642447"/>
          <a:ext cx="5744888" cy="915720"/>
        </p:xfrm>
        <a:graphic>
          <a:graphicData uri="http://schemas.openxmlformats.org/drawingml/2006/table">
            <a:tbl>
              <a:tblPr/>
              <a:tblGrid>
                <a:gridCol w="1723467">
                  <a:extLst>
                    <a:ext uri="{9D8B030D-6E8A-4147-A177-3AD203B41FA5}">
                      <a16:colId xmlns:a16="http://schemas.microsoft.com/office/drawing/2014/main" xmlns="" val="20000"/>
                    </a:ext>
                  </a:extLst>
                </a:gridCol>
                <a:gridCol w="3022144">
                  <a:extLst>
                    <a:ext uri="{9D8B030D-6E8A-4147-A177-3AD203B41FA5}">
                      <a16:colId xmlns:a16="http://schemas.microsoft.com/office/drawing/2014/main" xmlns="" val="20001"/>
                    </a:ext>
                  </a:extLst>
                </a:gridCol>
                <a:gridCol w="999277">
                  <a:extLst>
                    <a:ext uri="{9D8B030D-6E8A-4147-A177-3AD203B41FA5}">
                      <a16:colId xmlns:a16="http://schemas.microsoft.com/office/drawing/2014/main" xmlns="" val="20002"/>
                    </a:ext>
                  </a:extLst>
                </a:gridCol>
              </a:tblGrid>
              <a:tr h="504056">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400" b="1" dirty="0" smtClean="0">
                          <a:solidFill>
                            <a:schemeClr val="tx1"/>
                          </a:solidFill>
                          <a:latin typeface="Arial Narrow" panose="020B0606020202030204" pitchFamily="34" charset="0"/>
                        </a:rPr>
                        <a:t>REGIÓN  AMAZONIA</a:t>
                      </a:r>
                      <a:endParaRPr lang="es-CO" sz="1400" b="1" dirty="0">
                        <a:solidFill>
                          <a:schemeClr val="tx1"/>
                        </a:solidFill>
                        <a:latin typeface="Arial Narrow" panose="020B0606020202030204" pitchFamily="34" charset="0"/>
                      </a:endParaRPr>
                    </a:p>
                  </a:txBody>
                  <a:tcPr marL="91421" marR="91421" marT="45812" marB="45812" anchor="ctr">
                    <a:lnL w="12700" cmpd="sng">
                      <a:solidFill>
                        <a:sysClr val="window" lastClr="FFFFFF">
                          <a:lumMod val="65000"/>
                        </a:sysClr>
                      </a:solidFill>
                      <a:prstDash val="solid"/>
                    </a:lnL>
                    <a:lnR w="12700" cap="flat" cmpd="sng" algn="ctr">
                      <a:solidFill>
                        <a:sysClr val="window" lastClr="FFFFFF">
                          <a:lumMod val="65000"/>
                        </a:sysClr>
                      </a:solidFill>
                      <a:prstDash val="solid"/>
                      <a:round/>
                      <a:headEnd type="none" w="med" len="med"/>
                      <a:tailEnd type="none" w="med" len="me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996633">
                        <a:alpha val="25000"/>
                      </a:srgbClr>
                    </a:solidFill>
                  </a:tcPr>
                </a:tc>
                <a:tc>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050" b="1" dirty="0" smtClean="0">
                          <a:latin typeface="Arial Narrow" panose="020B0606020202030204" pitchFamily="34" charset="0"/>
                        </a:rPr>
                        <a:t>SITIOS</a:t>
                      </a:r>
                      <a:r>
                        <a:rPr lang="es-CO" sz="1050" b="1" baseline="0" dirty="0" smtClean="0">
                          <a:latin typeface="Arial Narrow" panose="020B0606020202030204" pitchFamily="34" charset="0"/>
                        </a:rPr>
                        <a:t> PARA LOS CUALES SE GENERA LA ALERTA</a:t>
                      </a:r>
                    </a:p>
                  </a:txBody>
                  <a:tcPr marL="91421" marR="91421" marT="45812" marB="45812"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996633">
                        <a:alpha val="25000"/>
                      </a:srgbClr>
                    </a:solidFill>
                  </a:tcPr>
                </a:tc>
                <a:tc>
                  <a:txBody>
                    <a:bodyPr/>
                    <a:lstStyle/>
                    <a:p>
                      <a:pPr marL="0" marR="0" indent="0" algn="ctr" defTabSz="0" rtl="0" eaLnBrk="1" fontAlgn="auto" latinLnBrk="0" hangingPunct="1">
                        <a:lnSpc>
                          <a:spcPct val="100000"/>
                        </a:lnSpc>
                        <a:spcBef>
                          <a:spcPts val="0"/>
                        </a:spcBef>
                        <a:spcAft>
                          <a:spcPts val="0"/>
                        </a:spcAft>
                        <a:buClrTx/>
                        <a:buSzTx/>
                        <a:buFontTx/>
                        <a:buNone/>
                        <a:tabLst/>
                        <a:defRPr/>
                      </a:pPr>
                      <a:r>
                        <a:rPr lang="es-CO" sz="1050" b="1" dirty="0" smtClean="0">
                          <a:solidFill>
                            <a:schemeClr val="tx1"/>
                          </a:solidFill>
                          <a:effectLst/>
                          <a:latin typeface="Arial Narrow" panose="020B0606020202030204" pitchFamily="34" charset="0"/>
                        </a:rPr>
                        <a:t>ALERTA AMARILLA</a:t>
                      </a:r>
                    </a:p>
                  </a:txBody>
                  <a:tcPr marL="91421" marR="91421" marT="45812" marB="45812" anchor="ctr">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xmlns="" val="10000"/>
                  </a:ext>
                </a:extLst>
              </a:tr>
              <a:tr h="230422">
                <a:tc gridSpan="3">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r>
                        <a:rPr lang="es-CO" sz="1050" b="1" kern="1200" spc="0" baseline="0" dirty="0" smtClean="0">
                          <a:solidFill>
                            <a:schemeClr val="tx1"/>
                          </a:solidFill>
                          <a:latin typeface="Arial Narrow" panose="020B0606020202030204" pitchFamily="34" charset="0"/>
                          <a:ea typeface="+mn-ea"/>
                          <a:cs typeface="+mn-cs"/>
                        </a:rPr>
                        <a:t>CAQUETÁ: </a:t>
                      </a:r>
                      <a:r>
                        <a:rPr lang="es-CO" sz="1050" b="0" kern="1200" spc="0" baseline="0" dirty="0" smtClean="0">
                          <a:solidFill>
                            <a:schemeClr val="tx1"/>
                          </a:solidFill>
                          <a:latin typeface="Arial Narrow" panose="020B0606020202030204" pitchFamily="34" charset="0"/>
                          <a:ea typeface="+mn-ea"/>
                          <a:cs typeface="+mn-cs"/>
                        </a:rPr>
                        <a:t>Belén de Los Andaquíes, Morelia, Puerto Rico</a:t>
                      </a:r>
                    </a:p>
                    <a:p>
                      <a:r>
                        <a:rPr lang="es-CO" sz="1050" b="1" kern="1200" spc="0" baseline="0" dirty="0" smtClean="0">
                          <a:solidFill>
                            <a:schemeClr val="tx1"/>
                          </a:solidFill>
                          <a:latin typeface="Arial Narrow" panose="020B0606020202030204" pitchFamily="34" charset="0"/>
                          <a:ea typeface="+mn-ea"/>
                          <a:cs typeface="+mn-cs"/>
                        </a:rPr>
                        <a:t>PUTUMAYO: </a:t>
                      </a:r>
                      <a:r>
                        <a:rPr lang="es-CO" sz="1050" b="0" kern="1200" spc="0" baseline="0" dirty="0" smtClean="0">
                          <a:solidFill>
                            <a:schemeClr val="tx1"/>
                          </a:solidFill>
                          <a:latin typeface="Arial Narrow" panose="020B0606020202030204" pitchFamily="34" charset="0"/>
                          <a:ea typeface="+mn-ea"/>
                          <a:cs typeface="+mn-cs"/>
                        </a:rPr>
                        <a:t>Mocoa</a:t>
                      </a:r>
                    </a:p>
                  </a:txBody>
                  <a:tcPr marL="91421" marR="91421" marT="45812" marB="45812"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s-CO" sz="1100" b="1" dirty="0">
                        <a:latin typeface="Arial Narrow" panose="020B0606020202030204" pitchFamily="34" charset="0"/>
                      </a:endParaRPr>
                    </a:p>
                  </a:txBody>
                  <a:tcPr marL="91421" marR="91421" marT="45812" marB="45812">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s-CO" sz="1100" b="1" dirty="0">
                        <a:latin typeface="Arial Narrow" panose="020B0606020202030204" pitchFamily="34" charset="0"/>
                      </a:endParaRPr>
                    </a:p>
                  </a:txBody>
                  <a:tcPr marL="91421" marR="91421" marT="45812" marB="45812">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4100767089"/>
              </p:ext>
            </p:extLst>
          </p:nvPr>
        </p:nvGraphicFramePr>
        <p:xfrm>
          <a:off x="359767" y="4986263"/>
          <a:ext cx="5744888" cy="1555800"/>
        </p:xfrm>
        <a:graphic>
          <a:graphicData uri="http://schemas.openxmlformats.org/drawingml/2006/table">
            <a:tbl>
              <a:tblPr/>
              <a:tblGrid>
                <a:gridCol w="1723467">
                  <a:extLst>
                    <a:ext uri="{9D8B030D-6E8A-4147-A177-3AD203B41FA5}">
                      <a16:colId xmlns:a16="http://schemas.microsoft.com/office/drawing/2014/main" xmlns="" val="20000"/>
                    </a:ext>
                  </a:extLst>
                </a:gridCol>
                <a:gridCol w="3022144">
                  <a:extLst>
                    <a:ext uri="{9D8B030D-6E8A-4147-A177-3AD203B41FA5}">
                      <a16:colId xmlns:a16="http://schemas.microsoft.com/office/drawing/2014/main" xmlns="" val="20001"/>
                    </a:ext>
                  </a:extLst>
                </a:gridCol>
                <a:gridCol w="999277">
                  <a:extLst>
                    <a:ext uri="{9D8B030D-6E8A-4147-A177-3AD203B41FA5}">
                      <a16:colId xmlns:a16="http://schemas.microsoft.com/office/drawing/2014/main" xmlns="" val="20002"/>
                    </a:ext>
                  </a:extLst>
                </a:gridCol>
              </a:tblGrid>
              <a:tr h="504056">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400" b="1" dirty="0" smtClean="0">
                          <a:solidFill>
                            <a:schemeClr val="tx1"/>
                          </a:solidFill>
                          <a:latin typeface="Arial Narrow" panose="020B0606020202030204" pitchFamily="34" charset="0"/>
                        </a:rPr>
                        <a:t>REGIÓN  PACÍFICO</a:t>
                      </a:r>
                      <a:endParaRPr lang="es-CO" sz="1400" b="1" dirty="0">
                        <a:solidFill>
                          <a:schemeClr val="tx1"/>
                        </a:solidFill>
                        <a:latin typeface="Arial Narrow" panose="020B0606020202030204" pitchFamily="34" charset="0"/>
                      </a:endParaRPr>
                    </a:p>
                  </a:txBody>
                  <a:tcPr marL="91421" marR="91421" marT="45812" marB="45812" anchor="ctr">
                    <a:lnL w="12700" cmpd="sng">
                      <a:solidFill>
                        <a:sysClr val="window" lastClr="FFFFFF">
                          <a:lumMod val="65000"/>
                        </a:sysClr>
                      </a:solidFill>
                      <a:prstDash val="solid"/>
                    </a:lnL>
                    <a:lnR w="12700" cap="flat" cmpd="sng" algn="ctr">
                      <a:solidFill>
                        <a:sysClr val="window" lastClr="FFFFFF">
                          <a:lumMod val="65000"/>
                        </a:sysClr>
                      </a:solidFill>
                      <a:prstDash val="solid"/>
                      <a:round/>
                      <a:headEnd type="none" w="med" len="med"/>
                      <a:tailEnd type="none" w="med" len="me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996633">
                        <a:alpha val="25000"/>
                      </a:srgbClr>
                    </a:solidFill>
                  </a:tcPr>
                </a:tc>
                <a:tc>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050" b="1" dirty="0" smtClean="0">
                          <a:latin typeface="Arial Narrow" panose="020B0606020202030204" pitchFamily="34" charset="0"/>
                        </a:rPr>
                        <a:t>SITIOS</a:t>
                      </a:r>
                      <a:r>
                        <a:rPr lang="es-CO" sz="1050" b="1" baseline="0" dirty="0" smtClean="0">
                          <a:latin typeface="Arial Narrow" panose="020B0606020202030204" pitchFamily="34" charset="0"/>
                        </a:rPr>
                        <a:t> PARA LOS CUALES SE GENERA LA ALERTA</a:t>
                      </a:r>
                    </a:p>
                  </a:txBody>
                  <a:tcPr marL="91421" marR="91421" marT="45812" marB="45812"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996633">
                        <a:alpha val="25000"/>
                      </a:srgbClr>
                    </a:solidFill>
                  </a:tcPr>
                </a:tc>
                <a:tc>
                  <a:txBody>
                    <a:bodyPr/>
                    <a:lstStyle/>
                    <a:p>
                      <a:pPr marL="0" marR="0" indent="0" algn="ctr" defTabSz="0" rtl="0" eaLnBrk="1" fontAlgn="auto" latinLnBrk="0" hangingPunct="1">
                        <a:lnSpc>
                          <a:spcPct val="100000"/>
                        </a:lnSpc>
                        <a:spcBef>
                          <a:spcPts val="0"/>
                        </a:spcBef>
                        <a:spcAft>
                          <a:spcPts val="0"/>
                        </a:spcAft>
                        <a:buClrTx/>
                        <a:buSzTx/>
                        <a:buFontTx/>
                        <a:buNone/>
                        <a:tabLst/>
                        <a:defRPr/>
                      </a:pPr>
                      <a:r>
                        <a:rPr lang="es-CO" sz="1050" b="1" dirty="0" smtClean="0">
                          <a:solidFill>
                            <a:schemeClr val="tx1"/>
                          </a:solidFill>
                          <a:effectLst/>
                          <a:latin typeface="Arial Narrow" panose="020B0606020202030204" pitchFamily="34" charset="0"/>
                        </a:rPr>
                        <a:t>ALERTA AMARILLA</a:t>
                      </a:r>
                    </a:p>
                  </a:txBody>
                  <a:tcPr marL="91421" marR="91421" marT="45812" marB="45812" anchor="ctr">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xmlns="" val="10000"/>
                  </a:ext>
                </a:extLst>
              </a:tr>
              <a:tr h="230422">
                <a:tc gridSpan="3">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spc="0" baseline="0" dirty="0" smtClean="0">
                          <a:solidFill>
                            <a:schemeClr val="tx1"/>
                          </a:solidFill>
                          <a:latin typeface="Arial Narrow" panose="020B0606020202030204" pitchFamily="34" charset="0"/>
                          <a:ea typeface="+mn-ea"/>
                          <a:cs typeface="+mn-cs"/>
                        </a:rPr>
                        <a:t>CAUCA:</a:t>
                      </a:r>
                      <a:r>
                        <a:rPr lang="es-CO" sz="1050" b="0" kern="1200" spc="0" baseline="0" dirty="0" smtClean="0">
                          <a:solidFill>
                            <a:schemeClr val="tx1"/>
                          </a:solidFill>
                          <a:latin typeface="Arial Narrow" panose="020B0606020202030204" pitchFamily="34" charset="0"/>
                          <a:ea typeface="+mn-ea"/>
                          <a:cs typeface="+mn-cs"/>
                        </a:rPr>
                        <a:t>. Bolívar, Buenos Aires, Caldono, Corinto, Guapi, Inzá, Jambaló, La Sierra, La Vega, Miranda, Páez, Piendamó, Popayán, Rosas, Santa Rosa, Santander de </a:t>
                      </a:r>
                      <a:r>
                        <a:rPr lang="es-CO" sz="1050" b="0" kern="1200" spc="0" baseline="0" dirty="0" err="1" smtClean="0">
                          <a:solidFill>
                            <a:schemeClr val="tx1"/>
                          </a:solidFill>
                          <a:latin typeface="Arial Narrow" panose="020B0606020202030204" pitchFamily="34" charset="0"/>
                          <a:ea typeface="+mn-ea"/>
                          <a:cs typeface="+mn-cs"/>
                        </a:rPr>
                        <a:t>Quilichao</a:t>
                      </a:r>
                      <a:r>
                        <a:rPr lang="es-CO" sz="1050" b="0" kern="1200" spc="0" baseline="0" dirty="0" smtClean="0">
                          <a:solidFill>
                            <a:schemeClr val="tx1"/>
                          </a:solidFill>
                          <a:latin typeface="Arial Narrow" panose="020B0606020202030204" pitchFamily="34" charset="0"/>
                          <a:ea typeface="+mn-ea"/>
                          <a:cs typeface="+mn-cs"/>
                        </a:rPr>
                        <a:t>, Silvia, Sotará, Toribío, Totoró</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spc="0" baseline="0" dirty="0" smtClean="0">
                          <a:solidFill>
                            <a:schemeClr val="tx1"/>
                          </a:solidFill>
                          <a:latin typeface="Arial Narrow" panose="020B0606020202030204" pitchFamily="34" charset="0"/>
                          <a:ea typeface="+mn-ea"/>
                          <a:cs typeface="+mn-cs"/>
                        </a:rPr>
                        <a:t>CHOCÓ: </a:t>
                      </a:r>
                      <a:r>
                        <a:rPr lang="es-CO" sz="1050" b="0" kern="1200" spc="0" baseline="0" dirty="0" smtClean="0">
                          <a:solidFill>
                            <a:schemeClr val="tx1"/>
                          </a:solidFill>
                          <a:latin typeface="Arial Narrow" panose="020B0606020202030204" pitchFamily="34" charset="0"/>
                          <a:ea typeface="+mn-ea"/>
                          <a:cs typeface="+mn-cs"/>
                        </a:rPr>
                        <a:t>El Cantón del San Pablo (Managrú), Sipí</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spc="0" baseline="0" dirty="0" smtClean="0">
                          <a:solidFill>
                            <a:schemeClr val="tx1"/>
                          </a:solidFill>
                          <a:latin typeface="Arial Narrow" panose="020B0606020202030204" pitchFamily="34" charset="0"/>
                          <a:ea typeface="+mn-ea"/>
                          <a:cs typeface="+mn-cs"/>
                        </a:rPr>
                        <a:t>NARIÑO: </a:t>
                      </a:r>
                      <a:r>
                        <a:rPr lang="pt-BR" sz="1050" b="0" kern="1200" spc="0" baseline="0" dirty="0" err="1" smtClean="0">
                          <a:solidFill>
                            <a:schemeClr val="tx1"/>
                          </a:solidFill>
                          <a:latin typeface="Arial Narrow" panose="020B0606020202030204" pitchFamily="34" charset="0"/>
                          <a:ea typeface="+mn-ea"/>
                          <a:cs typeface="+mn-cs"/>
                        </a:rPr>
                        <a:t>Albán</a:t>
                      </a:r>
                      <a:r>
                        <a:rPr lang="pt-BR" sz="1050" b="0" kern="1200" spc="0" baseline="0" dirty="0" smtClean="0">
                          <a:solidFill>
                            <a:schemeClr val="tx1"/>
                          </a:solidFill>
                          <a:latin typeface="Arial Narrow" panose="020B0606020202030204" pitchFamily="34" charset="0"/>
                          <a:ea typeface="+mn-ea"/>
                          <a:cs typeface="+mn-cs"/>
                        </a:rPr>
                        <a:t>, Buesaco, Cumbitara, </a:t>
                      </a:r>
                      <a:r>
                        <a:rPr lang="pt-BR" sz="1050" b="0" kern="1200" spc="0" baseline="0" dirty="0" err="1" smtClean="0">
                          <a:solidFill>
                            <a:schemeClr val="tx1"/>
                          </a:solidFill>
                          <a:latin typeface="Arial Narrow" panose="020B0606020202030204" pitchFamily="34" charset="0"/>
                          <a:ea typeface="+mn-ea"/>
                          <a:cs typeface="+mn-cs"/>
                        </a:rPr>
                        <a:t>Linares</a:t>
                      </a:r>
                      <a:r>
                        <a:rPr lang="pt-BR" sz="1050" b="0" kern="1200" spc="0" baseline="0" dirty="0" smtClean="0">
                          <a:solidFill>
                            <a:schemeClr val="tx1"/>
                          </a:solidFill>
                          <a:latin typeface="Arial Narrow" panose="020B0606020202030204" pitchFamily="34" charset="0"/>
                          <a:ea typeface="+mn-ea"/>
                          <a:cs typeface="+mn-cs"/>
                        </a:rPr>
                        <a:t>, </a:t>
                      </a:r>
                      <a:r>
                        <a:rPr lang="pt-BR" sz="1050" b="0" kern="1200" spc="0" baseline="0" dirty="0" err="1" smtClean="0">
                          <a:solidFill>
                            <a:schemeClr val="tx1"/>
                          </a:solidFill>
                          <a:latin typeface="Arial Narrow" panose="020B0606020202030204" pitchFamily="34" charset="0"/>
                          <a:ea typeface="+mn-ea"/>
                          <a:cs typeface="+mn-cs"/>
                        </a:rPr>
                        <a:t>Samaniego</a:t>
                      </a:r>
                      <a:r>
                        <a:rPr lang="pt-BR" sz="1050" b="0" kern="1200" spc="0" baseline="0" dirty="0" smtClean="0">
                          <a:solidFill>
                            <a:schemeClr val="tx1"/>
                          </a:solidFill>
                          <a:latin typeface="Arial Narrow" panose="020B0606020202030204" pitchFamily="34" charset="0"/>
                          <a:ea typeface="+mn-ea"/>
                          <a:cs typeface="+mn-cs"/>
                        </a:rPr>
                        <a:t>, San Pedro de Cartago</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spc="0" baseline="0" dirty="0" smtClean="0">
                          <a:solidFill>
                            <a:schemeClr val="tx1"/>
                          </a:solidFill>
                          <a:latin typeface="Arial Narrow" panose="020B0606020202030204" pitchFamily="34" charset="0"/>
                          <a:ea typeface="+mn-ea"/>
                          <a:cs typeface="+mn-cs"/>
                        </a:rPr>
                        <a:t>VALLE DEL CAUCA:</a:t>
                      </a:r>
                      <a:r>
                        <a:rPr lang="es-CO" sz="1050" b="0" kern="1200" spc="0" baseline="0" dirty="0" smtClean="0">
                          <a:solidFill>
                            <a:schemeClr val="tx1"/>
                          </a:solidFill>
                          <a:latin typeface="Arial Narrow" panose="020B0606020202030204" pitchFamily="34" charset="0"/>
                          <a:ea typeface="+mn-ea"/>
                          <a:cs typeface="+mn-cs"/>
                        </a:rPr>
                        <a:t> Andalucía, Buga, El Cerrito, El Dovio, Florida, La Unión, Palmira, San Pedro, Sevilla, Versalles, </a:t>
                      </a:r>
                      <a:r>
                        <a:rPr lang="es-CO" sz="1050" b="0" kern="1200" spc="0" baseline="0" dirty="0" err="1" smtClean="0">
                          <a:solidFill>
                            <a:schemeClr val="tx1"/>
                          </a:solidFill>
                          <a:latin typeface="Arial Narrow" panose="020B0606020202030204" pitchFamily="34" charset="0"/>
                          <a:ea typeface="+mn-ea"/>
                          <a:cs typeface="+mn-cs"/>
                        </a:rPr>
                        <a:t>Vijes</a:t>
                      </a:r>
                      <a:r>
                        <a:rPr lang="es-CO" sz="1050" b="0" kern="1200" spc="0" baseline="0" dirty="0" smtClean="0">
                          <a:solidFill>
                            <a:schemeClr val="tx1"/>
                          </a:solidFill>
                          <a:latin typeface="Arial Narrow" panose="020B0606020202030204" pitchFamily="34" charset="0"/>
                          <a:ea typeface="+mn-ea"/>
                          <a:cs typeface="+mn-cs"/>
                        </a:rPr>
                        <a:t>, Yumbo</a:t>
                      </a:r>
                    </a:p>
                  </a:txBody>
                  <a:tcPr marL="91421" marR="91421" marT="45812" marB="45812"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s-CO" sz="1100" b="1" dirty="0">
                        <a:latin typeface="Arial Narrow" panose="020B0606020202030204" pitchFamily="34" charset="0"/>
                      </a:endParaRPr>
                    </a:p>
                  </a:txBody>
                  <a:tcPr marL="91421" marR="91421" marT="45812" marB="45812">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s-CO" sz="1100" b="1" dirty="0">
                        <a:latin typeface="Arial Narrow" panose="020B0606020202030204" pitchFamily="34" charset="0"/>
                      </a:endParaRPr>
                    </a:p>
                  </a:txBody>
                  <a:tcPr marL="91421" marR="91421" marT="45812" marB="45812">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47579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uadroTexto 20"/>
          <p:cNvSpPr txBox="1"/>
          <p:nvPr/>
        </p:nvSpPr>
        <p:spPr>
          <a:xfrm>
            <a:off x="4050087" y="549175"/>
            <a:ext cx="2264433" cy="846386"/>
          </a:xfrm>
          <a:prstGeom prst="rect">
            <a:avLst/>
          </a:prstGeom>
          <a:noFill/>
        </p:spPr>
        <p:txBody>
          <a:bodyPr wrap="square" rtlCol="0">
            <a:spAutoFit/>
          </a:bodyPr>
          <a:lstStyle/>
          <a:p>
            <a:pPr lvl="0"/>
            <a:r>
              <a:rPr lang="es-CO" sz="700" b="1" dirty="0" smtClean="0">
                <a:solidFill>
                  <a:srgbClr val="C00000"/>
                </a:solidFill>
                <a:latin typeface="Arial Narrow" panose="020B0606020202030204" pitchFamily="34" charset="0"/>
                <a:cs typeface="Arial" panose="020B0604020202020204" pitchFamily="34" charset="0"/>
              </a:rPr>
              <a:t>ALERTA ROJA</a:t>
            </a:r>
            <a:r>
              <a:rPr lang="es-CO" sz="700" dirty="0" smtClean="0">
                <a:solidFill>
                  <a:srgbClr val="C00000"/>
                </a:solidFill>
                <a:latin typeface="Arial Narrow" panose="020B0606020202030204" pitchFamily="34" charset="0"/>
                <a:cs typeface="Arial" panose="020B0604020202020204" pitchFamily="34" charset="0"/>
              </a:rPr>
              <a:t>:</a:t>
            </a:r>
          </a:p>
          <a:p>
            <a:pPr lvl="0" algn="just"/>
            <a:r>
              <a:rPr lang="es-CO" sz="700" dirty="0">
                <a:solidFill>
                  <a:schemeClr val="bg1">
                    <a:lumMod val="50000"/>
                  </a:schemeClr>
                </a:solidFill>
                <a:latin typeface="Arial Narrow" panose="020B0606020202030204" pitchFamily="34" charset="0"/>
              </a:rPr>
              <a:t>Amenaza alta a muy alta </a:t>
            </a:r>
            <a:r>
              <a:rPr lang="es-CO" sz="700">
                <a:solidFill>
                  <a:schemeClr val="bg1">
                    <a:lumMod val="50000"/>
                  </a:schemeClr>
                </a:solidFill>
                <a:latin typeface="Arial Narrow" panose="020B0606020202030204" pitchFamily="34" charset="0"/>
              </a:rPr>
              <a:t>por </a:t>
            </a:r>
            <a:r>
              <a:rPr lang="es-CO" sz="700" smtClean="0">
                <a:solidFill>
                  <a:schemeClr val="bg1">
                    <a:lumMod val="50000"/>
                  </a:schemeClr>
                </a:solidFill>
                <a:latin typeface="Arial Narrow" panose="020B0606020202030204" pitchFamily="34" charset="0"/>
              </a:rPr>
              <a:t>deslizamientos de tierra </a:t>
            </a:r>
            <a:r>
              <a:rPr lang="es-CO" sz="700" dirty="0">
                <a:solidFill>
                  <a:schemeClr val="bg1">
                    <a:lumMod val="50000"/>
                  </a:schemeClr>
                </a:solidFill>
                <a:latin typeface="Arial Narrow" panose="020B0606020202030204" pitchFamily="34" charset="0"/>
              </a:rPr>
              <a:t>detonados por lluvias, localizados en los siguientes municipios</a:t>
            </a:r>
            <a:r>
              <a:rPr lang="es-CO" sz="700" dirty="0" smtClean="0">
                <a:solidFill>
                  <a:schemeClr val="bg1">
                    <a:lumMod val="50000"/>
                  </a:schemeClr>
                </a:solidFill>
                <a:latin typeface="Arial Narrow" panose="020B0606020202030204" pitchFamily="34" charset="0"/>
              </a:rPr>
              <a:t>:</a:t>
            </a:r>
          </a:p>
          <a:p>
            <a:pPr lvl="0" algn="just"/>
            <a:endParaRPr lang="es-CO" sz="700" dirty="0" smtClean="0">
              <a:solidFill>
                <a:prstClr val="black"/>
              </a:solidFill>
              <a:latin typeface="Arial Narrow" panose="020B0606020202030204" pitchFamily="34" charset="0"/>
            </a:endParaRPr>
          </a:p>
          <a:p>
            <a:pPr lvl="0"/>
            <a:r>
              <a:rPr lang="es-CO" sz="700" b="1" dirty="0">
                <a:solidFill>
                  <a:srgbClr val="F65800"/>
                </a:solidFill>
                <a:latin typeface="Arial Narrow" panose="020B0606020202030204" pitchFamily="34" charset="0"/>
                <a:cs typeface="Arial" panose="020B0604020202020204" pitchFamily="34" charset="0"/>
              </a:rPr>
              <a:t>ALERTA NARANJA</a:t>
            </a:r>
            <a:r>
              <a:rPr lang="es-CO" sz="700" dirty="0">
                <a:solidFill>
                  <a:srgbClr val="F65800"/>
                </a:solidFill>
                <a:latin typeface="Arial Narrow" panose="020B0606020202030204" pitchFamily="34" charset="0"/>
                <a:cs typeface="Arial" panose="020B0604020202020204" pitchFamily="34" charset="0"/>
              </a:rPr>
              <a:t>:</a:t>
            </a:r>
          </a:p>
          <a:p>
            <a:pPr lvl="0" algn="just"/>
            <a:r>
              <a:rPr lang="es-CO" sz="700" dirty="0">
                <a:solidFill>
                  <a:schemeClr val="bg1">
                    <a:lumMod val="50000"/>
                  </a:schemeClr>
                </a:solidFill>
                <a:latin typeface="Arial Narrow" panose="020B0606020202030204" pitchFamily="34" charset="0"/>
              </a:rPr>
              <a:t>Amenaza moderada </a:t>
            </a:r>
            <a:r>
              <a:rPr lang="es-CO" sz="700">
                <a:solidFill>
                  <a:schemeClr val="bg1">
                    <a:lumMod val="50000"/>
                  </a:schemeClr>
                </a:solidFill>
                <a:latin typeface="Arial Narrow" panose="020B0606020202030204" pitchFamily="34" charset="0"/>
              </a:rPr>
              <a:t>por </a:t>
            </a:r>
            <a:r>
              <a:rPr lang="es-CO" sz="700" smtClean="0">
                <a:solidFill>
                  <a:schemeClr val="bg1">
                    <a:lumMod val="50000"/>
                  </a:schemeClr>
                </a:solidFill>
                <a:latin typeface="Arial Narrow" panose="020B0606020202030204" pitchFamily="34" charset="0"/>
              </a:rPr>
              <a:t>deslizamientos de tierra </a:t>
            </a:r>
            <a:r>
              <a:rPr lang="es-CO" sz="700" dirty="0">
                <a:solidFill>
                  <a:schemeClr val="bg1">
                    <a:lumMod val="50000"/>
                  </a:schemeClr>
                </a:solidFill>
                <a:latin typeface="Arial Narrow" panose="020B0606020202030204" pitchFamily="34" charset="0"/>
              </a:rPr>
              <a:t>detonados por lluvias, localizados en los siguientes municipios:</a:t>
            </a:r>
            <a:endParaRPr lang="es-CO" sz="801" dirty="0">
              <a:solidFill>
                <a:schemeClr val="bg1">
                  <a:lumMod val="50000"/>
                </a:schemeClr>
              </a:solidFill>
              <a:latin typeface="Arial Narrow" panose="020B060602020203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94515054"/>
              </p:ext>
            </p:extLst>
          </p:nvPr>
        </p:nvGraphicFramePr>
        <p:xfrm>
          <a:off x="359767" y="1745903"/>
          <a:ext cx="5760639" cy="5691096"/>
        </p:xfrm>
        <a:graphic>
          <a:graphicData uri="http://schemas.openxmlformats.org/drawingml/2006/table">
            <a:tbl>
              <a:tblPr>
                <a:tableStyleId>{5C22544A-7EE6-4342-B048-85BDC9FD1C3A}</a:tableStyleId>
              </a:tblPr>
              <a:tblGrid>
                <a:gridCol w="2160240">
                  <a:extLst>
                    <a:ext uri="{9D8B030D-6E8A-4147-A177-3AD203B41FA5}">
                      <a16:colId xmlns:a16="http://schemas.microsoft.com/office/drawing/2014/main" xmlns="" val="20000"/>
                    </a:ext>
                  </a:extLst>
                </a:gridCol>
                <a:gridCol w="3600399">
                  <a:extLst>
                    <a:ext uri="{9D8B030D-6E8A-4147-A177-3AD203B41FA5}">
                      <a16:colId xmlns:a16="http://schemas.microsoft.com/office/drawing/2014/main" xmlns="" val="20001"/>
                    </a:ext>
                  </a:extLst>
                </a:gridCol>
              </a:tblGrid>
              <a:tr h="414189">
                <a:tc gridSpan="2">
                  <a:txBody>
                    <a:bodyPr/>
                    <a:lstStyle/>
                    <a:p>
                      <a:pPr algn="ctr" rtl="0" fontAlgn="ctr"/>
                      <a:r>
                        <a:rPr lang="es-CO" sz="1400" b="1" u="none" strike="noStrike" dirty="0">
                          <a:solidFill>
                            <a:srgbClr val="6E3C0A"/>
                          </a:solidFill>
                          <a:effectLst/>
                          <a:latin typeface="Arial Narrow" panose="020B0606020202030204" pitchFamily="34" charset="0"/>
                        </a:rPr>
                        <a:t>SECTORES VIALES IDENTIFICADOS CON </a:t>
                      </a:r>
                      <a:r>
                        <a:rPr lang="es-CO" sz="1400" b="1" u="none" strike="noStrike" dirty="0" smtClean="0">
                          <a:solidFill>
                            <a:srgbClr val="6E3C0A"/>
                          </a:solidFill>
                          <a:effectLst/>
                          <a:latin typeface="Arial Narrow" panose="020B0606020202030204" pitchFamily="34" charset="0"/>
                        </a:rPr>
                        <a:t>POTENCIALIDAD DE</a:t>
                      </a:r>
                    </a:p>
                    <a:p>
                      <a:pPr algn="ctr" rtl="0" fontAlgn="ctr"/>
                      <a:r>
                        <a:rPr lang="es-CO" sz="1400" b="1" u="none" strike="noStrike" dirty="0" smtClean="0">
                          <a:solidFill>
                            <a:srgbClr val="6E3C0A"/>
                          </a:solidFill>
                          <a:effectLst/>
                          <a:latin typeface="Arial Narrow" panose="020B0606020202030204" pitchFamily="34" charset="0"/>
                        </a:rPr>
                        <a:t>DESLIZAMIENTOS DE TIERRA, EN </a:t>
                      </a:r>
                      <a:r>
                        <a:rPr lang="es-CO" sz="1400" b="1" u="none" strike="noStrike" dirty="0">
                          <a:solidFill>
                            <a:srgbClr val="6E3C0A"/>
                          </a:solidFill>
                          <a:effectLst/>
                          <a:latin typeface="Arial Narrow" panose="020B0606020202030204" pitchFamily="34" charset="0"/>
                        </a:rPr>
                        <a:t>LOS CUALES GENERAN </a:t>
                      </a:r>
                      <a:r>
                        <a:rPr lang="es-CO" sz="1400" b="1" u="none" strike="noStrike" dirty="0" smtClean="0">
                          <a:solidFill>
                            <a:srgbClr val="6E3C0A"/>
                          </a:solidFill>
                          <a:effectLst/>
                          <a:latin typeface="Arial Narrow" panose="020B0606020202030204" pitchFamily="34" charset="0"/>
                        </a:rPr>
                        <a:t>ALERTAS </a:t>
                      </a:r>
                      <a:endParaRPr lang="es-CO" sz="1400" b="1" i="0" u="none" strike="noStrike" dirty="0">
                        <a:solidFill>
                          <a:srgbClr val="6E3C0A"/>
                        </a:solidFill>
                        <a:effectLst/>
                        <a:latin typeface="Arial Narrow" panose="020B0606020202030204" pitchFamily="34" charset="0"/>
                      </a:endParaRPr>
                    </a:p>
                  </a:txBody>
                  <a:tcPr marL="7209" marR="7209" marT="7213" marB="0" anchor="ctr"/>
                </a:tc>
                <a:tc hMerge="1">
                  <a:txBody>
                    <a:bodyPr/>
                    <a:lstStyle/>
                    <a:p>
                      <a:endParaRPr lang="es-ES"/>
                    </a:p>
                  </a:txBody>
                  <a:tcPr/>
                </a:tc>
                <a:extLst>
                  <a:ext uri="{0D108BD9-81ED-4DB2-BD59-A6C34878D82A}">
                    <a16:rowId xmlns:a16="http://schemas.microsoft.com/office/drawing/2014/main" xmlns="" val="10000"/>
                  </a:ext>
                </a:extLst>
              </a:tr>
              <a:tr h="297637">
                <a:tc>
                  <a:txBody>
                    <a:bodyPr/>
                    <a:lstStyle/>
                    <a:p>
                      <a:pPr algn="ctr" rtl="0" fontAlgn="ctr"/>
                      <a:r>
                        <a:rPr lang="es-ES" sz="1200" b="1" u="none" strike="noStrike" dirty="0">
                          <a:solidFill>
                            <a:srgbClr val="6E3C0A"/>
                          </a:solidFill>
                          <a:effectLst/>
                          <a:latin typeface="Arial Narrow" panose="020B0606020202030204" pitchFamily="34" charset="0"/>
                        </a:rPr>
                        <a:t>DEPARTAMENTO</a:t>
                      </a:r>
                      <a:endParaRPr lang="es-ES" sz="1200" b="1" i="0" u="none" strike="noStrike" dirty="0">
                        <a:solidFill>
                          <a:srgbClr val="6E3C0A"/>
                        </a:solidFill>
                        <a:effectLst/>
                        <a:latin typeface="Arial Narrow" panose="020B0606020202030204" pitchFamily="34" charset="0"/>
                      </a:endParaRPr>
                    </a:p>
                  </a:txBody>
                  <a:tcPr marL="7209" marR="7209" marT="7213" marB="0" anchor="ctr"/>
                </a:tc>
                <a:tc>
                  <a:txBody>
                    <a:bodyPr/>
                    <a:lstStyle/>
                    <a:p>
                      <a:pPr algn="ctr" rtl="0" fontAlgn="ctr"/>
                      <a:r>
                        <a:rPr lang="es-ES" sz="1200" b="1" u="none" strike="noStrike" dirty="0">
                          <a:solidFill>
                            <a:srgbClr val="6E3C0A"/>
                          </a:solidFill>
                          <a:effectLst/>
                          <a:latin typeface="Arial Narrow" panose="020B0606020202030204" pitchFamily="34" charset="0"/>
                        </a:rPr>
                        <a:t>SECTOR VIAL</a:t>
                      </a:r>
                      <a:endParaRPr lang="es-ES" sz="1200" b="1" i="0" u="none" strike="noStrike" dirty="0">
                        <a:solidFill>
                          <a:srgbClr val="6E3C0A"/>
                        </a:solidFill>
                        <a:effectLst/>
                        <a:latin typeface="Arial Narrow" panose="020B0606020202030204" pitchFamily="34" charset="0"/>
                      </a:endParaRPr>
                    </a:p>
                  </a:txBody>
                  <a:tcPr marL="7209" marR="7209" marT="7213" marB="0" anchor="ctr"/>
                </a:tc>
                <a:extLst>
                  <a:ext uri="{0D108BD9-81ED-4DB2-BD59-A6C34878D82A}">
                    <a16:rowId xmlns:a16="http://schemas.microsoft.com/office/drawing/2014/main" xmlns="" val="10001"/>
                  </a:ext>
                </a:extLst>
              </a:tr>
              <a:tr h="862655">
                <a:tc>
                  <a:txBody>
                    <a:bodyPr/>
                    <a:lstStyle/>
                    <a:p>
                      <a:pPr algn="ctr" fontAlgn="ctr"/>
                      <a:r>
                        <a:rPr lang="es-ES" sz="1050" b="1" i="0" u="none" strike="noStrike" dirty="0" smtClean="0">
                          <a:solidFill>
                            <a:srgbClr val="000000"/>
                          </a:solidFill>
                          <a:effectLst/>
                          <a:latin typeface="Arial Narrow" panose="020B0606020202030204" pitchFamily="34" charset="0"/>
                        </a:rPr>
                        <a:t>ANTIOQUIA</a:t>
                      </a:r>
                      <a:endParaRPr lang="es-ES" sz="105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marL="0" marR="0" indent="0" algn="ctr" defTabSz="648035" rtl="0" eaLnBrk="1" fontAlgn="ctr" latinLnBrk="0" hangingPunct="1">
                        <a:lnSpc>
                          <a:spcPct val="100000"/>
                        </a:lnSpc>
                        <a:spcBef>
                          <a:spcPts val="0"/>
                        </a:spcBef>
                        <a:spcAft>
                          <a:spcPts val="0"/>
                        </a:spcAft>
                        <a:buClrTx/>
                        <a:buSzTx/>
                        <a:buFontTx/>
                        <a:buNone/>
                        <a:tabLst/>
                        <a:defRPr/>
                      </a:pPr>
                      <a:r>
                        <a:rPr lang="es-CO" sz="1050" b="0" i="0" u="none" strike="noStrike" dirty="0" smtClean="0">
                          <a:solidFill>
                            <a:srgbClr val="000000"/>
                          </a:solidFill>
                          <a:effectLst/>
                          <a:latin typeface="Arial Narrow" panose="020B0606020202030204" pitchFamily="34" charset="0"/>
                        </a:rPr>
                        <a:t>Barbosa</a:t>
                      </a:r>
                      <a:r>
                        <a:rPr lang="es-CO" sz="1050" b="0" i="0" u="none" strike="noStrike" baseline="0" dirty="0" smtClean="0">
                          <a:solidFill>
                            <a:srgbClr val="000000"/>
                          </a:solidFill>
                          <a:effectLst/>
                          <a:latin typeface="Arial Narrow" panose="020B0606020202030204" pitchFamily="34" charset="0"/>
                        </a:rPr>
                        <a:t> – Cisneros (Pescadito)</a:t>
                      </a:r>
                      <a:endParaRPr lang="es-CO" sz="1050" b="0" i="0" u="none" strike="noStrike" dirty="0" smtClean="0">
                        <a:solidFill>
                          <a:srgbClr val="000000"/>
                        </a:solidFill>
                        <a:effectLst/>
                        <a:latin typeface="Arial Narrow" panose="020B0606020202030204" pitchFamily="34" charset="0"/>
                      </a:endParaRPr>
                    </a:p>
                    <a:p>
                      <a:pPr marL="0" marR="0" indent="0" algn="ctr" defTabSz="648035" rtl="0" eaLnBrk="1" fontAlgn="ctr" latinLnBrk="0" hangingPunct="1">
                        <a:lnSpc>
                          <a:spcPct val="100000"/>
                        </a:lnSpc>
                        <a:spcBef>
                          <a:spcPts val="0"/>
                        </a:spcBef>
                        <a:spcAft>
                          <a:spcPts val="0"/>
                        </a:spcAft>
                        <a:buClrTx/>
                        <a:buSzTx/>
                        <a:buFontTx/>
                        <a:buNone/>
                        <a:tabLst/>
                        <a:defRPr/>
                      </a:pPr>
                      <a:r>
                        <a:rPr lang="es-CO" sz="1050" b="0" i="0" u="none" strike="noStrike" dirty="0" smtClean="0">
                          <a:solidFill>
                            <a:srgbClr val="000000"/>
                          </a:solidFill>
                          <a:effectLst/>
                          <a:latin typeface="Arial Narrow" panose="020B0606020202030204" pitchFamily="34" charset="0"/>
                        </a:rPr>
                        <a:t>Cisneros - Alto de Dolores</a:t>
                      </a:r>
                    </a:p>
                    <a:p>
                      <a:pPr marL="0" marR="0" indent="0" algn="ctr" defTabSz="648035" rtl="0" eaLnBrk="1" fontAlgn="ctr" latinLnBrk="0" hangingPunct="1">
                        <a:lnSpc>
                          <a:spcPct val="100000"/>
                        </a:lnSpc>
                        <a:spcBef>
                          <a:spcPts val="0"/>
                        </a:spcBef>
                        <a:spcAft>
                          <a:spcPts val="0"/>
                        </a:spcAft>
                        <a:buClrTx/>
                        <a:buSzTx/>
                        <a:buFontTx/>
                        <a:buNone/>
                        <a:tabLst/>
                        <a:defRPr/>
                      </a:pPr>
                      <a:r>
                        <a:rPr lang="es-CO" sz="1050" b="0" i="0" u="none" strike="noStrike" dirty="0" smtClean="0">
                          <a:solidFill>
                            <a:srgbClr val="000000"/>
                          </a:solidFill>
                          <a:effectLst/>
                          <a:latin typeface="Arial Narrow" panose="020B0606020202030204" pitchFamily="34" charset="0"/>
                        </a:rPr>
                        <a:t>La Mansa - Primavera</a:t>
                      </a:r>
                    </a:p>
                    <a:p>
                      <a:pPr marL="0" marR="0" indent="0" algn="ctr" defTabSz="648035" rtl="0" eaLnBrk="1" fontAlgn="ctr" latinLnBrk="0" hangingPunct="1">
                        <a:lnSpc>
                          <a:spcPct val="100000"/>
                        </a:lnSpc>
                        <a:spcBef>
                          <a:spcPts val="0"/>
                        </a:spcBef>
                        <a:spcAft>
                          <a:spcPts val="0"/>
                        </a:spcAft>
                        <a:buClrTx/>
                        <a:buSzTx/>
                        <a:buFontTx/>
                        <a:buNone/>
                        <a:tabLst/>
                        <a:defRPr/>
                      </a:pPr>
                      <a:r>
                        <a:rPr lang="es-CO" sz="1050" b="0" i="0" u="none" strike="noStrike" dirty="0" smtClean="0">
                          <a:solidFill>
                            <a:srgbClr val="000000"/>
                          </a:solidFill>
                          <a:effectLst/>
                          <a:latin typeface="Arial Narrow" panose="020B0606020202030204" pitchFamily="34" charset="0"/>
                        </a:rPr>
                        <a:t>Medellín</a:t>
                      </a:r>
                      <a:r>
                        <a:rPr lang="es-CO" sz="1050" b="0" i="0" u="none" strike="noStrike" baseline="0" dirty="0" smtClean="0">
                          <a:solidFill>
                            <a:srgbClr val="000000"/>
                          </a:solidFill>
                          <a:effectLst/>
                          <a:latin typeface="Arial Narrow" panose="020B0606020202030204" pitchFamily="34" charset="0"/>
                        </a:rPr>
                        <a:t> – Santa Fe de Antioquia.</a:t>
                      </a:r>
                    </a:p>
                    <a:p>
                      <a:pPr marL="0" marR="0" indent="0" algn="ctr" defTabSz="648035" rtl="0" eaLnBrk="1" fontAlgn="ctr" latinLnBrk="0" hangingPunct="1">
                        <a:lnSpc>
                          <a:spcPct val="100000"/>
                        </a:lnSpc>
                        <a:spcBef>
                          <a:spcPts val="0"/>
                        </a:spcBef>
                        <a:spcAft>
                          <a:spcPts val="0"/>
                        </a:spcAft>
                        <a:buClrTx/>
                        <a:buSzTx/>
                        <a:buFontTx/>
                        <a:buNone/>
                        <a:tabLst/>
                        <a:defRPr/>
                      </a:pPr>
                      <a:r>
                        <a:rPr lang="es-CO" sz="1050" b="0" i="0" u="none" strike="noStrike" dirty="0" smtClean="0">
                          <a:solidFill>
                            <a:srgbClr val="000000"/>
                          </a:solidFill>
                          <a:effectLst/>
                          <a:latin typeface="Arial Narrow" panose="020B0606020202030204" pitchFamily="34" charset="0"/>
                        </a:rPr>
                        <a:t>Los Llanos – Tarazá</a:t>
                      </a:r>
                    </a:p>
                    <a:p>
                      <a:pPr marL="0" marR="0" indent="0" algn="ctr" defTabSz="648035" rtl="0" eaLnBrk="1" fontAlgn="ctr" latinLnBrk="0" hangingPunct="1">
                        <a:lnSpc>
                          <a:spcPct val="100000"/>
                        </a:lnSpc>
                        <a:spcBef>
                          <a:spcPts val="0"/>
                        </a:spcBef>
                        <a:spcAft>
                          <a:spcPts val="0"/>
                        </a:spcAft>
                        <a:buClrTx/>
                        <a:buSzTx/>
                        <a:buFontTx/>
                        <a:buNone/>
                        <a:tabLst/>
                        <a:defRPr/>
                      </a:pPr>
                      <a:r>
                        <a:rPr lang="es-CO" sz="1050" b="0" i="0" u="none" strike="noStrike" dirty="0" smtClean="0">
                          <a:solidFill>
                            <a:srgbClr val="000000"/>
                          </a:solidFill>
                          <a:effectLst/>
                          <a:latin typeface="Arial Narrow" panose="020B0606020202030204" pitchFamily="34" charset="0"/>
                        </a:rPr>
                        <a:t>Santuario - Cruce Ruta 45 (Caño Alegre)</a:t>
                      </a:r>
                    </a:p>
                  </a:txBody>
                  <a:tcPr marL="9525" marR="9525" marT="9525" marB="0" anchor="ctr"/>
                </a:tc>
                <a:extLst>
                  <a:ext uri="{0D108BD9-81ED-4DB2-BD59-A6C34878D82A}">
                    <a16:rowId xmlns:a16="http://schemas.microsoft.com/office/drawing/2014/main" xmlns="" val="10002"/>
                  </a:ext>
                </a:extLst>
              </a:tr>
              <a:tr h="494007">
                <a:tc>
                  <a:txBody>
                    <a:bodyPr/>
                    <a:lstStyle/>
                    <a:p>
                      <a:pPr marL="0" marR="0" indent="0" algn="ctr" defTabSz="648035" rtl="0" eaLnBrk="1" fontAlgn="ctr" latinLnBrk="0" hangingPunct="1">
                        <a:lnSpc>
                          <a:spcPct val="100000"/>
                        </a:lnSpc>
                        <a:spcBef>
                          <a:spcPts val="0"/>
                        </a:spcBef>
                        <a:spcAft>
                          <a:spcPts val="0"/>
                        </a:spcAft>
                        <a:buClrTx/>
                        <a:buSzTx/>
                        <a:buFontTx/>
                        <a:buNone/>
                        <a:tabLst/>
                        <a:defRPr/>
                      </a:pPr>
                      <a:r>
                        <a:rPr lang="es-ES" sz="1050" b="1" i="0" u="none" strike="noStrike" dirty="0" smtClean="0">
                          <a:solidFill>
                            <a:srgbClr val="000000"/>
                          </a:solidFill>
                          <a:effectLst/>
                          <a:latin typeface="Arial Narrow" panose="020B0606020202030204" pitchFamily="34" charset="0"/>
                        </a:rPr>
                        <a:t>BOYACÁ- NORTE</a:t>
                      </a:r>
                      <a:r>
                        <a:rPr lang="es-ES" sz="1050" b="1" i="0" u="none" strike="noStrike" baseline="0" dirty="0" smtClean="0">
                          <a:solidFill>
                            <a:srgbClr val="000000"/>
                          </a:solidFill>
                          <a:effectLst/>
                          <a:latin typeface="Arial Narrow" panose="020B0606020202030204" pitchFamily="34" charset="0"/>
                        </a:rPr>
                        <a:t> DE SANTNADER</a:t>
                      </a:r>
                      <a:endParaRPr lang="es-ES" sz="1050" b="1" i="0" u="none" strike="noStrike" dirty="0" smtClean="0">
                        <a:solidFill>
                          <a:srgbClr val="000000"/>
                        </a:solidFill>
                        <a:effectLst/>
                        <a:latin typeface="Arial Narrow" panose="020B0606020202030204" pitchFamily="34" charset="0"/>
                      </a:endParaRPr>
                    </a:p>
                    <a:p>
                      <a:pPr marL="0" marR="0" indent="0" algn="ctr" defTabSz="648035" rtl="0" eaLnBrk="1" fontAlgn="ctr" latinLnBrk="0" hangingPunct="1">
                        <a:lnSpc>
                          <a:spcPct val="100000"/>
                        </a:lnSpc>
                        <a:spcBef>
                          <a:spcPts val="0"/>
                        </a:spcBef>
                        <a:spcAft>
                          <a:spcPts val="0"/>
                        </a:spcAft>
                        <a:buClrTx/>
                        <a:buSzTx/>
                        <a:buFontTx/>
                        <a:buNone/>
                        <a:tabLst/>
                        <a:defRPr/>
                      </a:pPr>
                      <a:endParaRPr lang="es-ES" sz="1050" b="1" i="0" u="none" strike="noStrike" dirty="0" smtClean="0">
                        <a:solidFill>
                          <a:srgbClr val="000000"/>
                        </a:solidFill>
                        <a:effectLst/>
                        <a:latin typeface="Arial Narrow" panose="020B0606020202030204" pitchFamily="34" charset="0"/>
                      </a:endParaRPr>
                    </a:p>
                  </a:txBody>
                  <a:tcPr marL="9525" marR="9525" marT="9525" marB="0" anchor="ctr"/>
                </a:tc>
                <a:tc>
                  <a:txBody>
                    <a:bodyPr/>
                    <a:lstStyle/>
                    <a:p>
                      <a:pPr marL="0" marR="0" indent="0" algn="ctr" defTabSz="648035" rtl="0" eaLnBrk="1" fontAlgn="ctr" latinLnBrk="0" hangingPunct="1">
                        <a:lnSpc>
                          <a:spcPct val="100000"/>
                        </a:lnSpc>
                        <a:spcBef>
                          <a:spcPts val="0"/>
                        </a:spcBef>
                        <a:spcAft>
                          <a:spcPts val="0"/>
                        </a:spcAft>
                        <a:buClrTx/>
                        <a:buSzTx/>
                        <a:buFontTx/>
                        <a:buNone/>
                        <a:tabLst/>
                        <a:defRPr/>
                      </a:pPr>
                      <a:r>
                        <a:rPr lang="es-ES" sz="1050" b="0" i="0" u="none" strike="noStrike" dirty="0" smtClean="0">
                          <a:solidFill>
                            <a:srgbClr val="000000"/>
                          </a:solidFill>
                          <a:effectLst/>
                          <a:latin typeface="Arial Narrow" panose="020B0606020202030204" pitchFamily="34" charset="0"/>
                        </a:rPr>
                        <a:t>Santuario - Cruce Ruta 45 (Caño Alegre)</a:t>
                      </a:r>
                    </a:p>
                    <a:p>
                      <a:pPr marL="0" marR="0" indent="0" algn="ctr" defTabSz="648035" rtl="0" eaLnBrk="1" fontAlgn="ctr" latinLnBrk="0" hangingPunct="1">
                        <a:lnSpc>
                          <a:spcPct val="100000"/>
                        </a:lnSpc>
                        <a:spcBef>
                          <a:spcPts val="0"/>
                        </a:spcBef>
                        <a:spcAft>
                          <a:spcPts val="0"/>
                        </a:spcAft>
                        <a:buClrTx/>
                        <a:buSzTx/>
                        <a:buFontTx/>
                        <a:buNone/>
                        <a:tabLst/>
                        <a:defRPr/>
                      </a:pPr>
                      <a:r>
                        <a:rPr lang="es-ES" sz="1050" b="0" i="0" u="none" strike="noStrike" dirty="0" smtClean="0">
                          <a:solidFill>
                            <a:srgbClr val="000000"/>
                          </a:solidFill>
                          <a:effectLst/>
                          <a:latin typeface="Arial Narrow" panose="020B0606020202030204" pitchFamily="34" charset="0"/>
                        </a:rPr>
                        <a:t>La Lejía - Saravena</a:t>
                      </a:r>
                    </a:p>
                  </a:txBody>
                  <a:tcPr marL="9525" marR="9525" marT="9525" marB="0" anchor="ctr"/>
                </a:tc>
                <a:extLst>
                  <a:ext uri="{0D108BD9-81ED-4DB2-BD59-A6C34878D82A}">
                    <a16:rowId xmlns:a16="http://schemas.microsoft.com/office/drawing/2014/main" xmlns="" val="10004"/>
                  </a:ext>
                </a:extLst>
              </a:tr>
              <a:tr h="393581">
                <a:tc>
                  <a:txBody>
                    <a:bodyPr/>
                    <a:lstStyle/>
                    <a:p>
                      <a:pPr marL="0" marR="0" indent="0" algn="ctr" defTabSz="648035" rtl="0" eaLnBrk="1" fontAlgn="ctr" latinLnBrk="0" hangingPunct="1">
                        <a:lnSpc>
                          <a:spcPct val="100000"/>
                        </a:lnSpc>
                        <a:spcBef>
                          <a:spcPts val="0"/>
                        </a:spcBef>
                        <a:spcAft>
                          <a:spcPts val="0"/>
                        </a:spcAft>
                        <a:buClrTx/>
                        <a:buSzTx/>
                        <a:buFontTx/>
                        <a:buNone/>
                        <a:tabLst/>
                        <a:defRPr/>
                      </a:pPr>
                      <a:r>
                        <a:rPr lang="es-ES" sz="1050" b="1" i="0" u="none" strike="noStrike" dirty="0" smtClean="0">
                          <a:solidFill>
                            <a:srgbClr val="000000"/>
                          </a:solidFill>
                          <a:effectLst/>
                          <a:latin typeface="Arial Narrow" panose="020B0606020202030204" pitchFamily="34" charset="0"/>
                        </a:rPr>
                        <a:t>CHOCO</a:t>
                      </a:r>
                    </a:p>
                  </a:txBody>
                  <a:tcPr marL="9525" marR="9525" marT="9525" marB="0" anchor="ctr"/>
                </a:tc>
                <a:tc>
                  <a:txBody>
                    <a:bodyPr/>
                    <a:lstStyle/>
                    <a:p>
                      <a:pPr marL="0" marR="0" indent="0" algn="ctr" defTabSz="648035" rtl="0" eaLnBrk="1" fontAlgn="ctr" latinLnBrk="0" hangingPunct="1">
                        <a:lnSpc>
                          <a:spcPct val="100000"/>
                        </a:lnSpc>
                        <a:spcBef>
                          <a:spcPts val="0"/>
                        </a:spcBef>
                        <a:spcAft>
                          <a:spcPts val="0"/>
                        </a:spcAft>
                        <a:buClrTx/>
                        <a:buSzTx/>
                        <a:buFontTx/>
                        <a:buNone/>
                        <a:tabLst/>
                        <a:defRPr/>
                      </a:pPr>
                      <a:r>
                        <a:rPr lang="es-CO" sz="1050" b="0" i="0" u="none" strike="noStrike" dirty="0" err="1" smtClean="0">
                          <a:solidFill>
                            <a:srgbClr val="000000"/>
                          </a:solidFill>
                          <a:effectLst/>
                          <a:latin typeface="Arial Narrow" panose="020B0606020202030204" pitchFamily="34" charset="0"/>
                        </a:rPr>
                        <a:t>Certeguí</a:t>
                      </a:r>
                      <a:r>
                        <a:rPr lang="es-CO" sz="1050" b="0" i="0" u="none" strike="noStrike" dirty="0" smtClean="0">
                          <a:solidFill>
                            <a:srgbClr val="000000"/>
                          </a:solidFill>
                          <a:effectLst/>
                          <a:latin typeface="Arial Narrow" panose="020B0606020202030204" pitchFamily="34" charset="0"/>
                        </a:rPr>
                        <a:t> - Quibdó</a:t>
                      </a:r>
                    </a:p>
                    <a:p>
                      <a:pPr marL="0" marR="0" indent="0" algn="ctr" defTabSz="648035" rtl="0" eaLnBrk="1" fontAlgn="ctr" latinLnBrk="0" hangingPunct="1">
                        <a:lnSpc>
                          <a:spcPct val="100000"/>
                        </a:lnSpc>
                        <a:spcBef>
                          <a:spcPts val="0"/>
                        </a:spcBef>
                        <a:spcAft>
                          <a:spcPts val="0"/>
                        </a:spcAft>
                        <a:buClrTx/>
                        <a:buSzTx/>
                        <a:buFontTx/>
                        <a:buNone/>
                        <a:tabLst/>
                        <a:defRPr/>
                      </a:pPr>
                      <a:r>
                        <a:rPr lang="es-CO" sz="1050" b="0" i="0" u="none" strike="noStrike" dirty="0" smtClean="0">
                          <a:solidFill>
                            <a:srgbClr val="000000"/>
                          </a:solidFill>
                          <a:effectLst/>
                          <a:latin typeface="Arial Narrow" panose="020B0606020202030204" pitchFamily="34" charset="0"/>
                        </a:rPr>
                        <a:t>Quibdó - La Mansa</a:t>
                      </a:r>
                    </a:p>
                  </a:txBody>
                  <a:tcPr marL="9525" marR="9525" marT="9525" marB="0" anchor="ctr"/>
                </a:tc>
                <a:extLst>
                  <a:ext uri="{0D108BD9-81ED-4DB2-BD59-A6C34878D82A}">
                    <a16:rowId xmlns:a16="http://schemas.microsoft.com/office/drawing/2014/main" xmlns="" val="10005"/>
                  </a:ext>
                </a:extLst>
              </a:tr>
              <a:tr h="324803">
                <a:tc>
                  <a:txBody>
                    <a:bodyPr/>
                    <a:lstStyle/>
                    <a:p>
                      <a:pPr marL="0" marR="0" indent="0" algn="ctr" defTabSz="648035" rtl="0" eaLnBrk="1" fontAlgn="ctr" latinLnBrk="0" hangingPunct="1">
                        <a:lnSpc>
                          <a:spcPct val="100000"/>
                        </a:lnSpc>
                        <a:spcBef>
                          <a:spcPts val="0"/>
                        </a:spcBef>
                        <a:spcAft>
                          <a:spcPts val="0"/>
                        </a:spcAft>
                        <a:buClrTx/>
                        <a:buSzTx/>
                        <a:buFontTx/>
                        <a:buNone/>
                        <a:tabLst/>
                        <a:defRPr/>
                      </a:pPr>
                      <a:r>
                        <a:rPr lang="es-ES" sz="1050" b="1" i="0" u="none" strike="noStrike" dirty="0" smtClean="0">
                          <a:solidFill>
                            <a:srgbClr val="000000"/>
                          </a:solidFill>
                          <a:effectLst/>
                          <a:latin typeface="Arial Narrow" panose="020B0606020202030204" pitchFamily="34" charset="0"/>
                        </a:rPr>
                        <a:t>CASANARE</a:t>
                      </a:r>
                    </a:p>
                  </a:txBody>
                  <a:tcPr marL="9525" marR="9525" marT="9525" marB="0" anchor="ctr"/>
                </a:tc>
                <a:tc>
                  <a:txBody>
                    <a:bodyPr/>
                    <a:lstStyle/>
                    <a:p>
                      <a:pPr marL="0" marR="0" indent="0" algn="ctr" defTabSz="648035" rtl="0" eaLnBrk="1" fontAlgn="ctr" latinLnBrk="0" hangingPunct="1">
                        <a:lnSpc>
                          <a:spcPct val="100000"/>
                        </a:lnSpc>
                        <a:spcBef>
                          <a:spcPts val="0"/>
                        </a:spcBef>
                        <a:spcAft>
                          <a:spcPts val="0"/>
                        </a:spcAft>
                        <a:buClrTx/>
                        <a:buSzTx/>
                        <a:buFontTx/>
                        <a:buNone/>
                        <a:tabLst/>
                        <a:defRPr/>
                      </a:pPr>
                      <a:r>
                        <a:rPr lang="es-CO" sz="1050" b="0" i="0" u="none" strike="noStrike" dirty="0" smtClean="0">
                          <a:solidFill>
                            <a:srgbClr val="000000"/>
                          </a:solidFill>
                          <a:effectLst/>
                          <a:latin typeface="Arial Narrow" panose="020B0606020202030204" pitchFamily="34" charset="0"/>
                        </a:rPr>
                        <a:t>El Crucero - Aguazul</a:t>
                      </a:r>
                    </a:p>
                    <a:p>
                      <a:pPr marL="0" marR="0" indent="0" algn="ctr" defTabSz="648035" rtl="0" eaLnBrk="1" fontAlgn="ctr" latinLnBrk="0" hangingPunct="1">
                        <a:lnSpc>
                          <a:spcPct val="100000"/>
                        </a:lnSpc>
                        <a:spcBef>
                          <a:spcPts val="0"/>
                        </a:spcBef>
                        <a:spcAft>
                          <a:spcPts val="0"/>
                        </a:spcAft>
                        <a:buClrTx/>
                        <a:buSzTx/>
                        <a:buFontTx/>
                        <a:buNone/>
                        <a:tabLst/>
                        <a:defRPr/>
                      </a:pPr>
                      <a:r>
                        <a:rPr lang="es-CO" sz="1050" b="0" i="0" u="none" strike="noStrike" dirty="0" smtClean="0">
                          <a:solidFill>
                            <a:srgbClr val="000000"/>
                          </a:solidFill>
                          <a:effectLst/>
                          <a:latin typeface="Arial Narrow" panose="020B0606020202030204" pitchFamily="34" charset="0"/>
                        </a:rPr>
                        <a:t>Yopal - Paz de Ariporo</a:t>
                      </a:r>
                    </a:p>
                    <a:p>
                      <a:pPr marL="0" marR="0" indent="0" algn="ctr" defTabSz="648035" rtl="0" eaLnBrk="1" fontAlgn="ctr" latinLnBrk="0" hangingPunct="1">
                        <a:lnSpc>
                          <a:spcPct val="100000"/>
                        </a:lnSpc>
                        <a:spcBef>
                          <a:spcPts val="0"/>
                        </a:spcBef>
                        <a:spcAft>
                          <a:spcPts val="0"/>
                        </a:spcAft>
                        <a:buClrTx/>
                        <a:buSzTx/>
                        <a:buFontTx/>
                        <a:buNone/>
                        <a:tabLst/>
                        <a:defRPr/>
                      </a:pPr>
                      <a:r>
                        <a:rPr lang="es-CO" sz="1050" b="0" i="0" u="none" strike="noStrike" dirty="0" smtClean="0">
                          <a:solidFill>
                            <a:srgbClr val="000000"/>
                          </a:solidFill>
                          <a:effectLst/>
                          <a:latin typeface="Arial Narrow" panose="020B0606020202030204" pitchFamily="34" charset="0"/>
                        </a:rPr>
                        <a:t>Guateque - El Secreto</a:t>
                      </a:r>
                    </a:p>
                  </a:txBody>
                  <a:tcPr marL="9525" marR="9525" marT="9525" marB="0" anchor="ctr"/>
                </a:tc>
                <a:extLst>
                  <a:ext uri="{0D108BD9-81ED-4DB2-BD59-A6C34878D82A}">
                    <a16:rowId xmlns:a16="http://schemas.microsoft.com/office/drawing/2014/main" xmlns="" val="10006"/>
                  </a:ext>
                </a:extLst>
              </a:tr>
              <a:tr h="324803">
                <a:tc>
                  <a:txBody>
                    <a:bodyPr/>
                    <a:lstStyle/>
                    <a:p>
                      <a:pPr marL="0" marR="0" indent="0" algn="ctr" defTabSz="648035" rtl="0" eaLnBrk="1" fontAlgn="ctr" latinLnBrk="0" hangingPunct="1">
                        <a:lnSpc>
                          <a:spcPct val="100000"/>
                        </a:lnSpc>
                        <a:spcBef>
                          <a:spcPts val="0"/>
                        </a:spcBef>
                        <a:spcAft>
                          <a:spcPts val="0"/>
                        </a:spcAft>
                        <a:buClrTx/>
                        <a:buSzTx/>
                        <a:buFontTx/>
                        <a:buNone/>
                        <a:tabLst/>
                        <a:defRPr/>
                      </a:pPr>
                      <a:r>
                        <a:rPr lang="es-ES" sz="1050" b="1" i="0" u="none" strike="noStrike" dirty="0" smtClean="0">
                          <a:solidFill>
                            <a:srgbClr val="000000"/>
                          </a:solidFill>
                          <a:effectLst/>
                          <a:latin typeface="Arial Narrow" panose="020B0606020202030204" pitchFamily="34" charset="0"/>
                        </a:rPr>
                        <a:t>CUNDINAMARCA</a:t>
                      </a:r>
                    </a:p>
                    <a:p>
                      <a:pPr marL="0" marR="0" indent="0" algn="ctr" defTabSz="648035" rtl="0" eaLnBrk="1" fontAlgn="ctr" latinLnBrk="0" hangingPunct="1">
                        <a:lnSpc>
                          <a:spcPct val="100000"/>
                        </a:lnSpc>
                        <a:spcBef>
                          <a:spcPts val="0"/>
                        </a:spcBef>
                        <a:spcAft>
                          <a:spcPts val="0"/>
                        </a:spcAft>
                        <a:buClrTx/>
                        <a:buSzTx/>
                        <a:buFontTx/>
                        <a:buNone/>
                        <a:tabLst/>
                        <a:defRPr/>
                      </a:pPr>
                      <a:endParaRPr lang="es-ES" sz="1050" b="1" i="0" u="none" strike="noStrike" dirty="0" smtClean="0">
                        <a:solidFill>
                          <a:srgbClr val="000000"/>
                        </a:solidFill>
                        <a:effectLst/>
                        <a:latin typeface="Arial Narrow" panose="020B0606020202030204" pitchFamily="34" charset="0"/>
                      </a:endParaRPr>
                    </a:p>
                  </a:txBody>
                  <a:tcPr marL="9525" marR="9525" marT="9525" marB="0" anchor="ctr"/>
                </a:tc>
                <a:tc>
                  <a:txBody>
                    <a:bodyPr/>
                    <a:lstStyle/>
                    <a:p>
                      <a:pPr marL="0" marR="0" indent="0" algn="ctr" defTabSz="648035" rtl="0" eaLnBrk="1" fontAlgn="ctr" latinLnBrk="0" hangingPunct="1">
                        <a:lnSpc>
                          <a:spcPct val="100000"/>
                        </a:lnSpc>
                        <a:spcBef>
                          <a:spcPts val="0"/>
                        </a:spcBef>
                        <a:spcAft>
                          <a:spcPts val="0"/>
                        </a:spcAft>
                        <a:buClrTx/>
                        <a:buSzTx/>
                        <a:buFontTx/>
                        <a:buNone/>
                        <a:tabLst/>
                        <a:defRPr/>
                      </a:pPr>
                      <a:r>
                        <a:rPr lang="es-CO" sz="1050" b="0" i="0" u="none" strike="noStrike" dirty="0" smtClean="0">
                          <a:solidFill>
                            <a:srgbClr val="000000"/>
                          </a:solidFill>
                          <a:effectLst/>
                          <a:latin typeface="Arial Narrow" panose="020B0606020202030204" pitchFamily="34" charset="0"/>
                        </a:rPr>
                        <a:t>Bogotá (El Portal) – Villavicencio</a:t>
                      </a:r>
                    </a:p>
                    <a:p>
                      <a:pPr marL="0" marR="0" indent="0" algn="ctr" defTabSz="648035" rtl="0" eaLnBrk="1" fontAlgn="ctr" latinLnBrk="0" hangingPunct="1">
                        <a:lnSpc>
                          <a:spcPct val="100000"/>
                        </a:lnSpc>
                        <a:spcBef>
                          <a:spcPts val="0"/>
                        </a:spcBef>
                        <a:spcAft>
                          <a:spcPts val="0"/>
                        </a:spcAft>
                        <a:buClrTx/>
                        <a:buSzTx/>
                        <a:buFontTx/>
                        <a:buNone/>
                        <a:tabLst/>
                        <a:defRPr/>
                      </a:pPr>
                      <a:r>
                        <a:rPr lang="es-CO" sz="1050" b="0" i="0" u="none" strike="noStrike" dirty="0" smtClean="0">
                          <a:solidFill>
                            <a:srgbClr val="000000"/>
                          </a:solidFill>
                          <a:effectLst/>
                          <a:latin typeface="Arial Narrow" panose="020B0606020202030204" pitchFamily="34" charset="0"/>
                        </a:rPr>
                        <a:t>PR 35+600 Unidad Funcional 1 - sector Machetá - Guateque Ruta 5607</a:t>
                      </a:r>
                    </a:p>
                    <a:p>
                      <a:pPr marL="0" marR="0" indent="0" algn="ctr" defTabSz="648035" rtl="0" eaLnBrk="1" fontAlgn="ctr" latinLnBrk="0" hangingPunct="1">
                        <a:lnSpc>
                          <a:spcPct val="100000"/>
                        </a:lnSpc>
                        <a:spcBef>
                          <a:spcPts val="0"/>
                        </a:spcBef>
                        <a:spcAft>
                          <a:spcPts val="0"/>
                        </a:spcAft>
                        <a:buClrTx/>
                        <a:buSzTx/>
                        <a:buFontTx/>
                        <a:buNone/>
                        <a:tabLst/>
                        <a:defRPr/>
                      </a:pPr>
                      <a:r>
                        <a:rPr lang="es-CO" sz="1050" b="0" i="0" u="none" strike="noStrike" dirty="0" smtClean="0">
                          <a:solidFill>
                            <a:srgbClr val="000000"/>
                          </a:solidFill>
                          <a:effectLst/>
                          <a:latin typeface="Arial Narrow" panose="020B0606020202030204" pitchFamily="34" charset="0"/>
                        </a:rPr>
                        <a:t>(S</a:t>
                      </a:r>
                      <a:r>
                        <a:rPr lang="es-ES" sz="1050" b="0" i="0" u="none" strike="noStrike" kern="1200" dirty="0" err="1" smtClean="0">
                          <a:solidFill>
                            <a:srgbClr val="000000"/>
                          </a:solidFill>
                          <a:effectLst/>
                          <a:latin typeface="Arial Narrow" panose="020B0606020202030204" pitchFamily="34" charset="0"/>
                          <a:ea typeface="+mn-ea"/>
                          <a:cs typeface="+mn-cs"/>
                        </a:rPr>
                        <a:t>ector</a:t>
                      </a:r>
                      <a:r>
                        <a:rPr lang="es-ES" sz="1050" b="0" i="0" u="none" strike="noStrike" kern="1200" baseline="0" dirty="0" smtClean="0">
                          <a:solidFill>
                            <a:srgbClr val="000000"/>
                          </a:solidFill>
                          <a:effectLst/>
                          <a:latin typeface="Arial Narrow" panose="020B0606020202030204" pitchFamily="34" charset="0"/>
                          <a:ea typeface="+mn-ea"/>
                          <a:cs typeface="+mn-cs"/>
                        </a:rPr>
                        <a:t> </a:t>
                      </a:r>
                      <a:r>
                        <a:rPr lang="es-ES" sz="1050" b="0" i="0" u="none" strike="noStrike" kern="1200" dirty="0" smtClean="0">
                          <a:solidFill>
                            <a:srgbClr val="000000"/>
                          </a:solidFill>
                          <a:effectLst/>
                          <a:latin typeface="Arial Narrow" panose="020B0606020202030204" pitchFamily="34" charset="0"/>
                          <a:ea typeface="+mn-ea"/>
                          <a:cs typeface="+mn-cs"/>
                        </a:rPr>
                        <a:t>Machetá – Guateque)</a:t>
                      </a:r>
                      <a:endParaRPr lang="es-CO" sz="1050" b="0" i="0" u="none" strike="noStrike" kern="1200" dirty="0" smtClean="0">
                        <a:solidFill>
                          <a:srgbClr val="000000"/>
                        </a:solidFill>
                        <a:effectLst/>
                        <a:latin typeface="Arial Narrow" panose="020B0606020202030204" pitchFamily="34" charset="0"/>
                        <a:ea typeface="+mn-ea"/>
                        <a:cs typeface="+mn-cs"/>
                      </a:endParaRPr>
                    </a:p>
                  </a:txBody>
                  <a:tcPr marL="9525" marR="9525" marT="9525" marB="0" anchor="ctr"/>
                </a:tc>
                <a:extLst>
                  <a:ext uri="{0D108BD9-81ED-4DB2-BD59-A6C34878D82A}">
                    <a16:rowId xmlns:a16="http://schemas.microsoft.com/office/drawing/2014/main" xmlns="" val="10007"/>
                  </a:ext>
                </a:extLst>
              </a:tr>
              <a:tr h="324803">
                <a:tc>
                  <a:txBody>
                    <a:bodyPr/>
                    <a:lstStyle/>
                    <a:p>
                      <a:pPr marL="0" marR="0" indent="0" algn="ctr" defTabSz="648035" rtl="0" eaLnBrk="1" fontAlgn="ctr" latinLnBrk="0" hangingPunct="1">
                        <a:lnSpc>
                          <a:spcPct val="100000"/>
                        </a:lnSpc>
                        <a:spcBef>
                          <a:spcPts val="0"/>
                        </a:spcBef>
                        <a:spcAft>
                          <a:spcPts val="0"/>
                        </a:spcAft>
                        <a:buClrTx/>
                        <a:buSzTx/>
                        <a:buFontTx/>
                        <a:buNone/>
                        <a:tabLst/>
                        <a:defRPr/>
                      </a:pPr>
                      <a:r>
                        <a:rPr lang="es-ES" sz="1050" b="1" i="0" u="none" strike="noStrike" dirty="0" smtClean="0">
                          <a:solidFill>
                            <a:srgbClr val="000000"/>
                          </a:solidFill>
                          <a:effectLst/>
                          <a:latin typeface="Arial Narrow" panose="020B0606020202030204" pitchFamily="34" charset="0"/>
                        </a:rPr>
                        <a:t>META</a:t>
                      </a:r>
                    </a:p>
                  </a:txBody>
                  <a:tcPr marL="9525" marR="9525" marT="9525" marB="0" anchor="ctr"/>
                </a:tc>
                <a:tc>
                  <a:txBody>
                    <a:bodyPr/>
                    <a:lstStyle/>
                    <a:p>
                      <a:pPr algn="ctr" fontAlgn="ctr"/>
                      <a:r>
                        <a:rPr lang="es-CO" sz="1050" b="0" i="0" u="none" strike="noStrike" dirty="0" smtClean="0">
                          <a:solidFill>
                            <a:srgbClr val="000000"/>
                          </a:solidFill>
                          <a:effectLst/>
                          <a:latin typeface="Arial Narrow" panose="020B0606020202030204" pitchFamily="34" charset="0"/>
                        </a:rPr>
                        <a:t>Bogotá (El Portal) - Villavicencio</a:t>
                      </a:r>
                    </a:p>
                    <a:p>
                      <a:pPr algn="ctr" fontAlgn="ctr"/>
                      <a:r>
                        <a:rPr lang="es-CO" sz="1050" b="0" i="0" u="none" strike="noStrike" dirty="0" smtClean="0">
                          <a:solidFill>
                            <a:srgbClr val="000000"/>
                          </a:solidFill>
                          <a:effectLst/>
                          <a:latin typeface="Arial Narrow" panose="020B0606020202030204" pitchFamily="34" charset="0"/>
                        </a:rPr>
                        <a:t>Pipiral - Villavicencio</a:t>
                      </a:r>
                    </a:p>
                    <a:p>
                      <a:pPr algn="ctr" fontAlgn="ctr"/>
                      <a:r>
                        <a:rPr lang="es-CO" sz="1050" b="0" i="0" u="none" strike="noStrike" dirty="0" smtClean="0">
                          <a:solidFill>
                            <a:srgbClr val="000000"/>
                          </a:solidFill>
                          <a:effectLst/>
                          <a:latin typeface="Arial Narrow" panose="020B0606020202030204" pitchFamily="34" charset="0"/>
                        </a:rPr>
                        <a:t>"Puente Guatiquía - Los Caballos"</a:t>
                      </a:r>
                      <a:endParaRPr lang="es-ES" sz="1050" b="0" i="0" u="none" strike="noStrike" dirty="0" smtClean="0">
                        <a:solidFill>
                          <a:srgbClr val="000000"/>
                        </a:solidFill>
                        <a:effectLst/>
                        <a:latin typeface="Arial Narrow" panose="020B0606020202030204" pitchFamily="34" charset="0"/>
                      </a:endParaRPr>
                    </a:p>
                    <a:p>
                      <a:pPr marL="0" marR="0" indent="0" algn="ctr" defTabSz="648035" rtl="0" eaLnBrk="1" fontAlgn="ctr" latinLnBrk="0" hangingPunct="1">
                        <a:lnSpc>
                          <a:spcPct val="100000"/>
                        </a:lnSpc>
                        <a:spcBef>
                          <a:spcPts val="0"/>
                        </a:spcBef>
                        <a:spcAft>
                          <a:spcPts val="0"/>
                        </a:spcAft>
                        <a:buClrTx/>
                        <a:buSzTx/>
                        <a:buFontTx/>
                        <a:buNone/>
                        <a:tabLst/>
                        <a:defRPr/>
                      </a:pPr>
                      <a:endParaRPr lang="es-CO" sz="1050" b="0" i="0" u="none" strike="noStrike" kern="1200" dirty="0" smtClean="0">
                        <a:solidFill>
                          <a:srgbClr val="000000"/>
                        </a:solidFill>
                        <a:effectLst/>
                        <a:latin typeface="Arial Narrow" panose="020B0606020202030204" pitchFamily="34" charset="0"/>
                        <a:ea typeface="+mn-ea"/>
                        <a:cs typeface="+mn-cs"/>
                      </a:endParaRPr>
                    </a:p>
                  </a:txBody>
                  <a:tcPr marL="9525" marR="9525" marT="9525" marB="0" anchor="ctr"/>
                </a:tc>
                <a:extLst>
                  <a:ext uri="{0D108BD9-81ED-4DB2-BD59-A6C34878D82A}">
                    <a16:rowId xmlns:a16="http://schemas.microsoft.com/office/drawing/2014/main" xmlns="" val="10008"/>
                  </a:ext>
                </a:extLst>
              </a:tr>
              <a:tr h="324803">
                <a:tc>
                  <a:txBody>
                    <a:bodyPr/>
                    <a:lstStyle/>
                    <a:p>
                      <a:pPr marL="0" marR="0" indent="0" algn="ctr" defTabSz="648035" rtl="0" eaLnBrk="1" fontAlgn="ctr" latinLnBrk="0" hangingPunct="1">
                        <a:lnSpc>
                          <a:spcPct val="100000"/>
                        </a:lnSpc>
                        <a:spcBef>
                          <a:spcPts val="0"/>
                        </a:spcBef>
                        <a:spcAft>
                          <a:spcPts val="0"/>
                        </a:spcAft>
                        <a:buClrTx/>
                        <a:buSzTx/>
                        <a:buFontTx/>
                        <a:buNone/>
                        <a:tabLst/>
                        <a:defRPr/>
                      </a:pPr>
                      <a:r>
                        <a:rPr lang="es-ES" sz="1050" b="1" i="0" u="none" strike="noStrike" dirty="0" smtClean="0">
                          <a:solidFill>
                            <a:srgbClr val="000000"/>
                          </a:solidFill>
                          <a:effectLst/>
                          <a:latin typeface="Arial Narrow" panose="020B0606020202030204" pitchFamily="34" charset="0"/>
                        </a:rPr>
                        <a:t>NARIÑO</a:t>
                      </a:r>
                    </a:p>
                  </a:txBody>
                  <a:tcPr marL="9525" marR="9525" marT="9525" marB="0" anchor="ctr"/>
                </a:tc>
                <a:tc>
                  <a:txBody>
                    <a:bodyPr/>
                    <a:lstStyle/>
                    <a:p>
                      <a:pPr marL="0" marR="0" indent="0" algn="ctr" defTabSz="648035" rtl="0" eaLnBrk="1" fontAlgn="ctr" latinLnBrk="0" hangingPunct="1">
                        <a:lnSpc>
                          <a:spcPct val="100000"/>
                        </a:lnSpc>
                        <a:spcBef>
                          <a:spcPts val="0"/>
                        </a:spcBef>
                        <a:spcAft>
                          <a:spcPts val="0"/>
                        </a:spcAft>
                        <a:buClrTx/>
                        <a:buSzTx/>
                        <a:buFontTx/>
                        <a:buNone/>
                        <a:tabLst/>
                        <a:defRPr/>
                      </a:pPr>
                      <a:r>
                        <a:rPr lang="pt-BR" sz="1050" b="0" i="0" u="none" strike="noStrike" kern="1200" dirty="0" err="1" smtClean="0">
                          <a:solidFill>
                            <a:srgbClr val="000000"/>
                          </a:solidFill>
                          <a:effectLst/>
                          <a:latin typeface="Arial Narrow" panose="020B0606020202030204" pitchFamily="34" charset="0"/>
                          <a:ea typeface="+mn-ea"/>
                          <a:cs typeface="+mn-cs"/>
                        </a:rPr>
                        <a:t>Junín</a:t>
                      </a:r>
                      <a:r>
                        <a:rPr lang="pt-BR" sz="1050" b="0" i="0" u="none" strike="noStrike" kern="1200" dirty="0" smtClean="0">
                          <a:solidFill>
                            <a:srgbClr val="000000"/>
                          </a:solidFill>
                          <a:effectLst/>
                          <a:latin typeface="Arial Narrow" panose="020B0606020202030204" pitchFamily="34" charset="0"/>
                          <a:ea typeface="+mn-ea"/>
                          <a:cs typeface="+mn-cs"/>
                        </a:rPr>
                        <a:t> - Túquerres</a:t>
                      </a:r>
                    </a:p>
                    <a:p>
                      <a:pPr marL="0" marR="0" indent="0" algn="ctr" defTabSz="648035" rtl="0" eaLnBrk="1" fontAlgn="ctr" latinLnBrk="0" hangingPunct="1">
                        <a:lnSpc>
                          <a:spcPct val="100000"/>
                        </a:lnSpc>
                        <a:spcBef>
                          <a:spcPts val="0"/>
                        </a:spcBef>
                        <a:spcAft>
                          <a:spcPts val="0"/>
                        </a:spcAft>
                        <a:buClrTx/>
                        <a:buSzTx/>
                        <a:buFontTx/>
                        <a:buNone/>
                        <a:tabLst/>
                        <a:defRPr/>
                      </a:pPr>
                      <a:r>
                        <a:rPr lang="pt-BR" sz="1050" b="0" i="0" u="none" strike="noStrike" kern="1200" dirty="0" smtClean="0">
                          <a:solidFill>
                            <a:srgbClr val="000000"/>
                          </a:solidFill>
                          <a:effectLst/>
                          <a:latin typeface="Arial Narrow" panose="020B0606020202030204" pitchFamily="34" charset="0"/>
                          <a:ea typeface="+mn-ea"/>
                          <a:cs typeface="+mn-cs"/>
                        </a:rPr>
                        <a:t>Tumaco - </a:t>
                      </a:r>
                      <a:r>
                        <a:rPr lang="pt-BR" sz="1050" b="0" i="0" u="none" strike="noStrike" kern="1200" dirty="0" err="1" smtClean="0">
                          <a:solidFill>
                            <a:srgbClr val="000000"/>
                          </a:solidFill>
                          <a:effectLst/>
                          <a:latin typeface="Arial Narrow" panose="020B0606020202030204" pitchFamily="34" charset="0"/>
                          <a:ea typeface="+mn-ea"/>
                          <a:cs typeface="+mn-cs"/>
                        </a:rPr>
                        <a:t>Junín</a:t>
                      </a:r>
                      <a:endParaRPr lang="es-CO" sz="1050" b="0" i="0" u="none" strike="noStrike" kern="1200" dirty="0" smtClean="0">
                        <a:solidFill>
                          <a:srgbClr val="000000"/>
                        </a:solidFill>
                        <a:effectLst/>
                        <a:latin typeface="Arial Narrow" panose="020B0606020202030204" pitchFamily="34" charset="0"/>
                        <a:ea typeface="+mn-ea"/>
                        <a:cs typeface="+mn-cs"/>
                      </a:endParaRPr>
                    </a:p>
                  </a:txBody>
                  <a:tcPr marL="9525" marR="9525" marT="9525" marB="0" anchor="ctr"/>
                </a:tc>
              </a:tr>
              <a:tr h="324803">
                <a:tc>
                  <a:txBody>
                    <a:bodyPr/>
                    <a:lstStyle/>
                    <a:p>
                      <a:pPr marL="0" marR="0" indent="0" algn="ctr" defTabSz="648035" rtl="0" eaLnBrk="1" fontAlgn="ctr" latinLnBrk="0" hangingPunct="1">
                        <a:lnSpc>
                          <a:spcPct val="100000"/>
                        </a:lnSpc>
                        <a:spcBef>
                          <a:spcPts val="0"/>
                        </a:spcBef>
                        <a:spcAft>
                          <a:spcPts val="0"/>
                        </a:spcAft>
                        <a:buClrTx/>
                        <a:buSzTx/>
                        <a:buFontTx/>
                        <a:buNone/>
                        <a:tabLst/>
                        <a:defRPr/>
                      </a:pPr>
                      <a:r>
                        <a:rPr lang="es-ES" sz="1050" b="1" i="0" u="none" strike="noStrike" dirty="0" smtClean="0">
                          <a:solidFill>
                            <a:srgbClr val="000000"/>
                          </a:solidFill>
                          <a:effectLst/>
                          <a:latin typeface="Arial Narrow" panose="020B0606020202030204" pitchFamily="34" charset="0"/>
                        </a:rPr>
                        <a:t>RISARALDA</a:t>
                      </a:r>
                    </a:p>
                  </a:txBody>
                  <a:tcPr marL="9525" marR="9525" marT="9525" marB="0" anchor="ctr"/>
                </a:tc>
                <a:tc>
                  <a:txBody>
                    <a:bodyPr/>
                    <a:lstStyle/>
                    <a:p>
                      <a:pPr marL="0" marR="0" indent="0" algn="ctr" defTabSz="648035" rtl="0" eaLnBrk="1" fontAlgn="ctr" latinLnBrk="0" hangingPunct="1">
                        <a:lnSpc>
                          <a:spcPct val="100000"/>
                        </a:lnSpc>
                        <a:spcBef>
                          <a:spcPts val="0"/>
                        </a:spcBef>
                        <a:spcAft>
                          <a:spcPts val="0"/>
                        </a:spcAft>
                        <a:buClrTx/>
                        <a:buSzTx/>
                        <a:buFontTx/>
                        <a:buNone/>
                        <a:tabLst/>
                        <a:defRPr/>
                      </a:pPr>
                      <a:r>
                        <a:rPr lang="es-CO" sz="1050" b="0" i="0" u="none" strike="noStrike" kern="1200" dirty="0" smtClean="0">
                          <a:solidFill>
                            <a:srgbClr val="000000"/>
                          </a:solidFill>
                          <a:effectLst/>
                          <a:latin typeface="Arial Narrow" panose="020B0606020202030204" pitchFamily="34" charset="0"/>
                          <a:ea typeface="+mn-ea"/>
                          <a:cs typeface="+mn-cs"/>
                        </a:rPr>
                        <a:t>Ansermanuevo - La Virginia</a:t>
                      </a:r>
                    </a:p>
                    <a:p>
                      <a:pPr marL="0" marR="0" indent="0" algn="ctr" defTabSz="648035" rtl="0" eaLnBrk="1" fontAlgn="ctr" latinLnBrk="0" hangingPunct="1">
                        <a:lnSpc>
                          <a:spcPct val="100000"/>
                        </a:lnSpc>
                        <a:spcBef>
                          <a:spcPts val="0"/>
                        </a:spcBef>
                        <a:spcAft>
                          <a:spcPts val="0"/>
                        </a:spcAft>
                        <a:buClrTx/>
                        <a:buSzTx/>
                        <a:buFontTx/>
                        <a:buNone/>
                        <a:tabLst/>
                        <a:defRPr/>
                      </a:pPr>
                      <a:r>
                        <a:rPr lang="es-CO" sz="1050" b="0" i="0" u="none" strike="noStrike" kern="1200" dirty="0" smtClean="0">
                          <a:solidFill>
                            <a:srgbClr val="000000"/>
                          </a:solidFill>
                          <a:effectLst/>
                          <a:latin typeface="Arial Narrow" panose="020B0606020202030204" pitchFamily="34" charset="0"/>
                          <a:ea typeface="+mn-ea"/>
                          <a:cs typeface="+mn-cs"/>
                        </a:rPr>
                        <a:t>Intersección El Pollo - Intersección El Mandarino (3)</a:t>
                      </a:r>
                    </a:p>
                  </a:txBody>
                  <a:tcPr marL="9525" marR="9525" marT="9525" marB="0" anchor="ctr"/>
                </a:tc>
              </a:tr>
              <a:tr h="324803">
                <a:tc>
                  <a:txBody>
                    <a:bodyPr/>
                    <a:lstStyle/>
                    <a:p>
                      <a:pPr marL="0" marR="0" indent="0" algn="ctr" defTabSz="648035" rtl="0" eaLnBrk="1" fontAlgn="ctr" latinLnBrk="0" hangingPunct="1">
                        <a:lnSpc>
                          <a:spcPct val="100000"/>
                        </a:lnSpc>
                        <a:spcBef>
                          <a:spcPts val="0"/>
                        </a:spcBef>
                        <a:spcAft>
                          <a:spcPts val="0"/>
                        </a:spcAft>
                        <a:buClrTx/>
                        <a:buSzTx/>
                        <a:buFontTx/>
                        <a:buNone/>
                        <a:tabLst/>
                        <a:defRPr/>
                      </a:pPr>
                      <a:r>
                        <a:rPr lang="es-ES" sz="1050" b="1" i="0" u="none" strike="noStrike" dirty="0" smtClean="0">
                          <a:solidFill>
                            <a:srgbClr val="000000"/>
                          </a:solidFill>
                          <a:effectLst/>
                          <a:latin typeface="Arial Narrow" panose="020B0606020202030204" pitchFamily="34" charset="0"/>
                        </a:rPr>
                        <a:t>CAQUETA</a:t>
                      </a:r>
                    </a:p>
                  </a:txBody>
                  <a:tcPr marL="9525" marR="9525" marT="9525" marB="0" anchor="ctr"/>
                </a:tc>
                <a:tc>
                  <a:txBody>
                    <a:bodyPr/>
                    <a:lstStyle/>
                    <a:p>
                      <a:pPr marL="0" marR="0" indent="0" algn="ctr" defTabSz="648035" rtl="0" eaLnBrk="1" fontAlgn="ctr" latinLnBrk="0" hangingPunct="1">
                        <a:lnSpc>
                          <a:spcPct val="100000"/>
                        </a:lnSpc>
                        <a:spcBef>
                          <a:spcPts val="0"/>
                        </a:spcBef>
                        <a:spcAft>
                          <a:spcPts val="0"/>
                        </a:spcAft>
                        <a:buClrTx/>
                        <a:buSzTx/>
                        <a:buFontTx/>
                        <a:buNone/>
                        <a:tabLst/>
                        <a:defRPr/>
                      </a:pPr>
                      <a:r>
                        <a:rPr lang="es-CO" sz="1050" b="0" i="0" u="none" strike="noStrike" kern="1200" dirty="0" smtClean="0">
                          <a:solidFill>
                            <a:srgbClr val="000000"/>
                          </a:solidFill>
                          <a:effectLst/>
                          <a:latin typeface="Arial Narrow" panose="020B0606020202030204" pitchFamily="34" charset="0"/>
                          <a:ea typeface="+mn-ea"/>
                          <a:cs typeface="+mn-cs"/>
                        </a:rPr>
                        <a:t>Florencia</a:t>
                      </a:r>
                      <a:r>
                        <a:rPr lang="es-CO" sz="1050" b="0" i="0" u="none" strike="noStrike" kern="1200" baseline="0" dirty="0" smtClean="0">
                          <a:solidFill>
                            <a:srgbClr val="000000"/>
                          </a:solidFill>
                          <a:effectLst/>
                          <a:latin typeface="Arial Narrow" panose="020B0606020202030204" pitchFamily="34" charset="0"/>
                          <a:ea typeface="+mn-ea"/>
                          <a:cs typeface="+mn-cs"/>
                        </a:rPr>
                        <a:t> - Suaza</a:t>
                      </a:r>
                      <a:endParaRPr lang="es-CO" sz="1050" b="0" i="0" u="none" strike="noStrike" kern="1200" dirty="0" smtClean="0">
                        <a:solidFill>
                          <a:srgbClr val="000000"/>
                        </a:solidFill>
                        <a:effectLst/>
                        <a:latin typeface="Arial Narrow" panose="020B0606020202030204" pitchFamily="34" charset="0"/>
                        <a:ea typeface="+mn-ea"/>
                        <a:cs typeface="+mn-cs"/>
                      </a:endParaRPr>
                    </a:p>
                  </a:txBody>
                  <a:tcPr marL="9525" marR="9525" marT="9525" marB="0" anchor="ctr"/>
                </a:tc>
                <a:extLst>
                  <a:ext uri="{0D108BD9-81ED-4DB2-BD59-A6C34878D82A}">
                    <a16:rowId xmlns:a16="http://schemas.microsoft.com/office/drawing/2014/main" xmlns="" val="10009"/>
                  </a:ext>
                </a:extLst>
              </a:tr>
              <a:tr h="324803">
                <a:tc>
                  <a:txBody>
                    <a:bodyPr/>
                    <a:lstStyle/>
                    <a:p>
                      <a:pPr marL="0" marR="0" indent="0" algn="ctr" defTabSz="648035" rtl="0" eaLnBrk="1" fontAlgn="ctr" latinLnBrk="0" hangingPunct="1">
                        <a:lnSpc>
                          <a:spcPct val="100000"/>
                        </a:lnSpc>
                        <a:spcBef>
                          <a:spcPts val="0"/>
                        </a:spcBef>
                        <a:spcAft>
                          <a:spcPts val="0"/>
                        </a:spcAft>
                        <a:buClrTx/>
                        <a:buSzTx/>
                        <a:buFontTx/>
                        <a:buNone/>
                        <a:tabLst/>
                        <a:defRPr/>
                      </a:pPr>
                      <a:r>
                        <a:rPr lang="es-ES" sz="1050" b="1" i="0" u="none" strike="noStrike" dirty="0" smtClean="0">
                          <a:solidFill>
                            <a:srgbClr val="000000"/>
                          </a:solidFill>
                          <a:effectLst/>
                          <a:latin typeface="Arial Narrow" panose="020B0606020202030204" pitchFamily="34" charset="0"/>
                        </a:rPr>
                        <a:t>VALLE</a:t>
                      </a:r>
                      <a:r>
                        <a:rPr lang="es-ES" sz="1050" b="1" i="0" u="none" strike="noStrike" baseline="0" dirty="0" smtClean="0">
                          <a:solidFill>
                            <a:srgbClr val="000000"/>
                          </a:solidFill>
                          <a:effectLst/>
                          <a:latin typeface="Arial Narrow" panose="020B0606020202030204" pitchFamily="34" charset="0"/>
                        </a:rPr>
                        <a:t> DEL CAUCA</a:t>
                      </a:r>
                      <a:endParaRPr lang="es-ES" sz="1050" b="1" i="0" u="none" strike="noStrike" dirty="0" smtClean="0">
                        <a:solidFill>
                          <a:srgbClr val="000000"/>
                        </a:solidFill>
                        <a:effectLst/>
                        <a:latin typeface="Arial Narrow" panose="020B0606020202030204" pitchFamily="34" charset="0"/>
                      </a:endParaRPr>
                    </a:p>
                  </a:txBody>
                  <a:tcPr marL="9525" marR="9525" marT="9525" marB="0" anchor="ctr"/>
                </a:tc>
                <a:tc>
                  <a:txBody>
                    <a:bodyPr/>
                    <a:lstStyle/>
                    <a:p>
                      <a:pPr marL="0" marR="0" indent="0" algn="ctr" defTabSz="648035" rtl="0" eaLnBrk="1" fontAlgn="ctr" latinLnBrk="0" hangingPunct="1">
                        <a:lnSpc>
                          <a:spcPct val="100000"/>
                        </a:lnSpc>
                        <a:spcBef>
                          <a:spcPts val="0"/>
                        </a:spcBef>
                        <a:spcAft>
                          <a:spcPts val="0"/>
                        </a:spcAft>
                        <a:buClrTx/>
                        <a:buSzTx/>
                        <a:buFontTx/>
                        <a:buNone/>
                        <a:tabLst/>
                        <a:defRPr/>
                      </a:pPr>
                      <a:r>
                        <a:rPr lang="es-CO" sz="1050" b="0" i="0" u="none" strike="noStrike" kern="1200" dirty="0" smtClean="0">
                          <a:solidFill>
                            <a:srgbClr val="000000"/>
                          </a:solidFill>
                          <a:effectLst/>
                          <a:latin typeface="Arial Narrow" panose="020B0606020202030204" pitchFamily="34" charset="0"/>
                          <a:ea typeface="+mn-ea"/>
                          <a:cs typeface="+mn-cs"/>
                        </a:rPr>
                        <a:t>Ansermanuevo - Cartago</a:t>
                      </a:r>
                    </a:p>
                    <a:p>
                      <a:pPr marL="0" marR="0" indent="0" algn="ctr" defTabSz="648035" rtl="0" eaLnBrk="1" fontAlgn="ctr" latinLnBrk="0" hangingPunct="1">
                        <a:lnSpc>
                          <a:spcPct val="100000"/>
                        </a:lnSpc>
                        <a:spcBef>
                          <a:spcPts val="0"/>
                        </a:spcBef>
                        <a:spcAft>
                          <a:spcPts val="0"/>
                        </a:spcAft>
                        <a:buClrTx/>
                        <a:buSzTx/>
                        <a:buFontTx/>
                        <a:buNone/>
                        <a:tabLst/>
                        <a:defRPr/>
                      </a:pPr>
                      <a:r>
                        <a:rPr lang="es-CO" sz="1050" b="0" i="0" u="none" strike="noStrike" kern="1200" dirty="0" smtClean="0">
                          <a:solidFill>
                            <a:srgbClr val="000000"/>
                          </a:solidFill>
                          <a:effectLst/>
                          <a:latin typeface="Arial Narrow" panose="020B0606020202030204" pitchFamily="34" charset="0"/>
                          <a:ea typeface="+mn-ea"/>
                          <a:cs typeface="+mn-cs"/>
                        </a:rPr>
                        <a:t>Ansermanuevo - La Virginia</a:t>
                      </a:r>
                    </a:p>
                    <a:p>
                      <a:pPr marL="0" marR="0" indent="0" algn="ctr" defTabSz="648035" rtl="0" eaLnBrk="1" fontAlgn="ctr" latinLnBrk="0" hangingPunct="1">
                        <a:lnSpc>
                          <a:spcPct val="100000"/>
                        </a:lnSpc>
                        <a:spcBef>
                          <a:spcPts val="0"/>
                        </a:spcBef>
                        <a:spcAft>
                          <a:spcPts val="0"/>
                        </a:spcAft>
                        <a:buClrTx/>
                        <a:buSzTx/>
                        <a:buFontTx/>
                        <a:buNone/>
                        <a:tabLst/>
                        <a:defRPr/>
                      </a:pPr>
                      <a:r>
                        <a:rPr lang="es-CO" sz="1050" b="0" i="0" u="none" strike="noStrike" kern="1200" dirty="0" err="1" smtClean="0">
                          <a:solidFill>
                            <a:srgbClr val="000000"/>
                          </a:solidFill>
                          <a:effectLst/>
                          <a:latin typeface="Arial Narrow" panose="020B0606020202030204" pitchFamily="34" charset="0"/>
                          <a:ea typeface="+mn-ea"/>
                          <a:cs typeface="+mn-cs"/>
                        </a:rPr>
                        <a:t>Mediacanoa</a:t>
                      </a:r>
                      <a:r>
                        <a:rPr lang="es-CO" sz="1050" b="0" i="0" u="none" strike="noStrike" kern="1200" dirty="0" smtClean="0">
                          <a:solidFill>
                            <a:srgbClr val="000000"/>
                          </a:solidFill>
                          <a:effectLst/>
                          <a:latin typeface="Arial Narrow" panose="020B0606020202030204" pitchFamily="34" charset="0"/>
                          <a:ea typeface="+mn-ea"/>
                          <a:cs typeface="+mn-cs"/>
                        </a:rPr>
                        <a:t> - Ansermanuevo</a:t>
                      </a:r>
                    </a:p>
                  </a:txBody>
                  <a:tcPr marL="9525" marR="9525" marT="9525" marB="0" anchor="ctr"/>
                </a:tc>
              </a:tr>
            </a:tbl>
          </a:graphicData>
        </a:graphic>
      </p:graphicFrame>
    </p:spTree>
    <p:extLst>
      <p:ext uri="{BB962C8B-B14F-4D97-AF65-F5344CB8AC3E}">
        <p14:creationId xmlns:p14="http://schemas.microsoft.com/office/powerpoint/2010/main" val="4292078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002462" y="425350"/>
            <a:ext cx="2264433" cy="1061829"/>
          </a:xfrm>
          <a:prstGeom prst="rect">
            <a:avLst/>
          </a:prstGeom>
          <a:noFill/>
        </p:spPr>
        <p:txBody>
          <a:bodyPr wrap="square" rtlCol="0">
            <a:spAutoFit/>
          </a:bodyPr>
          <a:lstStyle/>
          <a:p>
            <a:pPr lvl="0"/>
            <a:r>
              <a:rPr lang="es-CO" sz="700" b="1" dirty="0" smtClean="0">
                <a:solidFill>
                  <a:srgbClr val="C00000"/>
                </a:solidFill>
                <a:latin typeface="Arial Narrow" panose="020B0606020202030204" pitchFamily="34" charset="0"/>
                <a:cs typeface="Arial" panose="020B0604020202020204" pitchFamily="34" charset="0"/>
              </a:rPr>
              <a:t>ALERTA ROJA</a:t>
            </a:r>
            <a:r>
              <a:rPr lang="es-CO" sz="700" dirty="0" smtClean="0">
                <a:solidFill>
                  <a:srgbClr val="C00000"/>
                </a:solidFill>
                <a:latin typeface="Arial Narrow" panose="020B0606020202030204" pitchFamily="34" charset="0"/>
                <a:cs typeface="Arial" panose="020B0604020202020204" pitchFamily="34" charset="0"/>
              </a:rPr>
              <a:t>:</a:t>
            </a:r>
          </a:p>
          <a:p>
            <a:pPr lvl="0" algn="just"/>
            <a:r>
              <a:rPr lang="es-CO" sz="700" dirty="0" smtClean="0">
                <a:solidFill>
                  <a:schemeClr val="bg1">
                    <a:lumMod val="50000"/>
                  </a:schemeClr>
                </a:solidFill>
                <a:latin typeface="Arial Narrow" panose="020B0606020202030204" pitchFamily="34" charset="0"/>
              </a:rPr>
              <a:t>Amenaza Alta o </a:t>
            </a:r>
            <a:r>
              <a:rPr lang="es-CO" sz="700" smtClean="0">
                <a:solidFill>
                  <a:schemeClr val="bg1">
                    <a:lumMod val="50000"/>
                  </a:schemeClr>
                </a:solidFill>
                <a:latin typeface="Arial Narrow" panose="020B0606020202030204" pitchFamily="34" charset="0"/>
              </a:rPr>
              <a:t>muy alta de ocurrencia de incendios de la </a:t>
            </a:r>
            <a:r>
              <a:rPr lang="es-CO" sz="700" dirty="0">
                <a:solidFill>
                  <a:schemeClr val="bg1">
                    <a:lumMod val="50000"/>
                  </a:schemeClr>
                </a:solidFill>
                <a:latin typeface="Arial Narrow" panose="020B0606020202030204" pitchFamily="34" charset="0"/>
              </a:rPr>
              <a:t>cobertura vegetal </a:t>
            </a:r>
            <a:r>
              <a:rPr lang="es-CO" sz="700">
                <a:solidFill>
                  <a:schemeClr val="bg1">
                    <a:lumMod val="50000"/>
                  </a:schemeClr>
                </a:solidFill>
                <a:latin typeface="Arial Narrow" panose="020B0606020202030204" pitchFamily="34" charset="0"/>
              </a:rPr>
              <a:t>en </a:t>
            </a:r>
            <a:r>
              <a:rPr lang="es-CO" sz="700" smtClean="0">
                <a:solidFill>
                  <a:schemeClr val="bg1">
                    <a:lumMod val="50000"/>
                  </a:schemeClr>
                </a:solidFill>
                <a:latin typeface="Arial Narrow" panose="020B0606020202030204" pitchFamily="34" charset="0"/>
              </a:rPr>
              <a:t>zonas de bosques</a:t>
            </a:r>
            <a:r>
              <a:rPr lang="es-CO" sz="700" dirty="0">
                <a:solidFill>
                  <a:schemeClr val="bg1">
                    <a:lumMod val="50000"/>
                  </a:schemeClr>
                </a:solidFill>
                <a:latin typeface="Arial Narrow" panose="020B0606020202030204" pitchFamily="34" charset="0"/>
              </a:rPr>
              <a:t>, cultivos y pastos, localizados en los siguientes municipios y sectores aledaños</a:t>
            </a:r>
            <a:r>
              <a:rPr lang="es-CO" sz="700" dirty="0" smtClean="0">
                <a:solidFill>
                  <a:schemeClr val="bg1">
                    <a:lumMod val="50000"/>
                  </a:schemeClr>
                </a:solidFill>
                <a:latin typeface="Arial Narrow" panose="020B0606020202030204" pitchFamily="34" charset="0"/>
              </a:rPr>
              <a:t>:</a:t>
            </a:r>
          </a:p>
          <a:p>
            <a:pPr lvl="0" algn="just"/>
            <a:endParaRPr lang="es-CO" sz="700" dirty="0" smtClean="0">
              <a:solidFill>
                <a:prstClr val="black"/>
              </a:solidFill>
              <a:latin typeface="Arial Narrow" panose="020B0606020202030204" pitchFamily="34" charset="0"/>
            </a:endParaRPr>
          </a:p>
          <a:p>
            <a:pPr lvl="0"/>
            <a:r>
              <a:rPr lang="es-CO" sz="700" b="1" dirty="0">
                <a:solidFill>
                  <a:srgbClr val="F65800"/>
                </a:solidFill>
                <a:latin typeface="Arial Narrow" panose="020B0606020202030204" pitchFamily="34" charset="0"/>
                <a:cs typeface="Arial" panose="020B0604020202020204" pitchFamily="34" charset="0"/>
              </a:rPr>
              <a:t>ALERTA NARANJA</a:t>
            </a:r>
            <a:r>
              <a:rPr lang="es-CO" sz="700" dirty="0">
                <a:solidFill>
                  <a:srgbClr val="F65800"/>
                </a:solidFill>
                <a:latin typeface="Arial Narrow" panose="020B0606020202030204" pitchFamily="34" charset="0"/>
                <a:cs typeface="Arial" panose="020B0604020202020204" pitchFamily="34" charset="0"/>
              </a:rPr>
              <a:t>:</a:t>
            </a:r>
          </a:p>
          <a:p>
            <a:pPr lvl="0" algn="just"/>
            <a:r>
              <a:rPr lang="es-CO" sz="700">
                <a:solidFill>
                  <a:schemeClr val="bg1">
                    <a:lumMod val="50000"/>
                  </a:schemeClr>
                </a:solidFill>
                <a:latin typeface="Arial Narrow" panose="020B0606020202030204" pitchFamily="34" charset="0"/>
              </a:rPr>
              <a:t>Amenaza </a:t>
            </a:r>
            <a:r>
              <a:rPr lang="es-CO" sz="700" smtClean="0">
                <a:solidFill>
                  <a:schemeClr val="bg1">
                    <a:lumMod val="50000"/>
                  </a:schemeClr>
                </a:solidFill>
                <a:latin typeface="Arial Narrow" panose="020B0606020202030204" pitchFamily="34" charset="0"/>
              </a:rPr>
              <a:t>moderada de ocurrencia de incendios de la </a:t>
            </a:r>
            <a:r>
              <a:rPr lang="es-CO" sz="700" dirty="0">
                <a:solidFill>
                  <a:schemeClr val="bg1">
                    <a:lumMod val="50000"/>
                  </a:schemeClr>
                </a:solidFill>
                <a:latin typeface="Arial Narrow" panose="020B0606020202030204" pitchFamily="34" charset="0"/>
              </a:rPr>
              <a:t>cobertura vegetal </a:t>
            </a:r>
            <a:r>
              <a:rPr lang="es-CO" sz="700">
                <a:solidFill>
                  <a:schemeClr val="bg1">
                    <a:lumMod val="50000"/>
                  </a:schemeClr>
                </a:solidFill>
                <a:latin typeface="Arial Narrow" panose="020B0606020202030204" pitchFamily="34" charset="0"/>
              </a:rPr>
              <a:t>en </a:t>
            </a:r>
            <a:r>
              <a:rPr lang="es-CO" sz="700" smtClean="0">
                <a:solidFill>
                  <a:schemeClr val="bg1">
                    <a:lumMod val="50000"/>
                  </a:schemeClr>
                </a:solidFill>
                <a:latin typeface="Arial Narrow" panose="020B0606020202030204" pitchFamily="34" charset="0"/>
              </a:rPr>
              <a:t>zonas de bosques</a:t>
            </a:r>
            <a:r>
              <a:rPr lang="es-CO" sz="700" dirty="0">
                <a:solidFill>
                  <a:schemeClr val="bg1">
                    <a:lumMod val="50000"/>
                  </a:schemeClr>
                </a:solidFill>
                <a:latin typeface="Arial Narrow" panose="020B0606020202030204" pitchFamily="34" charset="0"/>
              </a:rPr>
              <a:t>, cultivos y pastos, localizados en los siguientes municipios y sectores </a:t>
            </a:r>
            <a:r>
              <a:rPr lang="es-CO" sz="700" dirty="0" smtClean="0">
                <a:solidFill>
                  <a:schemeClr val="bg1">
                    <a:lumMod val="50000"/>
                  </a:schemeClr>
                </a:solidFill>
                <a:latin typeface="Arial Narrow" panose="020B0606020202030204" pitchFamily="34" charset="0"/>
              </a:rPr>
              <a:t>aledaños:</a:t>
            </a:r>
            <a:endParaRPr lang="es-CO" sz="801" dirty="0">
              <a:solidFill>
                <a:schemeClr val="bg1">
                  <a:lumMod val="50000"/>
                </a:schemeClr>
              </a:solidFill>
              <a:latin typeface="Arial Narrow" panose="020B0606020202030204" pitchFamily="34" charset="0"/>
            </a:endParaRPr>
          </a:p>
        </p:txBody>
      </p:sp>
      <p:graphicFrame>
        <p:nvGraphicFramePr>
          <p:cNvPr id="5" name="Tabla 10"/>
          <p:cNvGraphicFramePr>
            <a:graphicFrameLocks noGrp="1"/>
          </p:cNvGraphicFramePr>
          <p:nvPr>
            <p:extLst>
              <p:ext uri="{D42A27DB-BD31-4B8C-83A1-F6EECF244321}">
                <p14:modId xmlns:p14="http://schemas.microsoft.com/office/powerpoint/2010/main" val="2599149028"/>
              </p:ext>
            </p:extLst>
          </p:nvPr>
        </p:nvGraphicFramePr>
        <p:xfrm>
          <a:off x="405087" y="1899175"/>
          <a:ext cx="5756657" cy="823328"/>
        </p:xfrm>
        <a:graphic>
          <a:graphicData uri="http://schemas.openxmlformats.org/drawingml/2006/table">
            <a:tbl>
              <a:tblPr/>
              <a:tblGrid>
                <a:gridCol w="1726997">
                  <a:extLst>
                    <a:ext uri="{9D8B030D-6E8A-4147-A177-3AD203B41FA5}">
                      <a16:colId xmlns="" xmlns:a16="http://schemas.microsoft.com/office/drawing/2014/main" val="20000"/>
                    </a:ext>
                  </a:extLst>
                </a:gridCol>
                <a:gridCol w="3028336">
                  <a:extLst>
                    <a:ext uri="{9D8B030D-6E8A-4147-A177-3AD203B41FA5}">
                      <a16:colId xmlns="" xmlns:a16="http://schemas.microsoft.com/office/drawing/2014/main" val="20001"/>
                    </a:ext>
                  </a:extLst>
                </a:gridCol>
                <a:gridCol w="1001324">
                  <a:extLst>
                    <a:ext uri="{9D8B030D-6E8A-4147-A177-3AD203B41FA5}">
                      <a16:colId xmlns="" xmlns:a16="http://schemas.microsoft.com/office/drawing/2014/main" val="20002"/>
                    </a:ext>
                  </a:extLst>
                </a:gridCol>
              </a:tblGrid>
              <a:tr h="233503">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400" b="1" dirty="0" smtClean="0">
                          <a:solidFill>
                            <a:schemeClr val="tx1"/>
                          </a:solidFill>
                          <a:latin typeface="Arial Narrow" panose="020B0606020202030204" pitchFamily="34" charset="0"/>
                        </a:rPr>
                        <a:t>REGIÓN CARIBE</a:t>
                      </a:r>
                    </a:p>
                  </a:txBody>
                  <a:tcPr marL="91421" marR="91421" marT="45812" marB="45812" anchor="ctr">
                    <a:lnL w="12700" cmpd="sng">
                      <a:solidFill>
                        <a:sysClr val="window" lastClr="FFFFFF">
                          <a:lumMod val="65000"/>
                        </a:sysClr>
                      </a:solidFill>
                      <a:prstDash val="solid"/>
                    </a:lnL>
                    <a:lnR w="12700" cap="flat" cmpd="sng" algn="ctr">
                      <a:solidFill>
                        <a:sysClr val="window" lastClr="FFFFFF">
                          <a:lumMod val="65000"/>
                        </a:sysClr>
                      </a:solidFill>
                      <a:prstDash val="solid"/>
                      <a:round/>
                      <a:headEnd type="none" w="med" len="med"/>
                      <a:tailEnd type="none" w="med" len="me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6">
                        <a:alpha val="25000"/>
                      </a:schemeClr>
                    </a:solidFill>
                  </a:tcPr>
                </a:tc>
                <a:tc>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050" b="1" dirty="0" smtClean="0">
                          <a:latin typeface="Arial Narrow" panose="020B0606020202030204" pitchFamily="34" charset="0"/>
                        </a:rPr>
                        <a:t>SITIOS</a:t>
                      </a:r>
                      <a:r>
                        <a:rPr lang="es-CO" sz="1050" b="1" baseline="0" dirty="0" smtClean="0">
                          <a:latin typeface="Arial Narrow" panose="020B0606020202030204" pitchFamily="34" charset="0"/>
                        </a:rPr>
                        <a:t> PARA LOS CUALES SE GENERA LA ALERTA</a:t>
                      </a:r>
                    </a:p>
                  </a:txBody>
                  <a:tcPr marL="91421" marR="91421" marT="45812" marB="45812"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6">
                        <a:alpha val="25000"/>
                      </a:schemeClr>
                    </a:solidFill>
                  </a:tcPr>
                </a:tc>
                <a:tc>
                  <a:txBody>
                    <a:bodyPr/>
                    <a:lstStyle/>
                    <a:p>
                      <a:pPr marL="0" marR="0" indent="0" algn="ctr" defTabSz="0" rtl="0" eaLnBrk="1" fontAlgn="auto" latinLnBrk="0" hangingPunct="1">
                        <a:lnSpc>
                          <a:spcPct val="100000"/>
                        </a:lnSpc>
                        <a:spcBef>
                          <a:spcPts val="0"/>
                        </a:spcBef>
                        <a:spcAft>
                          <a:spcPts val="0"/>
                        </a:spcAft>
                        <a:buClrTx/>
                        <a:buSzTx/>
                        <a:buFontTx/>
                        <a:buNone/>
                        <a:tabLst/>
                        <a:defRPr/>
                      </a:pPr>
                      <a:r>
                        <a:rPr lang="es-CO" sz="1050" b="1" dirty="0" smtClean="0">
                          <a:solidFill>
                            <a:schemeClr val="tx1"/>
                          </a:solidFill>
                          <a:effectLst/>
                          <a:latin typeface="Arial Narrow" panose="020B0606020202030204" pitchFamily="34" charset="0"/>
                        </a:rPr>
                        <a:t>ALERTA</a:t>
                      </a:r>
                    </a:p>
                    <a:p>
                      <a:pPr marL="0" marR="0" indent="0" algn="ctr" defTabSz="0" rtl="0" eaLnBrk="1" fontAlgn="auto" latinLnBrk="0" hangingPunct="1">
                        <a:lnSpc>
                          <a:spcPct val="100000"/>
                        </a:lnSpc>
                        <a:spcBef>
                          <a:spcPts val="0"/>
                        </a:spcBef>
                        <a:spcAft>
                          <a:spcPts val="0"/>
                        </a:spcAft>
                        <a:buClrTx/>
                        <a:buSzTx/>
                        <a:buFontTx/>
                        <a:buNone/>
                        <a:tabLst/>
                        <a:defRPr/>
                      </a:pPr>
                      <a:r>
                        <a:rPr lang="es-CO" sz="1050" b="1" dirty="0" smtClean="0">
                          <a:solidFill>
                            <a:schemeClr val="tx1"/>
                          </a:solidFill>
                          <a:effectLst/>
                          <a:latin typeface="Arial Narrow" panose="020B0606020202030204" pitchFamily="34" charset="0"/>
                        </a:rPr>
                        <a:t>NARANJA</a:t>
                      </a:r>
                    </a:p>
                  </a:txBody>
                  <a:tcPr marL="91421" marR="91421" marT="45812" marB="45812" anchor="ctr">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 xmlns:a16="http://schemas.microsoft.com/office/drawing/2014/main" val="10000"/>
                  </a:ext>
                </a:extLst>
              </a:tr>
              <a:tr h="142737">
                <a:tc gridSpan="3">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baseline="0" dirty="0" smtClean="0">
                          <a:solidFill>
                            <a:schemeClr val="tx1"/>
                          </a:solidFill>
                          <a:latin typeface="Arial Narrow" panose="020B0606020202030204" pitchFamily="34" charset="0"/>
                          <a:ea typeface="+mn-ea"/>
                          <a:cs typeface="+mn-cs"/>
                        </a:rPr>
                        <a:t>CESAR</a:t>
                      </a:r>
                      <a:r>
                        <a:rPr lang="es-CO" sz="1050" b="0" kern="1200" baseline="0" dirty="0" smtClean="0">
                          <a:solidFill>
                            <a:schemeClr val="tx1"/>
                          </a:solidFill>
                          <a:latin typeface="Arial Narrow" panose="020B0606020202030204" pitchFamily="34" charset="0"/>
                          <a:ea typeface="+mn-ea"/>
                          <a:cs typeface="+mn-cs"/>
                        </a:rPr>
                        <a:t>: Astrea, Bosconia, Chiriguaná, El Paso, La Paz y Valledupar.</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kern="1200" baseline="0" dirty="0" smtClean="0">
                          <a:solidFill>
                            <a:schemeClr val="tx1"/>
                          </a:solidFill>
                          <a:latin typeface="Arial Narrow" panose="020B0606020202030204" pitchFamily="34" charset="0"/>
                          <a:ea typeface="+mn-ea"/>
                          <a:cs typeface="+mn-cs"/>
                        </a:rPr>
                        <a:t>LA</a:t>
                      </a:r>
                      <a:r>
                        <a:rPr lang="es-CO" sz="1050" b="0" kern="1200" baseline="0" dirty="0" smtClean="0">
                          <a:solidFill>
                            <a:schemeClr val="tx1"/>
                          </a:solidFill>
                          <a:latin typeface="Arial Narrow" panose="020B0606020202030204" pitchFamily="34" charset="0"/>
                          <a:ea typeface="+mn-ea"/>
                          <a:cs typeface="+mn-cs"/>
                        </a:rPr>
                        <a:t> </a:t>
                      </a:r>
                      <a:r>
                        <a:rPr lang="es-CO" sz="1050" b="1" kern="1200" baseline="0" dirty="0" smtClean="0">
                          <a:solidFill>
                            <a:schemeClr val="tx1"/>
                          </a:solidFill>
                          <a:latin typeface="Arial Narrow" panose="020B0606020202030204" pitchFamily="34" charset="0"/>
                          <a:ea typeface="+mn-ea"/>
                          <a:cs typeface="+mn-cs"/>
                        </a:rPr>
                        <a:t>GUAJIRA</a:t>
                      </a:r>
                      <a:r>
                        <a:rPr lang="es-CO" sz="1050" b="0" kern="1200" baseline="0" dirty="0" smtClean="0">
                          <a:solidFill>
                            <a:schemeClr val="tx1"/>
                          </a:solidFill>
                          <a:latin typeface="Arial Narrow" panose="020B0606020202030204" pitchFamily="34" charset="0"/>
                          <a:ea typeface="+mn-ea"/>
                          <a:cs typeface="+mn-cs"/>
                        </a:rPr>
                        <a:t>: Maicao, Manaure, Riohacha y Uribia.</a:t>
                      </a:r>
                    </a:p>
                  </a:txBody>
                  <a:tcPr marL="91421" marR="91421" marT="45812" marB="45812"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s-CO" sz="1100" b="1" dirty="0">
                        <a:latin typeface="Arial Narrow" panose="020B0606020202030204" pitchFamily="34" charset="0"/>
                      </a:endParaRPr>
                    </a:p>
                  </a:txBody>
                  <a:tcPr marL="91421" marR="91421" marT="45812" marB="45812">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s-CO" sz="1100" b="1" dirty="0">
                        <a:latin typeface="Arial Narrow" panose="020B0606020202030204" pitchFamily="34" charset="0"/>
                      </a:endParaRPr>
                    </a:p>
                  </a:txBody>
                  <a:tcPr marL="91421" marR="91421" marT="45812" marB="45812">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9463239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11"/>
          <p:cNvGraphicFramePr>
            <a:graphicFrameLocks noGrp="1"/>
          </p:cNvGraphicFramePr>
          <p:nvPr>
            <p:extLst>
              <p:ext uri="{D42A27DB-BD31-4B8C-83A1-F6EECF244321}">
                <p14:modId xmlns:p14="http://schemas.microsoft.com/office/powerpoint/2010/main" val="2937688197"/>
              </p:ext>
            </p:extLst>
          </p:nvPr>
        </p:nvGraphicFramePr>
        <p:xfrm>
          <a:off x="377275" y="4149175"/>
          <a:ext cx="5760640" cy="864096"/>
        </p:xfrm>
        <a:graphic>
          <a:graphicData uri="http://schemas.openxmlformats.org/drawingml/2006/table">
            <a:tbl>
              <a:tblPr/>
              <a:tblGrid>
                <a:gridCol w="844469">
                  <a:extLst>
                    <a:ext uri="{9D8B030D-6E8A-4147-A177-3AD203B41FA5}">
                      <a16:colId xmlns:a16="http://schemas.microsoft.com/office/drawing/2014/main" xmlns="" val="20000"/>
                    </a:ext>
                  </a:extLst>
                </a:gridCol>
                <a:gridCol w="4916171">
                  <a:extLst>
                    <a:ext uri="{9D8B030D-6E8A-4147-A177-3AD203B41FA5}">
                      <a16:colId xmlns:a16="http://schemas.microsoft.com/office/drawing/2014/main" xmlns="" val="20001"/>
                    </a:ext>
                  </a:extLst>
                </a:gridCol>
              </a:tblGrid>
              <a:tr h="307958">
                <a:tc gridSpan="2">
                  <a:txBody>
                    <a:bodyPr/>
                    <a:lstStyle>
                      <a:lvl1pPr marL="0" algn="l" defTabSz="648035" rtl="0" eaLnBrk="1" latinLnBrk="0" hangingPunct="1">
                        <a:defRPr sz="1276" kern="1200">
                          <a:solidFill>
                            <a:schemeClr val="tx1"/>
                          </a:solidFill>
                          <a:latin typeface="Calibri"/>
                        </a:defRPr>
                      </a:lvl1pPr>
                      <a:lvl2pPr marL="324018" algn="l" defTabSz="648035" rtl="0" eaLnBrk="1" latinLnBrk="0" hangingPunct="1">
                        <a:defRPr sz="1276" kern="1200">
                          <a:solidFill>
                            <a:schemeClr val="tx1"/>
                          </a:solidFill>
                          <a:latin typeface="Calibri"/>
                        </a:defRPr>
                      </a:lvl2pPr>
                      <a:lvl3pPr marL="648035" algn="l" defTabSz="648035" rtl="0" eaLnBrk="1" latinLnBrk="0" hangingPunct="1">
                        <a:defRPr sz="1276" kern="1200">
                          <a:solidFill>
                            <a:schemeClr val="tx1"/>
                          </a:solidFill>
                          <a:latin typeface="Calibri"/>
                        </a:defRPr>
                      </a:lvl3pPr>
                      <a:lvl4pPr marL="972053" algn="l" defTabSz="648035" rtl="0" eaLnBrk="1" latinLnBrk="0" hangingPunct="1">
                        <a:defRPr sz="1276" kern="1200">
                          <a:solidFill>
                            <a:schemeClr val="tx1"/>
                          </a:solidFill>
                          <a:latin typeface="Calibri"/>
                        </a:defRPr>
                      </a:lvl4pPr>
                      <a:lvl5pPr marL="1296071" algn="l" defTabSz="648035" rtl="0" eaLnBrk="1" latinLnBrk="0" hangingPunct="1">
                        <a:defRPr sz="1276" kern="1200">
                          <a:solidFill>
                            <a:schemeClr val="tx1"/>
                          </a:solidFill>
                          <a:latin typeface="Calibri"/>
                        </a:defRPr>
                      </a:lvl5pPr>
                      <a:lvl6pPr marL="1620088" algn="l" defTabSz="648035" rtl="0" eaLnBrk="1" latinLnBrk="0" hangingPunct="1">
                        <a:defRPr sz="1276" kern="1200">
                          <a:solidFill>
                            <a:schemeClr val="tx1"/>
                          </a:solidFill>
                          <a:latin typeface="Calibri"/>
                        </a:defRPr>
                      </a:lvl6pPr>
                      <a:lvl7pPr marL="1944106" algn="l" defTabSz="648035" rtl="0" eaLnBrk="1" latinLnBrk="0" hangingPunct="1">
                        <a:defRPr sz="1276" kern="1200">
                          <a:solidFill>
                            <a:schemeClr val="tx1"/>
                          </a:solidFill>
                          <a:latin typeface="Calibri"/>
                        </a:defRPr>
                      </a:lvl7pPr>
                      <a:lvl8pPr marL="2268123" algn="l" defTabSz="648035" rtl="0" eaLnBrk="1" latinLnBrk="0" hangingPunct="1">
                        <a:defRPr sz="1276" kern="1200">
                          <a:solidFill>
                            <a:schemeClr val="tx1"/>
                          </a:solidFill>
                          <a:latin typeface="Calibri"/>
                        </a:defRPr>
                      </a:lvl8pPr>
                      <a:lvl9pPr marL="2592141" algn="l" defTabSz="648035" rtl="0" eaLnBrk="1" latinLnBrk="0" hangingPunct="1">
                        <a:defRPr sz="1276" kern="1200">
                          <a:solidFill>
                            <a:schemeClr val="tx1"/>
                          </a:solidFill>
                          <a:latin typeface="Calibri"/>
                        </a:defRPr>
                      </a:lvl9pPr>
                    </a:lstStyle>
                    <a:p>
                      <a:pPr marL="0" marR="0" indent="0" algn="ctr" defTabSz="648035" rtl="0" eaLnBrk="1" fontAlgn="auto" latinLnBrk="0" hangingPunct="1">
                        <a:lnSpc>
                          <a:spcPct val="100000"/>
                        </a:lnSpc>
                        <a:spcBef>
                          <a:spcPts val="0"/>
                        </a:spcBef>
                        <a:spcAft>
                          <a:spcPts val="0"/>
                        </a:spcAft>
                        <a:buClrTx/>
                        <a:buSzTx/>
                        <a:buFontTx/>
                        <a:buNone/>
                        <a:tabLst/>
                        <a:defRPr/>
                      </a:pPr>
                      <a:r>
                        <a:rPr lang="es-ES" sz="1400" b="1" kern="1200" dirty="0" smtClean="0">
                          <a:solidFill>
                            <a:srgbClr val="00446B"/>
                          </a:solidFill>
                          <a:latin typeface="Arial Narrow" panose="020B0606020202030204" pitchFamily="34" charset="0"/>
                          <a:ea typeface="+mn-ea"/>
                          <a:cs typeface="+mn-cs"/>
                        </a:rPr>
                        <a:t>OCEANO</a:t>
                      </a:r>
                      <a:r>
                        <a:rPr lang="es-ES" sz="1400" b="1" kern="1200" baseline="0" dirty="0" smtClean="0">
                          <a:solidFill>
                            <a:srgbClr val="00446B"/>
                          </a:solidFill>
                          <a:latin typeface="Arial Narrow" panose="020B0606020202030204" pitchFamily="34" charset="0"/>
                          <a:ea typeface="+mn-ea"/>
                          <a:cs typeface="+mn-cs"/>
                        </a:rPr>
                        <a:t> PACÍFICO</a:t>
                      </a:r>
                      <a:endParaRPr lang="es-CO" sz="1400" b="1" kern="1200" dirty="0" smtClean="0">
                        <a:solidFill>
                          <a:srgbClr val="00446B"/>
                        </a:solidFill>
                        <a:latin typeface="Arial Narrow" panose="020B0606020202030204" pitchFamily="34" charset="0"/>
                        <a:ea typeface="+mn-ea"/>
                        <a:cs typeface="+mn-cs"/>
                      </a:endParaRPr>
                    </a:p>
                  </a:txBody>
                  <a:tcPr marL="74778" marR="74778" marT="37238" marB="37238">
                    <a:lnL w="12700" cmpd="sng">
                      <a:solidFill>
                        <a:sysClr val="window" lastClr="FFFFFF">
                          <a:lumMod val="65000"/>
                        </a:sysClr>
                      </a:solidFill>
                      <a:prstDash val="solid"/>
                    </a:lnL>
                    <a:lnR w="12700" cap="flat" cmpd="sng" algn="ctr">
                      <a:solidFill>
                        <a:sysClr val="window" lastClr="FFFFFF">
                          <a:lumMod val="65000"/>
                        </a:sysClr>
                      </a:solidFill>
                      <a:prstDash val="solid"/>
                      <a:round/>
                      <a:headEnd type="none" w="med" len="med"/>
                      <a:tailEnd type="none" w="med" len="me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
                    </a:p>
                  </a:txBody>
                  <a:tcPr/>
                </a:tc>
                <a:extLst>
                  <a:ext uri="{0D108BD9-81ED-4DB2-BD59-A6C34878D82A}">
                    <a16:rowId xmlns:a16="http://schemas.microsoft.com/office/drawing/2014/main" xmlns="" val="10000"/>
                  </a:ext>
                </a:extLst>
              </a:tr>
              <a:tr h="556138">
                <a:tc>
                  <a:txBody>
                    <a:bodyPr/>
                    <a:lstStyle/>
                    <a:p>
                      <a:pPr marL="0" marR="0" lvl="0" indent="0" algn="ctr" defTabSz="648035" rtl="0" eaLnBrk="1" fontAlgn="auto" latinLnBrk="0" hangingPunct="1">
                        <a:lnSpc>
                          <a:spcPct val="100000"/>
                        </a:lnSpc>
                        <a:spcBef>
                          <a:spcPct val="0"/>
                        </a:spcBef>
                        <a:spcAft>
                          <a:spcPts val="0"/>
                        </a:spcAft>
                        <a:buClrTx/>
                        <a:buSzTx/>
                        <a:buFontTx/>
                        <a:buNone/>
                        <a:tabLst/>
                        <a:defRPr/>
                      </a:pPr>
                      <a:r>
                        <a:rPr lang="es-CO" sz="1100" b="1" kern="1200" noProof="0" dirty="0" smtClean="0">
                          <a:solidFill>
                            <a:schemeClr val="tx1"/>
                          </a:solidFill>
                          <a:latin typeface="Arial Narrow" panose="020B0606020202030204" pitchFamily="34" charset="0"/>
                          <a:ea typeface="+mn-ea"/>
                          <a:cs typeface="+mn-cs"/>
                        </a:rPr>
                        <a:t>SIN ALERTAS</a:t>
                      </a:r>
                    </a:p>
                  </a:txBody>
                  <a:tcPr marL="61136" marR="61136" marT="30444" marB="30444"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just" defTabSz="648035" rtl="0" eaLnBrk="1" fontAlgn="auto" latinLnBrk="0" hangingPunct="1">
                        <a:lnSpc>
                          <a:spcPct val="100000"/>
                        </a:lnSpc>
                        <a:spcBef>
                          <a:spcPct val="0"/>
                        </a:spcBef>
                        <a:spcAft>
                          <a:spcPts val="0"/>
                        </a:spcAft>
                        <a:buClrTx/>
                        <a:buSzTx/>
                        <a:buFontTx/>
                        <a:buNone/>
                        <a:tabLst/>
                        <a:defRPr/>
                      </a:pPr>
                      <a:r>
                        <a:rPr lang="es-ES" sz="1050" b="1" kern="1200" baseline="0" dirty="0" smtClean="0">
                          <a:solidFill>
                            <a:schemeClr val="tx1"/>
                          </a:solidFill>
                          <a:latin typeface="Arial Narrow" panose="020B0606020202030204" pitchFamily="34" charset="0"/>
                          <a:ea typeface="PMingLiU" pitchFamily="18" charset="-120"/>
                          <a:cs typeface="+mn-cs"/>
                        </a:rPr>
                        <a:t>CONDICIONES NORMALES.</a:t>
                      </a:r>
                      <a:endParaRPr lang="es-ES" sz="1050" b="0" kern="1200" baseline="0" dirty="0" smtClean="0">
                        <a:solidFill>
                          <a:schemeClr val="tx1"/>
                        </a:solidFill>
                        <a:latin typeface="Arial Narrow" panose="020B0606020202030204" pitchFamily="34" charset="0"/>
                        <a:ea typeface="PMingLiU" pitchFamily="18" charset="-120"/>
                        <a:cs typeface="+mn-cs"/>
                      </a:endParaRPr>
                    </a:p>
                  </a:txBody>
                  <a:tcPr marL="61136" marR="61136" marT="30444" marB="30444"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597809966"/>
                  </a:ext>
                </a:extLst>
              </a:tr>
            </a:tbl>
          </a:graphicData>
        </a:graphic>
      </p:graphicFrame>
      <p:graphicFrame>
        <p:nvGraphicFramePr>
          <p:cNvPr id="7" name="Tabla 11"/>
          <p:cNvGraphicFramePr>
            <a:graphicFrameLocks noGrp="1"/>
          </p:cNvGraphicFramePr>
          <p:nvPr>
            <p:extLst>
              <p:ext uri="{D42A27DB-BD31-4B8C-83A1-F6EECF244321}">
                <p14:modId xmlns:p14="http://schemas.microsoft.com/office/powerpoint/2010/main" val="3109880699"/>
              </p:ext>
            </p:extLst>
          </p:nvPr>
        </p:nvGraphicFramePr>
        <p:xfrm>
          <a:off x="360087" y="1764175"/>
          <a:ext cx="5760641" cy="2108944"/>
        </p:xfrm>
        <a:graphic>
          <a:graphicData uri="http://schemas.openxmlformats.org/drawingml/2006/table">
            <a:tbl>
              <a:tblPr/>
              <a:tblGrid>
                <a:gridCol w="836233">
                  <a:extLst>
                    <a:ext uri="{9D8B030D-6E8A-4147-A177-3AD203B41FA5}">
                      <a16:colId xmlns:a16="http://schemas.microsoft.com/office/drawing/2014/main" xmlns="" val="20000"/>
                    </a:ext>
                  </a:extLst>
                </a:gridCol>
                <a:gridCol w="4924408">
                  <a:extLst>
                    <a:ext uri="{9D8B030D-6E8A-4147-A177-3AD203B41FA5}">
                      <a16:colId xmlns:a16="http://schemas.microsoft.com/office/drawing/2014/main" xmlns="" val="20001"/>
                    </a:ext>
                  </a:extLst>
                </a:gridCol>
              </a:tblGrid>
              <a:tr h="249289">
                <a:tc gridSpan="2">
                  <a:txBody>
                    <a:bodyPr/>
                    <a:lstStyle>
                      <a:lvl1pPr marL="0" algn="l" defTabSz="648035" rtl="0" eaLnBrk="1" latinLnBrk="0" hangingPunct="1">
                        <a:defRPr sz="1276" kern="1200">
                          <a:solidFill>
                            <a:schemeClr val="tx1"/>
                          </a:solidFill>
                          <a:latin typeface="Calibri"/>
                        </a:defRPr>
                      </a:lvl1pPr>
                      <a:lvl2pPr marL="324018" algn="l" defTabSz="648035" rtl="0" eaLnBrk="1" latinLnBrk="0" hangingPunct="1">
                        <a:defRPr sz="1276" kern="1200">
                          <a:solidFill>
                            <a:schemeClr val="tx1"/>
                          </a:solidFill>
                          <a:latin typeface="Calibri"/>
                        </a:defRPr>
                      </a:lvl2pPr>
                      <a:lvl3pPr marL="648035" algn="l" defTabSz="648035" rtl="0" eaLnBrk="1" latinLnBrk="0" hangingPunct="1">
                        <a:defRPr sz="1276" kern="1200">
                          <a:solidFill>
                            <a:schemeClr val="tx1"/>
                          </a:solidFill>
                          <a:latin typeface="Calibri"/>
                        </a:defRPr>
                      </a:lvl3pPr>
                      <a:lvl4pPr marL="972053" algn="l" defTabSz="648035" rtl="0" eaLnBrk="1" latinLnBrk="0" hangingPunct="1">
                        <a:defRPr sz="1276" kern="1200">
                          <a:solidFill>
                            <a:schemeClr val="tx1"/>
                          </a:solidFill>
                          <a:latin typeface="Calibri"/>
                        </a:defRPr>
                      </a:lvl4pPr>
                      <a:lvl5pPr marL="1296071" algn="l" defTabSz="648035" rtl="0" eaLnBrk="1" latinLnBrk="0" hangingPunct="1">
                        <a:defRPr sz="1276" kern="1200">
                          <a:solidFill>
                            <a:schemeClr val="tx1"/>
                          </a:solidFill>
                          <a:latin typeface="Calibri"/>
                        </a:defRPr>
                      </a:lvl5pPr>
                      <a:lvl6pPr marL="1620088" algn="l" defTabSz="648035" rtl="0" eaLnBrk="1" latinLnBrk="0" hangingPunct="1">
                        <a:defRPr sz="1276" kern="1200">
                          <a:solidFill>
                            <a:schemeClr val="tx1"/>
                          </a:solidFill>
                          <a:latin typeface="Calibri"/>
                        </a:defRPr>
                      </a:lvl6pPr>
                      <a:lvl7pPr marL="1944106" algn="l" defTabSz="648035" rtl="0" eaLnBrk="1" latinLnBrk="0" hangingPunct="1">
                        <a:defRPr sz="1276" kern="1200">
                          <a:solidFill>
                            <a:schemeClr val="tx1"/>
                          </a:solidFill>
                          <a:latin typeface="Calibri"/>
                        </a:defRPr>
                      </a:lvl7pPr>
                      <a:lvl8pPr marL="2268123" algn="l" defTabSz="648035" rtl="0" eaLnBrk="1" latinLnBrk="0" hangingPunct="1">
                        <a:defRPr sz="1276" kern="1200">
                          <a:solidFill>
                            <a:schemeClr val="tx1"/>
                          </a:solidFill>
                          <a:latin typeface="Calibri"/>
                        </a:defRPr>
                      </a:lvl8pPr>
                      <a:lvl9pPr marL="2592141" algn="l" defTabSz="648035" rtl="0" eaLnBrk="1" latinLnBrk="0" hangingPunct="1">
                        <a:defRPr sz="1276" kern="1200">
                          <a:solidFill>
                            <a:schemeClr val="tx1"/>
                          </a:solidFill>
                          <a:latin typeface="Calibri"/>
                        </a:defRPr>
                      </a:lvl9pPr>
                    </a:lstStyle>
                    <a:p>
                      <a:pPr marL="0" marR="0" indent="0" algn="ctr" defTabSz="648035" rtl="0" eaLnBrk="1" fontAlgn="auto" latinLnBrk="0" hangingPunct="1">
                        <a:lnSpc>
                          <a:spcPct val="100000"/>
                        </a:lnSpc>
                        <a:spcBef>
                          <a:spcPts val="0"/>
                        </a:spcBef>
                        <a:spcAft>
                          <a:spcPts val="0"/>
                        </a:spcAft>
                        <a:buClrTx/>
                        <a:buSzTx/>
                        <a:buFontTx/>
                        <a:buNone/>
                        <a:tabLst/>
                        <a:defRPr/>
                      </a:pPr>
                      <a:r>
                        <a:rPr lang="es-ES" sz="1400" b="1" kern="1200" dirty="0" smtClean="0">
                          <a:solidFill>
                            <a:srgbClr val="00446B"/>
                          </a:solidFill>
                          <a:latin typeface="Arial Narrow" panose="020B0606020202030204" pitchFamily="34" charset="0"/>
                          <a:ea typeface="+mn-ea"/>
                          <a:cs typeface="+mn-cs"/>
                        </a:rPr>
                        <a:t>MAR</a:t>
                      </a:r>
                      <a:r>
                        <a:rPr lang="es-ES" sz="1400" b="1" kern="1200" baseline="0" dirty="0" smtClean="0">
                          <a:solidFill>
                            <a:srgbClr val="00446B"/>
                          </a:solidFill>
                          <a:latin typeface="Arial Narrow" panose="020B0606020202030204" pitchFamily="34" charset="0"/>
                          <a:ea typeface="+mn-ea"/>
                          <a:cs typeface="+mn-cs"/>
                        </a:rPr>
                        <a:t> CARIBE</a:t>
                      </a:r>
                      <a:endParaRPr lang="es-CO" sz="1400" b="1" kern="1200" dirty="0" smtClean="0">
                        <a:solidFill>
                          <a:srgbClr val="00446B"/>
                        </a:solidFill>
                        <a:latin typeface="Arial Narrow" panose="020B0606020202030204" pitchFamily="34" charset="0"/>
                        <a:ea typeface="+mn-ea"/>
                        <a:cs typeface="+mn-cs"/>
                      </a:endParaRPr>
                    </a:p>
                  </a:txBody>
                  <a:tcPr marL="74778" marR="74778" marT="37238" marB="37238">
                    <a:lnL w="12700" cmpd="sng">
                      <a:solidFill>
                        <a:sysClr val="window" lastClr="FFFFFF">
                          <a:lumMod val="65000"/>
                        </a:sysClr>
                      </a:solidFill>
                      <a:prstDash val="solid"/>
                    </a:lnL>
                    <a:lnR w="12700" cap="flat" cmpd="sng" algn="ctr">
                      <a:solidFill>
                        <a:sysClr val="window" lastClr="FFFFFF">
                          <a:lumMod val="65000"/>
                        </a:sysClr>
                      </a:solidFill>
                      <a:prstDash val="solid"/>
                      <a:round/>
                      <a:headEnd type="none" w="med" len="med"/>
                      <a:tailEnd type="none" w="med" len="me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
                    </a:p>
                  </a:txBody>
                  <a:tcPr/>
                </a:tc>
                <a:extLst>
                  <a:ext uri="{0D108BD9-81ED-4DB2-BD59-A6C34878D82A}">
                    <a16:rowId xmlns:a16="http://schemas.microsoft.com/office/drawing/2014/main" xmlns="" val="10000"/>
                  </a:ext>
                </a:extLst>
              </a:tr>
              <a:tr h="749497">
                <a:tc>
                  <a:txBody>
                    <a:bodyPr/>
                    <a:lstStyle/>
                    <a:p>
                      <a:pPr marL="0" marR="0" lvl="0" indent="0" algn="ctr" defTabSz="648035" rtl="0" eaLnBrk="1" fontAlgn="auto" latinLnBrk="0" hangingPunct="1">
                        <a:lnSpc>
                          <a:spcPct val="100000"/>
                        </a:lnSpc>
                        <a:spcBef>
                          <a:spcPct val="0"/>
                        </a:spcBef>
                        <a:spcAft>
                          <a:spcPts val="0"/>
                        </a:spcAft>
                        <a:buClrTx/>
                        <a:buSzTx/>
                        <a:buFontTx/>
                        <a:buNone/>
                        <a:tabLst/>
                        <a:defRPr/>
                      </a:pPr>
                      <a:r>
                        <a:rPr lang="es-CO" sz="1100" b="1" kern="1200" noProof="0" dirty="0" smtClean="0">
                          <a:solidFill>
                            <a:schemeClr val="tx1"/>
                          </a:solidFill>
                          <a:latin typeface="Arial Narrow" panose="020B0606020202030204" pitchFamily="34" charset="0"/>
                          <a:ea typeface="+mn-ea"/>
                          <a:cs typeface="+mn-cs"/>
                        </a:rPr>
                        <a:t>ALERTA AMARILLA</a:t>
                      </a:r>
                    </a:p>
                  </a:txBody>
                  <a:tcPr marL="61136" marR="61136" marT="30444" marB="30444"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just" defTabSz="648035" rtl="0" eaLnBrk="1" fontAlgn="auto" latinLnBrk="0" hangingPunct="1">
                        <a:lnSpc>
                          <a:spcPct val="100000"/>
                        </a:lnSpc>
                        <a:spcBef>
                          <a:spcPct val="0"/>
                        </a:spcBef>
                        <a:spcAft>
                          <a:spcPts val="0"/>
                        </a:spcAft>
                        <a:buClrTx/>
                        <a:buSzTx/>
                        <a:buFontTx/>
                        <a:buNone/>
                        <a:tabLst/>
                        <a:defRPr/>
                      </a:pPr>
                      <a:r>
                        <a:rPr lang="es-ES" sz="1050" b="1" kern="1200" baseline="0" dirty="0" smtClean="0">
                          <a:solidFill>
                            <a:schemeClr val="tx1"/>
                          </a:solidFill>
                          <a:latin typeface="Arial Narrow" panose="020B0606020202030204" pitchFamily="34" charset="0"/>
                          <a:ea typeface="PMingLiU" pitchFamily="18" charset="-120"/>
                          <a:cs typeface="+mn-cs"/>
                        </a:rPr>
                        <a:t>POR VIENTO Y OLEAJE</a:t>
                      </a:r>
                    </a:p>
                    <a:p>
                      <a:pPr marL="0" marR="0" indent="0" algn="just" defTabSz="648035" rtl="0" eaLnBrk="1" fontAlgn="auto" latinLnBrk="0" hangingPunct="1">
                        <a:lnSpc>
                          <a:spcPct val="100000"/>
                        </a:lnSpc>
                        <a:spcBef>
                          <a:spcPct val="0"/>
                        </a:spcBef>
                        <a:spcAft>
                          <a:spcPts val="0"/>
                        </a:spcAft>
                        <a:buClrTx/>
                        <a:buSzTx/>
                        <a:buFontTx/>
                        <a:buNone/>
                        <a:tabLst/>
                        <a:defRPr/>
                      </a:pPr>
                      <a:r>
                        <a:rPr lang="es-ES" sz="1050" b="0" kern="1200" baseline="0" dirty="0" smtClean="0">
                          <a:solidFill>
                            <a:schemeClr val="tx1"/>
                          </a:solidFill>
                          <a:latin typeface="Arial Narrow" panose="020B0606020202030204" pitchFamily="34" charset="0"/>
                          <a:ea typeface="PMingLiU" pitchFamily="18" charset="-120"/>
                          <a:cs typeface="+mn-cs"/>
                        </a:rPr>
                        <a:t>De acuerdo con los análisis de DIMAR_CIOH e IDEAM, se mantiene la alerta por viento y oleaje en sectores del centro del mar Caribe colombiano. La velocidad del  viento se espera oscile entre 20 - 30 nudos (37 - 55 km/h), y oleaje estimado entre 2.0 - 3.0 metros. Se recomienda a pescadores y usuarios de embarcaciones de poco calado, consultar con las Capitanías de puerto antes de zarpar y a los habitantes costeros estar atentos con las recomendaciones de las autoridades locales.</a:t>
                      </a:r>
                    </a:p>
                    <a:p>
                      <a:pPr marL="0" marR="0" indent="0" algn="just" defTabSz="648035" rtl="0" eaLnBrk="1" fontAlgn="auto" latinLnBrk="0" hangingPunct="1">
                        <a:lnSpc>
                          <a:spcPct val="100000"/>
                        </a:lnSpc>
                        <a:spcBef>
                          <a:spcPct val="0"/>
                        </a:spcBef>
                        <a:spcAft>
                          <a:spcPts val="0"/>
                        </a:spcAft>
                        <a:buClrTx/>
                        <a:buSzTx/>
                        <a:buFontTx/>
                        <a:buNone/>
                        <a:tabLst/>
                        <a:defRPr/>
                      </a:pPr>
                      <a:endParaRPr lang="es-ES" sz="1050" b="0" kern="1200" baseline="0" dirty="0" smtClean="0">
                        <a:solidFill>
                          <a:schemeClr val="tx1"/>
                        </a:solidFill>
                        <a:latin typeface="Arial Narrow" panose="020B0606020202030204" pitchFamily="34" charset="0"/>
                        <a:ea typeface="PMingLiU" pitchFamily="18" charset="-120"/>
                        <a:cs typeface="+mn-cs"/>
                      </a:endParaRPr>
                    </a:p>
                    <a:p>
                      <a:pPr marL="0" marR="0" indent="0" algn="just" defTabSz="648035" rtl="0" eaLnBrk="1" fontAlgn="auto" latinLnBrk="0" hangingPunct="1">
                        <a:lnSpc>
                          <a:spcPct val="100000"/>
                        </a:lnSpc>
                        <a:spcBef>
                          <a:spcPct val="0"/>
                        </a:spcBef>
                        <a:spcAft>
                          <a:spcPts val="0"/>
                        </a:spcAft>
                        <a:buClrTx/>
                        <a:buSzTx/>
                        <a:buFontTx/>
                        <a:buNone/>
                        <a:tabLst/>
                        <a:defRPr/>
                      </a:pPr>
                      <a:r>
                        <a:rPr lang="es-ES" sz="1050" b="1" kern="1200" baseline="0" dirty="0" smtClean="0">
                          <a:solidFill>
                            <a:schemeClr val="tx1"/>
                          </a:solidFill>
                          <a:latin typeface="Arial Narrow" panose="020B0606020202030204" pitchFamily="34" charset="0"/>
                          <a:ea typeface="PMingLiU" pitchFamily="18" charset="-120"/>
                          <a:cs typeface="+mn-cs"/>
                        </a:rPr>
                        <a:t>POR PLEAMAR</a:t>
                      </a:r>
                    </a:p>
                    <a:p>
                      <a:pPr marL="0" marR="0" indent="0" algn="just" defTabSz="648035" rtl="0" eaLnBrk="1" fontAlgn="auto" latinLnBrk="0" hangingPunct="1">
                        <a:lnSpc>
                          <a:spcPct val="100000"/>
                        </a:lnSpc>
                        <a:spcBef>
                          <a:spcPct val="0"/>
                        </a:spcBef>
                        <a:spcAft>
                          <a:spcPts val="0"/>
                        </a:spcAft>
                        <a:buClrTx/>
                        <a:buSzTx/>
                        <a:buFontTx/>
                        <a:buNone/>
                        <a:tabLst/>
                        <a:defRPr/>
                      </a:pPr>
                      <a:r>
                        <a:rPr lang="es-CO" sz="1050" b="0" kern="1200" baseline="0" dirty="0" smtClean="0">
                          <a:solidFill>
                            <a:schemeClr val="tx1"/>
                          </a:solidFill>
                          <a:latin typeface="Arial Narrow" panose="020B0606020202030204" pitchFamily="34" charset="0"/>
                          <a:ea typeface="PMingLiU" pitchFamily="18" charset="-120"/>
                          <a:cs typeface="+mn-cs"/>
                        </a:rPr>
                        <a:t>Hasta el próximo 11 de agosto el nivel del mar en inmediaciones del archipiélago de San Andrés y Providencia, estará influenciado por una de las pleamares más significativas del mes. Por lo anterior, se sugiere a los habitantes estar atentos a la evolución del fenómeno. </a:t>
                      </a:r>
                    </a:p>
                  </a:txBody>
                  <a:tcPr marL="61136" marR="61136" marT="30444" marB="30444"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61967924"/>
                  </a:ext>
                </a:extLst>
              </a:tr>
            </a:tbl>
          </a:graphicData>
        </a:graphic>
      </p:graphicFrame>
    </p:spTree>
    <p:extLst>
      <p:ext uri="{BB962C8B-B14F-4D97-AF65-F5344CB8AC3E}">
        <p14:creationId xmlns:p14="http://schemas.microsoft.com/office/powerpoint/2010/main" val="4688261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60087" y="5544175"/>
            <a:ext cx="5760000" cy="1938992"/>
          </a:xfrm>
          <a:prstGeom prst="rect">
            <a:avLst/>
          </a:prstGeom>
          <a:noFill/>
          <a:ln cap="rnd">
            <a:noFill/>
          </a:ln>
        </p:spPr>
        <p:txBody>
          <a:bodyPr wrap="square" rtlCol="0">
            <a:spAutoFit/>
          </a:bodyPr>
          <a:lstStyle/>
          <a:p>
            <a:pPr algn="ctr"/>
            <a:r>
              <a:rPr lang="es-CO" sz="800" dirty="0">
                <a:latin typeface="Arial Narrow" panose="020B0606020202030204" pitchFamily="34" charset="0"/>
                <a:ea typeface="Times New Roman" panose="02020603050405020304" pitchFamily="18" charset="0"/>
                <a:cs typeface="Arial" panose="020B0604020202020204" pitchFamily="34" charset="0"/>
              </a:rPr>
              <a:t>OMAR </a:t>
            </a:r>
            <a:r>
              <a:rPr lang="es-CO" sz="800" dirty="0" smtClean="0">
                <a:latin typeface="Arial Narrow" panose="020B0606020202030204" pitchFamily="34" charset="0"/>
                <a:ea typeface="Times New Roman" panose="02020603050405020304" pitchFamily="18" charset="0"/>
                <a:cs typeface="Arial" panose="020B0604020202020204" pitchFamily="34" charset="0"/>
              </a:rPr>
              <a:t>VARGAS | Director General</a:t>
            </a:r>
          </a:p>
          <a:p>
            <a:pPr algn="ctr"/>
            <a:r>
              <a:rPr lang="es-CO" sz="800" dirty="0" smtClean="0">
                <a:latin typeface="Arial Narrow" panose="020B0606020202030204" pitchFamily="34" charset="0"/>
                <a:ea typeface="Times New Roman" panose="02020603050405020304" pitchFamily="18" charset="0"/>
                <a:cs typeface="Arial" panose="020B0604020202020204" pitchFamily="34" charset="0"/>
              </a:rPr>
              <a:t>CHRISTIAN EUSCÁTEGUI | Jefe </a:t>
            </a:r>
            <a:r>
              <a:rPr lang="es-CO" sz="800" dirty="0">
                <a:latin typeface="Arial Narrow" panose="020B0606020202030204" pitchFamily="34" charset="0"/>
                <a:ea typeface="Times New Roman" panose="02020603050405020304" pitchFamily="18" charset="0"/>
                <a:cs typeface="Arial" panose="020B0604020202020204" pitchFamily="34" charset="0"/>
              </a:rPr>
              <a:t>Oficina del </a:t>
            </a:r>
            <a:r>
              <a:rPr lang="es-CO" sz="800" dirty="0" smtClean="0">
                <a:latin typeface="Arial Narrow" panose="020B0606020202030204" pitchFamily="34" charset="0"/>
                <a:ea typeface="Times New Roman" panose="02020603050405020304" pitchFamily="18" charset="0"/>
                <a:cs typeface="Arial" panose="020B0604020202020204" pitchFamily="34" charset="0"/>
              </a:rPr>
              <a:t>Servicio de Pronósticos </a:t>
            </a:r>
            <a:r>
              <a:rPr lang="es-CO" sz="800" dirty="0">
                <a:latin typeface="Arial Narrow" panose="020B0606020202030204" pitchFamily="34" charset="0"/>
                <a:ea typeface="Times New Roman" panose="02020603050405020304" pitchFamily="18" charset="0"/>
                <a:cs typeface="Arial" panose="020B0604020202020204" pitchFamily="34" charset="0"/>
              </a:rPr>
              <a:t>y Alertas</a:t>
            </a:r>
            <a:endParaRPr lang="es-CO" sz="800" dirty="0">
              <a:latin typeface="Arial Narrow" panose="020B0606020202030204" pitchFamily="34" charset="0"/>
              <a:ea typeface="Times New Roman" panose="02020603050405020304" pitchFamily="18" charset="0"/>
            </a:endParaRPr>
          </a:p>
          <a:p>
            <a:pPr algn="ctr"/>
            <a:endParaRPr lang="es-CO" sz="800" dirty="0" smtClean="0">
              <a:latin typeface="Arial Narrow" panose="020B0606020202030204" pitchFamily="34" charset="0"/>
              <a:ea typeface="Times New Roman" panose="02020603050405020304" pitchFamily="18" charset="0"/>
              <a:cs typeface="Arial" panose="020B0604020202020204" pitchFamily="34" charset="0"/>
            </a:endParaRPr>
          </a:p>
          <a:p>
            <a:pPr algn="ctr"/>
            <a:endParaRPr lang="es-CO" sz="800" dirty="0">
              <a:latin typeface="Arial Narrow" panose="020B0606020202030204" pitchFamily="34" charset="0"/>
              <a:ea typeface="Times New Roman" panose="02020603050405020304" pitchFamily="18" charset="0"/>
              <a:cs typeface="Arial" panose="020B0604020202020204" pitchFamily="34" charset="0"/>
            </a:endParaRPr>
          </a:p>
          <a:p>
            <a:pPr algn="ctr"/>
            <a:r>
              <a:rPr lang="es-CO" sz="700" b="1" dirty="0" smtClean="0">
                <a:latin typeface="Arial Narrow" panose="020B0606020202030204" pitchFamily="34" charset="0"/>
                <a:ea typeface="Times New Roman" panose="02020603050405020304" pitchFamily="18" charset="0"/>
                <a:cs typeface="Arial" panose="020B0604020202020204" pitchFamily="34" charset="0"/>
              </a:rPr>
              <a:t>Profesionales de Turno:</a:t>
            </a:r>
          </a:p>
          <a:p>
            <a:pPr lvl="1" algn="ctr"/>
            <a:r>
              <a:rPr lang="es-CO" sz="900" dirty="0" smtClean="0">
                <a:latin typeface="Arial Narrow" panose="020B0606020202030204" pitchFamily="34" charset="0"/>
                <a:ea typeface="Times New Roman" panose="02020603050405020304" pitchFamily="18" charset="0"/>
                <a:cs typeface="Arial" panose="020B0604020202020204" pitchFamily="34" charset="0"/>
              </a:rPr>
              <a:t>Luis </a:t>
            </a:r>
            <a:r>
              <a:rPr lang="es-CO" sz="900" dirty="0" smtClean="0">
                <a:latin typeface="Arial Narrow" panose="020B0606020202030204" pitchFamily="34" charset="0"/>
                <a:ea typeface="Times New Roman" panose="02020603050405020304" pitchFamily="18" charset="0"/>
                <a:cs typeface="Arial" panose="020B0604020202020204" pitchFamily="34" charset="0"/>
              </a:rPr>
              <a:t>A. LÓPEZ, </a:t>
            </a:r>
            <a:r>
              <a:rPr lang="es-CO" sz="900" dirty="0" err="1" smtClean="0">
                <a:latin typeface="Arial Narrow" panose="020B0606020202030204" pitchFamily="34" charset="0"/>
                <a:ea typeface="Times New Roman" panose="02020603050405020304" pitchFamily="18" charset="0"/>
                <a:cs typeface="Arial" panose="020B0604020202020204" pitchFamily="34" charset="0"/>
              </a:rPr>
              <a:t>Rodney</a:t>
            </a:r>
            <a:r>
              <a:rPr lang="es-CO" sz="900" dirty="0" smtClean="0">
                <a:latin typeface="Arial Narrow" panose="020B0606020202030204" pitchFamily="34" charset="0"/>
                <a:ea typeface="Times New Roman" panose="02020603050405020304" pitchFamily="18" charset="0"/>
                <a:cs typeface="Arial" panose="020B0604020202020204" pitchFamily="34" charset="0"/>
              </a:rPr>
              <a:t> POVEDA, Leonardo RUALES, </a:t>
            </a:r>
            <a:r>
              <a:rPr lang="es-CO" sz="900" dirty="0" smtClean="0">
                <a:latin typeface="Arial Narrow" panose="020B0606020202030204" pitchFamily="34" charset="0"/>
                <a:ea typeface="Times New Roman" panose="02020603050405020304" pitchFamily="18" charset="0"/>
                <a:cs typeface="Arial" panose="020B0604020202020204" pitchFamily="34" charset="0"/>
              </a:rPr>
              <a:t>Henry </a:t>
            </a:r>
            <a:r>
              <a:rPr lang="es-CO" sz="900" dirty="0" smtClean="0">
                <a:latin typeface="Arial Narrow" panose="020B0606020202030204" pitchFamily="34" charset="0"/>
                <a:ea typeface="Times New Roman" panose="02020603050405020304" pitchFamily="18" charset="0"/>
                <a:cs typeface="Arial" panose="020B0604020202020204" pitchFamily="34" charset="0"/>
              </a:rPr>
              <a:t>ROMERO, </a:t>
            </a:r>
            <a:r>
              <a:rPr lang="es-CO" sz="900" dirty="0" smtClean="0">
                <a:latin typeface="Arial Narrow" panose="020B0606020202030204" pitchFamily="34" charset="0"/>
                <a:ea typeface="Times New Roman" panose="02020603050405020304" pitchFamily="18" charset="0"/>
                <a:cs typeface="Arial" panose="020B0604020202020204" pitchFamily="34" charset="0"/>
              </a:rPr>
              <a:t>Viviana </a:t>
            </a:r>
            <a:r>
              <a:rPr lang="es-CO" sz="900" dirty="0" smtClean="0">
                <a:latin typeface="Arial Narrow" panose="020B0606020202030204" pitchFamily="34" charset="0"/>
                <a:ea typeface="Times New Roman" panose="02020603050405020304" pitchFamily="18" charset="0"/>
                <a:cs typeface="Arial" panose="020B0604020202020204" pitchFamily="34" charset="0"/>
              </a:rPr>
              <a:t>CHIVATÁ, </a:t>
            </a:r>
            <a:r>
              <a:rPr lang="es-CO" sz="900" dirty="0" smtClean="0">
                <a:latin typeface="Arial Narrow" panose="020B0606020202030204" pitchFamily="34" charset="0"/>
                <a:ea typeface="Times New Roman" panose="02020603050405020304" pitchFamily="18" charset="0"/>
                <a:cs typeface="Arial" panose="020B0604020202020204" pitchFamily="34" charset="0"/>
              </a:rPr>
              <a:t>Mauricio TORRES</a:t>
            </a:r>
          </a:p>
          <a:p>
            <a:pPr lvl="1" algn="ctr"/>
            <a:r>
              <a:rPr lang="es-CO" sz="900" dirty="0" smtClean="0">
                <a:latin typeface="Arial Narrow" panose="020B0606020202030204" pitchFamily="34" charset="0"/>
                <a:ea typeface="Times New Roman" panose="02020603050405020304" pitchFamily="18" charset="0"/>
                <a:cs typeface="Arial" panose="020B0604020202020204" pitchFamily="34" charset="0"/>
              </a:rPr>
              <a:t>y Daniel </a:t>
            </a:r>
            <a:r>
              <a:rPr lang="es-CO" sz="900" dirty="0" smtClean="0">
                <a:latin typeface="Arial Narrow" panose="020B0606020202030204" pitchFamily="34" charset="0"/>
                <a:ea typeface="Times New Roman" panose="02020603050405020304" pitchFamily="18" charset="0"/>
                <a:cs typeface="Arial" panose="020B0604020202020204" pitchFamily="34" charset="0"/>
              </a:rPr>
              <a:t>USECHE</a:t>
            </a:r>
            <a:r>
              <a:rPr lang="es-CO" sz="900" dirty="0" smtClean="0">
                <a:latin typeface="Arial Narrow" panose="020B0606020202030204" pitchFamily="34" charset="0"/>
                <a:ea typeface="Times New Roman" panose="02020603050405020304" pitchFamily="18" charset="0"/>
                <a:cs typeface="Arial" panose="020B0604020202020204" pitchFamily="34" charset="0"/>
              </a:rPr>
              <a:t>.</a:t>
            </a:r>
            <a:endParaRPr lang="es-CO" sz="900" dirty="0" smtClean="0">
              <a:latin typeface="Arial Narrow" panose="020B0606020202030204" pitchFamily="34" charset="0"/>
              <a:ea typeface="Times New Roman" panose="02020603050405020304" pitchFamily="18" charset="0"/>
              <a:cs typeface="Arial" panose="020B0604020202020204" pitchFamily="34" charset="0"/>
            </a:endParaRPr>
          </a:p>
          <a:p>
            <a:pPr algn="ctr"/>
            <a:r>
              <a:rPr lang="es-CO" sz="900" dirty="0">
                <a:latin typeface="Arial Narrow" panose="020B0606020202030204" pitchFamily="34" charset="0"/>
                <a:ea typeface="Times New Roman" panose="02020603050405020304" pitchFamily="18" charset="0"/>
                <a:cs typeface="Arial" panose="020B0604020202020204" pitchFamily="34" charset="0"/>
              </a:rPr>
              <a:t> </a:t>
            </a:r>
            <a:endParaRPr lang="es-CO" sz="900" dirty="0">
              <a:latin typeface="Arial Narrow" panose="020B0606020202030204" pitchFamily="34" charset="0"/>
              <a:ea typeface="Times New Roman" panose="02020603050405020304" pitchFamily="18" charset="0"/>
            </a:endParaRPr>
          </a:p>
          <a:p>
            <a:pPr algn="ctr"/>
            <a:r>
              <a:rPr lang="es-CO" sz="900" dirty="0">
                <a:latin typeface="Arial Narrow" panose="020B0606020202030204" pitchFamily="34" charset="0"/>
                <a:ea typeface="Times New Roman" panose="02020603050405020304" pitchFamily="18" charset="0"/>
                <a:cs typeface="Arial" panose="020B0604020202020204" pitchFamily="34" charset="0"/>
              </a:rPr>
              <a:t>http://www.ideam.gov.co</a:t>
            </a:r>
            <a:endParaRPr lang="es-CO" sz="900" dirty="0">
              <a:latin typeface="Arial Narrow" panose="020B0606020202030204" pitchFamily="34" charset="0"/>
              <a:ea typeface="Times New Roman" panose="02020603050405020304" pitchFamily="18" charset="0"/>
            </a:endParaRPr>
          </a:p>
          <a:p>
            <a:pPr algn="ctr"/>
            <a:r>
              <a:rPr lang="es-CO" sz="900" dirty="0">
                <a:latin typeface="Arial Narrow" panose="020B0606020202030204" pitchFamily="34" charset="0"/>
                <a:ea typeface="Times New Roman" panose="02020603050405020304" pitchFamily="18" charset="0"/>
                <a:cs typeface="Arial" panose="020B0604020202020204" pitchFamily="34" charset="0"/>
              </a:rPr>
              <a:t>Correos electrónicos: </a:t>
            </a:r>
            <a:r>
              <a:rPr lang="es-CO" sz="900" dirty="0">
                <a:latin typeface="Arial Narrow" panose="020B0606020202030204" pitchFamily="34" charset="0"/>
                <a:ea typeface="Times New Roman" panose="02020603050405020304" pitchFamily="18" charset="0"/>
                <a:cs typeface="Arial" panose="020B0604020202020204" pitchFamily="34" charset="0"/>
                <a:hlinkClick r:id="rId2"/>
              </a:rPr>
              <a:t>servicio@ideam.gov.co</a:t>
            </a:r>
            <a:r>
              <a:rPr lang="es-CO" sz="900" dirty="0">
                <a:latin typeface="Arial Narrow" panose="020B0606020202030204" pitchFamily="34" charset="0"/>
                <a:ea typeface="Times New Roman" panose="02020603050405020304" pitchFamily="18" charset="0"/>
                <a:cs typeface="Arial" panose="020B0604020202020204" pitchFamily="34" charset="0"/>
              </a:rPr>
              <a:t>, </a:t>
            </a:r>
            <a:r>
              <a:rPr lang="es-CO" sz="900" dirty="0" smtClean="0">
                <a:latin typeface="Arial Narrow" panose="020B0606020202030204" pitchFamily="34" charset="0"/>
                <a:ea typeface="Times New Roman" panose="02020603050405020304" pitchFamily="18" charset="0"/>
                <a:cs typeface="Arial" panose="020B0604020202020204" pitchFamily="34" charset="0"/>
                <a:hlinkClick r:id="rId3"/>
              </a:rPr>
              <a:t>alertas@ideam.gov.co</a:t>
            </a:r>
            <a:endParaRPr lang="es-CO" sz="900" dirty="0" smtClean="0">
              <a:latin typeface="Arial Narrow" panose="020B0606020202030204" pitchFamily="34" charset="0"/>
              <a:ea typeface="Times New Roman" panose="02020603050405020304" pitchFamily="18" charset="0"/>
              <a:cs typeface="Arial" panose="020B0604020202020204" pitchFamily="34" charset="0"/>
            </a:endParaRPr>
          </a:p>
          <a:p>
            <a:pPr algn="ctr"/>
            <a:r>
              <a:rPr lang="es-CO" sz="900" dirty="0" smtClean="0">
                <a:latin typeface="Arial Narrow" panose="020B0606020202030204" pitchFamily="34" charset="0"/>
                <a:ea typeface="Times New Roman" panose="02020603050405020304" pitchFamily="18" charset="0"/>
                <a:cs typeface="Arial" panose="020B0604020202020204" pitchFamily="34" charset="0"/>
              </a:rPr>
              <a:t>Calle 25D # 96B – 70, Piso 3. Bogotá, D.C., Colombia.</a:t>
            </a:r>
            <a:endParaRPr lang="es-CO" sz="900" dirty="0" smtClean="0">
              <a:latin typeface="Arial Narrow" panose="020B0606020202030204" pitchFamily="34" charset="0"/>
              <a:ea typeface="Times New Roman" panose="02020603050405020304" pitchFamily="18" charset="0"/>
            </a:endParaRPr>
          </a:p>
          <a:p>
            <a:pPr algn="ctr"/>
            <a:r>
              <a:rPr lang="es-CO" sz="900" dirty="0" smtClean="0">
                <a:latin typeface="Arial Narrow" panose="020B0606020202030204" pitchFamily="34" charset="0"/>
                <a:ea typeface="Times New Roman" panose="02020603050405020304" pitchFamily="18" charset="0"/>
                <a:cs typeface="Arial" panose="020B0604020202020204" pitchFamily="34" charset="0"/>
              </a:rPr>
              <a:t>Teléfono</a:t>
            </a:r>
            <a:r>
              <a:rPr lang="es-CO" sz="900" dirty="0">
                <a:latin typeface="Arial Narrow" panose="020B0606020202030204" pitchFamily="34" charset="0"/>
                <a:ea typeface="Times New Roman" panose="02020603050405020304" pitchFamily="18" charset="0"/>
                <a:cs typeface="Arial" panose="020B0604020202020204" pitchFamily="34" charset="0"/>
              </a:rPr>
              <a:t>: 3075625 </a:t>
            </a:r>
            <a:r>
              <a:rPr lang="es-CO" sz="900" dirty="0" smtClean="0">
                <a:latin typeface="Arial Narrow" panose="020B0606020202030204" pitchFamily="34" charset="0"/>
                <a:ea typeface="Times New Roman" panose="02020603050405020304" pitchFamily="18" charset="0"/>
                <a:cs typeface="Arial" panose="020B0604020202020204" pitchFamily="34" charset="0"/>
              </a:rPr>
              <a:t>Ext</a:t>
            </a:r>
            <a:r>
              <a:rPr lang="es-CO" sz="900" dirty="0">
                <a:latin typeface="Arial Narrow" panose="020B0606020202030204" pitchFamily="34" charset="0"/>
                <a:ea typeface="Times New Roman" panose="02020603050405020304" pitchFamily="18" charset="0"/>
                <a:cs typeface="Arial" panose="020B0604020202020204" pitchFamily="34" charset="0"/>
              </a:rPr>
              <a:t>. </a:t>
            </a:r>
            <a:r>
              <a:rPr lang="es-CO" sz="900" dirty="0" smtClean="0">
                <a:latin typeface="Arial Narrow" panose="020B0606020202030204" pitchFamily="34" charset="0"/>
                <a:ea typeface="Times New Roman" panose="02020603050405020304" pitchFamily="18" charset="0"/>
                <a:cs typeface="Arial" panose="020B0604020202020204" pitchFamily="34" charset="0"/>
              </a:rPr>
              <a:t>1334–1336.</a:t>
            </a:r>
            <a:endParaRPr lang="es-CO" sz="900" dirty="0">
              <a:latin typeface="Arial Narrow" panose="020B0606020202030204" pitchFamily="34" charset="0"/>
              <a:ea typeface="Times New Roman" panose="02020603050405020304" pitchFamily="18" charset="0"/>
              <a:cs typeface="Arial" panose="020B0604020202020204" pitchFamily="34" charset="0"/>
            </a:endParaRPr>
          </a:p>
          <a:p>
            <a:pPr algn="ctr"/>
            <a:endParaRPr lang="es-CO" sz="900" dirty="0">
              <a:latin typeface="Arial Narrow" panose="020B0606020202030204" pitchFamily="34" charset="0"/>
              <a:ea typeface="Times New Roman" panose="02020603050405020304" pitchFamily="18" charset="0"/>
              <a:cs typeface="Arial" panose="020B0604020202020204" pitchFamily="34" charset="0"/>
            </a:endParaRPr>
          </a:p>
          <a:p>
            <a:pPr algn="ctr"/>
            <a:r>
              <a:rPr lang="es-CO" sz="900" b="1" dirty="0">
                <a:latin typeface="Arial Narrow" panose="020B0606020202030204" pitchFamily="34" charset="0"/>
                <a:ea typeface="Times New Roman" panose="02020603050405020304" pitchFamily="18" charset="0"/>
                <a:cs typeface="Arial" panose="020B0604020202020204" pitchFamily="34" charset="0"/>
              </a:rPr>
              <a:t>Síganos </a:t>
            </a:r>
            <a:r>
              <a:rPr lang="es-CO" sz="900" b="1" dirty="0" smtClean="0">
                <a:latin typeface="Arial Narrow" panose="020B0606020202030204" pitchFamily="34" charset="0"/>
                <a:ea typeface="Times New Roman" panose="02020603050405020304" pitchFamily="18" charset="0"/>
                <a:cs typeface="Arial" panose="020B0604020202020204" pitchFamily="34" charset="0"/>
              </a:rPr>
              <a:t>en:</a:t>
            </a:r>
            <a:endParaRPr lang="es-CO" sz="900" b="1" dirty="0">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2783528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283119" y="2074164"/>
            <a:ext cx="3197056" cy="6314186"/>
          </a:xfrm>
          <a:prstGeom prst="rect">
            <a:avLst/>
          </a:prstGeom>
        </p:spPr>
      </p:pic>
      <p:pic>
        <p:nvPicPr>
          <p:cNvPr id="3" name="Imagen 2"/>
          <p:cNvPicPr>
            <a:picLocks noChangeAspect="1"/>
          </p:cNvPicPr>
          <p:nvPr/>
        </p:nvPicPr>
        <p:blipFill>
          <a:blip r:embed="rId3"/>
          <a:stretch>
            <a:fillRect/>
          </a:stretch>
        </p:blipFill>
        <p:spPr>
          <a:xfrm>
            <a:off x="90087" y="1314175"/>
            <a:ext cx="3060000" cy="7053168"/>
          </a:xfrm>
          <a:prstGeom prst="rect">
            <a:avLst/>
          </a:prstGeom>
        </p:spPr>
      </p:pic>
      <p:sp>
        <p:nvSpPr>
          <p:cNvPr id="11" name="CuadroTexto 10"/>
          <p:cNvSpPr txBox="1"/>
          <p:nvPr/>
        </p:nvSpPr>
        <p:spPr>
          <a:xfrm>
            <a:off x="3283119" y="1447464"/>
            <a:ext cx="3197056" cy="626701"/>
          </a:xfrm>
          <a:prstGeom prst="rect">
            <a:avLst/>
          </a:prstGeom>
          <a:noFill/>
        </p:spPr>
        <p:txBody>
          <a:bodyPr wrap="square" lIns="0" tIns="36000" rIns="0" bIns="36000" rtlCol="0" anchor="ctr" anchorCtr="1">
            <a:spAutoFit/>
          </a:bodyPr>
          <a:lstStyle/>
          <a:p>
            <a:pPr marL="90170" marR="28575" algn="just">
              <a:spcAft>
                <a:spcPts val="0"/>
              </a:spcAft>
              <a:tabLst>
                <a:tab pos="1170305" algn="l"/>
                <a:tab pos="7658100" algn="ctr"/>
                <a:tab pos="7658100" algn="ctr"/>
              </a:tabLst>
            </a:pPr>
            <a:r>
              <a:rPr lang="es-MX" sz="900" spc="-10" dirty="0">
                <a:solidFill>
                  <a:schemeClr val="bg1"/>
                </a:solidFill>
                <a:latin typeface="Arial Narrow" panose="020B0606020202030204" pitchFamily="34" charset="0"/>
                <a:ea typeface="Cambria" panose="02040503050406030204" pitchFamily="18" charset="0"/>
                <a:cs typeface="ArialNarrow"/>
              </a:rPr>
              <a:t>A continuación se </a:t>
            </a:r>
            <a:r>
              <a:rPr lang="es-MX" sz="900" spc="-10" dirty="0" smtClean="0">
                <a:solidFill>
                  <a:schemeClr val="bg1"/>
                </a:solidFill>
                <a:latin typeface="Arial Narrow" panose="020B0606020202030204" pitchFamily="34" charset="0"/>
                <a:ea typeface="Cambria" panose="02040503050406030204" pitchFamily="18" charset="0"/>
                <a:cs typeface="ArialNarrow"/>
              </a:rPr>
              <a:t>relaciona el volumen útil diario de los principales embalses del país (expresado </a:t>
            </a:r>
            <a:r>
              <a:rPr lang="es-MX" sz="900" spc="-10" dirty="0">
                <a:solidFill>
                  <a:schemeClr val="bg1"/>
                </a:solidFill>
                <a:latin typeface="Arial Narrow" panose="020B0606020202030204" pitchFamily="34" charset="0"/>
                <a:ea typeface="Cambria" panose="02040503050406030204" pitchFamily="18" charset="0"/>
                <a:cs typeface="ArialNarrow"/>
              </a:rPr>
              <a:t>en </a:t>
            </a:r>
            <a:r>
              <a:rPr lang="es-MX" sz="900" spc="-10" dirty="0" smtClean="0">
                <a:solidFill>
                  <a:schemeClr val="bg1"/>
                </a:solidFill>
                <a:latin typeface="Arial Narrow" panose="020B0606020202030204" pitchFamily="34" charset="0"/>
                <a:ea typeface="Cambria" panose="02040503050406030204" pitchFamily="18" charset="0"/>
                <a:cs typeface="ArialNarrow"/>
              </a:rPr>
              <a:t>porcentaje), de acuerdo </a:t>
            </a:r>
            <a:r>
              <a:rPr lang="es-MX" sz="900" spc="-10" dirty="0">
                <a:solidFill>
                  <a:schemeClr val="bg1"/>
                </a:solidFill>
                <a:latin typeface="Arial Narrow" panose="020B0606020202030204" pitchFamily="34" charset="0"/>
                <a:ea typeface="Cambria" panose="02040503050406030204" pitchFamily="18" charset="0"/>
                <a:cs typeface="ArialNarrow"/>
              </a:rPr>
              <a:t>con </a:t>
            </a:r>
            <a:r>
              <a:rPr lang="es-MX" sz="900" spc="-10" dirty="0" smtClean="0">
                <a:solidFill>
                  <a:schemeClr val="bg1"/>
                </a:solidFill>
                <a:latin typeface="Arial Narrow" panose="020B0606020202030204" pitchFamily="34" charset="0"/>
                <a:ea typeface="Cambria" panose="02040503050406030204" pitchFamily="18" charset="0"/>
                <a:cs typeface="ArialNarrow"/>
              </a:rPr>
              <a:t>la información reportada por </a:t>
            </a:r>
            <a:r>
              <a:rPr lang="es-MX" sz="900" b="1" spc="-10" dirty="0" smtClean="0">
                <a:solidFill>
                  <a:schemeClr val="bg1"/>
                </a:solidFill>
                <a:latin typeface="Arial Narrow" panose="020B0606020202030204" pitchFamily="34" charset="0"/>
                <a:ea typeface="Cambria" panose="02040503050406030204" pitchFamily="18" charset="0"/>
                <a:cs typeface="ArialNarrow"/>
              </a:rPr>
              <a:t>XM S.A. E.S.P</a:t>
            </a:r>
            <a:r>
              <a:rPr lang="es-MX" sz="900" spc="-10" dirty="0" smtClean="0">
                <a:solidFill>
                  <a:schemeClr val="bg1"/>
                </a:solidFill>
                <a:latin typeface="Arial Narrow" panose="020B0606020202030204" pitchFamily="34" charset="0"/>
                <a:ea typeface="Cambria" panose="02040503050406030204" pitchFamily="18" charset="0"/>
                <a:cs typeface="ArialNarrow"/>
              </a:rPr>
              <a:t> en </a:t>
            </a:r>
            <a:r>
              <a:rPr lang="es-MX" sz="900" spc="-10" dirty="0">
                <a:solidFill>
                  <a:schemeClr val="bg1"/>
                </a:solidFill>
                <a:latin typeface="Arial Narrow" panose="020B0606020202030204" pitchFamily="34" charset="0"/>
                <a:ea typeface="Cambria" panose="02040503050406030204" pitchFamily="18" charset="0"/>
                <a:cs typeface="ArialNarrow"/>
              </a:rPr>
              <a:t>la siguiente dirección </a:t>
            </a:r>
            <a:r>
              <a:rPr lang="es-MX" sz="900" spc="-10" dirty="0" smtClean="0">
                <a:solidFill>
                  <a:schemeClr val="bg1"/>
                </a:solidFill>
                <a:latin typeface="Arial Narrow" panose="020B0606020202030204" pitchFamily="34" charset="0"/>
                <a:ea typeface="Cambria" panose="02040503050406030204" pitchFamily="18" charset="0"/>
                <a:cs typeface="ArialNarrow"/>
              </a:rPr>
              <a:t>electrónica</a:t>
            </a:r>
            <a:r>
              <a:rPr lang="es-MX" sz="900" spc="-10" dirty="0" smtClean="0">
                <a:solidFill>
                  <a:schemeClr val="bg1"/>
                </a:solidFill>
                <a:latin typeface="Arial Narrow" panose="020B0606020202030204" pitchFamily="34" charset="0"/>
                <a:ea typeface="Cambria" panose="02040503050406030204" pitchFamily="18" charset="0"/>
                <a:cs typeface="Verdana" panose="020B0604030504040204" pitchFamily="34" charset="0"/>
              </a:rPr>
              <a:t>: </a:t>
            </a:r>
            <a:r>
              <a:rPr lang="es-MX" sz="900" u="sng" spc="-10" dirty="0" smtClean="0">
                <a:solidFill>
                  <a:schemeClr val="bg1"/>
                </a:solidFill>
                <a:latin typeface="Arial Narrow" panose="020B0606020202030204" pitchFamily="34" charset="0"/>
                <a:ea typeface="Cambria" panose="02040503050406030204" pitchFamily="18" charset="0"/>
                <a:cs typeface="Verdana" panose="020B0604030504040204" pitchFamily="34" charset="0"/>
                <a:hlinkClick r:id="rId4"/>
              </a:rPr>
              <a:t>http</a:t>
            </a:r>
            <a:r>
              <a:rPr lang="es-MX" sz="900" u="sng" spc="-10" dirty="0">
                <a:solidFill>
                  <a:schemeClr val="bg1"/>
                </a:solidFill>
                <a:latin typeface="Arial Narrow" panose="020B0606020202030204" pitchFamily="34" charset="0"/>
                <a:ea typeface="Cambria" panose="02040503050406030204" pitchFamily="18" charset="0"/>
                <a:cs typeface="Verdana" panose="020B0604030504040204" pitchFamily="34" charset="0"/>
                <a:hlinkClick r:id="rId4"/>
              </a:rPr>
              <a:t>://</a:t>
            </a:r>
            <a:r>
              <a:rPr lang="es-MX" sz="900" u="sng" spc="-10" dirty="0" smtClean="0">
                <a:solidFill>
                  <a:schemeClr val="bg1"/>
                </a:solidFill>
                <a:latin typeface="Arial Narrow" panose="020B0606020202030204" pitchFamily="34" charset="0"/>
                <a:ea typeface="Cambria" panose="02040503050406030204" pitchFamily="18" charset="0"/>
                <a:cs typeface="Verdana" panose="020B0604030504040204" pitchFamily="34" charset="0"/>
                <a:hlinkClick r:id="rId4"/>
              </a:rPr>
              <a:t>ido.xm.com.co/ido/SitePages/hidrologia.aspx?q=reservas</a:t>
            </a:r>
            <a:endParaRPr lang="es-CO" sz="900" spc="-10" dirty="0">
              <a:solidFill>
                <a:schemeClr val="bg1"/>
              </a:solidFill>
              <a:effectLst/>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588143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contrast="-28000"/>
          </a:blip>
          <a:stretch>
            <a:fillRect/>
          </a:stretch>
        </p:blipFill>
        <p:spPr>
          <a:xfrm>
            <a:off x="1966" y="1267525"/>
            <a:ext cx="6476165" cy="7154999"/>
          </a:xfrm>
          <a:prstGeom prst="rect">
            <a:avLst/>
          </a:prstGeom>
        </p:spPr>
      </p:pic>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 y="1089175"/>
            <a:ext cx="6480170" cy="396000"/>
          </a:xfrm>
          <a:prstGeom prst="rect">
            <a:avLst/>
          </a:prstGeom>
        </p:spPr>
      </p:pic>
      <p:sp>
        <p:nvSpPr>
          <p:cNvPr id="8" name="CuadroTexto 7"/>
          <p:cNvSpPr txBox="1"/>
          <p:nvPr/>
        </p:nvSpPr>
        <p:spPr>
          <a:xfrm>
            <a:off x="2835087" y="1088150"/>
            <a:ext cx="3645088" cy="400110"/>
          </a:xfrm>
          <a:prstGeom prst="rect">
            <a:avLst/>
          </a:prstGeom>
          <a:noFill/>
        </p:spPr>
        <p:txBody>
          <a:bodyPr wrap="square" rtlCol="0">
            <a:spAutoFit/>
          </a:bodyPr>
          <a:lstStyle/>
          <a:p>
            <a:pPr algn="just"/>
            <a:r>
              <a:rPr lang="es-CO" sz="1000" b="1" dirty="0">
                <a:latin typeface="Arial Narrow" panose="020B0606020202030204" pitchFamily="34" charset="0"/>
                <a:cs typeface="Arial" panose="020B0604020202020204" pitchFamily="34" charset="0"/>
              </a:rPr>
              <a:t>A continuación se relacionan los municipios </a:t>
            </a:r>
            <a:r>
              <a:rPr lang="es-CO" sz="1000" b="1" dirty="0" smtClean="0">
                <a:latin typeface="Arial Narrow" panose="020B0606020202030204" pitchFamily="34" charset="0"/>
                <a:cs typeface="Arial" panose="020B0604020202020204" pitchFamily="34" charset="0"/>
              </a:rPr>
              <a:t>donde en </a:t>
            </a:r>
            <a:r>
              <a:rPr lang="es-CO" sz="1000" b="1" dirty="0">
                <a:latin typeface="Arial Narrow" panose="020B0606020202030204" pitchFamily="34" charset="0"/>
                <a:cs typeface="Arial" panose="020B0604020202020204" pitchFamily="34" charset="0"/>
              </a:rPr>
              <a:t>las últimas 24 horas se registraron </a:t>
            </a:r>
            <a:r>
              <a:rPr lang="es-CO" sz="1000" b="1" dirty="0" smtClean="0">
                <a:latin typeface="Arial Narrow" panose="020B0606020202030204" pitchFamily="34" charset="0"/>
                <a:cs typeface="Arial" panose="020B0604020202020204" pitchFamily="34" charset="0"/>
              </a:rPr>
              <a:t>precipitaciones iguales </a:t>
            </a:r>
            <a:r>
              <a:rPr lang="es-CO" sz="1000" b="1" dirty="0">
                <a:latin typeface="Arial Narrow" panose="020B0606020202030204" pitchFamily="34" charset="0"/>
                <a:cs typeface="Arial" panose="020B0604020202020204" pitchFamily="34" charset="0"/>
              </a:rPr>
              <a:t>o superiores a </a:t>
            </a:r>
            <a:r>
              <a:rPr lang="es-CO" sz="1000" b="1" dirty="0" smtClean="0">
                <a:latin typeface="Arial Narrow" panose="020B0606020202030204" pitchFamily="34" charset="0"/>
                <a:cs typeface="Arial" panose="020B0604020202020204" pitchFamily="34" charset="0"/>
              </a:rPr>
              <a:t>30.0 </a:t>
            </a:r>
            <a:r>
              <a:rPr lang="es-CO" sz="1000" b="1" dirty="0" smtClean="0">
                <a:latin typeface="Arial Narrow" panose="020B0606020202030204" pitchFamily="34" charset="0"/>
                <a:cs typeface="Arial" panose="020B0604020202020204" pitchFamily="34" charset="0"/>
              </a:rPr>
              <a:t>mm.</a:t>
            </a:r>
            <a:endParaRPr lang="es-CO" sz="1000" b="1" dirty="0">
              <a:latin typeface="Arial Narrow" panose="020B0606020202030204" pitchFamily="34" charset="0"/>
              <a:cs typeface="Arial" panose="020B0604020202020204" pitchFamily="34" charset="0"/>
            </a:endParaRPr>
          </a:p>
        </p:txBody>
      </p:sp>
      <p:sp>
        <p:nvSpPr>
          <p:cNvPr id="9" name="CuadroTexto 8"/>
          <p:cNvSpPr txBox="1"/>
          <p:nvPr/>
        </p:nvSpPr>
        <p:spPr>
          <a:xfrm>
            <a:off x="358043" y="1683816"/>
            <a:ext cx="5760000" cy="938719"/>
          </a:xfrm>
          <a:prstGeom prst="rect">
            <a:avLst/>
          </a:prstGeom>
          <a:solidFill>
            <a:schemeClr val="bg1">
              <a:alpha val="85000"/>
            </a:schemeClr>
          </a:solidFill>
        </p:spPr>
        <p:txBody>
          <a:bodyPr wrap="square" rtlCol="0">
            <a:spAutoFit/>
          </a:bodyPr>
          <a:lstStyle/>
          <a:p>
            <a:pPr algn="just"/>
            <a:r>
              <a:rPr lang="es-CO" sz="1100" dirty="0">
                <a:latin typeface="Arial Narrow" panose="020B0606020202030204" pitchFamily="34" charset="0"/>
                <a:cs typeface="Arial" panose="020B0604020202020204" pitchFamily="34" charset="0"/>
              </a:rPr>
              <a:t>Se aclara que las precipitaciones indicadas en los municipios, realmente corresponden a aquellos puntos en los cuales el IDEAM tiene </a:t>
            </a:r>
            <a:r>
              <a:rPr lang="es-CO" sz="1100" dirty="0" smtClean="0">
                <a:latin typeface="Arial Narrow" panose="020B0606020202030204" pitchFamily="34" charset="0"/>
                <a:cs typeface="Arial" panose="020B0604020202020204" pitchFamily="34" charset="0"/>
              </a:rPr>
              <a:t>estaciones de monitoreo</a:t>
            </a:r>
            <a:r>
              <a:rPr lang="es-CO" sz="1100" dirty="0">
                <a:latin typeface="Arial Narrow" panose="020B0606020202030204" pitchFamily="34" charset="0"/>
                <a:cs typeface="Arial" panose="020B0604020202020204" pitchFamily="34" charset="0"/>
              </a:rPr>
              <a:t>, pero no necesariamente quiere decir que el dato corresponda a las lluvias que se presentaron directamente sobre el área urbana en </a:t>
            </a:r>
            <a:r>
              <a:rPr lang="es-CO" sz="1100" dirty="0" smtClean="0">
                <a:latin typeface="Arial Narrow" panose="020B0606020202030204" pitchFamily="34" charset="0"/>
                <a:cs typeface="Arial" panose="020B0604020202020204" pitchFamily="34" charset="0"/>
              </a:rPr>
              <a:t>donde se </a:t>
            </a:r>
            <a:r>
              <a:rPr lang="es-CO" sz="1100" dirty="0">
                <a:latin typeface="Arial Narrow" panose="020B0606020202030204" pitchFamily="34" charset="0"/>
                <a:cs typeface="Arial" panose="020B0604020202020204" pitchFamily="34" charset="0"/>
              </a:rPr>
              <a:t>concentra la mayor población. En ocasiones la estación sobre la cual se destaca el mayor </a:t>
            </a:r>
            <a:r>
              <a:rPr lang="es-CO" sz="1100" dirty="0" smtClean="0">
                <a:latin typeface="Arial Narrow" panose="020B0606020202030204" pitchFamily="34" charset="0"/>
                <a:cs typeface="Arial" panose="020B0604020202020204" pitchFamily="34" charset="0"/>
              </a:rPr>
              <a:t>valor de precipitación</a:t>
            </a:r>
            <a:r>
              <a:rPr lang="es-CO" sz="1100" dirty="0">
                <a:latin typeface="Arial Narrow" panose="020B0606020202030204" pitchFamily="34" charset="0"/>
                <a:cs typeface="Arial" panose="020B0604020202020204" pitchFamily="34" charset="0"/>
              </a:rPr>
              <a:t>, a </a:t>
            </a:r>
            <a:r>
              <a:rPr lang="es-CO" sz="1100" dirty="0" smtClean="0">
                <a:latin typeface="Arial Narrow" panose="020B0606020202030204" pitchFamily="34" charset="0"/>
                <a:cs typeface="Arial" panose="020B0604020202020204" pitchFamily="34" charset="0"/>
              </a:rPr>
              <a:t>pesar de pertenecer </a:t>
            </a:r>
            <a:r>
              <a:rPr lang="es-CO" sz="1100" dirty="0">
                <a:latin typeface="Arial Narrow" panose="020B0606020202030204" pitchFamily="34" charset="0"/>
                <a:cs typeface="Arial" panose="020B0604020202020204" pitchFamily="34" charset="0"/>
              </a:rPr>
              <a:t>al municipio, </a:t>
            </a:r>
            <a:r>
              <a:rPr lang="es-CO" sz="1100" dirty="0" smtClean="0">
                <a:latin typeface="Arial Narrow" panose="020B0606020202030204" pitchFamily="34" charset="0"/>
                <a:cs typeface="Arial" panose="020B0604020202020204" pitchFamily="34" charset="0"/>
              </a:rPr>
              <a:t>puede quedar </a:t>
            </a:r>
            <a:r>
              <a:rPr lang="es-CO" sz="1100" dirty="0">
                <a:latin typeface="Arial Narrow" panose="020B0606020202030204" pitchFamily="34" charset="0"/>
                <a:cs typeface="Arial" panose="020B0604020202020204" pitchFamily="34" charset="0"/>
              </a:rPr>
              <a:t>alejada del centro poblado principal.</a:t>
            </a:r>
          </a:p>
        </p:txBody>
      </p:sp>
      <p:graphicFrame>
        <p:nvGraphicFramePr>
          <p:cNvPr id="11" name="Tabla 10"/>
          <p:cNvGraphicFramePr>
            <a:graphicFrameLocks noGrp="1"/>
          </p:cNvGraphicFramePr>
          <p:nvPr>
            <p:extLst>
              <p:ext uri="{D42A27DB-BD31-4B8C-83A1-F6EECF244321}">
                <p14:modId xmlns:p14="http://schemas.microsoft.com/office/powerpoint/2010/main" val="1576020737"/>
              </p:ext>
            </p:extLst>
          </p:nvPr>
        </p:nvGraphicFramePr>
        <p:xfrm>
          <a:off x="178043" y="2818091"/>
          <a:ext cx="6120000" cy="5301790"/>
        </p:xfrm>
        <a:graphic>
          <a:graphicData uri="http://schemas.openxmlformats.org/drawingml/2006/table">
            <a:tbl>
              <a:tblPr firstRow="1" firstCol="1" bandRow="1">
                <a:tableStyleId>{B301B821-A1FF-4177-AEE7-76D212191A09}</a:tableStyleId>
              </a:tblPr>
              <a:tblGrid>
                <a:gridCol w="1530000">
                  <a:extLst>
                    <a:ext uri="{9D8B030D-6E8A-4147-A177-3AD203B41FA5}">
                      <a16:colId xmlns="" xmlns:a16="http://schemas.microsoft.com/office/drawing/2014/main" val="20000"/>
                    </a:ext>
                  </a:extLst>
                </a:gridCol>
                <a:gridCol w="4590000">
                  <a:extLst>
                    <a:ext uri="{9D8B030D-6E8A-4147-A177-3AD203B41FA5}">
                      <a16:colId xmlns="" xmlns:a16="http://schemas.microsoft.com/office/drawing/2014/main" val="20001"/>
                    </a:ext>
                  </a:extLst>
                </a:gridCol>
              </a:tblGrid>
              <a:tr h="277808">
                <a:tc>
                  <a:txBody>
                    <a:bodyPr/>
                    <a:lstStyle/>
                    <a:p>
                      <a:pPr algn="ctr">
                        <a:spcAft>
                          <a:spcPts val="0"/>
                        </a:spcAft>
                      </a:pPr>
                      <a:r>
                        <a:rPr lang="es-CO" sz="1400" b="1" dirty="0">
                          <a:effectLst>
                            <a:outerShdw blurRad="38100" dist="38100" dir="2700000" algn="tl">
                              <a:srgbClr val="000000">
                                <a:alpha val="43137"/>
                              </a:srgbClr>
                            </a:outerShdw>
                          </a:effectLst>
                          <a:latin typeface="Arial Narrow" panose="020B0606020202030204" pitchFamily="34" charset="0"/>
                        </a:rPr>
                        <a:t>DEPARTAMENTO</a:t>
                      </a:r>
                      <a:endParaRPr lang="es-CO" sz="1400" b="1" dirty="0">
                        <a:effectLst>
                          <a:outerShdw blurRad="38100" dist="38100" dir="2700000" algn="tl">
                            <a:srgbClr val="000000">
                              <a:alpha val="43137"/>
                            </a:srgbClr>
                          </a:outerShdw>
                        </a:effectLst>
                        <a:latin typeface="Arial Narrow" panose="020B0606020202030204" pitchFamily="34" charset="0"/>
                        <a:ea typeface="Cambria" panose="02040503050406030204" pitchFamily="18" charset="0"/>
                        <a:cs typeface="Cambria" panose="02040503050406030204" pitchFamily="18" charset="0"/>
                      </a:endParaRPr>
                    </a:p>
                  </a:txBody>
                  <a:tcPr marL="72000" marR="18000" marT="18000" marB="18000" anchor="ctr" anchorCtr="1">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solidFill>
                      <a:srgbClr val="006EB6"/>
                    </a:solidFill>
                  </a:tcPr>
                </a:tc>
                <a:tc>
                  <a:txBody>
                    <a:bodyPr/>
                    <a:lstStyle/>
                    <a:p>
                      <a:pPr algn="ctr">
                        <a:spcAft>
                          <a:spcPts val="0"/>
                        </a:spcAft>
                      </a:pPr>
                      <a:r>
                        <a:rPr lang="es-CO" sz="1400" b="1" dirty="0">
                          <a:effectLst>
                            <a:outerShdw blurRad="38100" dist="38100" dir="2700000" algn="tl">
                              <a:srgbClr val="000000">
                                <a:alpha val="43137"/>
                              </a:srgbClr>
                            </a:outerShdw>
                          </a:effectLst>
                          <a:latin typeface="Arial Narrow" panose="020B0606020202030204" pitchFamily="34" charset="0"/>
                        </a:rPr>
                        <a:t>MUNICIPIO</a:t>
                      </a:r>
                      <a:endParaRPr lang="es-CO" sz="1400" b="1" dirty="0">
                        <a:effectLst>
                          <a:outerShdw blurRad="38100" dist="38100" dir="2700000" algn="tl">
                            <a:srgbClr val="000000">
                              <a:alpha val="43137"/>
                            </a:srgbClr>
                          </a:outerShdw>
                        </a:effectLst>
                        <a:latin typeface="Arial Narrow" panose="020B0606020202030204" pitchFamily="34" charset="0"/>
                        <a:ea typeface="Cambria" panose="02040503050406030204" pitchFamily="18" charset="0"/>
                        <a:cs typeface="Cambria" panose="02040503050406030204" pitchFamily="18" charset="0"/>
                      </a:endParaRPr>
                    </a:p>
                  </a:txBody>
                  <a:tcPr marL="72000" marR="18000" marT="18000" marB="18000" anchor="ctr" anchorCtr="1">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solidFill>
                      <a:srgbClr val="006EB6"/>
                    </a:solidFill>
                  </a:tcPr>
                </a:tc>
                <a:extLst>
                  <a:ext uri="{0D108BD9-81ED-4DB2-BD59-A6C34878D82A}">
                    <a16:rowId xmlns="" xmlns:a16="http://schemas.microsoft.com/office/drawing/2014/main" val="10000"/>
                  </a:ext>
                </a:extLst>
              </a:tr>
              <a:tr h="186764">
                <a:tc>
                  <a:txBody>
                    <a:bodyPr/>
                    <a:lstStyle/>
                    <a:p>
                      <a:pPr algn="ctr" fontAlgn="ctr"/>
                      <a:r>
                        <a:rPr lang="es-CO" sz="1000" b="1" i="0" u="none" strike="noStrike" dirty="0">
                          <a:solidFill>
                            <a:srgbClr val="000000"/>
                          </a:solidFill>
                          <a:effectLst/>
                          <a:latin typeface="Arial" panose="020B0604020202020204" pitchFamily="34" charset="0"/>
                        </a:rPr>
                        <a:t>AMAZONAS</a:t>
                      </a: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Arial" panose="020B0604020202020204" pitchFamily="34" charset="0"/>
                        </a:rPr>
                        <a:t>El Encanto (38,5</a:t>
                      </a:r>
                      <a:r>
                        <a:rPr lang="es-CO" sz="1000" b="0" i="0" u="none" strike="noStrike" dirty="0" smtClean="0">
                          <a:solidFill>
                            <a:srgbClr val="000000"/>
                          </a:solidFill>
                          <a:effectLst/>
                          <a:latin typeface="Arial" panose="020B0604020202020204" pitchFamily="34" charset="0"/>
                        </a:rPr>
                        <a:t>).</a:t>
                      </a:r>
                      <a:endParaRPr lang="es-CO" sz="1000" b="0" i="0" u="none" strike="noStrike" dirty="0">
                        <a:solidFill>
                          <a:srgbClr val="000000"/>
                        </a:solidFill>
                        <a:effectLst/>
                        <a:latin typeface="Arial" panose="020B0604020202020204" pitchFamily="34" charset="0"/>
                      </a:endParaRP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extLst>
                  <a:ext uri="{0D108BD9-81ED-4DB2-BD59-A6C34878D82A}">
                    <a16:rowId xmlns="" xmlns:a16="http://schemas.microsoft.com/office/drawing/2014/main" val="10001"/>
                  </a:ext>
                </a:extLst>
              </a:tr>
              <a:tr h="186764">
                <a:tc>
                  <a:txBody>
                    <a:bodyPr/>
                    <a:lstStyle/>
                    <a:p>
                      <a:pPr algn="ctr" fontAlgn="ctr"/>
                      <a:r>
                        <a:rPr lang="es-CO" sz="1000" b="1" i="0" u="none" strike="noStrike" dirty="0">
                          <a:solidFill>
                            <a:srgbClr val="000000"/>
                          </a:solidFill>
                          <a:effectLst/>
                          <a:latin typeface="Arial" panose="020B0604020202020204" pitchFamily="34" charset="0"/>
                        </a:rPr>
                        <a:t>ANTIOQUIA</a:t>
                      </a: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ctr"/>
                      <a:r>
                        <a:rPr lang="es-CO" sz="1000" b="0" i="0" u="none" strike="noStrike" dirty="0" smtClean="0">
                          <a:solidFill>
                            <a:srgbClr val="000000"/>
                          </a:solidFill>
                          <a:effectLst/>
                          <a:latin typeface="Arial" panose="020B0604020202020204" pitchFamily="34" charset="0"/>
                        </a:rPr>
                        <a:t>Yondó </a:t>
                      </a:r>
                      <a:r>
                        <a:rPr lang="es-CO" sz="1000" b="0" i="0" u="none" strike="noStrike" dirty="0">
                          <a:solidFill>
                            <a:srgbClr val="000000"/>
                          </a:solidFill>
                          <a:effectLst/>
                          <a:latin typeface="Arial" panose="020B0604020202020204" pitchFamily="34" charset="0"/>
                        </a:rPr>
                        <a:t>(</a:t>
                      </a:r>
                      <a:r>
                        <a:rPr lang="es-CO" sz="1000" b="0" i="0" u="none" strike="noStrike" dirty="0" smtClean="0">
                          <a:solidFill>
                            <a:srgbClr val="000000"/>
                          </a:solidFill>
                          <a:effectLst/>
                          <a:latin typeface="Arial" panose="020B0604020202020204" pitchFamily="34" charset="0"/>
                        </a:rPr>
                        <a:t>53,0), </a:t>
                      </a:r>
                      <a:r>
                        <a:rPr lang="es-CO" sz="1000" b="0" i="0" u="none" strike="noStrike" dirty="0">
                          <a:solidFill>
                            <a:srgbClr val="000000"/>
                          </a:solidFill>
                          <a:effectLst/>
                          <a:latin typeface="Arial" panose="020B0604020202020204" pitchFamily="34" charset="0"/>
                        </a:rPr>
                        <a:t>Caucasia (</a:t>
                      </a:r>
                      <a:r>
                        <a:rPr lang="es-CO" sz="1000" b="0" i="0" u="none" strike="noStrike" dirty="0" smtClean="0">
                          <a:solidFill>
                            <a:srgbClr val="000000"/>
                          </a:solidFill>
                          <a:effectLst/>
                          <a:latin typeface="Arial" panose="020B0604020202020204" pitchFamily="34" charset="0"/>
                        </a:rPr>
                        <a:t>53,0), </a:t>
                      </a:r>
                      <a:r>
                        <a:rPr lang="es-CO" sz="1000" b="0" i="0" u="none" strike="noStrike" dirty="0">
                          <a:solidFill>
                            <a:srgbClr val="000000"/>
                          </a:solidFill>
                          <a:effectLst/>
                          <a:latin typeface="Arial" panose="020B0604020202020204" pitchFamily="34" charset="0"/>
                        </a:rPr>
                        <a:t>San Francisco (</a:t>
                      </a:r>
                      <a:r>
                        <a:rPr lang="es-CO" sz="1000" b="0" i="0" u="none" strike="noStrike" dirty="0" smtClean="0">
                          <a:solidFill>
                            <a:srgbClr val="000000"/>
                          </a:solidFill>
                          <a:effectLst/>
                          <a:latin typeface="Arial" panose="020B0604020202020204" pitchFamily="34" charset="0"/>
                        </a:rPr>
                        <a:t>53,0), </a:t>
                      </a:r>
                      <a:r>
                        <a:rPr lang="es-CO" sz="1000" b="0" i="0" u="none" strike="noStrike" dirty="0">
                          <a:solidFill>
                            <a:srgbClr val="000000"/>
                          </a:solidFill>
                          <a:effectLst/>
                          <a:latin typeface="Arial" panose="020B0604020202020204" pitchFamily="34" charset="0"/>
                        </a:rPr>
                        <a:t>Fredonia (</a:t>
                      </a:r>
                      <a:r>
                        <a:rPr lang="es-CO" sz="1000" b="0" i="0" u="none" strike="noStrike" dirty="0" smtClean="0">
                          <a:solidFill>
                            <a:srgbClr val="000000"/>
                          </a:solidFill>
                          <a:effectLst/>
                          <a:latin typeface="Arial" panose="020B0604020202020204" pitchFamily="34" charset="0"/>
                        </a:rPr>
                        <a:t>48,0), </a:t>
                      </a:r>
                      <a:r>
                        <a:rPr lang="es-CO" sz="1000" b="0" i="0" u="none" strike="noStrike" dirty="0">
                          <a:solidFill>
                            <a:srgbClr val="000000"/>
                          </a:solidFill>
                          <a:effectLst/>
                          <a:latin typeface="Arial" panose="020B0604020202020204" pitchFamily="34" charset="0"/>
                        </a:rPr>
                        <a:t>Santo Domingo (</a:t>
                      </a:r>
                      <a:r>
                        <a:rPr lang="es-CO" sz="1000" b="0" i="0" u="none" strike="noStrike" dirty="0" smtClean="0">
                          <a:solidFill>
                            <a:srgbClr val="000000"/>
                          </a:solidFill>
                          <a:effectLst/>
                          <a:latin typeface="Arial" panose="020B0604020202020204" pitchFamily="34" charset="0"/>
                        </a:rPr>
                        <a:t>45,0), Apartado-</a:t>
                      </a:r>
                      <a:r>
                        <a:rPr lang="es-CO" sz="1000" b="0" i="0" u="none" strike="noStrike" dirty="0" err="1" smtClean="0">
                          <a:solidFill>
                            <a:srgbClr val="000000"/>
                          </a:solidFill>
                          <a:effectLst/>
                          <a:latin typeface="Arial" panose="020B0604020202020204" pitchFamily="34" charset="0"/>
                        </a:rPr>
                        <a:t>Uniban</a:t>
                      </a:r>
                      <a:r>
                        <a:rPr lang="es-CO" sz="1000" b="0" i="0" u="none" strike="noStrike" dirty="0" smtClean="0">
                          <a:solidFill>
                            <a:srgbClr val="000000"/>
                          </a:solidFill>
                          <a:effectLst/>
                          <a:latin typeface="Arial" panose="020B0604020202020204" pitchFamily="34" charset="0"/>
                        </a:rPr>
                        <a:t> </a:t>
                      </a:r>
                      <a:r>
                        <a:rPr lang="es-CO" sz="1000" b="0" i="0" u="none" strike="noStrike" dirty="0">
                          <a:solidFill>
                            <a:srgbClr val="000000"/>
                          </a:solidFill>
                          <a:effectLst/>
                          <a:latin typeface="Arial" panose="020B0604020202020204" pitchFamily="34" charset="0"/>
                        </a:rPr>
                        <a:t>(43,4), Alejandría (42,6), Frontino (</a:t>
                      </a:r>
                      <a:r>
                        <a:rPr lang="es-CO" sz="1000" b="0" i="0" u="none" strike="noStrike" dirty="0" smtClean="0">
                          <a:solidFill>
                            <a:srgbClr val="000000"/>
                          </a:solidFill>
                          <a:effectLst/>
                          <a:latin typeface="Arial" panose="020B0604020202020204" pitchFamily="34" charset="0"/>
                        </a:rPr>
                        <a:t>40,0), Valparaíso-Fredonia </a:t>
                      </a:r>
                      <a:r>
                        <a:rPr lang="es-CO" sz="1000" b="0" i="0" u="none" strike="noStrike" dirty="0">
                          <a:solidFill>
                            <a:srgbClr val="000000"/>
                          </a:solidFill>
                          <a:effectLst/>
                          <a:latin typeface="Arial" panose="020B0604020202020204" pitchFamily="34" charset="0"/>
                        </a:rPr>
                        <a:t>(</a:t>
                      </a:r>
                      <a:r>
                        <a:rPr lang="es-CO" sz="1000" b="0" i="0" u="none" strike="noStrike" dirty="0" smtClean="0">
                          <a:solidFill>
                            <a:srgbClr val="000000"/>
                          </a:solidFill>
                          <a:effectLst/>
                          <a:latin typeface="Arial" panose="020B0604020202020204" pitchFamily="34" charset="0"/>
                        </a:rPr>
                        <a:t>40,0), </a:t>
                      </a:r>
                      <a:r>
                        <a:rPr lang="es-CO" sz="1000" b="0" i="0" u="none" strike="noStrike" dirty="0">
                          <a:solidFill>
                            <a:srgbClr val="000000"/>
                          </a:solidFill>
                          <a:effectLst/>
                          <a:latin typeface="Arial" panose="020B0604020202020204" pitchFamily="34" charset="0"/>
                        </a:rPr>
                        <a:t>Pueblorrico (</a:t>
                      </a:r>
                      <a:r>
                        <a:rPr lang="es-CO" sz="1000" b="0" i="0" u="none" strike="noStrike" dirty="0" smtClean="0">
                          <a:solidFill>
                            <a:srgbClr val="000000"/>
                          </a:solidFill>
                          <a:effectLst/>
                          <a:latin typeface="Arial" panose="020B0604020202020204" pitchFamily="34" charset="0"/>
                        </a:rPr>
                        <a:t>38,0), </a:t>
                      </a:r>
                      <a:r>
                        <a:rPr lang="es-CO" sz="1000" b="0" i="0" u="none" strike="noStrike" dirty="0">
                          <a:solidFill>
                            <a:srgbClr val="000000"/>
                          </a:solidFill>
                          <a:effectLst/>
                          <a:latin typeface="Arial" panose="020B0604020202020204" pitchFamily="34" charset="0"/>
                        </a:rPr>
                        <a:t>Concepción (</a:t>
                      </a:r>
                      <a:r>
                        <a:rPr lang="es-CO" sz="1000" b="0" i="0" u="none" strike="noStrike" dirty="0" smtClean="0">
                          <a:solidFill>
                            <a:srgbClr val="000000"/>
                          </a:solidFill>
                          <a:effectLst/>
                          <a:latin typeface="Arial" panose="020B0604020202020204" pitchFamily="34" charset="0"/>
                        </a:rPr>
                        <a:t>37,0), </a:t>
                      </a:r>
                      <a:r>
                        <a:rPr lang="es-CO" sz="1000" b="0" i="0" u="none" strike="noStrike" dirty="0">
                          <a:solidFill>
                            <a:srgbClr val="000000"/>
                          </a:solidFill>
                          <a:effectLst/>
                          <a:latin typeface="Arial" panose="020B0604020202020204" pitchFamily="34" charset="0"/>
                        </a:rPr>
                        <a:t>El Carmen De Viboral (</a:t>
                      </a:r>
                      <a:r>
                        <a:rPr lang="es-CO" sz="1000" b="0" i="0" u="none" strike="noStrike" dirty="0" smtClean="0">
                          <a:solidFill>
                            <a:srgbClr val="000000"/>
                          </a:solidFill>
                          <a:effectLst/>
                          <a:latin typeface="Arial" panose="020B0604020202020204" pitchFamily="34" charset="0"/>
                        </a:rPr>
                        <a:t>32,0), </a:t>
                      </a:r>
                      <a:r>
                        <a:rPr lang="es-CO" sz="1000" b="0" i="0" u="none" strike="noStrike" dirty="0">
                          <a:solidFill>
                            <a:srgbClr val="000000"/>
                          </a:solidFill>
                          <a:effectLst/>
                          <a:latin typeface="Arial" panose="020B0604020202020204" pitchFamily="34" charset="0"/>
                        </a:rPr>
                        <a:t>Abejorral (</a:t>
                      </a:r>
                      <a:r>
                        <a:rPr lang="es-CO" sz="1000" b="0" i="0" u="none" strike="noStrike" dirty="0" smtClean="0">
                          <a:solidFill>
                            <a:srgbClr val="000000"/>
                          </a:solidFill>
                          <a:effectLst/>
                          <a:latin typeface="Arial" panose="020B0604020202020204" pitchFamily="34" charset="0"/>
                        </a:rPr>
                        <a:t>32,0), </a:t>
                      </a:r>
                      <a:r>
                        <a:rPr lang="es-CO" sz="1000" b="0" i="0" u="none" strike="noStrike" dirty="0">
                          <a:solidFill>
                            <a:srgbClr val="000000"/>
                          </a:solidFill>
                          <a:effectLst/>
                          <a:latin typeface="Arial" panose="020B0604020202020204" pitchFamily="34" charset="0"/>
                        </a:rPr>
                        <a:t>Valdivia (</a:t>
                      </a:r>
                      <a:r>
                        <a:rPr lang="es-CO" sz="1000" b="0" i="0" u="none" strike="noStrike" dirty="0" smtClean="0">
                          <a:solidFill>
                            <a:srgbClr val="000000"/>
                          </a:solidFill>
                          <a:effectLst/>
                          <a:latin typeface="Arial" panose="020B0604020202020204" pitchFamily="34" charset="0"/>
                        </a:rPr>
                        <a:t>32,0), </a:t>
                      </a:r>
                      <a:r>
                        <a:rPr lang="es-CO" sz="1000" b="0" i="0" u="none" strike="noStrike" dirty="0">
                          <a:solidFill>
                            <a:srgbClr val="000000"/>
                          </a:solidFill>
                          <a:effectLst/>
                          <a:latin typeface="Arial" panose="020B0604020202020204" pitchFamily="34" charset="0"/>
                        </a:rPr>
                        <a:t>Venecia (31,2), Puerto Berrío (30,6</a:t>
                      </a:r>
                      <a:r>
                        <a:rPr lang="es-CO" sz="1000" b="0" i="0" u="none" strike="noStrike" dirty="0" smtClean="0">
                          <a:solidFill>
                            <a:srgbClr val="000000"/>
                          </a:solidFill>
                          <a:effectLst/>
                          <a:latin typeface="Arial" panose="020B0604020202020204" pitchFamily="34" charset="0"/>
                        </a:rPr>
                        <a:t>)</a:t>
                      </a:r>
                      <a:r>
                        <a:rPr lang="es-CO" sz="1000" b="0" i="0" u="none" strike="noStrike" baseline="0" dirty="0" smtClean="0">
                          <a:solidFill>
                            <a:srgbClr val="000000"/>
                          </a:solidFill>
                          <a:effectLst/>
                          <a:latin typeface="Arial" panose="020B0604020202020204" pitchFamily="34" charset="0"/>
                        </a:rPr>
                        <a:t> y</a:t>
                      </a:r>
                      <a:r>
                        <a:rPr lang="es-CO" sz="1000" b="0" i="0" u="none" strike="noStrike" dirty="0" smtClean="0">
                          <a:solidFill>
                            <a:srgbClr val="000000"/>
                          </a:solidFill>
                          <a:effectLst/>
                          <a:latin typeface="Arial" panose="020B0604020202020204" pitchFamily="34" charset="0"/>
                        </a:rPr>
                        <a:t> </a:t>
                      </a:r>
                      <a:r>
                        <a:rPr lang="es-CO" sz="1000" b="0" i="0" u="none" strike="noStrike" dirty="0">
                          <a:solidFill>
                            <a:srgbClr val="000000"/>
                          </a:solidFill>
                          <a:effectLst/>
                          <a:latin typeface="Arial" panose="020B0604020202020204" pitchFamily="34" charset="0"/>
                        </a:rPr>
                        <a:t>San Roque (</a:t>
                      </a:r>
                      <a:r>
                        <a:rPr lang="es-CO" sz="1000" b="0" i="0" u="none" strike="noStrike" dirty="0" smtClean="0">
                          <a:solidFill>
                            <a:srgbClr val="000000"/>
                          </a:solidFill>
                          <a:effectLst/>
                          <a:latin typeface="Arial" panose="020B0604020202020204" pitchFamily="34" charset="0"/>
                        </a:rPr>
                        <a:t>30,0).</a:t>
                      </a:r>
                      <a:endParaRPr lang="es-CO" sz="1000" b="0" i="0" u="none" strike="noStrike" dirty="0">
                        <a:solidFill>
                          <a:srgbClr val="000000"/>
                        </a:solidFill>
                        <a:effectLst/>
                        <a:latin typeface="Arial" panose="020B0604020202020204" pitchFamily="34" charset="0"/>
                      </a:endParaRP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186764">
                <a:tc>
                  <a:txBody>
                    <a:bodyPr/>
                    <a:lstStyle/>
                    <a:p>
                      <a:pPr algn="ctr" fontAlgn="ctr"/>
                      <a:r>
                        <a:rPr lang="es-CO" sz="1000" b="1" i="0" u="none" strike="noStrike" dirty="0">
                          <a:solidFill>
                            <a:srgbClr val="000000"/>
                          </a:solidFill>
                          <a:effectLst/>
                          <a:latin typeface="Arial" panose="020B0604020202020204" pitchFamily="34" charset="0"/>
                        </a:rPr>
                        <a:t>ARAUCA</a:t>
                      </a: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Arial" panose="020B0604020202020204" pitchFamily="34" charset="0"/>
                        </a:rPr>
                        <a:t>Tame (</a:t>
                      </a:r>
                      <a:r>
                        <a:rPr lang="es-CO" sz="1000" b="0" i="0" u="none" strike="noStrike" dirty="0" smtClean="0">
                          <a:solidFill>
                            <a:srgbClr val="000000"/>
                          </a:solidFill>
                          <a:effectLst/>
                          <a:latin typeface="Arial" panose="020B0604020202020204" pitchFamily="34" charset="0"/>
                        </a:rPr>
                        <a:t>31,0).</a:t>
                      </a:r>
                      <a:endParaRPr lang="es-CO" sz="1000" b="0" i="0" u="none" strike="noStrike" dirty="0">
                        <a:solidFill>
                          <a:srgbClr val="000000"/>
                        </a:solidFill>
                        <a:effectLst/>
                        <a:latin typeface="Arial" panose="020B0604020202020204" pitchFamily="34" charset="0"/>
                      </a:endParaRP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186764">
                <a:tc>
                  <a:txBody>
                    <a:bodyPr/>
                    <a:lstStyle/>
                    <a:p>
                      <a:pPr algn="ctr" fontAlgn="ctr"/>
                      <a:r>
                        <a:rPr lang="es-CO" sz="1000" b="1" i="0" u="none" strike="noStrike" dirty="0">
                          <a:solidFill>
                            <a:srgbClr val="000000"/>
                          </a:solidFill>
                          <a:effectLst/>
                          <a:latin typeface="Arial" panose="020B0604020202020204" pitchFamily="34" charset="0"/>
                        </a:rPr>
                        <a:t>BOLIVAR</a:t>
                      </a: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Arial" panose="020B0604020202020204" pitchFamily="34" charset="0"/>
                        </a:rPr>
                        <a:t>Pinillos (55,2</a:t>
                      </a:r>
                      <a:r>
                        <a:rPr lang="es-CO" sz="1000" b="0" i="0" u="none" strike="noStrike" dirty="0" smtClean="0">
                          <a:solidFill>
                            <a:srgbClr val="000000"/>
                          </a:solidFill>
                          <a:effectLst/>
                          <a:latin typeface="Arial" panose="020B0604020202020204" pitchFamily="34" charset="0"/>
                        </a:rPr>
                        <a:t>) y San Jacinto del Cauca </a:t>
                      </a:r>
                      <a:r>
                        <a:rPr lang="es-CO" sz="1000" b="0" i="0" u="none" strike="noStrike" dirty="0">
                          <a:solidFill>
                            <a:srgbClr val="000000"/>
                          </a:solidFill>
                          <a:effectLst/>
                          <a:latin typeface="Arial" panose="020B0604020202020204" pitchFamily="34" charset="0"/>
                        </a:rPr>
                        <a:t>(</a:t>
                      </a:r>
                      <a:r>
                        <a:rPr lang="es-CO" sz="1000" b="0" i="0" u="none" strike="noStrike" dirty="0" smtClean="0">
                          <a:solidFill>
                            <a:srgbClr val="000000"/>
                          </a:solidFill>
                          <a:effectLst/>
                          <a:latin typeface="Arial" panose="020B0604020202020204" pitchFamily="34" charset="0"/>
                        </a:rPr>
                        <a:t>43,0).</a:t>
                      </a:r>
                      <a:endParaRPr lang="es-CO" sz="1000" b="0" i="0" u="none" strike="noStrike" dirty="0">
                        <a:solidFill>
                          <a:srgbClr val="000000"/>
                        </a:solidFill>
                        <a:effectLst/>
                        <a:latin typeface="Arial" panose="020B0604020202020204" pitchFamily="34" charset="0"/>
                      </a:endParaRP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186764">
                <a:tc>
                  <a:txBody>
                    <a:bodyPr/>
                    <a:lstStyle/>
                    <a:p>
                      <a:pPr algn="ctr" fontAlgn="ctr"/>
                      <a:r>
                        <a:rPr lang="es-CO" sz="1000" b="1" i="0" u="none" strike="noStrike" dirty="0">
                          <a:solidFill>
                            <a:srgbClr val="000000"/>
                          </a:solidFill>
                          <a:effectLst/>
                          <a:latin typeface="Arial" panose="020B0604020202020204" pitchFamily="34" charset="0"/>
                        </a:rPr>
                        <a:t>BOYACA</a:t>
                      </a: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Arial" panose="020B0604020202020204" pitchFamily="34" charset="0"/>
                        </a:rPr>
                        <a:t>San Pablo De Borbur (84,5), San Luis De Gaceno (54,2), Macanal (48,8), Campohermoso (48,2), Almeida (</a:t>
                      </a:r>
                      <a:r>
                        <a:rPr lang="es-CO" sz="1000" b="0" i="0" u="none" strike="noStrike" dirty="0" smtClean="0">
                          <a:solidFill>
                            <a:srgbClr val="000000"/>
                          </a:solidFill>
                          <a:effectLst/>
                          <a:latin typeface="Arial" panose="020B0604020202020204" pitchFamily="34" charset="0"/>
                        </a:rPr>
                        <a:t>34,0) y </a:t>
                      </a:r>
                      <a:r>
                        <a:rPr lang="es-CO" sz="1000" b="0" i="0" u="none" strike="noStrike" dirty="0" err="1" smtClean="0">
                          <a:solidFill>
                            <a:srgbClr val="000000"/>
                          </a:solidFill>
                          <a:effectLst/>
                          <a:latin typeface="Arial" panose="020B0604020202020204" pitchFamily="34" charset="0"/>
                        </a:rPr>
                        <a:t>Moniquirá</a:t>
                      </a:r>
                      <a:r>
                        <a:rPr lang="es-CO" sz="1000" b="0" i="0" u="none" strike="noStrike" dirty="0" smtClean="0">
                          <a:solidFill>
                            <a:srgbClr val="000000"/>
                          </a:solidFill>
                          <a:effectLst/>
                          <a:latin typeface="Arial" panose="020B0604020202020204" pitchFamily="34" charset="0"/>
                        </a:rPr>
                        <a:t> </a:t>
                      </a:r>
                      <a:r>
                        <a:rPr lang="es-CO" sz="1000" b="0" i="0" u="none" strike="noStrike" dirty="0">
                          <a:solidFill>
                            <a:srgbClr val="000000"/>
                          </a:solidFill>
                          <a:effectLst/>
                          <a:latin typeface="Arial" panose="020B0604020202020204" pitchFamily="34" charset="0"/>
                        </a:rPr>
                        <a:t>(33,9</a:t>
                      </a:r>
                      <a:r>
                        <a:rPr lang="es-CO" sz="1000" b="0" i="0" u="none" strike="noStrike" dirty="0" smtClean="0">
                          <a:solidFill>
                            <a:srgbClr val="000000"/>
                          </a:solidFill>
                          <a:effectLst/>
                          <a:latin typeface="Arial" panose="020B0604020202020204" pitchFamily="34" charset="0"/>
                        </a:rPr>
                        <a:t>).</a:t>
                      </a:r>
                      <a:endParaRPr lang="es-CO" sz="1000" b="0" i="0" u="none" strike="noStrike" dirty="0">
                        <a:solidFill>
                          <a:srgbClr val="000000"/>
                        </a:solidFill>
                        <a:effectLst/>
                        <a:latin typeface="Arial" panose="020B0604020202020204" pitchFamily="34" charset="0"/>
                      </a:endParaRP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196490">
                <a:tc>
                  <a:txBody>
                    <a:bodyPr/>
                    <a:lstStyle/>
                    <a:p>
                      <a:pPr algn="ctr" fontAlgn="ctr"/>
                      <a:r>
                        <a:rPr lang="es-CO" sz="1000" b="1" i="0" u="none" strike="noStrike" dirty="0">
                          <a:solidFill>
                            <a:srgbClr val="000000"/>
                          </a:solidFill>
                          <a:effectLst/>
                          <a:latin typeface="Arial" panose="020B0604020202020204" pitchFamily="34" charset="0"/>
                        </a:rPr>
                        <a:t>CALDAS</a:t>
                      </a: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Arial" panose="020B0604020202020204" pitchFamily="34" charset="0"/>
                        </a:rPr>
                        <a:t>Victoria (38,4), Riosucio (</a:t>
                      </a:r>
                      <a:r>
                        <a:rPr lang="es-CO" sz="1000" b="0" i="0" u="none" strike="noStrike" dirty="0" smtClean="0">
                          <a:solidFill>
                            <a:srgbClr val="000000"/>
                          </a:solidFill>
                          <a:effectLst/>
                          <a:latin typeface="Arial" panose="020B0604020202020204" pitchFamily="34" charset="0"/>
                        </a:rPr>
                        <a:t>34,0), Samaná </a:t>
                      </a:r>
                      <a:r>
                        <a:rPr lang="es-CO" sz="1000" b="0" i="0" u="none" strike="noStrike" dirty="0">
                          <a:solidFill>
                            <a:srgbClr val="000000"/>
                          </a:solidFill>
                          <a:effectLst/>
                          <a:latin typeface="Arial" panose="020B0604020202020204" pitchFamily="34" charset="0"/>
                        </a:rPr>
                        <a:t>(</a:t>
                      </a:r>
                      <a:r>
                        <a:rPr lang="es-CO" sz="1000" b="0" i="0" u="none" strike="noStrike" dirty="0" smtClean="0">
                          <a:solidFill>
                            <a:srgbClr val="000000"/>
                          </a:solidFill>
                          <a:effectLst/>
                          <a:latin typeface="Arial" panose="020B0604020202020204" pitchFamily="34" charset="0"/>
                        </a:rPr>
                        <a:t>32,0) y </a:t>
                      </a:r>
                      <a:r>
                        <a:rPr lang="es-CO" sz="1000" b="0" i="0" u="none" strike="noStrike" dirty="0" smtClean="0">
                          <a:solidFill>
                            <a:srgbClr val="000000"/>
                          </a:solidFill>
                          <a:effectLst/>
                          <a:latin typeface="Arial" panose="020B0604020202020204" pitchFamily="34" charset="0"/>
                        </a:rPr>
                        <a:t>Manizales-EMAS (31,4).</a:t>
                      </a:r>
                      <a:endParaRPr lang="es-CO" sz="1000" b="0" i="0" u="none" strike="noStrike" dirty="0">
                        <a:solidFill>
                          <a:srgbClr val="000000"/>
                        </a:solidFill>
                        <a:effectLst/>
                        <a:latin typeface="Arial" panose="020B0604020202020204" pitchFamily="34" charset="0"/>
                      </a:endParaRP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0">
                <a:tc>
                  <a:txBody>
                    <a:bodyPr/>
                    <a:lstStyle/>
                    <a:p>
                      <a:pPr algn="ctr" fontAlgn="ctr"/>
                      <a:r>
                        <a:rPr lang="es-CO" sz="1000" b="1" i="0" u="none" strike="noStrike" dirty="0">
                          <a:solidFill>
                            <a:srgbClr val="000000"/>
                          </a:solidFill>
                          <a:effectLst/>
                          <a:latin typeface="Arial" panose="020B0604020202020204" pitchFamily="34" charset="0"/>
                        </a:rPr>
                        <a:t>CASANARE</a:t>
                      </a: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Arial" panose="020B0604020202020204" pitchFamily="34" charset="0"/>
                        </a:rPr>
                        <a:t>Sabanalarga (</a:t>
                      </a:r>
                      <a:r>
                        <a:rPr lang="es-CO" sz="1000" b="0" i="0" u="none" strike="noStrike" dirty="0" smtClean="0">
                          <a:solidFill>
                            <a:srgbClr val="000000"/>
                          </a:solidFill>
                          <a:effectLst/>
                          <a:latin typeface="Arial" panose="020B0604020202020204" pitchFamily="34" charset="0"/>
                        </a:rPr>
                        <a:t>58,0), </a:t>
                      </a:r>
                      <a:r>
                        <a:rPr lang="es-CO" sz="1000" b="0" i="0" u="none" strike="noStrike" dirty="0">
                          <a:solidFill>
                            <a:srgbClr val="000000"/>
                          </a:solidFill>
                          <a:effectLst/>
                          <a:latin typeface="Arial" panose="020B0604020202020204" pitchFamily="34" charset="0"/>
                        </a:rPr>
                        <a:t>Villanueva (</a:t>
                      </a:r>
                      <a:r>
                        <a:rPr lang="es-CO" sz="1000" b="0" i="0" u="none" strike="noStrike" dirty="0" smtClean="0">
                          <a:solidFill>
                            <a:srgbClr val="000000"/>
                          </a:solidFill>
                          <a:effectLst/>
                          <a:latin typeface="Arial" panose="020B0604020202020204" pitchFamily="34" charset="0"/>
                        </a:rPr>
                        <a:t>41,0), </a:t>
                      </a:r>
                      <a:r>
                        <a:rPr lang="es-CO" sz="1000" b="0" i="0" u="none" strike="noStrike" dirty="0">
                          <a:solidFill>
                            <a:srgbClr val="000000"/>
                          </a:solidFill>
                          <a:effectLst/>
                          <a:latin typeface="Arial" panose="020B0604020202020204" pitchFamily="34" charset="0"/>
                        </a:rPr>
                        <a:t>Pore (40,1</a:t>
                      </a:r>
                      <a:r>
                        <a:rPr lang="es-CO" sz="1000" b="0" i="0" u="none" strike="noStrike" dirty="0" smtClean="0">
                          <a:solidFill>
                            <a:srgbClr val="000000"/>
                          </a:solidFill>
                          <a:effectLst/>
                          <a:latin typeface="Arial" panose="020B0604020202020204" pitchFamily="34" charset="0"/>
                        </a:rPr>
                        <a:t>) y Trinidad </a:t>
                      </a:r>
                      <a:r>
                        <a:rPr lang="es-CO" sz="1000" b="0" i="0" u="none" strike="noStrike" dirty="0">
                          <a:solidFill>
                            <a:srgbClr val="000000"/>
                          </a:solidFill>
                          <a:effectLst/>
                          <a:latin typeface="Arial" panose="020B0604020202020204" pitchFamily="34" charset="0"/>
                        </a:rPr>
                        <a:t>(37,7</a:t>
                      </a:r>
                      <a:r>
                        <a:rPr lang="es-CO" sz="1000" b="0" i="0" u="none" strike="noStrike" dirty="0" smtClean="0">
                          <a:solidFill>
                            <a:srgbClr val="000000"/>
                          </a:solidFill>
                          <a:effectLst/>
                          <a:latin typeface="Arial" panose="020B0604020202020204" pitchFamily="34" charset="0"/>
                        </a:rPr>
                        <a:t>).</a:t>
                      </a:r>
                      <a:endParaRPr lang="es-CO" sz="1000" b="0" i="0" u="none" strike="noStrike" dirty="0">
                        <a:solidFill>
                          <a:srgbClr val="000000"/>
                        </a:solidFill>
                        <a:effectLst/>
                        <a:latin typeface="Arial" panose="020B0604020202020204" pitchFamily="34" charset="0"/>
                      </a:endParaRP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0">
                <a:tc>
                  <a:txBody>
                    <a:bodyPr/>
                    <a:lstStyle/>
                    <a:p>
                      <a:pPr algn="ctr" fontAlgn="ctr"/>
                      <a:r>
                        <a:rPr lang="es-CO" sz="1000" b="1" i="0" u="none" strike="noStrike" dirty="0">
                          <a:solidFill>
                            <a:srgbClr val="000000"/>
                          </a:solidFill>
                          <a:effectLst/>
                          <a:latin typeface="Arial" panose="020B0604020202020204" pitchFamily="34" charset="0"/>
                        </a:rPr>
                        <a:t>CAUCA</a:t>
                      </a: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Arial" panose="020B0604020202020204" pitchFamily="34" charset="0"/>
                        </a:rPr>
                        <a:t>Puerto Tejada (</a:t>
                      </a:r>
                      <a:r>
                        <a:rPr lang="es-CO" sz="1000" b="0" i="0" u="none" strike="noStrike" dirty="0" smtClean="0">
                          <a:solidFill>
                            <a:srgbClr val="000000"/>
                          </a:solidFill>
                          <a:effectLst/>
                          <a:latin typeface="Arial" panose="020B0604020202020204" pitchFamily="34" charset="0"/>
                        </a:rPr>
                        <a:t>30,0). </a:t>
                      </a:r>
                      <a:endParaRPr lang="es-CO" sz="1000" b="0" i="0" u="none" strike="noStrike" dirty="0">
                        <a:solidFill>
                          <a:srgbClr val="000000"/>
                        </a:solidFill>
                        <a:effectLst/>
                        <a:latin typeface="Arial" panose="020B0604020202020204" pitchFamily="34" charset="0"/>
                      </a:endParaRP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0">
                <a:tc>
                  <a:txBody>
                    <a:bodyPr/>
                    <a:lstStyle/>
                    <a:p>
                      <a:pPr algn="ctr" fontAlgn="ctr"/>
                      <a:r>
                        <a:rPr lang="es-CO" sz="1000" b="1" i="0" u="none" strike="noStrike" dirty="0">
                          <a:solidFill>
                            <a:srgbClr val="000000"/>
                          </a:solidFill>
                          <a:effectLst/>
                          <a:latin typeface="Arial" panose="020B0604020202020204" pitchFamily="34" charset="0"/>
                        </a:rPr>
                        <a:t>CHOCO</a:t>
                      </a: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Arial" panose="020B0604020202020204" pitchFamily="34" charset="0"/>
                        </a:rPr>
                        <a:t>San José Del Palmar (34,4</a:t>
                      </a:r>
                      <a:r>
                        <a:rPr lang="es-CO" sz="1000" b="0" i="0" u="none" strike="noStrike" dirty="0" smtClean="0">
                          <a:solidFill>
                            <a:srgbClr val="000000"/>
                          </a:solidFill>
                          <a:effectLst/>
                          <a:latin typeface="Arial" panose="020B0604020202020204" pitchFamily="34" charset="0"/>
                        </a:rPr>
                        <a:t>).</a:t>
                      </a:r>
                      <a:endParaRPr lang="es-CO" sz="1000" b="0" i="0" u="none" strike="noStrike" dirty="0">
                        <a:solidFill>
                          <a:srgbClr val="000000"/>
                        </a:solidFill>
                        <a:effectLst/>
                        <a:latin typeface="Arial" panose="020B0604020202020204" pitchFamily="34" charset="0"/>
                      </a:endParaRP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0">
                <a:tc>
                  <a:txBody>
                    <a:bodyPr/>
                    <a:lstStyle/>
                    <a:p>
                      <a:pPr algn="ctr" fontAlgn="ctr"/>
                      <a:r>
                        <a:rPr lang="es-CO" sz="1000" b="1" i="0" u="none" strike="noStrike" dirty="0">
                          <a:solidFill>
                            <a:srgbClr val="000000"/>
                          </a:solidFill>
                          <a:effectLst/>
                          <a:latin typeface="Arial" panose="020B0604020202020204" pitchFamily="34" charset="0"/>
                        </a:rPr>
                        <a:t>CUNDINAMARCA</a:t>
                      </a: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ctr"/>
                      <a:r>
                        <a:rPr lang="pt-BR" sz="1000" b="0" i="0" u="none" strike="noStrike" dirty="0">
                          <a:solidFill>
                            <a:srgbClr val="000000"/>
                          </a:solidFill>
                          <a:effectLst/>
                          <a:latin typeface="Arial" panose="020B0604020202020204" pitchFamily="34" charset="0"/>
                        </a:rPr>
                        <a:t>Guayabetal (</a:t>
                      </a:r>
                      <a:r>
                        <a:rPr lang="pt-BR" sz="1000" b="0" i="0" u="none" strike="noStrike" dirty="0" smtClean="0">
                          <a:solidFill>
                            <a:srgbClr val="000000"/>
                          </a:solidFill>
                          <a:effectLst/>
                          <a:latin typeface="Arial" panose="020B0604020202020204" pitchFamily="34" charset="0"/>
                        </a:rPr>
                        <a:t>120,0), </a:t>
                      </a:r>
                      <a:r>
                        <a:rPr lang="pt-BR" sz="1000" b="0" i="0" u="none" strike="noStrike" dirty="0">
                          <a:solidFill>
                            <a:srgbClr val="000000"/>
                          </a:solidFill>
                          <a:effectLst/>
                          <a:latin typeface="Arial" panose="020B0604020202020204" pitchFamily="34" charset="0"/>
                        </a:rPr>
                        <a:t>Medina (</a:t>
                      </a:r>
                      <a:r>
                        <a:rPr lang="pt-BR" sz="1000" b="0" i="0" u="none" strike="noStrike" dirty="0" smtClean="0">
                          <a:solidFill>
                            <a:srgbClr val="000000"/>
                          </a:solidFill>
                          <a:effectLst/>
                          <a:latin typeface="Arial" panose="020B0604020202020204" pitchFamily="34" charset="0"/>
                        </a:rPr>
                        <a:t>88,0), Ubalá </a:t>
                      </a:r>
                      <a:r>
                        <a:rPr lang="pt-BR" sz="1000" b="0" i="0" u="none" strike="noStrike" dirty="0">
                          <a:solidFill>
                            <a:srgbClr val="000000"/>
                          </a:solidFill>
                          <a:effectLst/>
                          <a:latin typeface="Arial" panose="020B0604020202020204" pitchFamily="34" charset="0"/>
                        </a:rPr>
                        <a:t>(69,5), </a:t>
                      </a:r>
                      <a:r>
                        <a:rPr lang="pt-BR" sz="1000" b="0" i="0" u="none" strike="noStrike" dirty="0" smtClean="0">
                          <a:solidFill>
                            <a:srgbClr val="000000"/>
                          </a:solidFill>
                          <a:effectLst/>
                          <a:latin typeface="Arial" panose="020B0604020202020204" pitchFamily="34" charset="0"/>
                        </a:rPr>
                        <a:t>Gachalá </a:t>
                      </a:r>
                      <a:r>
                        <a:rPr lang="pt-BR" sz="1000" b="0" i="0" u="none" strike="noStrike" dirty="0">
                          <a:solidFill>
                            <a:srgbClr val="000000"/>
                          </a:solidFill>
                          <a:effectLst/>
                          <a:latin typeface="Arial" panose="020B0604020202020204" pitchFamily="34" charset="0"/>
                        </a:rPr>
                        <a:t>(</a:t>
                      </a:r>
                      <a:r>
                        <a:rPr lang="pt-BR" sz="1000" b="0" i="0" u="none" strike="noStrike" dirty="0" smtClean="0">
                          <a:solidFill>
                            <a:srgbClr val="000000"/>
                          </a:solidFill>
                          <a:effectLst/>
                          <a:latin typeface="Arial" panose="020B0604020202020204" pitchFamily="34" charset="0"/>
                        </a:rPr>
                        <a:t>68,0), </a:t>
                      </a:r>
                      <a:r>
                        <a:rPr lang="pt-BR" sz="1000" b="0" i="0" u="none" strike="noStrike" dirty="0">
                          <a:solidFill>
                            <a:srgbClr val="000000"/>
                          </a:solidFill>
                          <a:effectLst/>
                          <a:latin typeface="Arial" panose="020B0604020202020204" pitchFamily="34" charset="0"/>
                        </a:rPr>
                        <a:t>Paratebueno (</a:t>
                      </a:r>
                      <a:r>
                        <a:rPr lang="pt-BR" sz="1000" b="0" i="0" u="none" strike="noStrike" dirty="0" smtClean="0">
                          <a:solidFill>
                            <a:srgbClr val="000000"/>
                          </a:solidFill>
                          <a:effectLst/>
                          <a:latin typeface="Arial" panose="020B0604020202020204" pitchFamily="34" charset="0"/>
                        </a:rPr>
                        <a:t>67,0), </a:t>
                      </a:r>
                      <a:r>
                        <a:rPr lang="pt-BR" sz="1000" b="0" i="0" u="none" strike="noStrike" dirty="0">
                          <a:solidFill>
                            <a:srgbClr val="000000"/>
                          </a:solidFill>
                          <a:effectLst/>
                          <a:latin typeface="Arial" panose="020B0604020202020204" pitchFamily="34" charset="0"/>
                        </a:rPr>
                        <a:t>Guaduas (35,9), Fomeque (35,9), </a:t>
                      </a:r>
                      <a:r>
                        <a:rPr lang="es-CO" sz="1000" b="0" i="0" u="none" strike="noStrike" dirty="0" smtClean="0">
                          <a:solidFill>
                            <a:srgbClr val="000000"/>
                          </a:solidFill>
                          <a:effectLst/>
                          <a:latin typeface="Arial" panose="020B0604020202020204" pitchFamily="34" charset="0"/>
                        </a:rPr>
                        <a:t>Usme Sur-Oriente- Q. Corinto y La Taza (30,7) y </a:t>
                      </a:r>
                      <a:r>
                        <a:rPr lang="pt-BR" sz="1000" b="0" i="0" u="none" strike="noStrike" dirty="0" smtClean="0">
                          <a:solidFill>
                            <a:srgbClr val="000000"/>
                          </a:solidFill>
                          <a:effectLst/>
                          <a:latin typeface="Arial" panose="020B0604020202020204" pitchFamily="34" charset="0"/>
                        </a:rPr>
                        <a:t>Choachí </a:t>
                      </a:r>
                      <a:r>
                        <a:rPr lang="pt-BR" sz="1000" b="0" i="0" u="none" strike="noStrike" dirty="0">
                          <a:solidFill>
                            <a:srgbClr val="000000"/>
                          </a:solidFill>
                          <a:effectLst/>
                          <a:latin typeface="Arial" panose="020B0604020202020204" pitchFamily="34" charset="0"/>
                        </a:rPr>
                        <a:t>(30,2</a:t>
                      </a:r>
                      <a:r>
                        <a:rPr lang="pt-BR" sz="1000" b="0" i="0" u="none" strike="noStrike" dirty="0" smtClean="0">
                          <a:solidFill>
                            <a:srgbClr val="000000"/>
                          </a:solidFill>
                          <a:effectLst/>
                          <a:latin typeface="Arial" panose="020B0604020202020204" pitchFamily="34" charset="0"/>
                        </a:rPr>
                        <a:t>).</a:t>
                      </a:r>
                      <a:endParaRPr lang="pt-BR" sz="1000" b="0" i="0" u="none" strike="noStrike" dirty="0">
                        <a:solidFill>
                          <a:srgbClr val="000000"/>
                        </a:solidFill>
                        <a:effectLst/>
                        <a:latin typeface="Arial" panose="020B0604020202020204" pitchFamily="34" charset="0"/>
                      </a:endParaRP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0">
                <a:tc>
                  <a:txBody>
                    <a:bodyPr/>
                    <a:lstStyle/>
                    <a:p>
                      <a:pPr algn="ctr" fontAlgn="ctr"/>
                      <a:r>
                        <a:rPr lang="es-CO" sz="1000" b="1" i="0" u="none" strike="noStrike" dirty="0">
                          <a:solidFill>
                            <a:srgbClr val="000000"/>
                          </a:solidFill>
                          <a:effectLst/>
                          <a:latin typeface="Arial" panose="020B0604020202020204" pitchFamily="34" charset="0"/>
                        </a:rPr>
                        <a:t>GUAINIA</a:t>
                      </a: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Arial" panose="020B0604020202020204" pitchFamily="34" charset="0"/>
                        </a:rPr>
                        <a:t>Inírida (</a:t>
                      </a:r>
                      <a:r>
                        <a:rPr lang="es-CO" sz="1000" b="0" i="0" u="none" strike="noStrike" dirty="0" smtClean="0">
                          <a:solidFill>
                            <a:srgbClr val="000000"/>
                          </a:solidFill>
                          <a:effectLst/>
                          <a:latin typeface="Arial" panose="020B0604020202020204" pitchFamily="34" charset="0"/>
                        </a:rPr>
                        <a:t>55,0).</a:t>
                      </a:r>
                      <a:endParaRPr lang="es-CO" sz="1000" b="0" i="0" u="none" strike="noStrike" dirty="0">
                        <a:solidFill>
                          <a:srgbClr val="000000"/>
                        </a:solidFill>
                        <a:effectLst/>
                        <a:latin typeface="Arial" panose="020B0604020202020204" pitchFamily="34" charset="0"/>
                      </a:endParaRP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0">
                <a:tc>
                  <a:txBody>
                    <a:bodyPr/>
                    <a:lstStyle/>
                    <a:p>
                      <a:pPr algn="ctr" fontAlgn="ctr"/>
                      <a:r>
                        <a:rPr lang="es-CO" sz="1000" b="1" i="0" u="none" strike="noStrike" dirty="0">
                          <a:solidFill>
                            <a:srgbClr val="000000"/>
                          </a:solidFill>
                          <a:effectLst/>
                          <a:latin typeface="Arial" panose="020B0604020202020204" pitchFamily="34" charset="0"/>
                        </a:rPr>
                        <a:t>META</a:t>
                      </a: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ctr"/>
                      <a:r>
                        <a:rPr lang="es-CO" sz="1000" b="1" i="0" u="none" strike="noStrike" dirty="0" smtClean="0">
                          <a:solidFill>
                            <a:srgbClr val="000000"/>
                          </a:solidFill>
                          <a:effectLst/>
                          <a:latin typeface="Arial" panose="020B0604020202020204" pitchFamily="34" charset="0"/>
                        </a:rPr>
                        <a:t>Cubarral-Puerto Angosturas </a:t>
                      </a:r>
                      <a:r>
                        <a:rPr lang="es-CO" sz="1000" b="1" i="0" u="none" strike="noStrike" dirty="0">
                          <a:solidFill>
                            <a:srgbClr val="000000"/>
                          </a:solidFill>
                          <a:effectLst/>
                          <a:latin typeface="Arial" panose="020B0604020202020204" pitchFamily="34" charset="0"/>
                        </a:rPr>
                        <a:t>(</a:t>
                      </a:r>
                      <a:r>
                        <a:rPr lang="es-CO" sz="1000" b="1" i="0" u="none" strike="noStrike" dirty="0" smtClean="0">
                          <a:solidFill>
                            <a:srgbClr val="000000"/>
                          </a:solidFill>
                          <a:effectLst/>
                          <a:latin typeface="Arial" panose="020B0604020202020204" pitchFamily="34" charset="0"/>
                        </a:rPr>
                        <a:t>175,0)</a:t>
                      </a:r>
                      <a:r>
                        <a:rPr lang="es-CO" sz="1000" b="0" i="0" u="none" strike="noStrike" dirty="0" smtClean="0">
                          <a:solidFill>
                            <a:srgbClr val="000000"/>
                          </a:solidFill>
                          <a:effectLst/>
                          <a:latin typeface="Arial" panose="020B0604020202020204" pitchFamily="34" charset="0"/>
                        </a:rPr>
                        <a:t>, </a:t>
                      </a:r>
                      <a:r>
                        <a:rPr lang="es-CO" sz="1000" b="0" i="0" u="none" strike="noStrike" dirty="0">
                          <a:solidFill>
                            <a:srgbClr val="000000"/>
                          </a:solidFill>
                          <a:effectLst/>
                          <a:latin typeface="Arial" panose="020B0604020202020204" pitchFamily="34" charset="0"/>
                        </a:rPr>
                        <a:t>San Juan De Arama (</a:t>
                      </a:r>
                      <a:r>
                        <a:rPr lang="es-CO" sz="1000" b="0" i="0" u="none" strike="noStrike" dirty="0" smtClean="0">
                          <a:solidFill>
                            <a:srgbClr val="000000"/>
                          </a:solidFill>
                          <a:effectLst/>
                          <a:latin typeface="Arial" panose="020B0604020202020204" pitchFamily="34" charset="0"/>
                        </a:rPr>
                        <a:t>147,0), Villavicencio-ICA </a:t>
                      </a:r>
                      <a:r>
                        <a:rPr lang="es-CO" sz="1000" b="0" i="0" u="none" strike="noStrike" dirty="0">
                          <a:solidFill>
                            <a:srgbClr val="000000"/>
                          </a:solidFill>
                          <a:effectLst/>
                          <a:latin typeface="Arial" panose="020B0604020202020204" pitchFamily="34" charset="0"/>
                        </a:rPr>
                        <a:t>(</a:t>
                      </a:r>
                      <a:r>
                        <a:rPr lang="es-CO" sz="1000" b="0" i="0" u="none" strike="noStrike" dirty="0" smtClean="0">
                          <a:solidFill>
                            <a:srgbClr val="000000"/>
                          </a:solidFill>
                          <a:effectLst/>
                          <a:latin typeface="Arial" panose="020B0604020202020204" pitchFamily="34" charset="0"/>
                        </a:rPr>
                        <a:t>135,0), Villavicencio-IDEAM </a:t>
                      </a:r>
                      <a:r>
                        <a:rPr lang="es-CO" sz="1000" b="0" i="0" u="none" strike="noStrike" dirty="0">
                          <a:solidFill>
                            <a:srgbClr val="000000"/>
                          </a:solidFill>
                          <a:effectLst/>
                          <a:latin typeface="Arial" panose="020B0604020202020204" pitchFamily="34" charset="0"/>
                        </a:rPr>
                        <a:t>(127,5), </a:t>
                      </a:r>
                      <a:r>
                        <a:rPr lang="es-CO" sz="1000" b="0" i="0" u="none" strike="noStrike" dirty="0" smtClean="0">
                          <a:solidFill>
                            <a:srgbClr val="000000"/>
                          </a:solidFill>
                          <a:effectLst/>
                          <a:latin typeface="Arial" panose="020B0604020202020204" pitchFamily="34" charset="0"/>
                        </a:rPr>
                        <a:t>Villavicencio-Aeropuerto </a:t>
                      </a:r>
                      <a:r>
                        <a:rPr lang="es-CO" sz="1000" b="0" i="0" u="none" strike="noStrike" dirty="0">
                          <a:solidFill>
                            <a:srgbClr val="000000"/>
                          </a:solidFill>
                          <a:effectLst/>
                          <a:latin typeface="Arial" panose="020B0604020202020204" pitchFamily="34" charset="0"/>
                        </a:rPr>
                        <a:t>(127,1), </a:t>
                      </a:r>
                      <a:r>
                        <a:rPr lang="es-CO" sz="1000" b="0" i="0" u="none" strike="noStrike" dirty="0" smtClean="0">
                          <a:solidFill>
                            <a:srgbClr val="000000"/>
                          </a:solidFill>
                          <a:effectLst/>
                          <a:latin typeface="Arial" panose="020B0604020202020204" pitchFamily="34" charset="0"/>
                        </a:rPr>
                        <a:t>Villavicencio-</a:t>
                      </a:r>
                      <a:r>
                        <a:rPr lang="es-CO" sz="1000" b="0" i="0" u="none" strike="noStrike" dirty="0" err="1" smtClean="0">
                          <a:solidFill>
                            <a:srgbClr val="000000"/>
                          </a:solidFill>
                          <a:effectLst/>
                          <a:latin typeface="Arial" panose="020B0604020202020204" pitchFamily="34" charset="0"/>
                        </a:rPr>
                        <a:t>Servitá</a:t>
                      </a:r>
                      <a:r>
                        <a:rPr lang="es-CO" sz="1000" b="0" i="0" u="none" strike="noStrike" dirty="0" smtClean="0">
                          <a:solidFill>
                            <a:srgbClr val="000000"/>
                          </a:solidFill>
                          <a:effectLst/>
                          <a:latin typeface="Arial" panose="020B0604020202020204" pitchFamily="34" charset="0"/>
                        </a:rPr>
                        <a:t>  </a:t>
                      </a:r>
                      <a:r>
                        <a:rPr lang="es-CO" sz="1000" b="0" i="0" u="none" strike="noStrike" dirty="0">
                          <a:solidFill>
                            <a:srgbClr val="000000"/>
                          </a:solidFill>
                          <a:effectLst/>
                          <a:latin typeface="Arial" panose="020B0604020202020204" pitchFamily="34" charset="0"/>
                        </a:rPr>
                        <a:t>(</a:t>
                      </a:r>
                      <a:r>
                        <a:rPr lang="es-CO" sz="1000" b="0" i="0" u="none" strike="noStrike" dirty="0" smtClean="0">
                          <a:solidFill>
                            <a:srgbClr val="000000"/>
                          </a:solidFill>
                          <a:effectLst/>
                          <a:latin typeface="Arial" panose="020B0604020202020204" pitchFamily="34" charset="0"/>
                        </a:rPr>
                        <a:t>95,0), </a:t>
                      </a:r>
                      <a:r>
                        <a:rPr lang="es-CO" sz="1000" b="0" i="0" u="none" strike="noStrike" dirty="0">
                          <a:solidFill>
                            <a:srgbClr val="000000"/>
                          </a:solidFill>
                          <a:effectLst/>
                          <a:latin typeface="Arial" panose="020B0604020202020204" pitchFamily="34" charset="0"/>
                        </a:rPr>
                        <a:t>Cumaral (</a:t>
                      </a:r>
                      <a:r>
                        <a:rPr lang="es-CO" sz="1000" b="0" i="0" u="none" strike="noStrike" dirty="0" smtClean="0">
                          <a:solidFill>
                            <a:srgbClr val="000000"/>
                          </a:solidFill>
                          <a:effectLst/>
                          <a:latin typeface="Arial" panose="020B0604020202020204" pitchFamily="34" charset="0"/>
                        </a:rPr>
                        <a:t>92,0), Cubarral-San Luis de Cubarral </a:t>
                      </a:r>
                      <a:r>
                        <a:rPr lang="es-CO" sz="1000" b="0" i="0" u="none" strike="noStrike" dirty="0">
                          <a:solidFill>
                            <a:srgbClr val="000000"/>
                          </a:solidFill>
                          <a:effectLst/>
                          <a:latin typeface="Arial" panose="020B0604020202020204" pitchFamily="34" charset="0"/>
                        </a:rPr>
                        <a:t>(</a:t>
                      </a:r>
                      <a:r>
                        <a:rPr lang="es-CO" sz="1000" b="0" i="0" u="none" strike="noStrike" dirty="0" smtClean="0">
                          <a:solidFill>
                            <a:srgbClr val="000000"/>
                          </a:solidFill>
                          <a:effectLst/>
                          <a:latin typeface="Arial" panose="020B0604020202020204" pitchFamily="34" charset="0"/>
                        </a:rPr>
                        <a:t>75,0), </a:t>
                      </a:r>
                      <a:r>
                        <a:rPr lang="es-CO" sz="1000" b="0" i="0" u="none" strike="noStrike" dirty="0">
                          <a:solidFill>
                            <a:srgbClr val="000000"/>
                          </a:solidFill>
                          <a:effectLst/>
                          <a:latin typeface="Arial" panose="020B0604020202020204" pitchFamily="34" charset="0"/>
                        </a:rPr>
                        <a:t>Puerto </a:t>
                      </a:r>
                      <a:r>
                        <a:rPr lang="es-CO" sz="1000" b="0" i="0" u="none" strike="noStrike" dirty="0" smtClean="0">
                          <a:solidFill>
                            <a:srgbClr val="000000"/>
                          </a:solidFill>
                          <a:effectLst/>
                          <a:latin typeface="Arial" panose="020B0604020202020204" pitchFamily="34" charset="0"/>
                        </a:rPr>
                        <a:t>López-Fundo Nuevo Humapo </a:t>
                      </a:r>
                      <a:r>
                        <a:rPr lang="es-CO" sz="1000" b="0" i="0" u="none" strike="noStrike" dirty="0">
                          <a:solidFill>
                            <a:srgbClr val="000000"/>
                          </a:solidFill>
                          <a:effectLst/>
                          <a:latin typeface="Arial" panose="020B0604020202020204" pitchFamily="34" charset="0"/>
                        </a:rPr>
                        <a:t>(</a:t>
                      </a:r>
                      <a:r>
                        <a:rPr lang="es-CO" sz="1000" b="0" i="0" u="none" strike="noStrike" dirty="0" smtClean="0">
                          <a:solidFill>
                            <a:srgbClr val="000000"/>
                          </a:solidFill>
                          <a:effectLst/>
                          <a:latin typeface="Arial" panose="020B0604020202020204" pitchFamily="34" charset="0"/>
                        </a:rPr>
                        <a:t>65,0), Villavicencio-La Libertad </a:t>
                      </a:r>
                      <a:r>
                        <a:rPr lang="es-CO" sz="1000" b="0" i="0" u="none" strike="noStrike" dirty="0">
                          <a:solidFill>
                            <a:srgbClr val="000000"/>
                          </a:solidFill>
                          <a:effectLst/>
                          <a:latin typeface="Arial" panose="020B0604020202020204" pitchFamily="34" charset="0"/>
                        </a:rPr>
                        <a:t>(</a:t>
                      </a:r>
                      <a:r>
                        <a:rPr lang="es-CO" sz="1000" b="0" i="0" u="none" strike="noStrike" dirty="0" smtClean="0">
                          <a:solidFill>
                            <a:srgbClr val="000000"/>
                          </a:solidFill>
                          <a:effectLst/>
                          <a:latin typeface="Arial" panose="020B0604020202020204" pitchFamily="34" charset="0"/>
                        </a:rPr>
                        <a:t>63,0), </a:t>
                      </a:r>
                      <a:r>
                        <a:rPr lang="es-CO" sz="1000" b="0" i="0" u="none" strike="noStrike" dirty="0">
                          <a:solidFill>
                            <a:srgbClr val="000000"/>
                          </a:solidFill>
                          <a:effectLst/>
                          <a:latin typeface="Arial" panose="020B0604020202020204" pitchFamily="34" charset="0"/>
                        </a:rPr>
                        <a:t>Puerto </a:t>
                      </a:r>
                      <a:r>
                        <a:rPr lang="es-CO" sz="1000" b="0" i="0" u="none" strike="noStrike" dirty="0" smtClean="0">
                          <a:solidFill>
                            <a:srgbClr val="000000"/>
                          </a:solidFill>
                          <a:effectLst/>
                          <a:latin typeface="Arial" panose="020B0604020202020204" pitchFamily="34" charset="0"/>
                        </a:rPr>
                        <a:t>López-</a:t>
                      </a:r>
                      <a:r>
                        <a:rPr lang="es-CO" sz="1000" b="0" i="0" u="none" strike="noStrike" dirty="0" err="1" smtClean="0">
                          <a:solidFill>
                            <a:srgbClr val="000000"/>
                          </a:solidFill>
                          <a:effectLst/>
                          <a:latin typeface="Arial" panose="020B0604020202020204" pitchFamily="34" charset="0"/>
                        </a:rPr>
                        <a:t>Hda</a:t>
                      </a:r>
                      <a:r>
                        <a:rPr lang="es-CO" sz="1000" b="0" i="0" u="none" strike="noStrike" dirty="0" smtClean="0">
                          <a:solidFill>
                            <a:srgbClr val="000000"/>
                          </a:solidFill>
                          <a:effectLst/>
                          <a:latin typeface="Arial" panose="020B0604020202020204" pitchFamily="34" charset="0"/>
                        </a:rPr>
                        <a:t>. Las Margaritas </a:t>
                      </a:r>
                      <a:r>
                        <a:rPr lang="es-CO" sz="1000" b="0" i="0" u="none" strike="noStrike" dirty="0">
                          <a:solidFill>
                            <a:srgbClr val="000000"/>
                          </a:solidFill>
                          <a:effectLst/>
                          <a:latin typeface="Arial" panose="020B0604020202020204" pitchFamily="34" charset="0"/>
                        </a:rPr>
                        <a:t>(</a:t>
                      </a:r>
                      <a:r>
                        <a:rPr lang="es-CO" sz="1000" b="0" i="0" u="none" strike="noStrike" dirty="0" smtClean="0">
                          <a:solidFill>
                            <a:srgbClr val="000000"/>
                          </a:solidFill>
                          <a:effectLst/>
                          <a:latin typeface="Arial" panose="020B0604020202020204" pitchFamily="34" charset="0"/>
                        </a:rPr>
                        <a:t>61,0), </a:t>
                      </a:r>
                      <a:r>
                        <a:rPr lang="es-CO" sz="1000" b="0" i="0" u="none" strike="noStrike" dirty="0">
                          <a:solidFill>
                            <a:srgbClr val="000000"/>
                          </a:solidFill>
                          <a:effectLst/>
                          <a:latin typeface="Arial" panose="020B0604020202020204" pitchFamily="34" charset="0"/>
                        </a:rPr>
                        <a:t>Mesetas (</a:t>
                      </a:r>
                      <a:r>
                        <a:rPr lang="es-CO" sz="1000" b="0" i="0" u="none" strike="noStrike" dirty="0" smtClean="0">
                          <a:solidFill>
                            <a:srgbClr val="000000"/>
                          </a:solidFill>
                          <a:effectLst/>
                          <a:latin typeface="Arial" panose="020B0604020202020204" pitchFamily="34" charset="0"/>
                        </a:rPr>
                        <a:t>57,0), </a:t>
                      </a:r>
                      <a:r>
                        <a:rPr lang="es-CO" sz="1000" b="0" i="0" u="none" strike="noStrike" dirty="0">
                          <a:solidFill>
                            <a:srgbClr val="000000"/>
                          </a:solidFill>
                          <a:effectLst/>
                          <a:latin typeface="Arial" panose="020B0604020202020204" pitchFamily="34" charset="0"/>
                        </a:rPr>
                        <a:t>El Dorado (</a:t>
                      </a:r>
                      <a:r>
                        <a:rPr lang="es-CO" sz="1000" b="0" i="0" u="none" strike="noStrike" dirty="0" smtClean="0">
                          <a:solidFill>
                            <a:srgbClr val="000000"/>
                          </a:solidFill>
                          <a:effectLst/>
                          <a:latin typeface="Arial" panose="020B0604020202020204" pitchFamily="34" charset="0"/>
                        </a:rPr>
                        <a:t>50,0), </a:t>
                      </a:r>
                      <a:r>
                        <a:rPr lang="es-CO" sz="1000" b="0" i="0" u="none" strike="noStrike" dirty="0" smtClean="0">
                          <a:solidFill>
                            <a:srgbClr val="000000"/>
                          </a:solidFill>
                          <a:effectLst/>
                          <a:latin typeface="Arial" panose="020B0604020202020204" pitchFamily="34" charset="0"/>
                        </a:rPr>
                        <a:t>Restrepo (40,8)</a:t>
                      </a:r>
                      <a:r>
                        <a:rPr lang="es-CO" sz="1000" b="0" i="0" u="none" strike="noStrike" baseline="0" dirty="0" smtClean="0">
                          <a:solidFill>
                            <a:srgbClr val="000000"/>
                          </a:solidFill>
                          <a:effectLst/>
                          <a:latin typeface="Arial" panose="020B0604020202020204" pitchFamily="34" charset="0"/>
                        </a:rPr>
                        <a:t> y </a:t>
                      </a:r>
                      <a:r>
                        <a:rPr lang="es-CO" sz="1000" b="0" i="0" u="none" strike="noStrike" dirty="0" smtClean="0">
                          <a:solidFill>
                            <a:srgbClr val="000000"/>
                          </a:solidFill>
                          <a:effectLst/>
                          <a:latin typeface="Arial" panose="020B0604020202020204" pitchFamily="34" charset="0"/>
                        </a:rPr>
                        <a:t>El Calvario (37,0).</a:t>
                      </a:r>
                      <a:endParaRPr lang="es-CO" sz="1000" b="0" i="0" u="none" strike="noStrike" dirty="0">
                        <a:solidFill>
                          <a:srgbClr val="000000"/>
                        </a:solidFill>
                        <a:effectLst/>
                        <a:latin typeface="Arial" panose="020B0604020202020204" pitchFamily="34" charset="0"/>
                      </a:endParaRP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0">
                <a:tc>
                  <a:txBody>
                    <a:bodyPr/>
                    <a:lstStyle/>
                    <a:p>
                      <a:pPr algn="ctr" fontAlgn="ctr"/>
                      <a:r>
                        <a:rPr lang="es-CO" sz="1000" b="1" i="0" u="none" strike="noStrike" dirty="0">
                          <a:solidFill>
                            <a:srgbClr val="000000"/>
                          </a:solidFill>
                          <a:effectLst/>
                          <a:latin typeface="Arial" panose="020B0604020202020204" pitchFamily="34" charset="0"/>
                        </a:rPr>
                        <a:t>NARIÑO</a:t>
                      </a: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Arial" panose="020B0604020202020204" pitchFamily="34" charset="0"/>
                        </a:rPr>
                        <a:t>Cumbitara (35,1</a:t>
                      </a:r>
                      <a:r>
                        <a:rPr lang="es-CO" sz="1000" b="0" i="0" u="none" strike="noStrike" dirty="0" smtClean="0">
                          <a:solidFill>
                            <a:srgbClr val="000000"/>
                          </a:solidFill>
                          <a:effectLst/>
                          <a:latin typeface="Arial" panose="020B0604020202020204" pitchFamily="34" charset="0"/>
                        </a:rPr>
                        <a:t>)</a:t>
                      </a:r>
                      <a:r>
                        <a:rPr lang="es-CO" sz="1000" b="0" i="0" u="none" strike="noStrike" baseline="0" dirty="0" smtClean="0">
                          <a:solidFill>
                            <a:srgbClr val="000000"/>
                          </a:solidFill>
                          <a:effectLst/>
                          <a:latin typeface="Arial" panose="020B0604020202020204" pitchFamily="34" charset="0"/>
                        </a:rPr>
                        <a:t> y</a:t>
                      </a:r>
                      <a:r>
                        <a:rPr lang="es-CO" sz="1000" b="0" i="0" u="none" strike="noStrike" dirty="0" smtClean="0">
                          <a:solidFill>
                            <a:srgbClr val="000000"/>
                          </a:solidFill>
                          <a:effectLst/>
                          <a:latin typeface="Arial" panose="020B0604020202020204" pitchFamily="34" charset="0"/>
                        </a:rPr>
                        <a:t> </a:t>
                      </a:r>
                      <a:r>
                        <a:rPr lang="es-CO" sz="1000" b="0" i="0" u="none" strike="noStrike" dirty="0">
                          <a:solidFill>
                            <a:srgbClr val="000000"/>
                          </a:solidFill>
                          <a:effectLst/>
                          <a:latin typeface="Arial" panose="020B0604020202020204" pitchFamily="34" charset="0"/>
                        </a:rPr>
                        <a:t>Policarpa (</a:t>
                      </a:r>
                      <a:r>
                        <a:rPr lang="es-CO" sz="1000" b="0" i="0" u="none" strike="noStrike" dirty="0" smtClean="0">
                          <a:solidFill>
                            <a:srgbClr val="000000"/>
                          </a:solidFill>
                          <a:effectLst/>
                          <a:latin typeface="Arial" panose="020B0604020202020204" pitchFamily="34" charset="0"/>
                        </a:rPr>
                        <a:t>30,0). </a:t>
                      </a:r>
                      <a:endParaRPr lang="es-CO" sz="1000" b="0" i="0" u="none" strike="noStrike" dirty="0">
                        <a:solidFill>
                          <a:srgbClr val="000000"/>
                        </a:solidFill>
                        <a:effectLst/>
                        <a:latin typeface="Arial" panose="020B0604020202020204" pitchFamily="34" charset="0"/>
                      </a:endParaRP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0">
                <a:tc>
                  <a:txBody>
                    <a:bodyPr/>
                    <a:lstStyle/>
                    <a:p>
                      <a:pPr algn="ctr" fontAlgn="ctr"/>
                      <a:r>
                        <a:rPr lang="es-CO" sz="1000" b="1" i="0" u="none" strike="noStrike" dirty="0">
                          <a:solidFill>
                            <a:srgbClr val="000000"/>
                          </a:solidFill>
                          <a:effectLst/>
                          <a:latin typeface="Arial" panose="020B0604020202020204" pitchFamily="34" charset="0"/>
                        </a:rPr>
                        <a:t>NORTE DE SANTANDER</a:t>
                      </a: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Arial" panose="020B0604020202020204" pitchFamily="34" charset="0"/>
                        </a:rPr>
                        <a:t>Sardinata (</a:t>
                      </a:r>
                      <a:r>
                        <a:rPr lang="es-CO" sz="1000" b="0" i="0" u="none" strike="noStrike" dirty="0" smtClean="0">
                          <a:solidFill>
                            <a:srgbClr val="000000"/>
                          </a:solidFill>
                          <a:effectLst/>
                          <a:latin typeface="Arial" panose="020B0604020202020204" pitchFamily="34" charset="0"/>
                        </a:rPr>
                        <a:t>46,0).</a:t>
                      </a:r>
                      <a:endParaRPr lang="es-CO" sz="1000" b="0" i="0" u="none" strike="noStrike" dirty="0">
                        <a:solidFill>
                          <a:srgbClr val="000000"/>
                        </a:solidFill>
                        <a:effectLst/>
                        <a:latin typeface="Arial" panose="020B0604020202020204" pitchFamily="34" charset="0"/>
                      </a:endParaRP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0">
                <a:tc>
                  <a:txBody>
                    <a:bodyPr/>
                    <a:lstStyle/>
                    <a:p>
                      <a:pPr algn="ctr" fontAlgn="ctr"/>
                      <a:r>
                        <a:rPr lang="es-CO" sz="1000" b="1" i="0" u="none" strike="noStrike" dirty="0">
                          <a:solidFill>
                            <a:srgbClr val="000000"/>
                          </a:solidFill>
                          <a:effectLst/>
                          <a:latin typeface="Arial" panose="020B0604020202020204" pitchFamily="34" charset="0"/>
                        </a:rPr>
                        <a:t>QUINDIO</a:t>
                      </a: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Arial" panose="020B0604020202020204" pitchFamily="34" charset="0"/>
                        </a:rPr>
                        <a:t>Salento (</a:t>
                      </a:r>
                      <a:r>
                        <a:rPr lang="es-CO" sz="1000" b="0" i="0" u="none" strike="noStrike" dirty="0" smtClean="0">
                          <a:solidFill>
                            <a:srgbClr val="000000"/>
                          </a:solidFill>
                          <a:effectLst/>
                          <a:latin typeface="Arial" panose="020B0604020202020204" pitchFamily="34" charset="0"/>
                        </a:rPr>
                        <a:t>50,0).</a:t>
                      </a:r>
                      <a:endParaRPr lang="es-CO" sz="1000" b="0" i="0" u="none" strike="noStrike" dirty="0">
                        <a:solidFill>
                          <a:srgbClr val="000000"/>
                        </a:solidFill>
                        <a:effectLst/>
                        <a:latin typeface="Arial" panose="020B0604020202020204" pitchFamily="34" charset="0"/>
                      </a:endParaRP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0">
                <a:tc>
                  <a:txBody>
                    <a:bodyPr/>
                    <a:lstStyle/>
                    <a:p>
                      <a:pPr algn="ctr" fontAlgn="ctr"/>
                      <a:r>
                        <a:rPr lang="es-CO" sz="1000" b="1" i="0" u="none" strike="noStrike" dirty="0">
                          <a:solidFill>
                            <a:srgbClr val="000000"/>
                          </a:solidFill>
                          <a:effectLst/>
                          <a:latin typeface="Arial" panose="020B0604020202020204" pitchFamily="34" charset="0"/>
                        </a:rPr>
                        <a:t>RISARALDA</a:t>
                      </a: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ctr"/>
                      <a:r>
                        <a:rPr lang="es-CO" sz="1000" b="0" i="0" u="none" strike="noStrike" dirty="0" smtClean="0">
                          <a:solidFill>
                            <a:srgbClr val="000000"/>
                          </a:solidFill>
                          <a:effectLst/>
                          <a:latin typeface="Arial" panose="020B0604020202020204" pitchFamily="34" charset="0"/>
                        </a:rPr>
                        <a:t>Pereira-Aeropuerto </a:t>
                      </a:r>
                      <a:r>
                        <a:rPr lang="es-CO" sz="1000" b="0" i="0" u="none" strike="noStrike" dirty="0">
                          <a:solidFill>
                            <a:srgbClr val="000000"/>
                          </a:solidFill>
                          <a:effectLst/>
                          <a:latin typeface="Arial" panose="020B0604020202020204" pitchFamily="34" charset="0"/>
                        </a:rPr>
                        <a:t>(42,2</a:t>
                      </a:r>
                      <a:r>
                        <a:rPr lang="es-CO" sz="1000" b="0" i="0" u="none" strike="noStrike" dirty="0" smtClean="0">
                          <a:solidFill>
                            <a:srgbClr val="000000"/>
                          </a:solidFill>
                          <a:effectLst/>
                          <a:latin typeface="Arial" panose="020B0604020202020204" pitchFamily="34" charset="0"/>
                        </a:rPr>
                        <a:t>).</a:t>
                      </a:r>
                      <a:endParaRPr lang="es-CO" sz="1000" b="0" i="0" u="none" strike="noStrike" dirty="0">
                        <a:solidFill>
                          <a:srgbClr val="000000"/>
                        </a:solidFill>
                        <a:effectLst/>
                        <a:latin typeface="Arial" panose="020B0604020202020204" pitchFamily="34" charset="0"/>
                      </a:endParaRP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0">
                <a:tc>
                  <a:txBody>
                    <a:bodyPr/>
                    <a:lstStyle/>
                    <a:p>
                      <a:pPr algn="ctr" fontAlgn="ctr"/>
                      <a:r>
                        <a:rPr lang="es-CO" sz="1000" b="1" i="0" u="none" strike="noStrike" dirty="0">
                          <a:solidFill>
                            <a:srgbClr val="000000"/>
                          </a:solidFill>
                          <a:effectLst/>
                          <a:latin typeface="Arial" panose="020B0604020202020204" pitchFamily="34" charset="0"/>
                        </a:rPr>
                        <a:t>SANTANDER</a:t>
                      </a: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Arial" panose="020B0604020202020204" pitchFamily="34" charset="0"/>
                        </a:rPr>
                        <a:t>Sucre (65,8), </a:t>
                      </a:r>
                      <a:r>
                        <a:rPr lang="es-CO" sz="1000" b="0" i="0" u="none" strike="noStrike" dirty="0" smtClean="0">
                          <a:solidFill>
                            <a:srgbClr val="000000"/>
                          </a:solidFill>
                          <a:effectLst/>
                          <a:latin typeface="Arial" panose="020B0604020202020204" pitchFamily="34" charset="0"/>
                        </a:rPr>
                        <a:t>Guavatá </a:t>
                      </a:r>
                      <a:r>
                        <a:rPr lang="es-CO" sz="1000" b="0" i="0" u="none" strike="noStrike" dirty="0">
                          <a:solidFill>
                            <a:srgbClr val="000000"/>
                          </a:solidFill>
                          <a:effectLst/>
                          <a:latin typeface="Arial" panose="020B0604020202020204" pitchFamily="34" charset="0"/>
                        </a:rPr>
                        <a:t>(64,1), Guadalupe (48), Lebrija (31,7</a:t>
                      </a:r>
                      <a:r>
                        <a:rPr lang="es-CO" sz="1000" b="0" i="0" u="none" strike="noStrike" dirty="0" smtClean="0">
                          <a:solidFill>
                            <a:srgbClr val="000000"/>
                          </a:solidFill>
                          <a:effectLst/>
                          <a:latin typeface="Arial" panose="020B0604020202020204" pitchFamily="34" charset="0"/>
                        </a:rPr>
                        <a:t>) y Puerto Wilches </a:t>
                      </a:r>
                      <a:r>
                        <a:rPr lang="es-CO" sz="1000" b="0" i="0" u="none" strike="noStrike" dirty="0">
                          <a:solidFill>
                            <a:srgbClr val="000000"/>
                          </a:solidFill>
                          <a:effectLst/>
                          <a:latin typeface="Arial" panose="020B0604020202020204" pitchFamily="34" charset="0"/>
                        </a:rPr>
                        <a:t>(</a:t>
                      </a:r>
                      <a:r>
                        <a:rPr lang="es-CO" sz="1000" b="0" i="0" u="none" strike="noStrike" dirty="0" smtClean="0">
                          <a:solidFill>
                            <a:srgbClr val="000000"/>
                          </a:solidFill>
                          <a:effectLst/>
                          <a:latin typeface="Arial" panose="020B0604020202020204" pitchFamily="34" charset="0"/>
                        </a:rPr>
                        <a:t>30,0).</a:t>
                      </a:r>
                      <a:endParaRPr lang="es-CO" sz="1000" b="0" i="0" u="none" strike="noStrike" dirty="0">
                        <a:solidFill>
                          <a:srgbClr val="000000"/>
                        </a:solidFill>
                        <a:effectLst/>
                        <a:latin typeface="Arial" panose="020B0604020202020204" pitchFamily="34" charset="0"/>
                      </a:endParaRP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0">
                <a:tc>
                  <a:txBody>
                    <a:bodyPr/>
                    <a:lstStyle/>
                    <a:p>
                      <a:pPr algn="ctr" fontAlgn="ctr"/>
                      <a:r>
                        <a:rPr lang="es-CO" sz="1000" b="1" i="0" u="none" strike="noStrike" dirty="0">
                          <a:solidFill>
                            <a:srgbClr val="000000"/>
                          </a:solidFill>
                          <a:effectLst/>
                          <a:latin typeface="Arial" panose="020B0604020202020204" pitchFamily="34" charset="0"/>
                        </a:rPr>
                        <a:t>TOLIMA</a:t>
                      </a: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Arial" panose="020B0604020202020204" pitchFamily="34" charset="0"/>
                        </a:rPr>
                        <a:t>San Sebastián De Mariquita (39,5), Líbano (</a:t>
                      </a:r>
                      <a:r>
                        <a:rPr lang="es-CO" sz="1000" b="0" i="0" u="none" strike="noStrike" dirty="0" smtClean="0">
                          <a:solidFill>
                            <a:srgbClr val="000000"/>
                          </a:solidFill>
                          <a:effectLst/>
                          <a:latin typeface="Arial" panose="020B0604020202020204" pitchFamily="34" charset="0"/>
                        </a:rPr>
                        <a:t>33,0) e Ibagué-La Juntas  </a:t>
                      </a:r>
                      <a:r>
                        <a:rPr lang="es-CO" sz="1000" b="0" i="0" u="none" strike="noStrike" dirty="0">
                          <a:solidFill>
                            <a:srgbClr val="000000"/>
                          </a:solidFill>
                          <a:effectLst/>
                          <a:latin typeface="Arial" panose="020B0604020202020204" pitchFamily="34" charset="0"/>
                        </a:rPr>
                        <a:t>(31,1</a:t>
                      </a:r>
                      <a:r>
                        <a:rPr lang="es-CO" sz="1000" b="0" i="0" u="none" strike="noStrike" dirty="0" smtClean="0">
                          <a:solidFill>
                            <a:srgbClr val="000000"/>
                          </a:solidFill>
                          <a:effectLst/>
                          <a:latin typeface="Arial" panose="020B0604020202020204" pitchFamily="34" charset="0"/>
                        </a:rPr>
                        <a:t>).</a:t>
                      </a:r>
                      <a:endParaRPr lang="es-CO" sz="1000" b="0" i="0" u="none" strike="noStrike" dirty="0">
                        <a:solidFill>
                          <a:srgbClr val="000000"/>
                        </a:solidFill>
                        <a:effectLst/>
                        <a:latin typeface="Arial" panose="020B0604020202020204" pitchFamily="34" charset="0"/>
                      </a:endParaRP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0">
                <a:tc>
                  <a:txBody>
                    <a:bodyPr/>
                    <a:lstStyle/>
                    <a:p>
                      <a:pPr algn="ctr" fontAlgn="ctr"/>
                      <a:r>
                        <a:rPr lang="es-CO" sz="1000" b="1" i="0" u="none" strike="noStrike" dirty="0">
                          <a:solidFill>
                            <a:srgbClr val="000000"/>
                          </a:solidFill>
                          <a:effectLst/>
                          <a:latin typeface="Arial" panose="020B0604020202020204" pitchFamily="34" charset="0"/>
                        </a:rPr>
                        <a:t>VALLE DEL CAUCA</a:t>
                      </a: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Arial" panose="020B0604020202020204" pitchFamily="34" charset="0"/>
                        </a:rPr>
                        <a:t>Buenaventura (</a:t>
                      </a:r>
                      <a:r>
                        <a:rPr lang="es-CO" sz="1000" b="0" i="0" u="none" strike="noStrike" dirty="0" smtClean="0">
                          <a:solidFill>
                            <a:srgbClr val="000000"/>
                          </a:solidFill>
                          <a:effectLst/>
                          <a:latin typeface="Arial" panose="020B0604020202020204" pitchFamily="34" charset="0"/>
                        </a:rPr>
                        <a:t>83,0), </a:t>
                      </a:r>
                      <a:r>
                        <a:rPr lang="es-CO" sz="1000" b="0" i="0" u="none" strike="noStrike" dirty="0">
                          <a:solidFill>
                            <a:srgbClr val="000000"/>
                          </a:solidFill>
                          <a:effectLst/>
                          <a:latin typeface="Arial" panose="020B0604020202020204" pitchFamily="34" charset="0"/>
                        </a:rPr>
                        <a:t>Roldanillo (</a:t>
                      </a:r>
                      <a:r>
                        <a:rPr lang="es-CO" sz="1000" b="0" i="0" u="none" strike="noStrike" dirty="0" smtClean="0">
                          <a:solidFill>
                            <a:srgbClr val="000000"/>
                          </a:solidFill>
                          <a:effectLst/>
                          <a:latin typeface="Arial" panose="020B0604020202020204" pitchFamily="34" charset="0"/>
                        </a:rPr>
                        <a:t>44,0) y Cali-Aeropuerto </a:t>
                      </a:r>
                      <a:r>
                        <a:rPr lang="es-CO" sz="1000" b="0" i="0" u="none" strike="noStrike" dirty="0">
                          <a:solidFill>
                            <a:srgbClr val="000000"/>
                          </a:solidFill>
                          <a:effectLst/>
                          <a:latin typeface="Arial" panose="020B0604020202020204" pitchFamily="34" charset="0"/>
                        </a:rPr>
                        <a:t>(39,8</a:t>
                      </a:r>
                      <a:r>
                        <a:rPr lang="es-CO" sz="1000" b="0" i="0" u="none" strike="noStrike" dirty="0" smtClean="0">
                          <a:solidFill>
                            <a:srgbClr val="000000"/>
                          </a:solidFill>
                          <a:effectLst/>
                          <a:latin typeface="Arial" panose="020B0604020202020204" pitchFamily="34" charset="0"/>
                        </a:rPr>
                        <a:t>).</a:t>
                      </a:r>
                      <a:endParaRPr lang="es-CO" sz="1000" b="0" i="0" u="none" strike="noStrike" dirty="0">
                        <a:solidFill>
                          <a:srgbClr val="000000"/>
                        </a:solidFill>
                        <a:effectLst/>
                        <a:latin typeface="Arial" panose="020B0604020202020204" pitchFamily="34" charset="0"/>
                      </a:endParaRP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64284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t="2940"/>
          <a:stretch/>
        </p:blipFill>
        <p:spPr>
          <a:xfrm>
            <a:off x="1898" y="1269175"/>
            <a:ext cx="6478103" cy="7119175"/>
          </a:xfrm>
          <a:prstGeom prst="rect">
            <a:avLst/>
          </a:prstGeom>
        </p:spPr>
      </p:pic>
      <p:pic>
        <p:nvPicPr>
          <p:cNvPr id="6" name="Imagen 5"/>
          <p:cNvPicPr>
            <a:picLocks/>
          </p:cNvPicPr>
          <p:nvPr/>
        </p:nvPicPr>
        <p:blipFill>
          <a:blip r:embed="rId3">
            <a:extLst>
              <a:ext uri="{28A0092B-C50C-407E-A947-70E740481C1C}">
                <a14:useLocalDpi xmlns:a14="http://schemas.microsoft.com/office/drawing/2010/main" val="0"/>
              </a:ext>
            </a:extLst>
          </a:blip>
          <a:stretch>
            <a:fillRect/>
          </a:stretch>
        </p:blipFill>
        <p:spPr>
          <a:xfrm>
            <a:off x="1" y="1081157"/>
            <a:ext cx="6480000" cy="414000"/>
          </a:xfrm>
          <a:prstGeom prst="rect">
            <a:avLst/>
          </a:prstGeom>
        </p:spPr>
      </p:pic>
      <p:sp>
        <p:nvSpPr>
          <p:cNvPr id="2" name="CuadroTexto 1"/>
          <p:cNvSpPr txBox="1"/>
          <p:nvPr/>
        </p:nvSpPr>
        <p:spPr>
          <a:xfrm>
            <a:off x="2835087" y="1088508"/>
            <a:ext cx="3645088" cy="400110"/>
          </a:xfrm>
          <a:prstGeom prst="rect">
            <a:avLst/>
          </a:prstGeom>
          <a:noFill/>
        </p:spPr>
        <p:txBody>
          <a:bodyPr wrap="square" rtlCol="0">
            <a:spAutoFit/>
          </a:bodyPr>
          <a:lstStyle/>
          <a:p>
            <a:pPr algn="just"/>
            <a:r>
              <a:rPr lang="es-CO" sz="1000" b="1" dirty="0">
                <a:latin typeface="Arial Narrow" panose="020B0606020202030204" pitchFamily="34" charset="0"/>
                <a:cs typeface="Arial" panose="020B0604020202020204" pitchFamily="34" charset="0"/>
              </a:rPr>
              <a:t>A continuación se relacionan los municipios </a:t>
            </a:r>
            <a:r>
              <a:rPr lang="es-CO" sz="1000" b="1" dirty="0" smtClean="0">
                <a:latin typeface="Arial Narrow" panose="020B0606020202030204" pitchFamily="34" charset="0"/>
                <a:cs typeface="Arial" panose="020B0604020202020204" pitchFamily="34" charset="0"/>
              </a:rPr>
              <a:t>donde en </a:t>
            </a:r>
            <a:r>
              <a:rPr lang="es-CO" sz="1000" b="1" dirty="0">
                <a:latin typeface="Arial Narrow" panose="020B0606020202030204" pitchFamily="34" charset="0"/>
                <a:cs typeface="Arial" panose="020B0604020202020204" pitchFamily="34" charset="0"/>
              </a:rPr>
              <a:t>las últimas 24 horas se registraron temperaturas iguales o superiores a </a:t>
            </a:r>
            <a:r>
              <a:rPr lang="es-CO" sz="1000" b="1" dirty="0" smtClean="0">
                <a:latin typeface="Arial Narrow" panose="020B0606020202030204" pitchFamily="34" charset="0"/>
                <a:cs typeface="Arial" panose="020B0604020202020204" pitchFamily="34" charset="0"/>
              </a:rPr>
              <a:t>35.0 </a:t>
            </a:r>
            <a:r>
              <a:rPr lang="es-CO" sz="1000" b="1" dirty="0" smtClean="0">
                <a:latin typeface="Arial Narrow" panose="020B0606020202030204" pitchFamily="34" charset="0"/>
                <a:cs typeface="Arial" panose="020B0604020202020204" pitchFamily="34" charset="0"/>
              </a:rPr>
              <a:t>ºC</a:t>
            </a:r>
            <a:r>
              <a:rPr lang="es-CO" sz="1000" b="1" dirty="0">
                <a:latin typeface="Arial Narrow" panose="020B0606020202030204" pitchFamily="34" charset="0"/>
                <a:cs typeface="Arial" panose="020B0604020202020204" pitchFamily="34" charset="0"/>
              </a:rPr>
              <a:t>.</a:t>
            </a:r>
          </a:p>
        </p:txBody>
      </p:sp>
      <p:sp>
        <p:nvSpPr>
          <p:cNvPr id="10" name="CuadroTexto 9"/>
          <p:cNvSpPr txBox="1"/>
          <p:nvPr/>
        </p:nvSpPr>
        <p:spPr>
          <a:xfrm>
            <a:off x="358043" y="1683816"/>
            <a:ext cx="5760000" cy="938719"/>
          </a:xfrm>
          <a:prstGeom prst="rect">
            <a:avLst/>
          </a:prstGeom>
          <a:solidFill>
            <a:schemeClr val="bg1">
              <a:alpha val="90000"/>
            </a:schemeClr>
          </a:solidFill>
        </p:spPr>
        <p:txBody>
          <a:bodyPr wrap="square" rtlCol="0">
            <a:spAutoFit/>
          </a:bodyPr>
          <a:lstStyle/>
          <a:p>
            <a:pPr algn="just"/>
            <a:r>
              <a:rPr lang="es-CO" sz="1100" dirty="0">
                <a:latin typeface="Arial Narrow" panose="020B0606020202030204" pitchFamily="34" charset="0"/>
                <a:cs typeface="Arial" panose="020B0604020202020204" pitchFamily="34" charset="0"/>
              </a:rPr>
              <a:t>Se aclara que las temperaturas indicadas en los municipios, realmente corresponden a aquellos puntos en los cuales el IDEAM </a:t>
            </a:r>
            <a:r>
              <a:rPr lang="es-CO" sz="1100">
                <a:latin typeface="Arial Narrow" panose="020B0606020202030204" pitchFamily="34" charset="0"/>
                <a:cs typeface="Arial" panose="020B0604020202020204" pitchFamily="34" charset="0"/>
              </a:rPr>
              <a:t>tiene </a:t>
            </a:r>
            <a:r>
              <a:rPr lang="es-CO" sz="1100" smtClean="0">
                <a:latin typeface="Arial Narrow" panose="020B0606020202030204" pitchFamily="34" charset="0"/>
                <a:cs typeface="Arial" panose="020B0604020202020204" pitchFamily="34" charset="0"/>
              </a:rPr>
              <a:t>estaciones de monitoreo</a:t>
            </a:r>
            <a:r>
              <a:rPr lang="es-CO" sz="1100" dirty="0">
                <a:latin typeface="Arial Narrow" panose="020B0606020202030204" pitchFamily="34" charset="0"/>
                <a:cs typeface="Arial" panose="020B0604020202020204" pitchFamily="34" charset="0"/>
              </a:rPr>
              <a:t>, pero no necesariamente quiere decir que el dato corresponda a las temperaturas que se presentaron directamente sobre el casco urbano en </a:t>
            </a:r>
            <a:r>
              <a:rPr lang="es-CO" sz="1100" dirty="0" smtClean="0">
                <a:latin typeface="Arial Narrow" panose="020B0606020202030204" pitchFamily="34" charset="0"/>
                <a:cs typeface="Arial" panose="020B0604020202020204" pitchFamily="34" charset="0"/>
              </a:rPr>
              <a:t>donde se </a:t>
            </a:r>
            <a:r>
              <a:rPr lang="es-CO" sz="1100" dirty="0">
                <a:latin typeface="Arial Narrow" panose="020B0606020202030204" pitchFamily="34" charset="0"/>
                <a:cs typeface="Arial" panose="020B0604020202020204" pitchFamily="34" charset="0"/>
              </a:rPr>
              <a:t>concentra la mayor población. En ocasiones la estación sobre la cual se destaca el </a:t>
            </a:r>
            <a:r>
              <a:rPr lang="es-CO" sz="1100">
                <a:latin typeface="Arial Narrow" panose="020B0606020202030204" pitchFamily="34" charset="0"/>
                <a:cs typeface="Arial" panose="020B0604020202020204" pitchFamily="34" charset="0"/>
              </a:rPr>
              <a:t>mayor </a:t>
            </a:r>
            <a:r>
              <a:rPr lang="es-CO" sz="1100" smtClean="0">
                <a:latin typeface="Arial Narrow" panose="020B0606020202030204" pitchFamily="34" charset="0"/>
                <a:cs typeface="Arial" panose="020B0604020202020204" pitchFamily="34" charset="0"/>
              </a:rPr>
              <a:t>valor de temperatura</a:t>
            </a:r>
            <a:r>
              <a:rPr lang="es-CO" sz="1100" dirty="0">
                <a:latin typeface="Arial Narrow" panose="020B0606020202030204" pitchFamily="34" charset="0"/>
                <a:cs typeface="Arial" panose="020B0604020202020204" pitchFamily="34" charset="0"/>
              </a:rPr>
              <a:t>, </a:t>
            </a:r>
            <a:r>
              <a:rPr lang="es-CO" sz="1100">
                <a:latin typeface="Arial Narrow" panose="020B0606020202030204" pitchFamily="34" charset="0"/>
                <a:cs typeface="Arial" panose="020B0604020202020204" pitchFamily="34" charset="0"/>
              </a:rPr>
              <a:t>a </a:t>
            </a:r>
            <a:r>
              <a:rPr lang="es-CO" sz="1100" smtClean="0">
                <a:latin typeface="Arial Narrow" panose="020B0606020202030204" pitchFamily="34" charset="0"/>
                <a:cs typeface="Arial" panose="020B0604020202020204" pitchFamily="34" charset="0"/>
              </a:rPr>
              <a:t>pesar de pertenecer </a:t>
            </a:r>
            <a:r>
              <a:rPr lang="es-CO" sz="1100" dirty="0">
                <a:latin typeface="Arial Narrow" panose="020B0606020202030204" pitchFamily="34" charset="0"/>
                <a:cs typeface="Arial" panose="020B0604020202020204" pitchFamily="34" charset="0"/>
              </a:rPr>
              <a:t>al municipio, </a:t>
            </a:r>
            <a:r>
              <a:rPr lang="es-CO" sz="1100" dirty="0" smtClean="0">
                <a:latin typeface="Arial Narrow" panose="020B0606020202030204" pitchFamily="34" charset="0"/>
                <a:cs typeface="Arial" panose="020B0604020202020204" pitchFamily="34" charset="0"/>
              </a:rPr>
              <a:t>puede quedar </a:t>
            </a:r>
            <a:r>
              <a:rPr lang="es-CO" sz="1100" dirty="0">
                <a:latin typeface="Arial Narrow" panose="020B0606020202030204" pitchFamily="34" charset="0"/>
                <a:cs typeface="Arial" panose="020B0604020202020204" pitchFamily="34" charset="0"/>
              </a:rPr>
              <a:t>alejada del centro poblado principal. </a:t>
            </a:r>
          </a:p>
        </p:txBody>
      </p:sp>
      <p:graphicFrame>
        <p:nvGraphicFramePr>
          <p:cNvPr id="8" name="Tabla 7"/>
          <p:cNvGraphicFramePr>
            <a:graphicFrameLocks noGrp="1"/>
          </p:cNvGraphicFramePr>
          <p:nvPr>
            <p:extLst>
              <p:ext uri="{D42A27DB-BD31-4B8C-83A1-F6EECF244321}">
                <p14:modId xmlns:p14="http://schemas.microsoft.com/office/powerpoint/2010/main" val="3580256603"/>
              </p:ext>
            </p:extLst>
          </p:nvPr>
        </p:nvGraphicFramePr>
        <p:xfrm>
          <a:off x="180087" y="2889175"/>
          <a:ext cx="6120000" cy="1508848"/>
        </p:xfrm>
        <a:graphic>
          <a:graphicData uri="http://schemas.openxmlformats.org/drawingml/2006/table">
            <a:tbl>
              <a:tblPr firstRow="1" firstCol="1" bandRow="1">
                <a:tableStyleId>{10A1B5D5-9B99-4C35-A422-299274C87663}</a:tableStyleId>
              </a:tblPr>
              <a:tblGrid>
                <a:gridCol w="1529999">
                  <a:extLst>
                    <a:ext uri="{9D8B030D-6E8A-4147-A177-3AD203B41FA5}">
                      <a16:colId xmlns="" xmlns:a16="http://schemas.microsoft.com/office/drawing/2014/main" val="20000"/>
                    </a:ext>
                  </a:extLst>
                </a:gridCol>
                <a:gridCol w="4590001">
                  <a:extLst>
                    <a:ext uri="{9D8B030D-6E8A-4147-A177-3AD203B41FA5}">
                      <a16:colId xmlns="" xmlns:a16="http://schemas.microsoft.com/office/drawing/2014/main" val="20001"/>
                    </a:ext>
                  </a:extLst>
                </a:gridCol>
              </a:tblGrid>
              <a:tr h="276068">
                <a:tc>
                  <a:txBody>
                    <a:bodyPr/>
                    <a:lstStyle/>
                    <a:p>
                      <a:pPr algn="ctr">
                        <a:spcAft>
                          <a:spcPts val="0"/>
                        </a:spcAft>
                      </a:pPr>
                      <a:r>
                        <a:rPr lang="es-CO" sz="1400" dirty="0">
                          <a:effectLst>
                            <a:outerShdw blurRad="38100" dist="38100" dir="2700000" algn="tl">
                              <a:srgbClr val="000000">
                                <a:alpha val="43137"/>
                              </a:srgbClr>
                            </a:outerShdw>
                          </a:effectLst>
                          <a:latin typeface="Arial Narrow" panose="020B0606020202030204" pitchFamily="34" charset="0"/>
                        </a:rPr>
                        <a:t>DEPARTAMENTO</a:t>
                      </a:r>
                      <a:endParaRPr lang="es-CO" sz="1400" dirty="0">
                        <a:effectLst>
                          <a:outerShdw blurRad="38100" dist="38100" dir="2700000" algn="tl">
                            <a:srgbClr val="000000">
                              <a:alpha val="43137"/>
                            </a:srgbClr>
                          </a:outerShdw>
                        </a:effectLst>
                        <a:latin typeface="Arial Narrow" panose="020B0606020202030204" pitchFamily="34" charset="0"/>
                        <a:ea typeface="Cambria" panose="02040503050406030204" pitchFamily="18" charset="0"/>
                        <a:cs typeface="Cambria" panose="02040503050406030204" pitchFamily="18" charset="0"/>
                      </a:endParaRPr>
                    </a:p>
                  </a:txBody>
                  <a:tcPr marL="18000" marR="18000" marT="18000" marB="1800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spcAft>
                          <a:spcPts val="0"/>
                        </a:spcAft>
                      </a:pPr>
                      <a:r>
                        <a:rPr lang="es-CO" sz="1400" dirty="0">
                          <a:effectLst>
                            <a:outerShdw blurRad="38100" dist="38100" dir="2700000" algn="tl">
                              <a:srgbClr val="000000">
                                <a:alpha val="43137"/>
                              </a:srgbClr>
                            </a:outerShdw>
                          </a:effectLst>
                          <a:latin typeface="Arial Narrow" panose="020B0606020202030204" pitchFamily="34" charset="0"/>
                        </a:rPr>
                        <a:t>MUNICIPIO</a:t>
                      </a:r>
                      <a:endParaRPr lang="es-CO" sz="1400" dirty="0">
                        <a:effectLst>
                          <a:outerShdw blurRad="38100" dist="38100" dir="2700000" algn="tl">
                            <a:srgbClr val="000000">
                              <a:alpha val="43137"/>
                            </a:srgbClr>
                          </a:outerShdw>
                        </a:effectLst>
                        <a:latin typeface="Arial Narrow" panose="020B0606020202030204" pitchFamily="34" charset="0"/>
                        <a:ea typeface="Cambria" panose="02040503050406030204" pitchFamily="18" charset="0"/>
                        <a:cs typeface="Cambria" panose="02040503050406030204" pitchFamily="18" charset="0"/>
                      </a:endParaRPr>
                    </a:p>
                  </a:txBody>
                  <a:tcPr marL="18000" marR="18000" marT="18000" marB="1800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 xmlns:a16="http://schemas.microsoft.com/office/drawing/2014/main" val="10000"/>
                  </a:ext>
                </a:extLst>
              </a:tr>
              <a:tr h="185596">
                <a:tc>
                  <a:txBody>
                    <a:bodyPr/>
                    <a:lstStyle/>
                    <a:p>
                      <a:pPr algn="ctr" fontAlgn="ctr"/>
                      <a:r>
                        <a:rPr lang="es-CO" sz="1000" b="1" i="0" u="none" strike="noStrike" dirty="0">
                          <a:solidFill>
                            <a:srgbClr val="000000"/>
                          </a:solidFill>
                          <a:effectLst/>
                          <a:latin typeface="Arial" panose="020B0604020202020204" pitchFamily="34" charset="0"/>
                        </a:rPr>
                        <a:t>BOLIVAR</a:t>
                      </a: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Arial" panose="020B0604020202020204" pitchFamily="34" charset="0"/>
                        </a:rPr>
                        <a:t>Zambrano (35,4</a:t>
                      </a:r>
                      <a:r>
                        <a:rPr lang="es-CO" sz="1000" b="0" i="0" u="none" strike="noStrike" dirty="0" smtClean="0">
                          <a:solidFill>
                            <a:srgbClr val="000000"/>
                          </a:solidFill>
                          <a:effectLst/>
                          <a:latin typeface="Arial" panose="020B0604020202020204" pitchFamily="34" charset="0"/>
                        </a:rPr>
                        <a:t>).</a:t>
                      </a:r>
                      <a:endParaRPr lang="es-CO" sz="1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185596">
                <a:tc>
                  <a:txBody>
                    <a:bodyPr/>
                    <a:lstStyle/>
                    <a:p>
                      <a:pPr algn="ctr" fontAlgn="ctr"/>
                      <a:r>
                        <a:rPr lang="es-CO" sz="1000" b="1" i="0" u="none" strike="noStrike">
                          <a:solidFill>
                            <a:srgbClr val="000000"/>
                          </a:solidFill>
                          <a:effectLst/>
                          <a:latin typeface="Arial" panose="020B0604020202020204" pitchFamily="34" charset="0"/>
                        </a:rPr>
                        <a:t>CESAR</a:t>
                      </a: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fontAlgn="ctr"/>
                      <a:r>
                        <a:rPr lang="es-CO" sz="1000" b="1" i="0" u="none" strike="noStrike" dirty="0" smtClean="0">
                          <a:solidFill>
                            <a:srgbClr val="000000"/>
                          </a:solidFill>
                          <a:effectLst/>
                          <a:latin typeface="Arial" panose="020B0604020202020204" pitchFamily="34" charset="0"/>
                        </a:rPr>
                        <a:t>Valledupar-Aeropuerto </a:t>
                      </a:r>
                      <a:r>
                        <a:rPr lang="es-CO" sz="1000" b="1" i="0" u="none" strike="noStrike" dirty="0">
                          <a:solidFill>
                            <a:srgbClr val="000000"/>
                          </a:solidFill>
                          <a:effectLst/>
                          <a:latin typeface="Arial" panose="020B0604020202020204" pitchFamily="34" charset="0"/>
                        </a:rPr>
                        <a:t>(37,6)</a:t>
                      </a:r>
                      <a:r>
                        <a:rPr lang="es-CO" sz="1000" b="0" i="0" u="none" strike="noStrike" dirty="0">
                          <a:solidFill>
                            <a:srgbClr val="000000"/>
                          </a:solidFill>
                          <a:effectLst/>
                          <a:latin typeface="Arial" panose="020B0604020202020204" pitchFamily="34" charset="0"/>
                        </a:rPr>
                        <a:t>, Bosconia (37,4), </a:t>
                      </a:r>
                      <a:r>
                        <a:rPr lang="es-CO" sz="1000" b="0" i="0" u="none" strike="noStrike" dirty="0" smtClean="0">
                          <a:solidFill>
                            <a:srgbClr val="000000"/>
                          </a:solidFill>
                          <a:effectLst/>
                          <a:latin typeface="Arial" panose="020B0604020202020204" pitchFamily="34" charset="0"/>
                        </a:rPr>
                        <a:t>Valledupar-El Callao </a:t>
                      </a:r>
                      <a:r>
                        <a:rPr lang="es-CO" sz="1000" b="0" i="0" u="none" strike="noStrike" dirty="0">
                          <a:solidFill>
                            <a:srgbClr val="000000"/>
                          </a:solidFill>
                          <a:effectLst/>
                          <a:latin typeface="Arial" panose="020B0604020202020204" pitchFamily="34" charset="0"/>
                        </a:rPr>
                        <a:t>(37,2), </a:t>
                      </a:r>
                      <a:r>
                        <a:rPr lang="es-CO" sz="1000" b="0" i="0" u="none" strike="noStrike" dirty="0" smtClean="0">
                          <a:solidFill>
                            <a:srgbClr val="000000"/>
                          </a:solidFill>
                          <a:effectLst/>
                          <a:latin typeface="Arial" panose="020B0604020202020204" pitchFamily="34" charset="0"/>
                        </a:rPr>
                        <a:t>Valledupar-Villa Rosa </a:t>
                      </a:r>
                      <a:r>
                        <a:rPr lang="es-CO" sz="1000" b="0" i="0" u="none" strike="noStrike" dirty="0">
                          <a:solidFill>
                            <a:srgbClr val="000000"/>
                          </a:solidFill>
                          <a:effectLst/>
                          <a:latin typeface="Arial" panose="020B0604020202020204" pitchFamily="34" charset="0"/>
                        </a:rPr>
                        <a:t>(35,8</a:t>
                      </a:r>
                      <a:r>
                        <a:rPr lang="es-CO" sz="1000" b="0" i="0" u="none" strike="noStrike" dirty="0" smtClean="0">
                          <a:solidFill>
                            <a:srgbClr val="000000"/>
                          </a:solidFill>
                          <a:effectLst/>
                          <a:latin typeface="Arial" panose="020B0604020202020204" pitchFamily="34" charset="0"/>
                        </a:rPr>
                        <a:t>) y </a:t>
                      </a:r>
                      <a:r>
                        <a:rPr lang="es-CO" sz="1000" b="0" i="0" u="none" strike="noStrike" dirty="0">
                          <a:solidFill>
                            <a:srgbClr val="000000"/>
                          </a:solidFill>
                          <a:effectLst/>
                          <a:latin typeface="Arial" panose="020B0604020202020204" pitchFamily="34" charset="0"/>
                        </a:rPr>
                        <a:t>Agustín Codazzi (35,2</a:t>
                      </a:r>
                      <a:r>
                        <a:rPr lang="es-CO" sz="1000" b="0" i="0" u="none" strike="noStrike" dirty="0" smtClean="0">
                          <a:solidFill>
                            <a:srgbClr val="000000"/>
                          </a:solidFill>
                          <a:effectLst/>
                          <a:latin typeface="Arial" panose="020B0604020202020204" pitchFamily="34" charset="0"/>
                        </a:rPr>
                        <a:t>).</a:t>
                      </a:r>
                      <a:endParaRPr lang="es-CO" sz="1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185596">
                <a:tc>
                  <a:txBody>
                    <a:bodyPr/>
                    <a:lstStyle/>
                    <a:p>
                      <a:pPr algn="ctr" fontAlgn="ctr"/>
                      <a:r>
                        <a:rPr lang="es-CO" sz="1000" b="1" i="0" u="none" strike="noStrike">
                          <a:solidFill>
                            <a:srgbClr val="000000"/>
                          </a:solidFill>
                          <a:effectLst/>
                          <a:latin typeface="Arial" panose="020B0604020202020204" pitchFamily="34" charset="0"/>
                        </a:rPr>
                        <a:t>CUNDINAMARCA</a:t>
                      </a: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fontAlgn="ctr"/>
                      <a:r>
                        <a:rPr lang="es-CO" sz="1000" b="0" i="0" u="none" strike="noStrike" dirty="0" err="1">
                          <a:solidFill>
                            <a:srgbClr val="000000"/>
                          </a:solidFill>
                          <a:effectLst/>
                          <a:latin typeface="Arial" panose="020B0604020202020204" pitchFamily="34" charset="0"/>
                        </a:rPr>
                        <a:t>Jerusalen</a:t>
                      </a:r>
                      <a:r>
                        <a:rPr lang="es-CO" sz="1000" b="0" i="0" u="none" strike="noStrike" dirty="0">
                          <a:solidFill>
                            <a:srgbClr val="000000"/>
                          </a:solidFill>
                          <a:effectLst/>
                          <a:latin typeface="Arial" panose="020B0604020202020204" pitchFamily="34" charset="0"/>
                        </a:rPr>
                        <a:t> (35,8</a:t>
                      </a:r>
                      <a:r>
                        <a:rPr lang="es-CO" sz="1000" b="0" i="0" u="none" strike="noStrike" dirty="0" smtClean="0">
                          <a:solidFill>
                            <a:srgbClr val="000000"/>
                          </a:solidFill>
                          <a:effectLst/>
                          <a:latin typeface="Arial" panose="020B0604020202020204" pitchFamily="34" charset="0"/>
                        </a:rPr>
                        <a:t>).</a:t>
                      </a:r>
                      <a:endParaRPr lang="es-CO" sz="1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185596">
                <a:tc>
                  <a:txBody>
                    <a:bodyPr/>
                    <a:lstStyle/>
                    <a:p>
                      <a:pPr algn="ctr" fontAlgn="ctr"/>
                      <a:r>
                        <a:rPr lang="es-CO" sz="1000" b="1" i="0" u="none" strike="noStrike">
                          <a:solidFill>
                            <a:srgbClr val="000000"/>
                          </a:solidFill>
                          <a:effectLst/>
                          <a:latin typeface="Arial" panose="020B0604020202020204" pitchFamily="34" charset="0"/>
                        </a:rPr>
                        <a:t>HUILA</a:t>
                      </a: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fontAlgn="ctr"/>
                      <a:r>
                        <a:rPr lang="es-CO" sz="1000" b="0" i="0" u="none" strike="noStrike" dirty="0" err="1">
                          <a:solidFill>
                            <a:srgbClr val="000000"/>
                          </a:solidFill>
                          <a:effectLst/>
                          <a:latin typeface="Arial" panose="020B0604020202020204" pitchFamily="34" charset="0"/>
                        </a:rPr>
                        <a:t>Villavieja</a:t>
                      </a:r>
                      <a:r>
                        <a:rPr lang="es-CO" sz="1000" b="0" i="0" u="none" strike="noStrike" dirty="0">
                          <a:solidFill>
                            <a:srgbClr val="000000"/>
                          </a:solidFill>
                          <a:effectLst/>
                          <a:latin typeface="Arial" panose="020B0604020202020204" pitchFamily="34" charset="0"/>
                        </a:rPr>
                        <a:t> (</a:t>
                      </a:r>
                      <a:r>
                        <a:rPr lang="es-CO" sz="1000" b="0" i="0" u="none" strike="noStrike" dirty="0" smtClean="0">
                          <a:solidFill>
                            <a:srgbClr val="000000"/>
                          </a:solidFill>
                          <a:effectLst/>
                          <a:latin typeface="Arial" panose="020B0604020202020204" pitchFamily="34" charset="0"/>
                        </a:rPr>
                        <a:t>36,0).</a:t>
                      </a:r>
                      <a:endParaRPr lang="es-CO" sz="1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 xmlns:a16="http://schemas.microsoft.com/office/drawing/2014/main" val="10005"/>
                  </a:ext>
                </a:extLst>
              </a:tr>
              <a:tr h="185596">
                <a:tc>
                  <a:txBody>
                    <a:bodyPr/>
                    <a:lstStyle/>
                    <a:p>
                      <a:pPr algn="ctr" fontAlgn="ctr"/>
                      <a:r>
                        <a:rPr lang="es-CO" sz="1000" b="1" i="0" u="none" strike="noStrike">
                          <a:solidFill>
                            <a:srgbClr val="000000"/>
                          </a:solidFill>
                          <a:effectLst/>
                          <a:latin typeface="Arial" panose="020B0604020202020204" pitchFamily="34" charset="0"/>
                        </a:rPr>
                        <a:t>LA GUAJIRA</a:t>
                      </a: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fontAlgn="ctr"/>
                      <a:r>
                        <a:rPr lang="fr-FR" sz="1000" b="1" i="0" u="none" strike="noStrike" dirty="0">
                          <a:solidFill>
                            <a:srgbClr val="000000"/>
                          </a:solidFill>
                          <a:effectLst/>
                          <a:latin typeface="Arial" panose="020B0604020202020204" pitchFamily="34" charset="0"/>
                        </a:rPr>
                        <a:t>Manaure (37,6</a:t>
                      </a:r>
                      <a:r>
                        <a:rPr lang="fr-FR" sz="1000" b="1" i="0" u="none" strike="noStrike" dirty="0" smtClean="0">
                          <a:solidFill>
                            <a:srgbClr val="000000"/>
                          </a:solidFill>
                          <a:effectLst/>
                          <a:latin typeface="Arial" panose="020B0604020202020204" pitchFamily="34" charset="0"/>
                        </a:rPr>
                        <a:t>)</a:t>
                      </a:r>
                      <a:r>
                        <a:rPr lang="fr-FR" sz="1000" b="0" i="0" u="none" strike="noStrike" dirty="0" smtClean="0">
                          <a:solidFill>
                            <a:srgbClr val="000000"/>
                          </a:solidFill>
                          <a:effectLst/>
                          <a:latin typeface="Arial" panose="020B0604020202020204" pitchFamily="34" charset="0"/>
                        </a:rPr>
                        <a:t> y </a:t>
                      </a:r>
                      <a:r>
                        <a:rPr lang="fr-FR" sz="1000" b="0" i="0" u="none" strike="noStrike" dirty="0" err="1" smtClean="0">
                          <a:solidFill>
                            <a:srgbClr val="000000"/>
                          </a:solidFill>
                          <a:effectLst/>
                          <a:latin typeface="Arial" panose="020B0604020202020204" pitchFamily="34" charset="0"/>
                        </a:rPr>
                        <a:t>Riohacha-Matitas</a:t>
                      </a:r>
                      <a:r>
                        <a:rPr lang="fr-FR" sz="1000" b="0" i="0" u="none" strike="noStrike" baseline="0" dirty="0" smtClean="0">
                          <a:solidFill>
                            <a:srgbClr val="000000"/>
                          </a:solidFill>
                          <a:effectLst/>
                          <a:latin typeface="Arial" panose="020B0604020202020204" pitchFamily="34" charset="0"/>
                        </a:rPr>
                        <a:t> </a:t>
                      </a:r>
                      <a:r>
                        <a:rPr lang="fr-FR" sz="1000" b="0" i="0" u="none" strike="noStrike" dirty="0" smtClean="0">
                          <a:solidFill>
                            <a:srgbClr val="000000"/>
                          </a:solidFill>
                          <a:effectLst/>
                          <a:latin typeface="Arial" panose="020B0604020202020204" pitchFamily="34" charset="0"/>
                        </a:rPr>
                        <a:t>(</a:t>
                      </a:r>
                      <a:r>
                        <a:rPr lang="fr-FR" sz="1000" b="0" i="0" u="none" strike="noStrike" dirty="0">
                          <a:solidFill>
                            <a:srgbClr val="000000"/>
                          </a:solidFill>
                          <a:effectLst/>
                          <a:latin typeface="Arial" panose="020B0604020202020204" pitchFamily="34" charset="0"/>
                        </a:rPr>
                        <a:t>35,4</a:t>
                      </a:r>
                      <a:r>
                        <a:rPr lang="fr-FR" sz="1000" b="0" i="0" u="none" strike="noStrike" dirty="0" smtClean="0">
                          <a:solidFill>
                            <a:srgbClr val="000000"/>
                          </a:solidFill>
                          <a:effectLst/>
                          <a:latin typeface="Arial" panose="020B0604020202020204" pitchFamily="34" charset="0"/>
                        </a:rPr>
                        <a:t>).</a:t>
                      </a:r>
                      <a:endParaRPr lang="fr-FR" sz="1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185596">
                <a:tc>
                  <a:txBody>
                    <a:bodyPr/>
                    <a:lstStyle/>
                    <a:p>
                      <a:pPr algn="ctr" fontAlgn="ctr"/>
                      <a:r>
                        <a:rPr lang="es-CO" sz="1000" b="1" i="0" u="none" strike="noStrike" dirty="0">
                          <a:solidFill>
                            <a:srgbClr val="000000"/>
                          </a:solidFill>
                          <a:effectLst/>
                          <a:latin typeface="Arial" panose="020B0604020202020204" pitchFamily="34" charset="0"/>
                        </a:rPr>
                        <a:t>TOLIMA</a:t>
                      </a: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Arial" panose="020B0604020202020204" pitchFamily="34" charset="0"/>
                        </a:rPr>
                        <a:t>Prado (</a:t>
                      </a:r>
                      <a:r>
                        <a:rPr lang="es-CO" sz="1000" b="0" i="0" u="none" strike="noStrike" dirty="0" smtClean="0">
                          <a:solidFill>
                            <a:srgbClr val="000000"/>
                          </a:solidFill>
                          <a:effectLst/>
                          <a:latin typeface="Arial" panose="020B0604020202020204" pitchFamily="34" charset="0"/>
                        </a:rPr>
                        <a:t>35,0).</a:t>
                      </a:r>
                      <a:endParaRPr lang="es-CO" sz="1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6195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714241215"/>
              </p:ext>
            </p:extLst>
          </p:nvPr>
        </p:nvGraphicFramePr>
        <p:xfrm>
          <a:off x="90087" y="1098835"/>
          <a:ext cx="6300000" cy="5318520"/>
        </p:xfrm>
        <a:graphic>
          <a:graphicData uri="http://schemas.openxmlformats.org/drawingml/2006/table">
            <a:tbl>
              <a:tblPr firstRow="1" firstCol="1" bandRow="1">
                <a:tableStyleId>{BC89EF96-8CEA-46FF-86C4-4CE0E7609802}</a:tableStyleId>
              </a:tblPr>
              <a:tblGrid>
                <a:gridCol w="1178417">
                  <a:extLst>
                    <a:ext uri="{9D8B030D-6E8A-4147-A177-3AD203B41FA5}">
                      <a16:colId xmlns="" xmlns:a16="http://schemas.microsoft.com/office/drawing/2014/main" val="20000"/>
                    </a:ext>
                  </a:extLst>
                </a:gridCol>
                <a:gridCol w="5121583">
                  <a:extLst>
                    <a:ext uri="{9D8B030D-6E8A-4147-A177-3AD203B41FA5}">
                      <a16:colId xmlns="" xmlns:a16="http://schemas.microsoft.com/office/drawing/2014/main" val="20001"/>
                    </a:ext>
                  </a:extLst>
                </a:gridCol>
              </a:tblGrid>
              <a:tr h="144175">
                <a:tc>
                  <a:txBody>
                    <a:bodyPr/>
                    <a:lstStyle/>
                    <a:p>
                      <a:pPr algn="l">
                        <a:spcAft>
                          <a:spcPts val="0"/>
                        </a:spcAft>
                      </a:pPr>
                      <a:r>
                        <a:rPr lang="es-CO" sz="1300" spc="0" baseline="0" dirty="0" smtClean="0">
                          <a:solidFill>
                            <a:schemeClr val="bg1"/>
                          </a:solidFill>
                          <a:effectLst>
                            <a:outerShdw blurRad="38100" dist="38100" dir="2700000" algn="tl">
                              <a:srgbClr val="000000">
                                <a:alpha val="43137"/>
                              </a:srgbClr>
                            </a:outerShdw>
                          </a:effectLst>
                          <a:latin typeface="Arial Narrow" panose="020B0606020202030204" pitchFamily="34" charset="0"/>
                        </a:rPr>
                        <a:t>REGIÓN</a:t>
                      </a:r>
                      <a:endParaRPr lang="es-CO" sz="1300" spc="0" baseline="0" dirty="0">
                        <a:solidFill>
                          <a:schemeClr val="bg1"/>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endParaRPr>
                    </a:p>
                  </a:txBody>
                  <a:tcPr marL="54000" marR="54000" marT="54000" marB="54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6EB6"/>
                    </a:solidFill>
                  </a:tcPr>
                </a:tc>
                <a:tc>
                  <a:txBody>
                    <a:bodyPr/>
                    <a:lstStyle/>
                    <a:p>
                      <a:pPr algn="l">
                        <a:spcAft>
                          <a:spcPts val="0"/>
                        </a:spcAft>
                      </a:pPr>
                      <a:r>
                        <a:rPr lang="es-CO" sz="1300" spc="0" baseline="0" dirty="0">
                          <a:solidFill>
                            <a:schemeClr val="bg1"/>
                          </a:solidFill>
                          <a:effectLst>
                            <a:outerShdw blurRad="38100" dist="38100" dir="2700000" algn="tl">
                              <a:srgbClr val="000000">
                                <a:alpha val="43137"/>
                              </a:srgbClr>
                            </a:outerShdw>
                          </a:effectLst>
                          <a:latin typeface="Arial Narrow" panose="020B0606020202030204" pitchFamily="34" charset="0"/>
                        </a:rPr>
                        <a:t>PRONÓSTICO</a:t>
                      </a:r>
                      <a:endParaRPr lang="es-CO" sz="1300" spc="0" baseline="0" dirty="0">
                        <a:solidFill>
                          <a:schemeClr val="bg1"/>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endParaRPr>
                    </a:p>
                  </a:txBody>
                  <a:tcPr marL="54000" marR="54000" marT="54000" marB="54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6EB6"/>
                    </a:solidFill>
                  </a:tcPr>
                </a:tc>
                <a:extLst>
                  <a:ext uri="{0D108BD9-81ED-4DB2-BD59-A6C34878D82A}">
                    <a16:rowId xmlns="" xmlns:a16="http://schemas.microsoft.com/office/drawing/2014/main" val="10000"/>
                  </a:ext>
                </a:extLst>
              </a:tr>
              <a:tr h="463740">
                <a:tc>
                  <a:txBody>
                    <a:bodyPr/>
                    <a:lstStyle/>
                    <a:p>
                      <a:pPr algn="ctr">
                        <a:spcAft>
                          <a:spcPts val="0"/>
                        </a:spcAft>
                      </a:pPr>
                      <a:r>
                        <a:rPr lang="es-CO" sz="1100" spc="0" baseline="0" dirty="0" smtClean="0">
                          <a:effectLst/>
                          <a:latin typeface="Arial Narrow" panose="020B0606020202030204" pitchFamily="34" charset="0"/>
                          <a:ea typeface="Times New Roman" panose="02020603050405020304" pitchFamily="18" charset="0"/>
                        </a:rPr>
                        <a:t>SABANA DE BOGOTÁ</a:t>
                      </a:r>
                      <a:endParaRPr lang="es-CO" sz="1100" spc="0" baseline="0" dirty="0">
                        <a:effectLst/>
                        <a:latin typeface="Arial Narrow" panose="020B0606020202030204" pitchFamily="34" charset="0"/>
                        <a:ea typeface="Times New Roman" panose="02020603050405020304" pitchFamily="18" charset="0"/>
                      </a:endParaRPr>
                    </a:p>
                  </a:txBody>
                  <a:tcPr marL="54000" marR="54000" marT="54000" marB="54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just">
                        <a:spcBef>
                          <a:spcPts val="0"/>
                        </a:spcBef>
                        <a:spcAft>
                          <a:spcPts val="0"/>
                        </a:spcAft>
                      </a:pPr>
                      <a:r>
                        <a:rPr lang="es-CO" sz="1000" b="1" spc="-20" baseline="0" dirty="0" smtClean="0">
                          <a:effectLst/>
                          <a:latin typeface="Arial Narrow" panose="020B0606020202030204" pitchFamily="34" charset="0"/>
                          <a:ea typeface="Calibri" panose="020F0502020204030204" pitchFamily="34" charset="0"/>
                          <a:cs typeface="Arial" panose="020B0604020202020204" pitchFamily="34" charset="0"/>
                        </a:rPr>
                        <a:t>DOMINGO. </a:t>
                      </a:r>
                      <a:r>
                        <a:rPr lang="es-CO" sz="1000" b="0" spc="-20" baseline="0" dirty="0" smtClean="0">
                          <a:effectLst/>
                          <a:latin typeface="Arial Narrow" panose="020B0606020202030204" pitchFamily="34" charset="0"/>
                          <a:ea typeface="Calibri" panose="020F0502020204030204" pitchFamily="34" charset="0"/>
                          <a:cs typeface="Arial" panose="020B0604020202020204" pitchFamily="34" charset="0"/>
                        </a:rPr>
                        <a:t>Durante la tarde, se espera nubosidad variada  con lloviznas o lluvias ligeras sobre el norte y oriente de la ciudad. Para las demás áreas, se prevé predominio de tiempo seco. Para la noche, se estima cielo parcialmente nublado con lloviznas sobre el centro-oriente y sur de la ciudad. Cielo mayormente nublado en la Sabana..</a:t>
                      </a:r>
                      <a:endParaRPr lang="es-CO" sz="1000" b="0" spc="-20" baseline="0" dirty="0" smtClean="0">
                        <a:effectLst/>
                        <a:latin typeface="Arial Narrow" panose="020B0606020202030204" pitchFamily="34" charset="0"/>
                        <a:ea typeface="Calibri" panose="020F0502020204030204" pitchFamily="34" charset="0"/>
                        <a:cs typeface="Arial" panose="020B0604020202020204" pitchFamily="34" charset="0"/>
                      </a:endParaRPr>
                    </a:p>
                    <a:p>
                      <a:pPr algn="just">
                        <a:spcBef>
                          <a:spcPts val="0"/>
                        </a:spcBef>
                        <a:spcAft>
                          <a:spcPts val="0"/>
                        </a:spcAft>
                      </a:pPr>
                      <a:r>
                        <a:rPr lang="es-CO" sz="1000" b="1" spc="-20" baseline="0" dirty="0" smtClean="0">
                          <a:effectLst/>
                          <a:latin typeface="Arial Narrow" panose="020B0606020202030204" pitchFamily="34" charset="0"/>
                          <a:ea typeface="Calibri" panose="020F0502020204030204" pitchFamily="34" charset="0"/>
                          <a:cs typeface="Arial" panose="020B0604020202020204" pitchFamily="34" charset="0"/>
                        </a:rPr>
                        <a:t>LUNES. </a:t>
                      </a:r>
                      <a:r>
                        <a:rPr lang="es-CO" sz="1000" b="0" kern="1200" spc="-2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En horas de la madrugada se prevé cielo parcialmente nublado con predomino de tiempo seco. En la </a:t>
                      </a:r>
                      <a:r>
                        <a:rPr lang="es-CO" sz="1000" b="0" spc="-20" baseline="0" dirty="0" smtClean="0">
                          <a:effectLst/>
                          <a:latin typeface="Arial Narrow" panose="020B0606020202030204" pitchFamily="34" charset="0"/>
                          <a:ea typeface="Calibri" panose="020F0502020204030204" pitchFamily="34" charset="0"/>
                          <a:cs typeface="Arial" panose="020B0604020202020204" pitchFamily="34" charset="0"/>
                        </a:rPr>
                        <a:t>mañana, se estima cielo parcialmente nublado con posibilidad de algunas lloviznas sobre el oriente de la capital. Durante la tarde, se espera que el cielo presente condiciones de cielo cubierto con lloviznas o lluvias ligeras sobre el norte y oriente de la ciudad. Para las demás áreas, no se descartan lloviznas. Para la noche, se estima cielo parcialmente nublado con lloviznas sobre el centro-oriente y sur de la ciudad. </a:t>
                      </a:r>
                      <a:endParaRPr lang="es-CO" sz="1000" b="0" spc="-20" baseline="0" dirty="0" smtClean="0">
                        <a:effectLst/>
                        <a:latin typeface="Arial Narrow" panose="020B0606020202030204" pitchFamily="34" charset="0"/>
                        <a:ea typeface="Calibri" panose="020F0502020204030204" pitchFamily="34" charset="0"/>
                        <a:cs typeface="Arial" panose="020B0604020202020204" pitchFamily="34" charset="0"/>
                      </a:endParaRPr>
                    </a:p>
                  </a:txBody>
                  <a:tcPr marL="72000" marR="72000" marT="36000" marB="36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 xmlns:a16="http://schemas.microsoft.com/office/drawing/2014/main" val="10001"/>
                  </a:ext>
                </a:extLst>
              </a:tr>
              <a:tr h="225000">
                <a:tc>
                  <a:txBody>
                    <a:bodyPr/>
                    <a:lstStyle/>
                    <a:p>
                      <a:pPr algn="ctr">
                        <a:spcAft>
                          <a:spcPts val="0"/>
                        </a:spcAft>
                      </a:pPr>
                      <a:r>
                        <a:rPr lang="es-CO" sz="1100" spc="0" baseline="0" dirty="0" smtClean="0">
                          <a:effectLst/>
                          <a:latin typeface="Arial Narrow" panose="020B0606020202030204" pitchFamily="34" charset="0"/>
                          <a:ea typeface="Times New Roman" panose="02020603050405020304" pitchFamily="18" charset="0"/>
                        </a:rPr>
                        <a:t>CARIBE</a:t>
                      </a:r>
                      <a:endParaRPr lang="es-CO" sz="1100" spc="0" baseline="0" dirty="0">
                        <a:effectLst/>
                        <a:latin typeface="Arial Narrow" panose="020B0606020202030204" pitchFamily="34" charset="0"/>
                        <a:ea typeface="Times New Roman" panose="02020603050405020304" pitchFamily="18" charset="0"/>
                      </a:endParaRPr>
                    </a:p>
                  </a:txBody>
                  <a:tcPr marL="54000" marR="54000" marT="54000" marB="54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just">
                        <a:spcBef>
                          <a:spcPts val="0"/>
                        </a:spcBef>
                        <a:spcAft>
                          <a:spcPts val="0"/>
                        </a:spcAft>
                      </a:pPr>
                      <a:r>
                        <a:rPr lang="es-CO" sz="1000" b="1" spc="-20" baseline="0" dirty="0" smtClean="0">
                          <a:effectLst/>
                          <a:latin typeface="Arial Narrow" panose="020B0606020202030204" pitchFamily="34" charset="0"/>
                          <a:ea typeface="Calibri" panose="020F0502020204030204" pitchFamily="34" charset="0"/>
                          <a:cs typeface="Arial" panose="020B0604020202020204" pitchFamily="34" charset="0"/>
                        </a:rPr>
                        <a:t>DOMINGO. </a:t>
                      </a:r>
                      <a:r>
                        <a:rPr lang="es-CO" sz="1000" b="0" spc="-20" baseline="0" dirty="0" smtClean="0">
                          <a:effectLst/>
                          <a:latin typeface="Arial Narrow" panose="020B0606020202030204" pitchFamily="34" charset="0"/>
                          <a:ea typeface="Calibri" panose="020F0502020204030204" pitchFamily="34" charset="0"/>
                          <a:cs typeface="Arial" panose="020B0604020202020204" pitchFamily="34" charset="0"/>
                        </a:rPr>
                        <a:t>En la mañana se prevé mayor nubosidad al sur de la región, con lluvias moderadas y descargas eléctricas en las primeras horas del día, en zonas de del sur de Córdoba, Sucre, Bolívar Cesar  Predominio de tiempo seco en el resto de la región. Para la tarde se estima cielo  parcialmente  nublado; probabilidad de lluvias moderadas, acompañadas de actividad eléctrica, en sectores aledaños a la sierra nevada de Santa Marta, y al sur de Cesar y Magdalena. Lluvias esporádicas en sectores de Córdoba y Sucre. En horas de la noche se prevé persistencia de las lluvias en sectores de la sierra nevada de Santa Marta y aumento de nubosidad y lluvias en zonas de Cesar, Córdoba y Sucre. Tiempo seco en le resto de la región. </a:t>
                      </a:r>
                      <a:endParaRPr lang="es-CO" sz="1000" b="0" spc="-20" baseline="0" dirty="0" smtClean="0">
                        <a:effectLst/>
                        <a:latin typeface="Arial Narrow" panose="020B0606020202030204" pitchFamily="34" charset="0"/>
                        <a:ea typeface="Calibri" panose="020F0502020204030204" pitchFamily="34" charset="0"/>
                        <a:cs typeface="Arial" panose="020B0604020202020204" pitchFamily="34" charset="0"/>
                      </a:endParaRPr>
                    </a:p>
                    <a:p>
                      <a:pPr algn="just">
                        <a:spcBef>
                          <a:spcPts val="0"/>
                        </a:spcBef>
                        <a:spcAft>
                          <a:spcPts val="0"/>
                        </a:spcAft>
                      </a:pPr>
                      <a:r>
                        <a:rPr lang="es-CO" sz="1000" b="1" spc="-20" baseline="0" dirty="0" smtClean="0">
                          <a:effectLst/>
                          <a:latin typeface="Arial Narrow" panose="020B0606020202030204" pitchFamily="34" charset="0"/>
                          <a:ea typeface="Calibri" panose="020F0502020204030204" pitchFamily="34" charset="0"/>
                          <a:cs typeface="Arial" panose="020B0604020202020204" pitchFamily="34" charset="0"/>
                        </a:rPr>
                        <a:t>LUNES. </a:t>
                      </a:r>
                      <a:r>
                        <a:rPr lang="es-CO" sz="1000" b="0" spc="-20" baseline="0" dirty="0" smtClean="0">
                          <a:effectLst/>
                          <a:latin typeface="Arial Narrow" panose="020B0606020202030204" pitchFamily="34" charset="0"/>
                          <a:ea typeface="Calibri" panose="020F0502020204030204" pitchFamily="34" charset="0"/>
                          <a:cs typeface="Arial" panose="020B0604020202020204" pitchFamily="34" charset="0"/>
                        </a:rPr>
                        <a:t>En la región se estima cielo parcialmente nublado. Eventuales lluvias, especialmente en horas de la tarde y noche, en sectores del centro y sur de Córdoba, sur y norte de Bolívar, Sucre, norte de Bolívar, amplios sectores de Magdalena y norte de Cesar; no se descartan lluvias ligeras al sur de La Guajira. </a:t>
                      </a:r>
                      <a:endParaRPr lang="es-CO" sz="1000" b="0" spc="-20" baseline="0" dirty="0" smtClean="0">
                        <a:effectLst/>
                        <a:latin typeface="Arial Narrow" panose="020B0606020202030204" pitchFamily="34" charset="0"/>
                        <a:ea typeface="Calibri" panose="020F0502020204030204" pitchFamily="34" charset="0"/>
                        <a:cs typeface="Arial" panose="020B0604020202020204" pitchFamily="34" charset="0"/>
                      </a:endParaRPr>
                    </a:p>
                  </a:txBody>
                  <a:tcPr marL="72000" marR="72000" marT="36000" marB="36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 xmlns:a16="http://schemas.microsoft.com/office/drawing/2014/main" val="10002"/>
                  </a:ext>
                </a:extLst>
              </a:tr>
              <a:tr h="728280">
                <a:tc>
                  <a:txBody>
                    <a:bodyPr/>
                    <a:lstStyle/>
                    <a:p>
                      <a:pPr algn="ctr">
                        <a:spcAft>
                          <a:spcPts val="0"/>
                        </a:spcAft>
                      </a:pPr>
                      <a:r>
                        <a:rPr lang="es-CO" sz="1100" spc="0" baseline="0" smtClean="0">
                          <a:effectLst/>
                          <a:latin typeface="Arial Narrow" panose="020B0606020202030204" pitchFamily="34" charset="0"/>
                          <a:ea typeface="Times New Roman" panose="02020603050405020304" pitchFamily="18" charset="0"/>
                        </a:rPr>
                        <a:t>ARCHIPIÉLAGO DE SAN </a:t>
                      </a:r>
                      <a:r>
                        <a:rPr lang="es-CO" sz="1100" spc="0" baseline="0" dirty="0" smtClean="0">
                          <a:effectLst/>
                          <a:latin typeface="Arial Narrow" panose="020B0606020202030204" pitchFamily="34" charset="0"/>
                          <a:ea typeface="Times New Roman" panose="02020603050405020304" pitchFamily="18" charset="0"/>
                        </a:rPr>
                        <a:t>ANDRÉS, PROVIDENCIA Y SANTA CATALINA</a:t>
                      </a:r>
                    </a:p>
                  </a:txBody>
                  <a:tcPr marL="54000" marR="54000" marT="54000" marB="54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just">
                        <a:spcBef>
                          <a:spcPts val="0"/>
                        </a:spcBef>
                        <a:spcAft>
                          <a:spcPts val="0"/>
                        </a:spcAft>
                      </a:pPr>
                      <a:r>
                        <a:rPr lang="es-CO" sz="1000" b="1" spc="-20" baseline="0" dirty="0" smtClean="0">
                          <a:effectLst/>
                          <a:latin typeface="Arial Narrow" panose="020B0606020202030204" pitchFamily="34" charset="0"/>
                          <a:ea typeface="Calibri" panose="020F0502020204030204" pitchFamily="34" charset="0"/>
                          <a:cs typeface="Arial" panose="020B0604020202020204" pitchFamily="34" charset="0"/>
                        </a:rPr>
                        <a:t>DOMINGO. </a:t>
                      </a:r>
                      <a:r>
                        <a:rPr lang="es-CO" sz="1000" b="0" spc="-20" baseline="0" dirty="0" smtClean="0">
                          <a:effectLst/>
                          <a:latin typeface="Arial Narrow" panose="020B0606020202030204" pitchFamily="34" charset="0"/>
                          <a:ea typeface="Calibri" panose="020F0502020204030204" pitchFamily="34" charset="0"/>
                          <a:cs typeface="Arial" panose="020B0604020202020204" pitchFamily="34" charset="0"/>
                        </a:rPr>
                        <a:t>En horas de la mañana se estima cielo entre parcial y mayormente cubierto con predominio de tiempo seco. Para la tarde se mantendrán condiciones de cielo parcial a mayormente nublado con posibles lloviznas esporádicas en  San Andrés. En la noche se advierte cielo entre parcial y mayormente nublado con predominio de tiempo seco. </a:t>
                      </a:r>
                    </a:p>
                    <a:p>
                      <a:pPr algn="just">
                        <a:spcBef>
                          <a:spcPts val="0"/>
                        </a:spcBef>
                        <a:spcAft>
                          <a:spcPts val="0"/>
                        </a:spcAft>
                      </a:pPr>
                      <a:r>
                        <a:rPr lang="es-CO" sz="1000" b="1" spc="-20" baseline="0" dirty="0" smtClean="0">
                          <a:effectLst/>
                          <a:latin typeface="Arial Narrow" panose="020B0606020202030204" pitchFamily="34" charset="0"/>
                          <a:ea typeface="Calibri" panose="020F0502020204030204" pitchFamily="34" charset="0"/>
                          <a:cs typeface="Arial" panose="020B0604020202020204" pitchFamily="34" charset="0"/>
                        </a:rPr>
                        <a:t>LUNES. </a:t>
                      </a:r>
                      <a:r>
                        <a:rPr lang="es-CO" sz="1000" b="0" spc="-20" baseline="0" dirty="0" smtClean="0">
                          <a:effectLst/>
                          <a:latin typeface="Arial Narrow" panose="020B0606020202030204" pitchFamily="34" charset="0"/>
                          <a:ea typeface="Calibri" panose="020F0502020204030204" pitchFamily="34" charset="0"/>
                          <a:cs typeface="Arial" panose="020B0604020202020204" pitchFamily="34" charset="0"/>
                        </a:rPr>
                        <a:t>En el archipiélago se advierte cielo entre parcial y mayormente cubierto; eventuales precipitaciones intermitentes durante el día.</a:t>
                      </a:r>
                      <a:endParaRPr lang="es-CO" sz="1000" b="1" spc="-20" baseline="0" dirty="0" smtClean="0">
                        <a:effectLst/>
                        <a:latin typeface="Arial Narrow" panose="020B0606020202030204" pitchFamily="34" charset="0"/>
                        <a:ea typeface="Calibri" panose="020F0502020204030204" pitchFamily="34" charset="0"/>
                        <a:cs typeface="Arial" panose="020B0604020202020204" pitchFamily="34" charset="0"/>
                      </a:endParaRPr>
                    </a:p>
                  </a:txBody>
                  <a:tcPr marL="72000" marR="72000" marT="36000" marB="36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 xmlns:a16="http://schemas.microsoft.com/office/drawing/2014/main" val="10003"/>
                  </a:ext>
                </a:extLst>
              </a:tr>
              <a:tr h="205800">
                <a:tc>
                  <a:txBody>
                    <a:bodyPr/>
                    <a:lstStyle/>
                    <a:p>
                      <a:pPr algn="ctr">
                        <a:spcAft>
                          <a:spcPts val="0"/>
                        </a:spcAft>
                      </a:pPr>
                      <a:r>
                        <a:rPr lang="es-CO" sz="1100" spc="0" baseline="0" dirty="0" smtClean="0">
                          <a:effectLst/>
                          <a:latin typeface="Arial Narrow" panose="020B0606020202030204" pitchFamily="34" charset="0"/>
                          <a:ea typeface="Times New Roman" panose="02020603050405020304" pitchFamily="18" charset="0"/>
                        </a:rPr>
                        <a:t>MAR CARIBE</a:t>
                      </a:r>
                      <a:endParaRPr lang="es-CO" sz="1100" spc="0" baseline="0" dirty="0">
                        <a:effectLst/>
                        <a:latin typeface="Arial Narrow" panose="020B0606020202030204" pitchFamily="34" charset="0"/>
                        <a:ea typeface="Times New Roman" panose="02020603050405020304" pitchFamily="18" charset="0"/>
                      </a:endParaRPr>
                    </a:p>
                  </a:txBody>
                  <a:tcPr marL="54000" marR="54000" marT="54000" marB="54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just">
                        <a:spcBef>
                          <a:spcPts val="0"/>
                        </a:spcBef>
                        <a:spcAft>
                          <a:spcPts val="0"/>
                        </a:spcAft>
                      </a:pPr>
                      <a:r>
                        <a:rPr lang="es-CO" sz="1000" b="1" spc="-20" baseline="0" dirty="0" smtClean="0">
                          <a:effectLst/>
                          <a:latin typeface="Arial Narrow" panose="020B0606020202030204" pitchFamily="34" charset="0"/>
                          <a:ea typeface="Calibri" panose="020F0502020204030204" pitchFamily="34" charset="0"/>
                          <a:cs typeface="Arial" panose="020B0604020202020204" pitchFamily="34" charset="0"/>
                        </a:rPr>
                        <a:t>DOMINGO. </a:t>
                      </a:r>
                      <a:r>
                        <a:rPr lang="es-CO" sz="1000" b="0" spc="-20" baseline="0" dirty="0" smtClean="0">
                          <a:effectLst/>
                          <a:latin typeface="Arial Narrow" panose="020B0606020202030204" pitchFamily="34" charset="0"/>
                          <a:ea typeface="Calibri" panose="020F0502020204030204" pitchFamily="34" charset="0"/>
                          <a:cs typeface="Arial" panose="020B0604020202020204" pitchFamily="34" charset="0"/>
                        </a:rPr>
                        <a:t>En gran parte del área nacional marítima predominará el tiempo seco con cielo parcialmente nublado, salvo al occidente donde se estima mayor nubosidad  y lluvias ligeras a diferentes horas de la tarde.</a:t>
                      </a:r>
                    </a:p>
                    <a:p>
                      <a:pPr algn="just">
                        <a:spcBef>
                          <a:spcPts val="0"/>
                        </a:spcBef>
                        <a:spcAft>
                          <a:spcPts val="0"/>
                        </a:spcAft>
                      </a:pPr>
                      <a:r>
                        <a:rPr lang="es-CO" sz="1000" b="1" spc="-20" baseline="0" dirty="0" smtClean="0">
                          <a:effectLst/>
                          <a:latin typeface="Arial Narrow" panose="020B0606020202030204" pitchFamily="34" charset="0"/>
                          <a:ea typeface="Calibri" panose="020F0502020204030204" pitchFamily="34" charset="0"/>
                          <a:cs typeface="Arial" panose="020B0604020202020204" pitchFamily="34" charset="0"/>
                        </a:rPr>
                        <a:t>LUNES. </a:t>
                      </a:r>
                      <a:r>
                        <a:rPr lang="es-CO" sz="1000" b="0" spc="-20" baseline="0" dirty="0" smtClean="0">
                          <a:effectLst/>
                          <a:latin typeface="Arial Narrow" panose="020B0606020202030204" pitchFamily="34" charset="0"/>
                          <a:ea typeface="Calibri" panose="020F0502020204030204" pitchFamily="34" charset="0"/>
                          <a:cs typeface="Arial" panose="020B0604020202020204" pitchFamily="34" charset="0"/>
                        </a:rPr>
                        <a:t>En la zona marítima nacional se advierte cielo mayormente cubierto con alta posibilidad de precipitaciones y actividad eléctrica en el Golfo de Urabá, así como en proximidades al litoral de los departamentos de Córdoba y Sucre, es probable algunas lluvias ligeras en el litoral de Magdalena. En el resto del área predominio de tiempo seco.</a:t>
                      </a:r>
                      <a:endParaRPr lang="es-CO" sz="1000" b="0" spc="-20" baseline="0" dirty="0" smtClean="0">
                        <a:effectLst/>
                        <a:latin typeface="Arial Narrow" panose="020B0606020202030204" pitchFamily="34" charset="0"/>
                        <a:ea typeface="Calibri" panose="020F0502020204030204" pitchFamily="34" charset="0"/>
                        <a:cs typeface="Arial" panose="020B0604020202020204" pitchFamily="34" charset="0"/>
                      </a:endParaRPr>
                    </a:p>
                  </a:txBody>
                  <a:tcPr marL="72000" marR="72000" marT="36000" marB="36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6" name="CuadroTexto 3"/>
          <p:cNvSpPr txBox="1"/>
          <p:nvPr/>
        </p:nvSpPr>
        <p:spPr>
          <a:xfrm>
            <a:off x="900087" y="729175"/>
            <a:ext cx="4815000" cy="292388"/>
          </a:xfrm>
          <a:prstGeom prst="rect">
            <a:avLst/>
          </a:prstGeom>
          <a:noFill/>
        </p:spPr>
        <p:txBody>
          <a:bodyPr wrap="square" rtlCol="0">
            <a:spAutoFit/>
          </a:bodyPr>
          <a:lstStyle>
            <a:defPPr>
              <a:defRPr lang="es-CO"/>
            </a:defPPr>
            <a:lvl1pPr marL="0" algn="l" defTabSz="875355" rtl="0" eaLnBrk="1" latinLnBrk="0" hangingPunct="1">
              <a:defRPr sz="1723" kern="1200">
                <a:solidFill>
                  <a:schemeClr val="tx1"/>
                </a:solidFill>
                <a:latin typeface="+mn-lt"/>
                <a:ea typeface="+mn-ea"/>
                <a:cs typeface="+mn-cs"/>
              </a:defRPr>
            </a:lvl1pPr>
            <a:lvl2pPr marL="437678" algn="l" defTabSz="875355" rtl="0" eaLnBrk="1" latinLnBrk="0" hangingPunct="1">
              <a:defRPr sz="1723" kern="1200">
                <a:solidFill>
                  <a:schemeClr val="tx1"/>
                </a:solidFill>
                <a:latin typeface="+mn-lt"/>
                <a:ea typeface="+mn-ea"/>
                <a:cs typeface="+mn-cs"/>
              </a:defRPr>
            </a:lvl2pPr>
            <a:lvl3pPr marL="875355" algn="l" defTabSz="875355" rtl="0" eaLnBrk="1" latinLnBrk="0" hangingPunct="1">
              <a:defRPr sz="1723" kern="1200">
                <a:solidFill>
                  <a:schemeClr val="tx1"/>
                </a:solidFill>
                <a:latin typeface="+mn-lt"/>
                <a:ea typeface="+mn-ea"/>
                <a:cs typeface="+mn-cs"/>
              </a:defRPr>
            </a:lvl3pPr>
            <a:lvl4pPr marL="1313033" algn="l" defTabSz="875355" rtl="0" eaLnBrk="1" latinLnBrk="0" hangingPunct="1">
              <a:defRPr sz="1723" kern="1200">
                <a:solidFill>
                  <a:schemeClr val="tx1"/>
                </a:solidFill>
                <a:latin typeface="+mn-lt"/>
                <a:ea typeface="+mn-ea"/>
                <a:cs typeface="+mn-cs"/>
              </a:defRPr>
            </a:lvl4pPr>
            <a:lvl5pPr marL="1750710" algn="l" defTabSz="875355" rtl="0" eaLnBrk="1" latinLnBrk="0" hangingPunct="1">
              <a:defRPr sz="1723" kern="1200">
                <a:solidFill>
                  <a:schemeClr val="tx1"/>
                </a:solidFill>
                <a:latin typeface="+mn-lt"/>
                <a:ea typeface="+mn-ea"/>
                <a:cs typeface="+mn-cs"/>
              </a:defRPr>
            </a:lvl5pPr>
            <a:lvl6pPr marL="2188388" algn="l" defTabSz="875355" rtl="0" eaLnBrk="1" latinLnBrk="0" hangingPunct="1">
              <a:defRPr sz="1723" kern="1200">
                <a:solidFill>
                  <a:schemeClr val="tx1"/>
                </a:solidFill>
                <a:latin typeface="+mn-lt"/>
                <a:ea typeface="+mn-ea"/>
                <a:cs typeface="+mn-cs"/>
              </a:defRPr>
            </a:lvl6pPr>
            <a:lvl7pPr marL="2626065" algn="l" defTabSz="875355" rtl="0" eaLnBrk="1" latinLnBrk="0" hangingPunct="1">
              <a:defRPr sz="1723" kern="1200">
                <a:solidFill>
                  <a:schemeClr val="tx1"/>
                </a:solidFill>
                <a:latin typeface="+mn-lt"/>
                <a:ea typeface="+mn-ea"/>
                <a:cs typeface="+mn-cs"/>
              </a:defRPr>
            </a:lvl7pPr>
            <a:lvl8pPr marL="3063743" algn="l" defTabSz="875355" rtl="0" eaLnBrk="1" latinLnBrk="0" hangingPunct="1">
              <a:defRPr sz="1723" kern="1200">
                <a:solidFill>
                  <a:schemeClr val="tx1"/>
                </a:solidFill>
                <a:latin typeface="+mn-lt"/>
                <a:ea typeface="+mn-ea"/>
                <a:cs typeface="+mn-cs"/>
              </a:defRPr>
            </a:lvl8pPr>
            <a:lvl9pPr marL="3501420" algn="l" defTabSz="875355" rtl="0" eaLnBrk="1" latinLnBrk="0" hangingPunct="1">
              <a:defRPr sz="1723" kern="1200">
                <a:solidFill>
                  <a:schemeClr val="tx1"/>
                </a:solidFill>
                <a:latin typeface="+mn-lt"/>
                <a:ea typeface="+mn-ea"/>
                <a:cs typeface="+mn-cs"/>
              </a:defRPr>
            </a:lvl9pPr>
          </a:lstStyle>
          <a:p>
            <a:pPr algn="ctr"/>
            <a:r>
              <a:rPr lang="es-CO" sz="1300" b="1" dirty="0" smtClean="0">
                <a:solidFill>
                  <a:schemeClr val="accent1">
                    <a:lumMod val="75000"/>
                  </a:schemeClr>
                </a:solidFill>
                <a:latin typeface="Arial Narrow" panose="020B0606020202030204" pitchFamily="34" charset="0"/>
                <a:cs typeface="Arial" panose="020B0604020202020204" pitchFamily="34" charset="0"/>
              </a:rPr>
              <a:t>Domingo </a:t>
            </a:r>
            <a:r>
              <a:rPr lang="es-CO" sz="1300" b="1" dirty="0" smtClean="0">
                <a:solidFill>
                  <a:schemeClr val="accent1">
                    <a:lumMod val="75000"/>
                  </a:schemeClr>
                </a:solidFill>
                <a:latin typeface="Arial Narrow" panose="020B0606020202030204" pitchFamily="34" charset="0"/>
                <a:cs typeface="Arial" panose="020B0604020202020204" pitchFamily="34" charset="0"/>
              </a:rPr>
              <a:t>05 </a:t>
            </a:r>
            <a:r>
              <a:rPr lang="es-CO" sz="1300" b="1" dirty="0" smtClean="0">
                <a:solidFill>
                  <a:schemeClr val="accent1">
                    <a:lumMod val="75000"/>
                  </a:schemeClr>
                </a:solidFill>
                <a:latin typeface="Arial Narrow" panose="020B0606020202030204" pitchFamily="34" charset="0"/>
                <a:cs typeface="Arial" panose="020B0604020202020204" pitchFamily="34" charset="0"/>
              </a:rPr>
              <a:t>y lunes 06 de </a:t>
            </a:r>
            <a:r>
              <a:rPr lang="es-CO" sz="1300" b="1" dirty="0" smtClean="0">
                <a:solidFill>
                  <a:schemeClr val="accent1">
                    <a:lumMod val="75000"/>
                  </a:schemeClr>
                </a:solidFill>
                <a:latin typeface="Arial Narrow" panose="020B0606020202030204" pitchFamily="34" charset="0"/>
                <a:cs typeface="Arial" panose="020B0604020202020204" pitchFamily="34" charset="0"/>
              </a:rPr>
              <a:t>agosto de 2018</a:t>
            </a:r>
            <a:endParaRPr lang="es-CO" sz="1300" b="1" dirty="0">
              <a:solidFill>
                <a:schemeClr val="accent1">
                  <a:lumMod val="75000"/>
                </a:schemeClr>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369429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2610815703"/>
              </p:ext>
            </p:extLst>
          </p:nvPr>
        </p:nvGraphicFramePr>
        <p:xfrm>
          <a:off x="90087" y="1314415"/>
          <a:ext cx="6300000" cy="4594620"/>
        </p:xfrm>
        <a:graphic>
          <a:graphicData uri="http://schemas.openxmlformats.org/drawingml/2006/table">
            <a:tbl>
              <a:tblPr firstRow="1" firstCol="1" bandRow="1">
                <a:tableStyleId>{BC89EF96-8CEA-46FF-86C4-4CE0E7609802}</a:tableStyleId>
              </a:tblPr>
              <a:tblGrid>
                <a:gridCol w="1178417">
                  <a:extLst>
                    <a:ext uri="{9D8B030D-6E8A-4147-A177-3AD203B41FA5}">
                      <a16:colId xmlns="" xmlns:a16="http://schemas.microsoft.com/office/drawing/2014/main" val="20000"/>
                    </a:ext>
                  </a:extLst>
                </a:gridCol>
                <a:gridCol w="5121583">
                  <a:extLst>
                    <a:ext uri="{9D8B030D-6E8A-4147-A177-3AD203B41FA5}">
                      <a16:colId xmlns="" xmlns:a16="http://schemas.microsoft.com/office/drawing/2014/main" val="20001"/>
                    </a:ext>
                  </a:extLst>
                </a:gridCol>
              </a:tblGrid>
              <a:tr h="144175">
                <a:tc>
                  <a:txBody>
                    <a:bodyPr/>
                    <a:lstStyle/>
                    <a:p>
                      <a:pPr algn="l">
                        <a:spcAft>
                          <a:spcPts val="0"/>
                        </a:spcAft>
                      </a:pPr>
                      <a:r>
                        <a:rPr lang="es-CO" sz="1300" dirty="0" smtClean="0">
                          <a:solidFill>
                            <a:schemeClr val="bg1"/>
                          </a:solidFill>
                          <a:effectLst>
                            <a:outerShdw blurRad="38100" dist="38100" dir="2700000" algn="tl">
                              <a:srgbClr val="000000">
                                <a:alpha val="43137"/>
                              </a:srgbClr>
                            </a:outerShdw>
                          </a:effectLst>
                          <a:latin typeface="Arial Narrow" panose="020B0606020202030204" pitchFamily="34" charset="0"/>
                        </a:rPr>
                        <a:t>REGIÓN</a:t>
                      </a:r>
                      <a:endParaRPr lang="es-CO" sz="1300" dirty="0">
                        <a:solidFill>
                          <a:schemeClr val="bg1"/>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endParaRPr>
                    </a:p>
                  </a:txBody>
                  <a:tcPr marL="54000" marR="54000" marT="54000" marB="54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6EB6"/>
                    </a:solidFill>
                  </a:tcPr>
                </a:tc>
                <a:tc>
                  <a:txBody>
                    <a:bodyPr/>
                    <a:lstStyle/>
                    <a:p>
                      <a:pPr algn="l">
                        <a:spcAft>
                          <a:spcPts val="0"/>
                        </a:spcAft>
                      </a:pPr>
                      <a:r>
                        <a:rPr lang="es-CO" sz="1300" dirty="0">
                          <a:solidFill>
                            <a:schemeClr val="bg1"/>
                          </a:solidFill>
                          <a:effectLst>
                            <a:outerShdw blurRad="38100" dist="38100" dir="2700000" algn="tl">
                              <a:srgbClr val="000000">
                                <a:alpha val="43137"/>
                              </a:srgbClr>
                            </a:outerShdw>
                          </a:effectLst>
                          <a:latin typeface="Arial Narrow" panose="020B0606020202030204" pitchFamily="34" charset="0"/>
                        </a:rPr>
                        <a:t>PRONÓSTICO</a:t>
                      </a:r>
                      <a:endParaRPr lang="es-CO" sz="1300" dirty="0">
                        <a:solidFill>
                          <a:schemeClr val="bg1"/>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endParaRPr>
                    </a:p>
                  </a:txBody>
                  <a:tcPr marL="54000" marR="54000" marT="54000" marB="54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6EB6"/>
                    </a:solidFill>
                  </a:tcPr>
                </a:tc>
                <a:extLst>
                  <a:ext uri="{0D108BD9-81ED-4DB2-BD59-A6C34878D82A}">
                    <a16:rowId xmlns="" xmlns:a16="http://schemas.microsoft.com/office/drawing/2014/main" val="10000"/>
                  </a:ext>
                </a:extLst>
              </a:tr>
              <a:tr h="312840">
                <a:tc>
                  <a:txBody>
                    <a:bodyPr/>
                    <a:lstStyle/>
                    <a:p>
                      <a:pPr marL="0" marR="0" lvl="0" indent="0" algn="ctr" defTabSz="648035" rtl="0" eaLnBrk="1" fontAlgn="auto" latinLnBrk="0" hangingPunct="1">
                        <a:lnSpc>
                          <a:spcPct val="100000"/>
                        </a:lnSpc>
                        <a:spcBef>
                          <a:spcPts val="0"/>
                        </a:spcBef>
                        <a:spcAft>
                          <a:spcPts val="0"/>
                        </a:spcAft>
                        <a:buClrTx/>
                        <a:buSzTx/>
                        <a:buFontTx/>
                        <a:buNone/>
                        <a:tabLst/>
                        <a:defRPr/>
                      </a:pPr>
                      <a:r>
                        <a:rPr lang="es-CO" sz="1100" spc="0" baseline="0" dirty="0" smtClean="0">
                          <a:effectLst/>
                          <a:latin typeface="Arial Narrow" panose="020B0606020202030204" pitchFamily="34" charset="0"/>
                          <a:ea typeface="Times New Roman" panose="02020603050405020304" pitchFamily="18" charset="0"/>
                        </a:rPr>
                        <a:t>ANDINA</a:t>
                      </a:r>
                    </a:p>
                  </a:txBody>
                  <a:tcPr marL="54561" marR="5456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just">
                        <a:spcBef>
                          <a:spcPts val="0"/>
                        </a:spcBef>
                        <a:spcAft>
                          <a:spcPts val="0"/>
                        </a:spcAft>
                      </a:pPr>
                      <a:r>
                        <a:rPr lang="es-CO" sz="1050" b="1" spc="-20" baseline="0" dirty="0" smtClean="0">
                          <a:effectLst/>
                          <a:latin typeface="Arial Narrow" panose="020B0606020202030204" pitchFamily="34" charset="0"/>
                          <a:ea typeface="Calibri" panose="020F0502020204030204" pitchFamily="34" charset="0"/>
                          <a:cs typeface="Arial" panose="020B0604020202020204" pitchFamily="34" charset="0"/>
                        </a:rPr>
                        <a:t>DOMINGO. </a:t>
                      </a:r>
                      <a:r>
                        <a:rPr lang="es-CO" sz="1050" b="0" spc="-20" baseline="0" dirty="0" smtClean="0">
                          <a:effectLst/>
                          <a:latin typeface="Arial Narrow" panose="020B0606020202030204" pitchFamily="34" charset="0"/>
                          <a:ea typeface="Calibri" panose="020F0502020204030204" pitchFamily="34" charset="0"/>
                          <a:cs typeface="Arial" panose="020B0604020202020204" pitchFamily="34" charset="0"/>
                        </a:rPr>
                        <a:t>Durante la tarde aumentara la nubosidad; son probables lluvias de ligeras a moderadas en sectores de Antioquia, Santanderes y Boyacá; lluvias de menor intensidad  en zonas de Cundinamarca., Tolima y eje cafetero. En la noche se prevé cielo parcialmente nublado. Se estiman lluvias de variada intensidad en Antioquia, los Santanderes, Boyacá y eje cafetero. Predominio de tiempo seco en el resto de la región.</a:t>
                      </a:r>
                      <a:endParaRPr lang="es-CO" sz="1050" b="0" spc="-20" baseline="0" dirty="0" smtClean="0">
                        <a:effectLst/>
                        <a:latin typeface="Arial Narrow" panose="020B0606020202030204" pitchFamily="34" charset="0"/>
                        <a:ea typeface="Calibri" panose="020F0502020204030204" pitchFamily="34" charset="0"/>
                        <a:cs typeface="Arial" panose="020B0604020202020204" pitchFamily="34" charset="0"/>
                      </a:endParaRPr>
                    </a:p>
                    <a:p>
                      <a:pPr algn="just">
                        <a:spcBef>
                          <a:spcPts val="0"/>
                        </a:spcBef>
                        <a:spcAft>
                          <a:spcPts val="0"/>
                        </a:spcAft>
                      </a:pPr>
                      <a:r>
                        <a:rPr lang="es-CO" sz="1050" b="1" spc="-20" baseline="0" dirty="0" smtClean="0">
                          <a:effectLst/>
                          <a:latin typeface="Arial Narrow" panose="020B0606020202030204" pitchFamily="34" charset="0"/>
                          <a:ea typeface="Calibri" panose="020F0502020204030204" pitchFamily="34" charset="0"/>
                          <a:cs typeface="Arial" panose="020B0604020202020204" pitchFamily="34" charset="0"/>
                        </a:rPr>
                        <a:t>LUNES. </a:t>
                      </a:r>
                      <a:r>
                        <a:rPr lang="es-CO" sz="1050" b="0" spc="-20" baseline="0" dirty="0" smtClean="0">
                          <a:effectLst/>
                          <a:latin typeface="Arial Narrow" panose="020B0606020202030204" pitchFamily="34" charset="0"/>
                          <a:ea typeface="Calibri" panose="020F0502020204030204" pitchFamily="34" charset="0"/>
                          <a:cs typeface="Arial" panose="020B0604020202020204" pitchFamily="34" charset="0"/>
                        </a:rPr>
                        <a:t>En la región se estima abundante nubosidad durante la jornada con lluvias de carácter ligero en la madrugada y mañana en sectores del suroccidente y oriente de Antioquia, sectores de Santander, Boyacá, nororiente de Cundinamarca, Huila, Cauca y Nariño. En la tarde y noche persistirán los cielos nublados con precipitaciones en varias áreas particularmente de Antioquia, Santander, Norte de Santander, sectores de Boyacá, Cundinamarca, Valle, Cauca y Nariño, inclusive con posibilidad de descargas eléctricas.</a:t>
                      </a:r>
                      <a:endParaRPr lang="es-CO" sz="1050" b="0" spc="-20" baseline="0" dirty="0" smtClean="0">
                        <a:effectLst/>
                        <a:latin typeface="Arial Narrow" panose="020B0606020202030204" pitchFamily="34" charset="0"/>
                        <a:ea typeface="Calibri" panose="020F0502020204030204" pitchFamily="34" charset="0"/>
                        <a:cs typeface="Arial" panose="020B0604020202020204" pitchFamily="34" charset="0"/>
                      </a:endParaRPr>
                    </a:p>
                  </a:txBody>
                  <a:tcPr marL="72000" marR="72000" marT="36000" marB="36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312840">
                <a:tc>
                  <a:txBody>
                    <a:bodyPr/>
                    <a:lstStyle/>
                    <a:p>
                      <a:pPr algn="ctr">
                        <a:spcAft>
                          <a:spcPts val="0"/>
                        </a:spcAft>
                      </a:pPr>
                      <a:r>
                        <a:rPr lang="es-CO" sz="1100" baseline="0" dirty="0" smtClean="0">
                          <a:effectLst/>
                          <a:latin typeface="Arial Narrow" panose="020B0606020202030204" pitchFamily="34" charset="0"/>
                          <a:ea typeface="Times New Roman" panose="02020603050405020304" pitchFamily="18" charset="0"/>
                        </a:rPr>
                        <a:t>INSULAR PACÍFICO</a:t>
                      </a:r>
                      <a:endParaRPr lang="es-CO" sz="1100" baseline="0" dirty="0">
                        <a:effectLst/>
                        <a:latin typeface="Arial Narrow" panose="020B0606020202030204" pitchFamily="34" charset="0"/>
                        <a:ea typeface="Times New Roman" panose="02020603050405020304" pitchFamily="18" charset="0"/>
                      </a:endParaRPr>
                    </a:p>
                  </a:txBody>
                  <a:tcPr marL="54561" marR="5456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just">
                        <a:spcBef>
                          <a:spcPts val="0"/>
                        </a:spcBef>
                        <a:spcAft>
                          <a:spcPts val="0"/>
                        </a:spcAft>
                      </a:pPr>
                      <a:r>
                        <a:rPr lang="es-CO" sz="1050" b="1" spc="-20" baseline="0" dirty="0" smtClean="0">
                          <a:effectLst/>
                          <a:latin typeface="Arial Narrow" panose="020B0606020202030204" pitchFamily="34" charset="0"/>
                          <a:ea typeface="Calibri" panose="020F0502020204030204" pitchFamily="34" charset="0"/>
                          <a:cs typeface="Arial" panose="020B0604020202020204" pitchFamily="34" charset="0"/>
                        </a:rPr>
                        <a:t>DOMINGO. </a:t>
                      </a:r>
                      <a:r>
                        <a:rPr lang="es-CO" sz="1050" b="0" spc="-20" baseline="0" dirty="0" smtClean="0">
                          <a:effectLst/>
                          <a:latin typeface="Arial Narrow" panose="020B0606020202030204" pitchFamily="34" charset="0"/>
                          <a:ea typeface="Calibri" panose="020F0502020204030204" pitchFamily="34" charset="0"/>
                          <a:cs typeface="Arial" panose="020B0604020202020204" pitchFamily="34" charset="0"/>
                        </a:rPr>
                        <a:t>En Malpelo y Gorgona durante la jornada se advierte cielo mayormente nublado con probabilidad de lluvias en horas de la tarde y/o noche.  </a:t>
                      </a:r>
                      <a:endParaRPr lang="es-CO" sz="1050" b="0" spc="-20" baseline="0" dirty="0" smtClean="0">
                        <a:effectLst/>
                        <a:latin typeface="Arial Narrow" panose="020B0606020202030204" pitchFamily="34" charset="0"/>
                        <a:ea typeface="Calibri" panose="020F0502020204030204" pitchFamily="34" charset="0"/>
                        <a:cs typeface="Arial" panose="020B0604020202020204" pitchFamily="34" charset="0"/>
                      </a:endParaRPr>
                    </a:p>
                    <a:p>
                      <a:pPr algn="just">
                        <a:spcBef>
                          <a:spcPts val="0"/>
                        </a:spcBef>
                        <a:spcAft>
                          <a:spcPts val="0"/>
                        </a:spcAft>
                      </a:pPr>
                      <a:r>
                        <a:rPr lang="es-CO" sz="1050" b="1" spc="-20" baseline="0" dirty="0" smtClean="0">
                          <a:effectLst/>
                          <a:latin typeface="Arial Narrow" panose="020B0606020202030204" pitchFamily="34" charset="0"/>
                          <a:ea typeface="Calibri" panose="020F0502020204030204" pitchFamily="34" charset="0"/>
                          <a:cs typeface="Arial" panose="020B0604020202020204" pitchFamily="34" charset="0"/>
                        </a:rPr>
                        <a:t>LUNES. </a:t>
                      </a:r>
                      <a:r>
                        <a:rPr lang="es-CO" sz="1050" b="0" spc="-20" baseline="0" dirty="0" smtClean="0">
                          <a:effectLst/>
                          <a:latin typeface="Arial Narrow" panose="020B0606020202030204" pitchFamily="34" charset="0"/>
                          <a:ea typeface="Calibri" panose="020F0502020204030204" pitchFamily="34" charset="0"/>
                          <a:cs typeface="Arial" panose="020B0604020202020204" pitchFamily="34" charset="0"/>
                        </a:rPr>
                        <a:t>En Mapelo se advierten precipitaciones esporádicas durante la jornada. En Gorgona son previstas lluvias dispersas en horas de la madrugada, tarde y noche.</a:t>
                      </a:r>
                      <a:endParaRPr lang="es-CO" sz="1050" b="0" spc="-20" baseline="0" dirty="0" smtClean="0">
                        <a:effectLst/>
                        <a:latin typeface="Arial Narrow" panose="020B0606020202030204" pitchFamily="34" charset="0"/>
                        <a:ea typeface="Calibri" panose="020F0502020204030204" pitchFamily="34" charset="0"/>
                        <a:cs typeface="Arial" panose="020B0604020202020204" pitchFamily="34" charset="0"/>
                      </a:endParaRPr>
                    </a:p>
                  </a:txBody>
                  <a:tcPr marL="72000" marR="72000" marT="36000" marB="36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 xmlns:a16="http://schemas.microsoft.com/office/drawing/2014/main" val="10002"/>
                  </a:ext>
                </a:extLst>
              </a:tr>
              <a:tr h="270000">
                <a:tc>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100" baseline="0" dirty="0" smtClean="0">
                          <a:effectLst/>
                          <a:latin typeface="Arial Narrow" panose="020B0606020202030204" pitchFamily="34" charset="0"/>
                          <a:ea typeface="Times New Roman" panose="02020603050405020304" pitchFamily="18" charset="0"/>
                        </a:rPr>
                        <a:t>PACÍFICO</a:t>
                      </a:r>
                    </a:p>
                  </a:txBody>
                  <a:tcPr marL="53109" marR="5310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just">
                        <a:spcBef>
                          <a:spcPts val="0"/>
                        </a:spcBef>
                        <a:spcAft>
                          <a:spcPts val="0"/>
                        </a:spcAft>
                      </a:pPr>
                      <a:r>
                        <a:rPr lang="es-CO" sz="1050" b="1" spc="-20" baseline="0" dirty="0" smtClean="0">
                          <a:effectLst/>
                          <a:latin typeface="Arial Narrow" panose="020B0606020202030204" pitchFamily="34" charset="0"/>
                          <a:ea typeface="Calibri" panose="020F0502020204030204" pitchFamily="34" charset="0"/>
                          <a:cs typeface="Arial" panose="020B0604020202020204" pitchFamily="34" charset="0"/>
                        </a:rPr>
                        <a:t>DOMINGO. </a:t>
                      </a:r>
                      <a:r>
                        <a:rPr lang="es-CO" sz="1050" b="0" spc="-20" baseline="0" dirty="0" smtClean="0">
                          <a:effectLst/>
                          <a:latin typeface="Arial Narrow" panose="020B0606020202030204" pitchFamily="34" charset="0"/>
                          <a:ea typeface="Calibri" panose="020F0502020204030204" pitchFamily="34" charset="0"/>
                          <a:cs typeface="Arial" panose="020B0604020202020204" pitchFamily="34" charset="0"/>
                        </a:rPr>
                        <a:t>Para las horas de la tarde, el cielo estará mayormente nublado. Son probables lluvias moderadas en Chocó y de menor intensidad en zonas de Nariño, Cauca y Valle del Cauca. Durante la noche se espera aumento de la nubosidad con lluvias entre ligeras y moderadas, acompañadas en algunos casos de actividad eléctrica en zonas de Nariño, Valle del Cauca, Cauca y Chocó. </a:t>
                      </a:r>
                      <a:endParaRPr lang="es-CO" sz="1050" b="0" spc="-20" baseline="0" dirty="0" smtClean="0">
                        <a:effectLst/>
                        <a:latin typeface="Arial Narrow" panose="020B0606020202030204" pitchFamily="34" charset="0"/>
                        <a:ea typeface="Calibri" panose="020F0502020204030204" pitchFamily="34" charset="0"/>
                        <a:cs typeface="Arial" panose="020B0604020202020204" pitchFamily="34" charset="0"/>
                      </a:endParaRPr>
                    </a:p>
                    <a:p>
                      <a:pPr algn="just">
                        <a:spcBef>
                          <a:spcPts val="0"/>
                        </a:spcBef>
                        <a:spcAft>
                          <a:spcPts val="0"/>
                        </a:spcAft>
                      </a:pPr>
                      <a:r>
                        <a:rPr lang="es-CO" sz="1050" b="1" spc="-20" baseline="0" dirty="0" smtClean="0">
                          <a:effectLst/>
                          <a:latin typeface="Arial Narrow" panose="020B0606020202030204" pitchFamily="34" charset="0"/>
                          <a:ea typeface="Calibri" panose="020F0502020204030204" pitchFamily="34" charset="0"/>
                          <a:cs typeface="Arial" panose="020B0604020202020204" pitchFamily="34" charset="0"/>
                        </a:rPr>
                        <a:t>LUNES. </a:t>
                      </a:r>
                      <a:r>
                        <a:rPr lang="es-CO" sz="1050" b="0" spc="-20" baseline="0" dirty="0" smtClean="0">
                          <a:effectLst/>
                          <a:latin typeface="Arial Narrow" panose="020B0606020202030204" pitchFamily="34" charset="0"/>
                          <a:ea typeface="Calibri" panose="020F0502020204030204" pitchFamily="34" charset="0"/>
                          <a:cs typeface="Arial" panose="020B0604020202020204" pitchFamily="34" charset="0"/>
                        </a:rPr>
                        <a:t>En la región predominarán las condiciones nubosas con precipitaciones ligeras en amplios sectores de Chocó, noroeste de Valle del Cauca, suroeste de Cauca y Nariño.</a:t>
                      </a:r>
                      <a:endParaRPr lang="es-CO" sz="1050" b="0" spc="-20" baseline="0" dirty="0" smtClean="0">
                        <a:effectLst/>
                        <a:latin typeface="Arial Narrow" panose="020B0606020202030204" pitchFamily="34" charset="0"/>
                        <a:ea typeface="Calibri" panose="020F0502020204030204" pitchFamily="34" charset="0"/>
                        <a:cs typeface="Arial" panose="020B0604020202020204" pitchFamily="34" charset="0"/>
                      </a:endParaRPr>
                    </a:p>
                  </a:txBody>
                  <a:tcPr marL="72000" marR="72000" marT="36000" marB="36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 xmlns:a16="http://schemas.microsoft.com/office/drawing/2014/main" val="10003"/>
                  </a:ext>
                </a:extLst>
              </a:tr>
              <a:tr h="270000">
                <a:tc>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100" baseline="0" dirty="0" smtClean="0">
                          <a:effectLst/>
                          <a:latin typeface="Arial Narrow" panose="020B0606020202030204" pitchFamily="34" charset="0"/>
                          <a:ea typeface="Times New Roman" panose="02020603050405020304" pitchFamily="18" charset="0"/>
                        </a:rPr>
                        <a:t>OCÉANO PACÍFICO</a:t>
                      </a:r>
                    </a:p>
                  </a:txBody>
                  <a:tcPr marL="53109" marR="5310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just">
                        <a:spcBef>
                          <a:spcPts val="0"/>
                        </a:spcBef>
                        <a:spcAft>
                          <a:spcPts val="0"/>
                        </a:spcAft>
                      </a:pPr>
                      <a:r>
                        <a:rPr lang="es-CO" sz="1050" b="1" spc="-20" baseline="0" dirty="0" smtClean="0">
                          <a:effectLst/>
                          <a:latin typeface="Arial Narrow" panose="020B0606020202030204" pitchFamily="34" charset="0"/>
                          <a:ea typeface="Calibri" panose="020F0502020204030204" pitchFamily="34" charset="0"/>
                          <a:cs typeface="Arial" panose="020B0604020202020204" pitchFamily="34" charset="0"/>
                        </a:rPr>
                        <a:t>DOMINGO. </a:t>
                      </a:r>
                      <a:r>
                        <a:rPr lang="es-CO" sz="1050" b="0" spc="-20" baseline="0" dirty="0" smtClean="0">
                          <a:effectLst/>
                          <a:latin typeface="Arial Narrow" panose="020B0606020202030204" pitchFamily="34" charset="0"/>
                          <a:ea typeface="Calibri" panose="020F0502020204030204" pitchFamily="34" charset="0"/>
                          <a:cs typeface="Arial" panose="020B0604020202020204" pitchFamily="34" charset="0"/>
                        </a:rPr>
                        <a:t>En amplios sectores de la zona marítima se prevé cielo mayormente nublado. Alta probabilidad de lluvias y descargas eléctricas, especialmente al centro y norte del área.</a:t>
                      </a:r>
                      <a:endParaRPr lang="es-CO" sz="1050" b="0" spc="-20" baseline="0" dirty="0" smtClean="0">
                        <a:effectLst/>
                        <a:latin typeface="Arial Narrow" panose="020B0606020202030204" pitchFamily="34" charset="0"/>
                        <a:ea typeface="Calibri" panose="020F0502020204030204" pitchFamily="34" charset="0"/>
                        <a:cs typeface="Arial" panose="020B0604020202020204" pitchFamily="34" charset="0"/>
                      </a:endParaRPr>
                    </a:p>
                    <a:p>
                      <a:pPr algn="just">
                        <a:spcBef>
                          <a:spcPts val="0"/>
                        </a:spcBef>
                        <a:spcAft>
                          <a:spcPts val="0"/>
                        </a:spcAft>
                      </a:pPr>
                      <a:r>
                        <a:rPr lang="es-CO" sz="1050" b="1" spc="-20" baseline="0" dirty="0" smtClean="0">
                          <a:effectLst/>
                          <a:latin typeface="Arial Narrow" panose="020B0606020202030204" pitchFamily="34" charset="0"/>
                          <a:ea typeface="Calibri" panose="020F0502020204030204" pitchFamily="34" charset="0"/>
                          <a:cs typeface="Arial" panose="020B0604020202020204" pitchFamily="34" charset="0"/>
                        </a:rPr>
                        <a:t>LUNES. </a:t>
                      </a:r>
                      <a:r>
                        <a:rPr lang="es-CO" sz="1050" b="0" spc="-20" baseline="0" dirty="0" smtClean="0">
                          <a:effectLst/>
                          <a:latin typeface="Arial Narrow" panose="020B0606020202030204" pitchFamily="34" charset="0"/>
                          <a:ea typeface="Calibri" panose="020F0502020204030204" pitchFamily="34" charset="0"/>
                          <a:cs typeface="Arial" panose="020B0604020202020204" pitchFamily="34" charset="0"/>
                        </a:rPr>
                        <a:t>En la mayor parte del centro y norte de la zona oceánica nacional, se estiman precipitaciones en horas de la madrugada y hasta entrada la mañana. En la tarde se prevén lluvias de menor intensidad en sectores del litoral centro y norte, en la noche más intensas y a lo largo del litoral.</a:t>
                      </a:r>
                      <a:endParaRPr lang="es-CO" sz="1050" b="0" spc="-20" baseline="0" dirty="0" smtClean="0">
                        <a:effectLst/>
                        <a:latin typeface="Arial Narrow" panose="020B0606020202030204" pitchFamily="34" charset="0"/>
                        <a:ea typeface="Calibri" panose="020F0502020204030204" pitchFamily="34" charset="0"/>
                        <a:cs typeface="Arial" panose="020B0604020202020204" pitchFamily="34" charset="0"/>
                      </a:endParaRPr>
                    </a:p>
                  </a:txBody>
                  <a:tcPr marL="72000" marR="72000" marT="36000" marB="36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4" name="CuadroTexto 3"/>
          <p:cNvSpPr txBox="1"/>
          <p:nvPr/>
        </p:nvSpPr>
        <p:spPr>
          <a:xfrm>
            <a:off x="900087" y="729175"/>
            <a:ext cx="4815000" cy="292388"/>
          </a:xfrm>
          <a:prstGeom prst="rect">
            <a:avLst/>
          </a:prstGeom>
          <a:noFill/>
        </p:spPr>
        <p:txBody>
          <a:bodyPr wrap="square" rtlCol="0">
            <a:spAutoFit/>
          </a:bodyPr>
          <a:lstStyle>
            <a:defPPr>
              <a:defRPr lang="es-CO"/>
            </a:defPPr>
            <a:lvl1pPr marL="0" algn="l" defTabSz="875355" rtl="0" eaLnBrk="1" latinLnBrk="0" hangingPunct="1">
              <a:defRPr sz="1723" kern="1200">
                <a:solidFill>
                  <a:schemeClr val="tx1"/>
                </a:solidFill>
                <a:latin typeface="+mn-lt"/>
                <a:ea typeface="+mn-ea"/>
                <a:cs typeface="+mn-cs"/>
              </a:defRPr>
            </a:lvl1pPr>
            <a:lvl2pPr marL="437678" algn="l" defTabSz="875355" rtl="0" eaLnBrk="1" latinLnBrk="0" hangingPunct="1">
              <a:defRPr sz="1723" kern="1200">
                <a:solidFill>
                  <a:schemeClr val="tx1"/>
                </a:solidFill>
                <a:latin typeface="+mn-lt"/>
                <a:ea typeface="+mn-ea"/>
                <a:cs typeface="+mn-cs"/>
              </a:defRPr>
            </a:lvl2pPr>
            <a:lvl3pPr marL="875355" algn="l" defTabSz="875355" rtl="0" eaLnBrk="1" latinLnBrk="0" hangingPunct="1">
              <a:defRPr sz="1723" kern="1200">
                <a:solidFill>
                  <a:schemeClr val="tx1"/>
                </a:solidFill>
                <a:latin typeface="+mn-lt"/>
                <a:ea typeface="+mn-ea"/>
                <a:cs typeface="+mn-cs"/>
              </a:defRPr>
            </a:lvl3pPr>
            <a:lvl4pPr marL="1313033" algn="l" defTabSz="875355" rtl="0" eaLnBrk="1" latinLnBrk="0" hangingPunct="1">
              <a:defRPr sz="1723" kern="1200">
                <a:solidFill>
                  <a:schemeClr val="tx1"/>
                </a:solidFill>
                <a:latin typeface="+mn-lt"/>
                <a:ea typeface="+mn-ea"/>
                <a:cs typeface="+mn-cs"/>
              </a:defRPr>
            </a:lvl4pPr>
            <a:lvl5pPr marL="1750710" algn="l" defTabSz="875355" rtl="0" eaLnBrk="1" latinLnBrk="0" hangingPunct="1">
              <a:defRPr sz="1723" kern="1200">
                <a:solidFill>
                  <a:schemeClr val="tx1"/>
                </a:solidFill>
                <a:latin typeface="+mn-lt"/>
                <a:ea typeface="+mn-ea"/>
                <a:cs typeface="+mn-cs"/>
              </a:defRPr>
            </a:lvl5pPr>
            <a:lvl6pPr marL="2188388" algn="l" defTabSz="875355" rtl="0" eaLnBrk="1" latinLnBrk="0" hangingPunct="1">
              <a:defRPr sz="1723" kern="1200">
                <a:solidFill>
                  <a:schemeClr val="tx1"/>
                </a:solidFill>
                <a:latin typeface="+mn-lt"/>
                <a:ea typeface="+mn-ea"/>
                <a:cs typeface="+mn-cs"/>
              </a:defRPr>
            </a:lvl6pPr>
            <a:lvl7pPr marL="2626065" algn="l" defTabSz="875355" rtl="0" eaLnBrk="1" latinLnBrk="0" hangingPunct="1">
              <a:defRPr sz="1723" kern="1200">
                <a:solidFill>
                  <a:schemeClr val="tx1"/>
                </a:solidFill>
                <a:latin typeface="+mn-lt"/>
                <a:ea typeface="+mn-ea"/>
                <a:cs typeface="+mn-cs"/>
              </a:defRPr>
            </a:lvl7pPr>
            <a:lvl8pPr marL="3063743" algn="l" defTabSz="875355" rtl="0" eaLnBrk="1" latinLnBrk="0" hangingPunct="1">
              <a:defRPr sz="1723" kern="1200">
                <a:solidFill>
                  <a:schemeClr val="tx1"/>
                </a:solidFill>
                <a:latin typeface="+mn-lt"/>
                <a:ea typeface="+mn-ea"/>
                <a:cs typeface="+mn-cs"/>
              </a:defRPr>
            </a:lvl8pPr>
            <a:lvl9pPr marL="3501420" algn="l" defTabSz="875355" rtl="0" eaLnBrk="1" latinLnBrk="0" hangingPunct="1">
              <a:defRPr sz="1723" kern="1200">
                <a:solidFill>
                  <a:schemeClr val="tx1"/>
                </a:solidFill>
                <a:latin typeface="+mn-lt"/>
                <a:ea typeface="+mn-ea"/>
                <a:cs typeface="+mn-cs"/>
              </a:defRPr>
            </a:lvl9pPr>
          </a:lstStyle>
          <a:p>
            <a:pPr algn="ctr"/>
            <a:r>
              <a:rPr lang="es-CO" sz="1300" b="1" dirty="0" smtClean="0">
                <a:solidFill>
                  <a:schemeClr val="accent1">
                    <a:lumMod val="75000"/>
                  </a:schemeClr>
                </a:solidFill>
                <a:latin typeface="Arial Narrow" panose="020B0606020202030204" pitchFamily="34" charset="0"/>
                <a:cs typeface="Arial" panose="020B0604020202020204" pitchFamily="34" charset="0"/>
              </a:rPr>
              <a:t>Domingo </a:t>
            </a:r>
            <a:r>
              <a:rPr lang="es-CO" sz="1300" b="1" dirty="0" smtClean="0">
                <a:solidFill>
                  <a:schemeClr val="accent1">
                    <a:lumMod val="75000"/>
                  </a:schemeClr>
                </a:solidFill>
                <a:latin typeface="Arial Narrow" panose="020B0606020202030204" pitchFamily="34" charset="0"/>
                <a:cs typeface="Arial" panose="020B0604020202020204" pitchFamily="34" charset="0"/>
              </a:rPr>
              <a:t>05 </a:t>
            </a:r>
            <a:r>
              <a:rPr lang="es-CO" sz="1300" b="1" dirty="0" smtClean="0">
                <a:solidFill>
                  <a:schemeClr val="accent1">
                    <a:lumMod val="75000"/>
                  </a:schemeClr>
                </a:solidFill>
                <a:latin typeface="Arial Narrow" panose="020B0606020202030204" pitchFamily="34" charset="0"/>
                <a:cs typeface="Arial" panose="020B0604020202020204" pitchFamily="34" charset="0"/>
              </a:rPr>
              <a:t>y lunes 06 de </a:t>
            </a:r>
            <a:r>
              <a:rPr lang="es-CO" sz="1300" b="1" dirty="0" smtClean="0">
                <a:solidFill>
                  <a:schemeClr val="accent1">
                    <a:lumMod val="75000"/>
                  </a:schemeClr>
                </a:solidFill>
                <a:latin typeface="Arial Narrow" panose="020B0606020202030204" pitchFamily="34" charset="0"/>
                <a:cs typeface="Arial" panose="020B0604020202020204" pitchFamily="34" charset="0"/>
              </a:rPr>
              <a:t>agosto de 2018</a:t>
            </a:r>
            <a:endParaRPr lang="es-CO" sz="1300" b="1" dirty="0">
              <a:solidFill>
                <a:schemeClr val="accent1">
                  <a:lumMod val="75000"/>
                </a:schemeClr>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2267732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612259540"/>
              </p:ext>
            </p:extLst>
          </p:nvPr>
        </p:nvGraphicFramePr>
        <p:xfrm>
          <a:off x="90087" y="1190215"/>
          <a:ext cx="6300000" cy="2370360"/>
        </p:xfrm>
        <a:graphic>
          <a:graphicData uri="http://schemas.openxmlformats.org/drawingml/2006/table">
            <a:tbl>
              <a:tblPr firstRow="1" firstCol="1" bandRow="1">
                <a:tableStyleId>{BC89EF96-8CEA-46FF-86C4-4CE0E7609802}</a:tableStyleId>
              </a:tblPr>
              <a:tblGrid>
                <a:gridCol w="1178417">
                  <a:extLst>
                    <a:ext uri="{9D8B030D-6E8A-4147-A177-3AD203B41FA5}">
                      <a16:colId xmlns="" xmlns:a16="http://schemas.microsoft.com/office/drawing/2014/main" val="20000"/>
                    </a:ext>
                  </a:extLst>
                </a:gridCol>
                <a:gridCol w="5121583">
                  <a:extLst>
                    <a:ext uri="{9D8B030D-6E8A-4147-A177-3AD203B41FA5}">
                      <a16:colId xmlns="" xmlns:a16="http://schemas.microsoft.com/office/drawing/2014/main" val="20001"/>
                    </a:ext>
                  </a:extLst>
                </a:gridCol>
              </a:tblGrid>
              <a:tr h="144175">
                <a:tc>
                  <a:txBody>
                    <a:bodyPr/>
                    <a:lstStyle/>
                    <a:p>
                      <a:pPr algn="l">
                        <a:spcAft>
                          <a:spcPts val="0"/>
                        </a:spcAft>
                      </a:pPr>
                      <a:r>
                        <a:rPr lang="es-CO" sz="1300" dirty="0" smtClean="0">
                          <a:solidFill>
                            <a:schemeClr val="bg1"/>
                          </a:solidFill>
                          <a:effectLst>
                            <a:outerShdw blurRad="38100" dist="38100" dir="2700000" algn="tl">
                              <a:srgbClr val="000000">
                                <a:alpha val="43137"/>
                              </a:srgbClr>
                            </a:outerShdw>
                          </a:effectLst>
                          <a:latin typeface="Arial Narrow" panose="020B0606020202030204" pitchFamily="34" charset="0"/>
                        </a:rPr>
                        <a:t>REGIÓN</a:t>
                      </a:r>
                      <a:endParaRPr lang="es-CO" sz="1300" dirty="0">
                        <a:solidFill>
                          <a:schemeClr val="bg1"/>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endParaRPr>
                    </a:p>
                  </a:txBody>
                  <a:tcPr marL="54000" marR="54000" marT="54000" marB="54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6EB6"/>
                    </a:solidFill>
                  </a:tcPr>
                </a:tc>
                <a:tc>
                  <a:txBody>
                    <a:bodyPr/>
                    <a:lstStyle/>
                    <a:p>
                      <a:pPr algn="l">
                        <a:spcAft>
                          <a:spcPts val="0"/>
                        </a:spcAft>
                      </a:pPr>
                      <a:r>
                        <a:rPr lang="es-CO" sz="1300" dirty="0">
                          <a:solidFill>
                            <a:schemeClr val="bg1"/>
                          </a:solidFill>
                          <a:effectLst>
                            <a:outerShdw blurRad="38100" dist="38100" dir="2700000" algn="tl">
                              <a:srgbClr val="000000">
                                <a:alpha val="43137"/>
                              </a:srgbClr>
                            </a:outerShdw>
                          </a:effectLst>
                          <a:latin typeface="Arial Narrow" panose="020B0606020202030204" pitchFamily="34" charset="0"/>
                        </a:rPr>
                        <a:t>PRONÓSTICO</a:t>
                      </a:r>
                      <a:endParaRPr lang="es-CO" sz="1300" dirty="0">
                        <a:solidFill>
                          <a:schemeClr val="bg1"/>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endParaRPr>
                    </a:p>
                  </a:txBody>
                  <a:tcPr marL="54000" marR="54000" marT="54000" marB="54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6EB6"/>
                    </a:solidFill>
                  </a:tcPr>
                </a:tc>
                <a:extLst>
                  <a:ext uri="{0D108BD9-81ED-4DB2-BD59-A6C34878D82A}">
                    <a16:rowId xmlns="" xmlns:a16="http://schemas.microsoft.com/office/drawing/2014/main" val="10000"/>
                  </a:ext>
                </a:extLst>
              </a:tr>
              <a:tr h="270000">
                <a:tc>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100" baseline="0" dirty="0" smtClean="0">
                          <a:effectLst/>
                          <a:latin typeface="Arial Narrow" panose="020B0606020202030204" pitchFamily="34" charset="0"/>
                          <a:ea typeface="Times New Roman" panose="02020603050405020304" pitchFamily="18" charset="0"/>
                        </a:rPr>
                        <a:t>ORINOQUIA</a:t>
                      </a:r>
                    </a:p>
                  </a:txBody>
                  <a:tcPr marL="53109" marR="5310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just">
                        <a:spcBef>
                          <a:spcPts val="0"/>
                        </a:spcBef>
                        <a:spcAft>
                          <a:spcPts val="0"/>
                        </a:spcAft>
                      </a:pPr>
                      <a:r>
                        <a:rPr lang="es-CO" sz="1050" b="1" spc="-20" baseline="0" dirty="0" smtClean="0">
                          <a:effectLst/>
                          <a:latin typeface="Arial Narrow" panose="020B0606020202030204" pitchFamily="34" charset="0"/>
                          <a:ea typeface="Calibri" panose="020F0502020204030204" pitchFamily="34" charset="0"/>
                          <a:cs typeface="Arial" panose="020B0604020202020204" pitchFamily="34" charset="0"/>
                        </a:rPr>
                        <a:t>DOMINGO. </a:t>
                      </a:r>
                      <a:r>
                        <a:rPr lang="es-CO" sz="1050" b="0" spc="-20" baseline="0" dirty="0" smtClean="0">
                          <a:effectLst/>
                          <a:latin typeface="Arial Narrow" panose="020B0606020202030204" pitchFamily="34" charset="0"/>
                          <a:ea typeface="Calibri" panose="020F0502020204030204" pitchFamily="34" charset="0"/>
                          <a:cs typeface="Arial" panose="020B0604020202020204" pitchFamily="34" charset="0"/>
                        </a:rPr>
                        <a:t>Para las tarde se espera cielo parcialmente nublado. Lluvias sectorizadas en Arauca, Casanare, oriente  de Vichada y norte de Meta. En la noche se estima disminución de nubosidad; sin embargo, son probables lluvias en sectores de Arauca, Casanare y oriente de Meta.</a:t>
                      </a:r>
                    </a:p>
                    <a:p>
                      <a:pPr algn="just">
                        <a:spcBef>
                          <a:spcPts val="0"/>
                        </a:spcBef>
                        <a:spcAft>
                          <a:spcPts val="0"/>
                        </a:spcAft>
                      </a:pPr>
                      <a:r>
                        <a:rPr lang="es-CO" sz="1050" b="1" spc="-20" baseline="0" dirty="0" smtClean="0">
                          <a:effectLst/>
                          <a:latin typeface="Arial Narrow" panose="020B0606020202030204" pitchFamily="34" charset="0"/>
                          <a:ea typeface="Calibri" panose="020F0502020204030204" pitchFamily="34" charset="0"/>
                          <a:cs typeface="Arial" panose="020B0604020202020204" pitchFamily="34" charset="0"/>
                        </a:rPr>
                        <a:t>LUNES. </a:t>
                      </a:r>
                      <a:r>
                        <a:rPr lang="es-CO" sz="1050" b="0" spc="-20" baseline="0" dirty="0" smtClean="0">
                          <a:effectLst/>
                          <a:latin typeface="Arial Narrow" panose="020B0606020202030204" pitchFamily="34" charset="0"/>
                          <a:ea typeface="Calibri" panose="020F0502020204030204" pitchFamily="34" charset="0"/>
                          <a:cs typeface="Arial" panose="020B0604020202020204" pitchFamily="34" charset="0"/>
                        </a:rPr>
                        <a:t>Se prevé un descenso en la cobertura nubosa, sin embargo, de mantendrán algunas precipitaciones en durante la tarde y primeras horas de la noche en sectores de Vichada y oriente de Meta. </a:t>
                      </a:r>
                      <a:endParaRPr lang="es-CO" sz="1050" b="0" spc="-20" baseline="0" dirty="0" smtClean="0">
                        <a:effectLst/>
                        <a:latin typeface="Arial Narrow" panose="020B0606020202030204" pitchFamily="34" charset="0"/>
                        <a:ea typeface="Calibri" panose="020F0502020204030204" pitchFamily="34" charset="0"/>
                        <a:cs typeface="Arial" panose="020B0604020202020204" pitchFamily="34" charset="0"/>
                      </a:endParaRPr>
                    </a:p>
                  </a:txBody>
                  <a:tcPr marL="72000" marR="72000" marT="36000" marB="36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 xmlns:a16="http://schemas.microsoft.com/office/drawing/2014/main" val="10005"/>
                  </a:ext>
                </a:extLst>
              </a:tr>
              <a:tr h="270000">
                <a:tc>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100" baseline="0" dirty="0" smtClean="0">
                          <a:effectLst/>
                          <a:latin typeface="Arial Narrow" panose="020B0606020202030204" pitchFamily="34" charset="0"/>
                          <a:ea typeface="Times New Roman" panose="02020603050405020304" pitchFamily="18" charset="0"/>
                        </a:rPr>
                        <a:t>AMAZONIA</a:t>
                      </a:r>
                    </a:p>
                  </a:txBody>
                  <a:tcPr marL="53109" marR="5310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just">
                        <a:spcBef>
                          <a:spcPts val="0"/>
                        </a:spcBef>
                        <a:spcAft>
                          <a:spcPts val="0"/>
                        </a:spcAft>
                      </a:pPr>
                      <a:r>
                        <a:rPr lang="es-CO" sz="1050" b="1" spc="-20" baseline="0" dirty="0" smtClean="0">
                          <a:effectLst/>
                          <a:latin typeface="Arial Narrow" panose="020B0606020202030204" pitchFamily="34" charset="0"/>
                          <a:ea typeface="Calibri" panose="020F0502020204030204" pitchFamily="34" charset="0"/>
                          <a:cs typeface="Arial" panose="020B0604020202020204" pitchFamily="34" charset="0"/>
                        </a:rPr>
                        <a:t>DOMINGO. </a:t>
                      </a:r>
                      <a:r>
                        <a:rPr lang="es-CO" sz="1050" b="0" spc="-20" baseline="0" dirty="0" smtClean="0">
                          <a:effectLst/>
                          <a:latin typeface="Arial Narrow" panose="020B0606020202030204" pitchFamily="34" charset="0"/>
                          <a:ea typeface="Calibri" panose="020F0502020204030204" pitchFamily="34" charset="0"/>
                          <a:cs typeface="Arial" panose="020B0604020202020204" pitchFamily="34" charset="0"/>
                        </a:rPr>
                        <a:t>Para las horas de la tarde se prevé aumento de la nubosidad; ocurrencia de precipitaciones en zonas  dispersas de Amazonas y Vaupés;  lloviznas al occidente de Putumayo y Caquetá. En la noche se estima disminución de nubosidad con lloviznas o lluvias ligeras en el piedemonte amazónico y sur de Amazonas.</a:t>
                      </a:r>
                      <a:endParaRPr lang="es-CO" sz="1050" b="0" spc="-20" baseline="0" dirty="0" smtClean="0">
                        <a:effectLst/>
                        <a:latin typeface="Arial Narrow" panose="020B0606020202030204" pitchFamily="34" charset="0"/>
                        <a:ea typeface="Calibri" panose="020F0502020204030204" pitchFamily="34" charset="0"/>
                        <a:cs typeface="Arial" panose="020B0604020202020204" pitchFamily="34" charset="0"/>
                      </a:endParaRPr>
                    </a:p>
                    <a:p>
                      <a:pPr algn="just">
                        <a:spcBef>
                          <a:spcPts val="0"/>
                        </a:spcBef>
                        <a:spcAft>
                          <a:spcPts val="0"/>
                        </a:spcAft>
                      </a:pPr>
                      <a:r>
                        <a:rPr lang="es-CO" sz="1050" b="1" spc="-20" baseline="0" dirty="0" smtClean="0">
                          <a:effectLst/>
                          <a:latin typeface="Arial Narrow" panose="020B0606020202030204" pitchFamily="34" charset="0"/>
                          <a:ea typeface="Calibri" panose="020F0502020204030204" pitchFamily="34" charset="0"/>
                          <a:cs typeface="Arial" panose="020B0604020202020204" pitchFamily="34" charset="0"/>
                        </a:rPr>
                        <a:t>LUNES. </a:t>
                      </a:r>
                      <a:r>
                        <a:rPr lang="es-CO" sz="1050" b="0" spc="-20" baseline="0" dirty="0" smtClean="0">
                          <a:effectLst/>
                          <a:latin typeface="Arial Narrow" panose="020B0606020202030204" pitchFamily="34" charset="0"/>
                          <a:ea typeface="Calibri" panose="020F0502020204030204" pitchFamily="34" charset="0"/>
                          <a:cs typeface="Arial" panose="020B0604020202020204" pitchFamily="34" charset="0"/>
                        </a:rPr>
                        <a:t>En la región se estima una jornada nubosa en la parte oriental de la región, con probabilidad de lluvias, particularmente en horas de la tarde y noche en Guainía, Guaviare, norte de  Vaupés y Amazonas.  Posibilidad de actividad eléctrica. En el resto de la región tiempo seco.</a:t>
                      </a:r>
                      <a:endParaRPr lang="es-CO" sz="1050" b="0" spc="-20" baseline="0" dirty="0" smtClean="0">
                        <a:effectLst/>
                        <a:latin typeface="Arial Narrow" panose="020B0606020202030204" pitchFamily="34" charset="0"/>
                        <a:ea typeface="Calibri" panose="020F0502020204030204" pitchFamily="34" charset="0"/>
                        <a:cs typeface="Arial" panose="020B0604020202020204" pitchFamily="34" charset="0"/>
                      </a:endParaRPr>
                    </a:p>
                  </a:txBody>
                  <a:tcPr marL="72000" marR="72000" marT="36000" marB="36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
        <p:nvSpPr>
          <p:cNvPr id="3" name="CuadroTexto 2"/>
          <p:cNvSpPr txBox="1"/>
          <p:nvPr/>
        </p:nvSpPr>
        <p:spPr>
          <a:xfrm>
            <a:off x="900087" y="729175"/>
            <a:ext cx="4815000" cy="292388"/>
          </a:xfrm>
          <a:prstGeom prst="rect">
            <a:avLst/>
          </a:prstGeom>
          <a:noFill/>
        </p:spPr>
        <p:txBody>
          <a:bodyPr wrap="square" rtlCol="0">
            <a:spAutoFit/>
          </a:bodyPr>
          <a:lstStyle>
            <a:defPPr>
              <a:defRPr lang="es-CO"/>
            </a:defPPr>
            <a:lvl1pPr marL="0" algn="l" defTabSz="875355" rtl="0" eaLnBrk="1" latinLnBrk="0" hangingPunct="1">
              <a:defRPr sz="1723" kern="1200">
                <a:solidFill>
                  <a:schemeClr val="tx1"/>
                </a:solidFill>
                <a:latin typeface="+mn-lt"/>
                <a:ea typeface="+mn-ea"/>
                <a:cs typeface="+mn-cs"/>
              </a:defRPr>
            </a:lvl1pPr>
            <a:lvl2pPr marL="437678" algn="l" defTabSz="875355" rtl="0" eaLnBrk="1" latinLnBrk="0" hangingPunct="1">
              <a:defRPr sz="1723" kern="1200">
                <a:solidFill>
                  <a:schemeClr val="tx1"/>
                </a:solidFill>
                <a:latin typeface="+mn-lt"/>
                <a:ea typeface="+mn-ea"/>
                <a:cs typeface="+mn-cs"/>
              </a:defRPr>
            </a:lvl2pPr>
            <a:lvl3pPr marL="875355" algn="l" defTabSz="875355" rtl="0" eaLnBrk="1" latinLnBrk="0" hangingPunct="1">
              <a:defRPr sz="1723" kern="1200">
                <a:solidFill>
                  <a:schemeClr val="tx1"/>
                </a:solidFill>
                <a:latin typeface="+mn-lt"/>
                <a:ea typeface="+mn-ea"/>
                <a:cs typeface="+mn-cs"/>
              </a:defRPr>
            </a:lvl3pPr>
            <a:lvl4pPr marL="1313033" algn="l" defTabSz="875355" rtl="0" eaLnBrk="1" latinLnBrk="0" hangingPunct="1">
              <a:defRPr sz="1723" kern="1200">
                <a:solidFill>
                  <a:schemeClr val="tx1"/>
                </a:solidFill>
                <a:latin typeface="+mn-lt"/>
                <a:ea typeface="+mn-ea"/>
                <a:cs typeface="+mn-cs"/>
              </a:defRPr>
            </a:lvl4pPr>
            <a:lvl5pPr marL="1750710" algn="l" defTabSz="875355" rtl="0" eaLnBrk="1" latinLnBrk="0" hangingPunct="1">
              <a:defRPr sz="1723" kern="1200">
                <a:solidFill>
                  <a:schemeClr val="tx1"/>
                </a:solidFill>
                <a:latin typeface="+mn-lt"/>
                <a:ea typeface="+mn-ea"/>
                <a:cs typeface="+mn-cs"/>
              </a:defRPr>
            </a:lvl5pPr>
            <a:lvl6pPr marL="2188388" algn="l" defTabSz="875355" rtl="0" eaLnBrk="1" latinLnBrk="0" hangingPunct="1">
              <a:defRPr sz="1723" kern="1200">
                <a:solidFill>
                  <a:schemeClr val="tx1"/>
                </a:solidFill>
                <a:latin typeface="+mn-lt"/>
                <a:ea typeface="+mn-ea"/>
                <a:cs typeface="+mn-cs"/>
              </a:defRPr>
            </a:lvl6pPr>
            <a:lvl7pPr marL="2626065" algn="l" defTabSz="875355" rtl="0" eaLnBrk="1" latinLnBrk="0" hangingPunct="1">
              <a:defRPr sz="1723" kern="1200">
                <a:solidFill>
                  <a:schemeClr val="tx1"/>
                </a:solidFill>
                <a:latin typeface="+mn-lt"/>
                <a:ea typeface="+mn-ea"/>
                <a:cs typeface="+mn-cs"/>
              </a:defRPr>
            </a:lvl7pPr>
            <a:lvl8pPr marL="3063743" algn="l" defTabSz="875355" rtl="0" eaLnBrk="1" latinLnBrk="0" hangingPunct="1">
              <a:defRPr sz="1723" kern="1200">
                <a:solidFill>
                  <a:schemeClr val="tx1"/>
                </a:solidFill>
                <a:latin typeface="+mn-lt"/>
                <a:ea typeface="+mn-ea"/>
                <a:cs typeface="+mn-cs"/>
              </a:defRPr>
            </a:lvl8pPr>
            <a:lvl9pPr marL="3501420" algn="l" defTabSz="875355" rtl="0" eaLnBrk="1" latinLnBrk="0" hangingPunct="1">
              <a:defRPr sz="1723" kern="1200">
                <a:solidFill>
                  <a:schemeClr val="tx1"/>
                </a:solidFill>
                <a:latin typeface="+mn-lt"/>
                <a:ea typeface="+mn-ea"/>
                <a:cs typeface="+mn-cs"/>
              </a:defRPr>
            </a:lvl9pPr>
          </a:lstStyle>
          <a:p>
            <a:pPr algn="ctr"/>
            <a:r>
              <a:rPr lang="es-CO" sz="1300" b="1" dirty="0" smtClean="0">
                <a:solidFill>
                  <a:schemeClr val="accent1">
                    <a:lumMod val="75000"/>
                  </a:schemeClr>
                </a:solidFill>
                <a:latin typeface="Arial Narrow" panose="020B0606020202030204" pitchFamily="34" charset="0"/>
                <a:cs typeface="Arial" panose="020B0604020202020204" pitchFamily="34" charset="0"/>
              </a:rPr>
              <a:t>Domingo </a:t>
            </a:r>
            <a:r>
              <a:rPr lang="es-CO" sz="1300" b="1" dirty="0" smtClean="0">
                <a:solidFill>
                  <a:schemeClr val="accent1">
                    <a:lumMod val="75000"/>
                  </a:schemeClr>
                </a:solidFill>
                <a:latin typeface="Arial Narrow" panose="020B0606020202030204" pitchFamily="34" charset="0"/>
                <a:cs typeface="Arial" panose="020B0604020202020204" pitchFamily="34" charset="0"/>
              </a:rPr>
              <a:t>05 </a:t>
            </a:r>
            <a:r>
              <a:rPr lang="es-CO" sz="1300" b="1" dirty="0" smtClean="0">
                <a:solidFill>
                  <a:schemeClr val="accent1">
                    <a:lumMod val="75000"/>
                  </a:schemeClr>
                </a:solidFill>
                <a:latin typeface="Arial Narrow" panose="020B0606020202030204" pitchFamily="34" charset="0"/>
                <a:cs typeface="Arial" panose="020B0604020202020204" pitchFamily="34" charset="0"/>
              </a:rPr>
              <a:t>y lunes 06 de </a:t>
            </a:r>
            <a:r>
              <a:rPr lang="es-CO" sz="1300" b="1" dirty="0" smtClean="0">
                <a:solidFill>
                  <a:schemeClr val="accent1">
                    <a:lumMod val="75000"/>
                  </a:schemeClr>
                </a:solidFill>
                <a:latin typeface="Arial Narrow" panose="020B0606020202030204" pitchFamily="34" charset="0"/>
                <a:cs typeface="Arial" panose="020B0604020202020204" pitchFamily="34" charset="0"/>
              </a:rPr>
              <a:t>agosto de 2018</a:t>
            </a:r>
            <a:endParaRPr lang="es-CO" sz="1300" b="1" dirty="0">
              <a:solidFill>
                <a:schemeClr val="accent1">
                  <a:lumMod val="75000"/>
                </a:schemeClr>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375472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80087" y="6046795"/>
            <a:ext cx="2925000" cy="4050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CuadroTexto 4"/>
          <p:cNvSpPr txBox="1"/>
          <p:nvPr/>
        </p:nvSpPr>
        <p:spPr>
          <a:xfrm>
            <a:off x="0" y="1681796"/>
            <a:ext cx="3218458" cy="365091"/>
          </a:xfrm>
          <a:prstGeom prst="rect">
            <a:avLst/>
          </a:prstGeom>
          <a:noFill/>
        </p:spPr>
        <p:txBody>
          <a:bodyPr wrap="square" lIns="72000" tIns="36000" rIns="72000" bIns="36000" rtlCol="0">
            <a:spAutoFit/>
          </a:bodyPr>
          <a:lstStyle/>
          <a:p>
            <a:pPr algn="just"/>
            <a:r>
              <a:rPr lang="es-CO" sz="950" b="1" dirty="0">
                <a:solidFill>
                  <a:schemeClr val="tx1">
                    <a:lumMod val="75000"/>
                    <a:lumOff val="25000"/>
                  </a:schemeClr>
                </a:solidFill>
                <a:latin typeface="Arial Narrow" panose="020B0606020202030204" pitchFamily="34" charset="0"/>
              </a:rPr>
              <a:t>Precipitación </a:t>
            </a:r>
            <a:r>
              <a:rPr lang="es-CO" sz="950" b="1" dirty="0" smtClean="0">
                <a:solidFill>
                  <a:schemeClr val="tx1">
                    <a:lumMod val="75000"/>
                    <a:lumOff val="25000"/>
                  </a:schemeClr>
                </a:solidFill>
                <a:latin typeface="Arial Narrow" panose="020B0606020202030204" pitchFamily="34" charset="0"/>
              </a:rPr>
              <a:t>diaria: </a:t>
            </a:r>
            <a:r>
              <a:rPr lang="es-CO" sz="950" dirty="0" smtClean="0">
                <a:solidFill>
                  <a:schemeClr val="tx1">
                    <a:lumMod val="75000"/>
                    <a:lumOff val="25000"/>
                  </a:schemeClr>
                </a:solidFill>
                <a:latin typeface="Arial Narrow" panose="020B0606020202030204" pitchFamily="34" charset="0"/>
              </a:rPr>
              <a:t>registrada entre las 07:00 a.m</a:t>
            </a:r>
            <a:r>
              <a:rPr lang="es-CO" sz="950" dirty="0">
                <a:solidFill>
                  <a:schemeClr val="tx1">
                    <a:lumMod val="75000"/>
                    <a:lumOff val="25000"/>
                  </a:schemeClr>
                </a:solidFill>
                <a:latin typeface="Arial Narrow" panose="020B0606020202030204" pitchFamily="34" charset="0"/>
              </a:rPr>
              <a:t>. </a:t>
            </a:r>
            <a:r>
              <a:rPr lang="es-CO" sz="950" dirty="0" smtClean="0">
                <a:solidFill>
                  <a:schemeClr val="tx1">
                    <a:lumMod val="75000"/>
                    <a:lumOff val="25000"/>
                  </a:schemeClr>
                </a:solidFill>
                <a:latin typeface="Arial Narrow" panose="020B0606020202030204" pitchFamily="34" charset="0"/>
              </a:rPr>
              <a:t>del </a:t>
            </a:r>
            <a:r>
              <a:rPr lang="es-CO" sz="950" dirty="0" smtClean="0">
                <a:solidFill>
                  <a:schemeClr val="tx1">
                    <a:lumMod val="75000"/>
                    <a:lumOff val="25000"/>
                  </a:schemeClr>
                </a:solidFill>
                <a:latin typeface="Arial Narrow" panose="020B0606020202030204" pitchFamily="34" charset="0"/>
              </a:rPr>
              <a:t>sábado 04 y las 07:00 a.m. del domingo 05 </a:t>
            </a:r>
            <a:r>
              <a:rPr lang="es-CO" sz="950" dirty="0" smtClean="0">
                <a:solidFill>
                  <a:schemeClr val="tx1">
                    <a:lumMod val="75000"/>
                    <a:lumOff val="25000"/>
                  </a:schemeClr>
                </a:solidFill>
                <a:latin typeface="Arial Narrow" panose="020B0606020202030204" pitchFamily="34" charset="0"/>
              </a:rPr>
              <a:t>de agosto de 2018.</a:t>
            </a:r>
            <a:endParaRPr lang="es-CO" sz="950" dirty="0">
              <a:solidFill>
                <a:schemeClr val="tx1">
                  <a:lumMod val="75000"/>
                  <a:lumOff val="25000"/>
                </a:schemeClr>
              </a:solidFill>
              <a:latin typeface="Arial Narrow" panose="020B0606020202030204" pitchFamily="34" charset="0"/>
            </a:endParaRPr>
          </a:p>
        </p:txBody>
      </p:sp>
      <p:sp>
        <p:nvSpPr>
          <p:cNvPr id="8" name="CuadroTexto 7"/>
          <p:cNvSpPr txBox="1"/>
          <p:nvPr/>
        </p:nvSpPr>
        <p:spPr>
          <a:xfrm>
            <a:off x="3218459" y="1681795"/>
            <a:ext cx="3261734" cy="365091"/>
          </a:xfrm>
          <a:prstGeom prst="rect">
            <a:avLst/>
          </a:prstGeom>
          <a:noFill/>
        </p:spPr>
        <p:txBody>
          <a:bodyPr wrap="square" lIns="72000" tIns="36000" rIns="72000" bIns="36000" rtlCol="0">
            <a:spAutoFit/>
          </a:bodyPr>
          <a:lstStyle/>
          <a:p>
            <a:pPr algn="just"/>
            <a:r>
              <a:rPr lang="es-CO" sz="950" b="1" dirty="0" smtClean="0">
                <a:solidFill>
                  <a:schemeClr val="tx1">
                    <a:lumMod val="75000"/>
                    <a:lumOff val="25000"/>
                  </a:schemeClr>
                </a:solidFill>
                <a:latin typeface="Arial Narrow" panose="020B0606020202030204" pitchFamily="34" charset="0"/>
              </a:rPr>
              <a:t>Precipitación últimos </a:t>
            </a:r>
            <a:r>
              <a:rPr lang="es-CO" sz="950" b="1" dirty="0">
                <a:solidFill>
                  <a:schemeClr val="tx1">
                    <a:lumMod val="75000"/>
                    <a:lumOff val="25000"/>
                  </a:schemeClr>
                </a:solidFill>
                <a:latin typeface="Arial Narrow" panose="020B0606020202030204" pitchFamily="34" charset="0"/>
              </a:rPr>
              <a:t>3 </a:t>
            </a:r>
            <a:r>
              <a:rPr lang="es-CO" sz="950" b="1" dirty="0" smtClean="0">
                <a:solidFill>
                  <a:schemeClr val="tx1">
                    <a:lumMod val="75000"/>
                    <a:lumOff val="25000"/>
                  </a:schemeClr>
                </a:solidFill>
                <a:latin typeface="Arial Narrow" panose="020B0606020202030204" pitchFamily="34" charset="0"/>
              </a:rPr>
              <a:t>días: </a:t>
            </a:r>
            <a:r>
              <a:rPr lang="es-CO" sz="950" dirty="0" smtClean="0">
                <a:solidFill>
                  <a:schemeClr val="tx1">
                    <a:lumMod val="75000"/>
                    <a:lumOff val="25000"/>
                  </a:schemeClr>
                </a:solidFill>
                <a:latin typeface="Arial Narrow" panose="020B0606020202030204" pitchFamily="34" charset="0"/>
              </a:rPr>
              <a:t>registrada entre las 07:00 a.m. del jueves 02 y las 07:00 a.m</a:t>
            </a:r>
            <a:r>
              <a:rPr lang="es-CO" sz="950" dirty="0">
                <a:solidFill>
                  <a:schemeClr val="tx1">
                    <a:lumMod val="75000"/>
                    <a:lumOff val="25000"/>
                  </a:schemeClr>
                </a:solidFill>
                <a:latin typeface="Arial Narrow" panose="020B0606020202030204" pitchFamily="34" charset="0"/>
              </a:rPr>
              <a:t>. del </a:t>
            </a:r>
            <a:r>
              <a:rPr lang="es-CO" sz="950" dirty="0" smtClean="0">
                <a:solidFill>
                  <a:schemeClr val="tx1">
                    <a:lumMod val="75000"/>
                    <a:lumOff val="25000"/>
                  </a:schemeClr>
                </a:solidFill>
                <a:latin typeface="Arial Narrow" panose="020B0606020202030204" pitchFamily="34" charset="0"/>
              </a:rPr>
              <a:t>domingo 05 </a:t>
            </a:r>
            <a:r>
              <a:rPr lang="es-CO" sz="950" dirty="0" smtClean="0">
                <a:solidFill>
                  <a:schemeClr val="tx1">
                    <a:lumMod val="75000"/>
                    <a:lumOff val="25000"/>
                  </a:schemeClr>
                </a:solidFill>
                <a:latin typeface="Arial Narrow" panose="020B0606020202030204" pitchFamily="34" charset="0"/>
              </a:rPr>
              <a:t>de agosto de 2018.</a:t>
            </a:r>
            <a:endParaRPr lang="es-CO" sz="950" dirty="0">
              <a:solidFill>
                <a:schemeClr val="tx1">
                  <a:lumMod val="75000"/>
                  <a:lumOff val="25000"/>
                </a:schemeClr>
              </a:solidFill>
              <a:latin typeface="Arial Narrow" panose="020B0606020202030204" pitchFamily="34" charset="0"/>
            </a:endParaRPr>
          </a:p>
        </p:txBody>
      </p:sp>
      <p:cxnSp>
        <p:nvCxnSpPr>
          <p:cNvPr id="10" name="Conector recto 9"/>
          <p:cNvCxnSpPr/>
          <p:nvPr/>
        </p:nvCxnSpPr>
        <p:spPr>
          <a:xfrm>
            <a:off x="3218458" y="1506100"/>
            <a:ext cx="0" cy="495000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57" y="2124175"/>
            <a:ext cx="3070669" cy="3509999"/>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1990" y="2124176"/>
            <a:ext cx="3070669" cy="3509999"/>
          </a:xfrm>
          <a:prstGeom prst="rect">
            <a:avLst/>
          </a:prstGeom>
        </p:spPr>
      </p:pic>
    </p:spTree>
    <p:extLst>
      <p:ext uri="{BB962C8B-B14F-4D97-AF65-F5344CB8AC3E}">
        <p14:creationId xmlns:p14="http://schemas.microsoft.com/office/powerpoint/2010/main" val="1406950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ema de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25395</TotalTime>
  <Words>9250</Words>
  <Application>Microsoft Office PowerPoint</Application>
  <PresentationFormat>Personalizado</PresentationFormat>
  <Paragraphs>459</Paragraphs>
  <Slides>26</Slides>
  <Notes>0</Notes>
  <HiddenSlides>0</HiddenSlides>
  <MMClips>0</MMClips>
  <ScaleCrop>false</ScaleCrop>
  <HeadingPairs>
    <vt:vector size="6" baseType="variant">
      <vt:variant>
        <vt:lpstr>Fuentes usadas</vt:lpstr>
      </vt:variant>
      <vt:variant>
        <vt:i4>9</vt:i4>
      </vt:variant>
      <vt:variant>
        <vt:lpstr>Tema</vt:lpstr>
      </vt:variant>
      <vt:variant>
        <vt:i4>4</vt:i4>
      </vt:variant>
      <vt:variant>
        <vt:lpstr>Títulos de diapositiva</vt:lpstr>
      </vt:variant>
      <vt:variant>
        <vt:i4>26</vt:i4>
      </vt:variant>
    </vt:vector>
  </HeadingPairs>
  <TitlesOfParts>
    <vt:vector size="39" baseType="lpstr">
      <vt:lpstr>Arial</vt:lpstr>
      <vt:lpstr>Arial Narrow</vt:lpstr>
      <vt:lpstr>ArialNarrow</vt:lpstr>
      <vt:lpstr>Calibri</vt:lpstr>
      <vt:lpstr>Cambria</vt:lpstr>
      <vt:lpstr>PMingLiU</vt:lpstr>
      <vt:lpstr>Times New Roman</vt:lpstr>
      <vt:lpstr>Verdana</vt:lpstr>
      <vt:lpstr>Wingdings</vt:lpstr>
      <vt:lpstr>Tema de Office</vt:lpstr>
      <vt:lpstr>1_Tema de Office</vt:lpstr>
      <vt:lpstr>2_Tema de Office</vt:lpstr>
      <vt:lpstr>3_Tema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Mary Ootory</dc:creator>
  <cp:lastModifiedBy>CONSULTA SIPROT</cp:lastModifiedBy>
  <cp:revision>4607</cp:revision>
  <cp:lastPrinted>2016-04-12T13:55:03Z</cp:lastPrinted>
  <dcterms:created xsi:type="dcterms:W3CDTF">2015-07-24T16:23:26Z</dcterms:created>
  <dcterms:modified xsi:type="dcterms:W3CDTF">2018-08-05T17:02:55Z</dcterms:modified>
</cp:coreProperties>
</file>