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4579" r:id="rId2"/>
    <p:sldMasterId id="2147487450" r:id="rId3"/>
    <p:sldMasterId id="2147488388" r:id="rId4"/>
    <p:sldMasterId id="2147489312" r:id="rId5"/>
    <p:sldMasterId id="2147490055" r:id="rId6"/>
    <p:sldMasterId id="2147490084" r:id="rId7"/>
  </p:sldMasterIdLst>
  <p:notesMasterIdLst>
    <p:notesMasterId r:id="rId106"/>
  </p:notesMasterIdLst>
  <p:sldIdLst>
    <p:sldId id="29886" r:id="rId8"/>
    <p:sldId id="29883" r:id="rId9"/>
    <p:sldId id="29884" r:id="rId10"/>
    <p:sldId id="29885" r:id="rId11"/>
    <p:sldId id="27950" r:id="rId12"/>
    <p:sldId id="34959" r:id="rId13"/>
    <p:sldId id="36572" r:id="rId14"/>
    <p:sldId id="35075" r:id="rId15"/>
    <p:sldId id="29156" r:id="rId16"/>
    <p:sldId id="34998" r:id="rId17"/>
    <p:sldId id="4664" r:id="rId18"/>
    <p:sldId id="28857" r:id="rId19"/>
    <p:sldId id="29887" r:id="rId20"/>
    <p:sldId id="3427" r:id="rId21"/>
    <p:sldId id="29888" r:id="rId22"/>
    <p:sldId id="37120" r:id="rId23"/>
    <p:sldId id="37121" r:id="rId24"/>
    <p:sldId id="37122" r:id="rId25"/>
    <p:sldId id="37179" r:id="rId26"/>
    <p:sldId id="37123" r:id="rId27"/>
    <p:sldId id="37124" r:id="rId28"/>
    <p:sldId id="37125" r:id="rId29"/>
    <p:sldId id="37126" r:id="rId30"/>
    <p:sldId id="37127" r:id="rId31"/>
    <p:sldId id="37128" r:id="rId32"/>
    <p:sldId id="37129" r:id="rId33"/>
    <p:sldId id="37130" r:id="rId34"/>
    <p:sldId id="37131" r:id="rId35"/>
    <p:sldId id="37132" r:id="rId36"/>
    <p:sldId id="37133" r:id="rId37"/>
    <p:sldId id="37134" r:id="rId38"/>
    <p:sldId id="37135" r:id="rId39"/>
    <p:sldId id="37136" r:id="rId40"/>
    <p:sldId id="37137" r:id="rId41"/>
    <p:sldId id="37138" r:id="rId42"/>
    <p:sldId id="37139" r:id="rId43"/>
    <p:sldId id="37140" r:id="rId44"/>
    <p:sldId id="37141" r:id="rId45"/>
    <p:sldId id="37142" r:id="rId46"/>
    <p:sldId id="37143" r:id="rId47"/>
    <p:sldId id="37144" r:id="rId48"/>
    <p:sldId id="37145" r:id="rId49"/>
    <p:sldId id="37146" r:id="rId50"/>
    <p:sldId id="37147" r:id="rId51"/>
    <p:sldId id="37148" r:id="rId52"/>
    <p:sldId id="37149" r:id="rId53"/>
    <p:sldId id="37150" r:id="rId54"/>
    <p:sldId id="37151" r:id="rId55"/>
    <p:sldId id="37152" r:id="rId56"/>
    <p:sldId id="37153" r:id="rId57"/>
    <p:sldId id="37154" r:id="rId58"/>
    <p:sldId id="37155" r:id="rId59"/>
    <p:sldId id="37156" r:id="rId60"/>
    <p:sldId id="37157" r:id="rId61"/>
    <p:sldId id="37158" r:id="rId62"/>
    <p:sldId id="37159" r:id="rId63"/>
    <p:sldId id="37160" r:id="rId64"/>
    <p:sldId id="37161" r:id="rId65"/>
    <p:sldId id="37162" r:id="rId66"/>
    <p:sldId id="37163" r:id="rId67"/>
    <p:sldId id="37164" r:id="rId68"/>
    <p:sldId id="37165" r:id="rId69"/>
    <p:sldId id="37166" r:id="rId70"/>
    <p:sldId id="37167" r:id="rId71"/>
    <p:sldId id="37168" r:id="rId72"/>
    <p:sldId id="37169" r:id="rId73"/>
    <p:sldId id="37170" r:id="rId74"/>
    <p:sldId id="37171" r:id="rId75"/>
    <p:sldId id="37172" r:id="rId76"/>
    <p:sldId id="37173" r:id="rId77"/>
    <p:sldId id="37174" r:id="rId78"/>
    <p:sldId id="37175" r:id="rId79"/>
    <p:sldId id="37176" r:id="rId80"/>
    <p:sldId id="37177" r:id="rId81"/>
    <p:sldId id="37178" r:id="rId82"/>
    <p:sldId id="319" r:id="rId83"/>
    <p:sldId id="347" r:id="rId84"/>
    <p:sldId id="348" r:id="rId85"/>
    <p:sldId id="321" r:id="rId86"/>
    <p:sldId id="370" r:id="rId87"/>
    <p:sldId id="373" r:id="rId88"/>
    <p:sldId id="372" r:id="rId89"/>
    <p:sldId id="323" r:id="rId90"/>
    <p:sldId id="324" r:id="rId91"/>
    <p:sldId id="325" r:id="rId92"/>
    <p:sldId id="326" r:id="rId93"/>
    <p:sldId id="310" r:id="rId94"/>
    <p:sldId id="349" r:id="rId95"/>
    <p:sldId id="311" r:id="rId96"/>
    <p:sldId id="356" r:id="rId97"/>
    <p:sldId id="355" r:id="rId98"/>
    <p:sldId id="314" r:id="rId99"/>
    <p:sldId id="315" r:id="rId100"/>
    <p:sldId id="316" r:id="rId101"/>
    <p:sldId id="317" r:id="rId102"/>
    <p:sldId id="36743" r:id="rId103"/>
    <p:sldId id="36468" r:id="rId104"/>
    <p:sldId id="34802" r:id="rId10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3" autoAdjust="0"/>
    <p:restoredTop sz="83777" autoAdjust="0"/>
  </p:normalViewPr>
  <p:slideViewPr>
    <p:cSldViewPr snapToGrid="0">
      <p:cViewPr varScale="1">
        <p:scale>
          <a:sx n="107" d="100"/>
          <a:sy n="107" d="100"/>
        </p:scale>
        <p:origin x="966" y="78"/>
      </p:cViewPr>
      <p:guideLst>
        <p:guide orient="horz" pos="2880"/>
        <p:guide pos="2160"/>
      </p:guideLst>
    </p:cSldViewPr>
  </p:slideViewPr>
  <p:outlineViewPr>
    <p:cViewPr>
      <p:scale>
        <a:sx n="33" d="100"/>
        <a:sy n="33" d="100"/>
      </p:scale>
      <p:origin x="0" y="-10476"/>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2EE9E58-49D7-4694-988F-62E36E77FF82}" type="datetimeFigureOut">
              <a:rPr lang="es-CO" smtClean="0"/>
              <a:t>30/04/2026</a:t>
            </a:fld>
            <a:endParaRPr lang="es-CO"/>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1D1F849-CDA9-440B-A2A3-4C79D72C92D2}" type="slidenum">
              <a:rPr lang="es-CO" smtClean="0"/>
              <a:t>‹Nº›</a:t>
            </a:fld>
            <a:endParaRPr lang="es-CO"/>
          </a:p>
        </p:txBody>
      </p:sp>
    </p:spTree>
    <p:extLst>
      <p:ext uri="{BB962C8B-B14F-4D97-AF65-F5344CB8AC3E}">
        <p14:creationId xmlns:p14="http://schemas.microsoft.com/office/powerpoint/2010/main" val="357832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7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txBody>
          <a:bodyPr/>
          <a:lstStyle/>
          <a:p>
            <a:endParaRPr lang="es-C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D3649F1-26B8-BF40-D58A-51600709A49A}"/>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2FCCEE5C-FAF5-B8E7-D8A2-92A5862D0DE7}"/>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04389FC-4E73-8FC1-4484-0176F0A5AD80}"/>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3004881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txBody>
          <a:bodyPr/>
          <a:lstStyle/>
          <a:p>
            <a:endParaRPr lang="es-C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AD96AC7-690E-4546-ED3A-DF3FA36B87D7}"/>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B7090C78-2841-4A29-CFAF-341303CD40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6E5353F9-D8FA-D5A7-EF0F-104D260C5BD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346175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B5477B8-27FF-20D6-CBD5-F7A133B96793}"/>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67882040-B6EF-655C-D8B1-50C224C419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B36419BB-F1D0-120B-4CA4-FF7D1253947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449724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AEC152B-83C3-896F-8C24-564D0CF8B7FE}"/>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255F3DBD-AF23-EA57-DA5A-10AE648200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DA8D1825-34B4-8C74-AF86-4C4D25B90E9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202605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F5B1EDC-99AD-F5A5-1422-0B7FF40EDEED}"/>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F986F1AD-CEE1-7156-2C7E-498CCC13EA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5407C613-390A-D706-74FD-EB68D86707B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1435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3F23388-823D-0268-F118-B1B3282B057A}"/>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FC9710CD-B42C-63E9-079C-D0D9909052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ABB9C66E-B749-4936-99B1-0310030F9C8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307036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r>
              <a:rPr lang="es-MX" dirty="0"/>
              <a:t>Nota: NO CAMBIAR EL ENLACE DE LAS FECHAS.</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s-MX"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6489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8C70D08-AD18-D182-557D-26AA5D847E80}"/>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E72E112F-4BCA-DE6F-D311-9130147EC3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E00E5F0D-DDBA-E739-0DD6-245031325D2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492772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8BDCAAE-3ECE-808D-A13F-A18C7B65990C}"/>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FCBE56E4-8286-DD76-C9C0-C13E68C0A4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dirty="0">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67971354-2F8E-C76C-A456-A4A5A00901E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277466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1D1F849-CDA9-440B-A2A3-4C79D72C92D2}" type="slidenum">
              <a:rPr kumimoji="0" lang="es-CO"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37</a:t>
            </a:fld>
            <a:endParaRPr kumimoji="0" lang="es-CO"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14119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1D1F849-CDA9-440B-A2A3-4C79D72C92D2}" type="slidenum">
              <a:rPr kumimoji="0" lang="es-CO"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s-CO"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9832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A341FC9-F17C-5B9A-64EC-5BE21296B830}"/>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FD57C008-AC24-691A-7A32-DAD2CA4DDF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AD881122-F7B6-3319-1A57-A2EF56D9D17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855557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26020CE-87D9-C9DB-6800-4144301C19E6}"/>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F9A3E162-C7D7-5E21-AAB2-D45E5F0B23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CFF99295-3695-FFDB-49CE-B99757E65204}"/>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536525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CBA728C-D1BE-F67B-9376-08FF8C8AD12E}"/>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6B0689C6-52B1-A637-A244-2C77F66950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17883201-5012-4226-FAF4-44F66CB9E56D}"/>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868873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DFF8153-EC56-CB16-42C9-31149D52C049}"/>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16146C74-3645-1FCF-8778-8928D5C2FB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95176811-D402-C41F-E8DF-756C8CF48E3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3904486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FEC644E-69D5-20C1-8EBA-00D906E1A30B}"/>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C8D041AA-AF3B-BB9D-FAE9-5799DACBF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B07319A3-3DB8-3DD6-1551-5F367BC20C14}"/>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2788704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7B16135-AAEE-DE3D-AF8B-B801B23C3A43}"/>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6536D769-4247-792C-1F2C-9F0332DF59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EFAE1F44-A892-CE0E-F082-ACD46C340E6C}"/>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12468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Marcador de imagen de diapositiva 1">
            <a:extLst>
              <a:ext uri="{FF2B5EF4-FFF2-40B4-BE49-F238E27FC236}">
                <a16:creationId xmlns:a16="http://schemas.microsoft.com/office/drawing/2014/main" id="{407D0F56-5F85-8433-5A79-62A1F1AA31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s-CO"/>
          </a:p>
        </p:txBody>
      </p:sp>
      <p:sp>
        <p:nvSpPr>
          <p:cNvPr id="429059" name="Marcador de notas 2">
            <a:extLst>
              <a:ext uri="{FF2B5EF4-FFF2-40B4-BE49-F238E27FC236}">
                <a16:creationId xmlns:a16="http://schemas.microsoft.com/office/drawing/2014/main" id="{AAB08C27-F7E1-F49C-07FA-33968E2E4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29060" name="Marcador de número de diapositiva 3">
            <a:extLst>
              <a:ext uri="{FF2B5EF4-FFF2-40B4-BE49-F238E27FC236}">
                <a16:creationId xmlns:a16="http://schemas.microsoft.com/office/drawing/2014/main" id="{F6E60CB0-71CE-A9F2-375C-AFB7798EA0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951EA64E-5D3B-479C-85E6-7E7C5C7DA87B}" type="slidenum">
              <a:rPr kumimoji="0" lang="es-MX" altLang="es-CO" sz="1200" b="0" i="0" u="none" strike="noStrike" kern="0" cap="none" spc="0" normalizeH="0" baseline="0" noProof="0">
                <a:ln>
                  <a:noFill/>
                </a:ln>
                <a:solidFill>
                  <a:prstClr val="black"/>
                </a:solidFill>
                <a:effectLst/>
                <a:uLnTx/>
                <a:uFillTx/>
                <a:latin typeface="Calibri" panose="020F0502020204030204" pitchFamily="34" charset="0"/>
              </a:rPr>
              <a:pPr marL="0" marR="0" lvl="0" indent="0" algn="r" defTabSz="914400" eaLnBrk="1" fontAlgn="base" latinLnBrk="0" hangingPunct="1">
                <a:lnSpc>
                  <a:spcPct val="100000"/>
                </a:lnSpc>
                <a:spcBef>
                  <a:spcPct val="0"/>
                </a:spcBef>
                <a:spcAft>
                  <a:spcPct val="0"/>
                </a:spcAft>
                <a:buClrTx/>
                <a:buSzTx/>
                <a:buFontTx/>
                <a:buNone/>
                <a:tabLst/>
                <a:defRPr/>
              </a:pPr>
              <a:t>3</a:t>
            </a:fld>
            <a:endParaRPr kumimoji="0" lang="es-MX" altLang="es-CO" sz="1200" b="0" i="0" u="none" strike="noStrike" kern="0" cap="none" spc="0" normalizeH="0" baseline="0" noProof="0">
              <a:ln>
                <a:noFill/>
              </a:ln>
              <a:solidFill>
                <a:prstClr val="black"/>
              </a:solidFill>
              <a:effectLst/>
              <a:uLnTx/>
              <a:uFillTx/>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43E599F-1902-0E34-969B-B670C2552381}"/>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2BFC6EDF-0779-939C-1A93-A4321EEE60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06C8D994-FAAF-531D-78A5-C1F412F0641C}"/>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es-CO"/>
          </a:p>
        </p:txBody>
      </p:sp>
    </p:spTree>
    <p:extLst>
      <p:ext uri="{BB962C8B-B14F-4D97-AF65-F5344CB8AC3E}">
        <p14:creationId xmlns:p14="http://schemas.microsoft.com/office/powerpoint/2010/main" val="4191247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A1D1F849-CDA9-440B-A2A3-4C79D72C92D2}" type="slidenum">
              <a:rPr kumimoji="0" lang="es-CO"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66</a:t>
            </a:fld>
            <a:endParaRPr kumimoji="0" lang="es-CO"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4644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8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7CAC-7EDC-EBE4-A43D-0F0AA3D7E7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0B77B0-4FEC-F20E-2EFF-20C1D616E03E}"/>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B0FA8268-0CFB-6AE4-7920-622A5603B6B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B19E2A8-F8B6-72CD-29A9-35DAE8A194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290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7174A-DA74-90A0-310C-347A774453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14DAB4-043E-A5D9-DA69-CBF3AB6FA7DE}"/>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D5840C89-46D2-DA82-C148-B9EDC7C568B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48CE682-AE5A-4753-9DE0-E4A1082C69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364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AA39-341D-C122-D06C-D38EADF319B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208242-B664-AF16-F461-A0C7D461DF0F}"/>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16BECD3E-7FE8-3E9F-C562-9B77D3397FE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B1DA0051-5419-6150-138A-56EE800D45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6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659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580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645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C4D0C-042C-8C73-B12D-E01F12FCA7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37DF43-B2A0-5974-02B3-FF9D0CCCEC03}"/>
              </a:ext>
            </a:extLst>
          </p:cNvPr>
          <p:cNvSpPr>
            <a:spLocks noGrp="1" noRot="1" noChangeAspect="1"/>
          </p:cNvSpPr>
          <p:nvPr>
            <p:ph type="sldImg"/>
          </p:nvPr>
        </p:nvSpPr>
        <p:spPr/>
        <p:txBody>
          <a:bodyPr/>
          <a:lstStyle/>
          <a:p>
            <a:endParaRPr lang="es-CO"/>
          </a:p>
        </p:txBody>
      </p:sp>
      <p:sp>
        <p:nvSpPr>
          <p:cNvPr id="3" name="Marcador de notas 2">
            <a:extLst>
              <a:ext uri="{FF2B5EF4-FFF2-40B4-BE49-F238E27FC236}">
                <a16:creationId xmlns:a16="http://schemas.microsoft.com/office/drawing/2014/main" id="{7636D9BA-385B-1044-ECD2-384C0D9CAED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E602440-569E-2FEE-B9E5-ED0E336F71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1602977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374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213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72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O"/>
          </a:p>
        </p:txBody>
      </p:sp>
      <p:sp>
        <p:nvSpPr>
          <p:cNvPr id="3" name="Marcador de notas 2"/>
          <p:cNvSpPr>
            <a:spLocks noGrp="1"/>
          </p:cNvSpPr>
          <p:nvPr>
            <p:ph type="body" idx="1"/>
          </p:nvPr>
        </p:nvSpPr>
        <p:spPr/>
        <p:txBody>
          <a:bodyPr/>
          <a:lstStyle/>
          <a:p>
            <a:r>
              <a:rPr lang="es-MX" dirty="0">
                <a:solidFill>
                  <a:schemeClr val="accent1"/>
                </a:solidFill>
                <a:highlight>
                  <a:srgbClr val="FFFF00"/>
                </a:highlight>
              </a:rPr>
              <a:t>NO BORRAR LAS ALERTAS </a:t>
            </a:r>
            <a:endParaRPr lang="es-CO" dirty="0">
              <a:solidFill>
                <a:schemeClr val="accent1"/>
              </a:solidFill>
              <a:highlight>
                <a:srgbClr val="FFFF00"/>
              </a:highligh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FFA3F66-1375-F425-7381-25FD714ACBD8}"/>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A9170FEE-AFA0-7B6E-66BE-A90030B80C7B}"/>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70CF21D7-8796-190E-42E2-2C7BAA318A9D}"/>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2123566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B6E4575-3F5F-9E4E-1CE8-83ACFEEA6200}"/>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CACF1F2A-BDAF-8788-159F-9ADA952CA36F}"/>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06718EE0-2DA0-1F2A-F726-63DA37A1D814}"/>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396151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06BD4C7-E679-FF9F-D031-D8C897F5FF0D}"/>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38182DE2-85C3-9CF7-4C66-92D6F1579D56}"/>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8673D442-4641-3027-014F-69F6E53D16B4}"/>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403033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txBody>
          <a:bodyPr/>
          <a:lstStyle/>
          <a:p>
            <a:endParaRPr lang="es-C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99C3E72-72E8-A422-AD82-4C6749C3ABD5}"/>
            </a:ext>
          </a:extLst>
        </p:cNvPr>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17E30597-B4B1-BBCF-13F5-6A17670EAE16}"/>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00DFC48C-603C-1A2C-C182-CAA7D3FDFD84}"/>
              </a:ext>
            </a:extLst>
          </p:cNvPr>
          <p:cNvSpPr>
            <a:spLocks noGrp="1" noRot="1" noChangeAspect="1" noTextEdit="1"/>
          </p:cNvSpPr>
          <p:nvPr>
            <p:ph type="sldImg" idx="2"/>
          </p:nvPr>
        </p:nvSpPr>
        <p:spPr>
          <a:ln>
            <a:headEnd/>
            <a:tailEnd/>
          </a:ln>
        </p:spPr>
        <p:txBody>
          <a:bodyPr/>
          <a:lstStyle/>
          <a:p>
            <a:endParaRPr lang="es-CO"/>
          </a:p>
        </p:txBody>
      </p:sp>
    </p:spTree>
    <p:extLst>
      <p:ext uri="{BB962C8B-B14F-4D97-AF65-F5344CB8AC3E}">
        <p14:creationId xmlns:p14="http://schemas.microsoft.com/office/powerpoint/2010/main" val="176489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9.wdp"/></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4.wdp"/><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8.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2.wdp"/></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9.wdp"/></Relationships>
</file>

<file path=ppt/slideLayouts/_rels/slideLayout1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Master" Target="../slideMasters/slideMaster6.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1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4.wdp"/><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5.wdp"/><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7.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8.wdp"/></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1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Master" Target="../slideMasters/slideMaster7.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9.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2.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2.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4.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5.wdp"/><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8.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2.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9.wdp"/></Relationships>
</file>

<file path=ppt/slideLayouts/_rels/slideLayout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Master" Target="../slideMasters/slideMaster4.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4.wdp"/><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5.wdp"/><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5.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8.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9.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9.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Master" Target="../slideMasters/slideMaster5.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9.wdp"/></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rgbClr val="C0000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os objeto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472810-F015-FE24-D850-18ED5DD1E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1DD5579-3A06-5A9A-6C5D-D99365526D9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4241A5AF-D432-B6DD-08D7-694C06C70F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7" name="Marcador de fecha 4">
            <a:extLst>
              <a:ext uri="{FF2B5EF4-FFF2-40B4-BE49-F238E27FC236}">
                <a16:creationId xmlns:a16="http://schemas.microsoft.com/office/drawing/2014/main" id="{007029A8-681F-C7DA-EAD5-84D340C86A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393FF40-9371-4520-B945-64E03969E6B4}" type="datetimeFigureOut">
              <a:rPr lang="es-CO"/>
              <a:pPr>
                <a:defRPr/>
              </a:pPr>
              <a:t>30/04/2026</a:t>
            </a:fld>
            <a:endParaRPr lang="es-CO"/>
          </a:p>
        </p:txBody>
      </p:sp>
      <p:sp>
        <p:nvSpPr>
          <p:cNvPr id="8" name="Marcador de pie de página 5">
            <a:extLst>
              <a:ext uri="{FF2B5EF4-FFF2-40B4-BE49-F238E27FC236}">
                <a16:creationId xmlns:a16="http://schemas.microsoft.com/office/drawing/2014/main" id="{D40137E2-A23D-FB94-8C41-300A4849F13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AF61CA4-6CEE-9331-A04A-1D760CF2970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53E0EB-BDCC-430A-ABBD-EE7427B48C0E}" type="slidenum">
              <a:rPr lang="es-CO"/>
              <a:pPr>
                <a:defRPr/>
              </a:pPr>
              <a:t>‹Nº›</a:t>
            </a:fld>
            <a:endParaRPr lang="es-CO"/>
          </a:p>
        </p:txBody>
      </p:sp>
    </p:spTree>
    <p:extLst>
      <p:ext uri="{BB962C8B-B14F-4D97-AF65-F5344CB8AC3E}">
        <p14:creationId xmlns:p14="http://schemas.microsoft.com/office/powerpoint/2010/main" val="6467733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1789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443343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876577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29221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167547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1869363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535732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06902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57710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9784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rgbClr val="C0000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56720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638675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20060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14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78147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03883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971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33325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6544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532640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708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72517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044806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4876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26406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682735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74147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190874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154176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18446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424032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26141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327606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62241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45505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7565909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9986473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1606874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80199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838685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45690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95922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3579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 y="228472"/>
            <a:ext cx="5573524" cy="510539"/>
          </a:xfrm>
          <a:prstGeom prst="rect">
            <a:avLst/>
          </a:prstGeom>
        </p:spPr>
      </p:pic>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2330492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32614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07734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15089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835818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264154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48734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262727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2454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043057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9018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789376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673666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59723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99095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80638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591358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75951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597667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6073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112224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6951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os objeto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472810-F015-FE24-D850-18ED5DD1E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1DD5579-3A06-5A9A-6C5D-D99365526D9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4241A5AF-D432-B6DD-08D7-694C06C70F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7" name="Marcador de fecha 4">
            <a:extLst>
              <a:ext uri="{FF2B5EF4-FFF2-40B4-BE49-F238E27FC236}">
                <a16:creationId xmlns:a16="http://schemas.microsoft.com/office/drawing/2014/main" id="{007029A8-681F-C7DA-EAD5-84D340C86A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393FF40-9371-4520-B945-64E03969E6B4}" type="datetimeFigureOut">
              <a:rPr lang="es-CO"/>
              <a:pPr>
                <a:defRPr/>
              </a:pPr>
              <a:t>30/04/2026</a:t>
            </a:fld>
            <a:endParaRPr lang="es-CO"/>
          </a:p>
        </p:txBody>
      </p:sp>
      <p:sp>
        <p:nvSpPr>
          <p:cNvPr id="8" name="Marcador de pie de página 5">
            <a:extLst>
              <a:ext uri="{FF2B5EF4-FFF2-40B4-BE49-F238E27FC236}">
                <a16:creationId xmlns:a16="http://schemas.microsoft.com/office/drawing/2014/main" id="{D40137E2-A23D-FB94-8C41-300A4849F13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AF61CA4-6CEE-9331-A04A-1D760CF2970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53E0EB-BDCC-430A-ABBD-EE7427B48C0E}" type="slidenum">
              <a:rPr lang="es-CO"/>
              <a:pPr>
                <a:defRPr/>
              </a:pPr>
              <a:t>‹Nº›</a:t>
            </a:fld>
            <a:endParaRPr lang="es-CO"/>
          </a:p>
        </p:txBody>
      </p:sp>
    </p:spTree>
    <p:extLst>
      <p:ext uri="{BB962C8B-B14F-4D97-AF65-F5344CB8AC3E}">
        <p14:creationId xmlns:p14="http://schemas.microsoft.com/office/powerpoint/2010/main" val="2053601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11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637972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 y="-1090"/>
            <a:ext cx="12190067" cy="6859090"/>
          </a:xfrm>
          <a:prstGeom prst="rect">
            <a:avLst/>
          </a:prstGeom>
        </p:spPr>
      </p:pic>
      <p:sp>
        <p:nvSpPr>
          <p:cNvPr id="8" name="Rectángulo redondeado 7"/>
          <p:cNvSpPr/>
          <p:nvPr userDrawn="1"/>
        </p:nvSpPr>
        <p:spPr>
          <a:xfrm>
            <a:off x="8616008"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3198"/>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s-CO" altLang="es-CO" sz="3197"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8"/>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4"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2"/>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8" y="2358723"/>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1" y="2375987"/>
            <a:ext cx="367293" cy="368897"/>
          </a:xfrm>
          <a:prstGeom prst="rect">
            <a:avLst/>
          </a:prstGeom>
        </p:spPr>
      </p:pic>
      <p:sp>
        <p:nvSpPr>
          <p:cNvPr id="17" name="CuadroTexto 16"/>
          <p:cNvSpPr txBox="1"/>
          <p:nvPr userDrawn="1"/>
        </p:nvSpPr>
        <p:spPr>
          <a:xfrm>
            <a:off x="9231538" y="3872370"/>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126"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1" y="3921538"/>
            <a:ext cx="367293" cy="381320"/>
          </a:xfrm>
          <a:prstGeom prst="rect">
            <a:avLst/>
          </a:prstGeom>
        </p:spPr>
      </p:pic>
      <p:sp>
        <p:nvSpPr>
          <p:cNvPr id="19" name="CuadroTexto 18"/>
          <p:cNvSpPr txBox="1"/>
          <p:nvPr userDrawn="1"/>
        </p:nvSpPr>
        <p:spPr>
          <a:xfrm>
            <a:off x="9231538"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7841"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7841"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1" y="4803691"/>
            <a:ext cx="367293" cy="364161"/>
          </a:xfrm>
          <a:prstGeom prst="rect">
            <a:avLst/>
          </a:prstGeom>
        </p:spPr>
      </p:pic>
      <p:sp>
        <p:nvSpPr>
          <p:cNvPr id="21" name="CuadroTexto 20"/>
          <p:cNvSpPr txBox="1"/>
          <p:nvPr userDrawn="1"/>
        </p:nvSpPr>
        <p:spPr>
          <a:xfrm>
            <a:off x="8600674" y="6218015"/>
            <a:ext cx="3482775" cy="27699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3198"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5"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10"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8" y="228448"/>
            <a:ext cx="469899" cy="469899"/>
          </a:xfrm>
          <a:prstGeom prst="rect">
            <a:avLst/>
          </a:prstGeom>
        </p:spPr>
      </p:pic>
    </p:spTree>
    <p:extLst>
      <p:ext uri="{BB962C8B-B14F-4D97-AF65-F5344CB8AC3E}">
        <p14:creationId xmlns:p14="http://schemas.microsoft.com/office/powerpoint/2010/main" val="155706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38531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0B88116-58E2-390D-C9E3-6C63EA353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190A6E-7D49-D848-4AD8-FEF521ED68A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BE060532-A1D1-E480-776C-B3966DC26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1">
            <a:extLst>
              <a:ext uri="{FF2B5EF4-FFF2-40B4-BE49-F238E27FC236}">
                <a16:creationId xmlns:a16="http://schemas.microsoft.com/office/drawing/2014/main" id="{8C1657A2-93DE-2D5D-78AB-E9927BB9B2E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1DCB8-1D2C-46D1-B7CD-1A81D2FC1F5C}" type="datetimeFigureOut">
              <a:rPr lang="es-CO"/>
              <a:pPr>
                <a:defRPr/>
              </a:pPr>
              <a:t>30/04/2026</a:t>
            </a:fld>
            <a:endParaRPr lang="es-CO"/>
          </a:p>
        </p:txBody>
      </p:sp>
      <p:sp>
        <p:nvSpPr>
          <p:cNvPr id="6" name="Marcador de pie de página 2">
            <a:extLst>
              <a:ext uri="{FF2B5EF4-FFF2-40B4-BE49-F238E27FC236}">
                <a16:creationId xmlns:a16="http://schemas.microsoft.com/office/drawing/2014/main" id="{DA695019-0244-6B9B-BA5A-E606E187114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Marcador de número de diapositiva 3">
            <a:extLst>
              <a:ext uri="{FF2B5EF4-FFF2-40B4-BE49-F238E27FC236}">
                <a16:creationId xmlns:a16="http://schemas.microsoft.com/office/drawing/2014/main" id="{BF27E982-00BA-1E14-961B-C8378AAB9DC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E3CC32B-26CC-4020-B2CF-0C7ED98C70D9}" type="slidenum">
              <a:rPr lang="es-CO"/>
              <a:pPr>
                <a:defRPr/>
              </a:pPr>
              <a:t>‹Nº›</a:t>
            </a:fld>
            <a:endParaRPr lang="es-CO"/>
          </a:p>
        </p:txBody>
      </p:sp>
    </p:spTree>
    <p:extLst>
      <p:ext uri="{BB962C8B-B14F-4D97-AF65-F5344CB8AC3E}">
        <p14:creationId xmlns:p14="http://schemas.microsoft.com/office/powerpoint/2010/main" val="3307603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rgbClr val="C0000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82198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131598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85728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 y="228472"/>
            <a:ext cx="5573524" cy="510539"/>
          </a:xfrm>
          <a:prstGeom prst="rect">
            <a:avLst/>
          </a:prstGeom>
        </p:spPr>
      </p:pic>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023097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520778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s objeto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472810-F015-FE24-D850-18ED5DD1E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1DD5579-3A06-5A9A-6C5D-D99365526D9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4241A5AF-D432-B6DD-08D7-694C06C70F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7" name="Marcador de fecha 4">
            <a:extLst>
              <a:ext uri="{FF2B5EF4-FFF2-40B4-BE49-F238E27FC236}">
                <a16:creationId xmlns:a16="http://schemas.microsoft.com/office/drawing/2014/main" id="{007029A8-681F-C7DA-EAD5-84D340C86A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393FF40-9371-4520-B945-64E03969E6B4}" type="datetimeFigureOut">
              <a:rPr lang="es-CO"/>
              <a:pPr>
                <a:defRPr/>
              </a:pPr>
              <a:t>30/04/2026</a:t>
            </a:fld>
            <a:endParaRPr lang="es-CO"/>
          </a:p>
        </p:txBody>
      </p:sp>
      <p:sp>
        <p:nvSpPr>
          <p:cNvPr id="8" name="Marcador de pie de página 5">
            <a:extLst>
              <a:ext uri="{FF2B5EF4-FFF2-40B4-BE49-F238E27FC236}">
                <a16:creationId xmlns:a16="http://schemas.microsoft.com/office/drawing/2014/main" id="{D40137E2-A23D-FB94-8C41-300A4849F13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AF61CA4-6CEE-9331-A04A-1D760CF2970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53E0EB-BDCC-430A-ABBD-EE7427B48C0E}" type="slidenum">
              <a:rPr lang="es-CO"/>
              <a:pPr>
                <a:defRPr/>
              </a:pPr>
              <a:t>‹Nº›</a:t>
            </a:fld>
            <a:endParaRPr lang="es-CO"/>
          </a:p>
        </p:txBody>
      </p:sp>
    </p:spTree>
    <p:extLst>
      <p:ext uri="{BB962C8B-B14F-4D97-AF65-F5344CB8AC3E}">
        <p14:creationId xmlns:p14="http://schemas.microsoft.com/office/powerpoint/2010/main" val="318263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957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8534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 y="-1090"/>
            <a:ext cx="12190067" cy="6859090"/>
          </a:xfrm>
          <a:prstGeom prst="rect">
            <a:avLst/>
          </a:prstGeom>
        </p:spPr>
      </p:pic>
      <p:sp>
        <p:nvSpPr>
          <p:cNvPr id="8" name="Rectángulo redondeado 7"/>
          <p:cNvSpPr/>
          <p:nvPr userDrawn="1"/>
        </p:nvSpPr>
        <p:spPr>
          <a:xfrm>
            <a:off x="8616008"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3198"/>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s-CO" altLang="es-CO" sz="3197"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8"/>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4"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2"/>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8" y="2358723"/>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1" y="2375987"/>
            <a:ext cx="367293" cy="368897"/>
          </a:xfrm>
          <a:prstGeom prst="rect">
            <a:avLst/>
          </a:prstGeom>
        </p:spPr>
      </p:pic>
      <p:sp>
        <p:nvSpPr>
          <p:cNvPr id="17" name="CuadroTexto 16"/>
          <p:cNvSpPr txBox="1"/>
          <p:nvPr userDrawn="1"/>
        </p:nvSpPr>
        <p:spPr>
          <a:xfrm>
            <a:off x="9231538" y="3872370"/>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126"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1" y="3921538"/>
            <a:ext cx="367293" cy="381320"/>
          </a:xfrm>
          <a:prstGeom prst="rect">
            <a:avLst/>
          </a:prstGeom>
        </p:spPr>
      </p:pic>
      <p:sp>
        <p:nvSpPr>
          <p:cNvPr id="19" name="CuadroTexto 18"/>
          <p:cNvSpPr txBox="1"/>
          <p:nvPr userDrawn="1"/>
        </p:nvSpPr>
        <p:spPr>
          <a:xfrm>
            <a:off x="9231538"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126"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7841"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7841"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7841"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1" y="4803691"/>
            <a:ext cx="367293" cy="364161"/>
          </a:xfrm>
          <a:prstGeom prst="rect">
            <a:avLst/>
          </a:prstGeom>
        </p:spPr>
      </p:pic>
      <p:sp>
        <p:nvSpPr>
          <p:cNvPr id="21" name="CuadroTexto 20"/>
          <p:cNvSpPr txBox="1"/>
          <p:nvPr userDrawn="1"/>
        </p:nvSpPr>
        <p:spPr>
          <a:xfrm>
            <a:off x="8600674" y="6218015"/>
            <a:ext cx="3482775" cy="27699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3198"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5"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10"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8" y="228448"/>
            <a:ext cx="469899" cy="469899"/>
          </a:xfrm>
          <a:prstGeom prst="rect">
            <a:avLst/>
          </a:prstGeom>
        </p:spPr>
      </p:pic>
    </p:spTree>
    <p:extLst>
      <p:ext uri="{BB962C8B-B14F-4D97-AF65-F5344CB8AC3E}">
        <p14:creationId xmlns:p14="http://schemas.microsoft.com/office/powerpoint/2010/main" val="1978208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7457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0B88116-58E2-390D-C9E3-6C63EA353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190A6E-7D49-D848-4AD8-FEF521ED68A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BE060532-A1D1-E480-776C-B3966DC26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1">
            <a:extLst>
              <a:ext uri="{FF2B5EF4-FFF2-40B4-BE49-F238E27FC236}">
                <a16:creationId xmlns:a16="http://schemas.microsoft.com/office/drawing/2014/main" id="{8C1657A2-93DE-2D5D-78AB-E9927BB9B2E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1DCB8-1D2C-46D1-B7CD-1A81D2FC1F5C}" type="datetimeFigureOut">
              <a:rPr lang="es-CO"/>
              <a:pPr>
                <a:defRPr/>
              </a:pPr>
              <a:t>30/04/2026</a:t>
            </a:fld>
            <a:endParaRPr lang="es-CO"/>
          </a:p>
        </p:txBody>
      </p:sp>
      <p:sp>
        <p:nvSpPr>
          <p:cNvPr id="6" name="Marcador de pie de página 2">
            <a:extLst>
              <a:ext uri="{FF2B5EF4-FFF2-40B4-BE49-F238E27FC236}">
                <a16:creationId xmlns:a16="http://schemas.microsoft.com/office/drawing/2014/main" id="{DA695019-0244-6B9B-BA5A-E606E187114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Marcador de número de diapositiva 3">
            <a:extLst>
              <a:ext uri="{FF2B5EF4-FFF2-40B4-BE49-F238E27FC236}">
                <a16:creationId xmlns:a16="http://schemas.microsoft.com/office/drawing/2014/main" id="{BF27E982-00BA-1E14-961B-C8378AAB9DC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E3CC32B-26CC-4020-B2CF-0C7ED98C70D9}" type="slidenum">
              <a:rPr lang="es-CO"/>
              <a:pPr>
                <a:defRPr/>
              </a:pPr>
              <a:t>‹Nº›</a:t>
            </a:fld>
            <a:endParaRPr lang="es-CO"/>
          </a:p>
        </p:txBody>
      </p:sp>
    </p:spTree>
    <p:extLst>
      <p:ext uri="{BB962C8B-B14F-4D97-AF65-F5344CB8AC3E}">
        <p14:creationId xmlns:p14="http://schemas.microsoft.com/office/powerpoint/2010/main" val="3068307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948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6302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875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278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32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 y="228472"/>
            <a:ext cx="5573524" cy="510539"/>
          </a:xfrm>
          <a:prstGeom prst="rect">
            <a:avLst/>
          </a:prstGeom>
        </p:spPr>
      </p:pic>
      <p:sp>
        <p:nvSpPr>
          <p:cNvPr id="2" name="Holder 2"/>
          <p:cNvSpPr>
            <a:spLocks noGrp="1"/>
          </p:cNvSpPr>
          <p:nvPr>
            <p:ph type="title"/>
          </p:nvPr>
        </p:nvSpPr>
        <p:spPr/>
        <p:txBody>
          <a:bodyPr lIns="0" tIns="0" rIns="0" bIns="0"/>
          <a:lstStyle>
            <a:lvl1pPr>
              <a:defRPr sz="2000" b="1" i="0">
                <a:solidFill>
                  <a:srgbClr val="C0000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599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60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493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99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64941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7544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66880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1533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85176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54391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922598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524998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08364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02525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1170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03849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3390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2275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6285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6314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566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43022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80814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17104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7564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27937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0483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666840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32450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8602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141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328074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6956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38463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22502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3178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95333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45659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804532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83102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018990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92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0B88116-58E2-390D-C9E3-6C63EA353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190A6E-7D49-D848-4AD8-FEF521ED68A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BE060532-A1D1-E480-776C-B3966DC26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1">
            <a:extLst>
              <a:ext uri="{FF2B5EF4-FFF2-40B4-BE49-F238E27FC236}">
                <a16:creationId xmlns:a16="http://schemas.microsoft.com/office/drawing/2014/main" id="{8C1657A2-93DE-2D5D-78AB-E9927BB9B2E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1DCB8-1D2C-46D1-B7CD-1A81D2FC1F5C}" type="datetimeFigureOut">
              <a:rPr lang="es-CO"/>
              <a:pPr>
                <a:defRPr/>
              </a:pPr>
              <a:t>30/04/2026</a:t>
            </a:fld>
            <a:endParaRPr lang="es-CO"/>
          </a:p>
        </p:txBody>
      </p:sp>
      <p:sp>
        <p:nvSpPr>
          <p:cNvPr id="6" name="Marcador de pie de página 2">
            <a:extLst>
              <a:ext uri="{FF2B5EF4-FFF2-40B4-BE49-F238E27FC236}">
                <a16:creationId xmlns:a16="http://schemas.microsoft.com/office/drawing/2014/main" id="{DA695019-0244-6B9B-BA5A-E606E187114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Marcador de número de diapositiva 3">
            <a:extLst>
              <a:ext uri="{FF2B5EF4-FFF2-40B4-BE49-F238E27FC236}">
                <a16:creationId xmlns:a16="http://schemas.microsoft.com/office/drawing/2014/main" id="{BF27E982-00BA-1E14-961B-C8378AAB9DC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E3CC32B-26CC-4020-B2CF-0C7ED98C70D9}" type="slidenum">
              <a:rPr lang="es-CO"/>
              <a:pPr>
                <a:defRPr/>
              </a:pPr>
              <a:t>‹Nº›</a:t>
            </a:fld>
            <a:endParaRPr lang="es-CO"/>
          </a:p>
        </p:txBody>
      </p:sp>
    </p:spTree>
    <p:extLst>
      <p:ext uri="{BB962C8B-B14F-4D97-AF65-F5344CB8AC3E}">
        <p14:creationId xmlns:p14="http://schemas.microsoft.com/office/powerpoint/2010/main" val="142539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9129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152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03060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50375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48204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4101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6003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0536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839214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4649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764087"/>
            <a:chOff x="811676" y="914400"/>
            <a:chExt cx="4430249" cy="5183383"/>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489742"/>
              <a:ext cx="4427536" cy="6080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dirty="0">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dirty="0">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dirty="0">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284909"/>
            <a:ext cx="4043362" cy="5824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dirty="0">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dirty="0">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dirty="0">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8047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06832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4584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80197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568516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1800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50693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794993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73418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951675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2607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4.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theme" Target="../theme/theme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theme" Target="../theme/theme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2" cstate="print"/>
          <a:stretch>
            <a:fillRect/>
          </a:stretch>
        </p:blipFill>
        <p:spPr>
          <a:xfrm>
            <a:off x="1588" y="6678832"/>
            <a:ext cx="12190348" cy="179164"/>
          </a:xfrm>
          <a:prstGeom prst="rect">
            <a:avLst/>
          </a:prstGeom>
        </p:spPr>
      </p:pic>
      <p:sp>
        <p:nvSpPr>
          <p:cNvPr id="2" name="Holder 2"/>
          <p:cNvSpPr>
            <a:spLocks noGrp="1"/>
          </p:cNvSpPr>
          <p:nvPr>
            <p:ph type="title"/>
          </p:nvPr>
        </p:nvSpPr>
        <p:spPr>
          <a:xfrm>
            <a:off x="5833998" y="321056"/>
            <a:ext cx="3004184" cy="330834"/>
          </a:xfrm>
          <a:prstGeom prst="rect">
            <a:avLst/>
          </a:prstGeom>
        </p:spPr>
        <p:txBody>
          <a:bodyPr wrap="square" lIns="0" tIns="0" rIns="0" bIns="0">
            <a:spAutoFit/>
          </a:bodyPr>
          <a:lstStyle>
            <a:lvl1pPr>
              <a:defRPr sz="2000" b="1" i="0">
                <a:solidFill>
                  <a:srgbClr val="C00000"/>
                </a:solidFill>
                <a:latin typeface="Verdana"/>
                <a:cs typeface="Verdana"/>
              </a:defRPr>
            </a:lvl1pPr>
          </a:lstStyle>
          <a:p>
            <a:endParaRPr/>
          </a:p>
        </p:txBody>
      </p:sp>
      <p:sp>
        <p:nvSpPr>
          <p:cNvPr id="3" name="Holder 3"/>
          <p:cNvSpPr>
            <a:spLocks noGrp="1"/>
          </p:cNvSpPr>
          <p:nvPr>
            <p:ph type="body" idx="1"/>
          </p:nvPr>
        </p:nvSpPr>
        <p:spPr>
          <a:xfrm>
            <a:off x="3920363" y="1693532"/>
            <a:ext cx="7934325" cy="43592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 id="2147483671" r:id="rId7"/>
    <p:sldLayoutId id="2147483679" r:id="rId8"/>
    <p:sldLayoutId id="2147488297" r:id="rId9"/>
    <p:sldLayoutId id="2147489551"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5" cstate="print"/>
          <a:stretch>
            <a:fillRect/>
          </a:stretch>
        </p:blipFill>
        <p:spPr>
          <a:xfrm>
            <a:off x="1588" y="6678832"/>
            <a:ext cx="12190348" cy="179164"/>
          </a:xfrm>
          <a:prstGeom prst="rect">
            <a:avLst/>
          </a:prstGeom>
        </p:spPr>
      </p:pic>
      <p:sp>
        <p:nvSpPr>
          <p:cNvPr id="2" name="Holder 2"/>
          <p:cNvSpPr>
            <a:spLocks noGrp="1"/>
          </p:cNvSpPr>
          <p:nvPr>
            <p:ph type="title"/>
          </p:nvPr>
        </p:nvSpPr>
        <p:spPr>
          <a:xfrm>
            <a:off x="5833998" y="321056"/>
            <a:ext cx="3004184" cy="330834"/>
          </a:xfrm>
          <a:prstGeom prst="rect">
            <a:avLst/>
          </a:prstGeom>
        </p:spPr>
        <p:txBody>
          <a:bodyPr wrap="square" lIns="0" tIns="0" rIns="0" bIns="0">
            <a:spAutoFit/>
          </a:bodyPr>
          <a:lstStyle>
            <a:lvl1pPr>
              <a:defRPr sz="2000" b="1" i="0">
                <a:solidFill>
                  <a:srgbClr val="C00000"/>
                </a:solidFill>
                <a:latin typeface="Verdana"/>
                <a:cs typeface="Verdana"/>
              </a:defRPr>
            </a:lvl1pPr>
          </a:lstStyle>
          <a:p>
            <a:endParaRPr/>
          </a:p>
        </p:txBody>
      </p:sp>
      <p:sp>
        <p:nvSpPr>
          <p:cNvPr id="3" name="Holder 3"/>
          <p:cNvSpPr>
            <a:spLocks noGrp="1"/>
          </p:cNvSpPr>
          <p:nvPr>
            <p:ph type="body" idx="1"/>
          </p:nvPr>
        </p:nvSpPr>
        <p:spPr>
          <a:xfrm>
            <a:off x="3920363" y="1693532"/>
            <a:ext cx="7934325" cy="43592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38592583"/>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6" r:id="rId6"/>
    <p:sldLayoutId id="2147484587" r:id="rId7"/>
    <p:sldLayoutId id="2147484588" r:id="rId8"/>
    <p:sldLayoutId id="2147484589" r:id="rId9"/>
    <p:sldLayoutId id="2147484590" r:id="rId10"/>
    <p:sldLayoutId id="2147484591" r:id="rId11"/>
    <p:sldLayoutId id="2147484592" r:id="rId12"/>
    <p:sldLayoutId id="2147484593"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4" cstate="print"/>
          <a:stretch>
            <a:fillRect/>
          </a:stretch>
        </p:blipFill>
        <p:spPr>
          <a:xfrm>
            <a:off x="1588" y="6678832"/>
            <a:ext cx="12190348" cy="179164"/>
          </a:xfrm>
          <a:prstGeom prst="rect">
            <a:avLst/>
          </a:prstGeom>
        </p:spPr>
      </p:pic>
      <p:sp>
        <p:nvSpPr>
          <p:cNvPr id="2" name="Holder 2"/>
          <p:cNvSpPr>
            <a:spLocks noGrp="1"/>
          </p:cNvSpPr>
          <p:nvPr>
            <p:ph type="title"/>
          </p:nvPr>
        </p:nvSpPr>
        <p:spPr>
          <a:xfrm>
            <a:off x="5833998" y="321056"/>
            <a:ext cx="3004184" cy="330834"/>
          </a:xfrm>
          <a:prstGeom prst="rect">
            <a:avLst/>
          </a:prstGeom>
        </p:spPr>
        <p:txBody>
          <a:bodyPr wrap="square" lIns="0" tIns="0" rIns="0" bIns="0">
            <a:spAutoFit/>
          </a:bodyPr>
          <a:lstStyle>
            <a:lvl1pPr>
              <a:defRPr sz="2000" b="1" i="0">
                <a:solidFill>
                  <a:srgbClr val="C00000"/>
                </a:solidFill>
                <a:latin typeface="Verdana"/>
                <a:cs typeface="Verdana"/>
              </a:defRPr>
            </a:lvl1pPr>
          </a:lstStyle>
          <a:p>
            <a:endParaRPr/>
          </a:p>
        </p:txBody>
      </p:sp>
      <p:sp>
        <p:nvSpPr>
          <p:cNvPr id="3" name="Holder 3"/>
          <p:cNvSpPr>
            <a:spLocks noGrp="1"/>
          </p:cNvSpPr>
          <p:nvPr>
            <p:ph type="body" idx="1"/>
          </p:nvPr>
        </p:nvSpPr>
        <p:spPr>
          <a:xfrm>
            <a:off x="3920363" y="1693532"/>
            <a:ext cx="7934325" cy="43592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428646116"/>
      </p:ext>
    </p:extLst>
  </p:cSld>
  <p:clrMap bg1="lt1" tx1="dk1" bg2="lt2" tx2="dk2" accent1="accent1" accent2="accent2" accent3="accent3" accent4="accent4" accent5="accent5" accent6="accent6" hlink="hlink" folHlink="folHlink"/>
  <p:sldLayoutIdLst>
    <p:sldLayoutId id="2147487451" r:id="rId1"/>
    <p:sldLayoutId id="2147487452" r:id="rId2"/>
    <p:sldLayoutId id="2147487453" r:id="rId3"/>
    <p:sldLayoutId id="2147487454" r:id="rId4"/>
    <p:sldLayoutId id="2147487455" r:id="rId5"/>
    <p:sldLayoutId id="2147487456" r:id="rId6"/>
    <p:sldLayoutId id="2147487457" r:id="rId7"/>
    <p:sldLayoutId id="2147487458" r:id="rId8"/>
    <p:sldLayoutId id="2147487459" r:id="rId9"/>
    <p:sldLayoutId id="2147487460" r:id="rId10"/>
    <p:sldLayoutId id="2147487461" r:id="rId11"/>
    <p:sldLayoutId id="2147487462" r:id="rId12"/>
    <p:sldLayoutId id="2147487463" r:id="rId13"/>
    <p:sldLayoutId id="2147487464" r:id="rId14"/>
    <p:sldLayoutId id="2147489216" r:id="rId15"/>
    <p:sldLayoutId id="2147489217" r:id="rId16"/>
    <p:sldLayoutId id="2147489218" r:id="rId17"/>
    <p:sldLayoutId id="2147489219" r:id="rId18"/>
    <p:sldLayoutId id="2147489220" r:id="rId19"/>
    <p:sldLayoutId id="2147489221" r:id="rId20"/>
    <p:sldLayoutId id="2147489222" r:id="rId21"/>
    <p:sldLayoutId id="2147489223" r:id="rId2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987802900"/>
      </p:ext>
    </p:extLst>
  </p:cSld>
  <p:clrMap bg1="lt1" tx1="dk1" bg2="lt2" tx2="dk2" accent1="accent1" accent2="accent2" accent3="accent3" accent4="accent4" accent5="accent5" accent6="accent6" hlink="hlink" folHlink="folHlink"/>
  <p:sldLayoutIdLst>
    <p:sldLayoutId id="2147488389" r:id="rId1"/>
    <p:sldLayoutId id="2147488390" r:id="rId2"/>
    <p:sldLayoutId id="2147488391" r:id="rId3"/>
    <p:sldLayoutId id="2147488392" r:id="rId4"/>
    <p:sldLayoutId id="2147488393" r:id="rId5"/>
    <p:sldLayoutId id="2147488394" r:id="rId6"/>
    <p:sldLayoutId id="2147488395" r:id="rId7"/>
    <p:sldLayoutId id="2147488396" r:id="rId8"/>
    <p:sldLayoutId id="2147488397" r:id="rId9"/>
    <p:sldLayoutId id="2147488398" r:id="rId10"/>
    <p:sldLayoutId id="2147488399" r:id="rId11"/>
    <p:sldLayoutId id="2147488400" r:id="rId12"/>
    <p:sldLayoutId id="2147488401" r:id="rId13"/>
    <p:sldLayoutId id="2147488402" r:id="rId14"/>
    <p:sldLayoutId id="2147488403" r:id="rId15"/>
    <p:sldLayoutId id="2147488404" r:id="rId16"/>
    <p:sldLayoutId id="2147488405" r:id="rId17"/>
    <p:sldLayoutId id="2147488406" r:id="rId18"/>
    <p:sldLayoutId id="2147488407" r:id="rId19"/>
    <p:sldLayoutId id="2147488408" r:id="rId20"/>
    <p:sldLayoutId id="2147488409" r:id="rId21"/>
    <p:sldLayoutId id="2147488410" r:id="rId22"/>
    <p:sldLayoutId id="2147488411" r:id="rId23"/>
    <p:sldLayoutId id="2147488412" r:id="rId24"/>
    <p:sldLayoutId id="2147488413" r:id="rId25"/>
    <p:sldLayoutId id="2147488414" r:id="rId26"/>
    <p:sldLayoutId id="214748841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560302185"/>
      </p:ext>
    </p:extLst>
  </p:cSld>
  <p:clrMap bg1="lt1" tx1="dk1" bg2="lt2" tx2="dk2" accent1="accent1" accent2="accent2" accent3="accent3" accent4="accent4" accent5="accent5" accent6="accent6" hlink="hlink" folHlink="folHlink"/>
  <p:sldLayoutIdLst>
    <p:sldLayoutId id="2147489313" r:id="rId1"/>
    <p:sldLayoutId id="2147489314" r:id="rId2"/>
    <p:sldLayoutId id="2147489315" r:id="rId3"/>
    <p:sldLayoutId id="2147489316" r:id="rId4"/>
    <p:sldLayoutId id="2147489317" r:id="rId5"/>
    <p:sldLayoutId id="2147489318" r:id="rId6"/>
    <p:sldLayoutId id="2147489319" r:id="rId7"/>
    <p:sldLayoutId id="2147489320" r:id="rId8"/>
    <p:sldLayoutId id="2147489321" r:id="rId9"/>
    <p:sldLayoutId id="2147489322" r:id="rId10"/>
    <p:sldLayoutId id="2147489323" r:id="rId11"/>
    <p:sldLayoutId id="2147489324" r:id="rId12"/>
    <p:sldLayoutId id="2147489325" r:id="rId13"/>
    <p:sldLayoutId id="2147489326" r:id="rId14"/>
    <p:sldLayoutId id="2147489327" r:id="rId15"/>
    <p:sldLayoutId id="2147489328" r:id="rId16"/>
    <p:sldLayoutId id="2147489329" r:id="rId17"/>
    <p:sldLayoutId id="2147489330" r:id="rId18"/>
    <p:sldLayoutId id="2147489331" r:id="rId19"/>
    <p:sldLayoutId id="2147489333" r:id="rId20"/>
    <p:sldLayoutId id="2147489334" r:id="rId21"/>
    <p:sldLayoutId id="2147489335" r:id="rId22"/>
    <p:sldLayoutId id="2147489336" r:id="rId23"/>
    <p:sldLayoutId id="2147489337" r:id="rId24"/>
    <p:sldLayoutId id="2147489338" r:id="rId25"/>
    <p:sldLayoutId id="2147489339" r:id="rId26"/>
    <p:sldLayoutId id="2147489340" r:id="rId27"/>
    <p:sldLayoutId id="2147489341"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727307597"/>
      </p:ext>
    </p:extLst>
  </p:cSld>
  <p:clrMap bg1="lt1" tx1="dk1" bg2="lt2" tx2="dk2" accent1="accent1" accent2="accent2" accent3="accent3" accent4="accent4" accent5="accent5" accent6="accent6" hlink="hlink" folHlink="folHlink"/>
  <p:sldLayoutIdLst>
    <p:sldLayoutId id="2147490056" r:id="rId1"/>
    <p:sldLayoutId id="2147490057" r:id="rId2"/>
    <p:sldLayoutId id="2147490058" r:id="rId3"/>
    <p:sldLayoutId id="2147490059" r:id="rId4"/>
    <p:sldLayoutId id="2147490060" r:id="rId5"/>
    <p:sldLayoutId id="2147490061" r:id="rId6"/>
    <p:sldLayoutId id="2147490062" r:id="rId7"/>
    <p:sldLayoutId id="2147490063" r:id="rId8"/>
    <p:sldLayoutId id="2147490064" r:id="rId9"/>
    <p:sldLayoutId id="2147490065" r:id="rId10"/>
    <p:sldLayoutId id="2147490066" r:id="rId11"/>
    <p:sldLayoutId id="2147490067" r:id="rId12"/>
    <p:sldLayoutId id="2147490068" r:id="rId13"/>
    <p:sldLayoutId id="2147490069" r:id="rId14"/>
    <p:sldLayoutId id="2147490070" r:id="rId15"/>
    <p:sldLayoutId id="2147490071" r:id="rId16"/>
    <p:sldLayoutId id="2147490072" r:id="rId17"/>
    <p:sldLayoutId id="2147490073" r:id="rId18"/>
    <p:sldLayoutId id="2147490074" r:id="rId19"/>
    <p:sldLayoutId id="2147490075" r:id="rId20"/>
    <p:sldLayoutId id="2147490076" r:id="rId21"/>
    <p:sldLayoutId id="2147490077" r:id="rId22"/>
    <p:sldLayoutId id="2147490078" r:id="rId23"/>
    <p:sldLayoutId id="2147490079" r:id="rId24"/>
    <p:sldLayoutId id="2147490080" r:id="rId25"/>
    <p:sldLayoutId id="2147490081" r:id="rId26"/>
    <p:sldLayoutId id="2147490082" r:id="rId27"/>
    <p:sldLayoutId id="214749008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713412566"/>
      </p:ext>
    </p:extLst>
  </p:cSld>
  <p:clrMap bg1="lt1" tx1="dk1" bg2="lt2" tx2="dk2" accent1="accent1" accent2="accent2" accent3="accent3" accent4="accent4" accent5="accent5" accent6="accent6" hlink="hlink" folHlink="folHlink"/>
  <p:sldLayoutIdLst>
    <p:sldLayoutId id="2147490085"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 id="2147490096" r:id="rId12"/>
    <p:sldLayoutId id="2147490097" r:id="rId13"/>
    <p:sldLayoutId id="2147490098" r:id="rId14"/>
    <p:sldLayoutId id="2147490099" r:id="rId15"/>
    <p:sldLayoutId id="2147490100" r:id="rId16"/>
    <p:sldLayoutId id="2147490101" r:id="rId17"/>
    <p:sldLayoutId id="2147490102" r:id="rId18"/>
    <p:sldLayoutId id="2147490103" r:id="rId19"/>
    <p:sldLayoutId id="2147490104" r:id="rId20"/>
    <p:sldLayoutId id="2147490105" r:id="rId21"/>
    <p:sldLayoutId id="2147490106" r:id="rId22"/>
    <p:sldLayoutId id="2147490107" r:id="rId23"/>
    <p:sldLayoutId id="2147490108" r:id="rId24"/>
    <p:sldLayoutId id="2147490109" r:id="rId25"/>
    <p:sldLayoutId id="2147490110" r:id="rId26"/>
    <p:sldLayoutId id="2147490111" r:id="rId27"/>
    <p:sldLayoutId id="2147490112" r:id="rId28"/>
    <p:sldLayoutId id="214749011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hyperlink" Target="../../../../04.%20Administrativo/02.%20Contratistas/11.%20ALEXANDER_MARTINEZ/Heladas_contador_municipios.xlsx"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8.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56.jpe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file:///O:\Mi%20unidad\OSPA\01.%20Tematicas\02.%20Hidrologia\01.%20Productos\01.Mapas_Alertas_Hidrologicas\salidas\Alerta_Suma.png" TargetMode="External"/><Relationship Id="rId13" Type="http://schemas.openxmlformats.org/officeDocument/2006/relationships/image" Target="../media/image70.png"/><Relationship Id="rId18" Type="http://schemas.openxmlformats.org/officeDocument/2006/relationships/hyperlink" Target="https://fews.ideam.gov.co/visorfews/nacional/estacion" TargetMode="External"/><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file:///O:\Mi%20unidad\OSPA\01.%20Tematicas\02.%20Hidrologia\01.%20Productos\01.Mapas_Alertas_Hidrologicas\salidas\Alerta_Niveles_Bajos.png" TargetMode="External"/><Relationship Id="rId17"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file:///O:\Mi%20unidad\OSPA\01.%20Tematicas\02.%20Hidrologia\01.%20Productos\01.Mapas_Alertas_Hidrologicas\salidas\Alerta_Naranja.png" TargetMode="External"/><Relationship Id="rId1" Type="http://schemas.openxmlformats.org/officeDocument/2006/relationships/slideLayout" Target="../slideLayouts/slideLayout37.xml"/><Relationship Id="rId6" Type="http://schemas.openxmlformats.org/officeDocument/2006/relationships/image" Target="file:///O:\Mi%20unidad\OSPA\01.%20Tematicas\02.%20Hidrologia\01.%20Productos\01.Mapas_Alertas_Hidrologicas\temporales\jpg\Puntos_RTVC.jpg" TargetMode="External"/><Relationship Id="rId11" Type="http://schemas.openxmlformats.org/officeDocument/2006/relationships/image" Target="../media/image69.png"/><Relationship Id="rId5" Type="http://schemas.openxmlformats.org/officeDocument/2006/relationships/image" Target="../media/image66.jpeg"/><Relationship Id="rId15" Type="http://schemas.openxmlformats.org/officeDocument/2006/relationships/image" Target="../media/image71.png"/><Relationship Id="rId10" Type="http://schemas.openxmlformats.org/officeDocument/2006/relationships/image" Target="file:///O:\Mi%20unidad\OSPA\01.%20Tematicas\02.%20Hidrologia\01.%20Productos\01.Mapas_Alertas_Hidrologicas\salidas\Alerta_Roja.png" TargetMode="External"/><Relationship Id="rId19" Type="http://schemas.openxmlformats.org/officeDocument/2006/relationships/image" Target="../media/image24.png"/><Relationship Id="rId4" Type="http://schemas.openxmlformats.org/officeDocument/2006/relationships/image" Target="file:///O:\Mi%20unidad\OSPA\01.%20Tematicas\02.%20Hidrologia\01.%20Productos\01.Mapas_Alertas_Hidrologicas\salidas\Alerta_Puntual.png" TargetMode="External"/><Relationship Id="rId9" Type="http://schemas.openxmlformats.org/officeDocument/2006/relationships/image" Target="../media/image68.png"/><Relationship Id="rId14" Type="http://schemas.openxmlformats.org/officeDocument/2006/relationships/image" Target="file:///O:\Mi%20unidad\OSPA\01.%20Tematicas\02.%20Hidrologia\01.%20Productos\01.Mapas_Alertas_Hidrologicas\salidas\Alerta_Amarilla.pn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s://www.blitzortung.org/" TargetMode="External"/><Relationship Id="rId7" Type="http://schemas.openxmlformats.org/officeDocument/2006/relationships/image" Target="file:///O:\Mi%20unidad\OSPA\03.%20Boletines\02.%20BCH\Fig\1.IR_latest_COLOMBIA.jpg"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hyperlink" Target="../../Fig/1.IR_latest_COLOMBIA.jpg" TargetMode="External"/><Relationship Id="rId4" Type="http://schemas.openxmlformats.org/officeDocument/2006/relationships/image" Target="../media/image39.png"/><Relationship Id="rId9" Type="http://schemas.openxmlformats.org/officeDocument/2006/relationships/image" Target="file:///O:\Mi%20unidad\OSPA\01.%20Tematicas\06.%20Visualizacion%20y%20Radares\01.%20Productos\glm\salida\glm_noaa_4h.jp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66.jpeg"/><Relationship Id="rId7" Type="http://schemas.openxmlformats.org/officeDocument/2006/relationships/image" Target="../media/image47.png"/><Relationship Id="rId12" Type="http://schemas.openxmlformats.org/officeDocument/2006/relationships/image" Target="../media/image79.png"/><Relationship Id="rId2" Type="http://schemas.openxmlformats.org/officeDocument/2006/relationships/notesSlide" Target="../notesSlides/notesSlide21.xml"/><Relationship Id="rId16" Type="http://schemas.openxmlformats.org/officeDocument/2006/relationships/image" Target="../media/image82.png"/><Relationship Id="rId1" Type="http://schemas.openxmlformats.org/officeDocument/2006/relationships/slideLayout" Target="../slideLayouts/slideLayout37.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7.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1.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1.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2.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3.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1.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4.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file:///O:\Mi%20unidad\OSPA\03.%20Boletines\02.%20BCH\Fig\2.Ultimo_Mapa_Hidroestimador06h.jp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1.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5.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7.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6.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47.png"/><Relationship Id="rId17" Type="http://schemas.openxmlformats.org/officeDocument/2006/relationships/image" Target="../media/image96.png"/><Relationship Id="rId2" Type="http://schemas.openxmlformats.org/officeDocument/2006/relationships/image" Target="../media/image84.png"/><Relationship Id="rId16" Type="http://schemas.openxmlformats.org/officeDocument/2006/relationships/image" Target="file:///O:\Mi%20unidad\OSPA\01.%20Tematicas\02.%20Hidrologia\01.%20Productos\01.Mapas_Alertas_Hidrologicas\temporales\jpg\AH_Caribe.jpg" TargetMode="External"/><Relationship Id="rId1" Type="http://schemas.openxmlformats.org/officeDocument/2006/relationships/slideLayout" Target="../slideLayouts/slideLayout38.xml"/><Relationship Id="rId6" Type="http://schemas.openxmlformats.org/officeDocument/2006/relationships/image" Target="../media/image85.png"/><Relationship Id="rId11"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90.jpeg"/><Relationship Id="rId10" Type="http://schemas.openxmlformats.org/officeDocument/2006/relationships/image" Target="../media/image73.png"/><Relationship Id="rId4" Type="http://schemas.openxmlformats.org/officeDocument/2006/relationships/image" Target="../media/image60.png"/><Relationship Id="rId9" Type="http://schemas.openxmlformats.org/officeDocument/2006/relationships/image" Target="../media/image88.png"/><Relationship Id="rId14" Type="http://schemas.microsoft.com/office/2007/relationships/hdphoto" Target="../media/hdphoto10.wdp"/></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99.png"/><Relationship Id="rId3" Type="http://schemas.openxmlformats.org/officeDocument/2006/relationships/image" Target="../media/image84.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74.png"/><Relationship Id="rId2" Type="http://schemas.openxmlformats.org/officeDocument/2006/relationships/notesSlide" Target="../notesSlides/notesSlide22.xml"/><Relationship Id="rId16" Type="http://schemas.openxmlformats.org/officeDocument/2006/relationships/image" Target="../media/image73.png"/><Relationship Id="rId1" Type="http://schemas.openxmlformats.org/officeDocument/2006/relationships/slideLayout" Target="../slideLayouts/slideLayout39.xml"/><Relationship Id="rId6" Type="http://schemas.openxmlformats.org/officeDocument/2006/relationships/image" Target="../media/image63.png"/><Relationship Id="rId11" Type="http://schemas.openxmlformats.org/officeDocument/2006/relationships/image" Target="../media/image47.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Pacifico.jpg" TargetMode="External"/><Relationship Id="rId10" Type="http://schemas.openxmlformats.org/officeDocument/2006/relationships/image" Target="../media/image88.png"/><Relationship Id="rId19" Type="http://schemas.openxmlformats.org/officeDocument/2006/relationships/image" Target="../media/image100.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98.jpe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8.jpeg"/><Relationship Id="rId18" Type="http://schemas.openxmlformats.org/officeDocument/2006/relationships/image" Target="../media/image91.pn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4.png"/><Relationship Id="rId2" Type="http://schemas.openxmlformats.org/officeDocument/2006/relationships/image" Target="../media/image84.png"/><Relationship Id="rId16" Type="http://schemas.openxmlformats.org/officeDocument/2006/relationships/image" Target="../media/image73.png"/><Relationship Id="rId1" Type="http://schemas.openxmlformats.org/officeDocument/2006/relationships/slideLayout" Target="../slideLayouts/slideLayout39.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99.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88.png"/><Relationship Id="rId14" Type="http://schemas.openxmlformats.org/officeDocument/2006/relationships/image" Target="file:///O:\Mi%20unidad\OSPA\01.%20Tematicas\02.%20Hidrologia\01.%20Productos\01.Mapas_Alertas_Hidrologicas\temporales\jpg\AH_Pacifico.jp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8.jpe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2" Type="http://schemas.openxmlformats.org/officeDocument/2006/relationships/image" Target="../media/image84.png"/><Relationship Id="rId16" Type="http://schemas.openxmlformats.org/officeDocument/2006/relationships/image" Target="../media/image99.png"/><Relationship Id="rId1" Type="http://schemas.openxmlformats.org/officeDocument/2006/relationships/slideLayout" Target="../slideLayouts/slideLayout39.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88.png"/><Relationship Id="rId14" Type="http://schemas.openxmlformats.org/officeDocument/2006/relationships/image" Target="file:///O:\Mi%20unidad\OSPA\01.%20Tematicas\02.%20Hidrologia\01.%20Productos\01.Mapas_Alertas_Hidrologicas\temporales\jpg\AH_Pacifico.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file:///O:\Mi%20unidad\OSPA\03.%20Boletines\02.%20BCH\Fig\3.PronosticoSiguienteJornada.png"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8.jpe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4.png"/><Relationship Id="rId2" Type="http://schemas.openxmlformats.org/officeDocument/2006/relationships/image" Target="../media/image84.png"/><Relationship Id="rId16" Type="http://schemas.openxmlformats.org/officeDocument/2006/relationships/image" Target="../media/image99.png"/><Relationship Id="rId1" Type="http://schemas.openxmlformats.org/officeDocument/2006/relationships/slideLayout" Target="../slideLayouts/slideLayout39.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88.png"/><Relationship Id="rId14" Type="http://schemas.openxmlformats.org/officeDocument/2006/relationships/image" Target="file:///O:\Mi%20unidad\OSPA\01.%20Tematicas\02.%20Hidrologia\01.%20Productos\01.Mapas_Alertas_Hidrologicas\temporales\jpg\AH_Pacifico.jp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8.jpeg"/><Relationship Id="rId18" Type="http://schemas.openxmlformats.org/officeDocument/2006/relationships/image" Target="../media/image101.pn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99.png"/><Relationship Id="rId2" Type="http://schemas.openxmlformats.org/officeDocument/2006/relationships/image" Target="../media/image84.png"/><Relationship Id="rId16" Type="http://schemas.openxmlformats.org/officeDocument/2006/relationships/image" Target="../media/image73.png"/><Relationship Id="rId1" Type="http://schemas.openxmlformats.org/officeDocument/2006/relationships/slideLayout" Target="../slideLayouts/slideLayout39.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74.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88.png"/><Relationship Id="rId14" Type="http://schemas.openxmlformats.org/officeDocument/2006/relationships/image" Target="file:///O:\Mi%20unidad\OSPA\01.%20Tematicas\02.%20Hidrologia\01.%20Productos\01.Mapas_Alertas_Hidrologicas\temporales\jpg\AH_Pacifico.jpg"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4.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85.png"/><Relationship Id="rId12" Type="http://schemas.microsoft.com/office/2007/relationships/hdphoto" Target="../media/hdphoto10.wdp"/><Relationship Id="rId2" Type="http://schemas.openxmlformats.org/officeDocument/2006/relationships/image" Target="../media/image102.jpe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88.png"/><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4.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85.png"/><Relationship Id="rId12" Type="http://schemas.microsoft.com/office/2007/relationships/hdphoto" Target="../media/hdphoto10.wdp"/><Relationship Id="rId17" Type="http://schemas.openxmlformats.org/officeDocument/2006/relationships/image" Target="../media/image104.png"/><Relationship Id="rId2" Type="http://schemas.openxmlformats.org/officeDocument/2006/relationships/image" Target="../media/image102.jpeg"/><Relationship Id="rId16" Type="http://schemas.openxmlformats.org/officeDocument/2006/relationships/image" Target="../media/image103.pn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88.png"/><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4.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85.png"/><Relationship Id="rId12" Type="http://schemas.microsoft.com/office/2007/relationships/hdphoto" Target="../media/hdphoto10.wdp"/><Relationship Id="rId2" Type="http://schemas.openxmlformats.org/officeDocument/2006/relationships/image" Target="../media/image102.jpeg"/><Relationship Id="rId16" Type="http://schemas.openxmlformats.org/officeDocument/2006/relationships/image" Target="../media/image101.pn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88.png"/><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4.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85.png"/><Relationship Id="rId12" Type="http://schemas.microsoft.com/office/2007/relationships/hdphoto" Target="../media/hdphoto10.wdp"/><Relationship Id="rId2" Type="http://schemas.openxmlformats.org/officeDocument/2006/relationships/image" Target="../media/image102.jpeg"/><Relationship Id="rId16" Type="http://schemas.openxmlformats.org/officeDocument/2006/relationships/image" Target="../media/image100.pn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88.png"/><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4.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85.png"/><Relationship Id="rId12" Type="http://schemas.microsoft.com/office/2007/relationships/hdphoto" Target="../media/hdphoto10.wdp"/><Relationship Id="rId2" Type="http://schemas.openxmlformats.org/officeDocument/2006/relationships/image" Target="../media/image102.jpeg"/><Relationship Id="rId1" Type="http://schemas.openxmlformats.org/officeDocument/2006/relationships/slideLayout" Target="../slideLayouts/slideLayout40.xml"/><Relationship Id="rId6" Type="http://schemas.openxmlformats.org/officeDocument/2006/relationships/image" Target="../media/image63.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88.png"/><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85.png"/><Relationship Id="rId12" Type="http://schemas.openxmlformats.org/officeDocument/2006/relationships/image" Target="../media/image47.png"/><Relationship Id="rId2" Type="http://schemas.openxmlformats.org/officeDocument/2006/relationships/image" Target="../media/image105.jpeg"/><Relationship Id="rId16" Type="http://schemas.openxmlformats.org/officeDocument/2006/relationships/image" Target="../media/image91.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85.png"/><Relationship Id="rId12" Type="http://schemas.openxmlformats.org/officeDocument/2006/relationships/image" Target="../media/image47.png"/><Relationship Id="rId17" Type="http://schemas.openxmlformats.org/officeDocument/2006/relationships/image" Target="../media/image100.png"/><Relationship Id="rId2" Type="http://schemas.openxmlformats.org/officeDocument/2006/relationships/image" Target="../media/image105.jpeg"/><Relationship Id="rId16" Type="http://schemas.openxmlformats.org/officeDocument/2006/relationships/image" Target="../media/image91.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85.png"/><Relationship Id="rId12" Type="http://schemas.openxmlformats.org/officeDocument/2006/relationships/image" Target="../media/image47.png"/><Relationship Id="rId17" Type="http://schemas.openxmlformats.org/officeDocument/2006/relationships/image" Target="../media/image107.png"/><Relationship Id="rId2" Type="http://schemas.openxmlformats.org/officeDocument/2006/relationships/image" Target="../media/image105.jpeg"/><Relationship Id="rId16" Type="http://schemas.openxmlformats.org/officeDocument/2006/relationships/image" Target="../media/image106.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85.png"/><Relationship Id="rId12" Type="http://schemas.openxmlformats.org/officeDocument/2006/relationships/image" Target="../media/image47.png"/><Relationship Id="rId2" Type="http://schemas.openxmlformats.org/officeDocument/2006/relationships/image" Target="../media/image105.jpeg"/><Relationship Id="rId16" Type="http://schemas.openxmlformats.org/officeDocument/2006/relationships/image" Target="../media/image106.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89.png"/></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105.jpeg"/><Relationship Id="rId7" Type="http://schemas.openxmlformats.org/officeDocument/2006/relationships/image" Target="../media/image63.png"/><Relationship Id="rId12" Type="http://schemas.openxmlformats.org/officeDocument/2006/relationships/image" Target="../media/image88.png"/><Relationship Id="rId17" Type="http://schemas.openxmlformats.org/officeDocument/2006/relationships/image" Target="../media/image97.png"/><Relationship Id="rId2" Type="http://schemas.openxmlformats.org/officeDocument/2006/relationships/notesSlide" Target="../notesSlides/notesSlide23.xml"/><Relationship Id="rId16" Type="http://schemas.openxmlformats.org/officeDocument/2006/relationships/image" Target="../media/image74.png"/><Relationship Id="rId1" Type="http://schemas.openxmlformats.org/officeDocument/2006/relationships/slideLayout" Target="../slideLayouts/slideLayout41.xml"/><Relationship Id="rId6" Type="http://schemas.openxmlformats.org/officeDocument/2006/relationships/image" Target="../media/image60.png"/><Relationship Id="rId11" Type="http://schemas.openxmlformats.org/officeDocument/2006/relationships/image" Target="../media/image73.png"/><Relationship Id="rId5" Type="http://schemas.openxmlformats.org/officeDocument/2006/relationships/image" Target="../media/image59.png"/><Relationship Id="rId15" Type="http://schemas.openxmlformats.org/officeDocument/2006/relationships/image" Target="../media/image47.png"/><Relationship Id="rId10" Type="http://schemas.openxmlformats.org/officeDocument/2006/relationships/image" Target="../media/image87.png"/><Relationship Id="rId4" Type="http://schemas.openxmlformats.org/officeDocument/2006/relationships/image" Target="file:///O:\Mi%20unidad\OSPA\01.%20Tematicas\02.%20Hidrologia\01.%20Productos\01.Mapas_Alertas_Hidrologicas\temporales\jpg\Cuenca_media_Magdalena.jpg" TargetMode="External"/><Relationship Id="rId9" Type="http://schemas.openxmlformats.org/officeDocument/2006/relationships/image" Target="../media/image86.png"/><Relationship Id="rId14" Type="http://schemas.microsoft.com/office/2007/relationships/hdphoto" Target="../media/hdphoto10.wdp"/></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18" Type="http://schemas.openxmlformats.org/officeDocument/2006/relationships/image" Target="../media/image106.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85.png"/><Relationship Id="rId12" Type="http://schemas.openxmlformats.org/officeDocument/2006/relationships/image" Target="../media/image47.png"/><Relationship Id="rId17" Type="http://schemas.openxmlformats.org/officeDocument/2006/relationships/image" Target="../media/image91.png"/><Relationship Id="rId2" Type="http://schemas.openxmlformats.org/officeDocument/2006/relationships/image" Target="../media/image105.jpeg"/><Relationship Id="rId16" Type="http://schemas.openxmlformats.org/officeDocument/2006/relationships/image" Target="../media/image108.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85.png"/><Relationship Id="rId12" Type="http://schemas.openxmlformats.org/officeDocument/2006/relationships/image" Target="../media/image47.png"/><Relationship Id="rId2" Type="http://schemas.openxmlformats.org/officeDocument/2006/relationships/image" Target="../media/image105.jpeg"/><Relationship Id="rId16" Type="http://schemas.openxmlformats.org/officeDocument/2006/relationships/image" Target="../media/image109.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74.png"/><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1.jpeg"/><Relationship Id="rId18" Type="http://schemas.openxmlformats.org/officeDocument/2006/relationships/image" Target="../media/image101.pn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3.png"/><Relationship Id="rId2" Type="http://schemas.openxmlformats.org/officeDocument/2006/relationships/image" Target="../media/image110.png"/><Relationship Id="rId16" Type="http://schemas.openxmlformats.org/officeDocument/2006/relationships/image" Target="../media/image88.png"/><Relationship Id="rId1" Type="http://schemas.openxmlformats.org/officeDocument/2006/relationships/slideLayout" Target="../slideLayouts/slideLayout3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84.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4.png"/><Relationship Id="rId14" Type="http://schemas.openxmlformats.org/officeDocument/2006/relationships/image" Target="file:///O:\Mi%20unidad\OSPA\01.%20Tematicas\02.%20Hidrologia\01.%20Productos\01.Mapas_Alertas_Hidrologicas\temporales\jpg\Cuenca_alta_rio_Cauca.jpg"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1.jpeg"/><Relationship Id="rId18" Type="http://schemas.openxmlformats.org/officeDocument/2006/relationships/image" Target="../media/image101.pn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3.png"/><Relationship Id="rId2" Type="http://schemas.openxmlformats.org/officeDocument/2006/relationships/image" Target="../media/image110.png"/><Relationship Id="rId16" Type="http://schemas.openxmlformats.org/officeDocument/2006/relationships/image" Target="../media/image88.png"/><Relationship Id="rId1" Type="http://schemas.openxmlformats.org/officeDocument/2006/relationships/slideLayout" Target="../slideLayouts/slideLayout3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84.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4.png"/><Relationship Id="rId14" Type="http://schemas.openxmlformats.org/officeDocument/2006/relationships/image" Target="file:///O:\Mi%20unidad\OSPA\01.%20Tematicas\02.%20Hidrologia\01.%20Productos\01.Mapas_Alertas_Hidrologicas\temporales\jpg\Cuenca_alta_rio_Cauca.jpg"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1.jpe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3.png"/><Relationship Id="rId2" Type="http://schemas.openxmlformats.org/officeDocument/2006/relationships/image" Target="../media/image110.png"/><Relationship Id="rId16" Type="http://schemas.openxmlformats.org/officeDocument/2006/relationships/image" Target="../media/image88.png"/><Relationship Id="rId1" Type="http://schemas.openxmlformats.org/officeDocument/2006/relationships/slideLayout" Target="../slideLayouts/slideLayout3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84.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4.png"/><Relationship Id="rId14" Type="http://schemas.openxmlformats.org/officeDocument/2006/relationships/image" Target="file:///O:\Mi%20unidad\OSPA\01.%20Tematicas\02.%20Hidrologia\01.%20Productos\01.Mapas_Alertas_Hidrologicas\temporales\jpg\Cuenca_alta_rio_Cauca.jpg"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1.jpe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3.png"/><Relationship Id="rId2" Type="http://schemas.openxmlformats.org/officeDocument/2006/relationships/image" Target="../media/image110.png"/><Relationship Id="rId16" Type="http://schemas.openxmlformats.org/officeDocument/2006/relationships/image" Target="../media/image88.png"/><Relationship Id="rId1" Type="http://schemas.openxmlformats.org/officeDocument/2006/relationships/slideLayout" Target="../slideLayouts/slideLayout3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84.pn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4.png"/><Relationship Id="rId14" Type="http://schemas.openxmlformats.org/officeDocument/2006/relationships/image" Target="file:///O:\Mi%20unidad\OSPA\01.%20Tematicas\02.%20Hidrologia\01.%20Productos\01.Mapas_Alertas_Hidrologicas\temporales\jpg\Cuenca_alta_rio_Cauca.jpg"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11.jpeg"/><Relationship Id="rId18" Type="http://schemas.openxmlformats.org/officeDocument/2006/relationships/image" Target="../media/image101.pn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73.png"/><Relationship Id="rId2" Type="http://schemas.openxmlformats.org/officeDocument/2006/relationships/image" Target="../media/image110.png"/><Relationship Id="rId16" Type="http://schemas.openxmlformats.org/officeDocument/2006/relationships/image" Target="../media/image88.png"/><Relationship Id="rId1" Type="http://schemas.openxmlformats.org/officeDocument/2006/relationships/slideLayout" Target="../slideLayouts/slideLayout3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84.png"/><Relationship Id="rId10" Type="http://schemas.openxmlformats.org/officeDocument/2006/relationships/image" Target="../media/image47.png"/><Relationship Id="rId19" Type="http://schemas.openxmlformats.org/officeDocument/2006/relationships/image" Target="../media/image91.png"/><Relationship Id="rId4" Type="http://schemas.openxmlformats.org/officeDocument/2006/relationships/image" Target="../media/image60.png"/><Relationship Id="rId9" Type="http://schemas.openxmlformats.org/officeDocument/2006/relationships/image" Target="../media/image74.png"/><Relationship Id="rId14" Type="http://schemas.openxmlformats.org/officeDocument/2006/relationships/image" Target="file:///O:\Mi%20unidad\OSPA\01.%20Tematicas\02.%20Hidrologia\01.%20Productos\01.Mapas_Alertas_Hidrologicas\temporales\jpg\Cuenca_alta_rio_Cauca.jpg"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47.png"/><Relationship Id="rId3" Type="http://schemas.openxmlformats.org/officeDocument/2006/relationships/image" Target="../media/image110.png"/><Relationship Id="rId7" Type="http://schemas.openxmlformats.org/officeDocument/2006/relationships/image" Target="../media/image63.png"/><Relationship Id="rId12" Type="http://schemas.openxmlformats.org/officeDocument/2006/relationships/image" Target="../media/image73.png"/><Relationship Id="rId17" Type="http://schemas.openxmlformats.org/officeDocument/2006/relationships/image" Target="file:///O:\Mi%20unidad\OSPA\01.%20Tematicas\02.%20Hidrologia\01.%20Productos\01.Mapas_Alertas_Hidrologicas\temporales\jpg\Cuenca_media_rio_Cauca.jpg" TargetMode="External"/><Relationship Id="rId2" Type="http://schemas.openxmlformats.org/officeDocument/2006/relationships/notesSlide" Target="../notesSlides/notesSlide24.xml"/><Relationship Id="rId16" Type="http://schemas.openxmlformats.org/officeDocument/2006/relationships/image" Target="../media/image113.jpeg"/><Relationship Id="rId1" Type="http://schemas.openxmlformats.org/officeDocument/2006/relationships/slideLayout" Target="../slideLayouts/slideLayout37.xml"/><Relationship Id="rId6" Type="http://schemas.openxmlformats.org/officeDocument/2006/relationships/image" Target="../media/image60.png"/><Relationship Id="rId11" Type="http://schemas.openxmlformats.org/officeDocument/2006/relationships/image" Target="../media/image88.png"/><Relationship Id="rId5" Type="http://schemas.openxmlformats.org/officeDocument/2006/relationships/image" Target="../media/image59.png"/><Relationship Id="rId15" Type="http://schemas.openxmlformats.org/officeDocument/2006/relationships/image" Target="../media/image84.png"/><Relationship Id="rId10" Type="http://schemas.openxmlformats.org/officeDocument/2006/relationships/image" Target="../media/image87.png"/><Relationship Id="rId19" Type="http://schemas.openxmlformats.org/officeDocument/2006/relationships/image" Target="../media/image74.png"/><Relationship Id="rId4" Type="http://schemas.openxmlformats.org/officeDocument/2006/relationships/image" Target="../media/image112.png"/><Relationship Id="rId9" Type="http://schemas.openxmlformats.org/officeDocument/2006/relationships/image" Target="../media/image86.png"/><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47.png"/><Relationship Id="rId3" Type="http://schemas.openxmlformats.org/officeDocument/2006/relationships/image" Target="../media/image110.png"/><Relationship Id="rId7" Type="http://schemas.openxmlformats.org/officeDocument/2006/relationships/image" Target="../media/image63.png"/><Relationship Id="rId12" Type="http://schemas.openxmlformats.org/officeDocument/2006/relationships/image" Target="../media/image73.png"/><Relationship Id="rId17" Type="http://schemas.openxmlformats.org/officeDocument/2006/relationships/image" Target="file:///O:\Mi%20unidad\OSPA\01.%20Tematicas\02.%20Hidrologia\01.%20Productos\01.Mapas_Alertas_Hidrologicas\temporales\jpg\Cuenca_media_rio_Cauca.jpg" TargetMode="External"/><Relationship Id="rId2" Type="http://schemas.openxmlformats.org/officeDocument/2006/relationships/notesSlide" Target="../notesSlides/notesSlide25.xml"/><Relationship Id="rId16" Type="http://schemas.openxmlformats.org/officeDocument/2006/relationships/image" Target="../media/image113.jpeg"/><Relationship Id="rId1" Type="http://schemas.openxmlformats.org/officeDocument/2006/relationships/slideLayout" Target="../slideLayouts/slideLayout37.xml"/><Relationship Id="rId6" Type="http://schemas.openxmlformats.org/officeDocument/2006/relationships/image" Target="../media/image60.png"/><Relationship Id="rId11" Type="http://schemas.openxmlformats.org/officeDocument/2006/relationships/image" Target="../media/image88.png"/><Relationship Id="rId5" Type="http://schemas.openxmlformats.org/officeDocument/2006/relationships/image" Target="../media/image59.png"/><Relationship Id="rId15" Type="http://schemas.openxmlformats.org/officeDocument/2006/relationships/image" Target="../media/image84.png"/><Relationship Id="rId10" Type="http://schemas.openxmlformats.org/officeDocument/2006/relationships/image" Target="../media/image87.png"/><Relationship Id="rId19" Type="http://schemas.openxmlformats.org/officeDocument/2006/relationships/image" Target="../media/image74.png"/><Relationship Id="rId4" Type="http://schemas.openxmlformats.org/officeDocument/2006/relationships/image" Target="../media/image112.png"/><Relationship Id="rId9" Type="http://schemas.openxmlformats.org/officeDocument/2006/relationships/image" Target="../media/image86.png"/><Relationship Id="rId14" Type="http://schemas.microsoft.com/office/2007/relationships/hdphoto" Target="../media/hdphoto10.wdp"/></Relationships>
</file>

<file path=ppt/slides/_rels/slide6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4.png"/><Relationship Id="rId18" Type="http://schemas.openxmlformats.org/officeDocument/2006/relationships/image" Target="file:///O:\Mi%20unidad\OSPA\01.%20Tematicas\02.%20Hidrologia\01.%20Productos\01.Mapas_Alertas_Hidrologicas\temporales\jpg\Cuenca_baja_rio_Cauca.jpg" TargetMode="External"/><Relationship Id="rId3" Type="http://schemas.openxmlformats.org/officeDocument/2006/relationships/image" Target="../media/image114.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115.jpeg"/><Relationship Id="rId2" Type="http://schemas.openxmlformats.org/officeDocument/2006/relationships/notesSlide" Target="../notesSlides/notesSlide26.xml"/><Relationship Id="rId16" Type="http://schemas.openxmlformats.org/officeDocument/2006/relationships/image" Target="../media/image73.png"/><Relationship Id="rId1" Type="http://schemas.openxmlformats.org/officeDocument/2006/relationships/slideLayout" Target="../slideLayouts/slideLayout42.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74.png"/><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8.png"/><Relationship Id="rId14" Type="http://schemas.openxmlformats.org/officeDocument/2006/relationships/image" Target="../media/image63.pn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4.png"/><Relationship Id="rId18" Type="http://schemas.openxmlformats.org/officeDocument/2006/relationships/image" Target="file:///O:\Mi%20unidad\OSPA\01.%20Tematicas\02.%20Hidrologia\01.%20Productos\01.Mapas_Alertas_Hidrologicas\temporales\jpg\Cuenca_baja_rio_Cauca.jpg" TargetMode="External"/><Relationship Id="rId3" Type="http://schemas.openxmlformats.org/officeDocument/2006/relationships/image" Target="../media/image114.png"/><Relationship Id="rId21" Type="http://schemas.openxmlformats.org/officeDocument/2006/relationships/image" Target="../media/image100.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115.jpeg"/><Relationship Id="rId2" Type="http://schemas.openxmlformats.org/officeDocument/2006/relationships/notesSlide" Target="../notesSlides/notesSlide27.xml"/><Relationship Id="rId16" Type="http://schemas.openxmlformats.org/officeDocument/2006/relationships/image" Target="../media/image73.png"/><Relationship Id="rId20" Type="http://schemas.openxmlformats.org/officeDocument/2006/relationships/image" Target="../media/image117.png"/><Relationship Id="rId1" Type="http://schemas.openxmlformats.org/officeDocument/2006/relationships/slideLayout" Target="../slideLayouts/slideLayout42.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0.png"/><Relationship Id="rId15" Type="http://schemas.openxmlformats.org/officeDocument/2006/relationships/image" Target="../media/image74.png"/><Relationship Id="rId10" Type="http://schemas.openxmlformats.org/officeDocument/2006/relationships/image" Target="../media/image47.png"/><Relationship Id="rId19" Type="http://schemas.openxmlformats.org/officeDocument/2006/relationships/image" Target="../media/image116.png"/><Relationship Id="rId4" Type="http://schemas.openxmlformats.org/officeDocument/2006/relationships/image" Target="../media/image59.png"/><Relationship Id="rId9" Type="http://schemas.openxmlformats.org/officeDocument/2006/relationships/image" Target="../media/image88.png"/><Relationship Id="rId14" Type="http://schemas.openxmlformats.org/officeDocument/2006/relationships/image" Target="../media/image63.png"/></Relationships>
</file>

<file path=ppt/slides/_rels/slide6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4.png"/><Relationship Id="rId18" Type="http://schemas.openxmlformats.org/officeDocument/2006/relationships/image" Target="../media/image88.png"/><Relationship Id="rId3" Type="http://schemas.openxmlformats.org/officeDocument/2006/relationships/image" Target="../media/image59.png"/><Relationship Id="rId7" Type="http://schemas.openxmlformats.org/officeDocument/2006/relationships/image" Target="../media/image86.png"/><Relationship Id="rId12" Type="http://schemas.microsoft.com/office/2007/relationships/hdphoto" Target="../media/hdphoto10.wdp"/><Relationship Id="rId17" Type="http://schemas.openxmlformats.org/officeDocument/2006/relationships/image" Target="../media/image119.png"/><Relationship Id="rId2" Type="http://schemas.openxmlformats.org/officeDocument/2006/relationships/notesSlide" Target="../notesSlides/notesSlide28.xml"/><Relationship Id="rId16" Type="http://schemas.openxmlformats.org/officeDocument/2006/relationships/image" Target="file:///O:\Mi%20unidad\OSPA\01.%20Tematicas\02.%20Hidrologia\01.%20Productos\01.Mapas_Alertas_Hidrologicas\temporales\jpg\Cuenca_baja_Magdalena.jpg" TargetMode="External"/><Relationship Id="rId1" Type="http://schemas.openxmlformats.org/officeDocument/2006/relationships/slideLayout" Target="../slideLayouts/slideLayout43.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118.jpeg"/><Relationship Id="rId10"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4.png"/><Relationship Id="rId14" Type="http://schemas.openxmlformats.org/officeDocument/2006/relationships/image" Target="../media/image73.png"/></Relationships>
</file>

<file path=ppt/slides/_rels/slide64.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10.wdp"/><Relationship Id="rId18" Type="http://schemas.openxmlformats.org/officeDocument/2006/relationships/image" Target="../media/image107.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89.png"/><Relationship Id="rId17" Type="http://schemas.openxmlformats.org/officeDocument/2006/relationships/image" Target="file:///O:\Mi%20unidad\OSPA\01.%20Tematicas\02.%20Hidrologia\01.%20Productos\01.Mapas_Alertas_Hidrologicas\temporales\jpg\Cuenca_baja_Magdalena.jpg" TargetMode="External"/><Relationship Id="rId2" Type="http://schemas.openxmlformats.org/officeDocument/2006/relationships/notesSlide" Target="../notesSlides/notesSlide29.xml"/><Relationship Id="rId16" Type="http://schemas.openxmlformats.org/officeDocument/2006/relationships/image" Target="../media/image118.jpeg"/><Relationship Id="rId1" Type="http://schemas.openxmlformats.org/officeDocument/2006/relationships/slideLayout" Target="../slideLayouts/slideLayout43.xml"/><Relationship Id="rId6" Type="http://schemas.openxmlformats.org/officeDocument/2006/relationships/image" Target="../media/image85.png"/><Relationship Id="rId11" Type="http://schemas.openxmlformats.org/officeDocument/2006/relationships/image" Target="../media/image47.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74.png"/><Relationship Id="rId19" Type="http://schemas.openxmlformats.org/officeDocument/2006/relationships/image" Target="../media/image101.png"/><Relationship Id="rId4" Type="http://schemas.openxmlformats.org/officeDocument/2006/relationships/image" Target="../media/image60.png"/><Relationship Id="rId9" Type="http://schemas.openxmlformats.org/officeDocument/2006/relationships/image" Target="../media/image88.png"/><Relationship Id="rId14" Type="http://schemas.openxmlformats.org/officeDocument/2006/relationships/image" Target="../media/image84.png"/></Relationships>
</file>

<file path=ppt/slides/_rels/slide65.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10.wdp"/><Relationship Id="rId18" Type="http://schemas.openxmlformats.org/officeDocument/2006/relationships/image" Target="../media/image101.png"/><Relationship Id="rId3" Type="http://schemas.openxmlformats.org/officeDocument/2006/relationships/image" Target="../media/image59.png"/><Relationship Id="rId7" Type="http://schemas.openxmlformats.org/officeDocument/2006/relationships/image" Target="../media/image86.png"/><Relationship Id="rId12" Type="http://schemas.openxmlformats.org/officeDocument/2006/relationships/image" Target="../media/image89.png"/><Relationship Id="rId17" Type="http://schemas.openxmlformats.org/officeDocument/2006/relationships/image" Target="file:///O:\Mi%20unidad\OSPA\01.%20Tematicas\02.%20Hidrologia\01.%20Productos\01.Mapas_Alertas_Hidrologicas\temporales\jpg\Cuenca_baja_Magdalena.jpg" TargetMode="External"/><Relationship Id="rId2" Type="http://schemas.openxmlformats.org/officeDocument/2006/relationships/notesSlide" Target="../notesSlides/notesSlide30.xml"/><Relationship Id="rId16" Type="http://schemas.openxmlformats.org/officeDocument/2006/relationships/image" Target="../media/image118.jpeg"/><Relationship Id="rId1" Type="http://schemas.openxmlformats.org/officeDocument/2006/relationships/slideLayout" Target="../slideLayouts/slideLayout43.xml"/><Relationship Id="rId6" Type="http://schemas.openxmlformats.org/officeDocument/2006/relationships/image" Target="../media/image85.png"/><Relationship Id="rId11" Type="http://schemas.openxmlformats.org/officeDocument/2006/relationships/image" Target="../media/image47.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74.png"/><Relationship Id="rId4" Type="http://schemas.openxmlformats.org/officeDocument/2006/relationships/image" Target="../media/image60.png"/><Relationship Id="rId9" Type="http://schemas.openxmlformats.org/officeDocument/2006/relationships/image" Target="../media/image88.png"/><Relationship Id="rId14" Type="http://schemas.openxmlformats.org/officeDocument/2006/relationships/image" Target="../media/image84.png"/></Relationships>
</file>

<file path=ppt/slides/_rels/slide6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101.png"/><Relationship Id="rId3" Type="http://schemas.openxmlformats.org/officeDocument/2006/relationships/slide" Target="slide16.xml"/><Relationship Id="rId21" Type="http://schemas.openxmlformats.org/officeDocument/2006/relationships/image" Target="../media/image122.png"/><Relationship Id="rId7" Type="http://schemas.openxmlformats.org/officeDocument/2006/relationships/image" Target="../media/image63.png"/><Relationship Id="rId12" Type="http://schemas.openxmlformats.org/officeDocument/2006/relationships/image" Target="../media/image88.png"/><Relationship Id="rId17" Type="http://schemas.openxmlformats.org/officeDocument/2006/relationships/image" Target="../media/image84.png"/><Relationship Id="rId2" Type="http://schemas.openxmlformats.org/officeDocument/2006/relationships/notesSlide" Target="../notesSlides/notesSlide31.xml"/><Relationship Id="rId16" Type="http://schemas.openxmlformats.org/officeDocument/2006/relationships/image" Target="file:///O:\Mi%20unidad\OSPA\01.%20Tematicas\02.%20Hidrologia\01.%20Productos\01.Mapas_Alertas_Hidrologicas\temporales\jpg\AH_Orinoco.jpg" TargetMode="External"/><Relationship Id="rId20" Type="http://schemas.openxmlformats.org/officeDocument/2006/relationships/image" Target="../media/image91.png"/><Relationship Id="rId1" Type="http://schemas.openxmlformats.org/officeDocument/2006/relationships/slideLayout" Target="../slideLayouts/slideLayout44.xml"/><Relationship Id="rId6" Type="http://schemas.openxmlformats.org/officeDocument/2006/relationships/image" Target="../media/image60.png"/><Relationship Id="rId11" Type="http://schemas.openxmlformats.org/officeDocument/2006/relationships/image" Target="../media/image47.png"/><Relationship Id="rId5" Type="http://schemas.openxmlformats.org/officeDocument/2006/relationships/image" Target="../media/image59.png"/><Relationship Id="rId15" Type="http://schemas.openxmlformats.org/officeDocument/2006/relationships/image" Target="../media/image121.jpeg"/><Relationship Id="rId23" Type="http://schemas.openxmlformats.org/officeDocument/2006/relationships/image" Target="../media/image124.png"/><Relationship Id="rId10" Type="http://schemas.openxmlformats.org/officeDocument/2006/relationships/image" Target="../media/image87.png"/><Relationship Id="rId19" Type="http://schemas.openxmlformats.org/officeDocument/2006/relationships/image" Target="../media/image73.png"/><Relationship Id="rId4" Type="http://schemas.openxmlformats.org/officeDocument/2006/relationships/image" Target="../media/image120.png"/><Relationship Id="rId9" Type="http://schemas.openxmlformats.org/officeDocument/2006/relationships/image" Target="../media/image86.png"/><Relationship Id="rId14" Type="http://schemas.microsoft.com/office/2007/relationships/hdphoto" Target="../media/hdphoto10.wdp"/><Relationship Id="rId22" Type="http://schemas.openxmlformats.org/officeDocument/2006/relationships/image" Target="../media/image123.png"/></Relationships>
</file>

<file path=ppt/slides/_rels/slide67.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73.png"/><Relationship Id="rId2" Type="http://schemas.openxmlformats.org/officeDocument/2006/relationships/slide" Target="slide16.xml"/><Relationship Id="rId16" Type="http://schemas.openxmlformats.org/officeDocument/2006/relationships/image" Target="../media/image84.png"/><Relationship Id="rId20" Type="http://schemas.openxmlformats.org/officeDocument/2006/relationships/image" Target="../media/image91.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19" Type="http://schemas.openxmlformats.org/officeDocument/2006/relationships/image" Target="../media/image101.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73.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01.png"/><Relationship Id="rId2" Type="http://schemas.openxmlformats.org/officeDocument/2006/relationships/slide" Target="slide16.xml"/><Relationship Id="rId16" Type="http://schemas.openxmlformats.org/officeDocument/2006/relationships/image" Target="../media/image84.png"/><Relationship Id="rId20" Type="http://schemas.openxmlformats.org/officeDocument/2006/relationships/image" Target="../media/image106.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19" Type="http://schemas.openxmlformats.org/officeDocument/2006/relationships/image" Target="../media/image109.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69.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73.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01.png"/><Relationship Id="rId2" Type="http://schemas.openxmlformats.org/officeDocument/2006/relationships/slide" Target="slide16.xml"/><Relationship Id="rId16" Type="http://schemas.openxmlformats.org/officeDocument/2006/relationships/image" Target="../media/image84.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0.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73.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01.png"/><Relationship Id="rId2" Type="http://schemas.openxmlformats.org/officeDocument/2006/relationships/slide" Target="slide16.xml"/><Relationship Id="rId16" Type="http://schemas.openxmlformats.org/officeDocument/2006/relationships/image" Target="../media/image84.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19" Type="http://schemas.openxmlformats.org/officeDocument/2006/relationships/image" Target="../media/image91.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71.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73.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01.png"/><Relationship Id="rId2" Type="http://schemas.openxmlformats.org/officeDocument/2006/relationships/slide" Target="slide16.xml"/><Relationship Id="rId16" Type="http://schemas.openxmlformats.org/officeDocument/2006/relationships/image" Target="../media/image84.png"/><Relationship Id="rId20" Type="http://schemas.openxmlformats.org/officeDocument/2006/relationships/image" Target="../media/image91.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19" Type="http://schemas.openxmlformats.org/officeDocument/2006/relationships/image" Target="../media/image106.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73.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01.png"/><Relationship Id="rId2" Type="http://schemas.openxmlformats.org/officeDocument/2006/relationships/slide" Target="slide16.xml"/><Relationship Id="rId16" Type="http://schemas.openxmlformats.org/officeDocument/2006/relationships/image" Target="../media/image84.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19" Type="http://schemas.openxmlformats.org/officeDocument/2006/relationships/image" Target="../media/image100.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73.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10.wdp"/><Relationship Id="rId18" Type="http://schemas.openxmlformats.org/officeDocument/2006/relationships/image" Target="../media/image73.png"/><Relationship Id="rId3" Type="http://schemas.openxmlformats.org/officeDocument/2006/relationships/image" Target="../media/image120.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101.png"/><Relationship Id="rId2" Type="http://schemas.openxmlformats.org/officeDocument/2006/relationships/slide" Target="slide16.xml"/><Relationship Id="rId16" Type="http://schemas.openxmlformats.org/officeDocument/2006/relationships/image" Target="../media/image84.png"/><Relationship Id="rId1" Type="http://schemas.openxmlformats.org/officeDocument/2006/relationships/slideLayout" Target="../slideLayouts/slideLayout44.xml"/><Relationship Id="rId6" Type="http://schemas.openxmlformats.org/officeDocument/2006/relationships/image" Target="../media/image63.png"/><Relationship Id="rId11" Type="http://schemas.openxmlformats.org/officeDocument/2006/relationships/image" Target="../media/image88.png"/><Relationship Id="rId5" Type="http://schemas.openxmlformats.org/officeDocument/2006/relationships/image" Target="../media/image60.png"/><Relationship Id="rId15" Type="http://schemas.openxmlformats.org/officeDocument/2006/relationships/image" Target="file:///O:\Mi%20unidad\OSPA\01.%20Tematicas\02.%20Hidrologia\01.%20Productos\01.Mapas_Alertas_Hidrologicas\temporales\jpg\AH_Orinoco.jpg" TargetMode="External"/><Relationship Id="rId10" Type="http://schemas.openxmlformats.org/officeDocument/2006/relationships/image" Target="../media/image47.png"/><Relationship Id="rId19" Type="http://schemas.openxmlformats.org/officeDocument/2006/relationships/image" Target="../media/image91.png"/><Relationship Id="rId4" Type="http://schemas.openxmlformats.org/officeDocument/2006/relationships/image" Target="../media/image59.png"/><Relationship Id="rId9" Type="http://schemas.openxmlformats.org/officeDocument/2006/relationships/image" Target="../media/image87.png"/><Relationship Id="rId14" Type="http://schemas.openxmlformats.org/officeDocument/2006/relationships/image" Target="../media/image121.jpeg"/></Relationships>
</file>

<file path=ppt/slides/_rels/slide7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4.png"/><Relationship Id="rId18" Type="http://schemas.openxmlformats.org/officeDocument/2006/relationships/image" Target="../media/image91.png"/><Relationship Id="rId3" Type="http://schemas.openxmlformats.org/officeDocument/2006/relationships/image" Target="../media/image60.png"/><Relationship Id="rId7" Type="http://schemas.openxmlformats.org/officeDocument/2006/relationships/image" Target="../media/image87.png"/><Relationship Id="rId12" Type="http://schemas.microsoft.com/office/2007/relationships/hdphoto" Target="../media/hdphoto10.wdp"/><Relationship Id="rId17" Type="http://schemas.openxmlformats.org/officeDocument/2006/relationships/image" Target="../media/image124.png"/><Relationship Id="rId2" Type="http://schemas.openxmlformats.org/officeDocument/2006/relationships/image" Target="../media/image59.png"/><Relationship Id="rId16" Type="http://schemas.openxmlformats.org/officeDocument/2006/relationships/image" Target="file:///O:\Mi%20unidad\OSPA\01.%20Tematicas\02.%20Hidrologia\01.%20Productos\01.Mapas_Alertas_Hidrologicas\temporales\jpg\AH_Amazonas.jpg" TargetMode="External"/><Relationship Id="rId20" Type="http://schemas.openxmlformats.org/officeDocument/2006/relationships/image" Target="../media/image101.png"/><Relationship Id="rId1" Type="http://schemas.openxmlformats.org/officeDocument/2006/relationships/slideLayout" Target="../slideLayouts/slideLayout45.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126.jpeg"/><Relationship Id="rId10" Type="http://schemas.openxmlformats.org/officeDocument/2006/relationships/image" Target="../media/image47.png"/><Relationship Id="rId19" Type="http://schemas.openxmlformats.org/officeDocument/2006/relationships/image" Target="../media/image103.png"/><Relationship Id="rId4" Type="http://schemas.openxmlformats.org/officeDocument/2006/relationships/image" Target="../media/image63.png"/><Relationship Id="rId9" Type="http://schemas.openxmlformats.org/officeDocument/2006/relationships/image" Target="../media/image73.png"/><Relationship Id="rId14" Type="http://schemas.openxmlformats.org/officeDocument/2006/relationships/image" Target="../media/image74.png"/></Relationships>
</file>

<file path=ppt/slides/_rels/slide7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4.png"/><Relationship Id="rId3" Type="http://schemas.openxmlformats.org/officeDocument/2006/relationships/image" Target="../media/image60.png"/><Relationship Id="rId7" Type="http://schemas.openxmlformats.org/officeDocument/2006/relationships/image" Target="../media/image87.png"/><Relationship Id="rId12" Type="http://schemas.microsoft.com/office/2007/relationships/hdphoto" Target="../media/hdphoto10.wdp"/><Relationship Id="rId17" Type="http://schemas.openxmlformats.org/officeDocument/2006/relationships/image" Target="../media/image101.png"/><Relationship Id="rId2" Type="http://schemas.openxmlformats.org/officeDocument/2006/relationships/image" Target="../media/image59.png"/><Relationship Id="rId16" Type="http://schemas.openxmlformats.org/officeDocument/2006/relationships/image" Target="file:///O:\Mi%20unidad\OSPA\01.%20Tematicas\02.%20Hidrologia\01.%20Productos\01.Mapas_Alertas_Hidrologicas\temporales\jpg\AH_Amazonas.jpg" TargetMode="External"/><Relationship Id="rId1" Type="http://schemas.openxmlformats.org/officeDocument/2006/relationships/slideLayout" Target="../slideLayouts/slideLayout45.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127.jpeg"/><Relationship Id="rId10"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73.png"/><Relationship Id="rId1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28.jpeg"/><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29.jpeg"/><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8" Type="http://schemas.openxmlformats.org/officeDocument/2006/relationships/image" Target="file:///O:\Mi%20unidad\OSPA\01.%20Tematicas\03.%20Deslizamientos\01.%20Productos\postmodelo_idd\temporales\yellow_icv.jpg" TargetMode="External"/><Relationship Id="rId3" Type="http://schemas.openxmlformats.org/officeDocument/2006/relationships/image" Target="../media/image130.jpeg"/><Relationship Id="rId7" Type="http://schemas.openxmlformats.org/officeDocument/2006/relationships/image" Target="../media/image132.jpeg"/><Relationship Id="rId12" Type="http://schemas.openxmlformats.org/officeDocument/2006/relationships/image" Target="file:///O:\Mi%20unidad\OSPA\01.%20Tematicas\03.%20Deslizamientos\01.%20Productos\postmodelo_idd\temporales\red_icv.jpg" TargetMode="External"/><Relationship Id="rId2" Type="http://schemas.openxmlformats.org/officeDocument/2006/relationships/notesSlide" Target="../notesSlides/notesSlide32.xml"/><Relationship Id="rId1" Type="http://schemas.openxmlformats.org/officeDocument/2006/relationships/slideLayout" Target="../slideLayouts/slideLayout128.xml"/><Relationship Id="rId6" Type="http://schemas.openxmlformats.org/officeDocument/2006/relationships/image" Target="file:///O:\Mi%20unidad\OSPA\01.%20Tematicas\03.%20Deslizamientos\01.%20Productos\postmodelo_idd\temporales\torta_regiones_idd.jpg" TargetMode="External"/><Relationship Id="rId11" Type="http://schemas.openxmlformats.org/officeDocument/2006/relationships/image" Target="../media/image134.jpeg"/><Relationship Id="rId5" Type="http://schemas.openxmlformats.org/officeDocument/2006/relationships/image" Target="../media/image131.jpeg"/><Relationship Id="rId10" Type="http://schemas.openxmlformats.org/officeDocument/2006/relationships/image" Target="file:///O:\Mi%20unidad\OSPA\01.%20Tematicas\03.%20Deslizamientos\01.%20Productos\postmodelo_idd\temporales\orange_icv.jpg" TargetMode="External"/><Relationship Id="rId4" Type="http://schemas.openxmlformats.org/officeDocument/2006/relationships/image" Target="file:///O:\Mi%20unidad\OSPA\01.%20Tematicas\03.%20Deslizamientos\01.%20Productos\postmodelo_idd\temporales\dcolombia.jpg" TargetMode="External"/><Relationship Id="rId9" Type="http://schemas.openxmlformats.org/officeDocument/2006/relationships/image" Target="../media/image133.jpeg"/></Relationships>
</file>

<file path=ppt/slides/_rels/slide7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48.png"/><Relationship Id="rId2" Type="http://schemas.openxmlformats.org/officeDocument/2006/relationships/image" Target="../media/image135.jpeg"/><Relationship Id="rId1" Type="http://schemas.openxmlformats.org/officeDocument/2006/relationships/slideLayout" Target="../slideLayouts/slideLayout128.xml"/><Relationship Id="rId6" Type="http://schemas.openxmlformats.org/officeDocument/2006/relationships/image" Target="../media/image137.png"/><Relationship Id="rId5" Type="http://schemas.openxmlformats.org/officeDocument/2006/relationships/image" Target="../media/image49.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9.jpeg"/><Relationship Id="rId7"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128.xml"/><Relationship Id="rId6" Type="http://schemas.openxmlformats.org/officeDocument/2006/relationships/image" Target="../media/image48.png"/><Relationship Id="rId5" Type="http://schemas.openxmlformats.org/officeDocument/2006/relationships/image" Target="../media/image137.png"/><Relationship Id="rId4" Type="http://schemas.openxmlformats.org/officeDocument/2006/relationships/image" Target="file:///O:\Mi%20unidad\OSPA\01.%20Tematicas\03.%20Deslizamientos\01.%20Productos\postmodelo_idd\temporales\dandina.jpg"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9.jpe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8.xml"/><Relationship Id="rId6" Type="http://schemas.openxmlformats.org/officeDocument/2006/relationships/image" Target="../media/image136.png"/><Relationship Id="rId5" Type="http://schemas.openxmlformats.org/officeDocument/2006/relationships/image" Target="../media/image48.png"/><Relationship Id="rId4" Type="http://schemas.openxmlformats.org/officeDocument/2006/relationships/image" Target="file:///O:\Mi%20unidad\OSPA\01.%20Tematicas\03.%20Deslizamientos\01.%20Productos\postmodelo_idd\temporales\dandina.jpg"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9.jpeg"/><Relationship Id="rId7"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128.xml"/><Relationship Id="rId6" Type="http://schemas.openxmlformats.org/officeDocument/2006/relationships/image" Target="../media/image49.png"/><Relationship Id="rId5" Type="http://schemas.openxmlformats.org/officeDocument/2006/relationships/image" Target="../media/image136.png"/><Relationship Id="rId4" Type="http://schemas.openxmlformats.org/officeDocument/2006/relationships/image" Target="file:///O:\Mi%20unidad\OSPA\01.%20Tematicas\03.%20Deslizamientos\01.%20Productos\postmodelo_idd\temporales\dandina.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28.xml"/><Relationship Id="rId6" Type="http://schemas.openxmlformats.org/officeDocument/2006/relationships/image" Target="../media/image49.png"/><Relationship Id="rId5" Type="http://schemas.openxmlformats.org/officeDocument/2006/relationships/image" Target="../media/image137.png"/><Relationship Id="rId4" Type="http://schemas.openxmlformats.org/officeDocument/2006/relationships/image" Target="file:///O:\Mi%20unidad\OSPA\01.%20Tematicas\03.%20Deslizamientos\01.%20Productos\postmodelo_idd\temporales\dpacifico.jpg"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37.png"/><Relationship Id="rId2" Type="http://schemas.openxmlformats.org/officeDocument/2006/relationships/image" Target="../media/image141.jpeg"/><Relationship Id="rId1" Type="http://schemas.openxmlformats.org/officeDocument/2006/relationships/slideLayout" Target="../slideLayouts/slideLayout128.xml"/><Relationship Id="rId6" Type="http://schemas.openxmlformats.org/officeDocument/2006/relationships/image" Target="../media/image136.png"/><Relationship Id="rId5" Type="http://schemas.openxmlformats.org/officeDocument/2006/relationships/image" Target="../media/image142.png"/><Relationship Id="rId4" Type="http://schemas.openxmlformats.org/officeDocument/2006/relationships/image" Target="../media/image49.png"/><Relationship Id="rId9"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48.png"/><Relationship Id="rId2" Type="http://schemas.openxmlformats.org/officeDocument/2006/relationships/image" Target="../media/image144.jpeg"/><Relationship Id="rId1" Type="http://schemas.openxmlformats.org/officeDocument/2006/relationships/slideLayout" Target="../slideLayouts/slideLayout128.xml"/><Relationship Id="rId6" Type="http://schemas.openxmlformats.org/officeDocument/2006/relationships/image" Target="../media/image137.png"/><Relationship Id="rId5" Type="http://schemas.openxmlformats.org/officeDocument/2006/relationships/image" Target="../media/image49.png"/><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37.xml"/><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46.jpeg"/><Relationship Id="rId1" Type="http://schemas.openxmlformats.org/officeDocument/2006/relationships/slideLayout" Target="../slideLayouts/slideLayout148.xml"/></Relationships>
</file>

<file path=ppt/slides/_rels/slide88.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47.jpeg"/><Relationship Id="rId1" Type="http://schemas.openxmlformats.org/officeDocument/2006/relationships/slideLayout" Target="../slideLayouts/slideLayout148.xml"/></Relationships>
</file>

<file path=ppt/slides/_rels/slide89.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yellow_icv.jpg" TargetMode="External"/><Relationship Id="rId3" Type="http://schemas.openxmlformats.org/officeDocument/2006/relationships/image" Target="../media/image148.jpeg"/><Relationship Id="rId7" Type="http://schemas.openxmlformats.org/officeDocument/2006/relationships/image" Target="../media/image150.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38.xml"/><Relationship Id="rId1" Type="http://schemas.openxmlformats.org/officeDocument/2006/relationships/slideLayout" Target="../slideLayouts/slideLayout148.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52.jpeg"/><Relationship Id="rId5" Type="http://schemas.openxmlformats.org/officeDocument/2006/relationships/image" Target="../media/image149.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151.jpe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hyperlink" Target="../../../../04.%20Administrativo/02.%20Contratistas/11.%20ALEXANDER_MARTINEZ/Heladas_contador_municipios.xlsx"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8.png"/></Relationships>
</file>

<file path=ppt/slides/_rels/slide9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53.jpeg"/><Relationship Id="rId7" Type="http://schemas.openxmlformats.org/officeDocument/2006/relationships/image" Target="../media/image155.png"/><Relationship Id="rId2" Type="http://schemas.openxmlformats.org/officeDocument/2006/relationships/notesSlide" Target="../notesSlides/notesSlide39.xml"/><Relationship Id="rId1" Type="http://schemas.openxmlformats.org/officeDocument/2006/relationships/slideLayout" Target="../slideLayouts/slideLayout148.xml"/><Relationship Id="rId6" Type="http://schemas.openxmlformats.org/officeDocument/2006/relationships/image" Target="../media/image154.png"/><Relationship Id="rId5" Type="http://schemas.openxmlformats.org/officeDocument/2006/relationships/image" Target="../media/image136.png"/><Relationship Id="rId4" Type="http://schemas.openxmlformats.org/officeDocument/2006/relationships/image" Target="file:///O:\Mi%20unidad\OSPA\01.%20Tematicas\04.%20Incendios\01.%20Productos\postmodelo_icv\temporales\icaribe.jpg"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6.jpeg"/><Relationship Id="rId7"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148.xml"/><Relationship Id="rId6" Type="http://schemas.openxmlformats.org/officeDocument/2006/relationships/image" Target="../media/image157.png"/><Relationship Id="rId5" Type="http://schemas.openxmlformats.org/officeDocument/2006/relationships/image" Target="../media/image154.png"/><Relationship Id="rId4" Type="http://schemas.openxmlformats.org/officeDocument/2006/relationships/image" Target="file:///O:\Mi%20unidad\OSPA\01.%20Tematicas\04.%20Incendios\01.%20Productos\postmodelo_icv\temporales\iandina.jpg" TargetMode="External"/><Relationship Id="rId9"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7"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48.xml"/><Relationship Id="rId6" Type="http://schemas.openxmlformats.org/officeDocument/2006/relationships/image" Target="../media/image154.png"/><Relationship Id="rId5" Type="http://schemas.openxmlformats.org/officeDocument/2006/relationships/image" Target="../media/image136.png"/><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54.png"/><Relationship Id="rId2" Type="http://schemas.openxmlformats.org/officeDocument/2006/relationships/image" Target="../media/image160.jpeg"/><Relationship Id="rId1" Type="http://schemas.openxmlformats.org/officeDocument/2006/relationships/slideLayout" Target="../slideLayouts/slideLayout148.xml"/><Relationship Id="rId6" Type="http://schemas.openxmlformats.org/officeDocument/2006/relationships/image" Target="../media/image136.png"/><Relationship Id="rId5" Type="http://schemas.openxmlformats.org/officeDocument/2006/relationships/image" Target="../media/image157.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61.jpeg"/><Relationship Id="rId7"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148.xml"/><Relationship Id="rId6" Type="http://schemas.openxmlformats.org/officeDocument/2006/relationships/image" Target="../media/image157.png"/><Relationship Id="rId5" Type="http://schemas.openxmlformats.org/officeDocument/2006/relationships/image" Target="../media/image154.png"/><Relationship Id="rId4" Type="http://schemas.openxmlformats.org/officeDocument/2006/relationships/image" Target="file:///O:\Mi%20unidad\OSPA\01.%20Tematicas\04.%20Incendios\01.%20Productos\postmodelo_icv\temporales\iamazonia.jp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9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43.xml"/><Relationship Id="rId1" Type="http://schemas.openxmlformats.org/officeDocument/2006/relationships/slideLayout" Target="../slideLayouts/slideLayout90.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36.png"/></Relationships>
</file>

<file path=ppt/slides/_rels/slide9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36.png"/><Relationship Id="rId7" Type="http://schemas.openxmlformats.org/officeDocument/2006/relationships/image" Target="../media/image168.png"/><Relationship Id="rId2" Type="http://schemas.openxmlformats.org/officeDocument/2006/relationships/notesSlide" Target="../notesSlides/notesSlide44.xml"/><Relationship Id="rId1" Type="http://schemas.openxmlformats.org/officeDocument/2006/relationships/slideLayout" Target="../slideLayouts/slideLayout64.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6.png"/></Relationships>
</file>

<file path=ppt/slides/_rels/slide98.xml.rels><?xml version="1.0" encoding="UTF-8" standalone="yes"?>
<Relationships xmlns="http://schemas.openxmlformats.org/package/2006/relationships"><Relationship Id="rId8" Type="http://schemas.openxmlformats.org/officeDocument/2006/relationships/hyperlink" Target="mailto:alertas@ideam.gov.co" TargetMode="External"/><Relationship Id="rId3" Type="http://schemas.openxmlformats.org/officeDocument/2006/relationships/image" Target="../media/image171.png"/><Relationship Id="rId7" Type="http://schemas.openxmlformats.org/officeDocument/2006/relationships/hyperlink" Target="mailto:servicio@ideam.gov.co" TargetMode="External"/><Relationship Id="rId2" Type="http://schemas.openxmlformats.org/officeDocument/2006/relationships/image" Target="../media/image170.png"/><Relationship Id="rId1" Type="http://schemas.openxmlformats.org/officeDocument/2006/relationships/slideLayout" Target="../slideLayouts/slideLayout8.xml"/><Relationship Id="rId6" Type="http://schemas.openxmlformats.org/officeDocument/2006/relationships/hyperlink" Target="https://www.ideam.gov.co/" TargetMode="External"/><Relationship Id="rId5" Type="http://schemas.openxmlformats.org/officeDocument/2006/relationships/image" Target="../media/image173.png"/><Relationship Id="rId4" Type="http://schemas.openxmlformats.org/officeDocument/2006/relationships/image" Target="../media/image1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859AA2D0-3C6A-2A02-C7F5-0A7FD4AAD7AC}"/>
              </a:ext>
            </a:extLst>
          </p:cNvPr>
          <p:cNvSpPr/>
          <p:nvPr/>
        </p:nvSpPr>
        <p:spPr>
          <a:xfrm>
            <a:off x="5154613" y="1604963"/>
            <a:ext cx="5892800" cy="188436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Marcador de contenido 3">
            <a:extLst>
              <a:ext uri="{FF2B5EF4-FFF2-40B4-BE49-F238E27FC236}">
                <a16:creationId xmlns:a16="http://schemas.microsoft.com/office/drawing/2014/main" id="{13F9281C-46DF-ADDD-921D-F9661D92482D}"/>
              </a:ext>
            </a:extLst>
          </p:cNvPr>
          <p:cNvSpPr>
            <a:spLocks noGrp="1"/>
          </p:cNvSpPr>
          <p:nvPr>
            <p:ph sz="half" idx="1"/>
          </p:nvPr>
        </p:nvSpPr>
        <p:spPr>
          <a:xfrm>
            <a:off x="450269" y="2210738"/>
            <a:ext cx="3512128" cy="1719263"/>
          </a:xfrm>
        </p:spPr>
        <p:txBody>
          <a:bodyPr rtlCol="0">
            <a:normAutofit/>
          </a:bodyPr>
          <a:lstStyle/>
          <a:p>
            <a:pPr marL="0" indent="0" defTabSz="914377" fontAlgn="auto">
              <a:spcAft>
                <a:spcPts val="0"/>
              </a:spcAft>
              <a:buFont typeface="Arial" panose="020B0604020202020204" pitchFamily="34" charset="0"/>
              <a:buNone/>
              <a:defRPr/>
            </a:pPr>
            <a:r>
              <a:rPr lang="es-CO" sz="1400" noProof="0" dirty="0">
                <a:cs typeface="Arial Narrow"/>
                <a:sym typeface="Arial Narrow"/>
              </a:rPr>
              <a:t>IDEAM comunica al Sistema Nacional para la Gestión del Riesgo de Desastres (SNGRD) y al Sistema Nacional Ambiental (SINA).</a:t>
            </a:r>
          </a:p>
          <a:p>
            <a:pPr marL="0" indent="0" defTabSz="914377" fontAlgn="auto">
              <a:spcAft>
                <a:spcPts val="0"/>
              </a:spcAft>
              <a:buFont typeface="Arial" panose="020B0604020202020204" pitchFamily="34" charset="0"/>
              <a:buNone/>
              <a:defRPr/>
            </a:pPr>
            <a:endParaRPr lang="es-CO" sz="1400" noProof="0" dirty="0">
              <a:cs typeface="Arial Narrow"/>
              <a:sym typeface="Arial Narrow"/>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CO" sz="1200" b="1" noProof="0" dirty="0">
                <a:cs typeface="Arial Narrow"/>
                <a:sym typeface="Arial Narrow"/>
              </a:rPr>
              <a:t>Bogotá D.C., 01 de mayo de 2026 </a:t>
            </a: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CO" sz="1200" b="1" noProof="0" dirty="0">
                <a:cs typeface="Arial Narrow"/>
                <a:sym typeface="Arial Narrow"/>
              </a:rPr>
              <a:t>Hora de actualización 00</a:t>
            </a:r>
            <a:r>
              <a:rPr lang="es-CO" sz="1200" b="1" dirty="0">
                <a:cs typeface="Arial Narrow"/>
                <a:sym typeface="Arial Narrow"/>
              </a:rPr>
              <a:t>:0</a:t>
            </a:r>
            <a:r>
              <a:rPr lang="es-CO" sz="1200" b="1" noProof="0" dirty="0">
                <a:cs typeface="Arial Narrow"/>
                <a:sym typeface="Arial Narrow"/>
              </a:rPr>
              <a:t>0 HLC</a:t>
            </a:r>
          </a:p>
        </p:txBody>
      </p:sp>
      <p:sp>
        <p:nvSpPr>
          <p:cNvPr id="5" name="Marcador de contenido 4">
            <a:extLst>
              <a:ext uri="{FF2B5EF4-FFF2-40B4-BE49-F238E27FC236}">
                <a16:creationId xmlns:a16="http://schemas.microsoft.com/office/drawing/2014/main" id="{5DB67511-7F38-9F99-2C0D-A6F84DABB955}"/>
              </a:ext>
            </a:extLst>
          </p:cNvPr>
          <p:cNvSpPr>
            <a:spLocks noGrp="1"/>
          </p:cNvSpPr>
          <p:nvPr>
            <p:ph sz="half" idx="2"/>
          </p:nvPr>
        </p:nvSpPr>
        <p:spPr>
          <a:xfrm>
            <a:off x="5283200" y="1744663"/>
            <a:ext cx="5546725" cy="1671637"/>
          </a:xfrm>
        </p:spPr>
        <p:txBody>
          <a:bodyPr rtlCol="0">
            <a:normAutofit/>
          </a:bodyPr>
          <a:lstStyle/>
          <a:p>
            <a:pPr marL="0" indent="0" defTabSz="914377" fontAlgn="auto">
              <a:spcAft>
                <a:spcPts val="0"/>
              </a:spcAft>
              <a:buFont typeface="Arial" panose="020B0604020202020204" pitchFamily="34" charset="0"/>
              <a:buNone/>
              <a:defRPr/>
            </a:pPr>
            <a:r>
              <a:rPr lang="es-CO" sz="1200" b="1" noProof="0" dirty="0">
                <a:solidFill>
                  <a:srgbClr val="96BE53"/>
                </a:solidFill>
              </a:rPr>
              <a:t>CONTENIDO</a:t>
            </a:r>
          </a:p>
          <a:p>
            <a:pPr marL="685783" lvl="1" indent="-228594" defTabSz="914377" fontAlgn="auto">
              <a:spcAft>
                <a:spcPts val="0"/>
              </a:spcAft>
              <a:buClr>
                <a:srgbClr val="000000"/>
              </a:buClr>
              <a:buSzPts val="1400"/>
              <a:defRPr/>
            </a:pPr>
            <a:r>
              <a:rPr lang="es-CO" sz="1100" noProof="0" dirty="0">
                <a:sym typeface="Arial Narrow"/>
              </a:rPr>
              <a:t>Condiciones Meteorológicas.</a:t>
            </a:r>
          </a:p>
          <a:p>
            <a:pPr marL="685783" lvl="1" indent="-228594" defTabSz="914377" fontAlgn="auto">
              <a:spcAft>
                <a:spcPts val="0"/>
              </a:spcAft>
              <a:buClr>
                <a:srgbClr val="000000"/>
              </a:buClr>
              <a:buSzPts val="1400"/>
              <a:defRPr/>
            </a:pPr>
            <a:r>
              <a:rPr lang="es-CO" sz="1100" noProof="0" dirty="0">
                <a:sym typeface="Arial Narrow"/>
              </a:rPr>
              <a:t>Pronóstico de precipitación para las próximas seis (6) horas.</a:t>
            </a:r>
          </a:p>
          <a:p>
            <a:pPr marL="685783" lvl="1" indent="-228594" defTabSz="914377" fontAlgn="auto">
              <a:spcAft>
                <a:spcPts val="0"/>
              </a:spcAft>
              <a:buClr>
                <a:srgbClr val="000000"/>
              </a:buClr>
              <a:buSzPts val="1400"/>
              <a:defRPr/>
            </a:pPr>
            <a:r>
              <a:rPr lang="es-CO" sz="1100" noProof="0" dirty="0">
                <a:sym typeface="Arial Narrow"/>
              </a:rPr>
              <a:t>Alertas Hidrológicas.</a:t>
            </a:r>
          </a:p>
          <a:p>
            <a:pPr marL="685783" lvl="1" indent="-228594" defTabSz="914377" fontAlgn="auto">
              <a:spcAft>
                <a:spcPts val="0"/>
              </a:spcAft>
              <a:buSzPts val="1400"/>
              <a:defRPr/>
            </a:pPr>
            <a:r>
              <a:rPr lang="es-CO" sz="1100" noProof="0" dirty="0">
                <a:cs typeface="Arial Narrow"/>
                <a:sym typeface="Arial Narrow"/>
              </a:rPr>
              <a:t>Seguimiento y Pronóstico de las Amenazas por Deslizamientos</a:t>
            </a:r>
          </a:p>
          <a:p>
            <a:pPr marL="685783" lvl="1" indent="-228594" defTabSz="914377" fontAlgn="auto">
              <a:spcAft>
                <a:spcPts val="0"/>
              </a:spcAft>
              <a:buSzPts val="1400"/>
              <a:defRPr/>
            </a:pPr>
            <a:r>
              <a:rPr lang="es-CO" sz="1100" noProof="0" dirty="0">
                <a:cs typeface="Arial Narrow"/>
                <a:sym typeface="Arial Narrow"/>
              </a:rPr>
              <a:t>Seguimiento y Pronóstico de las Amenazas por Incendios Alertas.</a:t>
            </a:r>
          </a:p>
          <a:p>
            <a:pPr marL="685783" lvl="1" indent="-228594" defTabSz="914377" fontAlgn="auto">
              <a:spcAft>
                <a:spcPts val="0"/>
              </a:spcAft>
              <a:buSzPts val="1400"/>
              <a:defRPr/>
            </a:pPr>
            <a:r>
              <a:rPr lang="es-CO" sz="1100" noProof="0" dirty="0" err="1">
                <a:cs typeface="Arial Narrow"/>
                <a:sym typeface="Arial Narrow"/>
              </a:rPr>
              <a:t>Meteomarinas</a:t>
            </a:r>
            <a:r>
              <a:rPr lang="es-CO" sz="1100" noProof="0" dirty="0">
                <a:cs typeface="Arial Narrow"/>
                <a:sym typeface="Arial Narrow"/>
              </a:rPr>
              <a:t> vigentes Mar Caribe Colombiano.</a:t>
            </a:r>
          </a:p>
          <a:p>
            <a:pPr marL="685783" lvl="1" indent="-228594" defTabSz="914377" fontAlgn="auto">
              <a:spcAft>
                <a:spcPts val="0"/>
              </a:spcAft>
              <a:buSzPts val="1400"/>
              <a:defRPr/>
            </a:pPr>
            <a:r>
              <a:rPr lang="es-CO" sz="1100" noProof="0" dirty="0" err="1">
                <a:cs typeface="Arial Narrow"/>
                <a:sym typeface="Arial Narrow"/>
              </a:rPr>
              <a:t>Meteomarinas</a:t>
            </a:r>
            <a:r>
              <a:rPr lang="es-CO" sz="1100" noProof="0" dirty="0">
                <a:cs typeface="Arial Narrow"/>
                <a:sym typeface="Arial Narrow"/>
              </a:rPr>
              <a:t> vigentes Océano Pacífico Nacional.</a:t>
            </a:r>
            <a:endParaRPr lang="es-CO" sz="1100" b="1" noProof="0" dirty="0"/>
          </a:p>
        </p:txBody>
      </p:sp>
      <p:sp>
        <p:nvSpPr>
          <p:cNvPr id="2" name="Título 1">
            <a:extLst>
              <a:ext uri="{FF2B5EF4-FFF2-40B4-BE49-F238E27FC236}">
                <a16:creationId xmlns:a16="http://schemas.microsoft.com/office/drawing/2014/main" id="{843151ED-AFCF-04DF-9CEC-4F69188CC0D7}"/>
              </a:ext>
            </a:extLst>
          </p:cNvPr>
          <p:cNvSpPr>
            <a:spLocks noGrp="1"/>
          </p:cNvSpPr>
          <p:nvPr>
            <p:ph type="title"/>
          </p:nvPr>
        </p:nvSpPr>
        <p:spPr>
          <a:xfrm>
            <a:off x="3271838" y="519113"/>
            <a:ext cx="6080125" cy="581025"/>
          </a:xfrm>
        </p:spPr>
        <p:txBody>
          <a:bodyPr rtlCol="0">
            <a:normAutofit fontScale="90000"/>
          </a:bodyPr>
          <a:lstStyle/>
          <a:p>
            <a:pPr algn="ctr" defTabSz="914377" fontAlgn="auto">
              <a:spcAft>
                <a:spcPts val="0"/>
              </a:spcAft>
              <a:defRPr/>
            </a:pPr>
            <a:r>
              <a:rPr lang="es-CO" sz="2400" b="1" noProof="0" dirty="0"/>
              <a:t>CONDICIONES HIDROMETEOROLÓGICAS ACTUALES</a:t>
            </a:r>
          </a:p>
        </p:txBody>
      </p:sp>
      <p:sp>
        <p:nvSpPr>
          <p:cNvPr id="6" name="Rectángulo 5">
            <a:extLst>
              <a:ext uri="{FF2B5EF4-FFF2-40B4-BE49-F238E27FC236}">
                <a16:creationId xmlns:a16="http://schemas.microsoft.com/office/drawing/2014/main" id="{230EE1E1-2B19-8CE4-FD17-E7B5B6479FD6}"/>
              </a:ext>
            </a:extLst>
          </p:cNvPr>
          <p:cNvSpPr/>
          <p:nvPr/>
        </p:nvSpPr>
        <p:spPr>
          <a:xfrm>
            <a:off x="814388" y="4962525"/>
            <a:ext cx="2774950" cy="544513"/>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5991" name="CuadroTexto 6">
            <a:extLst>
              <a:ext uri="{FF2B5EF4-FFF2-40B4-BE49-F238E27FC236}">
                <a16:creationId xmlns:a16="http://schemas.microsoft.com/office/drawing/2014/main" id="{2D2BD161-BA7E-FBE6-26EE-0A82964E1B31}"/>
              </a:ext>
            </a:extLst>
          </p:cNvPr>
          <p:cNvSpPr txBox="1">
            <a:spLocks noChangeArrowheads="1"/>
          </p:cNvSpPr>
          <p:nvPr/>
        </p:nvSpPr>
        <p:spPr bwMode="auto">
          <a:xfrm>
            <a:off x="990600" y="4467225"/>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2000" b="1" i="0" u="none" strike="noStrike" kern="1200" cap="none" spc="0" normalizeH="0" baseline="0" noProof="0" dirty="0">
                <a:ln>
                  <a:noFill/>
                </a:ln>
                <a:solidFill>
                  <a:srgbClr val="96BE53"/>
                </a:solidFill>
                <a:effectLst/>
                <a:uLnTx/>
                <a:uFillTx/>
                <a:latin typeface="Verdana" panose="020B0604030504040204" pitchFamily="34" charset="0"/>
                <a:ea typeface="Verdana" panose="020B0604030504040204" pitchFamily="34" charset="0"/>
                <a:cs typeface="Verdana" panose="020B0604030504040204" pitchFamily="34" charset="0"/>
              </a:rPr>
              <a:t>Boletín No.</a:t>
            </a:r>
          </a:p>
        </p:txBody>
      </p:sp>
      <p:sp>
        <p:nvSpPr>
          <p:cNvPr id="425992" name="CuadroTexto 7">
            <a:extLst>
              <a:ext uri="{FF2B5EF4-FFF2-40B4-BE49-F238E27FC236}">
                <a16:creationId xmlns:a16="http://schemas.microsoft.com/office/drawing/2014/main" id="{81846EF3-3ACA-B5CC-8A5B-3A83991A75FB}"/>
              </a:ext>
            </a:extLst>
          </p:cNvPr>
          <p:cNvSpPr txBox="1">
            <a:spLocks noChangeArrowheads="1"/>
          </p:cNvSpPr>
          <p:nvPr/>
        </p:nvSpPr>
        <p:spPr bwMode="auto">
          <a:xfrm>
            <a:off x="990600" y="5020617"/>
            <a:ext cx="242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MX" sz="2400" b="1" kern="1200" dirty="0">
                <a:solidFill>
                  <a:prstClr val="white"/>
                </a:solidFill>
                <a:latin typeface="Verdana" panose="020B0604030504040204" pitchFamily="34" charset="0"/>
                <a:ea typeface="Verdana" panose="020B0604030504040204" pitchFamily="34" charset="0"/>
                <a:cs typeface="Verdana" panose="020B0604030504040204" pitchFamily="34" charset="0"/>
              </a:rPr>
              <a:t>361</a:t>
            </a:r>
            <a:endParaRPr kumimoji="0" lang="es-CO"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5993" name="Google Shape;482;p1">
            <a:extLst>
              <a:ext uri="{FF2B5EF4-FFF2-40B4-BE49-F238E27FC236}">
                <a16:creationId xmlns:a16="http://schemas.microsoft.com/office/drawing/2014/main" id="{BC9944A5-2067-D619-8782-321E8A823EFE}"/>
              </a:ext>
            </a:extLst>
          </p:cNvPr>
          <p:cNvSpPr>
            <a:spLocks noChangeArrowheads="1"/>
          </p:cNvSpPr>
          <p:nvPr/>
        </p:nvSpPr>
        <p:spPr bwMode="auto">
          <a:xfrm>
            <a:off x="4567706" y="3825875"/>
            <a:ext cx="1216025" cy="523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800"/>
              <a:buFontTx/>
              <a:buNone/>
              <a:tabLst/>
              <a:defRPr/>
            </a:pPr>
            <a:endParaRPr kumimoji="0" 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25994" name="Google Shape;485;p1">
            <a:extLst>
              <a:ext uri="{FF2B5EF4-FFF2-40B4-BE49-F238E27FC236}">
                <a16:creationId xmlns:a16="http://schemas.microsoft.com/office/drawing/2014/main" id="{9084ED2D-846E-43AC-1D30-0D5A2D5DA38E}"/>
              </a:ext>
            </a:extLst>
          </p:cNvPr>
          <p:cNvSpPr>
            <a:spLocks/>
          </p:cNvSpPr>
          <p:nvPr/>
        </p:nvSpPr>
        <p:spPr bwMode="auto">
          <a:xfrm>
            <a:off x="5995988" y="3722688"/>
            <a:ext cx="0" cy="74612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5995" name="CuadroTexto 11">
            <a:extLst>
              <a:ext uri="{FF2B5EF4-FFF2-40B4-BE49-F238E27FC236}">
                <a16:creationId xmlns:a16="http://schemas.microsoft.com/office/drawing/2014/main" id="{82D0EA52-158F-D6FC-911D-AADF62E655D6}"/>
              </a:ext>
            </a:extLst>
          </p:cNvPr>
          <p:cNvSpPr txBox="1">
            <a:spLocks noChangeArrowheads="1"/>
          </p:cNvSpPr>
          <p:nvPr/>
        </p:nvSpPr>
        <p:spPr bwMode="auto">
          <a:xfrm>
            <a:off x="6172200" y="3722688"/>
            <a:ext cx="5491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CO" sz="800" b="1" i="0" u="none" strike="noStrike" kern="1200" cap="none" spc="0" normalizeH="0" baseline="0" noProof="0" dirty="0">
                <a:ln>
                  <a:noFill/>
                </a:ln>
                <a:solidFill>
                  <a:srgbClr val="E1233F"/>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kumimoji="0" lang="es-CO" sz="800" b="0" i="0" u="none" strike="noStrike" kern="1200" cap="none" spc="0" normalizeH="0" baseline="0" noProof="0" dirty="0">
                <a:ln>
                  <a:noFill/>
                </a:ln>
                <a:solidFill>
                  <a:srgbClr val="171616"/>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kumimoji="0" lang="es-CO"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425996" name="Google Shape;483;p1">
            <a:extLst>
              <a:ext uri="{FF2B5EF4-FFF2-40B4-BE49-F238E27FC236}">
                <a16:creationId xmlns:a16="http://schemas.microsoft.com/office/drawing/2014/main" id="{24D4C122-14BC-3261-0FF8-DAE1B578CA09}"/>
              </a:ext>
            </a:extLst>
          </p:cNvPr>
          <p:cNvSpPr>
            <a:spLocks noChangeArrowheads="1"/>
          </p:cNvSpPr>
          <p:nvPr/>
        </p:nvSpPr>
        <p:spPr bwMode="auto">
          <a:xfrm>
            <a:off x="4567706" y="4611688"/>
            <a:ext cx="1216025" cy="5095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800"/>
              <a:buFontTx/>
              <a:buNone/>
              <a:tabLst/>
              <a:defRPr/>
            </a:pPr>
            <a:endParaRPr kumimoji="0" 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25997" name="Google Shape;486;p1">
            <a:extLst>
              <a:ext uri="{FF2B5EF4-FFF2-40B4-BE49-F238E27FC236}">
                <a16:creationId xmlns:a16="http://schemas.microsoft.com/office/drawing/2014/main" id="{95C7B266-3843-F2AD-9023-06B40B9C34BE}"/>
              </a:ext>
            </a:extLst>
          </p:cNvPr>
          <p:cNvSpPr>
            <a:spLocks/>
          </p:cNvSpPr>
          <p:nvPr/>
        </p:nvSpPr>
        <p:spPr bwMode="auto">
          <a:xfrm flipH="1">
            <a:off x="5949950" y="4640263"/>
            <a:ext cx="46038" cy="481012"/>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5998" name="CuadroTexto 14">
            <a:extLst>
              <a:ext uri="{FF2B5EF4-FFF2-40B4-BE49-F238E27FC236}">
                <a16:creationId xmlns:a16="http://schemas.microsoft.com/office/drawing/2014/main" id="{856B5A82-2392-E75C-B54C-4A91F3C88804}"/>
              </a:ext>
            </a:extLst>
          </p:cNvPr>
          <p:cNvSpPr txBox="1">
            <a:spLocks noChangeArrowheads="1"/>
          </p:cNvSpPr>
          <p:nvPr/>
        </p:nvSpPr>
        <p:spPr bwMode="auto">
          <a:xfrm>
            <a:off x="6172200" y="4573588"/>
            <a:ext cx="549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just" defTabSz="914400" rtl="0" eaLnBrk="1" fontAlgn="base" latinLnBrk="0" hangingPunct="1">
              <a:lnSpc>
                <a:spcPct val="100000"/>
              </a:lnSpc>
              <a:spcBef>
                <a:spcPct val="0"/>
              </a:spcBef>
              <a:spcAft>
                <a:spcPct val="0"/>
              </a:spcAft>
              <a:buClr>
                <a:srgbClr val="000000"/>
              </a:buClr>
              <a:buSzPts val="900"/>
              <a:buFontTx/>
              <a:buNone/>
              <a:tabLst/>
              <a:defRPr/>
            </a:pPr>
            <a:r>
              <a:rPr kumimoji="0" lang="es-CO" sz="800" b="1" i="0" u="none" strike="noStrike" kern="1200" cap="none" spc="0" normalizeH="0" baseline="0" noProof="0" dirty="0">
                <a:ln>
                  <a:noFill/>
                </a:ln>
                <a:solidFill>
                  <a:srgbClr val="FE793F"/>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kumimoji="0" lang="es-CO" sz="800" b="0" i="0" u="none" strike="noStrike" kern="1200" cap="none" spc="0" normalizeH="0" baseline="0" noProof="0" dirty="0">
                <a:ln>
                  <a:noFill/>
                </a:ln>
                <a:solidFill>
                  <a:srgbClr val="171616"/>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kumimoji="0" lang="es-CO"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5999" name="Google Shape;484;p1">
            <a:extLst>
              <a:ext uri="{FF2B5EF4-FFF2-40B4-BE49-F238E27FC236}">
                <a16:creationId xmlns:a16="http://schemas.microsoft.com/office/drawing/2014/main" id="{A438AC61-C3C9-0AA1-4BCB-B89A78C7F61B}"/>
              </a:ext>
            </a:extLst>
          </p:cNvPr>
          <p:cNvSpPr>
            <a:spLocks noChangeArrowheads="1"/>
          </p:cNvSpPr>
          <p:nvPr/>
        </p:nvSpPr>
        <p:spPr bwMode="auto">
          <a:xfrm>
            <a:off x="4567706" y="5291138"/>
            <a:ext cx="1216025" cy="5048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800"/>
              <a:buFontTx/>
              <a:buNone/>
              <a:tabLst/>
              <a:defRPr/>
            </a:pPr>
            <a:endParaRPr kumimoji="0" 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26000" name="Google Shape;487;p1">
            <a:extLst>
              <a:ext uri="{FF2B5EF4-FFF2-40B4-BE49-F238E27FC236}">
                <a16:creationId xmlns:a16="http://schemas.microsoft.com/office/drawing/2014/main" id="{C10E154E-864B-7172-94F5-6DED2D006885}"/>
              </a:ext>
            </a:extLst>
          </p:cNvPr>
          <p:cNvSpPr>
            <a:spLocks/>
          </p:cNvSpPr>
          <p:nvPr/>
        </p:nvSpPr>
        <p:spPr bwMode="auto">
          <a:xfrm>
            <a:off x="5980113" y="5302250"/>
            <a:ext cx="0" cy="473075"/>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6001" name="CuadroTexto 17">
            <a:extLst>
              <a:ext uri="{FF2B5EF4-FFF2-40B4-BE49-F238E27FC236}">
                <a16:creationId xmlns:a16="http://schemas.microsoft.com/office/drawing/2014/main" id="{C9208792-586D-C55F-B597-8B925679DDCD}"/>
              </a:ext>
            </a:extLst>
          </p:cNvPr>
          <p:cNvSpPr txBox="1">
            <a:spLocks noChangeArrowheads="1"/>
          </p:cNvSpPr>
          <p:nvPr/>
        </p:nvSpPr>
        <p:spPr bwMode="auto">
          <a:xfrm>
            <a:off x="6172200" y="5251450"/>
            <a:ext cx="5491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just" defTabSz="914400" rtl="0" eaLnBrk="1" fontAlgn="base" latinLnBrk="0" hangingPunct="1">
              <a:lnSpc>
                <a:spcPct val="100000"/>
              </a:lnSpc>
              <a:spcBef>
                <a:spcPct val="0"/>
              </a:spcBef>
              <a:spcAft>
                <a:spcPct val="0"/>
              </a:spcAft>
              <a:buClr>
                <a:srgbClr val="000000"/>
              </a:buClr>
              <a:buSzPts val="900"/>
              <a:buFontTx/>
              <a:buNone/>
              <a:tabLst/>
              <a:defRPr/>
            </a:pPr>
            <a:r>
              <a:rPr kumimoji="0" lang="es-CO" sz="800" b="1" i="0" u="none" strike="noStrike" kern="1200" cap="none" spc="0" normalizeH="0" baseline="0" noProof="0" dirty="0">
                <a:ln>
                  <a:noFill/>
                </a:ln>
                <a:solidFill>
                  <a:srgbClr val="FEBB3F"/>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kumimoji="0" lang="es-CO" sz="800" b="0" i="0" u="none" strike="noStrike" kern="1200" cap="none" spc="0" normalizeH="0" baseline="0" noProof="0" dirty="0">
                <a:ln>
                  <a:noFill/>
                </a:ln>
                <a:solidFill>
                  <a:srgbClr val="171616"/>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kumimoji="0" lang="es-CO"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6002" name="Google Shape;488;p1">
            <a:extLst>
              <a:ext uri="{FF2B5EF4-FFF2-40B4-BE49-F238E27FC236}">
                <a16:creationId xmlns:a16="http://schemas.microsoft.com/office/drawing/2014/main" id="{068F553E-889B-5F81-B1C1-E33317E73478}"/>
              </a:ext>
            </a:extLst>
          </p:cNvPr>
          <p:cNvSpPr>
            <a:spLocks/>
          </p:cNvSpPr>
          <p:nvPr/>
        </p:nvSpPr>
        <p:spPr bwMode="auto">
          <a:xfrm>
            <a:off x="5980113" y="5924550"/>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26003" name="CuadroTexto 19">
            <a:extLst>
              <a:ext uri="{FF2B5EF4-FFF2-40B4-BE49-F238E27FC236}">
                <a16:creationId xmlns:a16="http://schemas.microsoft.com/office/drawing/2014/main" id="{08AD08D2-DC0E-BF82-084B-B747EF708594}"/>
              </a:ext>
            </a:extLst>
          </p:cNvPr>
          <p:cNvSpPr txBox="1">
            <a:spLocks noChangeArrowheads="1"/>
          </p:cNvSpPr>
          <p:nvPr/>
        </p:nvSpPr>
        <p:spPr bwMode="auto">
          <a:xfrm>
            <a:off x="6172200" y="5881688"/>
            <a:ext cx="5491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just" defTabSz="914400" rtl="0" eaLnBrk="1" fontAlgn="base" latinLnBrk="0" hangingPunct="1">
              <a:lnSpc>
                <a:spcPct val="100000"/>
              </a:lnSpc>
              <a:spcBef>
                <a:spcPct val="0"/>
              </a:spcBef>
              <a:spcAft>
                <a:spcPct val="0"/>
              </a:spcAft>
              <a:buClr>
                <a:srgbClr val="000000"/>
              </a:buClr>
              <a:buSzPts val="900"/>
              <a:buFontTx/>
              <a:buNone/>
              <a:tabLst/>
              <a:defRPr/>
            </a:pPr>
            <a:r>
              <a:rPr kumimoji="0" lang="es-CO" sz="800" b="1" i="0" u="none" strike="noStrike" kern="1200" cap="none" spc="0" normalizeH="0" baseline="0" noProof="0" dirty="0">
                <a:ln>
                  <a:noFill/>
                </a:ln>
                <a:solidFill>
                  <a:srgbClr val="98ECF5"/>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kumimoji="0" lang="es-CO" sz="800" b="0" i="0" u="none" strike="noStrike" kern="1200" cap="none" spc="0" normalizeH="0" baseline="0" noProof="0" dirty="0">
                <a:ln>
                  <a:noFill/>
                </a:ln>
                <a:solidFill>
                  <a:srgbClr val="171616"/>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kumimoji="0" lang="es-CO"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21" name="Rectángulo 20">
            <a:extLst>
              <a:ext uri="{FF2B5EF4-FFF2-40B4-BE49-F238E27FC236}">
                <a16:creationId xmlns:a16="http://schemas.microsoft.com/office/drawing/2014/main" id="{9FE101CD-1A38-71A4-E44E-81628DCF05EA}"/>
              </a:ext>
            </a:extLst>
          </p:cNvPr>
          <p:cNvSpPr/>
          <p:nvPr/>
        </p:nvSpPr>
        <p:spPr>
          <a:xfrm>
            <a:off x="2816225" y="6398174"/>
            <a:ext cx="6535738" cy="296862"/>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Narrow"/>
                <a:sym typeface="Arial Narrow"/>
              </a:rPr>
              <a:t>Alertas vigentes hasta: 01 de mayo de 2026 </a:t>
            </a:r>
            <a:r>
              <a:rPr lang="es-CO" sz="1100" b="1" kern="1200" dirty="0">
                <a:solidFill>
                  <a:srgbClr val="FFFFFF"/>
                </a:solidFill>
                <a:latin typeface="Verdana" panose="020B0604030504040204" pitchFamily="34" charset="0"/>
                <a:ea typeface="Verdana" panose="020B0604030504040204" pitchFamily="34" charset="0"/>
                <a:cs typeface="Arial Narrow"/>
                <a:sym typeface="Arial Narrow"/>
              </a:rPr>
              <a:t>06</a:t>
            </a:r>
            <a:r>
              <a:rPr kumimoji="0" lang="es-CO"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Arial Narrow"/>
                <a:sym typeface="Arial Narrow"/>
              </a:rPr>
              <a:t>:00 HLC</a:t>
            </a:r>
          </a:p>
        </p:txBody>
      </p:sp>
      <p:cxnSp>
        <p:nvCxnSpPr>
          <p:cNvPr id="23" name="Conector recto 22">
            <a:extLst>
              <a:ext uri="{FF2B5EF4-FFF2-40B4-BE49-F238E27FC236}">
                <a16:creationId xmlns:a16="http://schemas.microsoft.com/office/drawing/2014/main" id="{313B82AC-DB03-5257-04A4-8FCD5DC79587}"/>
              </a:ext>
            </a:extLst>
          </p:cNvPr>
          <p:cNvCxnSpPr/>
          <p:nvPr/>
        </p:nvCxnSpPr>
        <p:spPr>
          <a:xfrm>
            <a:off x="4283075" y="1604963"/>
            <a:ext cx="0" cy="4410075"/>
          </a:xfrm>
          <a:prstGeom prst="line">
            <a:avLst/>
          </a:prstGeom>
          <a:ln w="19050">
            <a:solidFill>
              <a:srgbClr val="96BE5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B9778E-333B-BF0B-71C9-24AE4EA39314}"/>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E2274493-88EC-EA7F-9995-9B760B43D85A}"/>
              </a:ext>
            </a:extLst>
          </p:cNvPr>
          <p:cNvGraphicFramePr/>
          <p:nvPr/>
        </p:nvGraphicFramePr>
        <p:xfrm>
          <a:off x="862207" y="1450902"/>
          <a:ext cx="10731500" cy="3455406"/>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bg1"/>
                          </a:solidFill>
                          <a:latin typeface="Verdana"/>
                          <a:ea typeface="Verdana"/>
                          <a:cs typeface="Verdana"/>
                          <a:sym typeface="Verdana"/>
                        </a:rPr>
                        <a:t>REGIÓN DE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chemeClr val="tx1"/>
                          </a:solidFill>
                          <a:latin typeface="Verdana"/>
                          <a:ea typeface="Verdana"/>
                          <a:cs typeface="Verdana"/>
                          <a:sym typeface="Verdana"/>
                        </a:rPr>
                        <a:t>CUNDINAMARCA: </a:t>
                      </a:r>
                      <a:r>
                        <a:rPr lang="es-CO" sz="1000" b="0" u="none" strike="noStrike" cap="none" noProof="0" dirty="0">
                          <a:solidFill>
                            <a:schemeClr val="tx1"/>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chemeClr val="tx1"/>
                          </a:solidFill>
                          <a:latin typeface="Verdana"/>
                          <a:ea typeface="Verdana"/>
                          <a:cs typeface="Verdana"/>
                          <a:sym typeface="Verdana"/>
                        </a:rPr>
                        <a:t>BOYACÁ</a:t>
                      </a:r>
                      <a:r>
                        <a:rPr lang="es-CO" sz="1000" b="0" u="none" strike="noStrike" cap="none" noProof="0" dirty="0">
                          <a:solidFill>
                            <a:schemeClr val="tx1"/>
                          </a:solidFill>
                          <a:latin typeface="Verdana"/>
                          <a:ea typeface="Verdana"/>
                          <a:cs typeface="Verdana"/>
                          <a:sym typeface="Verdana"/>
                        </a:rPr>
                        <a:t>: Tunja, Aquitania, Arcabuco, Belén, </a:t>
                      </a:r>
                      <a:r>
                        <a:rPr lang="es-CO" sz="1000" b="0" u="none" strike="noStrike" cap="none" noProof="0" dirty="0" err="1">
                          <a:solidFill>
                            <a:schemeClr val="tx1"/>
                          </a:solidFill>
                          <a:latin typeface="Verdana"/>
                          <a:ea typeface="Verdana"/>
                          <a:cs typeface="Verdana"/>
                          <a:sym typeface="Verdana"/>
                        </a:rPr>
                        <a:t>Betéitiva</a:t>
                      </a:r>
                      <a:r>
                        <a:rPr lang="es-CO" sz="1000" b="0" u="none" strike="noStrike" cap="none" noProof="0" dirty="0">
                          <a:solidFill>
                            <a:schemeClr val="tx1"/>
                          </a:solidFill>
                          <a:latin typeface="Verdana"/>
                          <a:ea typeface="Verdana"/>
                          <a:cs typeface="Verdana"/>
                          <a:sym typeface="Verdana"/>
                        </a:rPr>
                        <a:t>, </a:t>
                      </a:r>
                      <a:r>
                        <a:rPr lang="es-CO" sz="1000" b="0" u="none" strike="noStrike" cap="none" noProof="0" dirty="0" err="1">
                          <a:solidFill>
                            <a:schemeClr val="tx1"/>
                          </a:solidFill>
                          <a:latin typeface="Verdana"/>
                          <a:ea typeface="Verdana"/>
                          <a:cs typeface="Verdana"/>
                          <a:sym typeface="Verdana"/>
                        </a:rPr>
                        <a:t>Busbanzá</a:t>
                      </a:r>
                      <a:r>
                        <a:rPr lang="es-CO" sz="1000" b="0" u="none" strike="noStrike" cap="none" noProof="0" dirty="0">
                          <a:solidFill>
                            <a:schemeClr val="tx1"/>
                          </a:solidFill>
                          <a:latin typeface="Verdana"/>
                          <a:ea typeface="Verdana"/>
                          <a:cs typeface="Verdana"/>
                          <a:sym typeface="Verdana"/>
                        </a:rPr>
                        <a:t>, Caldas, Cerinza, Chiquinquirá, </a:t>
                      </a:r>
                      <a:r>
                        <a:rPr lang="es-CO" sz="1000" b="0" u="none" strike="noStrike" cap="none" noProof="0" dirty="0" err="1">
                          <a:solidFill>
                            <a:schemeClr val="tx1"/>
                          </a:solidFill>
                          <a:latin typeface="Verdana"/>
                          <a:ea typeface="Verdana"/>
                          <a:cs typeface="Verdana"/>
                          <a:sym typeface="Verdana"/>
                        </a:rPr>
                        <a:t>Chivatá</a:t>
                      </a:r>
                      <a:r>
                        <a:rPr lang="es-CO" sz="1000" b="0" u="none" strike="noStrike" cap="none" noProof="0" dirty="0">
                          <a:solidFill>
                            <a:schemeClr val="tx1"/>
                          </a:solidFill>
                          <a:latin typeface="Verdana"/>
                          <a:ea typeface="Verdana"/>
                          <a:cs typeface="Verdana"/>
                          <a:sym typeface="Verdana"/>
                        </a:rPr>
                        <a:t>, Ciénega, Cómbita, Corrales, Cucaita, </a:t>
                      </a:r>
                      <a:r>
                        <a:rPr lang="es-CO" sz="1000" b="0" u="none" strike="noStrike" cap="none" noProof="0" dirty="0" err="1">
                          <a:solidFill>
                            <a:schemeClr val="tx1"/>
                          </a:solidFill>
                          <a:latin typeface="Verdana"/>
                          <a:ea typeface="Verdana"/>
                          <a:cs typeface="Verdana"/>
                          <a:sym typeface="Verdana"/>
                        </a:rPr>
                        <a:t>Cuítiva</a:t>
                      </a:r>
                      <a:r>
                        <a:rPr lang="es-CO" sz="1000" b="0" u="none" strike="noStrike" cap="none" noProof="0" dirty="0">
                          <a:solidFill>
                            <a:schemeClr val="tx1"/>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chemeClr val="tx1"/>
                          </a:solidFill>
                          <a:latin typeface="Verdana"/>
                          <a:ea typeface="Verdana"/>
                          <a:cs typeface="Verdana"/>
                          <a:sym typeface="Verdana"/>
                        </a:rPr>
                        <a:t>Oicatá</a:t>
                      </a:r>
                      <a:r>
                        <a:rPr lang="es-CO" sz="1000" b="0" u="none" strike="noStrike" cap="none" noProof="0" dirty="0">
                          <a:solidFill>
                            <a:schemeClr val="tx1"/>
                          </a:solidFill>
                          <a:latin typeface="Verdana"/>
                          <a:ea typeface="Verdana"/>
                          <a:cs typeface="Verdana"/>
                          <a:sym typeface="Verdana"/>
                        </a:rPr>
                        <a:t>, Paipa, Paz de Río, Pesca, Ráquira, </a:t>
                      </a:r>
                      <a:r>
                        <a:rPr lang="es-CO" sz="1000" b="0" u="none" strike="noStrike" cap="none" noProof="0" dirty="0" err="1">
                          <a:solidFill>
                            <a:schemeClr val="tx1"/>
                          </a:solidFill>
                          <a:latin typeface="Verdana"/>
                          <a:ea typeface="Verdana"/>
                          <a:cs typeface="Verdana"/>
                          <a:sym typeface="Verdana"/>
                        </a:rPr>
                        <a:t>Saboyá</a:t>
                      </a:r>
                      <a:r>
                        <a:rPr lang="es-CO" sz="1000" b="0" u="none" strike="noStrike" cap="none" noProof="0" dirty="0">
                          <a:solidFill>
                            <a:schemeClr val="tx1"/>
                          </a:solidFill>
                          <a:latin typeface="Verdana"/>
                          <a:ea typeface="Verdana"/>
                          <a:cs typeface="Verdana"/>
                          <a:sym typeface="Verdana"/>
                        </a:rPr>
                        <a:t>, Samacá, San Miguel de Sema, Santa Rosa de Viterbo, Siachoque, Socha, Sogamoso, Sora, </a:t>
                      </a:r>
                      <a:r>
                        <a:rPr lang="es-CO" sz="1000" b="0" u="none" strike="noStrike" cap="none" noProof="0" dirty="0" err="1">
                          <a:solidFill>
                            <a:schemeClr val="tx1"/>
                          </a:solidFill>
                          <a:latin typeface="Verdana"/>
                          <a:ea typeface="Verdana"/>
                          <a:cs typeface="Verdana"/>
                          <a:sym typeface="Verdana"/>
                        </a:rPr>
                        <a:t>Sotaquirá</a:t>
                      </a:r>
                      <a:r>
                        <a:rPr lang="es-CO" sz="1000" b="0" u="none" strike="noStrike" cap="none" noProof="0" dirty="0">
                          <a:solidFill>
                            <a:schemeClr val="tx1"/>
                          </a:solidFill>
                          <a:latin typeface="Verdana"/>
                          <a:ea typeface="Verdana"/>
                          <a:cs typeface="Verdana"/>
                          <a:sym typeface="Verdana"/>
                        </a:rPr>
                        <a:t>, Soracá, Tasco, Tibasosa, Toca, Tópaga, Tota, Tuta, </a:t>
                      </a:r>
                      <a:r>
                        <a:rPr lang="es-CO" sz="1000" b="0" u="none" strike="noStrike" cap="none" noProof="0" dirty="0" err="1">
                          <a:solidFill>
                            <a:schemeClr val="tx1"/>
                          </a:solidFill>
                          <a:latin typeface="Verdana"/>
                          <a:ea typeface="Verdana"/>
                          <a:cs typeface="Verdana"/>
                          <a:sym typeface="Verdana"/>
                        </a:rPr>
                        <a:t>Tutazá</a:t>
                      </a:r>
                      <a:r>
                        <a:rPr lang="es-CO" sz="1000" b="0" u="none" strike="noStrike" cap="none" noProof="0" dirty="0">
                          <a:solidFill>
                            <a:schemeClr val="tx1"/>
                          </a:solidFill>
                          <a:latin typeface="Verdana"/>
                          <a:ea typeface="Verdana"/>
                          <a:cs typeface="Verdana"/>
                          <a:sym typeface="Verdana"/>
                        </a:rPr>
                        <a:t>, Ventaquemada y </a:t>
                      </a:r>
                      <a:r>
                        <a:rPr lang="es-CO" sz="1000" b="0" u="none" strike="noStrike" cap="none" noProof="0" dirty="0" err="1">
                          <a:solidFill>
                            <a:schemeClr val="tx1"/>
                          </a:solidFill>
                          <a:latin typeface="Verdana"/>
                          <a:ea typeface="Verdana"/>
                          <a:cs typeface="Verdana"/>
                          <a:sym typeface="Verdana"/>
                        </a:rPr>
                        <a:t>Viracachá</a:t>
                      </a:r>
                      <a:r>
                        <a:rPr lang="es-CO" sz="1000" b="0" u="none" strike="noStrike" cap="none" noProof="0" dirty="0">
                          <a:solidFill>
                            <a:schemeClr val="tx1"/>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CAUCA Y NARIÑO</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chemeClr val="tx1"/>
                          </a:solidFill>
                          <a:latin typeface="Verdana"/>
                          <a:ea typeface="Verdana"/>
                          <a:sym typeface="Verdana"/>
                        </a:rPr>
                        <a:t>CAUCA: </a:t>
                      </a:r>
                      <a:r>
                        <a:rPr lang="es-CO" sz="1000" b="0" u="none" strike="noStrike" cap="none" noProof="0" dirty="0">
                          <a:solidFill>
                            <a:schemeClr val="tx1"/>
                          </a:solidFill>
                          <a:latin typeface="Verdana"/>
                          <a:ea typeface="Verdana"/>
                          <a:sym typeface="Verdana"/>
                        </a:rPr>
                        <a:t>Almaguer, Bolívar, Corinto, </a:t>
                      </a:r>
                      <a:r>
                        <a:rPr lang="es-CO" sz="1000" b="0" u="none" strike="noStrike" cap="none" noProof="0" dirty="0" err="1">
                          <a:solidFill>
                            <a:schemeClr val="tx1"/>
                          </a:solidFill>
                          <a:latin typeface="Verdana"/>
                          <a:ea typeface="Verdana"/>
                          <a:sym typeface="Verdana"/>
                        </a:rPr>
                        <a:t>Inzá</a:t>
                      </a:r>
                      <a:r>
                        <a:rPr lang="es-CO" sz="1000" b="0" u="none" strike="noStrike" cap="none" noProof="0" dirty="0">
                          <a:solidFill>
                            <a:schemeClr val="tx1"/>
                          </a:solidFill>
                          <a:latin typeface="Verdana"/>
                          <a:ea typeface="Verdana"/>
                          <a:sym typeface="Verdana"/>
                        </a:rPr>
                        <a:t>, </a:t>
                      </a:r>
                      <a:r>
                        <a:rPr lang="es-CO" sz="1000" b="0" u="none" strike="noStrike" cap="none" noProof="0" dirty="0" err="1">
                          <a:solidFill>
                            <a:schemeClr val="tx1"/>
                          </a:solidFill>
                          <a:latin typeface="Verdana"/>
                          <a:ea typeface="Verdana"/>
                          <a:sym typeface="Verdana"/>
                        </a:rPr>
                        <a:t>Jambaló</a:t>
                      </a:r>
                      <a:r>
                        <a:rPr lang="es-CO" sz="1000" b="0" u="none" strike="noStrike" cap="none" noProof="0" dirty="0">
                          <a:solidFill>
                            <a:schemeClr val="tx1"/>
                          </a:solidFill>
                          <a:latin typeface="Verdana"/>
                          <a:ea typeface="Verdana"/>
                          <a:sym typeface="Verdana"/>
                        </a:rPr>
                        <a:t>, La Vega, Miranda, Páez (Belalcázar), Puracé (</a:t>
                      </a:r>
                      <a:r>
                        <a:rPr lang="es-CO" sz="1000" b="0" u="none" strike="noStrike" cap="none" noProof="0" dirty="0" err="1">
                          <a:solidFill>
                            <a:schemeClr val="tx1"/>
                          </a:solidFill>
                          <a:latin typeface="Verdana"/>
                          <a:ea typeface="Verdana"/>
                          <a:sym typeface="Verdana"/>
                        </a:rPr>
                        <a:t>Coconuco</a:t>
                      </a:r>
                      <a:r>
                        <a:rPr lang="es-CO" sz="1000" b="0" u="none" strike="noStrike" cap="none" noProof="0" dirty="0">
                          <a:solidFill>
                            <a:schemeClr val="tx1"/>
                          </a:solidFill>
                          <a:latin typeface="Verdana"/>
                          <a:ea typeface="Verdana"/>
                          <a:sym typeface="Verdana"/>
                        </a:rPr>
                        <a:t>), San Sebastián, Santa Rosa, Silvia, Sotará (</a:t>
                      </a:r>
                      <a:r>
                        <a:rPr lang="es-CO" sz="1000" b="0" u="none" strike="noStrike" cap="none" noProof="0" dirty="0" err="1">
                          <a:solidFill>
                            <a:schemeClr val="tx1"/>
                          </a:solidFill>
                          <a:latin typeface="Verdana"/>
                          <a:ea typeface="Verdana"/>
                          <a:sym typeface="Verdana"/>
                        </a:rPr>
                        <a:t>Paispamba</a:t>
                      </a:r>
                      <a:r>
                        <a:rPr lang="es-CO" sz="1000" b="0" u="none" strike="noStrike" cap="none" noProof="0" dirty="0">
                          <a:solidFill>
                            <a:schemeClr val="tx1"/>
                          </a:solidFill>
                          <a:latin typeface="Verdana"/>
                          <a:ea typeface="Verdana"/>
                          <a:sym typeface="Verdana"/>
                        </a:rPr>
                        <a:t>), Sucre, </a:t>
                      </a:r>
                      <a:r>
                        <a:rPr lang="es-CO" sz="1000" b="0" u="none" strike="noStrike" cap="none" noProof="0" dirty="0" err="1">
                          <a:solidFill>
                            <a:schemeClr val="tx1"/>
                          </a:solidFill>
                          <a:latin typeface="Verdana"/>
                          <a:ea typeface="Verdana"/>
                          <a:sym typeface="Verdana"/>
                        </a:rPr>
                        <a:t>Toribío</a:t>
                      </a:r>
                      <a:r>
                        <a:rPr lang="es-CO" sz="1000" b="0" u="none" strike="noStrike" cap="none" noProof="0" dirty="0">
                          <a:solidFill>
                            <a:schemeClr val="tx1"/>
                          </a:solidFill>
                          <a:latin typeface="Verdana"/>
                          <a:ea typeface="Verdana"/>
                          <a:sym typeface="Verdana"/>
                        </a:rPr>
                        <a:t>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chemeClr val="tx1"/>
                          </a:solidFill>
                          <a:latin typeface="Verdana"/>
                          <a:ea typeface="Verdana"/>
                          <a:sym typeface="Verdana"/>
                        </a:rPr>
                        <a:t>NARIÑO: </a:t>
                      </a:r>
                      <a:r>
                        <a:rPr lang="es-CO" sz="1000" b="0" u="none" strike="noStrike" cap="none" noProof="0" dirty="0">
                          <a:solidFill>
                            <a:schemeClr val="tx1"/>
                          </a:solidFill>
                          <a:latin typeface="Verdana"/>
                          <a:ea typeface="Verdana"/>
                          <a:sym typeface="Verdana"/>
                        </a:rPr>
                        <a:t>Pasto, Aldana, Buesaco, </a:t>
                      </a:r>
                      <a:r>
                        <a:rPr lang="es-CO" sz="1000" b="0" u="none" strike="noStrike" cap="none" noProof="0" dirty="0" err="1">
                          <a:solidFill>
                            <a:schemeClr val="tx1"/>
                          </a:solidFill>
                          <a:latin typeface="Verdana"/>
                          <a:ea typeface="Verdana"/>
                          <a:sym typeface="Verdana"/>
                        </a:rPr>
                        <a:t>Consacá</a:t>
                      </a:r>
                      <a:r>
                        <a:rPr lang="es-CO" sz="1000" b="0" u="none" strike="noStrike" cap="none" noProof="0" dirty="0">
                          <a:solidFill>
                            <a:schemeClr val="tx1"/>
                          </a:solidFill>
                          <a:latin typeface="Verdana"/>
                          <a:ea typeface="Verdana"/>
                          <a:sym typeface="Verdana"/>
                        </a:rPr>
                        <a:t>, Contadero, Córdoba, Cuaspud (Carlosama), Cumbal, </a:t>
                      </a:r>
                      <a:r>
                        <a:rPr lang="es-CO" sz="1000" b="0" u="none" strike="noStrike" cap="none" noProof="0" dirty="0" err="1">
                          <a:solidFill>
                            <a:schemeClr val="tx1"/>
                          </a:solidFill>
                          <a:latin typeface="Verdana"/>
                          <a:ea typeface="Verdana"/>
                          <a:sym typeface="Verdana"/>
                        </a:rPr>
                        <a:t>Chachaguí</a:t>
                      </a:r>
                      <a:r>
                        <a:rPr lang="es-CO" sz="1000" b="0" u="none" strike="noStrike" cap="none" noProof="0" dirty="0">
                          <a:solidFill>
                            <a:schemeClr val="tx1"/>
                          </a:solidFill>
                          <a:latin typeface="Verdana"/>
                          <a:ea typeface="Verdana"/>
                          <a:sym typeface="Verdana"/>
                        </a:rPr>
                        <a:t>, El Tablón, Funes, Guaitarilla, </a:t>
                      </a:r>
                      <a:r>
                        <a:rPr lang="es-CO" sz="1000" b="0" u="none" strike="noStrike" cap="none" noProof="0" dirty="0" err="1">
                          <a:solidFill>
                            <a:schemeClr val="tx1"/>
                          </a:solidFill>
                          <a:latin typeface="Verdana"/>
                          <a:ea typeface="Verdana"/>
                          <a:sym typeface="Verdana"/>
                        </a:rPr>
                        <a:t>Gualmatán</a:t>
                      </a:r>
                      <a:r>
                        <a:rPr lang="es-CO" sz="1000" b="0" u="none" strike="noStrike" cap="none" noProof="0" dirty="0">
                          <a:solidFill>
                            <a:schemeClr val="tx1"/>
                          </a:solidFill>
                          <a:latin typeface="Verdana"/>
                          <a:ea typeface="Verdana"/>
                          <a:sym typeface="Verdana"/>
                        </a:rPr>
                        <a:t>, Iles, </a:t>
                      </a:r>
                      <a:r>
                        <a:rPr lang="es-CO" sz="1000" b="0" u="none" strike="noStrike" cap="none" noProof="0" dirty="0" err="1">
                          <a:solidFill>
                            <a:schemeClr val="tx1"/>
                          </a:solidFill>
                          <a:latin typeface="Verdana"/>
                          <a:ea typeface="Verdana"/>
                          <a:sym typeface="Verdana"/>
                        </a:rPr>
                        <a:t>Imués</a:t>
                      </a:r>
                      <a:r>
                        <a:rPr lang="es-CO" sz="1000" b="0" u="none" strike="noStrike" cap="none" noProof="0" dirty="0">
                          <a:solidFill>
                            <a:schemeClr val="tx1"/>
                          </a:solidFill>
                          <a:latin typeface="Verdana"/>
                          <a:ea typeface="Verdana"/>
                          <a:sym typeface="Verdana"/>
                        </a:rPr>
                        <a:t>, Ipiales, La Cruz, La Florida, Mallama (</a:t>
                      </a:r>
                      <a:r>
                        <a:rPr lang="es-CO" sz="1000" b="0" u="none" strike="noStrike" cap="none" noProof="0" dirty="0" err="1">
                          <a:solidFill>
                            <a:schemeClr val="tx1"/>
                          </a:solidFill>
                          <a:latin typeface="Verdana"/>
                          <a:ea typeface="Verdana"/>
                          <a:sym typeface="Verdana"/>
                        </a:rPr>
                        <a:t>Piedrancha</a:t>
                      </a:r>
                      <a:r>
                        <a:rPr lang="es-CO" sz="1000" b="0" u="none" strike="noStrike" cap="none" noProof="0" dirty="0">
                          <a:solidFill>
                            <a:schemeClr val="tx1"/>
                          </a:solidFill>
                          <a:latin typeface="Verdana"/>
                          <a:ea typeface="Verdana"/>
                          <a:sym typeface="Verdana"/>
                        </a:rPr>
                        <a:t>), Nariño, Ospina, Potosí, Providencia, Puerres, Pupiales, Sandoná, San Bernardo, San Pablo, Santa Cruz (</a:t>
                      </a:r>
                      <a:r>
                        <a:rPr lang="es-CO" sz="1000" b="0" u="none" strike="noStrike" cap="none" noProof="0" dirty="0" err="1">
                          <a:solidFill>
                            <a:schemeClr val="tx1"/>
                          </a:solidFill>
                          <a:latin typeface="Verdana"/>
                          <a:ea typeface="Verdana"/>
                          <a:sym typeface="Verdana"/>
                        </a:rPr>
                        <a:t>Guachavés</a:t>
                      </a:r>
                      <a:r>
                        <a:rPr lang="es-CO" sz="1000" b="0" u="none" strike="noStrike" cap="none" noProof="0" dirty="0">
                          <a:solidFill>
                            <a:schemeClr val="tx1"/>
                          </a:solidFill>
                          <a:latin typeface="Verdana"/>
                          <a:ea typeface="Verdana"/>
                          <a:sym typeface="Verdana"/>
                        </a:rPr>
                        <a:t>), Sapuyes, Tangua, Túquerres y </a:t>
                      </a:r>
                      <a:r>
                        <a:rPr lang="es-CO" sz="1000" b="0" u="none" strike="noStrike" cap="none" noProof="0" dirty="0" err="1">
                          <a:solidFill>
                            <a:schemeClr val="tx1"/>
                          </a:solidFill>
                          <a:latin typeface="Verdana"/>
                          <a:ea typeface="Verdana"/>
                          <a:sym typeface="Verdana"/>
                        </a:rPr>
                        <a:t>Yacuanquer</a:t>
                      </a:r>
                      <a:r>
                        <a:rPr lang="es-CO" sz="1000" b="0" u="none" strike="noStrike" cap="none" noProof="0" dirty="0">
                          <a:solidFill>
                            <a:schemeClr val="tx1"/>
                          </a:solidFill>
                          <a:latin typeface="Verdana"/>
                          <a:ea typeface="Verdana"/>
                          <a:sym typeface="Verdana"/>
                        </a:rPr>
                        <a:t>.</a:t>
                      </a:r>
                    </a:p>
                    <a:p>
                      <a:pPr algn="l" rtl="0" fontAlgn="base"/>
                      <a:endParaRPr lang="es-CO" sz="1000" b="1" i="0" u="none" strike="noStrike" noProof="0" dirty="0">
                        <a:solidFill>
                          <a:schemeClr val="tx1"/>
                        </a:solidFill>
                        <a:effectLst/>
                        <a:latin typeface="Verdana" panose="020B0604030504040204" pitchFamily="34" charset="0"/>
                      </a:endParaRP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chemeClr val="tx1"/>
                        </a:solidFill>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0B8287A2-E982-C3E5-75F9-0395556993FB}"/>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4B8F08D0-C8DB-C560-87AE-D5A6443D62A6}"/>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F33183AC-B0A2-0F40-1DD7-99F20E1C818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4956DBF9-D98B-6148-E0D0-ED8DA4BD4B9A}"/>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C75EDEB9-3CC2-8756-66D5-A55A7B2A3761}"/>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415038F5-EC4C-CB14-A2EC-EBDC2B2C599A}"/>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sp>
        <p:nvSpPr>
          <p:cNvPr id="14" name="Marcador de texto 1">
            <a:extLst>
              <a:ext uri="{FF2B5EF4-FFF2-40B4-BE49-F238E27FC236}">
                <a16:creationId xmlns:a16="http://schemas.microsoft.com/office/drawing/2014/main" id="{0BA5CE05-B36E-52D1-231D-28210CDA6DCC}"/>
              </a:ext>
            </a:extLst>
          </p:cNvPr>
          <p:cNvSpPr txBox="1">
            <a:spLocks/>
          </p:cNvSpPr>
          <p:nvPr/>
        </p:nvSpPr>
        <p:spPr>
          <a:xfrm>
            <a:off x="-3994152" y="1577181"/>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BEBA019C-CC90-7169-EB2B-3AB91A1F2BA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513" y="1089818"/>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3E085387-6A92-63AD-27D9-ED1942D729D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50D49F7F-6F79-3136-5296-04550407C09F}"/>
              </a:ext>
            </a:extLst>
          </p:cNvPr>
          <p:cNvSpPr/>
          <p:nvPr/>
        </p:nvSpPr>
        <p:spPr>
          <a:xfrm>
            <a:off x="10359931" y="4726308"/>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139</a:t>
            </a:r>
          </a:p>
        </p:txBody>
      </p:sp>
      <p:pic>
        <p:nvPicPr>
          <p:cNvPr id="886812" name="Imagen 1">
            <a:extLst>
              <a:ext uri="{FF2B5EF4-FFF2-40B4-BE49-F238E27FC236}">
                <a16:creationId xmlns:a16="http://schemas.microsoft.com/office/drawing/2014/main" id="{5D092CE3-2856-2384-9200-7CB9A73DAC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3AB83835-6EA2-6231-7A1D-35073E575074}"/>
              </a:ext>
            </a:extLst>
          </p:cNvPr>
          <p:cNvSpPr>
            <a:spLocks noChangeArrowheads="1"/>
          </p:cNvSpPr>
          <p:nvPr/>
        </p:nvSpPr>
        <p:spPr bwMode="auto">
          <a:xfrm>
            <a:off x="-2680495" y="2443307"/>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7" action="ppaction://hlinkfile"/>
              </a:rPr>
              <a:t>Contador de municipios</a:t>
            </a:r>
            <a:endPar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9B7530D4-034C-0A9E-94EF-E0E068B2AA9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199" y="49308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A5A44DA2-A6D2-DC2D-0050-82E306932E4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095" y="329052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60902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extLst>
              <p:ext uri="{D42A27DB-BD31-4B8C-83A1-F6EECF244321}">
                <p14:modId xmlns:p14="http://schemas.microsoft.com/office/powerpoint/2010/main" val="1064389870"/>
              </p:ext>
            </p:extLst>
          </p:nvPr>
        </p:nvGraphicFramePr>
        <p:xfrm>
          <a:off x="871538" y="1651000"/>
          <a:ext cx="10731500" cy="408189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666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51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3279574">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CUNDINAMARCA: </a:t>
                      </a:r>
                      <a:r>
                        <a:rPr lang="es-CO" sz="1000" b="0" u="none" strike="noStrike" cap="none" noProof="0" dirty="0">
                          <a:solidFill>
                            <a:srgbClr val="1D1B10"/>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BOYACÁ</a:t>
                      </a:r>
                      <a:r>
                        <a:rPr lang="es-CO" sz="1000" b="0" u="none" strike="noStrike" cap="none" noProof="0" dirty="0">
                          <a:solidFill>
                            <a:srgbClr val="1D1B10"/>
                          </a:solidFill>
                          <a:latin typeface="Verdana"/>
                          <a:ea typeface="Verdana"/>
                          <a:cs typeface="Verdana"/>
                          <a:sym typeface="Verdana"/>
                        </a:rPr>
                        <a:t>: Tunja, Aquitania, Arcabuco, Belén, </a:t>
                      </a:r>
                      <a:r>
                        <a:rPr lang="es-CO" sz="1000" b="0" u="none" strike="noStrike" cap="none" noProof="0" dirty="0" err="1">
                          <a:solidFill>
                            <a:srgbClr val="1D1B10"/>
                          </a:solidFill>
                          <a:latin typeface="Verdana"/>
                          <a:ea typeface="Verdana"/>
                          <a:cs typeface="Verdana"/>
                          <a:sym typeface="Verdana"/>
                        </a:rPr>
                        <a:t>Betéitiva</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Busbanzá</a:t>
                      </a:r>
                      <a:r>
                        <a:rPr lang="es-CO" sz="1000" b="0" u="none" strike="noStrike" cap="none" noProof="0" dirty="0">
                          <a:solidFill>
                            <a:srgbClr val="1D1B10"/>
                          </a:solidFill>
                          <a:latin typeface="Verdana"/>
                          <a:ea typeface="Verdana"/>
                          <a:cs typeface="Verdana"/>
                          <a:sym typeface="Verdana"/>
                        </a:rPr>
                        <a:t>, Caldas, Cerinza, Chiquinquirá, </a:t>
                      </a:r>
                      <a:r>
                        <a:rPr lang="es-CO" sz="1000" b="0" u="none" strike="noStrike" cap="none" noProof="0" dirty="0" err="1">
                          <a:solidFill>
                            <a:srgbClr val="1D1B10"/>
                          </a:solidFill>
                          <a:latin typeface="Verdana"/>
                          <a:ea typeface="Verdana"/>
                          <a:cs typeface="Verdana"/>
                          <a:sym typeface="Verdana"/>
                        </a:rPr>
                        <a:t>Chivatá</a:t>
                      </a:r>
                      <a:r>
                        <a:rPr lang="es-CO" sz="1000" b="0" u="none" strike="noStrike" cap="none" noProof="0" dirty="0">
                          <a:solidFill>
                            <a:srgbClr val="1D1B10"/>
                          </a:solidFill>
                          <a:latin typeface="Verdana"/>
                          <a:ea typeface="Verdana"/>
                          <a:cs typeface="Verdana"/>
                          <a:sym typeface="Verdana"/>
                        </a:rPr>
                        <a:t>, Ciénega, Cómbita, Corrales, Cucaita, </a:t>
                      </a:r>
                      <a:r>
                        <a:rPr lang="es-CO" sz="1000" b="0" u="none" strike="noStrike" cap="none" noProof="0" dirty="0" err="1">
                          <a:solidFill>
                            <a:srgbClr val="1D1B10"/>
                          </a:solidFill>
                          <a:latin typeface="Verdana"/>
                          <a:ea typeface="Verdana"/>
                          <a:cs typeface="Verdana"/>
                          <a:sym typeface="Verdana"/>
                        </a:rPr>
                        <a:t>Cuítiva</a:t>
                      </a:r>
                      <a:r>
                        <a:rPr lang="es-CO" sz="1000" b="0" u="none" strike="noStrike" cap="none" noProof="0"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rgbClr val="1D1B10"/>
                          </a:solidFill>
                          <a:latin typeface="Verdana"/>
                          <a:ea typeface="Verdana"/>
                          <a:cs typeface="Verdana"/>
                          <a:sym typeface="Verdana"/>
                        </a:rPr>
                        <a:t>Oicatá</a:t>
                      </a:r>
                      <a:r>
                        <a:rPr lang="es-CO" sz="1000" b="0" u="none" strike="noStrike" cap="none" noProof="0" dirty="0">
                          <a:solidFill>
                            <a:srgbClr val="1D1B10"/>
                          </a:solidFill>
                          <a:latin typeface="Verdana"/>
                          <a:ea typeface="Verdana"/>
                          <a:cs typeface="Verdana"/>
                          <a:sym typeface="Verdana"/>
                        </a:rPr>
                        <a:t>, Paipa, Paz de Río, Pesca, Ráquira, </a:t>
                      </a:r>
                      <a:r>
                        <a:rPr lang="es-CO" sz="1000" b="0" u="none" strike="noStrike" cap="none" noProof="0" dirty="0" err="1">
                          <a:solidFill>
                            <a:srgbClr val="1D1B10"/>
                          </a:solidFill>
                          <a:latin typeface="Verdana"/>
                          <a:ea typeface="Verdana"/>
                          <a:cs typeface="Verdana"/>
                          <a:sym typeface="Verdana"/>
                        </a:rPr>
                        <a:t>Saboyá</a:t>
                      </a:r>
                      <a:r>
                        <a:rPr lang="es-CO" sz="1000" b="0" u="none" strike="noStrike" cap="none" noProof="0"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noProof="0" dirty="0" err="1">
                          <a:solidFill>
                            <a:srgbClr val="1D1B10"/>
                          </a:solidFill>
                          <a:latin typeface="Verdana"/>
                          <a:ea typeface="Verdana"/>
                          <a:cs typeface="Verdana"/>
                          <a:sym typeface="Verdana"/>
                        </a:rPr>
                        <a:t>Sotaquirá</a:t>
                      </a:r>
                      <a:r>
                        <a:rPr lang="es-CO" sz="1000" b="0" u="none" strike="noStrike" cap="none" noProof="0" dirty="0">
                          <a:solidFill>
                            <a:srgbClr val="1D1B10"/>
                          </a:solidFill>
                          <a:latin typeface="Verdana"/>
                          <a:ea typeface="Verdana"/>
                          <a:cs typeface="Verdana"/>
                          <a:sym typeface="Verdana"/>
                        </a:rPr>
                        <a:t>, Soracá, Tasco, Tibasosa, Toca, Tópaga, Tota, Tuta, </a:t>
                      </a:r>
                      <a:r>
                        <a:rPr lang="es-CO" sz="1000" b="0" u="none" strike="noStrike" cap="none" noProof="0" dirty="0" err="1">
                          <a:solidFill>
                            <a:srgbClr val="1D1B10"/>
                          </a:solidFill>
                          <a:latin typeface="Verdana"/>
                          <a:ea typeface="Verdana"/>
                          <a:cs typeface="Verdana"/>
                          <a:sym typeface="Verdana"/>
                        </a:rPr>
                        <a:t>Tutazá</a:t>
                      </a:r>
                      <a:r>
                        <a:rPr lang="es-CO" sz="1000" b="0" u="none" strike="noStrike" cap="none" noProof="0" dirty="0">
                          <a:solidFill>
                            <a:srgbClr val="1D1B10"/>
                          </a:solidFill>
                          <a:latin typeface="Verdana"/>
                          <a:ea typeface="Verdana"/>
                          <a:cs typeface="Verdana"/>
                          <a:sym typeface="Verdana"/>
                        </a:rPr>
                        <a:t>, Ventaquemada y </a:t>
                      </a:r>
                      <a:r>
                        <a:rPr lang="es-CO" sz="1000" b="0" u="none" strike="noStrike" cap="none" noProof="0" dirty="0" err="1">
                          <a:solidFill>
                            <a:srgbClr val="1D1B10"/>
                          </a:solidFill>
                          <a:latin typeface="Verdana"/>
                          <a:ea typeface="Verdana"/>
                          <a:cs typeface="Verdana"/>
                          <a:sym typeface="Verdana"/>
                        </a:rPr>
                        <a:t>Viracachá</a:t>
                      </a:r>
                      <a:r>
                        <a:rPr lang="es-CO" sz="1000" b="0" u="none" strike="noStrike" cap="none" noProof="0" dirty="0">
                          <a:solidFill>
                            <a:srgbClr val="1D1B10"/>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rgbClr val="1D1B10"/>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sym typeface="Verdana"/>
                        </a:rPr>
                        <a:t>CAUCA Y NARIÑO</a:t>
                      </a:r>
                      <a:endParaRPr lang="es-CO" sz="1000" u="none" strike="noStrike" cap="none" noProof="0" dirty="0">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sym typeface="Verdana"/>
                        </a:rPr>
                        <a:t>CAUCA: </a:t>
                      </a:r>
                      <a:r>
                        <a:rPr lang="es-CO" sz="1000" b="0" u="none" strike="noStrike" cap="none" noProof="0" dirty="0">
                          <a:solidFill>
                            <a:srgbClr val="1D1B10"/>
                          </a:solidFill>
                          <a:latin typeface="Verdana"/>
                          <a:ea typeface="Verdana"/>
                          <a:sym typeface="Verdana"/>
                        </a:rPr>
                        <a:t>Almaguer, Bolívar, Corinto, </a:t>
                      </a:r>
                      <a:r>
                        <a:rPr lang="es-CO" sz="1000" b="0" u="none" strike="noStrike" cap="none" noProof="0" dirty="0" err="1">
                          <a:solidFill>
                            <a:srgbClr val="1D1B10"/>
                          </a:solidFill>
                          <a:latin typeface="Verdana"/>
                          <a:ea typeface="Verdana"/>
                          <a:sym typeface="Verdana"/>
                        </a:rPr>
                        <a:t>Inzá</a:t>
                      </a:r>
                      <a:r>
                        <a:rPr lang="es-CO" sz="1000" b="0" u="none" strike="noStrike" cap="none" noProof="0" dirty="0">
                          <a:solidFill>
                            <a:srgbClr val="1D1B10"/>
                          </a:solidFill>
                          <a:latin typeface="Verdana"/>
                          <a:ea typeface="Verdana"/>
                          <a:sym typeface="Verdana"/>
                        </a:rPr>
                        <a:t>, </a:t>
                      </a:r>
                      <a:r>
                        <a:rPr lang="es-CO" sz="1000" b="0" u="none" strike="noStrike" cap="none" noProof="0" dirty="0" err="1">
                          <a:solidFill>
                            <a:srgbClr val="1D1B10"/>
                          </a:solidFill>
                          <a:latin typeface="Verdana"/>
                          <a:ea typeface="Verdana"/>
                          <a:sym typeface="Verdana"/>
                        </a:rPr>
                        <a:t>Jambaló</a:t>
                      </a:r>
                      <a:r>
                        <a:rPr lang="es-CO" sz="1000" b="0" u="none" strike="noStrike" cap="none" noProof="0" dirty="0">
                          <a:solidFill>
                            <a:srgbClr val="1D1B10"/>
                          </a:solidFill>
                          <a:latin typeface="Verdana"/>
                          <a:ea typeface="Verdana"/>
                          <a:sym typeface="Verdana"/>
                        </a:rPr>
                        <a:t>, La Vega, Miranda, Páez (Belalcázar), Puracé (</a:t>
                      </a:r>
                      <a:r>
                        <a:rPr lang="es-CO" sz="1000" b="0" u="none" strike="noStrike" cap="none" noProof="0" dirty="0" err="1">
                          <a:solidFill>
                            <a:srgbClr val="1D1B10"/>
                          </a:solidFill>
                          <a:latin typeface="Verdana"/>
                          <a:ea typeface="Verdana"/>
                          <a:sym typeface="Verdana"/>
                        </a:rPr>
                        <a:t>Coconuco</a:t>
                      </a:r>
                      <a:r>
                        <a:rPr lang="es-CO" sz="1000" b="0" u="none" strike="noStrike" cap="none" noProof="0" dirty="0">
                          <a:solidFill>
                            <a:srgbClr val="1D1B10"/>
                          </a:solidFill>
                          <a:latin typeface="Verdana"/>
                          <a:ea typeface="Verdana"/>
                          <a:sym typeface="Verdana"/>
                        </a:rPr>
                        <a:t>), San Sebastián, Santa Rosa, Silvia, Sotará (</a:t>
                      </a:r>
                      <a:r>
                        <a:rPr lang="es-CO" sz="1000" b="0" u="none" strike="noStrike" cap="none" noProof="0" dirty="0" err="1">
                          <a:solidFill>
                            <a:srgbClr val="1D1B10"/>
                          </a:solidFill>
                          <a:latin typeface="Verdana"/>
                          <a:ea typeface="Verdana"/>
                          <a:sym typeface="Verdana"/>
                        </a:rPr>
                        <a:t>Paispamba</a:t>
                      </a:r>
                      <a:r>
                        <a:rPr lang="es-CO" sz="1000" b="0" u="none" strike="noStrike" cap="none" noProof="0" dirty="0">
                          <a:solidFill>
                            <a:srgbClr val="1D1B10"/>
                          </a:solidFill>
                          <a:latin typeface="Verdana"/>
                          <a:ea typeface="Verdana"/>
                          <a:sym typeface="Verdana"/>
                        </a:rPr>
                        <a:t>), Sucre, </a:t>
                      </a:r>
                      <a:r>
                        <a:rPr lang="es-CO" sz="1000" b="0" u="none" strike="noStrike" cap="none" noProof="0" dirty="0" err="1">
                          <a:solidFill>
                            <a:srgbClr val="1D1B10"/>
                          </a:solidFill>
                          <a:latin typeface="Verdana"/>
                          <a:ea typeface="Verdana"/>
                          <a:sym typeface="Verdana"/>
                        </a:rPr>
                        <a:t>Toribío</a:t>
                      </a:r>
                      <a:r>
                        <a:rPr lang="es-CO" sz="1000" b="0" u="none" strike="noStrike" cap="none" noProof="0" dirty="0">
                          <a:solidFill>
                            <a:srgbClr val="1D1B10"/>
                          </a:solidFill>
                          <a:latin typeface="Verdana"/>
                          <a:ea typeface="Verdana"/>
                          <a:sym typeface="Verdana"/>
                        </a:rPr>
                        <a:t>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rgbClr val="1D1B10"/>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sym typeface="Verdana"/>
                        </a:rPr>
                        <a:t>NARIÑO: </a:t>
                      </a:r>
                      <a:r>
                        <a:rPr lang="es-CO" sz="1000" b="0" u="none" strike="noStrike" cap="none" noProof="0" dirty="0">
                          <a:solidFill>
                            <a:srgbClr val="1D1B10"/>
                          </a:solidFill>
                          <a:latin typeface="Verdana"/>
                          <a:ea typeface="Verdana"/>
                          <a:sym typeface="Verdana"/>
                        </a:rPr>
                        <a:t>Pasto, Aldana, Buesaco, </a:t>
                      </a:r>
                      <a:r>
                        <a:rPr lang="es-CO" sz="1000" b="0" u="none" strike="noStrike" cap="none" noProof="0" dirty="0" err="1">
                          <a:solidFill>
                            <a:srgbClr val="1D1B10"/>
                          </a:solidFill>
                          <a:latin typeface="Verdana"/>
                          <a:ea typeface="Verdana"/>
                          <a:sym typeface="Verdana"/>
                        </a:rPr>
                        <a:t>Consacá</a:t>
                      </a:r>
                      <a:r>
                        <a:rPr lang="es-CO" sz="1000" b="0" u="none" strike="noStrike" cap="none" noProof="0" dirty="0">
                          <a:solidFill>
                            <a:srgbClr val="1D1B10"/>
                          </a:solidFill>
                          <a:latin typeface="Verdana"/>
                          <a:ea typeface="Verdana"/>
                          <a:sym typeface="Verdana"/>
                        </a:rPr>
                        <a:t>, Contadero, Córdoba, Cuaspud (Carlosama), Cumbal, </a:t>
                      </a:r>
                      <a:r>
                        <a:rPr lang="es-CO" sz="1000" b="0" u="none" strike="noStrike" cap="none" noProof="0" dirty="0" err="1">
                          <a:solidFill>
                            <a:srgbClr val="1D1B10"/>
                          </a:solidFill>
                          <a:latin typeface="Verdana"/>
                          <a:ea typeface="Verdana"/>
                          <a:sym typeface="Verdana"/>
                        </a:rPr>
                        <a:t>Chachaguí</a:t>
                      </a:r>
                      <a:r>
                        <a:rPr lang="es-CO" sz="1000" b="0" u="none" strike="noStrike" cap="none" noProof="0" dirty="0">
                          <a:solidFill>
                            <a:srgbClr val="1D1B10"/>
                          </a:solidFill>
                          <a:latin typeface="Verdana"/>
                          <a:ea typeface="Verdana"/>
                          <a:sym typeface="Verdana"/>
                        </a:rPr>
                        <a:t>, El Tablón, Funes, Guaitarilla, </a:t>
                      </a:r>
                      <a:r>
                        <a:rPr lang="es-CO" sz="1000" b="0" u="none" strike="noStrike" cap="none" noProof="0" dirty="0" err="1">
                          <a:solidFill>
                            <a:srgbClr val="1D1B10"/>
                          </a:solidFill>
                          <a:latin typeface="Verdana"/>
                          <a:ea typeface="Verdana"/>
                          <a:sym typeface="Verdana"/>
                        </a:rPr>
                        <a:t>Gualmatán</a:t>
                      </a:r>
                      <a:r>
                        <a:rPr lang="es-CO" sz="1000" b="0" u="none" strike="noStrike" cap="none" noProof="0" dirty="0">
                          <a:solidFill>
                            <a:srgbClr val="1D1B10"/>
                          </a:solidFill>
                          <a:latin typeface="Verdana"/>
                          <a:ea typeface="Verdana"/>
                          <a:sym typeface="Verdana"/>
                        </a:rPr>
                        <a:t>, Iles, </a:t>
                      </a:r>
                      <a:r>
                        <a:rPr lang="es-CO" sz="1000" b="0" u="none" strike="noStrike" cap="none" noProof="0" dirty="0" err="1">
                          <a:solidFill>
                            <a:srgbClr val="1D1B10"/>
                          </a:solidFill>
                          <a:latin typeface="Verdana"/>
                          <a:ea typeface="Verdana"/>
                          <a:sym typeface="Verdana"/>
                        </a:rPr>
                        <a:t>Imués</a:t>
                      </a:r>
                      <a:r>
                        <a:rPr lang="es-CO" sz="1000" b="0" u="none" strike="noStrike" cap="none" noProof="0" dirty="0">
                          <a:solidFill>
                            <a:srgbClr val="1D1B10"/>
                          </a:solidFill>
                          <a:latin typeface="Verdana"/>
                          <a:ea typeface="Verdana"/>
                          <a:sym typeface="Verdana"/>
                        </a:rPr>
                        <a:t>, Ipiales, La Cruz, La Florida, Mallama (</a:t>
                      </a:r>
                      <a:r>
                        <a:rPr lang="es-CO" sz="1000" b="0" u="none" strike="noStrike" cap="none" noProof="0" dirty="0" err="1">
                          <a:solidFill>
                            <a:srgbClr val="1D1B10"/>
                          </a:solidFill>
                          <a:latin typeface="Verdana"/>
                          <a:ea typeface="Verdana"/>
                          <a:sym typeface="Verdana"/>
                        </a:rPr>
                        <a:t>Piedrancha</a:t>
                      </a:r>
                      <a:r>
                        <a:rPr lang="es-CO" sz="1000" b="0" u="none" strike="noStrike" cap="none" noProof="0" dirty="0">
                          <a:solidFill>
                            <a:srgbClr val="1D1B10"/>
                          </a:solidFill>
                          <a:latin typeface="Verdana"/>
                          <a:ea typeface="Verdana"/>
                          <a:sym typeface="Verdana"/>
                        </a:rPr>
                        <a:t>), Nariño, Ospina, Potosí, Providencia, Puerres, Pupiales, Sandoná, San Bernardo, San Pablo, Santa Cruz (</a:t>
                      </a:r>
                      <a:r>
                        <a:rPr lang="es-CO" sz="1000" b="0" u="none" strike="noStrike" cap="none" noProof="0" dirty="0" err="1">
                          <a:solidFill>
                            <a:srgbClr val="1D1B10"/>
                          </a:solidFill>
                          <a:latin typeface="Verdana"/>
                          <a:ea typeface="Verdana"/>
                          <a:sym typeface="Verdana"/>
                        </a:rPr>
                        <a:t>Guachavés</a:t>
                      </a:r>
                      <a:r>
                        <a:rPr lang="es-CO" sz="1000" b="0" u="none" strike="noStrike" cap="none" noProof="0" dirty="0">
                          <a:solidFill>
                            <a:srgbClr val="1D1B10"/>
                          </a:solidFill>
                          <a:latin typeface="Verdana"/>
                          <a:ea typeface="Verdana"/>
                          <a:sym typeface="Verdana"/>
                        </a:rPr>
                        <a:t>), Sapuyes, Tangua, Túquerres y </a:t>
                      </a:r>
                      <a:r>
                        <a:rPr lang="es-CO" sz="1000" b="0" u="none" strike="noStrike" cap="none" noProof="0" dirty="0" err="1">
                          <a:solidFill>
                            <a:srgbClr val="1D1B10"/>
                          </a:solidFill>
                          <a:latin typeface="Verdana"/>
                          <a:ea typeface="Verdana"/>
                          <a:sym typeface="Verdana"/>
                        </a:rPr>
                        <a:t>Yacuanquer</a:t>
                      </a:r>
                      <a:r>
                        <a:rPr lang="es-CO" sz="1000" b="0" u="none" strike="noStrike" cap="none" noProof="0" dirty="0">
                          <a:solidFill>
                            <a:srgbClr val="1D1B10"/>
                          </a:solidFill>
                          <a:latin typeface="Verdana"/>
                          <a:ea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rgbClr val="1D1B10"/>
                        </a:solidFill>
                        <a:latin typeface="Verdana"/>
                        <a:ea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SANTANDERES</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NORTE</a:t>
                      </a:r>
                      <a:r>
                        <a:rPr lang="es-CO" sz="1000" u="none" strike="noStrike" cap="none" noProof="0" dirty="0">
                          <a:solidFill>
                            <a:srgbClr val="1D1B10"/>
                          </a:solidFill>
                          <a:latin typeface="Verdana"/>
                          <a:ea typeface="Verdana"/>
                          <a:cs typeface="Verdana"/>
                          <a:sym typeface="Verdana"/>
                        </a:rPr>
                        <a:t> </a:t>
                      </a:r>
                      <a:r>
                        <a:rPr lang="es-CO" sz="1000" b="1" u="none" strike="noStrike" cap="none" noProof="0" dirty="0">
                          <a:solidFill>
                            <a:srgbClr val="1D1B10"/>
                          </a:solidFill>
                          <a:latin typeface="Verdana"/>
                          <a:ea typeface="Verdana"/>
                          <a:cs typeface="Verdana"/>
                          <a:sym typeface="Verdana"/>
                        </a:rPr>
                        <a:t>DE</a:t>
                      </a:r>
                      <a:r>
                        <a:rPr lang="es-CO" sz="1000" u="none" strike="noStrike" cap="none" noProof="0" dirty="0">
                          <a:solidFill>
                            <a:srgbClr val="1D1B10"/>
                          </a:solidFill>
                          <a:latin typeface="Verdana"/>
                          <a:ea typeface="Verdana"/>
                          <a:cs typeface="Verdana"/>
                          <a:sym typeface="Verdana"/>
                        </a:rPr>
                        <a:t> </a:t>
                      </a: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a:t>
                      </a:r>
                      <a:r>
                        <a:rPr lang="es-CO" sz="1000" u="none" strike="noStrike" cap="none" noProof="0" dirty="0" err="1">
                          <a:solidFill>
                            <a:srgbClr val="1D1B10"/>
                          </a:solidFill>
                          <a:latin typeface="Verdana"/>
                          <a:ea typeface="Verdana"/>
                          <a:cs typeface="Verdana"/>
                          <a:sym typeface="Verdana"/>
                        </a:rPr>
                        <a:t>Cácota</a:t>
                      </a:r>
                      <a:r>
                        <a:rPr lang="es-CO" sz="1000" u="none" strike="noStrike" cap="none" noProof="0" dirty="0">
                          <a:solidFill>
                            <a:srgbClr val="1D1B10"/>
                          </a:solidFill>
                          <a:latin typeface="Verdana"/>
                          <a:ea typeface="Verdana"/>
                          <a:cs typeface="Verdana"/>
                          <a:sym typeface="Verdana"/>
                        </a:rPr>
                        <a:t>, Mutiscua, Pamplona y Silos.</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6803" name="Google Shape;683;p7">
            <a:extLst>
              <a:ext uri="{FF2B5EF4-FFF2-40B4-BE49-F238E27FC236}">
                <a16:creationId xmlns:a16="http://schemas.microsoft.com/office/drawing/2014/main" id="{1EC31B96-8125-C3C4-9972-006EC967D9A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8969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982663"/>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sp>
        <p:nvSpPr>
          <p:cNvPr id="12" name="Rectángulo 11">
            <a:extLst>
              <a:ext uri="{FF2B5EF4-FFF2-40B4-BE49-F238E27FC236}">
                <a16:creationId xmlns:a16="http://schemas.microsoft.com/office/drawing/2014/main" id="{8F70625E-0464-AA4A-5A51-339FB2F05048}"/>
              </a:ext>
            </a:extLst>
          </p:cNvPr>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8</a:t>
            </a:r>
          </a:p>
        </p:txBody>
      </p:sp>
      <p:sp>
        <p:nvSpPr>
          <p:cNvPr id="14" name="Marcador de texto 1">
            <a:extLst>
              <a:ext uri="{FF2B5EF4-FFF2-40B4-BE49-F238E27FC236}">
                <a16:creationId xmlns:a16="http://schemas.microsoft.com/office/drawing/2014/main" id="{7E2F1B01-E87C-D0A5-FC0B-106889FC003E}"/>
              </a:ext>
            </a:extLst>
          </p:cNvPr>
          <p:cNvSpPr txBox="1">
            <a:spLocks/>
          </p:cNvSpPr>
          <p:nvPr/>
        </p:nvSpPr>
        <p:spPr>
          <a:xfrm>
            <a:off x="-5172076" y="1095376"/>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52848119-C5A6-EE3A-A211-BEDD018868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277" y="3550732"/>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293351" y="5480480"/>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b="1" noProof="0" dirty="0">
                <a:solidFill>
                  <a:prstClr val="black"/>
                </a:solidFill>
                <a:latin typeface="Arial Narrow" panose="020B0606020202030204" pitchFamily="34" charset="0"/>
              </a:rPr>
              <a:t>145</a:t>
            </a:r>
            <a:endPar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76053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a:extLst>
              <a:ext uri="{FF2B5EF4-FFF2-40B4-BE49-F238E27FC236}">
                <a16:creationId xmlns:a16="http://schemas.microsoft.com/office/drawing/2014/main" id="{2B0A9602-99CA-148C-D4FA-211D94BF2927}"/>
              </a:ext>
            </a:extLst>
          </p:cNvPr>
          <p:cNvSpPr/>
          <p:nvPr/>
        </p:nvSpPr>
        <p:spPr>
          <a:xfrm>
            <a:off x="-2046287" y="3686464"/>
            <a:ext cx="1309687" cy="177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 145</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3664AC-58A3-05A8-B817-F505EF9FE5C2}"/>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38A28149-A626-BF2E-E16A-959B22679A5D}"/>
              </a:ext>
            </a:extLst>
          </p:cNvPr>
          <p:cNvGraphicFramePr/>
          <p:nvPr>
            <p:extLst>
              <p:ext uri="{D42A27DB-BD31-4B8C-83A1-F6EECF244321}">
                <p14:modId xmlns:p14="http://schemas.microsoft.com/office/powerpoint/2010/main" val="2504194070"/>
              </p:ext>
            </p:extLst>
          </p:nvPr>
        </p:nvGraphicFramePr>
        <p:xfrm>
          <a:off x="746919" y="2000918"/>
          <a:ext cx="10731500" cy="2404125"/>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2913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087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919065">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CUNDINAMARCA</a:t>
                      </a:r>
                      <a:r>
                        <a:rPr lang="es-CO" sz="1000" b="0" u="none" strike="noStrike" cap="none" noProof="0"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BOYACÁ</a:t>
                      </a:r>
                      <a:r>
                        <a:rPr lang="es-CO" sz="1000" b="0" u="none" strike="noStrike" cap="none" noProof="0" dirty="0">
                          <a:solidFill>
                            <a:srgbClr val="1D1B10"/>
                          </a:solidFill>
                          <a:latin typeface="Verdana"/>
                          <a:ea typeface="Verdana"/>
                          <a:cs typeface="Verdana"/>
                          <a:sym typeface="Verdana"/>
                        </a:rPr>
                        <a:t>: Tunja, Aquitania, Arcabuco, Belén, </a:t>
                      </a:r>
                      <a:r>
                        <a:rPr lang="es-CO" sz="1000" b="0" u="none" strike="noStrike" cap="none" noProof="0" dirty="0" err="1">
                          <a:solidFill>
                            <a:srgbClr val="1D1B10"/>
                          </a:solidFill>
                          <a:latin typeface="Verdana"/>
                          <a:ea typeface="Verdana"/>
                          <a:cs typeface="Verdana"/>
                          <a:sym typeface="Verdana"/>
                        </a:rPr>
                        <a:t>Betéitiva</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Busbanzá</a:t>
                      </a:r>
                      <a:r>
                        <a:rPr lang="es-CO" sz="1000" b="0" u="none" strike="noStrike" cap="none" noProof="0" dirty="0">
                          <a:solidFill>
                            <a:srgbClr val="1D1B10"/>
                          </a:solidFill>
                          <a:latin typeface="Verdana"/>
                          <a:ea typeface="Verdana"/>
                          <a:cs typeface="Verdana"/>
                          <a:sym typeface="Verdana"/>
                        </a:rPr>
                        <a:t>, Caldas, Cerinza, Chiquinquirá, </a:t>
                      </a:r>
                      <a:r>
                        <a:rPr lang="es-CO" sz="1000" b="0" u="none" strike="noStrike" cap="none" noProof="0" dirty="0" err="1">
                          <a:solidFill>
                            <a:srgbClr val="1D1B10"/>
                          </a:solidFill>
                          <a:latin typeface="Verdana"/>
                          <a:ea typeface="Verdana"/>
                          <a:cs typeface="Verdana"/>
                          <a:sym typeface="Verdana"/>
                        </a:rPr>
                        <a:t>Chivatá</a:t>
                      </a:r>
                      <a:r>
                        <a:rPr lang="es-CO" sz="1000" b="0" u="none" strike="noStrike" cap="none" noProof="0" dirty="0">
                          <a:solidFill>
                            <a:srgbClr val="1D1B10"/>
                          </a:solidFill>
                          <a:latin typeface="Verdana"/>
                          <a:ea typeface="Verdana"/>
                          <a:cs typeface="Verdana"/>
                          <a:sym typeface="Verdana"/>
                        </a:rPr>
                        <a:t>, Ciénega, Cómbita, Corrales, Cucaita, </a:t>
                      </a:r>
                      <a:r>
                        <a:rPr lang="es-CO" sz="1000" b="0" u="none" strike="noStrike" cap="none" noProof="0" dirty="0" err="1">
                          <a:solidFill>
                            <a:srgbClr val="1D1B10"/>
                          </a:solidFill>
                          <a:latin typeface="Verdana"/>
                          <a:ea typeface="Verdana"/>
                          <a:cs typeface="Verdana"/>
                          <a:sym typeface="Verdana"/>
                        </a:rPr>
                        <a:t>Cuítiva</a:t>
                      </a:r>
                      <a:r>
                        <a:rPr lang="es-CO" sz="1000" b="0" u="none" strike="noStrike" cap="none" noProof="0"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rgbClr val="1D1B10"/>
                          </a:solidFill>
                          <a:latin typeface="Verdana"/>
                          <a:ea typeface="Verdana"/>
                          <a:cs typeface="Verdana"/>
                          <a:sym typeface="Verdana"/>
                        </a:rPr>
                        <a:t>Oicatá</a:t>
                      </a:r>
                      <a:r>
                        <a:rPr lang="es-CO" sz="1000" b="0" u="none" strike="noStrike" cap="none" noProof="0" dirty="0">
                          <a:solidFill>
                            <a:srgbClr val="1D1B10"/>
                          </a:solidFill>
                          <a:latin typeface="Verdana"/>
                          <a:ea typeface="Verdana"/>
                          <a:cs typeface="Verdana"/>
                          <a:sym typeface="Verdana"/>
                        </a:rPr>
                        <a:t>, Paipa, Paz de Río, Pesca, Ráquira, </a:t>
                      </a:r>
                      <a:r>
                        <a:rPr lang="es-CO" sz="1000" b="0" u="none" strike="noStrike" cap="none" noProof="0" dirty="0" err="1">
                          <a:solidFill>
                            <a:srgbClr val="1D1B10"/>
                          </a:solidFill>
                          <a:latin typeface="Verdana"/>
                          <a:ea typeface="Verdana"/>
                          <a:cs typeface="Verdana"/>
                          <a:sym typeface="Verdana"/>
                        </a:rPr>
                        <a:t>Saboyá</a:t>
                      </a:r>
                      <a:r>
                        <a:rPr lang="es-CO" sz="1000" b="0" u="none" strike="noStrike" cap="none" noProof="0"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noProof="0" dirty="0" err="1">
                          <a:solidFill>
                            <a:srgbClr val="1D1B10"/>
                          </a:solidFill>
                          <a:latin typeface="Verdana"/>
                          <a:ea typeface="Verdana"/>
                          <a:cs typeface="Verdana"/>
                          <a:sym typeface="Verdana"/>
                        </a:rPr>
                        <a:t>Sotaquirá</a:t>
                      </a:r>
                      <a:r>
                        <a:rPr lang="es-CO" sz="1000" b="0" u="none" strike="noStrike" cap="none" noProof="0" dirty="0">
                          <a:solidFill>
                            <a:srgbClr val="1D1B10"/>
                          </a:solidFill>
                          <a:latin typeface="Verdana"/>
                          <a:ea typeface="Verdana"/>
                          <a:cs typeface="Verdana"/>
                          <a:sym typeface="Verdana"/>
                        </a:rPr>
                        <a:t>, Soracá, Tasco, Tibasosa, Toca, Tópaga, Tota, Tuta, </a:t>
                      </a:r>
                      <a:r>
                        <a:rPr lang="es-CO" sz="1000" b="0" u="none" strike="noStrike" cap="none" noProof="0" dirty="0" err="1">
                          <a:solidFill>
                            <a:srgbClr val="1D1B10"/>
                          </a:solidFill>
                          <a:latin typeface="Verdana"/>
                          <a:ea typeface="Verdana"/>
                          <a:cs typeface="Verdana"/>
                          <a:sym typeface="Verdana"/>
                        </a:rPr>
                        <a:t>Tutazá</a:t>
                      </a:r>
                      <a:r>
                        <a:rPr lang="es-CO" sz="1000" b="0" u="none" strike="noStrike" cap="none" noProof="0" dirty="0">
                          <a:solidFill>
                            <a:srgbClr val="1D1B10"/>
                          </a:solidFill>
                          <a:latin typeface="Verdana"/>
                          <a:ea typeface="Verdana"/>
                          <a:cs typeface="Verdana"/>
                          <a:sym typeface="Verdana"/>
                        </a:rPr>
                        <a:t>, Ventaquemada y </a:t>
                      </a:r>
                      <a:r>
                        <a:rPr lang="es-CO" sz="1000" b="0" u="none" strike="noStrike" cap="none" noProof="0" dirty="0" err="1">
                          <a:solidFill>
                            <a:srgbClr val="1D1B10"/>
                          </a:solidFill>
                          <a:latin typeface="Verdana"/>
                          <a:ea typeface="Verdana"/>
                          <a:cs typeface="Verdana"/>
                          <a:sym typeface="Verdana"/>
                        </a:rPr>
                        <a:t>Viracachá</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36948" name="Google Shape;681;p7" descr="Recurso 25.png">
            <a:extLst>
              <a:ext uri="{FF2B5EF4-FFF2-40B4-BE49-F238E27FC236}">
                <a16:creationId xmlns:a16="http://schemas.microsoft.com/office/drawing/2014/main" id="{C76E4BED-0EB9-BB78-69BB-9D87BD3FDA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F0E5B062-E0B2-AD2F-C709-49BF7994CA0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9F674ACE-9793-94F0-58F2-E2FEFE9352F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A2F41345-0FDA-4EB1-268C-4D27AC3D7681}"/>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76B80C66-E5F0-144E-B3C7-C32FF3DFC0A8}"/>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sz="1800" noProof="0" dirty="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BEC10B64-6247-F061-B999-DAA93A9734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190BB030-87CE-6475-648C-2B03C8CBB5A3}"/>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1200" noProof="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88CB67EE-61D1-E51F-B2AE-9DAD0AD4DE33}"/>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900" noProof="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13F73596-A340-6CB1-1FC6-FF6C98D5006D}"/>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noProof="0" dirty="0">
                <a:solidFill>
                  <a:schemeClr val="tx1"/>
                </a:solidFill>
                <a:latin typeface="Arial Narrow" panose="020B0606020202030204" pitchFamily="34" charset="0"/>
              </a:rPr>
              <a:t>TOTAL</a:t>
            </a:r>
            <a:r>
              <a:rPr lang="es-CO" sz="1800" b="1" noProof="0"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03091C60-5D79-46F1-64F2-B9B5FEF2A6A5}"/>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noProof="0" dirty="0">
                <a:solidFill>
                  <a:schemeClr val="tx1"/>
                </a:solidFill>
                <a:latin typeface="Arial Narrow" panose="020B0606020202030204" pitchFamily="34" charset="0"/>
              </a:rPr>
              <a:t>TOTAL</a:t>
            </a:r>
            <a:r>
              <a:rPr lang="es-CO" sz="1800" b="1" noProof="0" dirty="0">
                <a:solidFill>
                  <a:schemeClr val="tx1"/>
                </a:solidFill>
                <a:latin typeface="Arial Narrow" panose="020B0606020202030204" pitchFamily="34" charset="0"/>
              </a:rPr>
              <a:t> 90</a:t>
            </a:r>
          </a:p>
        </p:txBody>
      </p:sp>
      <p:sp>
        <p:nvSpPr>
          <p:cNvPr id="4" name="Marcador de texto 1">
            <a:extLst>
              <a:ext uri="{FF2B5EF4-FFF2-40B4-BE49-F238E27FC236}">
                <a16:creationId xmlns:a16="http://schemas.microsoft.com/office/drawing/2014/main" id="{8F8C7111-C046-4D31-038A-6B8ABCE8A739}"/>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CO" sz="1200" b="1" kern="0" noProof="0" dirty="0">
                <a:solidFill>
                  <a:srgbClr val="00B0F0"/>
                </a:solidFill>
                <a:latin typeface="Arial Narrow" panose="020B0606020202030204" pitchFamily="34" charset="0"/>
                <a:sym typeface="Arial"/>
              </a:rPr>
              <a:t>Actualización: 05 de febrero de 2025 </a:t>
            </a:r>
            <a:r>
              <a:rPr lang="es-CO" sz="1200" b="1" kern="0" noProof="0">
                <a:solidFill>
                  <a:srgbClr val="00B0F0"/>
                </a:solidFill>
                <a:latin typeface="Arial Narrow" panose="020B0606020202030204" pitchFamily="34" charset="0"/>
                <a:sym typeface="Arial"/>
              </a:rPr>
              <a:t>| 06:00 HLC</a:t>
            </a:r>
            <a:endParaRPr lang="es-CO" sz="1200" b="1" kern="0" noProof="0" dirty="0">
              <a:solidFill>
                <a:srgbClr val="00B0F0"/>
              </a:solidFill>
              <a:latin typeface="Arial Narrow" panose="020B0606020202030204" pitchFamily="34" charset="0"/>
              <a:sym typeface="Arial"/>
            </a:endParaRPr>
          </a:p>
        </p:txBody>
      </p:sp>
      <p:sp>
        <p:nvSpPr>
          <p:cNvPr id="5" name="Rectángulo 4">
            <a:extLst>
              <a:ext uri="{FF2B5EF4-FFF2-40B4-BE49-F238E27FC236}">
                <a16:creationId xmlns:a16="http://schemas.microsoft.com/office/drawing/2014/main" id="{155937E5-CC1D-FD3D-98D6-9080F563364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noProof="0" dirty="0">
                <a:solidFill>
                  <a:schemeClr val="tx1"/>
                </a:solidFill>
                <a:latin typeface="Arial Narrow" panose="020B0606020202030204" pitchFamily="34" charset="0"/>
              </a:rPr>
              <a:t>TOTAL</a:t>
            </a:r>
            <a:r>
              <a:rPr lang="es-CO" sz="1800" b="1" noProof="0"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7DFED12A-7FA2-4ECE-586C-375D2BBFAD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2061" y="4243862"/>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A5F047D7-FFBC-D67E-28D4-73995F34C72D}"/>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noProof="0" dirty="0">
                <a:latin typeface="Calibri" panose="020F0502020204030204" pitchFamily="34" charset="0"/>
                <a:sym typeface="Calibri" panose="020F0502020204030204" pitchFamily="34" charset="0"/>
                <a:hlinkClick r:id="rId8" action="ppaction://hlinkfile"/>
              </a:rPr>
              <a:t>Contador de municipios</a:t>
            </a:r>
            <a:endParaRPr lang="es-CO" noProof="0" dirty="0">
              <a:latin typeface="Calibri" panose="020F0502020204030204" pitchFamily="34" charset="0"/>
              <a:sym typeface="Calibri" panose="020F0502020204030204" pitchFamily="34" charset="0"/>
            </a:endParaRPr>
          </a:p>
          <a:p>
            <a:pPr eaLnBrk="1" hangingPunct="1">
              <a:buSzPts val="1400"/>
            </a:pPr>
            <a:endParaRPr lang="es-CO" noProof="0" dirty="0">
              <a:latin typeface="Calibri" panose="020F0502020204030204" pitchFamily="34" charset="0"/>
              <a:sym typeface="Calibri" panose="020F0502020204030204" pitchFamily="34" charset="0"/>
            </a:endParaRPr>
          </a:p>
          <a:p>
            <a:pPr eaLnBrk="1" hangingPunct="1">
              <a:buSzPts val="1400"/>
            </a:pPr>
            <a:r>
              <a:rPr lang="es-CO" noProof="0" dirty="0">
                <a:latin typeface="Calibri" panose="020F0502020204030204" pitchFamily="34" charset="0"/>
                <a:sym typeface="Calibri" panose="020F0502020204030204" pitchFamily="34" charset="0"/>
              </a:rPr>
              <a:t>De </a:t>
            </a:r>
            <a:r>
              <a:rPr lang="es-CO" noProof="0" dirty="0" err="1">
                <a:latin typeface="Calibri" panose="020F0502020204030204" pitchFamily="34" charset="0"/>
                <a:sym typeface="Calibri" panose="020F0502020204030204" pitchFamily="34" charset="0"/>
              </a:rPr>
              <a:t>click</a:t>
            </a:r>
            <a:r>
              <a:rPr lang="es-CO" noProof="0" dirty="0">
                <a:latin typeface="Calibri" panose="020F0502020204030204" pitchFamily="34" charset="0"/>
                <a:sym typeface="Calibri" panose="020F0502020204030204" pitchFamily="34" charset="0"/>
              </a:rPr>
              <a:t> derecho en el hipervínculo y consulte el archivo</a:t>
            </a:r>
          </a:p>
        </p:txBody>
      </p:sp>
    </p:spTree>
    <p:extLst>
      <p:ext uri="{BB962C8B-B14F-4D97-AF65-F5344CB8AC3E}">
        <p14:creationId xmlns:p14="http://schemas.microsoft.com/office/powerpoint/2010/main" val="230188973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1106" name="Grupo 9">
            <a:extLst>
              <a:ext uri="{FF2B5EF4-FFF2-40B4-BE49-F238E27FC236}">
                <a16:creationId xmlns:a16="http://schemas.microsoft.com/office/drawing/2014/main" id="{EE7B0A5C-FF1C-B013-0C9F-57FCBBD0CB5E}"/>
              </a:ext>
            </a:extLst>
          </p:cNvPr>
          <p:cNvGrpSpPr>
            <a:grpSpLocks/>
          </p:cNvGrpSpPr>
          <p:nvPr/>
        </p:nvGrpSpPr>
        <p:grpSpPr bwMode="auto">
          <a:xfrm>
            <a:off x="852488" y="1766888"/>
            <a:ext cx="10731500" cy="4233883"/>
            <a:chOff x="852724" y="2093014"/>
            <a:chExt cx="10730807" cy="4234371"/>
          </a:xfrm>
        </p:grpSpPr>
        <p:graphicFrame>
          <p:nvGraphicFramePr>
            <p:cNvPr id="2" name="Google Shape;22;p73">
              <a:extLst>
                <a:ext uri="{FF2B5EF4-FFF2-40B4-BE49-F238E27FC236}">
                  <a16:creationId xmlns:a16="http://schemas.microsoft.com/office/drawing/2014/main" id="{B2DD46DB-4BDE-0B6C-0C2D-44402E81D644}"/>
                </a:ext>
              </a:extLst>
            </p:cNvPr>
            <p:cNvGraphicFramePr/>
            <p:nvPr>
              <p:extLst>
                <p:ext uri="{D42A27DB-BD31-4B8C-83A1-F6EECF244321}">
                  <p14:modId xmlns:p14="http://schemas.microsoft.com/office/powerpoint/2010/main" val="3366870629"/>
                </p:ext>
              </p:extLst>
            </p:nvPr>
          </p:nvGraphicFramePr>
          <p:xfrm>
            <a:off x="852724" y="2093014"/>
            <a:ext cx="10730807" cy="4234371"/>
          </p:xfrm>
          <a:graphic>
            <a:graphicData uri="http://schemas.openxmlformats.org/drawingml/2006/table">
              <a:tbl>
                <a:tblPr>
                  <a:tableStyleId>{10A1B5D5-9B99-4C35-A422-299274C87663}</a:tableStyleId>
                </a:tblPr>
                <a:tblGrid>
                  <a:gridCol w="1601821">
                    <a:extLst>
                      <a:ext uri="{9D8B030D-6E8A-4147-A177-3AD203B41FA5}">
                        <a16:colId xmlns:a16="http://schemas.microsoft.com/office/drawing/2014/main" val="20000"/>
                      </a:ext>
                    </a:extLst>
                  </a:gridCol>
                  <a:gridCol w="9129679">
                    <a:extLst>
                      <a:ext uri="{9D8B030D-6E8A-4147-A177-3AD203B41FA5}">
                        <a16:colId xmlns:a16="http://schemas.microsoft.com/office/drawing/2014/main" val="20001"/>
                      </a:ext>
                    </a:extLst>
                  </a:gridCol>
                </a:tblGrid>
                <a:tr h="25774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bg1"/>
                            </a:solidFill>
                            <a:latin typeface="Verdana" panose="020B0604030504040204" pitchFamily="34" charset="0"/>
                            <a:ea typeface="Verdana" panose="020B0604030504040204" pitchFamily="34" charset="0"/>
                            <a:cs typeface="Arial Narrow"/>
                            <a:sym typeface="Arial Narrow"/>
                          </a:rPr>
                          <a:t>REGIÓN</a:t>
                        </a:r>
                        <a:r>
                          <a:rPr lang="es-CO" sz="1200" b="1" u="none" strike="noStrike" cap="none" baseline="0" noProof="0" dirty="0">
                            <a:solidFill>
                              <a:schemeClr val="bg1"/>
                            </a:solidFill>
                            <a:latin typeface="Verdana" panose="020B0604030504040204" pitchFamily="34" charset="0"/>
                            <a:ea typeface="Verdana" panose="020B0604030504040204" pitchFamily="34" charset="0"/>
                            <a:cs typeface="Arial Narrow"/>
                            <a:sym typeface="Arial Narrow"/>
                          </a:rPr>
                          <a:t> DE LA ALERTA</a:t>
                        </a:r>
                        <a:endParaRPr lang="es-CO" sz="1200" b="1" u="none" strike="noStrike" cap="none" noProof="0" dirty="0">
                          <a:solidFill>
                            <a:schemeClr val="bg1"/>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solidFill>
                        <a:srgbClr val="16719A"/>
                      </a:solidFill>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488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panose="020B0604030504040204" pitchFamily="34" charset="0"/>
                            <a:ea typeface="Verdana" panose="020B0604030504040204" pitchFamily="34" charset="0"/>
                            <a:cs typeface="Arial Narrow"/>
                            <a:sym typeface="Arial Narrow"/>
                          </a:rPr>
                          <a:t>SITIOS PARA LOS CUALES SE GENERA LA ALERTA</a:t>
                        </a: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44361">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lang="es-CO" sz="1100" b="0" u="none" strike="noStrike" cap="none" noProof="0" dirty="0">
                          <a:solidFill>
                            <a:schemeClr val="tx1">
                              <a:lumMod val="50000"/>
                              <a:lumOff val="50000"/>
                            </a:schemeClr>
                          </a:solidFill>
                          <a:latin typeface="Verdana" panose="020B0604030504040204" pitchFamily="34" charset="0"/>
                          <a:ea typeface="Verdana" panose="020B0604030504040204" pitchFamily="34" charset="0"/>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73172">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lang="es-CO" sz="1100" b="0" u="none" strike="noStrike" cap="none"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23693">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lang="es-CO" sz="1100" b="0" u="none" strike="noStrike" cap="none"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431113" name="Google Shape;644;p9" descr="Recurso 25.png">
              <a:extLst>
                <a:ext uri="{FF2B5EF4-FFF2-40B4-BE49-F238E27FC236}">
                  <a16:creationId xmlns:a16="http://schemas.microsoft.com/office/drawing/2014/main" id="{4F659C5E-2146-1FB8-21B0-6E72D3EAD55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747" y="2714937"/>
              <a:ext cx="855872" cy="85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4" name="Google Shape;643;p9">
              <a:extLst>
                <a:ext uri="{FF2B5EF4-FFF2-40B4-BE49-F238E27FC236}">
                  <a16:creationId xmlns:a16="http://schemas.microsoft.com/office/drawing/2014/main" id="{12CCC6B2-84F8-8B78-47C5-F8C2F31533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747" y="3946799"/>
              <a:ext cx="892717" cy="8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5" name="Google Shape;639;p9">
              <a:extLst>
                <a:ext uri="{FF2B5EF4-FFF2-40B4-BE49-F238E27FC236}">
                  <a16:creationId xmlns:a16="http://schemas.microsoft.com/office/drawing/2014/main" id="{1733796A-F231-11CA-58FD-90F24B1CC74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47" y="5203724"/>
              <a:ext cx="907349"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1107" name="Grupo 8">
            <a:extLst>
              <a:ext uri="{FF2B5EF4-FFF2-40B4-BE49-F238E27FC236}">
                <a16:creationId xmlns:a16="http://schemas.microsoft.com/office/drawing/2014/main" id="{6CF59C6C-7EBE-389E-AA3D-259D12DEB4EF}"/>
              </a:ext>
            </a:extLst>
          </p:cNvPr>
          <p:cNvGrpSpPr>
            <a:grpSpLocks/>
          </p:cNvGrpSpPr>
          <p:nvPr/>
        </p:nvGrpSpPr>
        <p:grpSpPr bwMode="auto">
          <a:xfrm>
            <a:off x="1746250" y="982663"/>
            <a:ext cx="8699500" cy="581025"/>
            <a:chOff x="1743616" y="1035694"/>
            <a:chExt cx="8699679" cy="579550"/>
          </a:xfrm>
        </p:grpSpPr>
        <p:sp>
          <p:nvSpPr>
            <p:cNvPr id="8" name="Rectángulo redondeado 7">
              <a:extLst>
                <a:ext uri="{FF2B5EF4-FFF2-40B4-BE49-F238E27FC236}">
                  <a16:creationId xmlns:a16="http://schemas.microsoft.com/office/drawing/2014/main" id="{D8CD0E05-E935-499C-6495-CA52BD292C2A}"/>
                </a:ext>
              </a:extLst>
            </p:cNvPr>
            <p:cNvSpPr/>
            <p:nvPr/>
          </p:nvSpPr>
          <p:spPr>
            <a:xfrm>
              <a:off x="1743616" y="1035694"/>
              <a:ext cx="8699679" cy="5795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noProof="0" dirty="0"/>
            </a:p>
          </p:txBody>
        </p:sp>
        <p:pic>
          <p:nvPicPr>
            <p:cNvPr id="6" name="Imagen 5">
              <a:extLst>
                <a:ext uri="{FF2B5EF4-FFF2-40B4-BE49-F238E27FC236}">
                  <a16:creationId xmlns:a16="http://schemas.microsoft.com/office/drawing/2014/main" id="{71C58691-F51D-0A2E-A443-DAA9BC7A3C3D}"/>
                </a:ext>
              </a:extLst>
            </p:cNvPr>
            <p:cNvPicPr>
              <a:picLocks noChangeAspect="1"/>
            </p:cNvPicPr>
            <p:nvPr/>
          </p:nvPicPr>
          <p:blipFill>
            <a:blip r:embed="rId5">
              <a:duotone>
                <a:schemeClr val="accent1">
                  <a:shade val="45000"/>
                  <a:satMod val="135000"/>
                </a:schemeClr>
                <a:prstClr val="white"/>
              </a:duotone>
            </a:blip>
            <a:stretch>
              <a:fillRect/>
            </a:stretch>
          </p:blipFill>
          <p:spPr>
            <a:xfrm>
              <a:off x="1979090" y="1122460"/>
              <a:ext cx="396227" cy="389837"/>
            </a:xfrm>
            <a:prstGeom prst="rect">
              <a:avLst/>
            </a:prstGeom>
          </p:spPr>
        </p:pic>
        <p:sp>
          <p:nvSpPr>
            <p:cNvPr id="431111" name="CuadroTexto 6">
              <a:extLst>
                <a:ext uri="{FF2B5EF4-FFF2-40B4-BE49-F238E27FC236}">
                  <a16:creationId xmlns:a16="http://schemas.microsoft.com/office/drawing/2014/main" id="{3D9C188B-E7CA-76A3-41B3-B492787653A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sz="1200" noProof="0" dirty="0">
                  <a:solidFill>
                    <a:srgbClr val="16719A"/>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lang="es-CO" sz="1200" noProof="0" dirty="0">
                <a:solidFill>
                  <a:srgbClr val="16719A"/>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sp>
        <p:nvSpPr>
          <p:cNvPr id="11" name="CuadroTexto 10">
            <a:extLst>
              <a:ext uri="{FF2B5EF4-FFF2-40B4-BE49-F238E27FC236}">
                <a16:creationId xmlns:a16="http://schemas.microsoft.com/office/drawing/2014/main" id="{209C4C37-0886-18F0-765C-0730EB1B46F8}"/>
              </a:ext>
            </a:extLst>
          </p:cNvPr>
          <p:cNvSpPr txBox="1"/>
          <p:nvPr/>
        </p:nvSpPr>
        <p:spPr>
          <a:xfrm>
            <a:off x="922338" y="6113463"/>
            <a:ext cx="10347325" cy="508000"/>
          </a:xfrm>
          <a:prstGeom prst="rect">
            <a:avLst/>
          </a:prstGeom>
          <a:noFill/>
        </p:spPr>
        <p:txBody>
          <a:bodyPr>
            <a:spAutoFit/>
          </a:bodyPr>
          <a:lstStyle/>
          <a:p>
            <a:pPr eaLnBrk="1" fontAlgn="auto" hangingPunct="1">
              <a:spcBef>
                <a:spcPts val="0"/>
              </a:spcBef>
              <a:spcAft>
                <a:spcPts val="0"/>
              </a:spcAft>
              <a:defRPr/>
            </a:pPr>
            <a:r>
              <a:rPr lang="es-CO" sz="9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lang="es-CO" sz="9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extLst>
              <p:ext uri="{D42A27DB-BD31-4B8C-83A1-F6EECF244321}">
                <p14:modId xmlns:p14="http://schemas.microsoft.com/office/powerpoint/2010/main" val="2017202687"/>
              </p:ext>
            </p:extLst>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CUNDINAMARCA</a:t>
                      </a:r>
                      <a:r>
                        <a:rPr lang="es-CO" sz="1000" b="0" u="none" strike="noStrike" cap="none" noProof="0"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BOYACÁ</a:t>
                      </a:r>
                      <a:r>
                        <a:rPr lang="es-CO" sz="1000" b="0" u="none" strike="noStrike" cap="none" noProof="0" dirty="0">
                          <a:solidFill>
                            <a:srgbClr val="1D1B10"/>
                          </a:solidFill>
                          <a:latin typeface="Verdana"/>
                          <a:ea typeface="Verdana"/>
                          <a:cs typeface="Verdana"/>
                          <a:sym typeface="Verdana"/>
                        </a:rPr>
                        <a:t>: Tunja, Aquitania, Arcabuco, Belén, </a:t>
                      </a:r>
                      <a:r>
                        <a:rPr lang="es-CO" sz="1000" b="0" u="none" strike="noStrike" cap="none" noProof="0" dirty="0" err="1">
                          <a:solidFill>
                            <a:srgbClr val="1D1B10"/>
                          </a:solidFill>
                          <a:latin typeface="Verdana"/>
                          <a:ea typeface="Verdana"/>
                          <a:cs typeface="Verdana"/>
                          <a:sym typeface="Verdana"/>
                        </a:rPr>
                        <a:t>Betéitiva</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Busbanzá</a:t>
                      </a:r>
                      <a:r>
                        <a:rPr lang="es-CO" sz="1000" b="0" u="none" strike="noStrike" cap="none" noProof="0" dirty="0">
                          <a:solidFill>
                            <a:srgbClr val="1D1B10"/>
                          </a:solidFill>
                          <a:latin typeface="Verdana"/>
                          <a:ea typeface="Verdana"/>
                          <a:cs typeface="Verdana"/>
                          <a:sym typeface="Verdana"/>
                        </a:rPr>
                        <a:t>, Caldas, Cerinza, Chiquinquirá, </a:t>
                      </a:r>
                      <a:r>
                        <a:rPr lang="es-CO" sz="1000" b="0" u="none" strike="noStrike" cap="none" noProof="0" dirty="0" err="1">
                          <a:solidFill>
                            <a:srgbClr val="1D1B10"/>
                          </a:solidFill>
                          <a:latin typeface="Verdana"/>
                          <a:ea typeface="Verdana"/>
                          <a:cs typeface="Verdana"/>
                          <a:sym typeface="Verdana"/>
                        </a:rPr>
                        <a:t>Chivatá</a:t>
                      </a:r>
                      <a:r>
                        <a:rPr lang="es-CO" sz="1000" b="0" u="none" strike="noStrike" cap="none" noProof="0" dirty="0">
                          <a:solidFill>
                            <a:srgbClr val="1D1B10"/>
                          </a:solidFill>
                          <a:latin typeface="Verdana"/>
                          <a:ea typeface="Verdana"/>
                          <a:cs typeface="Verdana"/>
                          <a:sym typeface="Verdana"/>
                        </a:rPr>
                        <a:t>, Ciénega, Cómbita, Corrales, Cucaita, </a:t>
                      </a:r>
                      <a:r>
                        <a:rPr lang="es-CO" sz="1000" b="0" u="none" strike="noStrike" cap="none" noProof="0" dirty="0" err="1">
                          <a:solidFill>
                            <a:srgbClr val="1D1B10"/>
                          </a:solidFill>
                          <a:latin typeface="Verdana"/>
                          <a:ea typeface="Verdana"/>
                          <a:cs typeface="Verdana"/>
                          <a:sym typeface="Verdana"/>
                        </a:rPr>
                        <a:t>Cuítiva</a:t>
                      </a:r>
                      <a:r>
                        <a:rPr lang="es-CO" sz="1000" b="0" u="none" strike="noStrike" cap="none" noProof="0"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rgbClr val="1D1B10"/>
                          </a:solidFill>
                          <a:latin typeface="Verdana"/>
                          <a:ea typeface="Verdana"/>
                          <a:cs typeface="Verdana"/>
                          <a:sym typeface="Verdana"/>
                        </a:rPr>
                        <a:t>Oicatá</a:t>
                      </a:r>
                      <a:r>
                        <a:rPr lang="es-CO" sz="1000" b="0" u="none" strike="noStrike" cap="none" noProof="0" dirty="0">
                          <a:solidFill>
                            <a:srgbClr val="1D1B10"/>
                          </a:solidFill>
                          <a:latin typeface="Verdana"/>
                          <a:ea typeface="Verdana"/>
                          <a:cs typeface="Verdana"/>
                          <a:sym typeface="Verdana"/>
                        </a:rPr>
                        <a:t>, Paipa, Paz de Río, Pesca, Ráquira, </a:t>
                      </a:r>
                      <a:r>
                        <a:rPr lang="es-CO" sz="1000" b="0" u="none" strike="noStrike" cap="none" noProof="0" dirty="0" err="1">
                          <a:solidFill>
                            <a:srgbClr val="1D1B10"/>
                          </a:solidFill>
                          <a:latin typeface="Verdana"/>
                          <a:ea typeface="Verdana"/>
                          <a:cs typeface="Verdana"/>
                          <a:sym typeface="Verdana"/>
                        </a:rPr>
                        <a:t>Saboyá</a:t>
                      </a:r>
                      <a:r>
                        <a:rPr lang="es-CO" sz="1000" b="0" u="none" strike="noStrike" cap="none" noProof="0"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noProof="0" dirty="0" err="1">
                          <a:solidFill>
                            <a:srgbClr val="1D1B10"/>
                          </a:solidFill>
                          <a:latin typeface="Verdana"/>
                          <a:ea typeface="Verdana"/>
                          <a:cs typeface="Verdana"/>
                          <a:sym typeface="Verdana"/>
                        </a:rPr>
                        <a:t>Sotaquirá</a:t>
                      </a:r>
                      <a:r>
                        <a:rPr lang="es-CO" sz="1000" b="0" u="none" strike="noStrike" cap="none" noProof="0" dirty="0">
                          <a:solidFill>
                            <a:srgbClr val="1D1B10"/>
                          </a:solidFill>
                          <a:latin typeface="Verdana"/>
                          <a:ea typeface="Verdana"/>
                          <a:cs typeface="Verdana"/>
                          <a:sym typeface="Verdana"/>
                        </a:rPr>
                        <a:t>, Soracá, Tasco, Tibasosa, Toca, Tópaga, Tota, Tuta, </a:t>
                      </a:r>
                      <a:r>
                        <a:rPr lang="es-CO" sz="1000" b="0" u="none" strike="noStrike" cap="none" noProof="0" dirty="0" err="1">
                          <a:solidFill>
                            <a:srgbClr val="1D1B10"/>
                          </a:solidFill>
                          <a:latin typeface="Verdana"/>
                          <a:ea typeface="Verdana"/>
                          <a:cs typeface="Verdana"/>
                          <a:sym typeface="Verdana"/>
                        </a:rPr>
                        <a:t>Tutazá</a:t>
                      </a:r>
                      <a:r>
                        <a:rPr lang="es-CO" sz="1000" b="0" u="none" strike="noStrike" cap="none" noProof="0" dirty="0">
                          <a:solidFill>
                            <a:srgbClr val="1D1B10"/>
                          </a:solidFill>
                          <a:latin typeface="Verdana"/>
                          <a:ea typeface="Verdana"/>
                          <a:cs typeface="Verdana"/>
                          <a:sym typeface="Verdana"/>
                        </a:rPr>
                        <a:t>, Ventaquemada y </a:t>
                      </a:r>
                      <a:r>
                        <a:rPr lang="es-CO" sz="1000" b="0" u="none" strike="noStrike" cap="none" noProof="0" dirty="0" err="1">
                          <a:solidFill>
                            <a:srgbClr val="1D1B10"/>
                          </a:solidFill>
                          <a:latin typeface="Verdana"/>
                          <a:ea typeface="Verdana"/>
                          <a:cs typeface="Verdana"/>
                          <a:sym typeface="Verdana"/>
                        </a:rPr>
                        <a:t>Viracachá</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SANTANDER</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Bolívar, El Peñón, Jesús María, Sucre, Tona y Vélez.</a:t>
                      </a:r>
                      <a:endParaRPr lang="es-CO" sz="1000" u="none" strike="noStrike" cap="none" noProof="0"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sz="1800" noProof="0" dirty="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1200" noProof="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900" noProof="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6C7D4DEE-08DC-9E15-4B8E-C1C6B3623389}"/>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noProof="0" dirty="0">
                <a:solidFill>
                  <a:schemeClr val="tx1"/>
                </a:solidFill>
                <a:latin typeface="Arial Narrow" panose="020B0606020202030204" pitchFamily="34" charset="0"/>
              </a:rPr>
              <a:t>TOTAL</a:t>
            </a:r>
            <a:r>
              <a:rPr lang="es-CO" sz="1800" b="1" noProof="0"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F4974A0D-4FD0-C19B-D009-6AB7028F5481}"/>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noProof="0" dirty="0">
                <a:solidFill>
                  <a:schemeClr val="tx1"/>
                </a:solidFill>
                <a:latin typeface="Arial Narrow" panose="020B0606020202030204" pitchFamily="34" charset="0"/>
              </a:rPr>
              <a:t>TOTAL</a:t>
            </a:r>
            <a:r>
              <a:rPr lang="es-CO" sz="1800" b="1" noProof="0" dirty="0">
                <a:solidFill>
                  <a:schemeClr val="tx1"/>
                </a:solidFill>
                <a:latin typeface="Arial Narrow" panose="020B0606020202030204" pitchFamily="34" charset="0"/>
              </a:rPr>
              <a:t> 96</a:t>
            </a:r>
          </a:p>
        </p:txBody>
      </p:sp>
      <p:sp>
        <p:nvSpPr>
          <p:cNvPr id="4" name="Marcador de texto 1">
            <a:extLst>
              <a:ext uri="{FF2B5EF4-FFF2-40B4-BE49-F238E27FC236}">
                <a16:creationId xmlns:a16="http://schemas.microsoft.com/office/drawing/2014/main" id="{FFB544D1-ECBD-306C-DE3D-4F22B62CF964}"/>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CO" sz="1200" b="1" kern="0" noProof="0" dirty="0">
                <a:solidFill>
                  <a:srgbClr val="00B0F0"/>
                </a:solidFill>
                <a:latin typeface="Arial Narrow" panose="020B0606020202030204" pitchFamily="34" charset="0"/>
                <a:sym typeface="Arial"/>
              </a:rPr>
              <a:t>Actualización: 27 de diciembre de 2025 </a:t>
            </a:r>
            <a:r>
              <a:rPr lang="es-CO" sz="1200" b="1" kern="0" noProof="0">
                <a:solidFill>
                  <a:srgbClr val="00B0F0"/>
                </a:solidFill>
                <a:latin typeface="Arial Narrow" panose="020B0606020202030204" pitchFamily="34" charset="0"/>
                <a:sym typeface="Arial"/>
              </a:rPr>
              <a:t>| 06:00 HLC</a:t>
            </a:r>
            <a:endParaRPr lang="es-CO" sz="1200" b="1" kern="0" noProof="0" dirty="0">
              <a:solidFill>
                <a:srgbClr val="00B0F0"/>
              </a:solidFill>
              <a:latin typeface="Arial Narrow" panose="020B0606020202030204" pitchFamily="34" charset="0"/>
              <a:sym typeface="Arial"/>
            </a:endParaRPr>
          </a:p>
        </p:txBody>
      </p:sp>
      <p:sp>
        <p:nvSpPr>
          <p:cNvPr id="5" name="Rectángulo 4">
            <a:extLst>
              <a:ext uri="{FF2B5EF4-FFF2-40B4-BE49-F238E27FC236}">
                <a16:creationId xmlns:a16="http://schemas.microsoft.com/office/drawing/2014/main" id="{29FDDCA1-EB45-99CE-984E-6194740423F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noProof="0" dirty="0">
                <a:solidFill>
                  <a:schemeClr val="tx1"/>
                </a:solidFill>
                <a:latin typeface="Arial Narrow" panose="020B0606020202030204" pitchFamily="34" charset="0"/>
              </a:rPr>
              <a:t>TOTAL</a:t>
            </a:r>
            <a:r>
              <a:rPr lang="es-CO" sz="1800" b="1" noProof="0"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BD5837-C6F8-5DB7-B031-4417D92556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985BF902-7C87-58AB-FC02-66A434813212}"/>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noProof="0" dirty="0">
                <a:latin typeface="Calibri" panose="020F0502020204030204" pitchFamily="34" charset="0"/>
                <a:sym typeface="Calibri" panose="020F0502020204030204" pitchFamily="34" charset="0"/>
                <a:hlinkClick r:id="rId8" action="ppaction://hlinkfile"/>
              </a:rPr>
              <a:t>Contador de municipios</a:t>
            </a:r>
            <a:endParaRPr lang="es-CO" noProof="0" dirty="0">
              <a:latin typeface="Calibri" panose="020F0502020204030204" pitchFamily="34" charset="0"/>
              <a:sym typeface="Calibri" panose="020F0502020204030204" pitchFamily="34" charset="0"/>
            </a:endParaRPr>
          </a:p>
          <a:p>
            <a:pPr eaLnBrk="1" hangingPunct="1">
              <a:buSzPts val="1400"/>
            </a:pPr>
            <a:endParaRPr lang="es-CO" noProof="0" dirty="0">
              <a:latin typeface="Calibri" panose="020F0502020204030204" pitchFamily="34" charset="0"/>
              <a:sym typeface="Calibri" panose="020F0502020204030204" pitchFamily="34" charset="0"/>
            </a:endParaRPr>
          </a:p>
          <a:p>
            <a:pPr eaLnBrk="1" hangingPunct="1">
              <a:buSzPts val="1400"/>
            </a:pPr>
            <a:r>
              <a:rPr lang="es-CO" noProof="0" dirty="0">
                <a:latin typeface="Calibri" panose="020F0502020204030204" pitchFamily="34" charset="0"/>
                <a:sym typeface="Calibri" panose="020F0502020204030204" pitchFamily="34" charset="0"/>
              </a:rPr>
              <a:t>De </a:t>
            </a:r>
            <a:r>
              <a:rPr lang="es-CO" noProof="0" dirty="0" err="1">
                <a:latin typeface="Calibri" panose="020F0502020204030204" pitchFamily="34" charset="0"/>
                <a:sym typeface="Calibri" panose="020F0502020204030204" pitchFamily="34" charset="0"/>
              </a:rPr>
              <a:t>click</a:t>
            </a:r>
            <a:r>
              <a:rPr lang="es-CO" noProof="0" dirty="0">
                <a:latin typeface="Calibri" panose="020F0502020204030204" pitchFamily="34" charset="0"/>
                <a:sym typeface="Calibri" panose="020F0502020204030204" pitchFamily="34" charset="0"/>
              </a:rPr>
              <a:t> derecho en el hipervínculo y consulte el archivo</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72706" y="1303253"/>
            <a:ext cx="5251401" cy="4251489"/>
          </a:xfrm>
          <a:prstGeom prst="roundRect">
            <a:avLst>
              <a:gd name="adj" fmla="val 8594"/>
            </a:avLst>
          </a:prstGeom>
          <a:solidFill>
            <a:srgbClr val="ECECEC"/>
          </a:solidFill>
          <a:ln>
            <a:noFill/>
          </a:ln>
        </p:spPr>
      </p:pic>
      <p:sp>
        <p:nvSpPr>
          <p:cNvPr id="6" name="CuadroTexto 5">
            <a:extLst>
              <a:ext uri="{FF2B5EF4-FFF2-40B4-BE49-F238E27FC236}">
                <a16:creationId xmlns:a16="http://schemas.microsoft.com/office/drawing/2014/main" id="{970751F6-49D4-550E-23BE-FB0B8BE7125D}"/>
              </a:ext>
            </a:extLst>
          </p:cNvPr>
          <p:cNvSpPr txBox="1"/>
          <p:nvPr/>
        </p:nvSpPr>
        <p:spPr>
          <a:xfrm>
            <a:off x="5750351" y="1004899"/>
            <a:ext cx="6102955" cy="5262979"/>
          </a:xfrm>
          <a:prstGeom prst="rect">
            <a:avLst/>
          </a:prstGeom>
          <a:noFill/>
        </p:spPr>
        <p:txBody>
          <a:bodyPr wrap="square">
            <a:spAutoFit/>
          </a:bodyPr>
          <a:lstStyle/>
          <a:p>
            <a:pPr lvl="0" algn="just">
              <a:defRPr/>
            </a:pPr>
            <a:r>
              <a:rPr lang="es-CO" sz="1050" noProof="0" dirty="0">
                <a:solidFill>
                  <a:prstClr val="black"/>
                </a:solidFill>
                <a:latin typeface="Verdana" panose="020B0604030504040204" pitchFamily="34" charset="0"/>
                <a:ea typeface="Verdana" panose="020B0604030504040204" pitchFamily="34" charset="0"/>
              </a:rPr>
              <a:t>Debido a los bajos valores de ozono que se presentan normalmente en el país durante gran parte del año, pero especialmente entre enero y marzo, sumados a la poca nubosidad que se espera para esta época, principalmente en horas de la mañana y primeras horas de la tarde, a pesar de estar bajo condiciones leves del fenómeno de La Niña, se incrementarán los valores de radiación ultravioleta en superficie en el país durante estos meses, presentándose hacia el mediodía, valores del índice ultravioleta (IUV) superiores a 11, los cuales están categorizados como extremadamente altos.</a:t>
            </a:r>
          </a:p>
          <a:p>
            <a:pPr lvl="0" algn="just">
              <a:defRPr/>
            </a:pPr>
            <a:endParaRPr lang="es-CO" sz="1050" noProof="0" dirty="0">
              <a:solidFill>
                <a:prstClr val="black"/>
              </a:solidFill>
              <a:latin typeface="Verdana" panose="020B0604030504040204" pitchFamily="34" charset="0"/>
              <a:ea typeface="Verdana" panose="020B0604030504040204" pitchFamily="34" charset="0"/>
            </a:endParaRPr>
          </a:p>
          <a:p>
            <a:pPr lvl="0" algn="just">
              <a:defRPr/>
            </a:pPr>
            <a:r>
              <a:rPr lang="es-CO" sz="1050" noProof="0" dirty="0">
                <a:solidFill>
                  <a:prstClr val="black"/>
                </a:solidFill>
                <a:latin typeface="Verdana" panose="020B0604030504040204" pitchFamily="34" charset="0"/>
                <a:ea typeface="Verdana" panose="020B0604030504040204" pitchFamily="34" charset="0"/>
              </a:rPr>
              <a:t>Es importante precisar que el ozono que se encuentra en la atmósfera absorbe gran parte de la radiación ultravioleta procedente del Sol, de tal manera que, si su cantidad disminuye, aumentará la radiación ultravioleta en superficie. Colombia se encuentra ubicada en la zona con menor contenido de ozono total en el ámbito mundial, que incluye, entre otras, el norte y centro de Suramérica. Además, durante el periodo comprendido entre diciembre y marzo, siempre se registran los valores más bajos de la columna de ozono en el país, por lo tanto, es la época del año en la cual Colombia recibe mayor radiación ultravioleta en su superficie. </a:t>
            </a:r>
          </a:p>
          <a:p>
            <a:pPr lvl="0" algn="just">
              <a:defRPr/>
            </a:pPr>
            <a:r>
              <a:rPr lang="es-CO" sz="1050" noProof="0" dirty="0">
                <a:solidFill>
                  <a:prstClr val="black"/>
                </a:solidFill>
                <a:latin typeface="Verdana" panose="020B0604030504040204" pitchFamily="34" charset="0"/>
                <a:ea typeface="Verdana" panose="020B0604030504040204" pitchFamily="34" charset="0"/>
              </a:rPr>
              <a:t> </a:t>
            </a:r>
          </a:p>
          <a:p>
            <a:pPr lvl="0" algn="just">
              <a:defRPr/>
            </a:pPr>
            <a:r>
              <a:rPr lang="es-CO" sz="1050" noProof="0" dirty="0">
                <a:solidFill>
                  <a:prstClr val="black"/>
                </a:solidFill>
                <a:latin typeface="Verdana" panose="020B0604030504040204" pitchFamily="34" charset="0"/>
                <a:ea typeface="Verdana" panose="020B0604030504040204" pitchFamily="34" charset="0"/>
              </a:rPr>
              <a:t>Los valores altos y peligrosos de radiación ultravioleta se presentarán en todo el territorio nacional. Vale la pena destacar que los máximos niveles se esperan en las zonas montañosas, particularmente en Antioquia, la región de los </a:t>
            </a:r>
            <a:r>
              <a:rPr lang="es-CO" sz="1050" noProof="0" dirty="0" err="1">
                <a:solidFill>
                  <a:prstClr val="black"/>
                </a:solidFill>
                <a:latin typeface="Verdana" panose="020B0604030504040204" pitchFamily="34" charset="0"/>
                <a:ea typeface="Verdana" panose="020B0604030504040204" pitchFamily="34" charset="0"/>
              </a:rPr>
              <a:t>santanderes</a:t>
            </a:r>
            <a:r>
              <a:rPr lang="es-CO" sz="1050" noProof="0" dirty="0">
                <a:solidFill>
                  <a:prstClr val="black"/>
                </a:solidFill>
                <a:latin typeface="Verdana" panose="020B0604030504040204" pitchFamily="34" charset="0"/>
                <a:ea typeface="Verdana" panose="020B0604030504040204" pitchFamily="34" charset="0"/>
              </a:rPr>
              <a:t>, Tolima, Eje Cafetero, Boyacá, Cundinamarca, Huila, Cauca y Nariño. </a:t>
            </a:r>
          </a:p>
          <a:p>
            <a:pPr lvl="0" algn="just">
              <a:defRPr/>
            </a:pPr>
            <a:r>
              <a:rPr lang="es-CO" sz="1050" noProof="0" dirty="0">
                <a:solidFill>
                  <a:prstClr val="black"/>
                </a:solidFill>
                <a:latin typeface="Verdana" panose="020B0604030504040204" pitchFamily="34" charset="0"/>
                <a:ea typeface="Verdana" panose="020B0604030504040204" pitchFamily="34" charset="0"/>
              </a:rPr>
              <a:t> </a:t>
            </a:r>
          </a:p>
          <a:p>
            <a:pPr lvl="0" algn="just">
              <a:defRPr/>
            </a:pPr>
            <a:r>
              <a:rPr lang="es-CO" sz="1050" noProof="0" dirty="0">
                <a:solidFill>
                  <a:prstClr val="black"/>
                </a:solidFill>
                <a:latin typeface="Verdana" panose="020B0604030504040204" pitchFamily="34" charset="0"/>
                <a:ea typeface="Verdana" panose="020B0604030504040204" pitchFamily="34" charset="0"/>
              </a:rPr>
              <a:t>Tenga en cuenta que la sobreexposición a los rayos ultravioleta representa implicaciones nocivas en la salud como envejecimiento prematuro, manchas en la piel, daños oculares, afectación del sistema inmunológico e incluso, se corre el riesgo de sufrir de cáncer de piel. </a:t>
            </a:r>
          </a:p>
          <a:p>
            <a:pPr lvl="0" algn="just">
              <a:defRPr/>
            </a:pPr>
            <a:r>
              <a:rPr lang="es-CO" sz="1050" noProof="0" dirty="0">
                <a:solidFill>
                  <a:prstClr val="black"/>
                </a:solidFill>
                <a:latin typeface="Verdana" panose="020B0604030504040204" pitchFamily="34" charset="0"/>
                <a:ea typeface="Verdana" panose="020B0604030504040204" pitchFamily="34" charset="0"/>
              </a:rPr>
              <a:t> </a:t>
            </a:r>
          </a:p>
          <a:p>
            <a:pPr lvl="0" algn="just">
              <a:defRPr/>
            </a:pPr>
            <a:r>
              <a:rPr lang="es-CO" sz="1050" noProof="0" dirty="0">
                <a:solidFill>
                  <a:prstClr val="black"/>
                </a:solidFill>
                <a:latin typeface="Verdana" panose="020B0604030504040204" pitchFamily="34" charset="0"/>
                <a:ea typeface="Verdana" panose="020B0604030504040204" pitchFamily="34" charset="0"/>
              </a:rPr>
              <a:t>Se recomienda evitar la exposición directa al Sol entre las 9 de la mañana y las 4 de la tarde, usar ropa protectora (camisa de manga larga, sombreros de ala ancha, lentes protectores), sombrilla y aplicar bloqueadores solares para la piel con un factor de protección mayor o igual a 30 SFP. También es prioritario tener especial cuidado con niños y jóvenes, que son los más vulnerables a la radiación solar.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a:bodyPr>
          <a:lstStyle/>
          <a:p>
            <a:pPr marL="0" indent="0" algn="just" eaLnBrk="1" fontAlgn="auto" hangingPunct="1">
              <a:lnSpc>
                <a:spcPct val="100000"/>
              </a:lnSpc>
              <a:spcBef>
                <a:spcPts val="0"/>
              </a:spcBef>
              <a:buClr>
                <a:srgbClr val="273D95"/>
              </a:buClr>
              <a:buSzPct val="108107"/>
              <a:buFont typeface="Arial"/>
              <a:buNone/>
              <a:defRPr/>
            </a:pPr>
            <a:r>
              <a:rPr lang="es-CO" b="1" noProof="0" dirty="0"/>
              <a:t>Nota 1: </a:t>
            </a:r>
            <a:r>
              <a:rPr lang="es-CO" noProof="0" dirty="0"/>
              <a:t>Las alertas hidrológicas pueden ser corregidas y/o actualizadas en el futuro. No representa una certificación oficial del IDEAM.</a:t>
            </a:r>
          </a:p>
          <a:p>
            <a:pPr marL="0" indent="0" algn="just" eaLnBrk="1" fontAlgn="auto" hangingPunct="1">
              <a:lnSpc>
                <a:spcPct val="100000"/>
              </a:lnSpc>
              <a:spcBef>
                <a:spcPts val="0"/>
              </a:spcBef>
              <a:buClr>
                <a:srgbClr val="273D95"/>
              </a:buClr>
              <a:buSzPct val="108107"/>
              <a:buFont typeface="Arial"/>
              <a:buNone/>
              <a:defRPr/>
            </a:pPr>
            <a:r>
              <a:rPr lang="es-CO" b="1" noProof="0" dirty="0"/>
              <a:t>Nota 2: </a:t>
            </a:r>
            <a:r>
              <a:rPr lang="es-CO" noProof="0" dirty="0"/>
              <a:t>Es probable que los eventos hidrológicos reportados en las alertas emitidas no se estén presentando sobre los ríos principales sino sobre sus afluentes.</a:t>
            </a:r>
          </a:p>
          <a:p>
            <a:pPr marL="0" indent="0" algn="just" eaLnBrk="1" fontAlgn="auto" hangingPunct="1">
              <a:lnSpc>
                <a:spcPct val="100000"/>
              </a:lnSpc>
              <a:spcBef>
                <a:spcPts val="0"/>
              </a:spcBef>
              <a:buClr>
                <a:srgbClr val="273D95"/>
              </a:buClr>
              <a:buSzPct val="108107"/>
              <a:buFont typeface="Arial"/>
              <a:buNone/>
              <a:defRPr/>
            </a:pPr>
            <a:r>
              <a:rPr lang="es-CO" b="1" noProof="0" dirty="0"/>
              <a:t>Nota 3: </a:t>
            </a:r>
            <a:r>
              <a:rPr lang="es-CO" noProof="0"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algn="just" eaLnBrk="1" fontAlgn="auto" hangingPunct="1">
              <a:lnSpc>
                <a:spcPct val="100000"/>
              </a:lnSpc>
              <a:spcBef>
                <a:spcPts val="0"/>
              </a:spcBef>
              <a:buClr>
                <a:srgbClr val="273D95"/>
              </a:buClr>
              <a:buSzPct val="108107"/>
              <a:buFont typeface="Arial"/>
              <a:buNone/>
              <a:defRPr/>
            </a:pPr>
            <a:r>
              <a:rPr lang="es-CO" b="1" noProof="0" dirty="0"/>
              <a:t>Nota 4: </a:t>
            </a:r>
            <a:r>
              <a:rPr lang="es-CO" noProof="0" dirty="0"/>
              <a:t>Dentro de las alertas emitidas no se contemplan aquellas asociadas a desabastecimientos. En caso de requerir información asociada a estos reportes consultar en contactenos@gestiondelriesgo.gov.co </a:t>
            </a:r>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4876801" y="4049713"/>
            <a:ext cx="6469062" cy="298450"/>
          </a:xfrm>
        </p:spPr>
        <p:txBody>
          <a:bodyPr>
            <a:noAutofit/>
          </a:bodyPr>
          <a:lstStyle/>
          <a:p>
            <a:pPr marL="0" indent="0" eaLnBrk="1" fontAlgn="auto" hangingPunct="1">
              <a:spcBef>
                <a:spcPts val="0"/>
              </a:spcBef>
              <a:buSzPct val="100000"/>
              <a:buFont typeface="Arial"/>
              <a:buNone/>
              <a:defRPr/>
            </a:pPr>
            <a:r>
              <a:rPr lang="es-CO" sz="700" noProof="0" dirty="0"/>
              <a:t>Caño Cristales el río de los cinco colores, paraíso tropical! (Sierra de La Macarena – Meta, Colombia). – Autor: </a:t>
            </a:r>
            <a:r>
              <a:rPr lang="es-CO" sz="700" noProof="0" dirty="0" err="1"/>
              <a:t>Mcleods</a:t>
            </a:r>
            <a:r>
              <a:rPr lang="es-CO" sz="700" noProof="0" dirty="0"/>
              <a:t>, 19 de Febrero de 1918</a:t>
            </a:r>
            <a:br>
              <a:rPr lang="es-CO" sz="700" noProof="0" dirty="0"/>
            </a:br>
            <a:r>
              <a:rPr lang="es-CO" sz="700" noProof="0" dirty="0"/>
              <a:t>Fuente: https://upload.wikimedia.org/wikipedia/commons/3/3e/Flashpacker_Connect_-_Cano_Cristales_.webp </a:t>
            </a:r>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225425" y="-1"/>
            <a:ext cx="1912937" cy="828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21207"/>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CO" sz="800" noProof="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noProof="0" dirty="0">
                <a:solidFill>
                  <a:srgbClr val="0000FF"/>
                </a:solidFill>
                <a:ea typeface="Verdana" panose="020B0604030504040204" pitchFamily="34" charset="0"/>
                <a:cs typeface="Calibri" panose="020F0502020204030204" pitchFamily="34" charset="0"/>
                <a:sym typeface="Calibri"/>
              </a:rPr>
              <a:t>http://fews.ideam.gov.co/</a:t>
            </a:r>
            <a:endParaRPr lang="es-CO" sz="800" b="1" u="sng" noProof="0" dirty="0">
              <a:solidFill>
                <a:srgbClr val="0000FF"/>
              </a:solidFill>
              <a:ea typeface="Verdana" panose="020B0604030504040204" pitchFamily="34" charset="0"/>
              <a:cs typeface="Calibri" panose="020F0502020204030204" pitchFamily="34" charset="0"/>
              <a:sym typeface="Verdana"/>
            </a:endParaRPr>
          </a:p>
          <a:p>
            <a:endParaRPr lang="es-CO" noProof="0"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6" name="Google Shape;3036;p14">
            <a:extLst>
              <a:ext uri="{FF2B5EF4-FFF2-40B4-BE49-F238E27FC236}">
                <a16:creationId xmlns:a16="http://schemas.microsoft.com/office/drawing/2014/main" id="{8DEF5F37-9503-3749-8927-BCF91FAF4EA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endPar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endParaRPr>
          </a:p>
        </p:txBody>
      </p:sp>
      <p:sp>
        <p:nvSpPr>
          <p:cNvPr id="3" name="Google Shape;3036;p14">
            <a:extLst>
              <a:ext uri="{FF2B5EF4-FFF2-40B4-BE49-F238E27FC236}">
                <a16:creationId xmlns:a16="http://schemas.microsoft.com/office/drawing/2014/main" id="{876D85A2-2DB0-49AC-0E7E-1F7BF2CA3B7D}"/>
              </a:ext>
            </a:extLst>
          </p:cNvPr>
          <p:cNvSpPr txBox="1">
            <a:spLocks noChangeArrowheads="1"/>
          </p:cNvSpPr>
          <p:nvPr/>
        </p:nvSpPr>
        <p:spPr bwMode="auto">
          <a:xfrm>
            <a:off x="3806052" y="743746"/>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a:p>
            <a:pPr marL="0" marR="0" lvl="0" indent="0" algn="ctr" defTabSz="91381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endParaRPr kumimoji="0" lang="es-CO" sz="1051"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627436" y="1019082"/>
          <a:ext cx="10417175" cy="5503862"/>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646576">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noProof="0" dirty="0">
                          <a:latin typeface="Verdana" panose="020B0604030504040204" pitchFamily="34" charset="0"/>
                          <a:ea typeface="Verdana" panose="020B0604030504040204" pitchFamily="34" charset="0"/>
                          <a:sym typeface="Arial Narrow"/>
                        </a:rPr>
                        <a:t>CONVENCIONES</a:t>
                      </a:r>
                      <a:endParaRPr lang="es-CO" sz="1100"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Lluvias</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noProof="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lang="es-CO" sz="1100"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Niveles bajos</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noProof="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lang="es-CO" sz="1100"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Niveles altos</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noProof="0" dirty="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lang="es-CO" sz="1100"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Creciente súbita</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noProof="0" dirty="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lang="es-CO" sz="1100" noProof="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Tránsito de crecientes</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noProof="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lang="es-CO" sz="1100" noProof="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noProof="0" dirty="0">
                          <a:latin typeface="Verdana" panose="020B0604030504040204" pitchFamily="34" charset="0"/>
                          <a:ea typeface="Verdana" panose="020B0604030504040204" pitchFamily="34" charset="0"/>
                          <a:sym typeface="Arial Narrow"/>
                        </a:rPr>
                        <a:t>Creciente por desembalse</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lang="es-CO" sz="1100"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93898">
                <a:tc>
                  <a:txBody>
                    <a:bodyPr/>
                    <a:lstStyle/>
                    <a:p>
                      <a:pPr marL="0" marR="0" lvl="0" indent="0" algn="l" rtl="0">
                        <a:spcBef>
                          <a:spcPts val="0"/>
                        </a:spcBef>
                        <a:spcAft>
                          <a:spcPts val="0"/>
                        </a:spcAft>
                        <a:buNone/>
                      </a:pPr>
                      <a:endParaRPr lang="es-CO" sz="1400" noProof="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Inundación</a:t>
                      </a:r>
                      <a:endParaRPr lang="es-CO" sz="1100" b="1"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noProof="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lang="es-CO" sz="1100" noProof="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643747" y="1749423"/>
            <a:ext cx="432144" cy="4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9" name="Grupo 18">
            <a:extLst>
              <a:ext uri="{FF2B5EF4-FFF2-40B4-BE49-F238E27FC236}">
                <a16:creationId xmlns:a16="http://schemas.microsoft.com/office/drawing/2014/main" id="{5493ACFE-19FE-F3AD-9778-B2AD773BC34E}"/>
              </a:ext>
            </a:extLst>
          </p:cNvPr>
          <p:cNvGrpSpPr/>
          <p:nvPr/>
        </p:nvGrpSpPr>
        <p:grpSpPr>
          <a:xfrm>
            <a:off x="1086017" y="1806841"/>
            <a:ext cx="519045" cy="4593661"/>
            <a:chOff x="1408745" y="1792387"/>
            <a:chExt cx="519045" cy="4593661"/>
          </a:xfrm>
        </p:grpSpPr>
        <p:grpSp>
          <p:nvGrpSpPr>
            <p:cNvPr id="18" name="Grupo 17">
              <a:extLst>
                <a:ext uri="{FF2B5EF4-FFF2-40B4-BE49-F238E27FC236}">
                  <a16:creationId xmlns:a16="http://schemas.microsoft.com/office/drawing/2014/main" id="{F28F1F37-4875-E1B5-CF21-1E4E59707476}"/>
                </a:ext>
              </a:extLst>
            </p:cNvPr>
            <p:cNvGrpSpPr/>
            <p:nvPr/>
          </p:nvGrpSpPr>
          <p:grpSpPr>
            <a:xfrm>
              <a:off x="1452563" y="1792387"/>
              <a:ext cx="472848" cy="2509596"/>
              <a:chOff x="1452563" y="1792387"/>
              <a:chExt cx="472848" cy="2509596"/>
            </a:xfrm>
          </p:grpSpPr>
          <p:grpSp>
            <p:nvGrpSpPr>
              <p:cNvPr id="14" name="Grupo 13">
                <a:extLst>
                  <a:ext uri="{FF2B5EF4-FFF2-40B4-BE49-F238E27FC236}">
                    <a16:creationId xmlns:a16="http://schemas.microsoft.com/office/drawing/2014/main" id="{4546FDF2-7321-00D2-B1C9-BA4C2F7ECD63}"/>
                  </a:ext>
                </a:extLst>
              </p:cNvPr>
              <p:cNvGrpSpPr/>
              <p:nvPr/>
            </p:nvGrpSpPr>
            <p:grpSpPr>
              <a:xfrm>
                <a:off x="1452563" y="1792387"/>
                <a:ext cx="454519" cy="1121418"/>
                <a:chOff x="1452563" y="1792387"/>
                <a:chExt cx="454519" cy="1121418"/>
              </a:xfrm>
            </p:grpSpPr>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18539"/>
                <a:stretch>
                  <a:fillRect/>
                </a:stretch>
              </p:blipFill>
              <p:spPr bwMode="auto">
                <a:xfrm>
                  <a:off x="1452563" y="1792387"/>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2486152"/>
                  <a:ext cx="454519" cy="42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upo 14">
                <a:extLst>
                  <a:ext uri="{FF2B5EF4-FFF2-40B4-BE49-F238E27FC236}">
                    <a16:creationId xmlns:a16="http://schemas.microsoft.com/office/drawing/2014/main" id="{6D1EB506-3923-B986-45B5-684FE45B12CF}"/>
                  </a:ext>
                </a:extLst>
              </p:cNvPr>
              <p:cNvGrpSpPr/>
              <p:nvPr/>
            </p:nvGrpSpPr>
            <p:grpSpPr>
              <a:xfrm>
                <a:off x="1452563" y="3189075"/>
                <a:ext cx="472848" cy="1112908"/>
                <a:chOff x="1452563" y="3189075"/>
                <a:chExt cx="472848" cy="1112908"/>
              </a:xfrm>
            </p:grpSpPr>
            <p:pic>
              <p:nvPicPr>
                <p:cNvPr id="4"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735" y="3189075"/>
                  <a:ext cx="434347" cy="42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11145" r="26974"/>
                <a:stretch>
                  <a:fillRect/>
                </a:stretch>
              </p:blipFill>
              <p:spPr bwMode="auto">
                <a:xfrm>
                  <a:off x="1452563" y="3873976"/>
                  <a:ext cx="472848" cy="42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Grupo 15">
              <a:extLst>
                <a:ext uri="{FF2B5EF4-FFF2-40B4-BE49-F238E27FC236}">
                  <a16:creationId xmlns:a16="http://schemas.microsoft.com/office/drawing/2014/main" id="{48AC0614-3E18-4682-15C3-3FADE03BFBE4}"/>
                </a:ext>
              </a:extLst>
            </p:cNvPr>
            <p:cNvGrpSpPr/>
            <p:nvPr/>
          </p:nvGrpSpPr>
          <p:grpSpPr>
            <a:xfrm>
              <a:off x="1408745" y="4579684"/>
              <a:ext cx="519045" cy="1806364"/>
              <a:chOff x="1408745" y="4579684"/>
              <a:chExt cx="519045" cy="1806364"/>
            </a:xfrm>
          </p:grpSpPr>
          <p:pic>
            <p:nvPicPr>
              <p:cNvPr id="7"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1422611" y="5253587"/>
                <a:ext cx="491704" cy="4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745" y="5960404"/>
                <a:ext cx="516666" cy="42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1464799" y="4579684"/>
                <a:ext cx="462991" cy="44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61"/>
            <a:ext cx="4979987" cy="742951"/>
          </a:xfrm>
        </p:spPr>
        <p:txBody>
          <a:bodyPr rtlCol="0">
            <a:noAutofit/>
          </a:bodyPr>
          <a:lstStyle/>
          <a:p>
            <a:pPr defTabSz="913561">
              <a:buSzPts val="900"/>
              <a:defRPr/>
            </a:pPr>
            <a:r>
              <a:rPr lang="es-CO" sz="600" b="1" dirty="0">
                <a:solidFill>
                  <a:schemeClr val="tx2">
                    <a:lumMod val="50000"/>
                  </a:schemeClr>
                </a:solidFill>
              </a:rPr>
              <a:t>Nota 1: Las alertas hidrológicas pueden ser corregidas y/o actualizadas en el futuro. No representa una certificación oficial del IDEAM.</a:t>
            </a:r>
          </a:p>
          <a:p>
            <a:pPr defTabSz="913561">
              <a:buSzPts val="900"/>
              <a:defRPr/>
            </a:pPr>
            <a:r>
              <a:rPr lang="es-CO" sz="600" b="1" dirty="0">
                <a:solidFill>
                  <a:schemeClr val="tx2">
                    <a:lumMod val="50000"/>
                  </a:schemeClr>
                </a:solidFill>
              </a:rPr>
              <a:t>Nota 2: Es probable que los eventos hidrológicos reportados en las alertas emitidas no se estén presentando sobre los ríos principales sino sobre sus afluentes.</a:t>
            </a:r>
          </a:p>
          <a:p>
            <a:pPr defTabSz="913561">
              <a:buSzPts val="900"/>
              <a:defRPr/>
            </a:pPr>
            <a:r>
              <a:rPr lang="es-CO"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defTabSz="913561">
              <a:buSzPts val="900"/>
              <a:defRPr/>
            </a:pPr>
            <a:r>
              <a:rPr 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p>
          <a:p>
            <a:pPr marL="228402" indent="-228402" defTabSz="913561">
              <a:buClr>
                <a:srgbClr val="273D95"/>
              </a:buClr>
              <a:buSzPts val="900"/>
              <a:defRPr/>
            </a:pPr>
            <a:endParaRPr lang="es-CO"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2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4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47"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sz="1200" b="1"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sz="1200" b="0"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4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5"/>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43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47"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181111"/>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28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CO"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400"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28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28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CO"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5" y="3692537"/>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28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CO"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736311" y="4111627"/>
            <a:ext cx="2078860" cy="62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135031" y="1009335"/>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t="68382" b="-2"/>
          <a:stretch>
            <a:fillRect/>
          </a:stretch>
        </p:blipFill>
        <p:spPr bwMode="auto">
          <a:xfrm>
            <a:off x="6400030" y="3105960"/>
            <a:ext cx="3279775" cy="24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4817117" y="1499087"/>
            <a:ext cx="2196000" cy="112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8812092" y="4174435"/>
            <a:ext cx="2167200" cy="4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9253085" y="1498731"/>
            <a:ext cx="2196000" cy="14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7022081" y="1491805"/>
            <a:ext cx="2196000" cy="1476000"/>
          </a:xfrm>
          <a:prstGeom prst="rect">
            <a:avLst/>
          </a:prstGeom>
          <a:solidFill>
            <a:schemeClr val="accent2"/>
          </a:solidFill>
          <a:ln>
            <a:noFill/>
          </a:ln>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50"/>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2972"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561"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CO" sz="5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dirty="0">
                <a:ln>
                  <a:noFill/>
                </a:ln>
                <a:solidFill>
                  <a:prstClr val="black"/>
                </a:solidFill>
                <a:effectLst/>
                <a:uLnTx/>
                <a:uFillTx/>
                <a:latin typeface="Calibri" panose="020F0502020204030204"/>
                <a:ea typeface="+mn-ea"/>
                <a:cs typeface="+mn-cs"/>
                <a:hlinkClick r:id="rId18"/>
              </a:rPr>
              <a:t>https://fews.ideam.gov.co/visorfews/nacional/estacion</a:t>
            </a:r>
            <a:endParaRPr kumimoji="0" lang="es-CO"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4259B0A7-E119-5660-E3AC-6452B3B55CCA}"/>
              </a:ext>
            </a:extLst>
          </p:cNvPr>
          <p:cNvSpPr txBox="1">
            <a:spLocks noChangeArrowheads="1"/>
          </p:cNvSpPr>
          <p:nvPr/>
        </p:nvSpPr>
        <p:spPr bwMode="auto">
          <a:xfrm>
            <a:off x="3832947" y="80487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Tree>
  </p:cSld>
  <p:clrMapOvr>
    <a:masterClrMapping/>
  </p:clrMapOvr>
  <p:transition spd="slow" advTm="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B57D-DE95-9AE8-1FB8-B677943867FB}"/>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13A3DA90-12EE-8026-1070-06C08C889D2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17520"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C4FF27EF-0CEB-BB92-50EC-444C20294272}"/>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33F8BF52-A1BC-4C5E-7023-05D3348A1D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3FFBE5F5-FDD2-3E6B-76FF-2F9C7AEA2ED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DADF1330-4D8C-2934-8160-EEE6271F406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F5796E76-DCD4-5E88-C75A-A4E459066B5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46CE7D35-6A5A-C835-AAAB-0C61868485C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030D6CEA-BF00-15AF-07EA-293BDB917DCC}"/>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16DFEB5A-4452-D0F3-5FCC-28A5B80D5014}"/>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A39FE8B5-0E53-C0A6-FA84-9DE339BA5A28}"/>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89DF9C66-3B4D-2AE6-38F7-6F1B8098ACD8}"/>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119D1CC1-9AC7-230C-B53C-957B53C04E7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8AEE0236-BE33-7E07-B5D9-CCEE32096929}"/>
              </a:ext>
            </a:extLst>
          </p:cNvPr>
          <p:cNvGraphicFramePr>
            <a:graphicFrameLocks noGrp="1"/>
          </p:cNvGraphicFramePr>
          <p:nvPr>
            <p:extLst>
              <p:ext uri="{D42A27DB-BD31-4B8C-83A1-F6EECF244321}">
                <p14:modId xmlns:p14="http://schemas.microsoft.com/office/powerpoint/2010/main" val="4252417726"/>
              </p:ext>
            </p:extLst>
          </p:nvPr>
        </p:nvGraphicFramePr>
        <p:xfrm>
          <a:off x="4346638" y="1349117"/>
          <a:ext cx="7715161" cy="5019808"/>
        </p:xfrm>
        <a:graphic>
          <a:graphicData uri="http://schemas.openxmlformats.org/drawingml/2006/table">
            <a:tbl>
              <a:tblPr/>
              <a:tblGrid>
                <a:gridCol w="1278863">
                  <a:extLst>
                    <a:ext uri="{9D8B030D-6E8A-4147-A177-3AD203B41FA5}">
                      <a16:colId xmlns:a16="http://schemas.microsoft.com/office/drawing/2014/main" val="20000"/>
                    </a:ext>
                  </a:extLst>
                </a:gridCol>
                <a:gridCol w="6436298">
                  <a:extLst>
                    <a:ext uri="{9D8B030D-6E8A-4147-A177-3AD203B41FA5}">
                      <a16:colId xmlns:a16="http://schemas.microsoft.com/office/drawing/2014/main" val="20001"/>
                    </a:ext>
                  </a:extLst>
                </a:gridCol>
              </a:tblGrid>
              <a:tr h="14849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693690">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lang="es-CO" sz="1000" b="0" dirty="0">
                          <a:latin typeface="Verdana" panose="020B0604030504040204" pitchFamily="34" charset="0"/>
                          <a:ea typeface="Verdana" panose="020B0604030504040204" pitchFamily="34" charset="0"/>
                        </a:rPr>
                        <a:t>Caribe</a:t>
                      </a:r>
                      <a:endParaRPr sz="1000" b="0" dirty="0">
                        <a:latin typeface="Verdana" panose="020B0604030504040204" pitchFamily="34" charset="0"/>
                        <a:ea typeface="Verdana" panose="020B0604030504040204" pitchFamily="34" charset="0"/>
                      </a:endParaRP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a:ea typeface="Verdana"/>
                          <a:cs typeface="Verdana"/>
                          <a:sym typeface="Verdana"/>
                        </a:rPr>
                        <a:t>Crecientes súbitas en el río Algodonal y sus afluentes, especialmente en las quebradas Las </a:t>
                      </a:r>
                      <a:r>
                        <a:rPr lang="es-CO" sz="1000" b="0" i="0" u="none" strike="noStrike" cap="none" dirty="0" err="1">
                          <a:solidFill>
                            <a:schemeClr val="dk1"/>
                          </a:solidFill>
                          <a:latin typeface="Verdana"/>
                          <a:ea typeface="Verdana"/>
                          <a:cs typeface="Verdana"/>
                          <a:sym typeface="Verdana"/>
                        </a:rPr>
                        <a:t>Liscas</a:t>
                      </a:r>
                      <a:r>
                        <a:rPr lang="es-CO" sz="1000" b="0" i="0" u="none" strike="noStrike" cap="none" dirty="0">
                          <a:solidFill>
                            <a:schemeClr val="dk1"/>
                          </a:solidFill>
                          <a:latin typeface="Verdana"/>
                          <a:ea typeface="Verdana"/>
                          <a:cs typeface="Verdana"/>
                          <a:sym typeface="Verdana"/>
                        </a:rPr>
                        <a:t>, El Loro y El Carbón. Se recomienda especial atención en los municipios de Convención, Ábrego, Ocaña, Teorama Y San Calixto (Norte de Santander). Nota: Se registran inundaciones por avenida torrencial y desbordamiento del río Tejo en el municipio de Ocaña (Norte de Santander), generando afectaciones significativas en múltiples barrios. (30/04/2026).</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a:ea typeface="Verdana"/>
                          <a:cs typeface="Verdana"/>
                          <a:sym typeface="Verdana"/>
                        </a:rPr>
                        <a:t>Probabilidad de crecientes súbitas en la cuenca del río Tarra y sus tributarios, como la quebrada Grande. Especial atención en los municipios de Ábrego, Hacarí y El Tarra (Norte de Santander).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a:ea typeface="Verdana"/>
                          <a:cs typeface="Verdana"/>
                          <a:sym typeface="Verdana"/>
                        </a:rPr>
                        <a:t>Probabilidad de crecientes súbitas en los ríos Tibú, Sardinata, Nuevo Presidente y sus aportantes. Especial atención a la altura de los municipios de Villa Caro, </a:t>
                      </a:r>
                      <a:r>
                        <a:rPr lang="es-CO" sz="1000" b="0" i="0" u="none" strike="noStrike" cap="none" dirty="0" err="1">
                          <a:solidFill>
                            <a:schemeClr val="dk1"/>
                          </a:solidFill>
                          <a:latin typeface="Verdana"/>
                          <a:ea typeface="Verdana"/>
                          <a:cs typeface="Verdana"/>
                          <a:sym typeface="Verdana"/>
                        </a:rPr>
                        <a:t>Bucarasica</a:t>
                      </a:r>
                      <a:r>
                        <a:rPr lang="es-CO" sz="1000" b="0" i="0" u="none" strike="noStrike" cap="none" dirty="0">
                          <a:solidFill>
                            <a:schemeClr val="dk1"/>
                          </a:solidFill>
                          <a:latin typeface="Verdana"/>
                          <a:ea typeface="Verdana"/>
                          <a:cs typeface="Verdana"/>
                          <a:sym typeface="Verdana"/>
                        </a:rPr>
                        <a:t>, Lourdes, Sardinata y Tibú (Norte de Santander).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a:ea typeface="Verdana"/>
                          <a:cs typeface="Verdana"/>
                          <a:sym typeface="Verdana"/>
                        </a:rPr>
                        <a:t>Probabilidad de crecientes súbitas en la cuenca del río Zulia y sus afluentes, especialmente para las quebradas La </a:t>
                      </a:r>
                      <a:r>
                        <a:rPr lang="es-CO" sz="1000" b="0" i="0" u="none" strike="noStrike" cap="none" dirty="0" err="1">
                          <a:solidFill>
                            <a:schemeClr val="dk1"/>
                          </a:solidFill>
                          <a:latin typeface="Verdana"/>
                          <a:ea typeface="Verdana"/>
                          <a:cs typeface="Verdana"/>
                          <a:sym typeface="Verdana"/>
                        </a:rPr>
                        <a:t>Ocarena</a:t>
                      </a:r>
                      <a:r>
                        <a:rPr lang="es-CO" sz="1000" b="0" i="0" u="none" strike="noStrike" cap="none" dirty="0">
                          <a:solidFill>
                            <a:schemeClr val="dk1"/>
                          </a:solidFill>
                          <a:latin typeface="Verdana"/>
                          <a:ea typeface="Verdana"/>
                          <a:cs typeface="Verdana"/>
                          <a:sym typeface="Verdana"/>
                        </a:rPr>
                        <a:t>, La Desplayada, </a:t>
                      </a:r>
                      <a:r>
                        <a:rPr lang="es-CO" sz="1000" b="0" i="0" u="none" strike="noStrike" cap="none" dirty="0" err="1">
                          <a:solidFill>
                            <a:schemeClr val="dk1"/>
                          </a:solidFill>
                          <a:latin typeface="Verdana"/>
                          <a:ea typeface="Verdana"/>
                          <a:cs typeface="Verdana"/>
                          <a:sym typeface="Verdana"/>
                        </a:rPr>
                        <a:t>Siravita</a:t>
                      </a:r>
                      <a:r>
                        <a:rPr lang="es-CO" sz="1000" b="0" i="0" u="none" strike="noStrike" cap="none" dirty="0">
                          <a:solidFill>
                            <a:schemeClr val="dk1"/>
                          </a:solidFill>
                          <a:latin typeface="Verdana"/>
                          <a:ea typeface="Verdana"/>
                          <a:cs typeface="Verdana"/>
                          <a:sym typeface="Verdana"/>
                        </a:rPr>
                        <a:t> y La Floresta. Especial atención en los municipios de Mutiscua, </a:t>
                      </a:r>
                      <a:r>
                        <a:rPr lang="es-CO" sz="1000" b="0" i="0" u="none" strike="noStrike" cap="none" dirty="0" err="1">
                          <a:solidFill>
                            <a:schemeClr val="dk1"/>
                          </a:solidFill>
                          <a:latin typeface="Verdana"/>
                          <a:ea typeface="Verdana"/>
                          <a:cs typeface="Verdana"/>
                          <a:sym typeface="Verdana"/>
                        </a:rPr>
                        <a:t>Cucutilla</a:t>
                      </a:r>
                      <a:r>
                        <a:rPr lang="es-CO" sz="1000" b="0" i="0" u="none" strike="noStrike" cap="none" dirty="0">
                          <a:solidFill>
                            <a:schemeClr val="dk1"/>
                          </a:solidFill>
                          <a:latin typeface="Verdana"/>
                          <a:ea typeface="Verdana"/>
                          <a:cs typeface="Verdana"/>
                          <a:sym typeface="Verdana"/>
                        </a:rPr>
                        <a:t>, Arboledas, Salazar, Gramalote, Santiago, San Cayetano, El Zulia, Cúcuta y Puerto Santander (Norte de Santander). Nota:  Se reportó desbordamiento del río Zulia, se registran inundaciones en los municipios de El Zulia, San Cayetano, y Santiago, Norte de Santander (25/04/2026).</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a:ea typeface="Verdana"/>
                          <a:cs typeface="Verdana"/>
                          <a:sym typeface="Verdana"/>
                        </a:rPr>
                        <a:t>Probabilidad de crecientes súbitas en el río Pamplonita y sus afluentes, especialmente los ríos Táchira, Grita y </a:t>
                      </a:r>
                      <a:r>
                        <a:rPr lang="es-CO" sz="1000" b="0" i="0" u="none" strike="noStrike" cap="none" dirty="0" err="1">
                          <a:solidFill>
                            <a:schemeClr val="dk1"/>
                          </a:solidFill>
                          <a:latin typeface="Verdana"/>
                          <a:ea typeface="Verdana"/>
                          <a:cs typeface="Verdana"/>
                          <a:sym typeface="Verdana"/>
                        </a:rPr>
                        <a:t>Cucutilla</a:t>
                      </a:r>
                      <a:r>
                        <a:rPr lang="es-CO" sz="1000" b="0" i="0" u="none" strike="noStrike" cap="none" dirty="0">
                          <a:solidFill>
                            <a:schemeClr val="dk1"/>
                          </a:solidFill>
                          <a:latin typeface="Verdana"/>
                          <a:ea typeface="Verdana"/>
                          <a:cs typeface="Verdana"/>
                          <a:sym typeface="Verdana"/>
                        </a:rPr>
                        <a:t>. Especial atención en municipio de Pamplona y en los sectores de Aguas Claras, Puerto León y Puerto Santander en el municipio de Cúcuta. Igualmente, se recomienda estar atentos en los municipios de Herrán y </a:t>
                      </a:r>
                      <a:r>
                        <a:rPr lang="es-CO" sz="1000" b="0" i="0" u="none" strike="noStrike" cap="none" dirty="0" err="1">
                          <a:solidFill>
                            <a:schemeClr val="dk1"/>
                          </a:solidFill>
                          <a:latin typeface="Verdana"/>
                          <a:ea typeface="Verdana"/>
                          <a:cs typeface="Verdana"/>
                          <a:sym typeface="Verdana"/>
                        </a:rPr>
                        <a:t>Ragonvalia</a:t>
                      </a:r>
                      <a:r>
                        <a:rPr lang="es-CO" sz="1000" b="0" i="0" u="none" strike="noStrike" cap="none" dirty="0">
                          <a:solidFill>
                            <a:schemeClr val="dk1"/>
                          </a:solidFill>
                          <a:latin typeface="Verdana"/>
                          <a:ea typeface="Verdana"/>
                          <a:cs typeface="Verdana"/>
                          <a:sym typeface="Verdana"/>
                        </a:rPr>
                        <a:t>. Notas: 1) Se presentan inundaciones a la altura de los municipios de Los Patios y Villa del Rosario, Norte de Santander por desbordamiento de quebradas. (21/04/2026). 2) Se presentan inundaciones en la Vereda de </a:t>
                      </a:r>
                      <a:r>
                        <a:rPr lang="es-CO" sz="1000" b="0" i="0" u="none" strike="noStrike" cap="none" dirty="0" err="1">
                          <a:solidFill>
                            <a:schemeClr val="dk1"/>
                          </a:solidFill>
                          <a:latin typeface="Verdana"/>
                          <a:ea typeface="Verdana"/>
                          <a:cs typeface="Verdana"/>
                          <a:sym typeface="Verdana"/>
                        </a:rPr>
                        <a:t>Monteandentro</a:t>
                      </a:r>
                      <a:r>
                        <a:rPr lang="es-CO" sz="1000" b="0" i="0" u="none" strike="noStrike" cap="none" dirty="0">
                          <a:solidFill>
                            <a:schemeClr val="dk1"/>
                          </a:solidFill>
                          <a:latin typeface="Verdana"/>
                          <a:ea typeface="Verdana"/>
                          <a:cs typeface="Verdana"/>
                          <a:sym typeface="Verdana"/>
                        </a:rPr>
                        <a:t> a la altura de Pamplonita, Norte de Santander, por desbordamiento de quebradas. (22/04/2026). 3) Se presenta desbordamiento del rio Táchira en sector La Parada, del municipio de Villa del Rosario, Norte de Santander (25/04/2026). 4) Se reportó creciente súbita de la quebrada El Bautizo en inmediaciones de la vereda La Mutis del municipio de Los Patios, Norte de Santander (25/04/2026). 5) Se reportan inundaciones en la ciudad de Cúcuta, especialmente en barrios cercanos al sector del aeropuerto, generando afectaciones en viviendas. (30/04/2026).</a:t>
                      </a: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601691682"/>
                  </a:ext>
                </a:extLst>
              </a:tr>
            </a:tbl>
          </a:graphicData>
        </a:graphic>
      </p:graphicFrame>
      <p:pic>
        <p:nvPicPr>
          <p:cNvPr id="6" name="Google Shape;354;p9" descr="Recurso 31.png">
            <a:extLst>
              <a:ext uri="{FF2B5EF4-FFF2-40B4-BE49-F238E27FC236}">
                <a16:creationId xmlns:a16="http://schemas.microsoft.com/office/drawing/2014/main" id="{B6655AFB-4EDF-ED3C-A887-FD72F72E984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7;p10">
            <a:extLst>
              <a:ext uri="{FF2B5EF4-FFF2-40B4-BE49-F238E27FC236}">
                <a16:creationId xmlns:a16="http://schemas.microsoft.com/office/drawing/2014/main" id="{4F88E0BB-10AB-DF98-A8ED-83E233FD523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255250" y="255015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42;p15">
            <a:extLst>
              <a:ext uri="{FF2B5EF4-FFF2-40B4-BE49-F238E27FC236}">
                <a16:creationId xmlns:a16="http://schemas.microsoft.com/office/drawing/2014/main" id="{81E9CD35-3C53-A177-58B1-FA2A07052816}"/>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24748" y="249510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742;p15">
            <a:extLst>
              <a:ext uri="{FF2B5EF4-FFF2-40B4-BE49-F238E27FC236}">
                <a16:creationId xmlns:a16="http://schemas.microsoft.com/office/drawing/2014/main" id="{9ACBDC8D-7BEB-0E29-B45B-8821B1385BDA}"/>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7148" y="2710260"/>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93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BD2CCC1-0D49-67CB-0076-2D0BD0285A75}"/>
              </a:ext>
            </a:extLst>
          </p:cNvPr>
          <p:cNvSpPr>
            <a:spLocks noGrp="1"/>
          </p:cNvSpPr>
          <p:nvPr>
            <p:ph type="body" sz="quarter" idx="4294967295"/>
          </p:nvPr>
        </p:nvSpPr>
        <p:spPr>
          <a:xfrm>
            <a:off x="6877050" y="8393113"/>
            <a:ext cx="4099768" cy="361950"/>
          </a:xfrm>
        </p:spPr>
        <p:txBody>
          <a:bodyPr rtlCol="0"/>
          <a:lstStyle/>
          <a:p>
            <a:pPr lvl="1" algn="ctr" fontAlgn="auto">
              <a:lnSpc>
                <a:spcPct val="100000"/>
              </a:lnSpc>
              <a:spcBef>
                <a:spcPct val="0"/>
              </a:spcBef>
              <a:buClr>
                <a:srgbClr val="000000"/>
              </a:buClr>
              <a:buSzPts val="1200"/>
              <a:buFont typeface="Arial" panose="020B0604020202020204" pitchFamily="34" charset="0"/>
              <a:buNone/>
              <a:defRPr/>
            </a:pPr>
            <a:r>
              <a:rPr lang="es-CO" sz="1000" b="1" noProof="0" dirty="0">
                <a:latin typeface="Arial Narrow" panose="020B0606020202030204" pitchFamily="34" charset="0"/>
                <a:cs typeface="Arial" panose="020B0604020202020204" pitchFamily="34" charset="0"/>
                <a:sym typeface="Arial Narrow" panose="020B0606020202030204" pitchFamily="34" charset="0"/>
              </a:rPr>
              <a:t>Descargas eléctricas en las últimas 3 horas</a:t>
            </a:r>
            <a:endParaRPr lang="es-CO" sz="1000" noProof="0" dirty="0">
              <a:latin typeface="Arial Narrow" panose="020B0606020202030204" pitchFamily="34" charset="0"/>
              <a:cs typeface="Arial" panose="020B0604020202020204" pitchFamily="34" charset="0"/>
            </a:endParaRPr>
          </a:p>
          <a:p>
            <a:pPr lvl="1" algn="ctr" fontAlgn="auto">
              <a:lnSpc>
                <a:spcPct val="100000"/>
              </a:lnSpc>
              <a:spcBef>
                <a:spcPct val="0"/>
              </a:spcBef>
              <a:buClr>
                <a:srgbClr val="000000"/>
              </a:buClr>
              <a:buSzPts val="1200"/>
              <a:buFont typeface="Arial" panose="020B0604020202020204" pitchFamily="34" charset="0"/>
              <a:buNone/>
              <a:defRPr/>
            </a:pPr>
            <a:r>
              <a:rPr lang="es-CO" sz="1000" b="1" noProof="0" dirty="0">
                <a:latin typeface="Arial Narrow" panose="020B0606020202030204" pitchFamily="34" charset="0"/>
                <a:cs typeface="Arial" panose="020B0604020202020204" pitchFamily="34" charset="0"/>
                <a:sym typeface="Arial Narrow" panose="020B0606020202030204" pitchFamily="34" charset="0"/>
              </a:rPr>
              <a:t>Fuente: </a:t>
            </a:r>
            <a:r>
              <a:rPr lang="es-CO" sz="1000" b="1" noProof="0" dirty="0">
                <a:latin typeface="Arial Narrow" panose="020B0606020202030204" pitchFamily="34" charset="0"/>
                <a:cs typeface="Arial" panose="020B0604020202020204" pitchFamily="34" charset="0"/>
                <a:sym typeface="Arial Narrow" panose="020B0606020202030204" pitchFamily="34" charset="0"/>
                <a:hlinkClick r:id="rId3"/>
              </a:rPr>
              <a:t>https://www.blitzortung.org/</a:t>
            </a:r>
            <a:r>
              <a:rPr lang="es-CO" sz="1000" b="1" noProof="0" dirty="0">
                <a:latin typeface="Arial Narrow" panose="020B0606020202030204" pitchFamily="34" charset="0"/>
                <a:cs typeface="Arial" panose="020B0604020202020204" pitchFamily="34" charset="0"/>
                <a:sym typeface="Arial Narrow" panose="020B0606020202030204" pitchFamily="34" charset="0"/>
              </a:rPr>
              <a:t> </a:t>
            </a:r>
            <a:endParaRPr lang="es-CO" noProof="0" dirty="0"/>
          </a:p>
        </p:txBody>
      </p:sp>
      <p:sp>
        <p:nvSpPr>
          <p:cNvPr id="5" name="CuadroTexto 7">
            <a:extLst>
              <a:ext uri="{FF2B5EF4-FFF2-40B4-BE49-F238E27FC236}">
                <a16:creationId xmlns:a16="http://schemas.microsoft.com/office/drawing/2014/main" id="{6C00F16D-B832-3C57-F35B-7442CD0E26C6}"/>
              </a:ext>
            </a:extLst>
          </p:cNvPr>
          <p:cNvSpPr txBox="1"/>
          <p:nvPr/>
        </p:nvSpPr>
        <p:spPr>
          <a:xfrm>
            <a:off x="1410477" y="5337152"/>
            <a:ext cx="4244196" cy="553998"/>
          </a:xfrm>
          <a:prstGeom prst="rect">
            <a:avLst/>
          </a:prstGeom>
          <a:solidFill>
            <a:schemeClr val="bg1"/>
          </a:solidFill>
        </p:spPr>
        <p:txBody>
          <a:bodyPr wrap="square" lIns="91440" tIns="45720" rIns="91440" bIns="45720" anchor="t">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6695" marR="0" lvl="0" indent="-226695"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Imagen GOES 19 (East) Canal Infrarrojo </a:t>
            </a:r>
            <a:endParaRPr kumimoji="0" lang="es-CO"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26695" marR="0" lvl="0" indent="-226695" algn="ctr" defTabSz="912813" rtl="0" eaLnBrk="1" fontAlgn="auto" latinLnBrk="0" hangingPunct="1">
              <a:lnSpc>
                <a:spcPct val="100000"/>
              </a:lnSpc>
              <a:spcBef>
                <a:spcPct val="0"/>
              </a:spcBef>
              <a:spcAft>
                <a:spcPct val="0"/>
              </a:spcAft>
              <a:buClr>
                <a:srgbClr val="000000"/>
              </a:buClr>
              <a:buSzPts val="1200"/>
              <a:buFontTx/>
              <a:buNone/>
              <a:tabLst/>
              <a:defRPr/>
            </a:pPr>
            <a:fld id="{478A4C04-E199-4088-836D-3B833D89C292}" type="datetime4">
              <a:rPr lang="es-CO" sz="1000" b="1" smtClean="0">
                <a:solidFill>
                  <a:prstClr val="black"/>
                </a:solidFill>
                <a:latin typeface="Arial Narrow" panose="020B0606020202030204" pitchFamily="34" charset="0"/>
                <a:cs typeface="Arial"/>
              </a:rPr>
              <a:t>30 de abril de 2026</a:t>
            </a:fld>
            <a:r>
              <a:rPr lang="es-CO" sz="1000" b="1" dirty="0">
                <a:solidFill>
                  <a:prstClr val="black"/>
                </a:solidFill>
                <a:latin typeface="Arial Narrow" panose="020B0606020202030204" pitchFamily="34" charset="0"/>
                <a:cs typeface="Arial"/>
              </a:rPr>
              <a:t> </a:t>
            </a:r>
            <a:r>
              <a:rPr kumimoji="0" 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 Hora 23</a:t>
            </a:r>
            <a:r>
              <a:rPr lang="es-CO" sz="1000" b="1" dirty="0">
                <a:solidFill>
                  <a:prstClr val="black"/>
                </a:solidFill>
                <a:latin typeface="Arial Narrow" panose="020B0606020202030204" pitchFamily="34" charset="0"/>
                <a:cs typeface="Arial"/>
              </a:rPr>
              <a:t>:10</a:t>
            </a:r>
            <a:r>
              <a:rPr kumimoji="0" 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 HLC</a:t>
            </a:r>
          </a:p>
          <a:p>
            <a:pPr marL="226695" marR="0" lvl="0" indent="-226695"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Fuente:  IDEAM - GOES 19</a:t>
            </a:r>
          </a:p>
        </p:txBody>
      </p:sp>
      <p:sp>
        <p:nvSpPr>
          <p:cNvPr id="7" name="CuadroTexto 5">
            <a:extLst>
              <a:ext uri="{FF2B5EF4-FFF2-40B4-BE49-F238E27FC236}">
                <a16:creationId xmlns:a16="http://schemas.microsoft.com/office/drawing/2014/main" id="{13CEC71C-ED8D-E367-AE4E-A210A9B3770D}"/>
              </a:ext>
            </a:extLst>
          </p:cNvPr>
          <p:cNvSpPr txBox="1"/>
          <p:nvPr/>
        </p:nvSpPr>
        <p:spPr>
          <a:xfrm>
            <a:off x="11481878" y="6086934"/>
            <a:ext cx="4146839" cy="577081"/>
          </a:xfrm>
          <a:prstGeom prst="rect">
            <a:avLst/>
          </a:prstGeom>
          <a:noFill/>
        </p:spPr>
        <p:txBody>
          <a:bodyPr wrap="square" lIns="91440" tIns="45720" rIns="91440" bIns="45720" anchor="t">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6695" marR="0" lvl="0" indent="-226695"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Descargas eléctricas (últimas horas)</a:t>
            </a:r>
            <a:endParaRPr kumimoji="0" 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26695" lvl="0" indent="-226695" algn="ctr" defTabSz="912813" eaLnBrk="1" fontAlgn="auto" hangingPunct="1">
              <a:buClr>
                <a:srgbClr val="000000"/>
              </a:buClr>
              <a:buSzPts val="1200"/>
              <a:defRPr/>
            </a:pPr>
            <a:fld id="{E0F2750E-8539-4756-AFB7-B466EB5D129E}" type="datetime4">
              <a:rPr lang="es-ES" sz="1050" b="1" smtClean="0">
                <a:solidFill>
                  <a:prstClr val="black"/>
                </a:solidFill>
                <a:latin typeface="Arial Narrow" panose="020B0606020202030204" pitchFamily="34" charset="0"/>
                <a:cs typeface="Arial"/>
              </a:rPr>
              <a:t>30 de abril de 2026</a:t>
            </a:fld>
            <a:r>
              <a:rPr lang="es-ES" sz="1050" b="1" dirty="0">
                <a:solidFill>
                  <a:prstClr val="black"/>
                </a:solidFill>
                <a:latin typeface="Arial Narrow" panose="020B0606020202030204" pitchFamily="34" charset="0"/>
                <a:cs typeface="Arial"/>
              </a:rPr>
              <a:t> – Hora 16:01 HLC</a:t>
            </a:r>
          </a:p>
          <a:p>
            <a:pPr marL="226695" lvl="0" indent="-226695" algn="ctr" defTabSz="912813" eaLnBrk="1" fontAlgn="auto" hangingPunct="1">
              <a:buClr>
                <a:srgbClr val="000000"/>
              </a:buClr>
              <a:buSzPts val="1200"/>
              <a:defRPr/>
            </a:pPr>
            <a:r>
              <a:rPr lang="es-ES" sz="1050" b="1" dirty="0">
                <a:solidFill>
                  <a:prstClr val="black"/>
                </a:solidFill>
                <a:latin typeface="Arial Narrow" panose="020B0606020202030204" pitchFamily="34" charset="0"/>
                <a:cs typeface="Arial"/>
              </a:rPr>
              <a:t>Fuente: IDEAM - NOAA</a:t>
            </a:r>
          </a:p>
        </p:txBody>
      </p:sp>
      <p:sp>
        <p:nvSpPr>
          <p:cNvPr id="11" name="CuadroTexto 10">
            <a:extLst>
              <a:ext uri="{FF2B5EF4-FFF2-40B4-BE49-F238E27FC236}">
                <a16:creationId xmlns:a16="http://schemas.microsoft.com/office/drawing/2014/main" id="{0F989FE3-DC85-43D7-4089-E81728B24AE4}"/>
              </a:ext>
            </a:extLst>
          </p:cNvPr>
          <p:cNvSpPr txBox="1"/>
          <p:nvPr/>
        </p:nvSpPr>
        <p:spPr>
          <a:xfrm>
            <a:off x="12649200" y="4603527"/>
            <a:ext cx="6407216" cy="369332"/>
          </a:xfrm>
          <a:prstGeom prst="rect">
            <a:avLst/>
          </a:prstGeom>
          <a:noFill/>
        </p:spPr>
        <p:txBody>
          <a:bodyPr wrap="square">
            <a:spAutoFit/>
          </a:bodyPr>
          <a:lstStyle/>
          <a:p>
            <a:pPr marL="226695" marR="0" lvl="0" indent="-226695" algn="ctr" defTabSz="912813" eaLnBrk="1" fontAlgn="auto" latinLnBrk="0" hangingPunct="1">
              <a:lnSpc>
                <a:spcPct val="100000"/>
              </a:lnSpc>
              <a:spcBef>
                <a:spcPts val="0"/>
              </a:spcBef>
              <a:spcAft>
                <a:spcPts val="0"/>
              </a:spcAft>
              <a:buClr>
                <a:srgbClr val="000000"/>
              </a:buClr>
              <a:buSzPts val="1200"/>
              <a:buFontTx/>
              <a:buNone/>
              <a:tabLst/>
              <a:defRPr/>
            </a:pPr>
            <a:r>
              <a:rPr kumimoji="0" lang="es-CO" sz="1800" b="1" i="0" u="none" strike="noStrike" kern="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Fuente: </a:t>
            </a:r>
            <a:r>
              <a:rPr kumimoji="0" lang="es-CO" sz="1800" b="1" i="0" u="none" strike="noStrike" kern="0" cap="none" spc="0" normalizeH="0" baseline="0" noProof="0" dirty="0" err="1">
                <a:ln>
                  <a:noFill/>
                </a:ln>
                <a:solidFill>
                  <a:prstClr val="black"/>
                </a:solidFill>
                <a:effectLst/>
                <a:uLnTx/>
                <a:uFillTx/>
                <a:latin typeface="Arial Narrow" panose="020B0606020202030204" pitchFamily="34" charset="0"/>
                <a:cs typeface="Arial" panose="020B0604020202020204" pitchFamily="34" charset="0"/>
              </a:rPr>
              <a:t>Keraunos</a:t>
            </a:r>
            <a:endPar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endParaRPr>
          </a:p>
        </p:txBody>
      </p:sp>
      <p:pic>
        <p:nvPicPr>
          <p:cNvPr id="9" name="Imagen 8" descr="Gráfico&#10;&#10;El contenido generado por IA puede ser incorrecto.">
            <a:extLst>
              <a:ext uri="{FF2B5EF4-FFF2-40B4-BE49-F238E27FC236}">
                <a16:creationId xmlns:a16="http://schemas.microsoft.com/office/drawing/2014/main" id="{6702CD6D-309B-6A4B-0AAD-304A7820A56A}"/>
              </a:ext>
            </a:extLst>
          </p:cNvPr>
          <p:cNvPicPr>
            <a:picLocks noChangeAspect="1"/>
          </p:cNvPicPr>
          <p:nvPr/>
        </p:nvPicPr>
        <p:blipFill>
          <a:blip r:embed="rId4"/>
          <a:stretch>
            <a:fillRect/>
          </a:stretch>
        </p:blipFill>
        <p:spPr>
          <a:xfrm>
            <a:off x="15262257" y="3636535"/>
            <a:ext cx="590551" cy="827280"/>
          </a:xfrm>
          <a:prstGeom prst="rect">
            <a:avLst/>
          </a:prstGeom>
        </p:spPr>
      </p:pic>
      <p:pic>
        <p:nvPicPr>
          <p:cNvPr id="6" name="Imagen 5">
            <a:hlinkClick r:id="rId5" action="ppaction://hlinkfile"/>
            <a:extLst>
              <a:ext uri="{FF2B5EF4-FFF2-40B4-BE49-F238E27FC236}">
                <a16:creationId xmlns:a16="http://schemas.microsoft.com/office/drawing/2014/main" id="{B09FA3E0-D8EB-1C58-791F-0CA698D02E17}"/>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l="9749" r="9749"/>
          <a:stretch>
            <a:fillRect/>
          </a:stretch>
        </p:blipFill>
        <p:spPr>
          <a:xfrm>
            <a:off x="1407691" y="1110915"/>
            <a:ext cx="4244196" cy="4218215"/>
          </a:xfrm>
          <a:prstGeom prst="rect">
            <a:avLst/>
          </a:prstGeom>
        </p:spPr>
      </p:pic>
      <p:sp>
        <p:nvSpPr>
          <p:cNvPr id="12" name="AutoShape 2">
            <a:extLst>
              <a:ext uri="{FF2B5EF4-FFF2-40B4-BE49-F238E27FC236}">
                <a16:creationId xmlns:a16="http://schemas.microsoft.com/office/drawing/2014/main" id="{A9C87670-33CC-FCD9-A051-284A162C33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 name="CuadroTexto 5">
            <a:extLst>
              <a:ext uri="{FF2B5EF4-FFF2-40B4-BE49-F238E27FC236}">
                <a16:creationId xmlns:a16="http://schemas.microsoft.com/office/drawing/2014/main" id="{6C352398-703F-5A3D-4B2D-1343AE4B8391}"/>
              </a:ext>
            </a:extLst>
          </p:cNvPr>
          <p:cNvSpPr txBox="1"/>
          <p:nvPr/>
        </p:nvSpPr>
        <p:spPr>
          <a:xfrm>
            <a:off x="6867639" y="5279065"/>
            <a:ext cx="4043017" cy="577081"/>
          </a:xfrm>
          <a:prstGeom prst="rect">
            <a:avLst/>
          </a:prstGeom>
          <a:noFill/>
        </p:spPr>
        <p:txBody>
          <a:bodyPr wrap="square" lIns="91440" tIns="45720" rIns="91440" bIns="45720" anchor="t">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6695" marR="0" lvl="0" indent="-226695"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Descargas eléctricas (últimas horas)</a:t>
            </a:r>
            <a:endParaRPr kumimoji="0" 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226695" marR="0" lvl="0" indent="-226695" algn="ctr" defTabSz="912813" rtl="0" eaLnBrk="1" fontAlgn="auto" latinLnBrk="0" hangingPunct="1">
              <a:lnSpc>
                <a:spcPct val="100000"/>
              </a:lnSpc>
              <a:spcBef>
                <a:spcPct val="0"/>
              </a:spcBef>
              <a:spcAft>
                <a:spcPct val="0"/>
              </a:spcAft>
              <a:buClr>
                <a:srgbClr val="000000"/>
              </a:buClr>
              <a:buSzPts val="1200"/>
              <a:buFontTx/>
              <a:buNone/>
              <a:tabLst/>
              <a:defRPr/>
            </a:pPr>
            <a:fld id="{2F872450-C441-4C42-AAC0-45FC89348287}" type="datetime4">
              <a:rPr kumimoji="0" lang="es-CO" sz="1050" b="1"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a:rPr>
              <a:t>30 de abril de 2026</a:t>
            </a:fld>
            <a:r>
              <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 – Hora entre las 18</a:t>
            </a:r>
            <a:r>
              <a:rPr lang="es-CO" sz="1050" b="1" dirty="0">
                <a:solidFill>
                  <a:prstClr val="black"/>
                </a:solidFill>
                <a:latin typeface="Arial Narrow" panose="020B0606020202030204" pitchFamily="34" charset="0"/>
                <a:cs typeface="Arial"/>
              </a:rPr>
              <a:t>:00</a:t>
            </a:r>
            <a:r>
              <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 - 22:00 HLC</a:t>
            </a:r>
          </a:p>
          <a:p>
            <a:pPr marL="226695" lvl="0" indent="-226695" algn="ctr" defTabSz="912813" eaLnBrk="1" fontAlgn="auto" hangingPunct="1">
              <a:buClr>
                <a:srgbClr val="000000"/>
              </a:buClr>
              <a:buSzPts val="1200"/>
              <a:defRPr/>
            </a:pPr>
            <a:r>
              <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Fuente: </a:t>
            </a:r>
            <a:r>
              <a:rPr kumimoji="0" 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IDEAM - NOAA</a:t>
            </a:r>
            <a:endParaRPr kumimoji="0" 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4" name="Imagen 3">
            <a:extLst>
              <a:ext uri="{FF2B5EF4-FFF2-40B4-BE49-F238E27FC236}">
                <a16:creationId xmlns:a16="http://schemas.microsoft.com/office/drawing/2014/main" id="{A98A4736-0C85-EBFA-D532-7AF35D1C1298}"/>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6877050" y="1069728"/>
            <a:ext cx="4033606" cy="42182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C7FD-27BD-5570-E328-8D38900F5E13}"/>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D9ECDB8A-9290-7271-80A4-9AAF26416B1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17520"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8B608883-F65F-C32C-6521-93723DA55C7B}"/>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1FED341F-2B91-46FC-A6E5-50510AF1B44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C05AA55C-8DEB-E454-05C3-5542B5B8E2F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61B3D909-E80B-FE67-9BBC-B7923737005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104A3561-E9F0-C314-B6F5-085458A9E1A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FECC4741-AA62-47B0-6E16-AF99BC2DE5B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75FBDD78-93E3-06E9-DC99-8E0529547DEE}"/>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F9E861C3-5F91-84B5-E839-CFC54916CCAB}"/>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313C5CB4-1210-D061-60B6-CAA397C3C419}"/>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C13E88C4-4C6D-8F9D-222C-6E91D9E4DA92}"/>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B843108B-3125-DF3D-2EF1-57378B69C91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023CCD45-E44B-9E44-F21D-3F71A522C919}"/>
              </a:ext>
            </a:extLst>
          </p:cNvPr>
          <p:cNvGraphicFramePr>
            <a:graphicFrameLocks noGrp="1"/>
          </p:cNvGraphicFramePr>
          <p:nvPr>
            <p:extLst>
              <p:ext uri="{D42A27DB-BD31-4B8C-83A1-F6EECF244321}">
                <p14:modId xmlns:p14="http://schemas.microsoft.com/office/powerpoint/2010/main" val="3551984693"/>
              </p:ext>
            </p:extLst>
          </p:nvPr>
        </p:nvGraphicFramePr>
        <p:xfrm>
          <a:off x="4346638" y="1788391"/>
          <a:ext cx="7715161" cy="2124208"/>
        </p:xfrm>
        <a:graphic>
          <a:graphicData uri="http://schemas.openxmlformats.org/drawingml/2006/table">
            <a:tbl>
              <a:tblPr/>
              <a:tblGrid>
                <a:gridCol w="1278863">
                  <a:extLst>
                    <a:ext uri="{9D8B030D-6E8A-4147-A177-3AD203B41FA5}">
                      <a16:colId xmlns:a16="http://schemas.microsoft.com/office/drawing/2014/main" val="20000"/>
                    </a:ext>
                  </a:extLst>
                </a:gridCol>
                <a:gridCol w="6436298">
                  <a:extLst>
                    <a:ext uri="{9D8B030D-6E8A-4147-A177-3AD203B41FA5}">
                      <a16:colId xmlns:a16="http://schemas.microsoft.com/office/drawing/2014/main" val="20001"/>
                    </a:ext>
                  </a:extLst>
                </a:gridCol>
              </a:tblGrid>
              <a:tr h="14849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693690">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lang="es-CO" sz="1000" b="0" dirty="0">
                          <a:latin typeface="Verdana" panose="020B0604030504040204" pitchFamily="34" charset="0"/>
                          <a:ea typeface="Verdana" panose="020B0604030504040204" pitchFamily="34" charset="0"/>
                        </a:rPr>
                        <a:t>Pacífica</a:t>
                      </a:r>
                      <a:endParaRPr sz="1000" b="0" dirty="0">
                        <a:latin typeface="Verdana" panose="020B0604030504040204" pitchFamily="34" charset="0"/>
                        <a:ea typeface="Verdana" panose="020B0604030504040204" pitchFamily="34" charset="0"/>
                      </a:endParaRP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a:t>
                      </a:r>
                      <a:r>
                        <a:rPr lang="es-CO" sz="10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Cajambre</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Mayorquín</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Raposo y sus afluentes</a:t>
                      </a:r>
                      <a:r>
                        <a:rPr lang="es-CO" sz="10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a:t>
                      </a:r>
                      <a:r>
                        <a:rPr lang="es-CO" sz="10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Yurumanguí</a:t>
                      </a:r>
                      <a:r>
                        <a:rPr lang="es-CO" sz="10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río San Francisco, a la altura del </a:t>
                      </a:r>
                      <a:r>
                        <a:rPr lang="es-CO" sz="1000" u="none" strike="noStrike" cap="none" dirty="0">
                          <a:latin typeface="Verdana" panose="020B0604030504040204" pitchFamily="34" charset="0"/>
                          <a:ea typeface="Verdana" panose="020B0604030504040204" pitchFamily="34" charset="0"/>
                          <a:cs typeface="Arial Narrow"/>
                          <a:sym typeface="Arial Narrow"/>
                        </a:rPr>
                        <a:t>municipio de López de Micay – Cauca y Buenaventura – Valle del Cauca.</a:t>
                      </a:r>
                      <a:endParaRPr lang="es-CO" sz="1000" b="0" u="none" strike="noStrike" kern="1200" dirty="0">
                        <a:solidFill>
                          <a:schemeClr val="dk1"/>
                        </a:solidFill>
                        <a:latin typeface="Verdana" panose="020B0604030504040204" pitchFamily="34" charset="0"/>
                        <a:ea typeface="Verdana" panose="020B0604030504040204" pitchFamily="34" charset="0"/>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u="none" strike="noStrike" kern="1200" dirty="0">
                          <a:solidFill>
                            <a:schemeClr val="dk1"/>
                          </a:solidFill>
                          <a:latin typeface="Verdana" panose="020B0604030504040204" pitchFamily="34" charset="0"/>
                          <a:ea typeface="Verdana" panose="020B0604030504040204" pitchFamily="34" charset="0"/>
                          <a:cs typeface="+mn-cs"/>
                        </a:rPr>
                        <a:t>Probabilidad de crecientes súbitas en el río San Juan de Micay y sus afluentes, aportante directo al Océano Pacífico. Se recomienda especial atención en los municipios de Argelia, San Miguel y López de Micay (Cauca).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u="none" strike="noStrike" cap="none" dirty="0">
                          <a:latin typeface="Verdana"/>
                          <a:ea typeface="Verdana"/>
                          <a:cs typeface="Verdana"/>
                          <a:sym typeface="Verdana"/>
                        </a:rPr>
                        <a:t>Probabilidad de crecientes súbitas en el río </a:t>
                      </a:r>
                      <a:r>
                        <a:rPr lang="es-ES" sz="10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 </a:t>
                      </a: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601691682"/>
                  </a:ext>
                </a:extLst>
              </a:tr>
            </a:tbl>
          </a:graphicData>
        </a:graphic>
      </p:graphicFrame>
      <p:pic>
        <p:nvPicPr>
          <p:cNvPr id="6" name="Google Shape;354;p9" descr="Recurso 31.png">
            <a:extLst>
              <a:ext uri="{FF2B5EF4-FFF2-40B4-BE49-F238E27FC236}">
                <a16:creationId xmlns:a16="http://schemas.microsoft.com/office/drawing/2014/main" id="{0289A542-A579-E6CD-F1EE-79BEBF9CA37A}"/>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17;p10">
            <a:extLst>
              <a:ext uri="{FF2B5EF4-FFF2-40B4-BE49-F238E27FC236}">
                <a16:creationId xmlns:a16="http://schemas.microsoft.com/office/drawing/2014/main" id="{82E921DB-6FFE-046C-8E42-F2461C12D75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965453" y="4130188"/>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7;p10">
            <a:extLst>
              <a:ext uri="{FF2B5EF4-FFF2-40B4-BE49-F238E27FC236}">
                <a16:creationId xmlns:a16="http://schemas.microsoft.com/office/drawing/2014/main" id="{B37D5503-F0BF-C4CB-5D2D-F1907CA45CD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017840" y="398255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17;p10">
            <a:extLst>
              <a:ext uri="{FF2B5EF4-FFF2-40B4-BE49-F238E27FC236}">
                <a16:creationId xmlns:a16="http://schemas.microsoft.com/office/drawing/2014/main" id="{D0AEFC58-8013-F076-D3E5-ED1786C17B5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937158" y="4224598"/>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312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5203-AD26-6D10-1780-DD012AE74B8F}"/>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9F02A5A4-8503-E173-3ECE-8AAB6150C0F7}"/>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17520"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A6508A81-38F6-B198-BFCE-EDD2A3033CB2}"/>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63969D89-30EE-1E1B-AEAC-21D08E84347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E1E633FD-E4B4-56DA-E7FF-4ECA49821D2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7F4DEB9C-ED02-49A5-5A9F-8B6D8FA411D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22DDDDA-03C4-E3E9-0CC2-7A6712997871}"/>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DE333FE4-1887-3E79-A569-42A0F3AD473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859AED98-C802-C7D1-195D-16F76B035F57}"/>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564F02D1-8D13-B46D-CF9E-4DB55A2A9100}"/>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37795D7D-7421-594D-2EC0-B0129D9C54AC}"/>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FB1AE526-024A-D390-41E1-F06817883CA4}"/>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642FA785-7126-899E-B9C9-60206348090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BC4492EF-5C64-6719-3F65-06DD44D9A597}"/>
              </a:ext>
            </a:extLst>
          </p:cNvPr>
          <p:cNvGraphicFramePr>
            <a:graphicFrameLocks noGrp="1"/>
          </p:cNvGraphicFramePr>
          <p:nvPr>
            <p:extLst>
              <p:ext uri="{D42A27DB-BD31-4B8C-83A1-F6EECF244321}">
                <p14:modId xmlns:p14="http://schemas.microsoft.com/office/powerpoint/2010/main" val="2771775112"/>
              </p:ext>
            </p:extLst>
          </p:nvPr>
        </p:nvGraphicFramePr>
        <p:xfrm>
          <a:off x="4374070" y="1386348"/>
          <a:ext cx="7715161" cy="4562608"/>
        </p:xfrm>
        <a:graphic>
          <a:graphicData uri="http://schemas.openxmlformats.org/drawingml/2006/table">
            <a:tbl>
              <a:tblPr/>
              <a:tblGrid>
                <a:gridCol w="1278863">
                  <a:extLst>
                    <a:ext uri="{9D8B030D-6E8A-4147-A177-3AD203B41FA5}">
                      <a16:colId xmlns:a16="http://schemas.microsoft.com/office/drawing/2014/main" val="20000"/>
                    </a:ext>
                  </a:extLst>
                </a:gridCol>
                <a:gridCol w="6436298">
                  <a:extLst>
                    <a:ext uri="{9D8B030D-6E8A-4147-A177-3AD203B41FA5}">
                      <a16:colId xmlns:a16="http://schemas.microsoft.com/office/drawing/2014/main" val="20001"/>
                    </a:ext>
                  </a:extLst>
                </a:gridCol>
              </a:tblGrid>
              <a:tr h="2690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726962">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sz="1000" b="0" dirty="0">
                          <a:latin typeface="Verdana" panose="020B0604030504040204" pitchFamily="34" charset="0"/>
                          <a:ea typeface="Verdana" panose="020B0604030504040204" pitchFamily="34" charset="0"/>
                        </a:rPr>
                        <a:t>Magdalena – Cauca</a:t>
                      </a: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a:t>
                      </a:r>
                      <a:r>
                        <a:rPr lang="es-CO" sz="1000" dirty="0" err="1">
                          <a:latin typeface="Verdana" panose="020B0604030504040204" pitchFamily="34" charset="0"/>
                          <a:ea typeface="Verdana" panose="020B0604030504040204" pitchFamily="34" charset="0"/>
                          <a:cs typeface="Arial Narrow"/>
                          <a:sym typeface="Arial Narrow"/>
                        </a:rPr>
                        <a:t>Bunque</a:t>
                      </a:r>
                      <a:r>
                        <a:rPr lang="es-CO" sz="1000" dirty="0">
                          <a:latin typeface="Verdana" panose="020B0604030504040204" pitchFamily="34" charset="0"/>
                          <a:ea typeface="Verdana" panose="020B0604030504040204" pitchFamily="34" charset="0"/>
                          <a:cs typeface="Arial Narrow"/>
                          <a:sym typeface="Arial Narrow"/>
                        </a:rPr>
                        <a:t>, Contador, Dulce, </a:t>
                      </a:r>
                      <a:r>
                        <a:rPr lang="es-CO" sz="1000" dirty="0" err="1">
                          <a:latin typeface="Verdana" panose="020B0604030504040204" pitchFamily="34" charset="0"/>
                          <a:ea typeface="Verdana" panose="020B0604030504040204" pitchFamily="34" charset="0"/>
                          <a:cs typeface="Arial Narrow"/>
                          <a:sym typeface="Arial Narrow"/>
                        </a:rPr>
                        <a:t>Guaguaqui</a:t>
                      </a:r>
                      <a:r>
                        <a:rPr lang="es-CO" sz="1000" dirty="0">
                          <a:latin typeface="Verdana" panose="020B0604030504040204" pitchFamily="34" charset="0"/>
                          <a:ea typeface="Verdana" panose="020B0604030504040204" pitchFamily="34" charset="0"/>
                          <a:cs typeface="Arial Narrow"/>
                          <a:sym typeface="Arial Narrow"/>
                        </a:rPr>
                        <a:t>, Las Cañas, Moras, Negro, Sasaima, Tobia, Villeta, y las quebradas </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Agua Clara, Amarilla,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Furatena</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Honduras, La Chorrera, La Negra, La Papaya, Las Margaritas, Reyes y Retama. Especial atención en los municipios de Caparrapí, Guaduas, La Peña, La Vega, Nimaima, Pacho,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Quebradanegra</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San Francisco, Sasaima, Supatá, Tobia, Útica, Villeta, Villagómez y Yacopí </a:t>
                      </a:r>
                      <a:r>
                        <a:rPr lang="es-CO" sz="1000" dirty="0">
                          <a:latin typeface="Verdana" panose="020B0604030504040204" pitchFamily="34" charset="0"/>
                          <a:ea typeface="Verdana" panose="020B0604030504040204" pitchFamily="34" charset="0"/>
                          <a:cs typeface="Arial Narrow"/>
                          <a:sym typeface="Arial Narrow"/>
                        </a:rPr>
                        <a:t>(Cundinamarca). </a:t>
                      </a:r>
                      <a:r>
                        <a:rPr lang="es-CO" sz="1000" b="1" dirty="0">
                          <a:latin typeface="Verdana" panose="020B0604030504040204" pitchFamily="34" charset="0"/>
                          <a:ea typeface="Verdana" panose="020B0604030504040204" pitchFamily="34" charset="0"/>
                          <a:cs typeface="Arial Narrow"/>
                          <a:sym typeface="Arial Narrow"/>
                        </a:rPr>
                        <a:t>Nota: 1) </a:t>
                      </a:r>
                      <a:r>
                        <a:rPr lang="es-CO" sz="1000" dirty="0">
                          <a:latin typeface="Verdana" panose="020B0604030504040204" pitchFamily="34" charset="0"/>
                          <a:ea typeface="Verdana" panose="020B0604030504040204" pitchFamily="34" charset="0"/>
                          <a:cs typeface="Arial Narrow"/>
                          <a:sym typeface="Arial Narrow"/>
                        </a:rPr>
                        <a:t>Se reportó inundación por desbordamiento del río Negro, con arrastre de materiales, en la vereda Cucharal del municipio de Pacho, Cundinamarca (25/04/2026).</a:t>
                      </a:r>
                      <a:endParaRPr lang="es-CO" sz="1000" u="none" strike="noStrik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a:t>
                      </a:r>
                      <a:r>
                        <a:rPr lang="es-CO" sz="1000" u="none" strike="noStrike" dirty="0" err="1">
                          <a:latin typeface="Verdana" panose="020B0604030504040204" pitchFamily="34" charset="0"/>
                          <a:ea typeface="Verdana" panose="020B0604030504040204" pitchFamily="34" charset="0"/>
                          <a:cs typeface="Arial Narrow"/>
                          <a:sym typeface="Arial Narrow"/>
                        </a:rPr>
                        <a:t>Guaguaqui</a:t>
                      </a:r>
                      <a:r>
                        <a:rPr lang="es-CO" sz="1000" u="none" strike="noStrike" dirty="0">
                          <a:latin typeface="Verdana" panose="020B0604030504040204" pitchFamily="34" charset="0"/>
                          <a:ea typeface="Verdana" panose="020B0604030504040204" pitchFamily="34" charset="0"/>
                          <a:cs typeface="Arial Narrow"/>
                          <a:sym typeface="Arial Narrow"/>
                        </a:rPr>
                        <a:t> y Ermitaño, y el caño Loco. S</a:t>
                      </a:r>
                      <a:r>
                        <a:rPr lang="es-CO" sz="10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1000" u="none" strike="noStrike" dirty="0">
                          <a:latin typeface="Verdana" panose="020B0604030504040204" pitchFamily="34" charset="0"/>
                          <a:ea typeface="Verdana" panose="020B0604030504040204" pitchFamily="34" charset="0"/>
                          <a:cs typeface="Arial Narrow"/>
                          <a:sym typeface="Arial Narrow"/>
                        </a:rPr>
                        <a:t>Puerto Boyacá (Boyacá).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Crecientes súbitas en la cuenca del río Carare, especial atención a sus tributarios como el río Minero y las quebradas Guayabito y La </a:t>
                      </a:r>
                      <a:r>
                        <a:rPr lang="es-CO" sz="1000" u="none" strike="noStrike" dirty="0" err="1">
                          <a:latin typeface="Verdana" panose="020B0604030504040204" pitchFamily="34" charset="0"/>
                          <a:ea typeface="Verdana" panose="020B0604030504040204" pitchFamily="34" charset="0"/>
                          <a:cs typeface="Arial Narrow"/>
                          <a:sym typeface="Arial Narrow"/>
                        </a:rPr>
                        <a:t>Quitaz</a:t>
                      </a:r>
                      <a:r>
                        <a:rPr lang="es-CO" sz="1000" u="none" strike="noStrike" dirty="0">
                          <a:latin typeface="Verdana" panose="020B0604030504040204" pitchFamily="34" charset="0"/>
                          <a:ea typeface="Verdana" panose="020B0604030504040204" pitchFamily="34" charset="0"/>
                          <a:cs typeface="Arial Narrow"/>
                          <a:sym typeface="Arial Narrow"/>
                        </a:rPr>
                        <a:t>. Estar atentos en los municipios de Pauna, Muzo, Otanche, Buenavista, San Pablo de Borbur, </a:t>
                      </a:r>
                      <a:r>
                        <a:rPr lang="es-CO" sz="1000" u="none" strike="noStrike" dirty="0" err="1">
                          <a:latin typeface="Verdana" panose="020B0604030504040204" pitchFamily="34" charset="0"/>
                          <a:ea typeface="Verdana" panose="020B0604030504040204" pitchFamily="34" charset="0"/>
                          <a:cs typeface="Arial Narrow"/>
                          <a:sym typeface="Arial Narrow"/>
                        </a:rPr>
                        <a:t>Quípama</a:t>
                      </a:r>
                      <a:r>
                        <a:rPr lang="es-CO" sz="1000" u="none" strike="noStrike" dirty="0">
                          <a:latin typeface="Verdana" panose="020B0604030504040204" pitchFamily="34" charset="0"/>
                          <a:ea typeface="Verdana" panose="020B0604030504040204" pitchFamily="34" charset="0"/>
                          <a:cs typeface="Arial Narrow"/>
                          <a:sym typeface="Arial Narrow"/>
                        </a:rPr>
                        <a:t> (Boyacá), así como Cimitarra, Landázuri, La Belleza y Puerto Parra (Santander). </a:t>
                      </a:r>
                      <a:r>
                        <a:rPr lang="es-CO" sz="1000" b="1" u="none" strike="noStrike" dirty="0">
                          <a:latin typeface="Verdana" panose="020B0604030504040204" pitchFamily="34" charset="0"/>
                          <a:ea typeface="Verdana" panose="020B0604030504040204" pitchFamily="34" charset="0"/>
                          <a:cs typeface="Arial Narrow"/>
                          <a:sym typeface="Arial Narrow"/>
                        </a:rPr>
                        <a:t>Notas: 1). </a:t>
                      </a:r>
                      <a:r>
                        <a:rPr lang="es-CO" sz="1000" u="none" strike="noStrike" dirty="0">
                          <a:latin typeface="Verdana" panose="020B0604030504040204" pitchFamily="34" charset="0"/>
                          <a:ea typeface="Verdana" panose="020B0604030504040204" pitchFamily="34" charset="0"/>
                          <a:cs typeface="Arial Narrow"/>
                          <a:sym typeface="Arial Narrow"/>
                        </a:rPr>
                        <a:t>se reportaron inundaciones por desbordamiento del río Carare en el corregimiento La India, en el municipio de Landázuri, Santander (25/04/2026). </a:t>
                      </a:r>
                      <a:r>
                        <a:rPr lang="es-CO" sz="1000" b="1" u="none" strike="noStrike" dirty="0">
                          <a:latin typeface="Verdana" panose="020B0604030504040204" pitchFamily="34" charset="0"/>
                          <a:ea typeface="Verdana" panose="020B0604030504040204" pitchFamily="34" charset="0"/>
                          <a:cs typeface="Arial Narrow"/>
                          <a:sym typeface="Arial Narrow"/>
                        </a:rPr>
                        <a:t>2). </a:t>
                      </a:r>
                      <a:r>
                        <a:rPr lang="es-CO" sz="1000" u="none" strike="noStrike" dirty="0">
                          <a:latin typeface="Verdana" panose="020B0604030504040204" pitchFamily="34" charset="0"/>
                          <a:ea typeface="Verdana" panose="020B0604030504040204" pitchFamily="34" charset="0"/>
                          <a:cs typeface="Arial Narrow"/>
                          <a:sym typeface="Arial Narrow"/>
                        </a:rPr>
                        <a:t>Se reporta desbordamiento del rio Carare en varios sectores, en el municipio de Cimitarra, la situación se presenta en las veredas Puerto Araujo, Bocas del Vinagre, Km 12 y Valiente. Asimismo, en el municipio de Landázuri, se reportan afectaciones en La </a:t>
                      </a:r>
                      <a:r>
                        <a:rPr lang="es-CO" sz="1000" u="none" strike="noStrike" dirty="0" err="1">
                          <a:latin typeface="Verdana" panose="020B0604030504040204" pitchFamily="34" charset="0"/>
                          <a:ea typeface="Verdana" panose="020B0604030504040204" pitchFamily="34" charset="0"/>
                          <a:cs typeface="Arial Narrow"/>
                          <a:sym typeface="Arial Narrow"/>
                        </a:rPr>
                        <a:t>Yumbila</a:t>
                      </a:r>
                      <a:r>
                        <a:rPr lang="es-CO" sz="1000" u="none" strike="noStrike" dirty="0">
                          <a:latin typeface="Verdana" panose="020B0604030504040204" pitchFamily="34" charset="0"/>
                          <a:ea typeface="Verdana" panose="020B0604030504040204" pitchFamily="34" charset="0"/>
                          <a:cs typeface="Arial Narrow"/>
                          <a:sym typeface="Arial Narrow"/>
                        </a:rPr>
                        <a:t>, La Zarca y </a:t>
                      </a:r>
                      <a:r>
                        <a:rPr lang="es-CO" sz="1000" u="none" strike="noStrike" dirty="0" err="1">
                          <a:latin typeface="Verdana" panose="020B0604030504040204" pitchFamily="34" charset="0"/>
                          <a:ea typeface="Verdana" panose="020B0604030504040204" pitchFamily="34" charset="0"/>
                          <a:cs typeface="Arial Narrow"/>
                          <a:sym typeface="Arial Narrow"/>
                        </a:rPr>
                        <a:t>Agualinda</a:t>
                      </a:r>
                      <a:r>
                        <a:rPr lang="es-CO" sz="1000" u="none" strike="noStrike" dirty="0">
                          <a:latin typeface="Verdana" panose="020B0604030504040204" pitchFamily="34" charset="0"/>
                          <a:ea typeface="Verdana" panose="020B0604030504040204" pitchFamily="34" charset="0"/>
                          <a:cs typeface="Arial Narrow"/>
                          <a:sym typeface="Arial Narrow"/>
                        </a:rPr>
                        <a:t>. De igual manera, en la vereda Santa Rosa del municipio de Santa Rosa de Sur, Sucre (25/04/2026). </a:t>
                      </a:r>
                      <a:r>
                        <a:rPr lang="es-CO" sz="1000" b="1" u="none" strike="noStrike" dirty="0">
                          <a:latin typeface="Verdana" panose="020B0604030504040204" pitchFamily="34" charset="0"/>
                          <a:ea typeface="Verdana" panose="020B0604030504040204" pitchFamily="34" charset="0"/>
                          <a:cs typeface="Arial Narrow"/>
                          <a:sym typeface="Arial Narrow"/>
                        </a:rPr>
                        <a:t>3) </a:t>
                      </a:r>
                      <a:r>
                        <a:rPr lang="es-CO" sz="1000" u="none" strike="noStrike" dirty="0">
                          <a:latin typeface="Verdana" panose="020B0604030504040204" pitchFamily="34" charset="0"/>
                          <a:ea typeface="Verdana" panose="020B0604030504040204" pitchFamily="34" charset="0"/>
                          <a:cs typeface="Arial Narrow"/>
                          <a:sym typeface="Arial Narrow"/>
                        </a:rPr>
                        <a:t>Se reportó desbordamiento del río Horta, especial atención en los municipios de Bolívar y El Peñón, Santander (26/04/2026).</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Crecientes </a:t>
                      </a:r>
                      <a:r>
                        <a:rPr lang="es-CO" sz="1000" u="none" strike="noStrike" dirty="0">
                          <a:latin typeface="Verdana" panose="020B0604030504040204" pitchFamily="34" charset="0"/>
                          <a:ea typeface="Verdana" panose="020B0604030504040204" pitchFamily="34" charset="0"/>
                          <a:cs typeface="Arial Narrow"/>
                          <a:sym typeface="Arial Narrow"/>
                        </a:rPr>
                        <a:t>súbitas en el río Opón y sus tributarios, especialmente en la quebrada Capote y en los ríos Cascajales, Honduras, </a:t>
                      </a:r>
                      <a:r>
                        <a:rPr lang="es-CO" sz="1000" u="none" strike="noStrike" dirty="0" err="1">
                          <a:latin typeface="Verdana" panose="020B0604030504040204" pitchFamily="34" charset="0"/>
                          <a:ea typeface="Verdana" panose="020B0604030504040204" pitchFamily="34" charset="0"/>
                          <a:cs typeface="Arial Narrow"/>
                          <a:sym typeface="Arial Narrow"/>
                        </a:rPr>
                        <a:t>Bermelanola</a:t>
                      </a:r>
                      <a:r>
                        <a:rPr lang="es-CO" sz="1000" u="none" strike="noStrike" dirty="0">
                          <a:latin typeface="Verdana" panose="020B0604030504040204" pitchFamily="34" charset="0"/>
                          <a:ea typeface="Verdana" panose="020B0604030504040204" pitchFamily="34" charset="0"/>
                          <a:cs typeface="Arial Narrow"/>
                          <a:sym typeface="Arial Narrow"/>
                        </a:rPr>
                        <a:t> y La Colorada. Especial atención a la altura de los municipios Simacota, Santa Helena, Puerto Parra y El Carmen del Chucuri (Santander). </a:t>
                      </a:r>
                      <a:r>
                        <a:rPr lang="es-CO" sz="1000" b="1" u="none" strike="noStrike" dirty="0">
                          <a:latin typeface="Verdana" panose="020B0604030504040204" pitchFamily="34" charset="0"/>
                          <a:ea typeface="Verdana" panose="020B0604030504040204" pitchFamily="34" charset="0"/>
                          <a:cs typeface="Arial Narrow"/>
                          <a:sym typeface="Arial Narrow"/>
                        </a:rPr>
                        <a:t>Nota:</a:t>
                      </a:r>
                      <a:r>
                        <a:rPr lang="es-CO" sz="1000" u="none" strike="noStrike" dirty="0">
                          <a:latin typeface="Verdana" panose="020B0604030504040204" pitchFamily="34" charset="0"/>
                          <a:ea typeface="Verdana" panose="020B0604030504040204" pitchFamily="34" charset="0"/>
                          <a:cs typeface="Arial Narrow"/>
                          <a:sym typeface="Arial Narrow"/>
                        </a:rPr>
                        <a:t> se reportaron inundaciones por desbordamiento del río Opón en el sector Puerto Nuevo, del municipio de Simacota, Santander (25/04/2026).</a:t>
                      </a: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403332349"/>
                  </a:ext>
                </a:extLst>
              </a:tr>
            </a:tbl>
          </a:graphicData>
        </a:graphic>
      </p:graphicFrame>
      <p:pic>
        <p:nvPicPr>
          <p:cNvPr id="6" name="Google Shape;354;p9" descr="Recurso 31.png">
            <a:extLst>
              <a:ext uri="{FF2B5EF4-FFF2-40B4-BE49-F238E27FC236}">
                <a16:creationId xmlns:a16="http://schemas.microsoft.com/office/drawing/2014/main" id="{9F6E19FD-451D-EAEF-0BD3-9C0CCC43E16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D5B5089E-D19A-EEDD-2B7E-24BC84A342B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911977" y="3200844"/>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717;p10">
            <a:extLst>
              <a:ext uri="{FF2B5EF4-FFF2-40B4-BE49-F238E27FC236}">
                <a16:creationId xmlns:a16="http://schemas.microsoft.com/office/drawing/2014/main" id="{91686CA7-EECA-6264-AFD9-F6BA19CFF8E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765027" y="3155998"/>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7;p10">
            <a:extLst>
              <a:ext uri="{FF2B5EF4-FFF2-40B4-BE49-F238E27FC236}">
                <a16:creationId xmlns:a16="http://schemas.microsoft.com/office/drawing/2014/main" id="{0E2179C8-E822-F146-5D79-87C327A89E9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779862" y="3421686"/>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4;p9" descr="Recurso 31.png">
            <a:extLst>
              <a:ext uri="{FF2B5EF4-FFF2-40B4-BE49-F238E27FC236}">
                <a16:creationId xmlns:a16="http://schemas.microsoft.com/office/drawing/2014/main" id="{0DFE5C3E-C5BD-0C84-A4BA-FAD45F56751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947836" y="3030515"/>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010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7ABB-D573-F19A-A15C-18E220E908E7}"/>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860B6F13-550C-03EB-028A-487F5A698BFA}"/>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1796"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DC19EFA0-6BA0-E560-88EE-09BC61F1DF5F}"/>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F290E395-98ED-83D5-D469-65BB2658FFB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D9A23CC3-4718-B3A7-B90C-C8614BE2025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6E8CEEE9-A555-2418-7FFF-2A342972F7E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9584C40F-BA9A-0A97-279D-228F5D910070}"/>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4FDA8432-273F-FC0F-7C2E-EF20C8A6925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12309298-F1AD-17C3-1081-D651D58058D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A789020C-624C-D29E-E181-74E811556BB4}"/>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D809FD48-DD2D-17F4-1A8E-88D2BF7F12A2}"/>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B83B1DEC-F8F9-F014-2998-DA5AC7F12FAF}"/>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B45A2AE2-CCEE-DFAC-B71C-F58B69493A3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E8884F8C-A02A-CCA5-64FA-7A00368380FD}"/>
              </a:ext>
            </a:extLst>
          </p:cNvPr>
          <p:cNvGraphicFramePr>
            <a:graphicFrameLocks noGrp="1"/>
          </p:cNvGraphicFramePr>
          <p:nvPr/>
        </p:nvGraphicFramePr>
        <p:xfrm>
          <a:off x="4437362" y="1099612"/>
          <a:ext cx="7486235" cy="5324608"/>
        </p:xfrm>
        <a:graphic>
          <a:graphicData uri="http://schemas.openxmlformats.org/drawingml/2006/table">
            <a:tbl>
              <a:tblPr/>
              <a:tblGrid>
                <a:gridCol w="1240916">
                  <a:extLst>
                    <a:ext uri="{9D8B030D-6E8A-4147-A177-3AD203B41FA5}">
                      <a16:colId xmlns:a16="http://schemas.microsoft.com/office/drawing/2014/main" val="20000"/>
                    </a:ext>
                  </a:extLst>
                </a:gridCol>
                <a:gridCol w="6245319">
                  <a:extLst>
                    <a:ext uri="{9D8B030D-6E8A-4147-A177-3AD203B41FA5}">
                      <a16:colId xmlns:a16="http://schemas.microsoft.com/office/drawing/2014/main" val="20001"/>
                    </a:ext>
                  </a:extLst>
                </a:gridCol>
              </a:tblGrid>
              <a:tr h="236323">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3349246">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lang="es-CO" sz="1000" b="0" dirty="0">
                          <a:latin typeface="Verdana" panose="020B0604030504040204" pitchFamily="34" charset="0"/>
                          <a:ea typeface="Verdana" panose="020B0604030504040204" pitchFamily="34" charset="0"/>
                        </a:rPr>
                        <a:t>Magdalena – Cauca</a:t>
                      </a:r>
                    </a:p>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endParaRPr sz="1000" b="0" dirty="0">
                        <a:latin typeface="Verdana" panose="020B0604030504040204" pitchFamily="34" charset="0"/>
                        <a:ea typeface="Verdana" panose="020B0604030504040204" pitchFamily="34" charset="0"/>
                      </a:endParaRP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Suárez y sus afluentes, como son los ríos </a:t>
                      </a:r>
                      <a:r>
                        <a:rPr lang="es-CO" sz="1000" b="0" u="none" strike="noStrike" cap="none" dirty="0">
                          <a:latin typeface="Verdana" panose="020B0604030504040204" pitchFamily="34" charset="0"/>
                          <a:ea typeface="Verdana" panose="020B0604030504040204" pitchFamily="34" charset="0"/>
                          <a:cs typeface="Arial Narrow"/>
                          <a:sym typeface="Arial Narrow"/>
                        </a:rPr>
                        <a:t>Cane, Moniquirá, </a:t>
                      </a:r>
                      <a:r>
                        <a:rPr lang="es-CO" sz="1000" b="0" u="none" strike="noStrike" cap="none" dirty="0" err="1">
                          <a:latin typeface="Verdana" panose="020B0604030504040204" pitchFamily="34" charset="0"/>
                          <a:ea typeface="Verdana" panose="020B0604030504040204" pitchFamily="34" charset="0"/>
                          <a:cs typeface="Arial Narrow"/>
                          <a:sym typeface="Arial Narrow"/>
                        </a:rPr>
                        <a:t>Jupal</a:t>
                      </a:r>
                      <a:r>
                        <a:rPr lang="es-CO" sz="1000" b="0" u="none" strike="noStrike" cap="none" dirty="0">
                          <a:latin typeface="Verdana" panose="020B0604030504040204" pitchFamily="34" charset="0"/>
                          <a:ea typeface="Verdana" panose="020B0604030504040204" pitchFamily="34" charset="0"/>
                          <a:cs typeface="Arial Narrow"/>
                          <a:sym typeface="Arial Narrow"/>
                        </a:rPr>
                        <a:t>, </a:t>
                      </a:r>
                      <a:r>
                        <a:rPr lang="es-CO" sz="1000" b="0" u="none" strike="noStrike" cap="none" dirty="0" err="1">
                          <a:latin typeface="Verdana" panose="020B0604030504040204" pitchFamily="34" charset="0"/>
                          <a:ea typeface="Verdana" panose="020B0604030504040204" pitchFamily="34" charset="0"/>
                          <a:cs typeface="Arial Narrow"/>
                          <a:sym typeface="Arial Narrow"/>
                        </a:rPr>
                        <a:t>Ubaza</a:t>
                      </a:r>
                      <a:r>
                        <a:rPr lang="es-CO" sz="1000" b="0" u="none" strike="noStrike" cap="none" dirty="0">
                          <a:latin typeface="Verdana" panose="020B0604030504040204" pitchFamily="34" charset="0"/>
                          <a:ea typeface="Verdana" panose="020B0604030504040204" pitchFamily="34" charset="0"/>
                          <a:cs typeface="Arial Narrow"/>
                          <a:sym typeface="Arial Narrow"/>
                        </a:rPr>
                        <a:t>, </a:t>
                      </a:r>
                      <a:r>
                        <a:rPr lang="es-CO" sz="1000" b="0" u="none" strike="noStrike" cap="none" dirty="0" err="1">
                          <a:latin typeface="Verdana" panose="020B0604030504040204" pitchFamily="34" charset="0"/>
                          <a:ea typeface="Verdana" panose="020B0604030504040204" pitchFamily="34" charset="0"/>
                          <a:cs typeface="Arial Narrow"/>
                          <a:sym typeface="Arial Narrow"/>
                        </a:rPr>
                        <a:t>Fativa</a:t>
                      </a:r>
                      <a:r>
                        <a:rPr lang="es-CO" sz="1000" b="0" u="none" strike="noStrike" cap="none" dirty="0">
                          <a:latin typeface="Verdana" panose="020B0604030504040204" pitchFamily="34" charset="0"/>
                          <a:ea typeface="Verdana" panose="020B0604030504040204" pitchFamily="34" charset="0"/>
                          <a:cs typeface="Arial Narrow"/>
                          <a:sym typeface="Arial Narrow"/>
                        </a:rPr>
                        <a:t>, </a:t>
                      </a:r>
                      <a:r>
                        <a:rPr lang="es-CO" sz="1000" b="0" u="none" strike="noStrike" cap="none" dirty="0" err="1">
                          <a:latin typeface="Verdana" panose="020B0604030504040204" pitchFamily="34" charset="0"/>
                          <a:ea typeface="Verdana" panose="020B0604030504040204" pitchFamily="34" charset="0"/>
                          <a:cs typeface="Arial Narrow"/>
                          <a:sym typeface="Arial Narrow"/>
                        </a:rPr>
                        <a:t>Chuquque</a:t>
                      </a:r>
                      <a:r>
                        <a:rPr lang="es-CO" sz="1000" b="0" u="none" strike="noStrike" cap="none" dirty="0">
                          <a:latin typeface="Verdana" panose="020B0604030504040204" pitchFamily="34" charset="0"/>
                          <a:ea typeface="Verdana" panose="020B0604030504040204" pitchFamily="34" charset="0"/>
                          <a:cs typeface="Arial Narrow"/>
                          <a:sym typeface="Arial Narrow"/>
                        </a:rPr>
                        <a:t>, </a:t>
                      </a:r>
                      <a:r>
                        <a:rPr lang="es-CO" sz="1000" b="0" u="none" strike="noStrike" cap="none" dirty="0" err="1">
                          <a:latin typeface="Verdana" panose="020B0604030504040204" pitchFamily="34" charset="0"/>
                          <a:ea typeface="Verdana" panose="020B0604030504040204" pitchFamily="34" charset="0"/>
                          <a:cs typeface="Arial Narrow"/>
                          <a:sym typeface="Arial Narrow"/>
                        </a:rPr>
                        <a:t>Cedaba</a:t>
                      </a:r>
                      <a:r>
                        <a:rPr lang="es-CO" sz="1000" b="0" u="none" strike="noStrike" cap="none" dirty="0">
                          <a:latin typeface="Verdana" panose="020B0604030504040204" pitchFamily="34" charset="0"/>
                          <a:ea typeface="Verdana" panose="020B0604030504040204" pitchFamily="34" charset="0"/>
                          <a:cs typeface="Arial Narrow"/>
                          <a:sym typeface="Arial Narrow"/>
                        </a:rPr>
                        <a:t> y</a:t>
                      </a:r>
                      <a:r>
                        <a:rPr lang="es-CO" sz="1000" u="none" strike="noStrike" dirty="0">
                          <a:latin typeface="Verdana" panose="020B0604030504040204" pitchFamily="34" charset="0"/>
                          <a:ea typeface="Verdana" panose="020B0604030504040204" pitchFamily="34" charset="0"/>
                          <a:cs typeface="Arial Narrow"/>
                          <a:sym typeface="Arial Narrow"/>
                        </a:rPr>
                        <a:t> las quebradas </a:t>
                      </a:r>
                      <a:r>
                        <a:rPr lang="es-CO" sz="1000" b="0" u="none" strike="noStrike" cap="none" dirty="0">
                          <a:latin typeface="Verdana" panose="020B0604030504040204" pitchFamily="34" charset="0"/>
                          <a:ea typeface="Verdana" panose="020B0604030504040204" pitchFamily="34" charset="0"/>
                          <a:cs typeface="Arial Narrow"/>
                          <a:sym typeface="Arial Narrow"/>
                        </a:rPr>
                        <a:t>Carrizal,</a:t>
                      </a:r>
                      <a:r>
                        <a:rPr lang="es-CO" sz="1000" u="none" strike="noStrike" dirty="0">
                          <a:latin typeface="Verdana" panose="020B0604030504040204" pitchFamily="34" charset="0"/>
                          <a:ea typeface="Verdana" panose="020B0604030504040204" pitchFamily="34" charset="0"/>
                          <a:cs typeface="Arial Narrow"/>
                          <a:sym typeface="Arial Narrow"/>
                        </a:rPr>
                        <a:t> La Honda, </a:t>
                      </a:r>
                      <a:r>
                        <a:rPr lang="es-CO" sz="1000" u="none" strike="noStrike" dirty="0" err="1">
                          <a:latin typeface="Verdana" panose="020B0604030504040204" pitchFamily="34" charset="0"/>
                          <a:ea typeface="Verdana" panose="020B0604030504040204" pitchFamily="34" charset="0"/>
                          <a:cs typeface="Arial Narrow"/>
                          <a:sym typeface="Arial Narrow"/>
                        </a:rPr>
                        <a:t>Favitera</a:t>
                      </a:r>
                      <a:r>
                        <a:rPr lang="es-CO" sz="1000" u="none" strike="noStrike" dirty="0">
                          <a:latin typeface="Verdana" panose="020B0604030504040204" pitchFamily="34" charset="0"/>
                          <a:ea typeface="Verdana" panose="020B0604030504040204" pitchFamily="34" charset="0"/>
                          <a:cs typeface="Arial Narrow"/>
                          <a:sym typeface="Arial Narrow"/>
                        </a:rPr>
                        <a:t>, La </a:t>
                      </a:r>
                      <a:r>
                        <a:rPr lang="es-CO" sz="1000" u="none" strike="noStrike" dirty="0" err="1">
                          <a:latin typeface="Verdana" panose="020B0604030504040204" pitchFamily="34" charset="0"/>
                          <a:ea typeface="Verdana" panose="020B0604030504040204" pitchFamily="34" charset="0"/>
                          <a:cs typeface="Arial Narrow"/>
                          <a:sym typeface="Arial Narrow"/>
                        </a:rPr>
                        <a:t>Vitoca</a:t>
                      </a:r>
                      <a:r>
                        <a:rPr lang="es-CO" sz="1000" u="none" strike="noStrike" dirty="0">
                          <a:latin typeface="Verdana" panose="020B0604030504040204" pitchFamily="34" charset="0"/>
                          <a:ea typeface="Verdana" panose="020B0604030504040204" pitchFamily="34" charset="0"/>
                          <a:cs typeface="Arial Narrow"/>
                          <a:sym typeface="Arial Narrow"/>
                        </a:rPr>
                        <a:t>, La Guayacana, El Aserradero, La Negra </a:t>
                      </a:r>
                      <a:r>
                        <a:rPr lang="es-CO" sz="1000" b="0" u="none" strike="noStrike" cap="none" dirty="0">
                          <a:latin typeface="Verdana" panose="020B0604030504040204" pitchFamily="34" charset="0"/>
                          <a:ea typeface="Verdana" panose="020B0604030504040204" pitchFamily="34" charset="0"/>
                          <a:cs typeface="Arial Narrow"/>
                          <a:sym typeface="Arial Narrow"/>
                        </a:rPr>
                        <a:t>y La Paramera</a:t>
                      </a:r>
                      <a:r>
                        <a:rPr lang="es-CO" sz="10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Ubaté, Fúquene (Cundinamarca), Arcabuco, </a:t>
                      </a:r>
                      <a:r>
                        <a:rPr lang="es-CO" sz="1000" u="none" strike="noStrike" dirty="0" err="1">
                          <a:latin typeface="Verdana" panose="020B0604030504040204" pitchFamily="34" charset="0"/>
                          <a:ea typeface="Verdana" panose="020B0604030504040204" pitchFamily="34" charset="0"/>
                          <a:cs typeface="Arial Narrow"/>
                          <a:sym typeface="Arial Narrow"/>
                        </a:rPr>
                        <a:t>Chichinquirá</a:t>
                      </a:r>
                      <a:r>
                        <a:rPr lang="es-CO" sz="1000" u="none" strike="noStrike" dirty="0">
                          <a:latin typeface="Verdana" panose="020B0604030504040204" pitchFamily="34" charset="0"/>
                          <a:ea typeface="Verdana" panose="020B0604030504040204" pitchFamily="34" charset="0"/>
                          <a:cs typeface="Arial Narrow"/>
                          <a:sym typeface="Arial Narrow"/>
                        </a:rPr>
                        <a:t>, </a:t>
                      </a:r>
                      <a:r>
                        <a:rPr lang="es-CO" sz="1000" u="none" strike="noStrike" dirty="0" err="1">
                          <a:latin typeface="Verdana" panose="020B0604030504040204" pitchFamily="34" charset="0"/>
                          <a:ea typeface="Verdana" panose="020B0604030504040204" pitchFamily="34" charset="0"/>
                          <a:cs typeface="Arial Narrow"/>
                          <a:sym typeface="Arial Narrow"/>
                        </a:rPr>
                        <a:t>Chitaraque</a:t>
                      </a:r>
                      <a:r>
                        <a:rPr lang="es-CO" sz="1000" u="none" strike="noStrike" dirty="0">
                          <a:latin typeface="Verdana" panose="020B0604030504040204" pitchFamily="34" charset="0"/>
                          <a:ea typeface="Verdana" panose="020B0604030504040204" pitchFamily="34" charset="0"/>
                          <a:cs typeface="Arial Narrow"/>
                          <a:sym typeface="Arial Narrow"/>
                        </a:rPr>
                        <a:t>, Gámbita, </a:t>
                      </a:r>
                      <a:r>
                        <a:rPr lang="es-CO" sz="1000" u="none" strike="noStrike" dirty="0" err="1">
                          <a:latin typeface="Verdana" panose="020B0604030504040204" pitchFamily="34" charset="0"/>
                          <a:ea typeface="Verdana" panose="020B0604030504040204" pitchFamily="34" charset="0"/>
                          <a:cs typeface="Arial Narrow"/>
                          <a:sym typeface="Arial Narrow"/>
                        </a:rPr>
                        <a:t>Guachantivá</a:t>
                      </a:r>
                      <a:r>
                        <a:rPr lang="es-CO" sz="1000" u="none" strike="noStrike" dirty="0">
                          <a:latin typeface="Verdana" panose="020B0604030504040204" pitchFamily="34" charset="0"/>
                          <a:ea typeface="Verdana" panose="020B0604030504040204" pitchFamily="34" charset="0"/>
                          <a:cs typeface="Arial Narrow"/>
                          <a:sym typeface="Arial Narrow"/>
                        </a:rPr>
                        <a:t>, Moniquirá, Saboya, </a:t>
                      </a:r>
                      <a:r>
                        <a:rPr lang="es-CO" sz="1000" u="none" strike="noStrike" dirty="0" err="1">
                          <a:latin typeface="Verdana" panose="020B0604030504040204" pitchFamily="34" charset="0"/>
                          <a:ea typeface="Verdana" panose="020B0604030504040204" pitchFamily="34" charset="0"/>
                          <a:cs typeface="Arial Narrow"/>
                          <a:sym typeface="Arial Narrow"/>
                        </a:rPr>
                        <a:t>Saboyá</a:t>
                      </a:r>
                      <a:r>
                        <a:rPr lang="es-CO" sz="1000" u="none" strike="noStrike" dirty="0">
                          <a:latin typeface="Verdana" panose="020B0604030504040204" pitchFamily="34" charset="0"/>
                          <a:ea typeface="Verdana" panose="020B0604030504040204" pitchFamily="34" charset="0"/>
                          <a:cs typeface="Arial Narrow"/>
                          <a:sym typeface="Arial Narrow"/>
                        </a:rPr>
                        <a:t>, Santa Sofía, </a:t>
                      </a:r>
                      <a:r>
                        <a:rPr lang="es-CO" sz="1000" u="none" strike="noStrike" dirty="0" err="1">
                          <a:latin typeface="Verdana" panose="020B0604030504040204" pitchFamily="34" charset="0"/>
                          <a:ea typeface="Verdana" panose="020B0604030504040204" pitchFamily="34" charset="0"/>
                          <a:cs typeface="Arial Narrow"/>
                          <a:sym typeface="Arial Narrow"/>
                        </a:rPr>
                        <a:t>Sutamarchán</a:t>
                      </a:r>
                      <a:r>
                        <a:rPr lang="es-CO" sz="1000" u="none" strike="noStrike" dirty="0">
                          <a:latin typeface="Verdana" panose="020B0604030504040204" pitchFamily="34" charset="0"/>
                          <a:ea typeface="Verdana" panose="020B0604030504040204" pitchFamily="34" charset="0"/>
                          <a:cs typeface="Arial Narrow"/>
                          <a:sym typeface="Arial Narrow"/>
                        </a:rPr>
                        <a:t> y Villa de Leyva (Boyacá), Barbosa, Cabrera, Chipatá, Confines, Galán, </a:t>
                      </a:r>
                      <a:r>
                        <a:rPr lang="es-CO" sz="1000" b="0" u="none" strike="noStrike" cap="none" dirty="0">
                          <a:latin typeface="Verdana" panose="020B0604030504040204" pitchFamily="34" charset="0"/>
                          <a:ea typeface="Verdana" panose="020B0604030504040204" pitchFamily="34" charset="0"/>
                          <a:cs typeface="Arial Narrow"/>
                          <a:sym typeface="Arial Narrow"/>
                        </a:rPr>
                        <a:t>Gámbita,</a:t>
                      </a:r>
                      <a:r>
                        <a:rPr lang="es-CO" sz="1000" u="none" strike="noStrike" dirty="0">
                          <a:latin typeface="Verdana" panose="020B0604030504040204" pitchFamily="34" charset="0"/>
                          <a:ea typeface="Verdana" panose="020B0604030504040204" pitchFamily="34" charset="0"/>
                          <a:cs typeface="Arial Narrow"/>
                          <a:sym typeface="Arial Narrow"/>
                        </a:rPr>
                        <a:t> Guadalupe, Güepsa, Oiba, Palmar, Puente Nacional, San Benito, Simacota, Socorro, Suata y Villanueva </a:t>
                      </a:r>
                      <a:r>
                        <a:rPr lang="es-CO" sz="1000" b="0" u="none" strike="noStrike" cap="none" dirty="0">
                          <a:latin typeface="Verdana" panose="020B0604030504040204" pitchFamily="34" charset="0"/>
                          <a:ea typeface="Verdana" panose="020B0604030504040204" pitchFamily="34" charset="0"/>
                          <a:cs typeface="Arial Narrow"/>
                          <a:sym typeface="Arial Narrow"/>
                        </a:rPr>
                        <a:t>(Santander). </a:t>
                      </a:r>
                      <a:r>
                        <a:rPr lang="es-CO" sz="1000" b="1" u="none" strike="noStrike" cap="none" dirty="0">
                          <a:latin typeface="Verdana" panose="020B0604030504040204" pitchFamily="34" charset="0"/>
                          <a:ea typeface="Verdana" panose="020B0604030504040204" pitchFamily="34" charset="0"/>
                          <a:cs typeface="Arial Narrow"/>
                          <a:sym typeface="Arial Narrow"/>
                        </a:rPr>
                        <a:t>Notas</a:t>
                      </a:r>
                      <a:r>
                        <a:rPr lang="es-CO" sz="1000" b="0" u="none" strike="noStrike" cap="none" dirty="0">
                          <a:latin typeface="Verdana" panose="020B0604030504040204" pitchFamily="34" charset="0"/>
                          <a:ea typeface="Verdana" panose="020B0604030504040204" pitchFamily="34" charset="0"/>
                          <a:cs typeface="Arial Narrow"/>
                          <a:sym typeface="Arial Narrow"/>
                        </a:rPr>
                        <a:t>: </a:t>
                      </a:r>
                      <a:r>
                        <a:rPr lang="es-CO" sz="1000" b="1" u="none" strike="noStrike" cap="none" dirty="0">
                          <a:latin typeface="Verdana" panose="020B0604030504040204" pitchFamily="34" charset="0"/>
                          <a:ea typeface="Verdana" panose="020B0604030504040204" pitchFamily="34" charset="0"/>
                          <a:cs typeface="Arial Narrow"/>
                          <a:sym typeface="Arial Narrow"/>
                        </a:rPr>
                        <a:t>1) </a:t>
                      </a:r>
                      <a:r>
                        <a:rPr lang="es-CO" sz="1000" b="0" u="none" strike="noStrike" cap="none" dirty="0">
                          <a:latin typeface="Verdana" panose="020B0604030504040204" pitchFamily="34" charset="0"/>
                          <a:ea typeface="Verdana" panose="020B0604030504040204" pitchFamily="34" charset="0"/>
                          <a:cs typeface="Arial Narrow"/>
                          <a:sym typeface="Arial Narrow"/>
                        </a:rPr>
                        <a:t>Se reportó creciente súbita de la quebrada Santa Rosa a la altura de la vereda La Estrella en el municipio de Simacota, Santander (18/04/2026). </a:t>
                      </a:r>
                      <a:r>
                        <a:rPr lang="es-CO" sz="1000" b="1" u="none" strike="noStrike" cap="none" dirty="0">
                          <a:latin typeface="Verdana" panose="020B0604030504040204" pitchFamily="34" charset="0"/>
                          <a:ea typeface="Verdana" panose="020B0604030504040204" pitchFamily="34" charset="0"/>
                          <a:cs typeface="Arial Narrow"/>
                          <a:sym typeface="Arial Narrow"/>
                        </a:rPr>
                        <a:t>2) </a:t>
                      </a:r>
                      <a:r>
                        <a:rPr lang="es-CO" sz="1000" b="0" u="none" strike="noStrike" cap="none" dirty="0">
                          <a:latin typeface="Verdana" panose="020B0604030504040204" pitchFamily="34" charset="0"/>
                          <a:ea typeface="Verdana" panose="020B0604030504040204" pitchFamily="34" charset="0"/>
                          <a:cs typeface="Arial Narrow"/>
                          <a:sym typeface="Arial Narrow"/>
                        </a:rPr>
                        <a:t>Se reportó creciente súbita del río Gámbita a la altura de la vereda La Palma en el municipio de Gámbita, Santander (18/04/2026).</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u="none" strike="noStrike" kern="1200" baseline="0" dirty="0">
                          <a:effectLst/>
                          <a:latin typeface="Verdana" panose="020B0604030504040204" pitchFamily="34" charset="0"/>
                          <a:ea typeface="Verdana" panose="020B0604030504040204" pitchFamily="34" charset="0"/>
                        </a:rPr>
                        <a:t>Probabilidad de crecientes en el río Lebrija y sus aportantes</a:t>
                      </a:r>
                      <a:r>
                        <a:rPr lang="es-ES" sz="1000" u="none" strike="noStrike" kern="1200" baseline="0" dirty="0">
                          <a:solidFill>
                            <a:schemeClr val="tx1"/>
                          </a:solidFill>
                          <a:effectLst/>
                          <a:latin typeface="Verdana" panose="020B0604030504040204" pitchFamily="34" charset="0"/>
                          <a:ea typeface="Verdana" panose="020B0604030504040204" pitchFamily="34" charset="0"/>
                        </a:rPr>
                        <a:t>, e</a:t>
                      </a:r>
                      <a:r>
                        <a:rPr lang="es-ES" sz="1000" u="none" strike="noStrike" kern="1200" baseline="0" dirty="0">
                          <a:effectLst/>
                          <a:latin typeface="Verdana" panose="020B0604030504040204" pitchFamily="34" charset="0"/>
                          <a:ea typeface="Verdana" panose="020B0604030504040204" pitchFamily="34" charset="0"/>
                        </a:rPr>
                        <a:t>specialmente en </a:t>
                      </a:r>
                      <a:r>
                        <a:rPr lang="es-ES" sz="1000" u="none" strike="noStrike" kern="1200" baseline="0" dirty="0">
                          <a:solidFill>
                            <a:schemeClr val="tx1"/>
                          </a:solidFill>
                          <a:effectLst/>
                          <a:latin typeface="Verdana" panose="020B0604030504040204" pitchFamily="34" charset="0"/>
                          <a:ea typeface="Verdana" panose="020B0604030504040204" pitchFamily="34" charset="0"/>
                        </a:rPr>
                        <a:t>las quebradas La </a:t>
                      </a:r>
                      <a:r>
                        <a:rPr lang="es-ES" sz="1000" u="none" strike="noStrike" kern="1200" baseline="0" dirty="0" err="1">
                          <a:solidFill>
                            <a:schemeClr val="tx1"/>
                          </a:solidFill>
                          <a:effectLst/>
                          <a:latin typeface="Verdana" panose="020B0604030504040204" pitchFamily="34" charset="0"/>
                          <a:ea typeface="Verdana" panose="020B0604030504040204" pitchFamily="34" charset="0"/>
                        </a:rPr>
                        <a:t>Ruitoca</a:t>
                      </a:r>
                      <a:r>
                        <a:rPr lang="es-ES" sz="1000" u="none" strike="noStrike" kern="1200" baseline="0" dirty="0">
                          <a:solidFill>
                            <a:schemeClr val="tx1"/>
                          </a:solidFill>
                          <a:effectLst/>
                          <a:latin typeface="Verdana" panose="020B0604030504040204" pitchFamily="34" charset="0"/>
                          <a:ea typeface="Verdana" panose="020B0604030504040204" pitchFamily="34" charset="0"/>
                        </a:rPr>
                        <a:t>, Las Raíces, </a:t>
                      </a:r>
                      <a:r>
                        <a:rPr lang="es-CO" sz="1000" u="none" strike="noStrike" kern="1200" baseline="0" dirty="0" err="1">
                          <a:effectLst/>
                          <a:latin typeface="Verdana" panose="020B0604030504040204" pitchFamily="34" charset="0"/>
                          <a:ea typeface="Verdana" panose="020B0604030504040204" pitchFamily="34" charset="0"/>
                        </a:rPr>
                        <a:t>Zapamanga</a:t>
                      </a:r>
                      <a:r>
                        <a:rPr lang="es-CO" sz="1000" u="none" strike="noStrike" kern="1200" baseline="0" dirty="0">
                          <a:effectLst/>
                          <a:latin typeface="Verdana" panose="020B0604030504040204" pitchFamily="34" charset="0"/>
                          <a:ea typeface="Verdana" panose="020B0604030504040204" pitchFamily="34" charset="0"/>
                        </a:rPr>
                        <a:t>, Agua Blanca, Españolita, La Iglesia, </a:t>
                      </a:r>
                      <a:r>
                        <a:rPr lang="es-ES" sz="1000" u="none" strike="noStrike" kern="1200" baseline="0" dirty="0">
                          <a:effectLst/>
                          <a:latin typeface="Verdana" panose="020B0604030504040204" pitchFamily="34" charset="0"/>
                          <a:ea typeface="Verdana" panose="020B0604030504040204" pitchFamily="34" charset="0"/>
                        </a:rPr>
                        <a:t>Vega de Oro, </a:t>
                      </a:r>
                      <a:r>
                        <a:rPr lang="es-CO" sz="1000" u="none" strike="noStrike" kern="1200" baseline="0" dirty="0" err="1">
                          <a:effectLst/>
                          <a:latin typeface="Verdana" panose="020B0604030504040204" pitchFamily="34" charset="0"/>
                          <a:ea typeface="Verdana" panose="020B0604030504040204" pitchFamily="34" charset="0"/>
                        </a:rPr>
                        <a:t>Chirrerón</a:t>
                      </a:r>
                      <a:r>
                        <a:rPr lang="es-CO" sz="1000" u="none" strike="noStrike" kern="1200" baseline="0" dirty="0">
                          <a:effectLst/>
                          <a:latin typeface="Verdana" panose="020B0604030504040204" pitchFamily="34" charset="0"/>
                          <a:ea typeface="Verdana" panose="020B0604030504040204" pitchFamily="34" charset="0"/>
                        </a:rPr>
                        <a:t>, El Caraño, La Raya, La Lejía,</a:t>
                      </a:r>
                      <a:r>
                        <a:rPr lang="es-ES" sz="1000" u="none" strike="noStrike" kern="1200" baseline="0" dirty="0">
                          <a:solidFill>
                            <a:schemeClr val="tx1"/>
                          </a:solidFill>
                          <a:effectLst/>
                          <a:latin typeface="Verdana" panose="020B0604030504040204" pitchFamily="34" charset="0"/>
                          <a:ea typeface="Verdana" panose="020B0604030504040204" pitchFamily="34" charset="0"/>
                        </a:rPr>
                        <a:t> San Alberto, </a:t>
                      </a:r>
                      <a:r>
                        <a:rPr lang="es-ES" sz="1000" u="none" strike="noStrike" kern="1200" baseline="0" dirty="0">
                          <a:effectLst/>
                          <a:latin typeface="Verdana" panose="020B0604030504040204" pitchFamily="34" charset="0"/>
                          <a:ea typeface="Verdana" panose="020B0604030504040204" pitchFamily="34" charset="0"/>
                        </a:rPr>
                        <a:t>El Palo y La Cascajera, y </a:t>
                      </a:r>
                      <a:r>
                        <a:rPr lang="es-ES" sz="1000" u="none" strike="noStrike" kern="1200" baseline="0" dirty="0">
                          <a:solidFill>
                            <a:schemeClr val="tx1"/>
                          </a:solidFill>
                          <a:effectLst/>
                          <a:latin typeface="Verdana" panose="020B0604030504040204" pitchFamily="34" charset="0"/>
                          <a:ea typeface="Verdana" panose="020B0604030504040204" pitchFamily="34" charset="0"/>
                        </a:rPr>
                        <a:t>los ríos </a:t>
                      </a:r>
                      <a:r>
                        <a:rPr lang="es-CO" sz="1000" u="none" strike="noStrike" kern="1200" baseline="0" dirty="0">
                          <a:effectLst/>
                          <a:latin typeface="Verdana" panose="020B0604030504040204" pitchFamily="34" charset="0"/>
                          <a:ea typeface="Verdana" panose="020B0604030504040204" pitchFamily="34" charset="0"/>
                        </a:rPr>
                        <a:t>Frío, Hato, </a:t>
                      </a:r>
                      <a:r>
                        <a:rPr lang="es-ES" sz="1000" u="none" strike="noStrike" kern="1200" baseline="0" dirty="0">
                          <a:solidFill>
                            <a:schemeClr val="tx1"/>
                          </a:solidFill>
                          <a:effectLst/>
                          <a:latin typeface="Verdana" panose="020B0604030504040204" pitchFamily="34" charset="0"/>
                          <a:ea typeface="Verdana" panose="020B0604030504040204" pitchFamily="34" charset="0"/>
                        </a:rPr>
                        <a:t>Cáchira, Río de Oro, Charta, Florida Blanca, </a:t>
                      </a:r>
                      <a:r>
                        <a:rPr lang="es-ES" sz="1000" u="none" strike="noStrike" kern="1200" baseline="0" dirty="0">
                          <a:effectLst/>
                          <a:latin typeface="Verdana" panose="020B0604030504040204" pitchFamily="34" charset="0"/>
                          <a:ea typeface="Verdana" panose="020B0604030504040204" pitchFamily="34" charset="0"/>
                        </a:rPr>
                        <a:t>San Pablo y </a:t>
                      </a:r>
                      <a:r>
                        <a:rPr lang="es-ES" sz="1000" u="none" strike="noStrike" kern="1200" baseline="0" dirty="0">
                          <a:solidFill>
                            <a:schemeClr val="tx1"/>
                          </a:solidFill>
                          <a:effectLst/>
                          <a:latin typeface="Verdana" panose="020B0604030504040204" pitchFamily="34" charset="0"/>
                          <a:ea typeface="Verdana" panose="020B0604030504040204" pitchFamily="34" charset="0"/>
                        </a:rPr>
                        <a:t>El Playón. Especial atención </a:t>
                      </a:r>
                      <a:r>
                        <a:rPr lang="es-ES" sz="1000" u="none" strike="noStrike" kern="1200" baseline="0" dirty="0">
                          <a:effectLst/>
                          <a:latin typeface="Verdana" panose="020B0604030504040204" pitchFamily="34" charset="0"/>
                          <a:ea typeface="Verdana" panose="020B0604030504040204" pitchFamily="34" charset="0"/>
                        </a:rPr>
                        <a:t>en los municipios de Cáchira, </a:t>
                      </a:r>
                      <a:r>
                        <a:rPr lang="es-CO" sz="1000" u="none" strike="noStrike" kern="1200" baseline="0" dirty="0">
                          <a:effectLst/>
                          <a:latin typeface="Verdana" panose="020B0604030504040204" pitchFamily="34" charset="0"/>
                          <a:ea typeface="Verdana" panose="020B0604030504040204" pitchFamily="34" charset="0"/>
                        </a:rPr>
                        <a:t>La Esperanza</a:t>
                      </a:r>
                      <a:r>
                        <a:rPr lang="es-ES" sz="1000" u="none" strike="noStrike" kern="1200" baseline="0" dirty="0">
                          <a:effectLst/>
                          <a:latin typeface="Verdana" panose="020B0604030504040204" pitchFamily="34" charset="0"/>
                          <a:ea typeface="Verdana" panose="020B0604030504040204" pitchFamily="34" charset="0"/>
                        </a:rPr>
                        <a:t> (Norte de Santander)</a:t>
                      </a:r>
                      <a:r>
                        <a:rPr lang="es-ES" sz="1000" u="none" strike="noStrike" kern="1200" baseline="0" dirty="0">
                          <a:solidFill>
                            <a:schemeClr val="tx1"/>
                          </a:solidFill>
                          <a:effectLst/>
                          <a:latin typeface="Verdana" panose="020B0604030504040204" pitchFamily="34" charset="0"/>
                          <a:ea typeface="Verdana" panose="020B0604030504040204" pitchFamily="34" charset="0"/>
                        </a:rPr>
                        <a:t>, </a:t>
                      </a:r>
                      <a:r>
                        <a:rPr lang="es-ES" sz="1000" u="none" strike="noStrike" kern="1200" baseline="0" dirty="0">
                          <a:effectLst/>
                          <a:latin typeface="Verdana" panose="020B0604030504040204" pitchFamily="34" charset="0"/>
                          <a:ea typeface="Verdana" panose="020B0604030504040204" pitchFamily="34" charset="0"/>
                        </a:rPr>
                        <a:t>Floridablanca, Piedecuesta, Girón, Lebrija, Rionegro, Bucaramanga, Sabana de Torres y Puerto Wilches (Santander). </a:t>
                      </a:r>
                      <a:r>
                        <a:rPr lang="es-ES" sz="1000" b="1" u="none" strike="noStrike" kern="1200" baseline="0" dirty="0">
                          <a:effectLst/>
                          <a:latin typeface="Verdana" panose="020B0604030504040204" pitchFamily="34" charset="0"/>
                          <a:ea typeface="Verdana" panose="020B0604030504040204" pitchFamily="34" charset="0"/>
                        </a:rPr>
                        <a:t>Notas</a:t>
                      </a:r>
                      <a:r>
                        <a:rPr lang="es-ES" sz="1000" u="none" strike="noStrike" kern="1200" baseline="0" dirty="0">
                          <a:effectLst/>
                          <a:latin typeface="Verdana" panose="020B0604030504040204" pitchFamily="34" charset="0"/>
                          <a:ea typeface="Verdana" panose="020B0604030504040204" pitchFamily="34" charset="0"/>
                        </a:rPr>
                        <a:t>: </a:t>
                      </a:r>
                      <a:r>
                        <a:rPr lang="es-ES" sz="1000" b="1" u="none" strike="noStrike" kern="1200" baseline="0" dirty="0">
                          <a:effectLst/>
                          <a:latin typeface="Verdana" panose="020B0604030504040204" pitchFamily="34" charset="0"/>
                          <a:ea typeface="Verdana" panose="020B0604030504040204" pitchFamily="34" charset="0"/>
                        </a:rPr>
                        <a:t>1)</a:t>
                      </a:r>
                      <a:r>
                        <a:rPr lang="es-ES" sz="1000" u="none" strike="noStrike" kern="1200" baseline="0" dirty="0">
                          <a:effectLst/>
                          <a:latin typeface="Verdana" panose="020B0604030504040204" pitchFamily="34" charset="0"/>
                          <a:ea typeface="Verdana" panose="020B0604030504040204" pitchFamily="34" charset="0"/>
                        </a:rPr>
                        <a:t> Se reporta creciente súbita de la Quebrada Villanueva a la altura de Piedecuesta, Santander (16/04/2026). </a:t>
                      </a:r>
                      <a:r>
                        <a:rPr lang="es-ES" sz="1000" b="1" u="none" strike="noStrike" kern="1200" baseline="0" dirty="0">
                          <a:effectLst/>
                          <a:latin typeface="Verdana" panose="020B0604030504040204" pitchFamily="34" charset="0"/>
                          <a:ea typeface="Verdana" panose="020B0604030504040204" pitchFamily="34" charset="0"/>
                        </a:rPr>
                        <a:t>2) </a:t>
                      </a:r>
                      <a:r>
                        <a:rPr lang="es-ES" sz="1000" u="none" strike="noStrike" kern="1200" baseline="0" dirty="0">
                          <a:effectLst/>
                          <a:latin typeface="Verdana" panose="020B0604030504040204" pitchFamily="34" charset="0"/>
                          <a:ea typeface="Verdana" panose="020B0604030504040204" pitchFamily="34" charset="0"/>
                        </a:rPr>
                        <a:t>Se reportó creciente súbita del río Cachira a la altura de la vereda La </a:t>
                      </a:r>
                      <a:r>
                        <a:rPr lang="es-ES" sz="1000" u="none" strike="noStrike" kern="1200" baseline="0" dirty="0" err="1">
                          <a:effectLst/>
                          <a:latin typeface="Verdana" panose="020B0604030504040204" pitchFamily="34" charset="0"/>
                          <a:ea typeface="Verdana" panose="020B0604030504040204" pitchFamily="34" charset="0"/>
                        </a:rPr>
                        <a:t>Platanala</a:t>
                      </a:r>
                      <a:r>
                        <a:rPr lang="es-ES" sz="1000" u="none" strike="noStrike" kern="1200" baseline="0" dirty="0">
                          <a:effectLst/>
                          <a:latin typeface="Verdana" panose="020B0604030504040204" pitchFamily="34" charset="0"/>
                          <a:ea typeface="Verdana" panose="020B0604030504040204" pitchFamily="34" charset="0"/>
                        </a:rPr>
                        <a:t> en el municipio de Rionegro, Santander (19/04/2026). </a:t>
                      </a:r>
                      <a:r>
                        <a:rPr lang="es-CO" sz="1000" b="1" u="none" strike="noStrike" kern="1200" baseline="0" dirty="0">
                          <a:effectLst/>
                          <a:latin typeface="Verdana" panose="020B0604030504040204" pitchFamily="34" charset="0"/>
                          <a:ea typeface="Verdana" panose="020B0604030504040204" pitchFamily="34" charset="0"/>
                        </a:rPr>
                        <a:t>3) </a:t>
                      </a:r>
                      <a:r>
                        <a:rPr lang="es-CO" sz="1000" u="none" strike="noStrike" kern="1200" baseline="0" dirty="0">
                          <a:effectLst/>
                          <a:latin typeface="Verdana" panose="020B0604030504040204" pitchFamily="34" charset="0"/>
                          <a:ea typeface="Verdana" panose="020B0604030504040204" pitchFamily="34" charset="0"/>
                        </a:rPr>
                        <a:t>Se reportó avenida torrencial de la quebrada Honda en inmediaciones de la vereda Ramírez, del municipio de Cáchira, Norte de Santander (26/04/2026).</a:t>
                      </a:r>
                      <a:endParaRPr lang="es-ES" sz="1000" u="none" strike="noStrike" kern="1200" baseline="0" dirty="0">
                        <a:effectLst/>
                        <a:latin typeface="Verdana" panose="020B0604030504040204" pitchFamily="34" charset="0"/>
                        <a:ea typeface="Verdana" panose="020B060403050404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Buturama</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r>
                        <a:rPr lang="es-CO" sz="1000" u="none" strike="noStrike" dirty="0">
                          <a:latin typeface="Verdana" panose="020B0604030504040204" pitchFamily="34" charset="0"/>
                          <a:ea typeface="Verdana" panose="020B0604030504040204" pitchFamily="34" charset="0"/>
                          <a:cs typeface="Arial Narrow"/>
                          <a:sym typeface="Arial Narrow"/>
                        </a:rPr>
                        <a:t> </a:t>
                      </a:r>
                      <a:endPar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Crecientes</a:t>
                      </a:r>
                      <a:r>
                        <a:rPr lang="es-CO" sz="1000" u="none" strike="noStrike" cap="none" baseline="0" dirty="0">
                          <a:latin typeface="Verdana" panose="020B0604030504040204" pitchFamily="34" charset="0"/>
                          <a:ea typeface="Verdana" panose="020B0604030504040204" pitchFamily="34" charset="0"/>
                          <a:cs typeface="Arial Narrow"/>
                          <a:sym typeface="Arial Narrow"/>
                        </a:rPr>
                        <a:t> </a:t>
                      </a:r>
                      <a:r>
                        <a:rPr lang="es-CO" sz="1000" u="none" strike="noStrike" cap="none" dirty="0">
                          <a:latin typeface="Verdana" panose="020B0604030504040204" pitchFamily="34" charset="0"/>
                          <a:ea typeface="Verdana" panose="020B0604030504040204" pitchFamily="34" charset="0"/>
                          <a:cs typeface="Arial Narrow"/>
                          <a:sym typeface="Arial Narrow"/>
                        </a:rPr>
                        <a:t>súbitas en el río Medellín y sus aportantes en el Valle de Aburra. </a:t>
                      </a:r>
                      <a:r>
                        <a:rPr lang="es-CO" sz="1000" dirty="0">
                          <a:latin typeface="Verdana" panose="020B0604030504040204" pitchFamily="34" charset="0"/>
                          <a:ea typeface="Verdana" panose="020B0604030504040204" pitchFamily="34" charset="0"/>
                        </a:rPr>
                        <a:t>Se recomienda mantener especial atención sobre el río Medellín y sus principales afluentes, entre ellos las quebradas Alta Vista, La </a:t>
                      </a:r>
                      <a:r>
                        <a:rPr lang="es-CO" sz="1000" dirty="0" err="1">
                          <a:latin typeface="Verdana" panose="020B0604030504040204" pitchFamily="34" charset="0"/>
                          <a:ea typeface="Verdana" panose="020B0604030504040204" pitchFamily="34" charset="0"/>
                        </a:rPr>
                        <a:t>Bermejala</a:t>
                      </a:r>
                      <a:r>
                        <a:rPr lang="es-CO" sz="1000" dirty="0">
                          <a:latin typeface="Verdana" panose="020B0604030504040204" pitchFamily="34" charset="0"/>
                          <a:ea typeface="Verdana" panose="020B0604030504040204" pitchFamily="34" charset="0"/>
                        </a:rPr>
                        <a:t>, Cafetal, </a:t>
                      </a:r>
                      <a:r>
                        <a:rPr lang="es-CO" sz="1000" dirty="0" err="1">
                          <a:latin typeface="Verdana" panose="020B0604030504040204" pitchFamily="34" charset="0"/>
                          <a:ea typeface="Verdana" panose="020B0604030504040204" pitchFamily="34" charset="0"/>
                        </a:rPr>
                        <a:t>Chuscala</a:t>
                      </a:r>
                      <a:r>
                        <a:rPr lang="es-CO" sz="1000" dirty="0">
                          <a:latin typeface="Verdana" panose="020B0604030504040204" pitchFamily="34" charset="0"/>
                          <a:ea typeface="Verdana" panose="020B0604030504040204" pitchFamily="34" charset="0"/>
                        </a:rPr>
                        <a:t>, Doña María, El Sesteadero, Hato, El Indio, Jabalona–Aguacatala, La Honda, La </a:t>
                      </a:r>
                      <a:r>
                        <a:rPr lang="es-CO" sz="1000" dirty="0" err="1">
                          <a:latin typeface="Verdana" panose="020B0604030504040204" pitchFamily="34" charset="0"/>
                          <a:ea typeface="Verdana" panose="020B0604030504040204" pitchFamily="34" charset="0"/>
                        </a:rPr>
                        <a:t>Iguaná</a:t>
                      </a:r>
                      <a:r>
                        <a:rPr lang="es-CO" sz="1000" dirty="0">
                          <a:latin typeface="Verdana" panose="020B0604030504040204" pitchFamily="34" charset="0"/>
                          <a:ea typeface="Verdana" panose="020B0604030504040204" pitchFamily="34" charset="0"/>
                        </a:rPr>
                        <a:t>, La Loca, La Madera, La Magdalena, La Muñoz, La </a:t>
                      </a:r>
                      <a:r>
                        <a:rPr lang="es-CO" sz="1000" dirty="0" err="1">
                          <a:latin typeface="Verdana" panose="020B0604030504040204" pitchFamily="34" charset="0"/>
                          <a:ea typeface="Verdana" panose="020B0604030504040204" pitchFamily="34" charset="0"/>
                        </a:rPr>
                        <a:t>Picacha</a:t>
                      </a:r>
                      <a:r>
                        <a:rPr lang="es-CO" sz="1000" dirty="0">
                          <a:latin typeface="Verdana" panose="020B0604030504040204" pitchFamily="34" charset="0"/>
                          <a:ea typeface="Verdana" panose="020B0604030504040204" pitchFamily="34" charset="0"/>
                        </a:rPr>
                        <a:t>, La Presidenta, La Santa Elena, Olivares, Sabanetica y La Toscana–Zenú. </a:t>
                      </a:r>
                      <a:r>
                        <a:rPr lang="es-CO" sz="1000" u="none" strike="noStrike" cap="none" dirty="0">
                          <a:latin typeface="Verdana" panose="020B0604030504040204" pitchFamily="34" charset="0"/>
                          <a:ea typeface="Verdana" panose="020B0604030504040204" pitchFamily="34" charset="0"/>
                          <a:cs typeface="Arial Narrow"/>
                          <a:sym typeface="Arial Narrow"/>
                        </a:rPr>
                        <a:t>Especial atención a los municipios de Bello, Caldas, Copacabana, Girardota, Itagüí, La Estrella, Medellín, Sabaneta y Barbosa (Antioquia). </a:t>
                      </a:r>
                      <a:endParaRPr lang="es-CO" sz="1000" b="0" dirty="0">
                        <a:latin typeface="Verdana" panose="020B0604030504040204" pitchFamily="34" charset="0"/>
                        <a:ea typeface="Verdana" panose="020B0604030504040204" pitchFamily="34" charset="0"/>
                        <a:cs typeface="Arial Narrow"/>
                        <a:sym typeface="Arial Narrow"/>
                      </a:endParaRP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962478927"/>
                  </a:ext>
                </a:extLst>
              </a:tr>
            </a:tbl>
          </a:graphicData>
        </a:graphic>
      </p:graphicFrame>
      <p:pic>
        <p:nvPicPr>
          <p:cNvPr id="6" name="Google Shape;354;p9" descr="Recurso 31.png">
            <a:extLst>
              <a:ext uri="{FF2B5EF4-FFF2-40B4-BE49-F238E27FC236}">
                <a16:creationId xmlns:a16="http://schemas.microsoft.com/office/drawing/2014/main" id="{B0E3C0EE-381F-4992-8DE9-C4608DC6561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963A4AB7-5DEE-A27C-1A82-962A8F223A4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457552" y="3115657"/>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717;p10">
            <a:extLst>
              <a:ext uri="{FF2B5EF4-FFF2-40B4-BE49-F238E27FC236}">
                <a16:creationId xmlns:a16="http://schemas.microsoft.com/office/drawing/2014/main" id="{B3ED0EB8-067A-4AB1-D861-1CEABFAD134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102036" y="273084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17;p10">
            <a:extLst>
              <a:ext uri="{FF2B5EF4-FFF2-40B4-BE49-F238E27FC236}">
                <a16:creationId xmlns:a16="http://schemas.microsoft.com/office/drawing/2014/main" id="{5D708A72-58D1-D358-1ACC-F51C747CD9B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022623" y="2515378"/>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7;p10">
            <a:extLst>
              <a:ext uri="{FF2B5EF4-FFF2-40B4-BE49-F238E27FC236}">
                <a16:creationId xmlns:a16="http://schemas.microsoft.com/office/drawing/2014/main" id="{F8B1A735-017B-CD1F-0C8A-1553A61A9ED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086041" y="321578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131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718F4-3532-4D11-8EC6-9FD5AD39F469}"/>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C06A57B4-4F40-CD4C-E140-3303A2902B2A}"/>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1796"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C23400FF-9284-92B2-4A24-0DC8D34E1384}"/>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4F3CF1D0-DB78-38CC-FD91-D48CD6163A0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4682253B-7D2A-3B7E-8A7C-435183ED3CE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6154C0FA-2EB5-2634-DAF7-C6F8E99243F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2DE74EA-0091-C823-BE73-D6CD1B4DBB6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74B7F960-78D4-7472-5449-94EE3F41177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7F6532DD-6B89-1FD1-5FE7-991C82E7F1FB}"/>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C9642E80-2D43-F2D5-790E-15459342C0E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977CA88F-F1C1-E47E-F333-30F3B4864F2A}"/>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5C60AA7E-9431-DC1D-5317-C9ECE068DA6D}"/>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0C1F01D7-1997-E218-71DE-B27C51F736D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D2F5AF79-1144-302E-7185-4AA55169F4B1}"/>
              </a:ext>
            </a:extLst>
          </p:cNvPr>
          <p:cNvGraphicFramePr>
            <a:graphicFrameLocks noGrp="1"/>
          </p:cNvGraphicFramePr>
          <p:nvPr>
            <p:extLst>
              <p:ext uri="{D42A27DB-BD31-4B8C-83A1-F6EECF244321}">
                <p14:modId xmlns:p14="http://schemas.microsoft.com/office/powerpoint/2010/main" val="1346369658"/>
              </p:ext>
            </p:extLst>
          </p:nvPr>
        </p:nvGraphicFramePr>
        <p:xfrm>
          <a:off x="4428397" y="1411132"/>
          <a:ext cx="7486235" cy="1971808"/>
        </p:xfrm>
        <a:graphic>
          <a:graphicData uri="http://schemas.openxmlformats.org/drawingml/2006/table">
            <a:tbl>
              <a:tblPr/>
              <a:tblGrid>
                <a:gridCol w="1240916">
                  <a:extLst>
                    <a:ext uri="{9D8B030D-6E8A-4147-A177-3AD203B41FA5}">
                      <a16:colId xmlns:a16="http://schemas.microsoft.com/office/drawing/2014/main" val="20000"/>
                    </a:ext>
                  </a:extLst>
                </a:gridCol>
                <a:gridCol w="6245319">
                  <a:extLst>
                    <a:ext uri="{9D8B030D-6E8A-4147-A177-3AD203B41FA5}">
                      <a16:colId xmlns:a16="http://schemas.microsoft.com/office/drawing/2014/main" val="20001"/>
                    </a:ext>
                  </a:extLst>
                </a:gridCol>
              </a:tblGrid>
              <a:tr h="2690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137971">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lang="es-CO" sz="1000" b="0" dirty="0">
                          <a:latin typeface="Verdana" panose="020B0604030504040204" pitchFamily="34" charset="0"/>
                          <a:ea typeface="Verdana" panose="020B0604030504040204" pitchFamily="34" charset="0"/>
                        </a:rPr>
                        <a:t>Magdalena – Cauca</a:t>
                      </a:r>
                    </a:p>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endParaRPr sz="1000" b="0" dirty="0">
                        <a:latin typeface="Verdana" panose="020B0604030504040204" pitchFamily="34" charset="0"/>
                        <a:ea typeface="Verdana" panose="020B0604030504040204" pitchFamily="34" charset="0"/>
                      </a:endParaRP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1" u="none" strike="noStrike" noProof="0" dirty="0">
                          <a:solidFill>
                            <a:schemeClr val="dk1"/>
                          </a:solidFill>
                          <a:latin typeface="Verdana" panose="020B0604030504040204" pitchFamily="34" charset="0"/>
                          <a:ea typeface="Verdana" panose="020B0604030504040204" pitchFamily="34" charset="0"/>
                          <a:cs typeface="+mn-cs"/>
                        </a:rPr>
                        <a:t>Alerta puntual: </a:t>
                      </a:r>
                      <a:r>
                        <a:rPr lang="es-CO" sz="1000" u="none" strike="noStrike" noProof="0" dirty="0">
                          <a:solidFill>
                            <a:schemeClr val="dk1"/>
                          </a:solidFill>
                          <a:latin typeface="Verdana" panose="020B0604030504040204" pitchFamily="34" charset="0"/>
                          <a:ea typeface="Verdana" panose="020B0604030504040204" pitchFamily="34" charset="0"/>
                          <a:cs typeface="+mn-cs"/>
                        </a:rPr>
                        <a:t>Afectaciones por rompimiento del dique marginal del río Cauca en el sector Caregato a la altura de San Jacinto del Cauca (Bolívar). Se recomienda especial atención en La Región de La Mojana por transvase del caudal del río Cauca (06/05/2024).</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noProof="0" dirty="0">
                          <a:solidFill>
                            <a:schemeClr val="dk1"/>
                          </a:solidFill>
                          <a:latin typeface="Verdana" panose="020B0604030504040204" pitchFamily="34" charset="0"/>
                          <a:ea typeface="Verdana" panose="020B0604030504040204" pitchFamily="34" charset="0"/>
                          <a:cs typeface="+mn-cs"/>
                        </a:rPr>
                        <a:t>Persisten las áreas inundadas en los municipios de San Jacinto del Cauca, Caimito, San Benito Abad, Ayapel, Guaranda, San Marcos y Sucre, asociadas al ingreso de agua del río Cauca a través de los boquetes en Caregato y Los Arrastres. Notas: 1) Activación del rompimiento en el sector de la Hacienda la Palmira (4/02/2026). 2) reporte de Rompimientos en la margen izquierda del rio San Jorge en los sectores del Totumo, Cantaleta y </a:t>
                      </a:r>
                      <a:r>
                        <a:rPr lang="es-CO" sz="1000" u="none" strike="noStrike" noProof="0" dirty="0" err="1">
                          <a:solidFill>
                            <a:schemeClr val="dk1"/>
                          </a:solidFill>
                          <a:latin typeface="Verdana" panose="020B0604030504040204" pitchFamily="34" charset="0"/>
                          <a:ea typeface="Verdana" panose="020B0604030504040204" pitchFamily="34" charset="0"/>
                          <a:cs typeface="+mn-cs"/>
                        </a:rPr>
                        <a:t>Voragine</a:t>
                      </a:r>
                      <a:r>
                        <a:rPr lang="es-CO" sz="1000" u="none" strike="noStrike" noProof="0" dirty="0">
                          <a:solidFill>
                            <a:schemeClr val="dk1"/>
                          </a:solidFill>
                          <a:latin typeface="Verdana" panose="020B0604030504040204" pitchFamily="34" charset="0"/>
                          <a:ea typeface="Verdana" panose="020B0604030504040204" pitchFamily="34" charset="0"/>
                          <a:cs typeface="+mn-cs"/>
                        </a:rPr>
                        <a:t>, afectando las comunidades de Nueva Esperanza, Puerto Leticia, Puerto Santo y Cintura – Pueblo Nuevo (08/02/2026).</a:t>
                      </a: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962478927"/>
                  </a:ext>
                </a:extLst>
              </a:tr>
            </a:tbl>
          </a:graphicData>
        </a:graphic>
      </p:graphicFrame>
      <p:pic>
        <p:nvPicPr>
          <p:cNvPr id="6" name="Google Shape;354;p9" descr="Recurso 31.png">
            <a:extLst>
              <a:ext uri="{FF2B5EF4-FFF2-40B4-BE49-F238E27FC236}">
                <a16:creationId xmlns:a16="http://schemas.microsoft.com/office/drawing/2014/main" id="{2BE8DF15-708B-43B6-590D-9AB6AAC3255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2;p15">
            <a:extLst>
              <a:ext uri="{FF2B5EF4-FFF2-40B4-BE49-F238E27FC236}">
                <a16:creationId xmlns:a16="http://schemas.microsoft.com/office/drawing/2014/main" id="{9EB47F26-4F35-4F3F-446E-B6ECABA81E63}"/>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4493" y="254354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42;p15">
            <a:extLst>
              <a:ext uri="{FF2B5EF4-FFF2-40B4-BE49-F238E27FC236}">
                <a16:creationId xmlns:a16="http://schemas.microsoft.com/office/drawing/2014/main" id="{1414E304-1AC5-E502-767B-0474FFE8CB3F}"/>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7628" y="2287216"/>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2E071A4B-B084-F539-C715-42C3EEAFDAB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692875" y="2726813"/>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63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77E3A-79E2-6A71-1A1B-45D27A71874A}"/>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E94D1914-9DC8-A717-A782-3B73BE8E73C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1796"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C2649122-5CDE-D7AC-A25C-9ACCFC70FB29}"/>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1E175126-72B6-BFC5-2392-ED4EB96CD88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AE1049EA-C7C0-0B2E-84CC-A554DC58B16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B9D63FE0-C207-9531-4CF0-85A6367D34D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E34908F6-FF84-BE57-42E9-22678A1FD67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6C2FB186-7C99-6FF3-828A-E29052E0992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DAA0CCF9-1C26-2349-DCA1-95D0FE789B0C}"/>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29A2CDC2-1822-C0D1-7221-AE085FDFD1E9}"/>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FCF388AB-3CB2-9256-CE41-B5F3AF61F10F}"/>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6FE36DB2-B8A9-2DD1-99B7-AF29AD47B656}"/>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D53329EC-B43C-016F-3C6B-3921969816C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D5999B54-31E2-6909-35A3-D58B7AE5CD8C}"/>
              </a:ext>
            </a:extLst>
          </p:cNvPr>
          <p:cNvGraphicFramePr>
            <a:graphicFrameLocks noGrp="1"/>
          </p:cNvGraphicFramePr>
          <p:nvPr>
            <p:extLst>
              <p:ext uri="{D42A27DB-BD31-4B8C-83A1-F6EECF244321}">
                <p14:modId xmlns:p14="http://schemas.microsoft.com/office/powerpoint/2010/main" val="43633666"/>
              </p:ext>
            </p:extLst>
          </p:nvPr>
        </p:nvGraphicFramePr>
        <p:xfrm>
          <a:off x="4408227" y="1746055"/>
          <a:ext cx="7486235" cy="2581408"/>
        </p:xfrm>
        <a:graphic>
          <a:graphicData uri="http://schemas.openxmlformats.org/drawingml/2006/table">
            <a:tbl>
              <a:tblPr/>
              <a:tblGrid>
                <a:gridCol w="1240916">
                  <a:extLst>
                    <a:ext uri="{9D8B030D-6E8A-4147-A177-3AD203B41FA5}">
                      <a16:colId xmlns:a16="http://schemas.microsoft.com/office/drawing/2014/main" val="20000"/>
                    </a:ext>
                  </a:extLst>
                </a:gridCol>
                <a:gridCol w="6245319">
                  <a:extLst>
                    <a:ext uri="{9D8B030D-6E8A-4147-A177-3AD203B41FA5}">
                      <a16:colId xmlns:a16="http://schemas.microsoft.com/office/drawing/2014/main" val="20001"/>
                    </a:ext>
                  </a:extLst>
                </a:gridCol>
              </a:tblGrid>
              <a:tr h="2690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967632">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lang="es-CO" sz="1000" b="0" dirty="0">
                          <a:latin typeface="Verdana" panose="020B0604030504040204" pitchFamily="34" charset="0"/>
                          <a:ea typeface="Verdana" panose="020B0604030504040204" pitchFamily="34" charset="0"/>
                        </a:rPr>
                        <a:t>Orinoco</a:t>
                      </a:r>
                      <a:endParaRPr sz="1000" b="0" dirty="0">
                        <a:latin typeface="Verdana" panose="020B0604030504040204" pitchFamily="34" charset="0"/>
                        <a:ea typeface="Verdana" panose="020B0604030504040204" pitchFamily="34" charset="0"/>
                      </a:endParaRP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(aportantes a la cuenca alta del río Meta) y sus afluentes, especialmente los ríos Acacias y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Acaciitas</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los caños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Chichimene</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Cola de Pato, entre otros. Se recomienda prestar atención a los municipios de Castilla la Nueva, Guamal y Acacías del departamento de Meta. </a:t>
                      </a:r>
                      <a:r>
                        <a:rPr lang="es-CO" sz="10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1)</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 creciente súbita del río Guamal con afectación en los municipios de Guamal y Castilla La Nueva, Meta (10/04/2026). </a:t>
                      </a:r>
                      <a:r>
                        <a:rPr lang="es-CO" sz="10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1000" b="0" i="0" u="none" strike="noStrike" cap="none" dirty="0">
                          <a:solidFill>
                            <a:schemeClr val="dk1"/>
                          </a:solidFill>
                          <a:latin typeface="Verdana" panose="020B0604030504040204" pitchFamily="34" charset="0"/>
                          <a:ea typeface="Verdana" panose="020B0604030504040204" pitchFamily="34" charset="0"/>
                        </a:rPr>
                        <a:t>Inundación en El Merey (San Martín) por creciente del río Humadea; hay personas aisladas. Bomberos atienden y el evento sigue abierto. (28/10/2026).</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Guatiquía y sus afluentes, especialmente en los caños Grande, Maizaro y Tigre, así como en las quebradas La Cajones y Salina, y los ríos Caney y </a:t>
                      </a:r>
                      <a:r>
                        <a:rPr lang="es-CO" sz="10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de El Calvario. San Juanito, Restrepo y Villavicencio (Meta).</a:t>
                      </a:r>
                      <a:endPar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Guacavía y sus afluentes, se recomienda especial atención a la altura del municipio Cumaral (Meta). </a:t>
                      </a: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403332349"/>
                  </a:ext>
                </a:extLst>
              </a:tr>
            </a:tbl>
          </a:graphicData>
        </a:graphic>
      </p:graphicFrame>
      <p:pic>
        <p:nvPicPr>
          <p:cNvPr id="6" name="Google Shape;354;p9" descr="Recurso 31.png">
            <a:extLst>
              <a:ext uri="{FF2B5EF4-FFF2-40B4-BE49-F238E27FC236}">
                <a16:creationId xmlns:a16="http://schemas.microsoft.com/office/drawing/2014/main" id="{25ED9B5F-94C2-3594-F7D7-2160BEE7EE7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717;p10">
            <a:extLst>
              <a:ext uri="{FF2B5EF4-FFF2-40B4-BE49-F238E27FC236}">
                <a16:creationId xmlns:a16="http://schemas.microsoft.com/office/drawing/2014/main" id="{A7BC5995-38E9-53B8-9002-2757B0BEDE0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094091" y="3712927"/>
            <a:ext cx="119647" cy="11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717;p10">
            <a:extLst>
              <a:ext uri="{FF2B5EF4-FFF2-40B4-BE49-F238E27FC236}">
                <a16:creationId xmlns:a16="http://schemas.microsoft.com/office/drawing/2014/main" id="{800AA179-DB92-B7E5-ABFC-1F238B16582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062359" y="3827128"/>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264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7D9C7-EB4C-4F04-91DD-6550C22AD40C}"/>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C788112A-EDCD-6FA1-1A70-B7C88991A8F7}"/>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1796" y="1050583"/>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58BC3BB3-0069-9B5A-2D19-A9D5E847E91B}"/>
              </a:ext>
            </a:extLst>
          </p:cNvPr>
          <p:cNvSpPr>
            <a:spLocks noChangeAspect="1" noChangeArrowheads="1"/>
          </p:cNvSpPr>
          <p:nvPr/>
        </p:nvSpPr>
        <p:spPr bwMode="auto">
          <a:xfrm>
            <a:off x="-617539" y="473552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4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C9B07E7C-4A7A-AFCE-EBC3-FFEB3279ABE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E9018A1B-38C9-44BA-927C-4AA94C05936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F359B803-CD70-EF6A-0146-BECB702342C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962534BD-8246-E750-4D7C-31D2229AC6E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1BF988A3-F374-40CE-33C3-FDAE25968B6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156" y="2316587"/>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DCAE4776-AE60-19B5-ADB9-BEB34F665A19}"/>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4188" y="196476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0BB4894D-30E9-2854-F576-C44CEF9570F7}"/>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506" y="2771007"/>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E670FB05-A6F5-693B-DB0E-4C8E016826A8}"/>
              </a:ext>
            </a:extLst>
          </p:cNvPr>
          <p:cNvSpPr txBox="1">
            <a:spLocks noChangeArrowheads="1"/>
          </p:cNvSpPr>
          <p:nvPr/>
        </p:nvSpPr>
        <p:spPr bwMode="auto">
          <a:xfrm>
            <a:off x="3806052" y="7437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5" name="Google Shape;742;p15">
            <a:extLst>
              <a:ext uri="{FF2B5EF4-FFF2-40B4-BE49-F238E27FC236}">
                <a16:creationId xmlns:a16="http://schemas.microsoft.com/office/drawing/2014/main" id="{BEA22D4E-5E61-FCC5-2D0A-901DCA9F7CB4}"/>
              </a:ext>
            </a:extLst>
          </p:cNvPr>
          <p:cNvPicPr preferRelativeResize="0">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476" y="29702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17;p10">
            <a:extLst>
              <a:ext uri="{FF2B5EF4-FFF2-40B4-BE49-F238E27FC236}">
                <a16:creationId xmlns:a16="http://schemas.microsoft.com/office/drawing/2014/main" id="{57D85FDD-EC19-BA6B-6D63-EC38F43182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343394" y="2534471"/>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2301433A-98BA-016D-C782-DEA13B5717FD}"/>
              </a:ext>
            </a:extLst>
          </p:cNvPr>
          <p:cNvGraphicFramePr>
            <a:graphicFrameLocks noGrp="1"/>
          </p:cNvGraphicFramePr>
          <p:nvPr/>
        </p:nvGraphicFramePr>
        <p:xfrm>
          <a:off x="4408227" y="2165155"/>
          <a:ext cx="7486235" cy="2429008"/>
        </p:xfrm>
        <a:graphic>
          <a:graphicData uri="http://schemas.openxmlformats.org/drawingml/2006/table">
            <a:tbl>
              <a:tblPr/>
              <a:tblGrid>
                <a:gridCol w="1240916">
                  <a:extLst>
                    <a:ext uri="{9D8B030D-6E8A-4147-A177-3AD203B41FA5}">
                      <a16:colId xmlns:a16="http://schemas.microsoft.com/office/drawing/2014/main" val="20000"/>
                    </a:ext>
                  </a:extLst>
                </a:gridCol>
                <a:gridCol w="6245319">
                  <a:extLst>
                    <a:ext uri="{9D8B030D-6E8A-4147-A177-3AD203B41FA5}">
                      <a16:colId xmlns:a16="http://schemas.microsoft.com/office/drawing/2014/main" val="20001"/>
                    </a:ext>
                  </a:extLst>
                </a:gridCol>
              </a:tblGrid>
              <a:tr h="2690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sz="1000" b="1" i="0" u="none" strike="noStrike" cap="none" normalizeH="0" baseline="0" noProof="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967632">
                <a:tc>
                  <a:txBody>
                    <a:bodyPr/>
                    <a:lstStyle/>
                    <a:p>
                      <a:pPr marL="0" marR="0" lvl="0" indent="0" algn="ctr" defTabSz="914400" rtl="0" eaLnBrk="1" fontAlgn="auto" latinLnBrk="0" hangingPunct="1">
                        <a:lnSpc>
                          <a:spcPct val="100000"/>
                        </a:lnSpc>
                        <a:spcBef>
                          <a:spcPts val="0"/>
                        </a:spcBef>
                        <a:spcAft>
                          <a:spcPts val="200"/>
                        </a:spcAft>
                        <a:buClr>
                          <a:srgbClr val="000000"/>
                        </a:buClr>
                        <a:buSzPts val="1200"/>
                        <a:buFont typeface="Arial"/>
                        <a:buNone/>
                        <a:tabLst/>
                        <a:defRPr/>
                      </a:pPr>
                      <a:r>
                        <a:rPr lang="es-CO" sz="1000" b="0" dirty="0">
                          <a:latin typeface="Verdana" panose="020B0604030504040204" pitchFamily="34" charset="0"/>
                          <a:ea typeface="Verdana" panose="020B0604030504040204" pitchFamily="34" charset="0"/>
                        </a:rPr>
                        <a:t>Orinoco</a:t>
                      </a:r>
                      <a:endParaRPr sz="1000" b="0" dirty="0">
                        <a:latin typeface="Verdana" panose="020B0604030504040204" pitchFamily="34" charset="0"/>
                        <a:ea typeface="Verdana" panose="020B0604030504040204" pitchFamily="34" charset="0"/>
                      </a:endParaRPr>
                    </a:p>
                  </a:txBody>
                  <a:tcPr marL="50800" marR="50800" marT="76200" marB="5080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Negro y sus afluentes, se recomienda especial atención en</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Villavicencio (Meta). </a:t>
                      </a:r>
                      <a:endPar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Humea y sus afluentes, especialmente el río San Juanito. Especial atención en los municipios de Paratebueno y Medina (Cundinamarca).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Túa</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caño Arietes, se recomienda especial atención sobre los municipios de Monterrey, Tauramena y Villanueva (Casanare).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tributarios al río Meta entre los ríos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a:t>
                      </a:r>
                      <a:r>
                        <a:rPr lang="es-CO" sz="1000" u="none" strike="noStrike" dirty="0">
                          <a:solidFill>
                            <a:schemeClr val="dk1"/>
                          </a:solidFill>
                          <a:latin typeface="Verdana" panose="020B0604030504040204" pitchFamily="34" charset="0"/>
                          <a:ea typeface="Verdana" panose="020B0604030504040204" pitchFamily="34" charset="0"/>
                          <a:cs typeface="Arial Narrow"/>
                          <a:sym typeface="Arial Narrow"/>
                        </a:rPr>
                        <a:t> y Upía. Especial atención a la altura de los municipios de Paratebueno, Barranca de Upía y Cabuyaro.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a:t>
                      </a:r>
                      <a:r>
                        <a:rPr lang="es-ES" sz="10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Upía y sus afluentes. Se recomienda especial atención en los municipios de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San Luis de Gaceno (Boyacá);</a:t>
                      </a:r>
                      <a:r>
                        <a:rPr lang="es-ES"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Sabanalarga, Villanueva (Casanare);  Barranca de Upía y Cabuyaro (Meta). </a:t>
                      </a:r>
                      <a:endPar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50800" marR="50800" marT="76200" marB="508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403332349"/>
                  </a:ext>
                </a:extLst>
              </a:tr>
            </a:tbl>
          </a:graphicData>
        </a:graphic>
      </p:graphicFrame>
      <p:pic>
        <p:nvPicPr>
          <p:cNvPr id="6" name="Google Shape;354;p9" descr="Recurso 31.png">
            <a:extLst>
              <a:ext uri="{FF2B5EF4-FFF2-40B4-BE49-F238E27FC236}">
                <a16:creationId xmlns:a16="http://schemas.microsoft.com/office/drawing/2014/main" id="{A9B1D51F-8B1B-CF0D-4BC1-A1AE5752308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431760" y="1462789"/>
            <a:ext cx="15898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17;p10">
            <a:extLst>
              <a:ext uri="{FF2B5EF4-FFF2-40B4-BE49-F238E27FC236}">
                <a16:creationId xmlns:a16="http://schemas.microsoft.com/office/drawing/2014/main" id="{43732C1C-B278-07DE-298A-DB949C48C43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2128719" y="3655057"/>
            <a:ext cx="121766" cy="12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717;p10">
            <a:extLst>
              <a:ext uri="{FF2B5EF4-FFF2-40B4-BE49-F238E27FC236}">
                <a16:creationId xmlns:a16="http://schemas.microsoft.com/office/drawing/2014/main" id="{879D157D-81E2-79BF-B794-D21427D1D3D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flipH="1">
            <a:off x="2163941" y="3763727"/>
            <a:ext cx="119647" cy="11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7;p10">
            <a:extLst>
              <a:ext uri="{FF2B5EF4-FFF2-40B4-BE49-F238E27FC236}">
                <a16:creationId xmlns:a16="http://schemas.microsoft.com/office/drawing/2014/main" id="{FC091EB0-1323-54C1-39E5-62F2DE7DEA7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222976" y="3632520"/>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717;p10">
            <a:extLst>
              <a:ext uri="{FF2B5EF4-FFF2-40B4-BE49-F238E27FC236}">
                <a16:creationId xmlns:a16="http://schemas.microsoft.com/office/drawing/2014/main" id="{B1885F04-4366-1F97-38AD-E80F968C906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2208409" y="3509628"/>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717;p10">
            <a:extLst>
              <a:ext uri="{FF2B5EF4-FFF2-40B4-BE49-F238E27FC236}">
                <a16:creationId xmlns:a16="http://schemas.microsoft.com/office/drawing/2014/main" id="{93D9A5A0-0F12-291C-4E76-0028EA8640D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a:off x="2336165" y="3594401"/>
            <a:ext cx="121766" cy="12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660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6C486563-BD72-3586-C9F4-F27A7B2D3637}"/>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FE2BAB2D-5079-094F-6A0F-4352793DD823}"/>
              </a:ext>
            </a:extLst>
          </p:cNvPr>
          <p:cNvSpPr txBox="1">
            <a:spLocks noChangeArrowheads="1"/>
          </p:cNvSpPr>
          <p:nvPr/>
        </p:nvSpPr>
        <p:spPr bwMode="auto">
          <a:xfrm>
            <a:off x="3815556" y="746963"/>
            <a:ext cx="5125244"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16AAA923-9D8A-43BB-1180-0CA1204D512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99291878-DF30-3640-93AD-B581CD7E5C9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54CC8436-B397-B414-CE11-B5C6F0C9C0B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572E4B1B-F858-C527-59F1-B78D3B1B210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4A0D3F62-41C9-5856-AFC9-CC06BC1FAEB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DD1937ED-1DF0-A8AF-F3C6-010C3020C58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C2E10B84-601F-C765-84F9-D0872107508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40E87A95-0724-2C14-14A5-002FBE93F0A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AF6D257B-0BBD-B6CC-A752-70038ACA763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024" y="582377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ACC54677-3A84-680B-F492-F4AB13DFD86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55367A7F-06B0-0FC8-0259-2345643AC1E3}"/>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A0EB076A-9E1E-C767-D797-57D100204D46}"/>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55843" y="1288666"/>
            <a:ext cx="3815254" cy="4986000"/>
          </a:xfrm>
          <a:prstGeom prst="rect">
            <a:avLst/>
          </a:prstGeom>
        </p:spPr>
      </p:pic>
      <p:graphicFrame>
        <p:nvGraphicFramePr>
          <p:cNvPr id="2" name="object 16">
            <a:extLst>
              <a:ext uri="{FF2B5EF4-FFF2-40B4-BE49-F238E27FC236}">
                <a16:creationId xmlns:a16="http://schemas.microsoft.com/office/drawing/2014/main" id="{EFD1CCA0-73B6-96EF-D5D2-57303AD61787}"/>
              </a:ext>
            </a:extLst>
          </p:cNvPr>
          <p:cNvGraphicFramePr>
            <a:graphicFrameLocks noGrp="1"/>
          </p:cNvGraphicFramePr>
          <p:nvPr>
            <p:extLst>
              <p:ext uri="{D42A27DB-BD31-4B8C-83A1-F6EECF244321}">
                <p14:modId xmlns:p14="http://schemas.microsoft.com/office/powerpoint/2010/main" val="2027836548"/>
              </p:ext>
            </p:extLst>
          </p:nvPr>
        </p:nvGraphicFramePr>
        <p:xfrm>
          <a:off x="4348371" y="1598902"/>
          <a:ext cx="7545067" cy="3653074"/>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 </a:t>
                      </a:r>
                    </a:p>
                  </a:txBody>
                  <a:tcPr marL="91448" marR="91448" marT="45645" marB="456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13562957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23460663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y sus afluentes, como es el río Pato. Especial atención en los municipios de Cantón de San Pablo, Unión Panamericana, Cértegui, Río Quito y Atrato (Chocó).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87675734"/>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r>
                        <a:rPr lang="es-CO" sz="900" u="none" strike="noStrike" cap="none" dirty="0">
                          <a:latin typeface="Verdana" panose="020B0604030504040204" pitchFamily="34" charset="0"/>
                          <a:ea typeface="Verdana" panose="020B0604030504040204" pitchFamily="34" charset="0"/>
                          <a:cs typeface="Arial Narrow"/>
                          <a:sym typeface="Arial Narrow"/>
                        </a:rPr>
                        <a:t> entre otros directos al río Atrato, así como en el río Atrato en su recorrido por el municipio de Quibdó. Especial atención en los municipios de Atrato y Quibdó (Chocó).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1164156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Bebaramá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al municipio de Medio Atrato y su cabecera municipal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Beté</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80675157"/>
                  </a:ext>
                </a:extLst>
              </a:tr>
            </a:tbl>
          </a:graphicData>
        </a:graphic>
      </p:graphicFrame>
      <p:pic>
        <p:nvPicPr>
          <p:cNvPr id="8" name="Google Shape;158;p1" descr="Recurso 37.png">
            <a:extLst>
              <a:ext uri="{FF2B5EF4-FFF2-40B4-BE49-F238E27FC236}">
                <a16:creationId xmlns:a16="http://schemas.microsoft.com/office/drawing/2014/main" id="{15AA106D-17F3-D960-D266-D4463873344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732899" y="54253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DAB59C34-6362-86FF-31BB-73B1FE73B61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039062" y="531943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7;p9">
            <a:extLst>
              <a:ext uri="{FF2B5EF4-FFF2-40B4-BE49-F238E27FC236}">
                <a16:creationId xmlns:a16="http://schemas.microsoft.com/office/drawing/2014/main" id="{1336AE65-02E3-15FF-8ABE-62E6E5194BE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7021" y="2201731"/>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6B0F129E-7FA5-AE38-C0DA-CEC48244B09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7021" y="2835334"/>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9225E6F6-A1BA-D87A-D066-F0F379C3773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7021" y="3449060"/>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F1FB2BBD-5184-D352-84DA-6A59E509654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57021" y="4085550"/>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2A04D018-D517-63DE-DA6C-45B2CB976C9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65986" y="4731010"/>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739EDD5D-17B8-95F7-0B4A-59F919008FA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957604" y="509062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7733D-20A9-7CF4-5D3C-EDB6C305CE4C}"/>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ACE78549-29E4-7963-5BB6-D439519A27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C2C41E3A-471F-32F9-F2E3-9B3BC4F3C9C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752C7426-520A-866D-4A73-B7C1BE3CB9EF}"/>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8D2162B9-3EF5-0C15-4518-6DF195A3E99A}"/>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D281C671-8CEE-0FD3-6B3D-DF6F4CD75B39}"/>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04EE32DF-91D1-B068-EE45-BEAF5957E021}"/>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F1759F12-914E-ED3A-CB52-74CE92E8101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00D6E469-CFC2-9690-A613-0C648027DC3A}"/>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76784B06-088E-7FBA-A91F-04F416E4651E}"/>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E4EC4547-DACC-905F-6B12-B9D5DEE62A32}"/>
              </a:ext>
            </a:extLst>
          </p:cNvPr>
          <p:cNvSpPr txBox="1">
            <a:spLocks noChangeArrowheads="1"/>
          </p:cNvSpPr>
          <p:nvPr/>
        </p:nvSpPr>
        <p:spPr bwMode="auto">
          <a:xfrm>
            <a:off x="3815556" y="746963"/>
            <a:ext cx="5125244"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08CCCBBA-7422-6558-8181-422E25869C64}"/>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FD9A7252-AAF8-4081-4DFD-1F8384097CCB}"/>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79DAD329-A3A3-3D55-5169-33BE8B091D6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71A65958-71AC-7C8A-1056-F1824C0131E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70595040-9C90-6C73-3609-7C2F3886459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5ABA1331-B6AC-1349-9078-9F854272CC7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44F9F5A4-F093-AD21-6977-E4B0D305E67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41719EEB-CFC7-035B-C2DD-D30AC684C0A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3FCEE751-79B4-4A4E-BAEC-89866652815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024" y="582377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5650EF01-D162-33C2-1059-EA0D99060A7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C8A1A191-65FA-1799-1A75-5ED67340A90E}"/>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1AEF2BED-5543-E8BA-C865-E7D69C25D9F7}"/>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55843" y="1288666"/>
            <a:ext cx="3815254" cy="4986000"/>
          </a:xfrm>
          <a:prstGeom prst="rect">
            <a:avLst/>
          </a:prstGeom>
        </p:spPr>
      </p:pic>
      <p:graphicFrame>
        <p:nvGraphicFramePr>
          <p:cNvPr id="2" name="object 16">
            <a:extLst>
              <a:ext uri="{FF2B5EF4-FFF2-40B4-BE49-F238E27FC236}">
                <a16:creationId xmlns:a16="http://schemas.microsoft.com/office/drawing/2014/main" id="{BBB431C7-BFE6-8970-B57F-9EDBCFA87E83}"/>
              </a:ext>
            </a:extLst>
          </p:cNvPr>
          <p:cNvGraphicFramePr>
            <a:graphicFrameLocks noGrp="1"/>
          </p:cNvGraphicFramePr>
          <p:nvPr>
            <p:extLst>
              <p:ext uri="{D42A27DB-BD31-4B8C-83A1-F6EECF244321}">
                <p14:modId xmlns:p14="http://schemas.microsoft.com/office/powerpoint/2010/main" val="3809209137"/>
              </p:ext>
            </p:extLst>
          </p:nvPr>
        </p:nvGraphicFramePr>
        <p:xfrm>
          <a:off x="4348371" y="1672595"/>
          <a:ext cx="7545067" cy="3625214"/>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espacialmente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Beté</a:t>
                      </a:r>
                      <a:r>
                        <a:rPr lang="es-CO" sz="900" b="0" u="none" strike="noStrike" cap="none" dirty="0">
                          <a:latin typeface="Verdana" panose="020B0604030504040204" pitchFamily="34" charset="0"/>
                          <a:ea typeface="Verdana" panose="020B0604030504040204" pitchFamily="34" charset="0"/>
                          <a:cs typeface="Arial Narrow"/>
                          <a:sym typeface="Arial Narrow"/>
                        </a:rPr>
                        <a:t> y </a:t>
                      </a:r>
                      <a:r>
                        <a:rPr lang="es-CO" sz="900" b="0" u="none" strike="noStrike" cap="none" dirty="0" err="1">
                          <a:latin typeface="Verdana" panose="020B0604030504040204" pitchFamily="34" charset="0"/>
                          <a:ea typeface="Verdana" panose="020B0604030504040204" pitchFamily="34" charset="0"/>
                          <a:cs typeface="Arial Narrow"/>
                          <a:sym typeface="Arial Narrow"/>
                        </a:rPr>
                        <a:t>Tanguí</a:t>
                      </a:r>
                      <a:r>
                        <a:rPr lang="es-CO" sz="900" b="0" u="none" strike="noStrike" cap="none" dirty="0">
                          <a:latin typeface="Verdana" panose="020B0604030504040204" pitchFamily="34" charset="0"/>
                          <a:ea typeface="Verdana" panose="020B0604030504040204" pitchFamily="34" charset="0"/>
                          <a:cs typeface="Arial Narrow"/>
                          <a:sym typeface="Arial Narrow"/>
                        </a:rPr>
                        <a:t>, en la zona rural del municipio Medio Atrato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endParaRPr sz="900" dirty="0">
                        <a:latin typeface="Verdana" panose="020B0604030504040204" pitchFamily="34" charset="0"/>
                        <a:ea typeface="Verdana" panose="020B0604030504040204" pitchFamily="34" charset="0"/>
                      </a:endParaRPr>
                    </a:p>
                  </a:txBody>
                  <a:tcPr marL="91430" marR="91430" marT="45675" marB="4567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58458272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Murrí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municipio de Vigía del Fuerte y sus centros poblados (Antioquia). </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12619257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Murrí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Murrí y sus afluentes, especialmente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Ocaidó</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los municipios de Urrao y Vigía del Fuerte (Antioquia). </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4667852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p>
                  </a:txBody>
                  <a:tcPr marL="91448" marR="91448" marT="45661" marB="4566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8915410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 </a:t>
                      </a:r>
                      <a:endParaRPr lang="es-ES" sz="90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692841845"/>
                  </a:ext>
                </a:extLst>
              </a:tr>
            </a:tbl>
          </a:graphicData>
        </a:graphic>
      </p:graphicFrame>
      <p:pic>
        <p:nvPicPr>
          <p:cNvPr id="12" name="Google Shape;158;p1" descr="Recurso 37.png">
            <a:extLst>
              <a:ext uri="{FF2B5EF4-FFF2-40B4-BE49-F238E27FC236}">
                <a16:creationId xmlns:a16="http://schemas.microsoft.com/office/drawing/2014/main" id="{5C56D80B-9CE0-49B3-22DF-8E35EDE5197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945614" y="505460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F9DD6A5D-D396-0437-4260-5E5283ED751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5968" y="2242699"/>
            <a:ext cx="485362" cy="4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F3B96C4F-E72F-6E96-0E67-7CC67CE47EB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5968" y="2862748"/>
            <a:ext cx="485362" cy="4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76CCF463-364D-AC8C-7D35-595E7E6F0DD1}"/>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5968" y="3527689"/>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AF6E5884-7ACD-096D-6D23-606C7B23352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985884" y="48093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242F82D2-6937-83E1-B937-C6F8C864C6B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701616" y="509830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315BC0DC-BA3A-E8F6-3D17-E022ADE2D22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5968" y="4155219"/>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650278C5-D4D2-A94A-8086-C63F438F211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54933" y="4773785"/>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0463A05B-5C7B-33AD-1D70-19AA815C4FB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558181" y="478453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04039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47BB3-EFAD-01E9-E824-BE1B461D61E0}"/>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8902A9C5-39B5-3460-4A6F-2318C2BEC37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D4CD902F-31D9-65EE-E4B0-30C345F1C148}"/>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7B44A4BE-FFB9-C4CF-E0E6-A14E86A9DFA5}"/>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08EF8962-62D7-48D2-102F-78D48124257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7104CF77-C2FE-C38A-7F22-B1FBED91C39C}"/>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E55122FC-C1A5-8382-1298-79433F2332C6}"/>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00F1BFE7-4580-8C84-432A-EF83E9A54F6C}"/>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1394EA0F-341D-9E6F-269F-D05E5F16FDE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E122825B-B72E-17DE-FBCC-86D615573D5E}"/>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01624CA5-D84C-602D-893F-A0169270F82A}"/>
              </a:ext>
            </a:extLst>
          </p:cNvPr>
          <p:cNvSpPr txBox="1">
            <a:spLocks noChangeArrowheads="1"/>
          </p:cNvSpPr>
          <p:nvPr/>
        </p:nvSpPr>
        <p:spPr bwMode="auto">
          <a:xfrm>
            <a:off x="3815556" y="746963"/>
            <a:ext cx="5125244"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0626165B-91D3-3F31-2594-B49C39A2BA7C}"/>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73F5037B-9CBD-B333-054A-38C56120414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16C431A3-59AA-E076-CFB3-A337E327746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96116073-EEFB-4CB8-9D8C-A72B7D1C1B6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A08DC83E-11B8-9F54-F7CA-AF97BAE8F55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4EBD9E13-EA93-3BFD-603C-202EB8F1526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75445708-62F5-9F93-04DA-EC2B7934E9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3726EE02-AFAE-96F0-134D-8EA3394055C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EE4659A2-23BE-395D-C0EB-BDCFCED8FBD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024" y="582377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3D9CFB1B-CF82-1F22-DCC7-4553F1C2624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4009A074-4050-F26D-2A78-3328657A4E83}"/>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1D15C6A8-C182-4514-3F7D-1792BC79540A}"/>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55843" y="1288666"/>
            <a:ext cx="3815254" cy="4986000"/>
          </a:xfrm>
          <a:prstGeom prst="rect">
            <a:avLst/>
          </a:prstGeom>
        </p:spPr>
      </p:pic>
      <p:graphicFrame>
        <p:nvGraphicFramePr>
          <p:cNvPr id="2" name="object 16">
            <a:extLst>
              <a:ext uri="{FF2B5EF4-FFF2-40B4-BE49-F238E27FC236}">
                <a16:creationId xmlns:a16="http://schemas.microsoft.com/office/drawing/2014/main" id="{A8340D71-3A16-9372-BFFE-0C5D946522C6}"/>
              </a:ext>
            </a:extLst>
          </p:cNvPr>
          <p:cNvGraphicFramePr>
            <a:graphicFrameLocks noGrp="1"/>
          </p:cNvGraphicFramePr>
          <p:nvPr>
            <p:extLst>
              <p:ext uri="{D42A27DB-BD31-4B8C-83A1-F6EECF244321}">
                <p14:modId xmlns:p14="http://schemas.microsoft.com/office/powerpoint/2010/main" val="1539899324"/>
              </p:ext>
            </p:extLst>
          </p:nvPr>
        </p:nvGraphicFramePr>
        <p:xfrm>
          <a:off x="4348371" y="2254582"/>
          <a:ext cx="7545067" cy="2172736"/>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p>
                  </a:txBody>
                  <a:tcPr marL="91468" marR="91468" marT="45636" marB="4563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58458272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Sucio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latin typeface="Verdana" panose="020B0604030504040204" pitchFamily="34" charset="0"/>
                          <a:ea typeface="Verdana" panose="020B0604030504040204" pitchFamily="34" charset="0"/>
                          <a:cs typeface="Arial Narrow"/>
                          <a:sym typeface="Arial Narrow"/>
                        </a:rPr>
                        <a:t>en el río Sucio y sus afluentes. Se recomienda especial atención en los ríos Herradura, Mutatá y Urumita, así como en las quebradas </a:t>
                      </a:r>
                      <a:r>
                        <a:rPr lang="es-CO" sz="900" u="none" strike="noStrike" cap="none" dirty="0" err="1">
                          <a:latin typeface="Verdana" panose="020B0604030504040204" pitchFamily="34" charset="0"/>
                          <a:ea typeface="Verdana" panose="020B0604030504040204" pitchFamily="34" charset="0"/>
                          <a:cs typeface="Arial Narrow"/>
                          <a:sym typeface="Arial Narrow"/>
                        </a:rPr>
                        <a:t>Agualinda</a:t>
                      </a:r>
                      <a:r>
                        <a:rPr lang="es-CO" sz="900" u="none" strike="noStrike" cap="none" dirty="0">
                          <a:latin typeface="Verdana" panose="020B0604030504040204" pitchFamily="34" charset="0"/>
                          <a:ea typeface="Verdana" panose="020B0604030504040204" pitchFamily="34" charset="0"/>
                          <a:cs typeface="Arial Narrow"/>
                          <a:sym typeface="Arial Narrow"/>
                        </a:rPr>
                        <a:t>, Cañada Seca, Desmotadora, El Tigre, La Antigua, La Caracol, La Encalichada, Potreros y San José de Urama. Se sugiere especial atención en los municipios de Abriaquí, Cañasgordas, Dabeiba, Frontino, Mutatá, Nuevo Belén de </a:t>
                      </a:r>
                      <a:r>
                        <a:rPr lang="es-CO" sz="900" u="none" strike="noStrike" cap="none" dirty="0" err="1">
                          <a:latin typeface="Verdana" panose="020B0604030504040204" pitchFamily="34" charset="0"/>
                          <a:ea typeface="Verdana" panose="020B0604030504040204" pitchFamily="34" charset="0"/>
                          <a:cs typeface="Arial Narrow"/>
                          <a:sym typeface="Arial Narrow"/>
                        </a:rPr>
                        <a:t>Bajirá</a:t>
                      </a:r>
                      <a:r>
                        <a:rPr lang="es-CO" sz="90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err="1">
                          <a:latin typeface="Verdana" panose="020B0604030504040204" pitchFamily="34" charset="0"/>
                          <a:ea typeface="Verdana" panose="020B0604030504040204" pitchFamily="34" charset="0"/>
                          <a:cs typeface="Arial Narrow"/>
                          <a:sym typeface="Arial Narrow"/>
                        </a:rPr>
                        <a:t>Uramita</a:t>
                      </a:r>
                      <a:r>
                        <a:rPr lang="es-CO" sz="900" u="none" strike="noStrike" cap="none" dirty="0">
                          <a:latin typeface="Verdana" panose="020B0604030504040204" pitchFamily="34" charset="0"/>
                          <a:ea typeface="Verdana" panose="020B0604030504040204" pitchFamily="34" charset="0"/>
                          <a:cs typeface="Arial Narrow"/>
                          <a:sym typeface="Arial Narrow"/>
                        </a:rPr>
                        <a:t> (Antioquia), y </a:t>
                      </a:r>
                      <a:r>
                        <a:rPr lang="es-CO" sz="900" dirty="0">
                          <a:solidFill>
                            <a:srgbClr val="000000"/>
                          </a:solidFill>
                          <a:latin typeface="Verdana" panose="020B0604030504040204" pitchFamily="34" charset="0"/>
                          <a:ea typeface="Verdana" panose="020B0604030504040204" pitchFamily="34" charset="0"/>
                          <a:cs typeface="Arial Narrow"/>
                          <a:sym typeface="Arial Narrow"/>
                        </a:rPr>
                        <a:t>Carmen del Darién (Chocó).</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673" marB="4567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126192570"/>
                  </a:ext>
                </a:extLst>
              </a:tr>
            </a:tbl>
          </a:graphicData>
        </a:graphic>
      </p:graphicFrame>
      <p:pic>
        <p:nvPicPr>
          <p:cNvPr id="12" name="Google Shape;158;p1" descr="Recurso 37.png">
            <a:extLst>
              <a:ext uri="{FF2B5EF4-FFF2-40B4-BE49-F238E27FC236}">
                <a16:creationId xmlns:a16="http://schemas.microsoft.com/office/drawing/2014/main" id="{B7ABF33A-148B-5259-CFAB-7D86056AD2B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967488" y="443532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5A474E05-F055-D388-8F30-E4177516C48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60247" y="3686781"/>
            <a:ext cx="485361" cy="4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8B82C47D-F50C-0FD0-F0CD-1F94F6C66D5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773600" y="457826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D28B8ACF-E56E-0726-1A32-269425ED34E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56071" y="283797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45923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A446-2652-D011-F6B5-75FA89997B49}"/>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1008FCB-CE34-B6A2-B418-F4B804A9428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4669F39B-6534-D748-54BE-C5825B4DF533}"/>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49BEDB3B-4B81-D84B-9948-A3A66AB0B62A}"/>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E734501B-E7F6-4F71-FD09-41C69DE26215}"/>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ABDB78D2-C9B9-DF60-BEC1-510039FB6404}"/>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A262F619-FF4B-B8A4-CF43-294249FADBF0}"/>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018B302C-7A71-F793-A414-12F5F623FAC8}"/>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A208F1DE-BFAC-3A6D-3560-0C1904E3484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D6B4C3BD-9B8A-8ED9-76D1-330548FF733C}"/>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4DBDB397-271B-755C-7112-A80D86AE002A}"/>
              </a:ext>
            </a:extLst>
          </p:cNvPr>
          <p:cNvSpPr txBox="1">
            <a:spLocks noChangeArrowheads="1"/>
          </p:cNvSpPr>
          <p:nvPr/>
        </p:nvSpPr>
        <p:spPr bwMode="auto">
          <a:xfrm>
            <a:off x="3815556" y="746963"/>
            <a:ext cx="5125244"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B7E049A4-9097-9A41-5CE8-B845CD027326}"/>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6BB7159A-F645-5B14-DEC6-1EEE83D7F040}"/>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B502DE05-64EB-7694-3B42-C19624E6B46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DB0A55B3-13CF-633F-DB2E-3521CBC01F3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941B64DB-1AFC-32A7-B472-6C431DC04D3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3E679680-A345-83BD-085E-75C1017A15E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87AA7F98-E2AB-E28D-E489-5D7BEB42AA2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5ECCBF11-571D-4FF2-9765-34EADC59A42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E7B613C0-EA9F-F0B3-6BBD-03E9B71A0EC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024" y="582377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0C97D801-F567-E3FE-840F-BD015A1A7DC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5E0E9E06-49E8-E5EB-A153-BE733B199A3C}"/>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BB7941B8-2499-E3E7-CC3D-72DD03B7FCF4}"/>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55843" y="1288666"/>
            <a:ext cx="3815254" cy="4986000"/>
          </a:xfrm>
          <a:prstGeom prst="rect">
            <a:avLst/>
          </a:prstGeom>
        </p:spPr>
      </p:pic>
      <p:graphicFrame>
        <p:nvGraphicFramePr>
          <p:cNvPr id="2" name="object 16">
            <a:extLst>
              <a:ext uri="{FF2B5EF4-FFF2-40B4-BE49-F238E27FC236}">
                <a16:creationId xmlns:a16="http://schemas.microsoft.com/office/drawing/2014/main" id="{AB0BAEC5-7D20-FEA7-CB3E-BFF5114ADA0D}"/>
              </a:ext>
            </a:extLst>
          </p:cNvPr>
          <p:cNvGraphicFramePr>
            <a:graphicFrameLocks noGrp="1"/>
          </p:cNvGraphicFramePr>
          <p:nvPr/>
        </p:nvGraphicFramePr>
        <p:xfrm>
          <a:off x="4348371" y="1833958"/>
          <a:ext cx="7545067" cy="3625450"/>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Salaquí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Salaquí</a:t>
                      </a:r>
                      <a:r>
                        <a:rPr lang="es-CO" sz="900" u="none" strike="noStrike" cap="none" dirty="0">
                          <a:latin typeface="Verdana" panose="020B0604030504040204" pitchFamily="34" charset="0"/>
                          <a:ea typeface="Verdana" panose="020B0604030504040204" pitchFamily="34" charset="0"/>
                          <a:cs typeface="Arial Narrow"/>
                          <a:sym typeface="Arial Narrow"/>
                        </a:rPr>
                        <a:t> y </a:t>
                      </a:r>
                      <a:r>
                        <a:rPr lang="es-CO" sz="900" b="0" u="none" strike="noStrike" cap="none" dirty="0" err="1">
                          <a:latin typeface="Verdana" panose="020B0604030504040204" pitchFamily="34" charset="0"/>
                          <a:ea typeface="Verdana" panose="020B0604030504040204" pitchFamily="34" charset="0"/>
                          <a:cs typeface="Arial Narrow"/>
                          <a:sym typeface="Arial Narrow"/>
                        </a:rPr>
                        <a:t>Truandó</a:t>
                      </a:r>
                      <a:r>
                        <a:rPr lang="es-CO" sz="900" b="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sus aportantes a la cuenca baja del río Atrato, espacialmente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Truandó</a:t>
                      </a:r>
                      <a:r>
                        <a:rPr lang="es-CO" sz="900" u="none" strike="noStrike" cap="none" dirty="0">
                          <a:latin typeface="Verdana" panose="020B0604030504040204" pitchFamily="34" charset="0"/>
                          <a:ea typeface="Verdana" panose="020B0604030504040204" pitchFamily="34" charset="0"/>
                          <a:cs typeface="Arial Narrow"/>
                          <a:sym typeface="Arial Narrow"/>
                        </a:rPr>
                        <a:t> en el municipio de Riosucio (Chocó).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741" marB="4574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58458272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 del río Perancho</a:t>
                      </a:r>
                      <a:endParaRPr sz="900" b="0"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el nivel del</a:t>
                      </a:r>
                      <a:r>
                        <a:rPr lang="es-ES" sz="900" u="none" strike="noStrike" cap="none" dirty="0">
                          <a:latin typeface="Verdana" panose="020B0604030504040204" pitchFamily="34" charset="0"/>
                          <a:ea typeface="Verdana" panose="020B0604030504040204" pitchFamily="34" charset="0"/>
                          <a:cs typeface="Arial Narrow"/>
                          <a:sym typeface="Arial Narrow"/>
                        </a:rPr>
                        <a:t> río </a:t>
                      </a:r>
                      <a:r>
                        <a:rPr lang="es-CO" sz="900" u="none" strike="noStrike" cap="none" dirty="0">
                          <a:latin typeface="Verdana" panose="020B0604030504040204" pitchFamily="34" charset="0"/>
                          <a:ea typeface="Verdana" panose="020B0604030504040204" pitchFamily="34" charset="0"/>
                          <a:cs typeface="Arial Narrow"/>
                          <a:sym typeface="Arial Narrow"/>
                        </a:rPr>
                        <a:t>Perancho</a:t>
                      </a:r>
                      <a:r>
                        <a:rPr lang="es-ES" sz="900" u="none" strike="noStrike" cap="none" dirty="0">
                          <a:latin typeface="Verdana" panose="020B0604030504040204" pitchFamily="34" charset="0"/>
                          <a:ea typeface="Verdana" panose="020B0604030504040204" pitchFamily="34" charset="0"/>
                          <a:cs typeface="Arial Narrow"/>
                          <a:sym typeface="Arial Narrow"/>
                        </a:rPr>
                        <a:t> y sus afluentes, especialmente en el río </a:t>
                      </a:r>
                      <a:r>
                        <a:rPr lang="es-ES" sz="900" u="none" strike="noStrike" cap="none" dirty="0" err="1">
                          <a:latin typeface="Verdana" panose="020B0604030504040204" pitchFamily="34" charset="0"/>
                          <a:ea typeface="Verdana" panose="020B0604030504040204" pitchFamily="34" charset="0"/>
                          <a:cs typeface="Arial Narrow"/>
                          <a:sym typeface="Arial Narrow"/>
                        </a:rPr>
                        <a:t>Domingodó</a:t>
                      </a:r>
                      <a:r>
                        <a:rPr lang="es-ES" sz="900" u="none" strike="noStrike" cap="none" baseline="0" dirty="0">
                          <a:latin typeface="Verdana" panose="020B0604030504040204" pitchFamily="34" charset="0"/>
                          <a:ea typeface="Verdana" panose="020B0604030504040204" pitchFamily="34" charset="0"/>
                          <a:cs typeface="Arial Narrow"/>
                          <a:sym typeface="Arial Narrow"/>
                        </a:rPr>
                        <a:t>, aportante a la cuenca baja del río Atrato. Especial atención en los municipios Carmen de Darién y </a:t>
                      </a:r>
                      <a:r>
                        <a:rPr lang="es-ES" sz="900" u="none" strike="noStrike" cap="none" dirty="0">
                          <a:latin typeface="Verdana" panose="020B0604030504040204" pitchFamily="34" charset="0"/>
                          <a:ea typeface="Verdana" panose="020B0604030504040204" pitchFamily="34" charset="0"/>
                          <a:cs typeface="Arial Narrow"/>
                          <a:sym typeface="Arial Narrow"/>
                        </a:rPr>
                        <a:t>Riosucio (Chocó).</a:t>
                      </a:r>
                    </a:p>
                  </a:txBody>
                  <a:tcPr marL="91458" marR="9145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12619257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a:t>
                      </a:r>
                      <a:r>
                        <a:rPr lang="es-CO" sz="900" u="none" strike="noStrike" cap="none" dirty="0">
                          <a:latin typeface="Verdana" panose="020B0604030504040204" pitchFamily="34" charset="0"/>
                          <a:ea typeface="Verdana" panose="020B0604030504040204" pitchFamily="34" charset="0"/>
                          <a:cs typeface="Arial Narrow"/>
                          <a:sym typeface="Arial Narrow"/>
                        </a:rPr>
                        <a:t>la SZH Directos al Bajo Atrato entre río Sucio y Desembocadura al Mar Caribe</a:t>
                      </a:r>
                      <a:r>
                        <a:rPr lang="es-ES" sz="900" dirty="0">
                          <a:solidFill>
                            <a:srgbClr val="000000"/>
                          </a:solidFill>
                          <a:latin typeface="Verdana" panose="020B0604030504040204" pitchFamily="34" charset="0"/>
                          <a:ea typeface="Verdana" panose="020B0604030504040204" pitchFamily="34" charset="0"/>
                          <a:cs typeface="Arial Narrow"/>
                          <a:sym typeface="Arial Narrow"/>
                        </a:rPr>
                        <a:t>.  Especial atención en los municipios de Riosucio, Unguía (Chocó) y Turbo (Antioquia).</a:t>
                      </a:r>
                    </a:p>
                  </a:txBody>
                  <a:tcPr marL="91458" marR="9145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4667852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 del río Tanela</a:t>
                      </a:r>
                      <a:endParaRPr lang="es-CO" sz="900" b="0"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a:t>
                      </a:r>
                      <a:r>
                        <a:rPr lang="es-CO" sz="900" u="none" strike="noStrike" cap="none" dirty="0">
                          <a:latin typeface="Verdana" panose="020B0604030504040204" pitchFamily="34" charset="0"/>
                          <a:ea typeface="Verdana" panose="020B0604030504040204" pitchFamily="34" charset="0"/>
                          <a:cs typeface="Arial Narrow"/>
                          <a:sym typeface="Arial Narrow"/>
                        </a:rPr>
                        <a:t>río </a:t>
                      </a:r>
                      <a:r>
                        <a:rPr lang="es-CO" sz="900" u="none" strike="noStrike" dirty="0">
                          <a:latin typeface="Verdana" panose="020B0604030504040204" pitchFamily="34" charset="0"/>
                          <a:ea typeface="Verdana" panose="020B0604030504040204" pitchFamily="34" charset="0"/>
                          <a:cs typeface="Arial Narrow"/>
                          <a:sym typeface="Arial Narrow"/>
                        </a:rPr>
                        <a:t>Tanela y sus aportantes</a:t>
                      </a:r>
                      <a:r>
                        <a:rPr lang="es-CO" sz="900" u="none" strike="noStrike" cap="none" dirty="0">
                          <a:latin typeface="Verdana" panose="020B0604030504040204" pitchFamily="34" charset="0"/>
                          <a:ea typeface="Verdana" panose="020B0604030504040204" pitchFamily="34" charset="0"/>
                          <a:cs typeface="Arial Narrow"/>
                          <a:sym typeface="Arial Narrow"/>
                        </a:rPr>
                        <a:t>, tales como, los ríos Nati y Cuti, en la cuenca baja del río Atrato. Se recomienda especial atención en el municipio de Unguía (Chocó). </a:t>
                      </a:r>
                      <a:endParaRPr lang="es-CO" sz="900" dirty="0">
                        <a:latin typeface="Verdana" panose="020B0604030504040204" pitchFamily="34" charset="0"/>
                        <a:ea typeface="Verdana" panose="020B0604030504040204" pitchFamily="34" charset="0"/>
                      </a:endParaRPr>
                    </a:p>
                  </a:txBody>
                  <a:tcPr marL="91477" marR="91477" marT="45738" marB="4573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23915290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Atrato – Darién</a:t>
                      </a:r>
                      <a:endParaRPr sz="900">
                        <a:latin typeface="Verdana" panose="020B0604030504040204" pitchFamily="34" charset="0"/>
                        <a:ea typeface="Verdana" panose="020B0604030504040204" pitchFamily="34" charset="0"/>
                      </a:endParaRPr>
                    </a:p>
                  </a:txBody>
                  <a:tcPr marL="91477" marR="91477" marT="45713" marB="4571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Cuenca del río Tolo</a:t>
                      </a:r>
                      <a:endParaRPr sz="900">
                        <a:latin typeface="Verdana" panose="020B0604030504040204" pitchFamily="34" charset="0"/>
                        <a:ea typeface="Verdana" panose="020B0604030504040204" pitchFamily="34" charset="0"/>
                      </a:endParaRPr>
                    </a:p>
                  </a:txBody>
                  <a:tcPr marL="91477" marR="91477" marT="45713" marB="4571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Tolo y sus afluentes, especialmente </a:t>
                      </a:r>
                      <a:r>
                        <a:rPr lang="es-CO" sz="900" u="none" strike="noStrike" baseline="0" dirty="0">
                          <a:latin typeface="Verdana" panose="020B0604030504040204" pitchFamily="34" charset="0"/>
                          <a:ea typeface="Verdana" panose="020B0604030504040204" pitchFamily="34" charset="0"/>
                          <a:cs typeface="Arial Narrow"/>
                          <a:sym typeface="Arial Narrow"/>
                        </a:rPr>
                        <a:t>la quebrada La Carolina </a:t>
                      </a:r>
                      <a:r>
                        <a:rPr lang="es-CO" sz="900" u="none" strike="noStrike" dirty="0">
                          <a:latin typeface="Verdana" panose="020B0604030504040204" pitchFamily="34" charset="0"/>
                          <a:ea typeface="Verdana" panose="020B0604030504040204" pitchFamily="34" charset="0"/>
                          <a:cs typeface="Arial Narrow"/>
                          <a:sym typeface="Arial Narrow"/>
                        </a:rPr>
                        <a:t>entre otros directos al Caribe. Especial atención a la altura de los municipios de Acandí y </a:t>
                      </a:r>
                      <a:r>
                        <a:rPr lang="es-CO" sz="900" u="none" strike="noStrike" dirty="0" err="1">
                          <a:latin typeface="Verdana" panose="020B0604030504040204" pitchFamily="34" charset="0"/>
                          <a:ea typeface="Verdana" panose="020B0604030504040204" pitchFamily="34" charset="0"/>
                          <a:cs typeface="Arial Narrow"/>
                          <a:sym typeface="Arial Narrow"/>
                        </a:rPr>
                        <a:t>Capurgana</a:t>
                      </a:r>
                      <a:r>
                        <a:rPr lang="es-CO" sz="900" u="none" strike="noStrike" baseline="0" dirty="0">
                          <a:latin typeface="Verdana" panose="020B0604030504040204" pitchFamily="34" charset="0"/>
                          <a:ea typeface="Verdana" panose="020B0604030504040204" pitchFamily="34" charset="0"/>
                          <a:cs typeface="Arial Narrow"/>
                          <a:sym typeface="Arial Narrow"/>
                        </a:rPr>
                        <a:t> (Chocó). </a:t>
                      </a:r>
                    </a:p>
                  </a:txBody>
                  <a:tcPr marL="91477" marR="91477" marT="45713" marB="4571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358081725"/>
                  </a:ext>
                </a:extLst>
              </a:tr>
            </a:tbl>
          </a:graphicData>
        </a:graphic>
      </p:graphicFrame>
      <p:pic>
        <p:nvPicPr>
          <p:cNvPr id="21" name="Google Shape;357;p9">
            <a:extLst>
              <a:ext uri="{FF2B5EF4-FFF2-40B4-BE49-F238E27FC236}">
                <a16:creationId xmlns:a16="http://schemas.microsoft.com/office/drawing/2014/main" id="{9CD7B76F-7975-66CD-5C07-E94755325F7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5968" y="240110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0990FD63-A50D-B55F-884B-C41CE382882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5968" y="3021154"/>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6F78982D-2353-DC84-E76C-1E1BB34A82E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5968" y="3653192"/>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C364EC9F-F71C-EF85-8523-B2CC0E6BEDF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5968" y="4286267"/>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CC651975-424F-7DA9-5C2B-EE62015B022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56968" y="444182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5A54AA6E-92D4-6AE7-F73F-F312D61EA57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585075" y="419286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DADBAC4B-4FB9-5920-4185-513D62E2986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5968" y="4926304"/>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5F26BC57-D8A9-A52A-EE26-B96D03181C9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551168" y="384436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69727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5EEEAF-9FCD-B4BA-DD3B-7310F24DBC04}"/>
              </a:ext>
            </a:extLst>
          </p:cNvPr>
          <p:cNvSpPr>
            <a:spLocks noGrp="1"/>
          </p:cNvSpPr>
          <p:nvPr>
            <p:ph type="body" sz="quarter" idx="13"/>
          </p:nvPr>
        </p:nvSpPr>
        <p:spPr>
          <a:xfrm>
            <a:off x="5823277" y="7426083"/>
            <a:ext cx="4003675" cy="158750"/>
          </a:xfrm>
        </p:spPr>
        <p:txBody>
          <a:bodyPr rtlCol="0"/>
          <a:lstStyle/>
          <a:p>
            <a:pPr marL="0" lvl="1" algn="ctr" fontAlgn="auto">
              <a:spcAft>
                <a:spcPts val="0"/>
              </a:spcAft>
              <a:buSzPts val="1200"/>
              <a:defRPr/>
            </a:pPr>
            <a:r>
              <a:rPr lang="es-CO" sz="800" b="1" noProof="0" dirty="0" err="1">
                <a:latin typeface="Arial Narrow" panose="020B0606020202030204" pitchFamily="34" charset="0"/>
                <a:sym typeface="Arial Narrow" panose="020B0606020202030204" pitchFamily="34" charset="0"/>
              </a:rPr>
              <a:t>Hidroestimador</a:t>
            </a:r>
            <a:r>
              <a:rPr lang="es-CO" sz="800" b="1" noProof="0" dirty="0">
                <a:latin typeface="Arial Narrow" panose="020B0606020202030204" pitchFamily="34" charset="0"/>
                <a:sym typeface="Arial Narrow" panose="020B0606020202030204" pitchFamily="34" charset="0"/>
              </a:rPr>
              <a:t> últimas 06 hora</a:t>
            </a:r>
            <a:endParaRPr lang="es-CO" sz="800" noProof="0" dirty="0"/>
          </a:p>
        </p:txBody>
      </p:sp>
      <p:sp>
        <p:nvSpPr>
          <p:cNvPr id="6" name="Marcador de texto 2">
            <a:extLst>
              <a:ext uri="{FF2B5EF4-FFF2-40B4-BE49-F238E27FC236}">
                <a16:creationId xmlns:a16="http://schemas.microsoft.com/office/drawing/2014/main" id="{AED55515-A254-C9C6-F907-411F3B8E6EA6}"/>
              </a:ext>
            </a:extLst>
          </p:cNvPr>
          <p:cNvSpPr txBox="1">
            <a:spLocks/>
          </p:cNvSpPr>
          <p:nvPr/>
        </p:nvSpPr>
        <p:spPr bwMode="auto">
          <a:xfrm>
            <a:off x="2561998" y="7006306"/>
            <a:ext cx="4106636"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fontAlgn="base">
              <a:lnSpc>
                <a:spcPct val="90000"/>
              </a:lnSpc>
              <a:spcBef>
                <a:spcPts val="1000"/>
              </a:spcBef>
              <a:spcAft>
                <a:spcPct val="0"/>
              </a:spcAft>
              <a:buFont typeface="Arial" panose="020B0604020202020204" pitchFamily="34" charset="0"/>
              <a:buNone/>
              <a:defRPr sz="800" b="1" kern="1200">
                <a:solidFill>
                  <a:schemeClr val="tx1">
                    <a:lumMod val="50000"/>
                    <a:lumOff val="50000"/>
                  </a:schemeClr>
                </a:solidFill>
                <a:latin typeface="Verdana" panose="020B0604030504040204" pitchFamily="34" charset="0"/>
                <a:ea typeface="Verdana" panose="020B0604030504040204" pitchFamily="34" charset="0"/>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Pts val="1200"/>
              <a:buFont typeface="Arial" panose="020B0604020202020204" pitchFamily="34" charset="0"/>
              <a:buNone/>
              <a:tabLst/>
              <a:defRPr/>
            </a:pPr>
            <a:r>
              <a:rPr kumimoji="0" lang="es-CO" sz="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sym typeface="Arial Narrow" panose="020B0606020202030204" pitchFamily="34" charset="0"/>
              </a:rPr>
              <a:t>Hidroestimador</a:t>
            </a: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Narrow" panose="020B0606020202030204" pitchFamily="34" charset="0"/>
              </a:rPr>
              <a:t> últimas 06 horas</a:t>
            </a:r>
          </a:p>
          <a:p>
            <a:pPr marL="0" marR="0" lvl="1" indent="0" algn="ctr" defTabSz="914400" rtl="0" eaLnBrk="1" fontAlgn="auto" latinLnBrk="0" hangingPunct="1">
              <a:lnSpc>
                <a:spcPct val="90000"/>
              </a:lnSpc>
              <a:spcBef>
                <a:spcPts val="500"/>
              </a:spcBef>
              <a:spcAft>
                <a:spcPts val="0"/>
              </a:spcAft>
              <a:buClrTx/>
              <a:buSzPts val="1200"/>
              <a:buFont typeface="Arial" panose="020B0604020202020204" pitchFamily="34" charset="0"/>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Narrow" panose="020B0606020202030204" pitchFamily="34" charset="0"/>
              </a:rPr>
              <a:t>Fuente: NOAA- IDEAM</a:t>
            </a:r>
          </a:p>
          <a:p>
            <a:pPr marL="0" marR="0" lvl="1" indent="0" algn="ctr" defTabSz="914400" rtl="0" eaLnBrk="1" fontAlgn="auto" latinLnBrk="0" hangingPunct="1">
              <a:lnSpc>
                <a:spcPct val="90000"/>
              </a:lnSpc>
              <a:spcBef>
                <a:spcPts val="500"/>
              </a:spcBef>
              <a:spcAft>
                <a:spcPts val="0"/>
              </a:spcAft>
              <a:buClrTx/>
              <a:buSzPts val="1200"/>
              <a:buFont typeface="Arial" panose="020B0604020202020204" pitchFamily="34" charset="0"/>
              <a:buNone/>
              <a:tabLst/>
              <a:defRPr/>
            </a:pPr>
            <a:endParaRPr kumimoji="0" lang="es-CO"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9438700B-4505-0D5D-D69A-283740AC097F}"/>
              </a:ext>
            </a:extLst>
          </p:cNvPr>
          <p:cNvSpPr txBox="1"/>
          <p:nvPr/>
        </p:nvSpPr>
        <p:spPr>
          <a:xfrm>
            <a:off x="164928" y="6870237"/>
            <a:ext cx="3926866"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050" b="1" i="0" u="none" strike="noStrike" kern="0" cap="none" spc="0" normalizeH="0" baseline="0" noProof="0" dirty="0" err="1">
                <a:ln>
                  <a:noFill/>
                </a:ln>
                <a:solidFill>
                  <a:sysClr val="windowText" lastClr="000000"/>
                </a:solidFill>
                <a:effectLst/>
                <a:uLnTx/>
                <a:uFillTx/>
                <a:latin typeface="Arial Narrow" panose="020B0606020202030204" pitchFamily="34" charset="0"/>
                <a:sym typeface="Arial Narrow" panose="020B0606020202030204" pitchFamily="34" charset="0"/>
              </a:rPr>
              <a:t>Hidroestimador</a:t>
            </a:r>
            <a:r>
              <a:rPr kumimoji="0" lang="es-CO" sz="1050" b="1" i="0" u="none" strike="noStrike" kern="0" cap="none" spc="0" normalizeH="0" baseline="0" noProof="0" dirty="0">
                <a:ln>
                  <a:noFill/>
                </a:ln>
                <a:solidFill>
                  <a:sysClr val="windowText" lastClr="000000"/>
                </a:solidFill>
                <a:effectLst/>
                <a:uLnTx/>
                <a:uFillTx/>
                <a:latin typeface="Arial Narrow" panose="020B0606020202030204" pitchFamily="34" charset="0"/>
                <a:sym typeface="Arial Narrow" panose="020B0606020202030204" pitchFamily="34" charset="0"/>
              </a:rPr>
              <a:t> últimas 06 horas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050" b="1" i="0" u="none" strike="noStrike" kern="0" cap="none" spc="0" normalizeH="0" baseline="0" noProof="0" dirty="0">
                <a:ln>
                  <a:noFill/>
                </a:ln>
                <a:solidFill>
                  <a:sysClr val="windowText" lastClr="000000"/>
                </a:solidFill>
                <a:effectLst/>
                <a:uLnTx/>
                <a:uFillTx/>
                <a:latin typeface="Arial Narrow" panose="020B0606020202030204" pitchFamily="34" charset="0"/>
                <a:sym typeface="Arial Narrow" panose="020B0606020202030204" pitchFamily="34" charset="0"/>
              </a:rPr>
              <a:t>Fuente: https://re.ssec.wisc.edu/</a:t>
            </a:r>
            <a:endParaRPr kumimoji="0" lang="es-CO" sz="1050" b="0" i="0" u="none" strike="noStrike" kern="0" cap="none" spc="0" normalizeH="0" baseline="0" noProof="0" dirty="0">
              <a:ln>
                <a:noFill/>
              </a:ln>
              <a:solidFill>
                <a:sysClr val="windowText" lastClr="000000"/>
              </a:solidFill>
              <a:effectLst/>
              <a:uLnTx/>
              <a:uFillTx/>
            </a:endParaRPr>
          </a:p>
        </p:txBody>
      </p:sp>
      <p:sp>
        <p:nvSpPr>
          <p:cNvPr id="8" name="Marcador de texto 7">
            <a:extLst>
              <a:ext uri="{FF2B5EF4-FFF2-40B4-BE49-F238E27FC236}">
                <a16:creationId xmlns:a16="http://schemas.microsoft.com/office/drawing/2014/main" id="{2D8C40D2-C9B3-8829-2B15-1AF18CC09D6C}"/>
              </a:ext>
            </a:extLst>
          </p:cNvPr>
          <p:cNvSpPr>
            <a:spLocks noGrp="1"/>
          </p:cNvSpPr>
          <p:nvPr>
            <p:ph type="body" sz="quarter" idx="12"/>
          </p:nvPr>
        </p:nvSpPr>
        <p:spPr>
          <a:xfrm>
            <a:off x="5086430" y="1527255"/>
            <a:ext cx="6809396" cy="4701520"/>
          </a:xfrm>
        </p:spPr>
        <p:txBody>
          <a:bodyPr/>
          <a:lstStyle/>
          <a:p>
            <a:r>
              <a:rPr lang="es-CO" sz="1600" dirty="0"/>
              <a:t>En horas de la noche han predominado condiciones nubladas con precipitaciones en sectores dispersos del centro y sur del Pacífico, piedemonte y norte de la Amazonía, sur de la Orinoquía, norte de la región Andina y sur del Caribe.</a:t>
            </a:r>
          </a:p>
          <a:p>
            <a:endParaRPr lang="es-CO" sz="1600" dirty="0"/>
          </a:p>
          <a:p>
            <a:r>
              <a:rPr lang="es-CO" sz="1600" dirty="0"/>
              <a:t>Las lluvias más importantes, con probabilidad de actividad eléctrica dispersa, han tenido lugar sobre áreas de los departamentos de Vaupés, Guainía, Guaviare, Caquetá, Cauca, Valle del Cauca, Chocó, Caldas, Cundinamarca, Santander, Norte de Santander, Antioquia y Córdoba.</a:t>
            </a:r>
          </a:p>
          <a:p>
            <a:endParaRPr lang="es-CO" sz="1600" dirty="0"/>
          </a:p>
          <a:p>
            <a:r>
              <a:rPr lang="es-CO" sz="1600" dirty="0"/>
              <a:t>Lluvias ligeras y lloviznas se han presentado en áreas específicas de Vichada, Huila, Nariño, Tolima, Boyacá, Bolívar y Cesar.</a:t>
            </a:r>
          </a:p>
          <a:p>
            <a:endParaRPr lang="es-CO" sz="1600" dirty="0"/>
          </a:p>
          <a:p>
            <a:r>
              <a:rPr lang="es-CO" sz="1600" dirty="0"/>
              <a:t>En el Archipiélago de San Andrés, Providencia y Santa Catalina han prevalecido las condiciones secas con cielos ligeramente nublados.</a:t>
            </a:r>
          </a:p>
        </p:txBody>
      </p:sp>
      <p:sp>
        <p:nvSpPr>
          <p:cNvPr id="9" name="CuadroTexto 7">
            <a:extLst>
              <a:ext uri="{FF2B5EF4-FFF2-40B4-BE49-F238E27FC236}">
                <a16:creationId xmlns:a16="http://schemas.microsoft.com/office/drawing/2014/main" id="{EAE519D5-0223-83C6-7188-D27F79EEB952}"/>
              </a:ext>
            </a:extLst>
          </p:cNvPr>
          <p:cNvSpPr txBox="1"/>
          <p:nvPr/>
        </p:nvSpPr>
        <p:spPr>
          <a:xfrm>
            <a:off x="4525431" y="7002258"/>
            <a:ext cx="3964966" cy="461665"/>
          </a:xfrm>
          <a:prstGeom prst="rect">
            <a:avLst/>
          </a:prstGeom>
          <a:noFill/>
        </p:spPr>
        <p:txBody>
          <a:bodyPr wrap="square">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7013" marR="0" lvl="0" indent="-227013"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Imagen GOES 19 (East) Canal Infrarrojo </a:t>
            </a:r>
          </a:p>
          <a:p>
            <a:pPr marL="227013" marR="0" lvl="0" indent="-227013" algn="ctr" defTabSz="912813" rtl="0" eaLnBrk="1" fontAlgn="auto" latinLnBrk="0" hangingPunct="1">
              <a:lnSpc>
                <a:spcPct val="100000"/>
              </a:lnSpc>
              <a:spcBef>
                <a:spcPct val="0"/>
              </a:spcBef>
              <a:spcAft>
                <a:spcPct val="0"/>
              </a:spcAft>
              <a:buClr>
                <a:srgbClr val="000000"/>
              </a:buClr>
              <a:buSzPts val="1200"/>
              <a:buFontTx/>
              <a:buNone/>
              <a:tabLst/>
              <a:defRPr/>
            </a:pPr>
            <a:fld id="{488969FC-B97E-40D7-9BA8-867B7AB373A6}" type="datetime4">
              <a:rPr kumimoji="0" lang="es-CO" sz="800" b="1"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panose="020B0604020202020204" pitchFamily="34" charset="0"/>
              </a:rPr>
              <a:pPr marL="227013" marR="0" lvl="0" indent="-227013" algn="ctr" defTabSz="912813" rtl="0" eaLnBrk="1" fontAlgn="auto" latinLnBrk="0" hangingPunct="1">
                <a:lnSpc>
                  <a:spcPct val="100000"/>
                </a:lnSpc>
                <a:spcBef>
                  <a:spcPct val="0"/>
                </a:spcBef>
                <a:spcAft>
                  <a:spcPct val="0"/>
                </a:spcAft>
                <a:buClr>
                  <a:srgbClr val="000000"/>
                </a:buClr>
                <a:buSzPts val="1200"/>
                <a:buFontTx/>
                <a:buNone/>
                <a:tabLst/>
                <a:defRPr/>
              </a:pPr>
              <a:t>30 de abril de 2026</a:t>
            </a:fld>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 Hora 17:00 HLC</a:t>
            </a:r>
          </a:p>
          <a:p>
            <a:pPr marL="227013" marR="0" lvl="0" indent="-227013" algn="ctr" defTabSz="912813" rtl="0" eaLnBrk="1" fontAlgn="auto" latinLnBrk="0" hangingPunct="1">
              <a:lnSpc>
                <a:spcPct val="100000"/>
              </a:lnSpc>
              <a:spcBef>
                <a:spcPct val="0"/>
              </a:spcBef>
              <a:spcAft>
                <a:spcPct val="0"/>
              </a:spcAft>
              <a:buClr>
                <a:srgbClr val="000000"/>
              </a:buClr>
              <a:buSzPts val="1200"/>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Fuente: Real </a:t>
            </a:r>
            <a:r>
              <a:rPr kumimoji="0" lang="es-CO" sz="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Earth</a:t>
            </a:r>
            <a:endPar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4BC72BCF-C2C8-2F8D-EDF8-FC849EE9477C}"/>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34838" y="1595887"/>
            <a:ext cx="3990593" cy="42010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9E8F-22B2-016F-E014-B2DD52FB1692}"/>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E8369B73-5BAD-BD45-C14B-5F9980BE876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F8DCFE4D-A327-B94E-A73E-DC871A879813}"/>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70CD7CC9-36F1-8CA0-3BF9-99D1AF693F6A}"/>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07B2A74F-7D04-1C5F-F2D4-6403D7471F8B}"/>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D5ABD44-2985-D5A4-587E-A8F85E9333E1}"/>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25145F06-4A86-7BC7-950E-0A54C6F0C660}"/>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3DAC42C1-9EC8-8251-26C2-CC77ADD728D2}"/>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D90582B4-ED19-04CB-0143-48F2E5CCCD4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D42FD00D-4A98-FE84-E5AB-942CAF91A045}"/>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8DD1BEEE-8B29-4786-9670-C91762746F71}"/>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84C2FFE9-636C-BB56-D570-D71BEAA5F9F7}"/>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D1C4BC33-A99A-B50F-B077-7593C7851E4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329DC726-2D63-BEA3-08FE-4660497A3FC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70C96489-790E-A4AB-5D25-43A327044D9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85A71144-F68B-BE83-8736-C6F13B9E7E9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07545E66-02B9-DF8F-0EBE-6F05E1F23CC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3654A89A-10F7-0727-9E5C-4E01174F8DC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44300B3D-D6E7-E8F4-90CF-83DFFAA8E01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CB321162-C0C3-BDF9-FEB5-776B2944EC8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8F69B0D2-3768-E30A-C3DE-FC98F692996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F9516553-F9DE-21E5-5B5C-A71C4CAC6FE3}"/>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3EB26227-968E-1231-B014-F01D1D9A753B}"/>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7" name="object 16">
            <a:extLst>
              <a:ext uri="{FF2B5EF4-FFF2-40B4-BE49-F238E27FC236}">
                <a16:creationId xmlns:a16="http://schemas.microsoft.com/office/drawing/2014/main" id="{30A677B2-A208-2FE5-1ED8-7A1A956DD01E}"/>
              </a:ext>
            </a:extLst>
          </p:cNvPr>
          <p:cNvGraphicFramePr>
            <a:graphicFrameLocks noGrp="1"/>
          </p:cNvGraphicFramePr>
          <p:nvPr>
            <p:extLst>
              <p:ext uri="{D42A27DB-BD31-4B8C-83A1-F6EECF244321}">
                <p14:modId xmlns:p14="http://schemas.microsoft.com/office/powerpoint/2010/main" val="2248740581"/>
              </p:ext>
            </p:extLst>
          </p:nvPr>
        </p:nvGraphicFramePr>
        <p:xfrm>
          <a:off x="4156563" y="1450884"/>
          <a:ext cx="7785269" cy="1650482"/>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León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kern="1200" dirty="0">
                          <a:solidFill>
                            <a:schemeClr val="tx1"/>
                          </a:solidFill>
                          <a:latin typeface="Verdana" panose="020B0604030504040204" pitchFamily="34" charset="0"/>
                          <a:ea typeface="Verdana" panose="020B0604030504040204" pitchFamily="34" charset="0"/>
                        </a:rPr>
                        <a:t>Probabilidad de crecientes súbitas de los ríos Apartadó, Carepa, Chigorodó, Grande, León y Vijagual, los cuales desembocan al Golfo de Urabá. Especial atención en los municipios de Apartadó, Carepa, Chigorodó, Mutatá y Turbo (Antioquia). </a:t>
                      </a:r>
                      <a:r>
                        <a:rPr lang="es-CO" sz="900" b="1" u="none" strike="noStrike" kern="1200" dirty="0">
                          <a:solidFill>
                            <a:schemeClr val="tx1"/>
                          </a:solidFill>
                          <a:latin typeface="Verdana" panose="020B0604030504040204" pitchFamily="34" charset="0"/>
                          <a:ea typeface="Verdana" panose="020B0604030504040204" pitchFamily="34" charset="0"/>
                        </a:rPr>
                        <a:t>Notas: 1) </a:t>
                      </a:r>
                      <a:r>
                        <a:rPr lang="es-CO" sz="900" b="0" u="none" strike="noStrike" kern="1200" dirty="0">
                          <a:solidFill>
                            <a:schemeClr val="tx1"/>
                          </a:solidFill>
                          <a:latin typeface="Verdana" panose="020B0604030504040204" pitchFamily="34" charset="0"/>
                          <a:ea typeface="Verdana" panose="020B0604030504040204" pitchFamily="34" charset="0"/>
                        </a:rPr>
                        <a:t>Se reporta creciente súbita en los ríos Carepa y Apartado, a la altura de los municipios que llevan sus mismos nombres. (14/04/2026). </a:t>
                      </a:r>
                      <a:r>
                        <a:rPr lang="es-CO" sz="900" b="1" u="none" strike="noStrike" kern="1200" dirty="0">
                          <a:solidFill>
                            <a:schemeClr val="tx1"/>
                          </a:solidFill>
                          <a:latin typeface="Verdana" panose="020B0604030504040204" pitchFamily="34" charset="0"/>
                          <a:ea typeface="Verdana" panose="020B0604030504040204" pitchFamily="34" charset="0"/>
                        </a:rPr>
                        <a:t>2) </a:t>
                      </a:r>
                      <a:r>
                        <a:rPr lang="es-CO" sz="900" b="0" u="none" strike="noStrike" kern="1200" dirty="0">
                          <a:solidFill>
                            <a:schemeClr val="tx1"/>
                          </a:solidFill>
                          <a:latin typeface="Verdana" panose="020B0604030504040204" pitchFamily="34" charset="0"/>
                          <a:ea typeface="Verdana" panose="020B0604030504040204" pitchFamily="34" charset="0"/>
                        </a:rPr>
                        <a:t>Rotura de </a:t>
                      </a:r>
                      <a:r>
                        <a:rPr lang="es-CO" sz="900" b="0" u="none" strike="noStrike" kern="1200" dirty="0" err="1">
                          <a:solidFill>
                            <a:schemeClr val="tx1"/>
                          </a:solidFill>
                          <a:latin typeface="Verdana" panose="020B0604030504040204" pitchFamily="34" charset="0"/>
                          <a:ea typeface="Verdana" panose="020B0604030504040204" pitchFamily="34" charset="0"/>
                        </a:rPr>
                        <a:t>jarillón</a:t>
                      </a:r>
                      <a:r>
                        <a:rPr lang="es-CO" sz="900" b="0" u="none" strike="noStrike" kern="1200" dirty="0">
                          <a:solidFill>
                            <a:schemeClr val="tx1"/>
                          </a:solidFill>
                          <a:latin typeface="Verdana" panose="020B0604030504040204" pitchFamily="34" charset="0"/>
                          <a:ea typeface="Verdana" panose="020B0604030504040204" pitchFamily="34" charset="0"/>
                        </a:rPr>
                        <a:t> sobre la margen derecha del río Carepa, a la altura del municipio de Carepa, Antioquia (15/04/2026).</a:t>
                      </a:r>
                    </a:p>
                  </a:txBody>
                  <a:tcPr marL="91433" marR="91433" marT="45461" marB="4546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67070108"/>
                  </a:ext>
                </a:extLst>
              </a:tr>
            </a:tbl>
          </a:graphicData>
        </a:graphic>
      </p:graphicFrame>
      <p:pic>
        <p:nvPicPr>
          <p:cNvPr id="13" name="Google Shape;158;p1" descr="Recurso 37.png">
            <a:extLst>
              <a:ext uri="{FF2B5EF4-FFF2-40B4-BE49-F238E27FC236}">
                <a16:creationId xmlns:a16="http://schemas.microsoft.com/office/drawing/2014/main" id="{CB3CCEDE-55FF-B90E-DC5E-ACEDF7EFAE4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820868" y="418728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1C8C2990-4C02-C50E-0ABA-C42933EB5DA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272277" y="2287212"/>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04911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9F288-C852-7076-2269-B2F56757DC5C}"/>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5D2B1428-10F3-A218-C192-7F747CC7010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B052849D-A005-D2FD-5AC6-5EF487A94B8E}"/>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59604848-E5CF-FD72-BA1D-64D9B0C79918}"/>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B05FA0D9-F7CC-DBAA-485A-3BF081EA91FD}"/>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C994E80-9682-FA79-95D4-2E29959963C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33B362AC-9CFA-3A29-0A8B-15016056879D}"/>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3971FF03-C858-2946-2B07-1FF0B0C56EC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6E2705A8-17DE-F1DE-A4F2-CCAF6D8E4C0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5FF73C1C-2A46-40AA-7DFA-CDDBF7E1F238}"/>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0E56A7DE-2ABD-D4D7-AAEB-0A15041A03AF}"/>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20518656-C283-8B19-A64B-A70C5403207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0EA303A0-6B8B-D220-EBAA-2219EDB1A00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DE9A61BD-AC7D-353F-360F-46FBC206345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7F13D350-818E-66CD-70AB-B22BAFDEA9A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9022B258-E5C2-BDEE-63AB-B4D65BAA0C1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422E7832-9671-71DC-A9A5-013D582AC6B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A4D717CB-7C35-D3FD-81A3-BCF6020AE9A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AE48AB8B-040A-B885-4EB0-C0B68299AB3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44148DBF-30E4-C5CF-2348-24AABE7CBCF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13F0F305-0ADB-06FE-1758-3813BE62CDE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6F645139-26BA-0004-F52F-9F830381837A}"/>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F2A6B76F-93E5-861A-2E0C-7035493B8E07}"/>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7" name="object 16">
            <a:extLst>
              <a:ext uri="{FF2B5EF4-FFF2-40B4-BE49-F238E27FC236}">
                <a16:creationId xmlns:a16="http://schemas.microsoft.com/office/drawing/2014/main" id="{785F146B-9665-FB9F-61C3-B315522D8BC2}"/>
              </a:ext>
            </a:extLst>
          </p:cNvPr>
          <p:cNvGraphicFramePr>
            <a:graphicFrameLocks noGrp="1"/>
          </p:cNvGraphicFramePr>
          <p:nvPr/>
        </p:nvGraphicFramePr>
        <p:xfrm>
          <a:off x="4156563" y="1415026"/>
          <a:ext cx="7785269" cy="3131554"/>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Sinú</a:t>
                      </a:r>
                      <a:endParaRPr sz="900" dirty="0">
                        <a:latin typeface="Verdana" panose="020B0604030504040204" pitchFamily="34" charset="0"/>
                        <a:ea typeface="Verdana" panose="020B0604030504040204" pitchFamily="34" charset="0"/>
                      </a:endParaRPr>
                    </a:p>
                  </a:txBody>
                  <a:tcPr marL="91452" marR="9145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Sinú</a:t>
                      </a:r>
                      <a:endParaRPr sz="900" dirty="0">
                        <a:latin typeface="Verdana" panose="020B0604030504040204" pitchFamily="34" charset="0"/>
                        <a:ea typeface="Verdana" panose="020B0604030504040204" pitchFamily="34" charset="0"/>
                      </a:endParaRPr>
                    </a:p>
                  </a:txBody>
                  <a:tcPr marL="91452" marR="9145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del río Sinú y sus afluentes en la parte alta.</a:t>
                      </a:r>
                    </a:p>
                  </a:txBody>
                  <a:tcPr marL="91452" marR="91452"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24707012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latin typeface="Verdana" panose="020B0604030504040204" pitchFamily="34" charset="0"/>
                          <a:ea typeface="Verdana" panose="020B0604030504040204" pitchFamily="34" charset="0"/>
                          <a:cs typeface="Arial Narrow"/>
                          <a:sym typeface="Arial Narrow"/>
                        </a:rPr>
                        <a:t>Cuenca media del río Sinú</a:t>
                      </a:r>
                      <a:endParaRPr lang="es-CO"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afluentes al río Sinú en la cuenca media, tales como, los río </a:t>
                      </a:r>
                      <a:r>
                        <a:rPr lang="es-CO" sz="900" b="0" u="none" strike="noStrike" dirty="0">
                          <a:latin typeface="Verdana" panose="020B0604030504040204" pitchFamily="34" charset="0"/>
                          <a:ea typeface="Verdana" panose="020B0604030504040204" pitchFamily="34" charset="0"/>
                          <a:cs typeface="Arial Narrow"/>
                          <a:sym typeface="Arial Narrow"/>
                        </a:rPr>
                        <a:t>Tay, la cascada Tuis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Las Mujeres, Atención y Las Flores, en el sector (aguas abajo del Embalse de Urrá I). Se recomienda especial atención a los municipios de Montería (zona rural), Tierralta y  Valencia (Córdoba). </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L="91452" marR="91452" marT="45676" marB="4567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87183626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a:latin typeface="Verdana" panose="020B0604030504040204" pitchFamily="34" charset="0"/>
                          <a:ea typeface="Verdana" panose="020B0604030504040204" pitchFamily="34" charset="0"/>
                          <a:cs typeface="Arial Narrow"/>
                          <a:sym typeface="Arial Narrow"/>
                        </a:rPr>
                        <a:t>Sinú</a:t>
                      </a:r>
                      <a:endParaRPr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baja del río Sinú</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río Sinú y sus afluentes en la cuenca baja</a:t>
                      </a:r>
                      <a:r>
                        <a:rPr lang="es-ES"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San Pelayo, Cereté, Montería, Lorica, San Bernardo del Viento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Antero</a:t>
                      </a:r>
                      <a:r>
                        <a:rPr lang="es-ES" sz="900" u="none" strike="noStrike" dirty="0">
                          <a:latin typeface="Verdana" panose="020B0604030504040204" pitchFamily="34" charset="0"/>
                          <a:ea typeface="Verdana" panose="020B0604030504040204" pitchFamily="34" charset="0"/>
                          <a:cs typeface="Arial Narrow"/>
                          <a:sym typeface="Arial Narrow"/>
                        </a:rPr>
                        <a:t> (Córdoba).</a:t>
                      </a:r>
                      <a:endPar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17272055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sz="900" dirty="0">
                        <a:latin typeface="Verdana" panose="020B0604030504040204" pitchFamily="34" charset="0"/>
                        <a:ea typeface="Verdana" panose="020B0604030504040204" pitchFamily="34" charset="0"/>
                      </a:endParaRPr>
                    </a:p>
                  </a:txBody>
                  <a:tcPr marL="91468" marR="91468" marT="45776" marB="457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a:solidFill>
                            <a:schemeClr val="dk1"/>
                          </a:solidFill>
                          <a:latin typeface="Verdana" panose="020B0604030504040204" pitchFamily="34" charset="0"/>
                          <a:ea typeface="Verdana" panose="020B0604030504040204" pitchFamily="34" charset="0"/>
                          <a:cs typeface="Arial Narrow"/>
                          <a:sym typeface="Arial Narrow"/>
                        </a:rPr>
                        <a:t>Arroyos Directos al Caribe</a:t>
                      </a:r>
                      <a:endParaRPr sz="900">
                        <a:latin typeface="Verdana" panose="020B0604030504040204" pitchFamily="34" charset="0"/>
                        <a:ea typeface="Verdana" panose="020B0604030504040204" pitchFamily="34" charset="0"/>
                      </a:endParaRPr>
                    </a:p>
                  </a:txBody>
                  <a:tcPr marL="91468" marR="91468" marT="45776" marB="457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a:t>
                      </a:r>
                      <a:r>
                        <a:rPr lang="es-CO" sz="900" dirty="0">
                          <a:solidFill>
                            <a:schemeClr val="dk1"/>
                          </a:solidFill>
                          <a:latin typeface="Verdana" panose="020B0604030504040204" pitchFamily="34" charset="0"/>
                          <a:ea typeface="Verdana" panose="020B0604030504040204" pitchFamily="34" charset="0"/>
                          <a:cs typeface="Arial Narrow"/>
                          <a:sym typeface="Arial Narrow"/>
                        </a:rPr>
                        <a:t>formación de arroyos en los directos al Mar Caribe, especialmente en los municipios Cartagena de Indias (ciudad de Cartagena) y Santa Catalina (Bolívar), Luruaco, Piojó, Juan de Acosta, Tubará y Puerto Colombia (Atlántico). Estar atentos a los arroyos Tigre. </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76" marB="4577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400223804"/>
                  </a:ext>
                </a:extLst>
              </a:tr>
            </a:tbl>
          </a:graphicData>
        </a:graphic>
      </p:graphicFrame>
      <p:pic>
        <p:nvPicPr>
          <p:cNvPr id="21" name="Google Shape;158;p1" descr="Recurso 37.png">
            <a:extLst>
              <a:ext uri="{FF2B5EF4-FFF2-40B4-BE49-F238E27FC236}">
                <a16:creationId xmlns:a16="http://schemas.microsoft.com/office/drawing/2014/main" id="{294DCE3A-D848-510D-3CF0-3185E680BB4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501534" y="256326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25991DDA-3F59-D6C1-B3E7-BE9B77A5186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2277" y="196192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E1B1F6CB-961C-E770-DCE8-B3BE7596ED5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2277" y="265221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A49CAE04-943E-9EA6-2C37-7F65CDD428C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2277" y="336938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C8AF9D1E-493D-43FA-CDD3-3816305DEC2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2277" y="400588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FE78CB21-DF93-6DB7-34CA-B7F11D1722A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116703" y="419625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62253F3C-EA33-036D-4150-7C1BF672503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233244" y="38107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C9085C19-1BB6-780A-75EB-2CABF19DC5A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318380" y="336995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12613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3476-3DAA-E07D-DA12-17F3293EED77}"/>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E791FF21-0F79-D601-34D2-8FC62CDF5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187031D0-EEF2-970B-E33D-F6C5C4BB48E1}"/>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3454C2FE-B04D-086C-E857-0BFF40E580CF}"/>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97277AC9-4B31-64EC-FC64-29EA9CFC8CED}"/>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F04CD05-69A0-F843-E332-D257D1310178}"/>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692F3226-6724-978D-CD3B-C1C1DD8EBDB8}"/>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53F5C13C-CEDA-6FAC-2545-99AE55B5B8C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AA5FC3D4-61D2-518A-CB3D-B37DDD23DDC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E7D32FC8-11F5-BC31-94A3-8FD329D08EA9}"/>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B3160FD5-C038-0D94-F709-103397C99667}"/>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18C878B1-1216-7970-0B74-7255F118AAB2}"/>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AC854203-8F15-3910-6862-CECCC0B192D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68DFCB24-5AD0-A585-932C-925885BA90D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DDF45AC1-3C08-9300-B8AF-8062C8F3E09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115FEDDE-22C9-EFE7-4AF2-0720BBB377B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4AE442FA-3404-EB4B-0163-743175766F2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C14680BB-EE4F-2868-A1A4-85A792EF408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EAE70B54-CE51-C298-422B-F99EDBC0645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A6A481DC-FF80-2DC3-5575-1D44DD69360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F6D03D10-5FF0-40AC-F66E-C43FB534A54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5D6A30D1-C2B1-7B66-3F64-7C0D76B3B0C1}"/>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9D5B2087-053F-1A4C-8E57-4D131F4B3668}"/>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7" name="object 16">
            <a:extLst>
              <a:ext uri="{FF2B5EF4-FFF2-40B4-BE49-F238E27FC236}">
                <a16:creationId xmlns:a16="http://schemas.microsoft.com/office/drawing/2014/main" id="{F617A0FD-0F2A-7A40-E68D-1202C8F6A5F6}"/>
              </a:ext>
            </a:extLst>
          </p:cNvPr>
          <p:cNvGraphicFramePr>
            <a:graphicFrameLocks noGrp="1"/>
          </p:cNvGraphicFramePr>
          <p:nvPr/>
        </p:nvGraphicFramePr>
        <p:xfrm>
          <a:off x="4162436" y="2078764"/>
          <a:ext cx="7785269" cy="3378020"/>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ríos Piedras y Manzanares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que descargan sus aguas al mar Caribe, tales como los ríos Piedras, Gaira y Manzanares, así como en sus aportantes como la quebrada Tigrera. Igualmente, probabilidad de crecientes súbitas en los ríos Córdoba, Toribio y sus aportantes en el municipio de Ciénaga.  Especial atención a los corregimientos de Minca y Guachaca, a la ciudad de Santa Marta y al municipio de Ciénaga (Magdalena). </a:t>
                      </a:r>
                      <a:endPar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53" marB="4575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08487346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río Guachaca-Mendiguaca</a:t>
                      </a:r>
                      <a:r>
                        <a:rPr lang="es-CO" sz="900" u="none" strike="noStrike" baseline="0" dirty="0">
                          <a:latin typeface="Verdana" panose="020B0604030504040204" pitchFamily="34" charset="0"/>
                          <a:ea typeface="Verdana" panose="020B0604030504040204" pitchFamily="34" charset="0"/>
                          <a:cs typeface="Arial Narrow"/>
                          <a:sym typeface="Arial Narrow"/>
                        </a:rPr>
                        <a:t> y Buritaca</a:t>
                      </a:r>
                      <a:endParaRPr sz="900" dirty="0">
                        <a:latin typeface="Verdana" panose="020B0604030504040204" pitchFamily="34" charset="0"/>
                        <a:ea typeface="Verdana" panose="020B0604030504040204" pitchFamily="34" charset="0"/>
                      </a:endParaRPr>
                    </a:p>
                  </a:txBody>
                  <a:tcPr marL="91448" marR="91448" marT="45768" marB="4576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de los ríos Guachaca, Mendiguaca</a:t>
                      </a:r>
                      <a:r>
                        <a:rPr lang="es-CO" sz="900" u="none" strike="noStrike" baseline="0" dirty="0">
                          <a:latin typeface="Verdana" panose="020B0604030504040204" pitchFamily="34" charset="0"/>
                          <a:ea typeface="Verdana" panose="020B0604030504040204" pitchFamily="34" charset="0"/>
                          <a:cs typeface="Arial Narrow"/>
                          <a:sym typeface="Arial Narrow"/>
                        </a:rPr>
                        <a:t>,</a:t>
                      </a:r>
                      <a:r>
                        <a:rPr lang="es-CO" sz="900" u="none" strike="noStrike" dirty="0">
                          <a:latin typeface="Verdana" panose="020B0604030504040204" pitchFamily="34" charset="0"/>
                          <a:ea typeface="Verdana" panose="020B0604030504040204" pitchFamily="34" charset="0"/>
                          <a:cs typeface="Arial Narrow"/>
                          <a:sym typeface="Arial Narrow"/>
                        </a:rPr>
                        <a:t> Buritaca y quebrada Valencia. Se recomienda especial atención en el municipio de Santa Marta (Magdalena).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68" marB="4576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552221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Don Diego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los niveles del río Don Diego. Se recomienda especial atención al corregimiento de Don Diego del municipio de Santa Marta (Magdalena).</a:t>
                      </a:r>
                    </a:p>
                  </a:txBody>
                  <a:tcPr marL="91448" marR="9144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0705966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Ancho</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río Ancho y otros directos al Caribe como el río Palomino.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en el municipio de Dibulla (Guajira) y zona rural de la parte oriental del municipio de Santa Marta. </a:t>
                      </a:r>
                      <a:endParaRPr sz="900" u="none" strike="noStrike" kern="1200" dirty="0">
                        <a:solidFill>
                          <a:schemeClr val="dk1"/>
                        </a:solidFill>
                        <a:latin typeface="Verdana" panose="020B0604030504040204" pitchFamily="34" charset="0"/>
                        <a:ea typeface="Verdana" panose="020B0604030504040204" pitchFamily="34" charset="0"/>
                      </a:endParaRPr>
                    </a:p>
                  </a:txBody>
                  <a:tcPr marL="91448" marR="9144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962529386"/>
                  </a:ext>
                </a:extLst>
              </a:tr>
            </a:tbl>
          </a:graphicData>
        </a:graphic>
      </p:graphicFrame>
      <p:pic>
        <p:nvPicPr>
          <p:cNvPr id="15" name="Google Shape;358;p9">
            <a:extLst>
              <a:ext uri="{FF2B5EF4-FFF2-40B4-BE49-F238E27FC236}">
                <a16:creationId xmlns:a16="http://schemas.microsoft.com/office/drawing/2014/main" id="{B2DA2F0B-FC9E-BBF4-813F-9196FDF7F23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8989" y="283533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4246EAFF-AC6D-5B93-DF0C-F494765BEE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8989" y="365949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D2DB8B21-1D8C-90E3-DC3F-A7BF9511EC3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544331" y="24453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1F72CB40-9C13-0515-C83F-1C7B8DD7590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333079" y="240210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5000F0E8-C92F-F031-FE16-9DB3C87DC34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38591" y="219789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DB45A2C6-FEAF-5B42-2E55-763A5205B7B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8989" y="426420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BF0C4747-4FC0-2651-3C43-5C6F572F916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8989" y="490123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49988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F80E0-715C-9621-2C0F-038A7CF82209}"/>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B7795569-FC48-86CE-C107-39AAD28AF33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9FB4DC53-AEAB-A2ED-E820-17C3A9D3144A}"/>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A2E5AA44-005E-7777-B8CD-C1EDEFDBDEEA}"/>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899A23B-5A99-CBB9-A0C9-6A3714B02747}"/>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40F8087F-3728-789F-E68E-89D98C1C5A00}"/>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EECE5E68-5EF5-CD62-3C1E-8A5D8EA324E1}"/>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D35BBF36-C77D-0455-5FF5-806B49243634}"/>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815EDDAE-24E1-FE26-860D-2670147C7F4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4AC530C3-BBA7-7158-E4A2-D30FC537393A}"/>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90AD0B02-9897-A686-FCF6-5AD296B27914}"/>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09B906F2-BD1D-8BD8-0EF1-8400E5AF1BC1}"/>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3856080E-C0EB-8160-178C-D5DB445BFCB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BE352003-0447-76B2-9C4E-8B2EE9F5081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D5A3F785-CDA8-0625-B06F-285A0E0BEE2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78F71B15-70A1-3C5E-0AD0-5E6A0A3B3F4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DC3CEA8E-E8D3-A293-DF67-30F2217E8AF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741F6835-1596-05B1-A721-13E2E4DCD37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572456A4-9724-9EBC-B158-AA8AF65BFB1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BCFB7321-41D9-7B0F-018F-FF66002922E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59D87381-34CE-1D8A-CEB4-CD957A0BD73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8A9C0F1E-DD31-3333-60ED-4C5C8D90ECB9}"/>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1014604E-0404-0F25-59DE-D6208A2F41A6}"/>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7" name="object 16">
            <a:extLst>
              <a:ext uri="{FF2B5EF4-FFF2-40B4-BE49-F238E27FC236}">
                <a16:creationId xmlns:a16="http://schemas.microsoft.com/office/drawing/2014/main" id="{EABD11CC-F01C-6D82-1DCF-3E968EE210F2}"/>
              </a:ext>
            </a:extLst>
          </p:cNvPr>
          <p:cNvGraphicFramePr>
            <a:graphicFrameLocks noGrp="1"/>
          </p:cNvGraphicFramePr>
          <p:nvPr/>
        </p:nvGraphicFramePr>
        <p:xfrm>
          <a:off x="4180724" y="2298220"/>
          <a:ext cx="7785269" cy="2737272"/>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Tapias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Tapias y sus afluentes como el río San Francisco, se recomienda especial atención en los municipios de Dibulla y Riohacha (Guajira).</a:t>
                      </a:r>
                      <a:endParaRPr sz="900" dirty="0">
                        <a:latin typeface="Verdana" panose="020B0604030504040204" pitchFamily="34" charset="0"/>
                        <a:ea typeface="Verdana" panose="020B0604030504040204" pitchFamily="34" charset="0"/>
                      </a:endParaRPr>
                    </a:p>
                  </a:txBody>
                  <a:tcPr marL="91448" marR="9144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0705966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Camarones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Ca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marones y sus afluentes, se recomienda especial atención en el municipio de Riohacha, La Guajira. </a:t>
                      </a:r>
                      <a:endParaRPr lang="es-CO" sz="900" dirty="0">
                        <a:latin typeface="Verdana" panose="020B0604030504040204" pitchFamily="34" charset="0"/>
                        <a:ea typeface="Verdana" panose="020B0604030504040204" pitchFamily="34" charset="0"/>
                      </a:endParaRPr>
                    </a:p>
                  </a:txBody>
                  <a:tcPr marL="91448" marR="9144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85040516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436" marB="4543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Ranchería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6" marR="91456" marT="45436" marB="4543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Ranchería y sus afluentes, como arroyo Limón y los ríos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Mastevan</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La Yaya entre otros, especialmente en la cuenca alta. Especial atención en los municipios de Riohacha, Distracción, Fonseca, Albania, Barrancas y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Hatonuevo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población de Manaure y comunidades indígenas en las estribaciones de la Sierra Nevada de Santa Marta, como La Laguna, La Peña de los Indios,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Ulago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Loma del Potrero,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Marocazzo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Caracolí.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a:endParaRPr>
                    </a:p>
                  </a:txBody>
                  <a:tcPr marL="91456" marR="91456" marT="45436" marB="4543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046634760"/>
                  </a:ext>
                </a:extLst>
              </a:tr>
            </a:tbl>
          </a:graphicData>
        </a:graphic>
      </p:graphicFrame>
      <p:pic>
        <p:nvPicPr>
          <p:cNvPr id="15" name="Google Shape;358;p9">
            <a:extLst>
              <a:ext uri="{FF2B5EF4-FFF2-40B4-BE49-F238E27FC236}">
                <a16:creationId xmlns:a16="http://schemas.microsoft.com/office/drawing/2014/main" id="{A52D466B-E078-9CC4-CACD-84E14E34FBF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296232" y="4300486"/>
            <a:ext cx="481013"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AAC9DE3E-AE8C-4BCE-7A36-93738C559F5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942354" y="239059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1936DED8-C653-B892-0349-32D6A212F80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8865" y="285029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19023E37-7D12-CBDE-138E-837CE329F65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9340" y="346942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4A6AA718-8DA3-2D6E-5869-655BEA14FEB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23652" y="223032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52471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DCA0-5FE4-E4B7-9824-B0B33111F0D8}"/>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19A2667C-A8E0-68C3-805D-F52278987B9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E8D86D5F-BFAB-F419-8B79-B42FF24476FA}"/>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BC934105-2E8F-4805-1FD6-9C16121AD71E}"/>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01821B53-1B44-BDC2-735C-3E674C0A09EC}"/>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05403314-9748-AD44-1092-5675CB734AFC}"/>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EB2625E5-D9AF-C433-7629-D8EFEF8CB5BF}"/>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546603E6-80F7-2093-1D24-33E207D19AD2}"/>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5EB295C5-974B-88D1-8556-99BF8198928A}"/>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E5AD3671-9F8D-43B5-7526-B3D25942F11D}"/>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BE8085DC-E1AE-1ECB-8774-388DDD9E7ED9}"/>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4793DB20-CC21-723B-A93F-B79466932A79}"/>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AD81038C-140A-D2AE-5F6B-D94E106EE53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E291381B-2773-A9FB-E340-594C29CF744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3D6476BA-CC8C-E7A4-117F-C008EB96DB7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5005B601-0D62-7C35-899C-80064368026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15167D7B-650D-C10F-F01E-769FCF145EE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D56B6327-5CF4-C1B3-1C31-8B5A0B43E2E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9F0F87E6-2DE2-580D-709D-28134920E2A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E589C51D-6717-9994-F55E-C662B4749C0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895C1022-5630-E11C-6DA2-AD0EE029BAB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2FC97313-E4FE-6523-A96C-FFA2A794F14D}"/>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12ADFFA0-8C31-0747-AC23-36AC60CFB515}"/>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7" name="object 16">
            <a:extLst>
              <a:ext uri="{FF2B5EF4-FFF2-40B4-BE49-F238E27FC236}">
                <a16:creationId xmlns:a16="http://schemas.microsoft.com/office/drawing/2014/main" id="{5DA1FFBC-B896-372F-8F28-F9DAEF26FEC2}"/>
              </a:ext>
            </a:extLst>
          </p:cNvPr>
          <p:cNvGraphicFramePr>
            <a:graphicFrameLocks noGrp="1"/>
          </p:cNvGraphicFramePr>
          <p:nvPr/>
        </p:nvGraphicFramePr>
        <p:xfrm>
          <a:off x="4180724" y="2151916"/>
          <a:ext cx="7785269" cy="2967264"/>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98" marB="4569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Afluentes directos al Caribe (Alta Guajira)</a:t>
                      </a:r>
                      <a:endParaRPr sz="900" dirty="0">
                        <a:latin typeface="Verdana" panose="020B0604030504040204" pitchFamily="34" charset="0"/>
                        <a:ea typeface="Verdana" panose="020B0604030504040204" pitchFamily="34" charset="0"/>
                      </a:endParaRPr>
                    </a:p>
                  </a:txBody>
                  <a:tcPr marL="91438" marR="91438" marT="45698" marB="4569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el nivel de los </a:t>
                      </a:r>
                      <a:r>
                        <a:rPr lang="es-CO" sz="900" u="none" strike="noStrike" dirty="0">
                          <a:latin typeface="Verdana" panose="020B0604030504040204" pitchFamily="34" charset="0"/>
                          <a:ea typeface="Verdana" panose="020B0604030504040204" pitchFamily="34" charset="0"/>
                          <a:cs typeface="Arial Narrow"/>
                          <a:sym typeface="Arial Narrow"/>
                        </a:rPr>
                        <a:t>directos al Caribe en La Alta Guajira. Se recomienda especial atención en el municipio Uribia (La Guajira), especialmente en los centros poblados de Cabo de la Vela, Carrizal, Puerto Estrella y Uribia, donde se pueden presentar afectaciones por lluvias locales y/o incrementos súbitos en los niveles de los ríos, quebradas y arroyos como </a:t>
                      </a:r>
                      <a:r>
                        <a:rPr lang="es-CO" sz="900" u="none" strike="noStrike" dirty="0" err="1">
                          <a:latin typeface="Verdana" panose="020B0604030504040204" pitchFamily="34" charset="0"/>
                          <a:ea typeface="Verdana" panose="020B0604030504040204" pitchFamily="34" charset="0"/>
                          <a:cs typeface="Arial Narrow"/>
                          <a:sym typeface="Arial Narrow"/>
                        </a:rPr>
                        <a:t>Chemarrain</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Kutanamana</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Parrantial</a:t>
                      </a:r>
                      <a:r>
                        <a:rPr lang="es-CO" sz="900" u="none" strike="noStrike" dirty="0">
                          <a:latin typeface="Verdana" panose="020B0604030504040204" pitchFamily="34" charset="0"/>
                          <a:ea typeface="Verdana" panose="020B0604030504040204" pitchFamily="34" charset="0"/>
                          <a:cs typeface="Arial Narrow"/>
                          <a:sym typeface="Arial Narrow"/>
                        </a:rPr>
                        <a:t>. Igualmente, se recomienda especial atención en el municipio de Manaure, especialmente en los  centros poblados de El Pájaro y Manaure, donde se pueden presentar afectaciones por lluvias locales y/o incrementos súbitos en los niveles de los arroyos Limón y </a:t>
                      </a:r>
                      <a:r>
                        <a:rPr lang="es-CO" sz="900" u="none" strike="noStrike" dirty="0" err="1">
                          <a:latin typeface="Verdana" panose="020B0604030504040204" pitchFamily="34" charset="0"/>
                          <a:ea typeface="Verdana" panose="020B0604030504040204" pitchFamily="34" charset="0"/>
                          <a:cs typeface="Arial Narrow"/>
                          <a:sym typeface="Arial Narrow"/>
                        </a:rPr>
                        <a:t>Shiruria</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38" marR="91438" marT="45698" marB="4569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0705966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19" marB="45719" anchor="ctr">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Caribe – Guajira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60" marB="4576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a:latin typeface="Verdana" panose="020B0604030504040204" pitchFamily="34" charset="0"/>
                          <a:ea typeface="Verdana" panose="020B0604030504040204" pitchFamily="34" charset="0"/>
                          <a:cs typeface="Arial Narrow"/>
                          <a:sym typeface="Arial Narrow"/>
                        </a:rPr>
                        <a:t>Río Carraipía- Paraguachon- Directos al Golfo Maracaibo</a:t>
                      </a:r>
                      <a:endParaRPr sz="900" b="0">
                        <a:latin typeface="Verdana" panose="020B0604030504040204" pitchFamily="34" charset="0"/>
                        <a:ea typeface="Verdana" panose="020B0604030504040204" pitchFamily="34" charset="0"/>
                      </a:endParaRPr>
                    </a:p>
                  </a:txBody>
                  <a:tcPr marL="91438" marR="91438" marT="45760" marB="4576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ríos </a:t>
                      </a:r>
                      <a:r>
                        <a:rPr lang="es-CO" sz="900" u="none" strike="noStrike" dirty="0" err="1">
                          <a:latin typeface="Verdana" panose="020B0604030504040204" pitchFamily="34" charset="0"/>
                          <a:ea typeface="Verdana" panose="020B0604030504040204" pitchFamily="34" charset="0"/>
                          <a:cs typeface="Arial Narrow"/>
                          <a:sym typeface="Arial Narrow"/>
                        </a:rPr>
                        <a:t>Carraipía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Paraguachon</a:t>
                      </a:r>
                      <a:r>
                        <a:rPr lang="es-CO" sz="900" u="none" strike="noStrike" dirty="0">
                          <a:latin typeface="Verdana" panose="020B0604030504040204" pitchFamily="34" charset="0"/>
                          <a:ea typeface="Verdana" panose="020B0604030504040204" pitchFamily="34" charset="0"/>
                          <a:cs typeface="Arial Narrow"/>
                          <a:sym typeface="Arial Narrow"/>
                        </a:rPr>
                        <a:t> y sus afluentes, directos al Golfo de Maracaibo. Se recomienda especial atención en el municipio Maicao (La Guajira), espacialmente en los corregimientos La </a:t>
                      </a:r>
                      <a:r>
                        <a:rPr lang="es-CO" sz="900" u="none" strike="noStrike" dirty="0" err="1">
                          <a:latin typeface="Verdana" panose="020B0604030504040204" pitchFamily="34" charset="0"/>
                          <a:ea typeface="Verdana" panose="020B0604030504040204" pitchFamily="34" charset="0"/>
                          <a:cs typeface="Arial Narrow"/>
                          <a:sym typeface="Arial Narrow"/>
                        </a:rPr>
                        <a:t>Majayura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Carraipía</a:t>
                      </a:r>
                      <a:r>
                        <a:rPr lang="es-CO" sz="900" u="none" strike="noStrike" dirty="0">
                          <a:latin typeface="Verdana" panose="020B0604030504040204" pitchFamily="34" charset="0"/>
                          <a:ea typeface="Verdana" panose="020B0604030504040204" pitchFamily="34" charset="0"/>
                          <a:cs typeface="Arial Narrow"/>
                          <a:sym typeface="Arial Narrow"/>
                        </a:rPr>
                        <a:t>, Ware y </a:t>
                      </a:r>
                      <a:r>
                        <a:rPr lang="es-CO" sz="900" u="none" strike="noStrike" dirty="0" err="1">
                          <a:latin typeface="Verdana" panose="020B0604030504040204" pitchFamily="34" charset="0"/>
                          <a:ea typeface="Verdana" panose="020B0604030504040204" pitchFamily="34" charset="0"/>
                          <a:cs typeface="Arial Narrow"/>
                          <a:sym typeface="Arial Narrow"/>
                        </a:rPr>
                        <a:t>Paraguachon</a:t>
                      </a:r>
                      <a:r>
                        <a:rPr lang="es-CO" sz="900" u="none" strike="noStrike" dirty="0">
                          <a:latin typeface="Verdana" panose="020B0604030504040204" pitchFamily="34" charset="0"/>
                          <a:ea typeface="Verdana" panose="020B0604030504040204" pitchFamily="34" charset="0"/>
                          <a:cs typeface="Arial Narrow"/>
                          <a:sym typeface="Arial Narrow"/>
                        </a:rPr>
                        <a:t>, donde se pueden presentar afectaciones por lluvias locales y/o incrementos súbitos en los niveles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a:t>
                      </a:r>
                      <a:r>
                        <a:rPr lang="es-CO" sz="900" u="none" strike="noStrike" dirty="0" err="1">
                          <a:latin typeface="Verdana" panose="020B0604030504040204" pitchFamily="34" charset="0"/>
                          <a:ea typeface="Verdana" panose="020B0604030504040204" pitchFamily="34" charset="0"/>
                          <a:cs typeface="Arial Narrow"/>
                          <a:sym typeface="Arial Narrow"/>
                        </a:rPr>
                        <a:t>Carraipía</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Paraguachon</a:t>
                      </a:r>
                      <a:r>
                        <a:rPr lang="es-CO" sz="900" u="none" strike="noStrike" dirty="0">
                          <a:latin typeface="Verdana" panose="020B0604030504040204" pitchFamily="34" charset="0"/>
                          <a:ea typeface="Verdana" panose="020B0604030504040204" pitchFamily="34" charset="0"/>
                          <a:cs typeface="Arial Narrow"/>
                          <a:sym typeface="Arial Narrow"/>
                        </a:rPr>
                        <a:t>.</a:t>
                      </a:r>
                      <a:r>
                        <a:rPr lang="es-CO" sz="900" b="1" u="none" strike="noStrike" dirty="0">
                          <a:latin typeface="Verdana" panose="020B0604030504040204" pitchFamily="34" charset="0"/>
                          <a:ea typeface="Verdana" panose="020B0604030504040204" pitchFamily="34" charset="0"/>
                          <a:cs typeface="Arial Narrow"/>
                          <a:sym typeface="Arial Narrow"/>
                        </a:rPr>
                        <a:t> </a:t>
                      </a:r>
                      <a:endPar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60" marB="4576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850405163"/>
                  </a:ext>
                </a:extLst>
              </a:tr>
            </a:tbl>
          </a:graphicData>
        </a:graphic>
      </p:graphicFrame>
      <p:pic>
        <p:nvPicPr>
          <p:cNvPr id="12" name="Google Shape;358;p9">
            <a:extLst>
              <a:ext uri="{FF2B5EF4-FFF2-40B4-BE49-F238E27FC236}">
                <a16:creationId xmlns:a16="http://schemas.microsoft.com/office/drawing/2014/main" id="{4EDCE349-4364-F13C-45B9-AC7EBE7018E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3871" y="31590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2469A1C5-8277-6F30-CE18-A88986F939B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3471271" y="198718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EB1298F1-BFC2-1AB0-4252-12AE6EED031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3871" y="441652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1D61E84A-CC87-A9DD-5679-7B050378F6D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3211295" y="181685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15156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4F528-4D83-91F9-2838-BD734C29D875}"/>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A57F5FAB-0305-4847-8058-4C756465D51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FCBE2A9B-B9B4-2A15-7FC8-BCDCCBCC5D0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C0412FDE-40C4-049E-4011-2D218C91950A}"/>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D66D9B9D-032B-299F-6251-605E041E6551}"/>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9374C2CB-9802-7ECC-D08E-099FEA9816E3}"/>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D364A91D-9710-A59B-1F74-531C456A9F4E}"/>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571724ED-9031-0538-5449-03A7B36BDF3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7EF18E8F-647E-8450-8B5B-B36AEEA0CE3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D273A69A-7C7A-9EC3-E2D1-B070037CDDB4}"/>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4E1B4894-CCC2-EC66-8AE0-69C79CB7261E}"/>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A858FC4E-4F79-7CF7-E082-FF0833F921C1}"/>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18CF9C82-92F7-6002-F77C-5309E3A678E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07500D60-B644-0DAD-004A-8BBBB23BFE0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0138A602-7323-82C0-14CF-5BB05836101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6D197585-126C-CA29-84AE-934837AAEA7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89CEE573-C6BC-D017-0EC0-B0743B7EFAE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3C24B1AF-8C6A-6326-4C0F-333D166A216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749E0195-14D3-F1DA-F708-90409A2D452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CD418F90-4613-9008-3766-6B4D49252AF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8FCE7776-AAD4-C271-C40F-7E974830BB0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302A9700-3E12-3DFC-1174-E97E7B5846C1}"/>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5A989385-6718-EFCC-A9EB-F906F53844A1}"/>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 name="object 16">
            <a:extLst>
              <a:ext uri="{FF2B5EF4-FFF2-40B4-BE49-F238E27FC236}">
                <a16:creationId xmlns:a16="http://schemas.microsoft.com/office/drawing/2014/main" id="{02E11C11-7FC6-0D93-5BC9-0E05F4AF027B}"/>
              </a:ext>
            </a:extLst>
          </p:cNvPr>
          <p:cNvGraphicFramePr>
            <a:graphicFrameLocks noGrp="1"/>
          </p:cNvGraphicFramePr>
          <p:nvPr>
            <p:extLst>
              <p:ext uri="{D42A27DB-BD31-4B8C-83A1-F6EECF244321}">
                <p14:modId xmlns:p14="http://schemas.microsoft.com/office/powerpoint/2010/main" val="1139196917"/>
              </p:ext>
            </p:extLst>
          </p:nvPr>
        </p:nvGraphicFramePr>
        <p:xfrm>
          <a:off x="4235588" y="1294272"/>
          <a:ext cx="7785269" cy="3961952"/>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48" marR="91448" marT="45776" marB="457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76" marB="457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Algodonal y sus afluentes, especialmente en las quebradas Las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Liscas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El Loro y El Carbón. Se recomienda especial atención en los municipios de Convención, Ábrego, Ocaña, Teorama Y San Calixto (Norte de Santander). Nota: Se registran inundaciones por avenida torrencial y desbordamiento del río Tejo en el municipio de Ocaña (Norte de Santander), generando afectaciones significativas en múltiples barrios. (30/04/2026).</a:t>
                      </a:r>
                    </a:p>
                  </a:txBody>
                  <a:tcPr marL="91448" marR="91448" marT="45776" marB="4577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40975350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Tarra y sus tributarios, como la </a:t>
                      </a:r>
                      <a:r>
                        <a:rPr lang="es-CO" sz="900" b="0" u="none" strike="noStrike" cap="none" dirty="0">
                          <a:latin typeface="Verdana" panose="020B0604030504040204" pitchFamily="34" charset="0"/>
                          <a:ea typeface="Verdana" panose="020B0604030504040204" pitchFamily="34" charset="0"/>
                          <a:cs typeface="Arial Narrow"/>
                          <a:sym typeface="Arial Narrow"/>
                        </a:rPr>
                        <a:t>quebrada Grande</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a:t>
                      </a:r>
                      <a:r>
                        <a:rPr lang="es-CO" sz="900" u="none" strike="noStrike" dirty="0">
                          <a:latin typeface="Verdana" panose="020B0604030504040204" pitchFamily="34" charset="0"/>
                          <a:ea typeface="Verdana" panose="020B0604030504040204" pitchFamily="34" charset="0"/>
                          <a:cs typeface="Arial Narrow"/>
                          <a:sym typeface="Arial Narrow"/>
                        </a:rPr>
                        <a:t> Hacarí y El Tarra (Norte de Santander).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550" marB="4555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10309060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10" marB="4571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del Suroeste y directos Río del 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10" marB="4571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las cuencas de los ríos Suroeste y río del Oro. </a:t>
                      </a:r>
                      <a:r>
                        <a:rPr lang="es-CO" sz="900" u="none" strike="noStrike" dirty="0">
                          <a:latin typeface="Verdana" panose="020B0604030504040204" pitchFamily="34" charset="0"/>
                          <a:ea typeface="Verdana" panose="020B0604030504040204" pitchFamily="34" charset="0"/>
                          <a:cs typeface="Arial Narrow"/>
                          <a:sym typeface="Arial Narrow"/>
                        </a:rPr>
                        <a:t>Especial atención en el municipio El Carmen (Norte de Santander).</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10" marB="4571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8678394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700" marB="4570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Bajo 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baja del río Catatumbo. Especial atención a la altura del corregimiento de La Gabarra – Tibú.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6747361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01" marB="457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Socuavó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1" marB="457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del río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Socuavo. Especial atención en el municipio de Tibú (Norte de Santander). </a:t>
                      </a:r>
                      <a:endParaRPr sz="900" dirty="0">
                        <a:latin typeface="Verdana" panose="020B0604030504040204" pitchFamily="34" charset="0"/>
                        <a:ea typeface="Verdana" panose="020B0604030504040204" pitchFamily="34" charset="0"/>
                      </a:endParaRPr>
                    </a:p>
                  </a:txBody>
                  <a:tcPr marL="91430" marR="91430" marT="45701" marB="4570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686773719"/>
                  </a:ext>
                </a:extLst>
              </a:tr>
            </a:tbl>
          </a:graphicData>
        </a:graphic>
      </p:graphicFrame>
      <p:pic>
        <p:nvPicPr>
          <p:cNvPr id="11" name="Google Shape;158;p1" descr="Recurso 37.png">
            <a:extLst>
              <a:ext uri="{FF2B5EF4-FFF2-40B4-BE49-F238E27FC236}">
                <a16:creationId xmlns:a16="http://schemas.microsoft.com/office/drawing/2014/main" id="{A949EECE-5679-24EA-EB3A-D0C4B86E244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669069" y="38083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0F3AD89-F3A6-0B9C-7986-9296F337E24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92181" y="347135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97BBDF06-F80E-09B3-9644-2CE2F75C6A6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527584" y="33583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7;p9">
            <a:extLst>
              <a:ext uri="{FF2B5EF4-FFF2-40B4-BE49-F238E27FC236}">
                <a16:creationId xmlns:a16="http://schemas.microsoft.com/office/drawing/2014/main" id="{16BFC8A8-48CA-F135-A225-125904BF763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6808" y="352781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8DE1D5B7-2DE2-9F86-B2AA-ACFE5E4FE5C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27126" y="2891316"/>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0B045282-B55B-582C-9B94-47AF9513AB48}"/>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27126" y="2057597"/>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CC30EFD9-38C9-E9A7-FC6B-1B56E22DBFA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4568" y="412369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8B9B4BD0-1741-A0A0-8A48-BDDAB2D2B5B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6808" y="472680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61866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5A15-7D94-7159-41F5-0FF0F16E14F6}"/>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69938F4-872E-745F-D8BC-8DAAE072B7F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D5E11E93-07E1-DEE4-8DF2-D918CA72CFED}"/>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392A87B4-FDA7-868D-D1DF-B18F218192CC}"/>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D7DB7E7-D3D4-49E6-DFDE-CBE96CABFDF8}"/>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1FDD32EF-0541-DDCB-1CF4-89F732710721}"/>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5EE01057-EB47-2CAA-69B9-8A780F78CBDA}"/>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Google Shape;347;p9" descr="Recurso 25.png">
            <a:extLst>
              <a:ext uri="{FF2B5EF4-FFF2-40B4-BE49-F238E27FC236}">
                <a16:creationId xmlns:a16="http://schemas.microsoft.com/office/drawing/2014/main" id="{B72E892B-DD77-1050-FA41-A1B92171BB8B}"/>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7C01AA2F-3FB3-48C9-34A3-6F8D47DD5D4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353;p9" descr="Recurso 37.png">
            <a:extLst>
              <a:ext uri="{FF2B5EF4-FFF2-40B4-BE49-F238E27FC236}">
                <a16:creationId xmlns:a16="http://schemas.microsoft.com/office/drawing/2014/main" id="{61AFEF3A-ABE4-2501-0E4B-C9D81C2C6EB3}"/>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036;p14">
            <a:extLst>
              <a:ext uri="{FF2B5EF4-FFF2-40B4-BE49-F238E27FC236}">
                <a16:creationId xmlns:a16="http://schemas.microsoft.com/office/drawing/2014/main" id="{17254D4F-3871-C548-21CD-0DEFB3F946C4}"/>
              </a:ext>
            </a:extLst>
          </p:cNvPr>
          <p:cNvSpPr txBox="1">
            <a:spLocks noChangeArrowheads="1"/>
          </p:cNvSpPr>
          <p:nvPr/>
        </p:nvSpPr>
        <p:spPr bwMode="auto">
          <a:xfrm>
            <a:off x="3815556" y="746963"/>
            <a:ext cx="515295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6" name="Google Shape;348;p9">
            <a:extLst>
              <a:ext uri="{FF2B5EF4-FFF2-40B4-BE49-F238E27FC236}">
                <a16:creationId xmlns:a16="http://schemas.microsoft.com/office/drawing/2014/main" id="{270E4112-9267-47A2-C22E-616459ED8237}"/>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0E3400E0-9D8F-481E-DDB9-7E2B3CD102B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7D3A65B6-C307-FA42-7BC7-638A67B6F29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FECDA747-7CF3-4DD2-CF66-5F6D4275C11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D6906E49-14D1-524B-FB5F-01A4EF4CA5B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3B807B32-8A94-62A3-98AB-6075DB7C1C8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157652B7-061C-9A4B-F4B4-BF2C994032C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9E3B8E66-0F71-DEB9-E7E5-833110E4264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B695D002-7A15-430E-5BBF-1BA42D362BE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743" y="58803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60EFC712-84D3-A887-B597-7AEE42BEC7B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1CB22878-8996-5F34-6568-783C1B8F3EDE}"/>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8">
            <a:extLst>
              <a:ext uri="{FF2B5EF4-FFF2-40B4-BE49-F238E27FC236}">
                <a16:creationId xmlns:a16="http://schemas.microsoft.com/office/drawing/2014/main" id="{994A5292-D413-C228-6525-256179CAB503}"/>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48525" y="1240286"/>
            <a:ext cx="3815254" cy="4986000"/>
          </a:xfrm>
          <a:prstGeom prst="rect">
            <a:avLst/>
          </a:prstGeom>
        </p:spPr>
      </p:pic>
      <p:graphicFrame>
        <p:nvGraphicFramePr>
          <p:cNvPr id="2" name="object 16">
            <a:extLst>
              <a:ext uri="{FF2B5EF4-FFF2-40B4-BE49-F238E27FC236}">
                <a16:creationId xmlns:a16="http://schemas.microsoft.com/office/drawing/2014/main" id="{C63FB988-6001-1EAB-01BE-6813BBD8FD54}"/>
              </a:ext>
            </a:extLst>
          </p:cNvPr>
          <p:cNvGraphicFramePr>
            <a:graphicFrameLocks noGrp="1"/>
          </p:cNvGraphicFramePr>
          <p:nvPr>
            <p:extLst>
              <p:ext uri="{D42A27DB-BD31-4B8C-83A1-F6EECF244321}">
                <p14:modId xmlns:p14="http://schemas.microsoft.com/office/powerpoint/2010/main" val="1337938665"/>
              </p:ext>
            </p:extLst>
          </p:nvPr>
        </p:nvGraphicFramePr>
        <p:xfrm>
          <a:off x="4168887" y="1475617"/>
          <a:ext cx="7785269" cy="4714350"/>
        </p:xfrm>
        <a:graphic>
          <a:graphicData uri="http://schemas.openxmlformats.org/drawingml/2006/table">
            <a:tbl>
              <a:tblPr firstRow="1" bandRow="1">
                <a:tableStyleId>{2D5ABB26-0587-4C30-8999-92F81FD0307C}</a:tableStyleId>
              </a:tblPr>
              <a:tblGrid>
                <a:gridCol w="723358">
                  <a:extLst>
                    <a:ext uri="{9D8B030D-6E8A-4147-A177-3AD203B41FA5}">
                      <a16:colId xmlns:a16="http://schemas.microsoft.com/office/drawing/2014/main" val="20000"/>
                    </a:ext>
                  </a:extLst>
                </a:gridCol>
                <a:gridCol w="1113866">
                  <a:extLst>
                    <a:ext uri="{9D8B030D-6E8A-4147-A177-3AD203B41FA5}">
                      <a16:colId xmlns:a16="http://schemas.microsoft.com/office/drawing/2014/main" val="20001"/>
                    </a:ext>
                  </a:extLst>
                </a:gridCol>
                <a:gridCol w="1489959">
                  <a:extLst>
                    <a:ext uri="{9D8B030D-6E8A-4147-A177-3AD203B41FA5}">
                      <a16:colId xmlns:a16="http://schemas.microsoft.com/office/drawing/2014/main" val="20002"/>
                    </a:ext>
                  </a:extLst>
                </a:gridCol>
                <a:gridCol w="4458086">
                  <a:extLst>
                    <a:ext uri="{9D8B030D-6E8A-4147-A177-3AD203B41FA5}">
                      <a16:colId xmlns:a16="http://schemas.microsoft.com/office/drawing/2014/main" val="20003"/>
                    </a:ext>
                  </a:extLst>
                </a:gridCol>
              </a:tblGrid>
              <a:tr h="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546149">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96" marB="4579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Nuevo Presidente, Sardinata y Tibú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96" marB="4579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dirty="0">
                          <a:latin typeface="Verdana" panose="020B0604030504040204" pitchFamily="34" charset="0"/>
                          <a:ea typeface="Verdana" panose="020B0604030504040204" pitchFamily="34" charset="0"/>
                          <a:cs typeface="Arial Narrow"/>
                          <a:sym typeface="Arial Narrow"/>
                        </a:rPr>
                        <a:t>en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los ríos Tibú, Sardinata, Nuevo Presidente y sus aportantes. Especial atención a la altura de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Villa Caro,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Bucarasica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Lourdes, Sardinata y Tibú </a:t>
                      </a:r>
                      <a:r>
                        <a:rPr lang="es-CO" sz="900" u="none" strike="noStrike" dirty="0">
                          <a:latin typeface="Verdana" panose="020B0604030504040204" pitchFamily="34" charset="0"/>
                          <a:ea typeface="Verdana" panose="020B0604030504040204" pitchFamily="34" charset="0"/>
                          <a:cs typeface="Arial Narrow"/>
                          <a:sym typeface="Arial Narrow"/>
                        </a:rPr>
                        <a:t>(Norte de Santander)</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96" marB="4579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183913222"/>
                  </a:ext>
                </a:extLst>
              </a:tr>
              <a:tr h="546149">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a:solidFill>
                            <a:srgbClr val="000000"/>
                          </a:solidFill>
                          <a:latin typeface="Verdana" panose="020B0604030504040204" pitchFamily="34" charset="0"/>
                          <a:ea typeface="Verdana" panose="020B0604030504040204" pitchFamily="34" charset="0"/>
                          <a:cs typeface="Arial Narrow"/>
                          <a:sym typeface="Arial Narrow"/>
                        </a:rPr>
                        <a:t>Catatumbo</a:t>
                      </a:r>
                      <a:endParaRPr sz="900">
                        <a:latin typeface="Verdana" panose="020B0604030504040204" pitchFamily="34" charset="0"/>
                        <a:ea typeface="Verdana" panose="020B0604030504040204" pitchFamily="34" charset="0"/>
                      </a:endParaRPr>
                    </a:p>
                  </a:txBody>
                  <a:tcPr marL="91438" marR="91438" marT="45832" marB="4583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Zulia</a:t>
                      </a:r>
                      <a:endParaRPr sz="900" dirty="0">
                        <a:latin typeface="Verdana" panose="020B0604030504040204" pitchFamily="34" charset="0"/>
                        <a:ea typeface="Verdana" panose="020B0604030504040204" pitchFamily="34" charset="0"/>
                      </a:endParaRPr>
                    </a:p>
                  </a:txBody>
                  <a:tcPr marL="91438" marR="91438" marT="45832" marB="4583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Zulia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para las quebradas La </a:t>
                      </a:r>
                      <a:r>
                        <a:rPr lang="es-CO" sz="900" b="0" u="none" strike="noStrike" dirty="0" err="1">
                          <a:latin typeface="Verdana" panose="020B0604030504040204" pitchFamily="34" charset="0"/>
                          <a:ea typeface="Verdana" panose="020B0604030504040204" pitchFamily="34" charset="0"/>
                          <a:cs typeface="Arial Narrow"/>
                          <a:sym typeface="Arial Narrow"/>
                        </a:rPr>
                        <a:t>Ocarena</a:t>
                      </a:r>
                      <a:r>
                        <a:rPr lang="es-CO" sz="900" b="0" u="none" strike="noStrike" dirty="0">
                          <a:latin typeface="Verdana" panose="020B0604030504040204" pitchFamily="34" charset="0"/>
                          <a:ea typeface="Verdana" panose="020B0604030504040204" pitchFamily="34" charset="0"/>
                          <a:cs typeface="Arial Narrow"/>
                          <a:sym typeface="Arial Narrow"/>
                        </a:rPr>
                        <a:t>, La Desplayada,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Siravita</a:t>
                      </a:r>
                      <a:r>
                        <a:rPr lang="es-CO" sz="900" u="none" strike="noStrike" dirty="0">
                          <a:latin typeface="Verdana" panose="020B0604030504040204" pitchFamily="34" charset="0"/>
                          <a:ea typeface="Verdana" panose="020B0604030504040204" pitchFamily="34" charset="0"/>
                          <a:cs typeface="Arial Narrow"/>
                          <a:sym typeface="Arial Narrow"/>
                        </a:rPr>
                        <a:t> y La Floresta. Especial atención en los municipios de Mutiscua, </a:t>
                      </a:r>
                      <a:r>
                        <a:rPr lang="es-CO" sz="900" u="none" strike="noStrike" dirty="0" err="1">
                          <a:latin typeface="Verdana" panose="020B0604030504040204" pitchFamily="34" charset="0"/>
                          <a:ea typeface="Verdana" panose="020B0604030504040204" pitchFamily="34" charset="0"/>
                          <a:cs typeface="Arial Narrow"/>
                          <a:sym typeface="Arial Narrow"/>
                        </a:rPr>
                        <a:t>Cucutilla</a:t>
                      </a:r>
                      <a:r>
                        <a:rPr lang="es-CO" sz="900" u="none" strike="noStrike" dirty="0">
                          <a:latin typeface="Verdana" panose="020B0604030504040204" pitchFamily="34" charset="0"/>
                          <a:ea typeface="Verdana" panose="020B0604030504040204" pitchFamily="34" charset="0"/>
                          <a:cs typeface="Arial Narrow"/>
                          <a:sym typeface="Arial Narrow"/>
                        </a:rPr>
                        <a:t>, Arboledas, Salazar, Gramalote, Santiago, San Cayetano, El Zulia, Cúcuta y Puerto Santander (Norte de Santander).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CO" sz="900" u="none" strike="noStrike" dirty="0">
                          <a:latin typeface="Verdana" panose="020B0604030504040204" pitchFamily="34" charset="0"/>
                          <a:ea typeface="Verdana" panose="020B0604030504040204" pitchFamily="34" charset="0"/>
                          <a:cs typeface="Arial Narrow"/>
                          <a:sym typeface="Arial Narrow"/>
                        </a:rPr>
                        <a:t>:</a:t>
                      </a:r>
                      <a:r>
                        <a:rPr lang="es-CO" sz="900" b="0" u="none" strike="noStrike" dirty="0">
                          <a:latin typeface="Verdana" panose="020B0604030504040204" pitchFamily="34" charset="0"/>
                          <a:ea typeface="Verdana" panose="020B0604030504040204" pitchFamily="34" charset="0"/>
                          <a:cs typeface="Arial Narrow"/>
                          <a:sym typeface="Arial Narrow"/>
                        </a:rPr>
                        <a:t> </a:t>
                      </a:r>
                      <a:r>
                        <a:rPr lang="es-CO" sz="900" b="1"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tx1"/>
                          </a:solidFill>
                          <a:latin typeface="Verdana" panose="020B0604030504040204" pitchFamily="34" charset="0"/>
                          <a:ea typeface="Verdana" panose="020B0604030504040204" pitchFamily="34" charset="0"/>
                          <a:cs typeface="+mn-cs"/>
                        </a:rPr>
                        <a:t>Se reportó desbordamiento del río Zulia, se registran inundaciones en los municipios de El Zulia, San Cayetano, y Santiago, Norte de Santander (25/04/2026).</a:t>
                      </a:r>
                      <a:endParaRPr lang="es-CO" sz="900" u="none" strike="noStrike" dirty="0">
                        <a:solidFill>
                          <a:schemeClr val="tx1"/>
                        </a:solidFill>
                        <a:latin typeface="Verdana" panose="020B0604030504040204" pitchFamily="34" charset="0"/>
                        <a:ea typeface="Verdana" panose="020B0604030504040204" pitchFamily="34" charset="0"/>
                        <a:cs typeface="Arial Narrow"/>
                        <a:sym typeface="Arial Narrow"/>
                      </a:endParaRPr>
                    </a:p>
                  </a:txBody>
                  <a:tcPr marL="91438" marR="91438" marT="45832" marB="4583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633757142"/>
                  </a:ext>
                </a:extLst>
              </a:tr>
              <a:tr h="546149">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8" marR="91438" marT="45612" marB="456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Pamplonita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12" marB="456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Pamplonita y sus afluentes, especialmente los ríos Táchira, Grita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Cucutilla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municipio de Pamplona y en los sectores de Aguas Claras, Puerto León y Puerto Santander en el municipio de Cúcuta. Igualmente, se recomienda estar atentos en los municipios de Herrán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Ragonvalia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 1)</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presentan inundaciones a la altura de los municipios de Los Patios y Villa del Rosario, Norte de Santander por desbordamiento de quebradas. (21/04/2026).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Se presentan inundaciones en la Vereda de </a:t>
                      </a:r>
                      <a:r>
                        <a:rPr lang="es-CO"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Monteandentro</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 la altura de Pamplonita, Norte de Santander,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por desbordamiento de quebradas. (22/04/2026).</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 3)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presenta desbordamiento del rio Táchira en sector La Parada, del municipio de Villa del Rosario, Norte de Santander (25/04/2026).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4)</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creciente súbita de la quebrada El Bautizo en inmediaciones de la vereda La Mutis del municipio de Los Patios, Norte de Santander (25/04/2026).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5)</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reportan inundaciones en la ciudad de Cúcuta, especialmente en barrios cercanos al sector del aeropuerto, generando afectaciones en viviendas. (30/04/2026).</a:t>
                      </a:r>
                      <a:endParaRPr lang="es-CO" sz="900" b="0" u="none" strike="noStrike" kern="1200" dirty="0">
                        <a:solidFill>
                          <a:schemeClr val="dk1"/>
                        </a:solidFill>
                        <a:latin typeface="Verdana" panose="020B0604030504040204" pitchFamily="34" charset="0"/>
                        <a:ea typeface="Verdana" panose="020B0604030504040204" pitchFamily="34" charset="0"/>
                      </a:endParaRPr>
                    </a:p>
                  </a:txBody>
                  <a:tcPr marL="91438" marR="91438" marT="45587" marB="4558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588563732"/>
                  </a:ext>
                </a:extLst>
              </a:tr>
            </a:tbl>
          </a:graphicData>
        </a:graphic>
      </p:graphicFrame>
      <p:pic>
        <p:nvPicPr>
          <p:cNvPr id="13" name="Google Shape;158;p1" descr="Recurso 37.png">
            <a:extLst>
              <a:ext uri="{FF2B5EF4-FFF2-40B4-BE49-F238E27FC236}">
                <a16:creationId xmlns:a16="http://schemas.microsoft.com/office/drawing/2014/main" id="{EE647DBA-C85D-8A01-EDD8-E4847237B71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820041" y="376292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FBFA506D-F1A7-366A-A2BD-02F0A822801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818910" y="408220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AC7CC98C-29A3-BC11-9601-5B18D42D216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3060957" y="418978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6B1E81A9-3BB3-92E7-05D5-405B61A8BE1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24092" y="2031146"/>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EC4FD80E-EAB4-BB20-2E6A-7243055FEA3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24092" y="2954511"/>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069F728C-F7A9-86E1-07B2-A335533E016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24092" y="4747453"/>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7890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A744-2D7D-D69D-3FC4-3F886BABC16C}"/>
            </a:ext>
          </a:extLst>
        </p:cNvPr>
        <p:cNvGrpSpPr/>
        <p:nvPr/>
      </p:nvGrpSpPr>
      <p:grpSpPr>
        <a:xfrm>
          <a:off x="0" y="0"/>
          <a:ext cx="0" cy="0"/>
          <a:chOff x="0" y="0"/>
          <a:chExt cx="0" cy="0"/>
        </a:xfrm>
      </p:grpSpPr>
      <p:graphicFrame>
        <p:nvGraphicFramePr>
          <p:cNvPr id="34" name="object 16">
            <a:extLst>
              <a:ext uri="{FF2B5EF4-FFF2-40B4-BE49-F238E27FC236}">
                <a16:creationId xmlns:a16="http://schemas.microsoft.com/office/drawing/2014/main" id="{84E435DE-647A-D847-D716-1CF061DAB10F}"/>
              </a:ext>
            </a:extLst>
          </p:cNvPr>
          <p:cNvGraphicFramePr>
            <a:graphicFrameLocks noGrp="1"/>
          </p:cNvGraphicFramePr>
          <p:nvPr/>
        </p:nvGraphicFramePr>
        <p:xfrm>
          <a:off x="4264225" y="1202750"/>
          <a:ext cx="7545067" cy="5310134"/>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Jella, Chocolatal, Jurado,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Pavasa</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p>
                  </a:txBody>
                  <a:tcPr marL="91396" marR="91396" marT="45716" marB="4571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1164156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CO" sz="900" u="none" strike="noStrike" cap="none" dirty="0" err="1">
                          <a:latin typeface="Verdana" panose="020B0604030504040204" pitchFamily="34" charset="0"/>
                          <a:ea typeface="Verdana" panose="020B0604030504040204" pitchFamily="34" charset="0"/>
                          <a:cs typeface="Arial Narrow"/>
                          <a:sym typeface="Arial Narrow"/>
                        </a:rPr>
                        <a:t>Ancosó</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Berreberre</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Catrú</a:t>
                      </a:r>
                      <a:r>
                        <a:rPr lang="es-CO" sz="900" u="none" strike="noStrike" cap="none" dirty="0">
                          <a:latin typeface="Verdana" panose="020B0604030504040204" pitchFamily="34" charset="0"/>
                          <a:ea typeface="Verdana" panose="020B0604030504040204" pitchFamily="34" charset="0"/>
                          <a:cs typeface="Arial Narrow"/>
                          <a:sym typeface="Arial Narrow"/>
                        </a:rPr>
                        <a:t>, Cedro, </a:t>
                      </a:r>
                      <a:r>
                        <a:rPr lang="es-CO" sz="900" u="none" strike="noStrike" cap="none" dirty="0" err="1">
                          <a:latin typeface="Verdana" panose="020B0604030504040204" pitchFamily="34" charset="0"/>
                          <a:ea typeface="Verdana" panose="020B0604030504040204" pitchFamily="34" charset="0"/>
                          <a:cs typeface="Arial Narrow"/>
                          <a:sym typeface="Arial Narrow"/>
                        </a:rPr>
                        <a:t>Cuguchó</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Dubaza</a:t>
                      </a:r>
                      <a:r>
                        <a:rPr lang="es-CO" sz="900" u="none" strike="noStrike" cap="none" dirty="0">
                          <a:latin typeface="Verdana" panose="020B0604030504040204" pitchFamily="34" charset="0"/>
                          <a:ea typeface="Verdana" panose="020B0604030504040204" pitchFamily="34" charset="0"/>
                          <a:cs typeface="Arial Narrow"/>
                          <a:sym typeface="Arial Narrow"/>
                        </a:rPr>
                        <a:t>, Misará, </a:t>
                      </a:r>
                      <a:r>
                        <a:rPr lang="es-CO" sz="900" u="none" strike="noStrike" cap="none" dirty="0" err="1">
                          <a:latin typeface="Verdana" panose="020B0604030504040204" pitchFamily="34" charset="0"/>
                          <a:ea typeface="Verdana" panose="020B0604030504040204" pitchFamily="34" charset="0"/>
                          <a:cs typeface="Arial Narrow"/>
                          <a:sym typeface="Arial Narrow"/>
                        </a:rPr>
                        <a:t>Pavasa</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Pepé</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Purricha</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Siguirisua</a:t>
                      </a:r>
                      <a:r>
                        <a:rPr lang="es-CO" sz="90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err="1">
                          <a:latin typeface="Verdana" panose="020B0604030504040204" pitchFamily="34" charset="0"/>
                          <a:ea typeface="Verdana" panose="020B0604030504040204" pitchFamily="34" charset="0"/>
                          <a:cs typeface="Arial Narrow"/>
                          <a:sym typeface="Arial Narrow"/>
                        </a:rPr>
                        <a:t>Torreidó</a:t>
                      </a:r>
                      <a:r>
                        <a:rPr lang="es-CO"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Almendro, Bellavista, Chachajo, Cohecho, Divisa, La Pureza, </a:t>
                      </a:r>
                      <a:r>
                        <a:rPr lang="es-CO" sz="900" u="none" strike="noStrike" cap="none" dirty="0" err="1">
                          <a:latin typeface="Verdana" panose="020B0604030504040204" pitchFamily="34" charset="0"/>
                          <a:ea typeface="Verdana" panose="020B0604030504040204" pitchFamily="34" charset="0"/>
                          <a:cs typeface="Arial Narrow"/>
                          <a:sym typeface="Arial Narrow"/>
                        </a:rPr>
                        <a:t>Miacorá</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Nauca</a:t>
                      </a:r>
                      <a:r>
                        <a:rPr lang="es-CO" sz="900" u="none" strike="noStrike" cap="none" dirty="0">
                          <a:latin typeface="Verdana" panose="020B0604030504040204" pitchFamily="34" charset="0"/>
                          <a:ea typeface="Verdana" panose="020B0604030504040204" pitchFamily="34" charset="0"/>
                          <a:cs typeface="Arial Narrow"/>
                          <a:sym typeface="Arial Narrow"/>
                        </a:rPr>
                        <a:t>, Puerto </a:t>
                      </a:r>
                      <a:r>
                        <a:rPr lang="es-CO" sz="900" u="none" strike="noStrike" cap="none" dirty="0" err="1">
                          <a:latin typeface="Verdana" panose="020B0604030504040204" pitchFamily="34" charset="0"/>
                          <a:ea typeface="Verdana" panose="020B0604030504040204" pitchFamily="34" charset="0"/>
                          <a:cs typeface="Arial Narrow"/>
                          <a:sym typeface="Arial Narrow"/>
                        </a:rPr>
                        <a:t>Elacio</a:t>
                      </a:r>
                      <a:r>
                        <a:rPr lang="es-CO" sz="900" u="none" strike="noStrike" cap="none" dirty="0">
                          <a:latin typeface="Verdana" panose="020B0604030504040204" pitchFamily="34" charset="0"/>
                          <a:ea typeface="Verdana" panose="020B0604030504040204" pitchFamily="34" charset="0"/>
                          <a:cs typeface="Arial Narrow"/>
                          <a:sym typeface="Arial Narrow"/>
                        </a:rPr>
                        <a:t>, Santa María y Santa Rita, en los municipios de Alto Baudó, Bajo Baudó y Medio Baudó.</a:t>
                      </a:r>
                      <a:endParaRPr lang="es-CO" sz="900"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08" marR="91408" marT="45685" marB="4568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5491382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Docampadó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a:t>
                      </a:r>
                    </a:p>
                  </a:txBody>
                  <a:tcPr marL="91408" marR="91408" marT="45666" marB="4566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0058739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900" u="none" strike="noStrike" cap="none" dirty="0">
                          <a:latin typeface="Verdana" panose="020B0604030504040204" pitchFamily="34" charset="0"/>
                          <a:ea typeface="Verdana" panose="020B0604030504040204" pitchFamily="34" charset="0"/>
                          <a:cs typeface="Arial Narrow"/>
                          <a:sym typeface="Arial Narrow"/>
                        </a:rPr>
                        <a:t>en el río San Juan Alto y sus afluentes, especialmente en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Pureto</a:t>
                      </a:r>
                      <a:r>
                        <a:rPr lang="es-ES" sz="900" u="none" strike="noStrike" cap="none" dirty="0">
                          <a:latin typeface="Verdana" panose="020B0604030504040204" pitchFamily="34" charset="0"/>
                          <a:ea typeface="Verdana" panose="020B0604030504040204" pitchFamily="34" charset="0"/>
                          <a:cs typeface="Arial Narrow"/>
                          <a:sym typeface="Arial Narrow"/>
                        </a:rPr>
                        <a:t> y Muerto. Se recomienda especial atención en los municipios de Mistrató y Pueblo Rico (Risaralda), y Tadó y Istmina (Chocó). </a:t>
                      </a:r>
                      <a:r>
                        <a:rPr lang="es-MX" sz="900" b="1" u="none" strike="noStrike" cap="none" dirty="0">
                          <a:latin typeface="Verdana" panose="020B0604030504040204" pitchFamily="34" charset="0"/>
                          <a:ea typeface="Verdana" panose="020B0604030504040204" pitchFamily="34" charset="0"/>
                          <a:cs typeface="Arial Narrow"/>
                          <a:sym typeface="Arial Narrow"/>
                        </a:rPr>
                        <a:t>Nota:</a:t>
                      </a:r>
                      <a:r>
                        <a:rPr lang="es-MX" sz="900" u="none" strike="noStrike" cap="none" dirty="0">
                          <a:latin typeface="Verdana" panose="020B0604030504040204" pitchFamily="34" charset="0"/>
                          <a:ea typeface="Verdana" panose="020B0604030504040204" pitchFamily="34" charset="0"/>
                          <a:cs typeface="Arial Narrow"/>
                          <a:sym typeface="Arial Narrow"/>
                        </a:rPr>
                        <a:t> se reportó desbordamiento de la quebrada San Pablo en el casco urbano del municipio de Istmina, Chocó (19/042026).</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03" marB="4580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11557059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9903220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900" u="none" strike="noStrike" dirty="0" err="1">
                          <a:latin typeface="Verdana" panose="020B0604030504040204" pitchFamily="34" charset="0"/>
                          <a:ea typeface="Verdana" panose="020B0604030504040204" pitchFamily="34" charset="0"/>
                          <a:cs typeface="Arial Narrow"/>
                          <a:sym typeface="Arial Narrow"/>
                        </a:rPr>
                        <a:t>Nóvita</a:t>
                      </a:r>
                      <a:r>
                        <a:rPr lang="es-CO" sz="900" u="none" strike="noStrike" dirty="0">
                          <a:latin typeface="Verdana" panose="020B0604030504040204" pitchFamily="34" charset="0"/>
                          <a:ea typeface="Verdana" panose="020B0604030504040204" pitchFamily="34" charset="0"/>
                          <a:cs typeface="Arial Narrow"/>
                          <a:sym typeface="Arial Narrow"/>
                        </a:rPr>
                        <a:t> y Medio San Juan.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CO" sz="900" u="none" strike="noStrike" dirty="0">
                          <a:latin typeface="Verdana" panose="020B0604030504040204" pitchFamily="34" charset="0"/>
                          <a:ea typeface="Verdana" panose="020B0604030504040204" pitchFamily="34" charset="0"/>
                          <a:cs typeface="Arial Narrow"/>
                          <a:sym typeface="Arial Narrow"/>
                        </a:rPr>
                        <a:t>: Se reporta inundación con afectación de algunos barrios del municipio de Novita 16/04/2026</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338563593"/>
                  </a:ext>
                </a:extLst>
              </a:tr>
            </a:tbl>
          </a:graphicData>
        </a:graphic>
      </p:graphicFrame>
      <p:pic>
        <p:nvPicPr>
          <p:cNvPr id="76810" name="Google Shape;746;p15" descr="Recurso 39.png">
            <a:extLst>
              <a:ext uri="{FF2B5EF4-FFF2-40B4-BE49-F238E27FC236}">
                <a16:creationId xmlns:a16="http://schemas.microsoft.com/office/drawing/2014/main" id="{39C964D6-779B-ADA8-1282-DABB5F11D3A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CC0A3229-9A07-DFA7-7089-514832F0A70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Google Shape;3036;p14">
            <a:extLst>
              <a:ext uri="{FF2B5EF4-FFF2-40B4-BE49-F238E27FC236}">
                <a16:creationId xmlns:a16="http://schemas.microsoft.com/office/drawing/2014/main" id="{FF3C8AF5-2810-C8E0-54D5-6728BC5EAEFB}"/>
              </a:ext>
            </a:extLst>
          </p:cNvPr>
          <p:cNvSpPr txBox="1">
            <a:spLocks noChangeArrowheads="1"/>
          </p:cNvSpPr>
          <p:nvPr/>
        </p:nvSpPr>
        <p:spPr bwMode="auto">
          <a:xfrm>
            <a:off x="3815556" y="746963"/>
            <a:ext cx="5014679"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6" name="Google Shape;347;p9" descr="Recurso 25.png">
            <a:extLst>
              <a:ext uri="{FF2B5EF4-FFF2-40B4-BE49-F238E27FC236}">
                <a16:creationId xmlns:a16="http://schemas.microsoft.com/office/drawing/2014/main" id="{2143F60E-8284-23AD-214A-B3EF2A9C5859}"/>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C7B9D8FD-0F9D-2624-D44F-2C7893CD6FE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1E887DEC-DEFE-E9FA-1102-A69582E503F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9800D100-4E19-FF5A-74D8-9097F63B92D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B3DE2103-352C-E08E-2515-E1EC7AE2384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EC48348B-1B46-87FA-5CEE-E7BD66D0BD5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0D47B85A-E53F-04CC-C970-BD4E8BAC820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C1AC0AD9-BCBC-47AC-EFBF-CE3BB1FA7EE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9BB25F1D-E19B-32B3-2979-DD66CE3A65D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F73D2B6C-9185-409D-36A1-9BD3F36908B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AE2E3F45-F224-A8E3-A86C-DF5BCF8321E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227"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DEEFDDFC-2976-3B49-43FD-F178F7E92A8D}"/>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626227"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9">
            <a:extLst>
              <a:ext uri="{FF2B5EF4-FFF2-40B4-BE49-F238E27FC236}">
                <a16:creationId xmlns:a16="http://schemas.microsoft.com/office/drawing/2014/main" id="{D31D74CA-8A1D-DE83-91F2-11596D51B531}"/>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260417" y="1291628"/>
            <a:ext cx="3810679" cy="4978800"/>
          </a:xfrm>
          <a:prstGeom prst="rect">
            <a:avLst/>
          </a:prstGeom>
        </p:spPr>
      </p:pic>
      <p:pic>
        <p:nvPicPr>
          <p:cNvPr id="3" name="Google Shape;357;p9">
            <a:extLst>
              <a:ext uri="{FF2B5EF4-FFF2-40B4-BE49-F238E27FC236}">
                <a16:creationId xmlns:a16="http://schemas.microsoft.com/office/drawing/2014/main" id="{B7D3E72E-F4C0-D797-10E2-539BBFBF1088}"/>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546" y="53543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58;p9">
            <a:extLst>
              <a:ext uri="{FF2B5EF4-FFF2-40B4-BE49-F238E27FC236}">
                <a16:creationId xmlns:a16="http://schemas.microsoft.com/office/drawing/2014/main" id="{2A94E58A-47C2-FAE3-94C2-3B0F10EB52B0}"/>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0196" y="587665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ject 11">
            <a:extLst>
              <a:ext uri="{FF2B5EF4-FFF2-40B4-BE49-F238E27FC236}">
                <a16:creationId xmlns:a16="http://schemas.microsoft.com/office/drawing/2014/main" id="{5EA616E8-0FE9-E1E7-C997-636EBB073A84}"/>
              </a:ext>
            </a:extLst>
          </p:cNvPr>
          <p:cNvPicPr/>
          <p:nvPr/>
        </p:nvPicPr>
        <p:blipFill>
          <a:blip r:embed="rId18" cstate="print"/>
          <a:stretch>
            <a:fillRect/>
          </a:stretch>
        </p:blipFill>
        <p:spPr>
          <a:xfrm>
            <a:off x="2028766" y="3253093"/>
            <a:ext cx="286512" cy="291604"/>
          </a:xfrm>
          <a:prstGeom prst="rect">
            <a:avLst/>
          </a:prstGeom>
        </p:spPr>
      </p:pic>
      <p:pic>
        <p:nvPicPr>
          <p:cNvPr id="24" name="object 11">
            <a:extLst>
              <a:ext uri="{FF2B5EF4-FFF2-40B4-BE49-F238E27FC236}">
                <a16:creationId xmlns:a16="http://schemas.microsoft.com/office/drawing/2014/main" id="{F136E702-8DC7-118B-839E-4A1DD927BC41}"/>
              </a:ext>
            </a:extLst>
          </p:cNvPr>
          <p:cNvPicPr/>
          <p:nvPr/>
        </p:nvPicPr>
        <p:blipFill>
          <a:blip r:embed="rId18" cstate="print"/>
          <a:stretch>
            <a:fillRect/>
          </a:stretch>
        </p:blipFill>
        <p:spPr>
          <a:xfrm>
            <a:off x="2209364" y="2807615"/>
            <a:ext cx="286512" cy="291604"/>
          </a:xfrm>
          <a:prstGeom prst="rect">
            <a:avLst/>
          </a:prstGeom>
        </p:spPr>
      </p:pic>
      <p:pic>
        <p:nvPicPr>
          <p:cNvPr id="15" name="object 11">
            <a:extLst>
              <a:ext uri="{FF2B5EF4-FFF2-40B4-BE49-F238E27FC236}">
                <a16:creationId xmlns:a16="http://schemas.microsoft.com/office/drawing/2014/main" id="{3A62D73A-8172-BA0C-82CB-A7C786A33FD7}"/>
              </a:ext>
            </a:extLst>
          </p:cNvPr>
          <p:cNvPicPr/>
          <p:nvPr/>
        </p:nvPicPr>
        <p:blipFill>
          <a:blip r:embed="rId18" cstate="print"/>
          <a:stretch>
            <a:fillRect/>
          </a:stretch>
        </p:blipFill>
        <p:spPr>
          <a:xfrm>
            <a:off x="2612615" y="2831924"/>
            <a:ext cx="286512" cy="291604"/>
          </a:xfrm>
          <a:prstGeom prst="rect">
            <a:avLst/>
          </a:prstGeom>
        </p:spPr>
      </p:pic>
      <p:pic>
        <p:nvPicPr>
          <p:cNvPr id="11" name="object 11">
            <a:extLst>
              <a:ext uri="{FF2B5EF4-FFF2-40B4-BE49-F238E27FC236}">
                <a16:creationId xmlns:a16="http://schemas.microsoft.com/office/drawing/2014/main" id="{65D8B9DD-18D5-D5E8-D9A0-CD21D0BD0158}"/>
              </a:ext>
            </a:extLst>
          </p:cNvPr>
          <p:cNvPicPr/>
          <p:nvPr/>
        </p:nvPicPr>
        <p:blipFill>
          <a:blip r:embed="rId18" cstate="print"/>
          <a:stretch>
            <a:fillRect/>
          </a:stretch>
        </p:blipFill>
        <p:spPr>
          <a:xfrm>
            <a:off x="2508407" y="3131388"/>
            <a:ext cx="286512" cy="291604"/>
          </a:xfrm>
          <a:prstGeom prst="rect">
            <a:avLst/>
          </a:prstGeom>
        </p:spPr>
      </p:pic>
      <p:pic>
        <p:nvPicPr>
          <p:cNvPr id="27" name="Google Shape;357;p9">
            <a:extLst>
              <a:ext uri="{FF2B5EF4-FFF2-40B4-BE49-F238E27FC236}">
                <a16:creationId xmlns:a16="http://schemas.microsoft.com/office/drawing/2014/main" id="{86F27C97-9B37-C181-D55F-757853AC108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75487" y="439871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7;p9">
            <a:extLst>
              <a:ext uri="{FF2B5EF4-FFF2-40B4-BE49-F238E27FC236}">
                <a16:creationId xmlns:a16="http://schemas.microsoft.com/office/drawing/2014/main" id="{E76EE437-BC4F-7F5C-E849-CC199B228547}"/>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75487" y="516943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7;p9">
            <a:extLst>
              <a:ext uri="{FF2B5EF4-FFF2-40B4-BE49-F238E27FC236}">
                <a16:creationId xmlns:a16="http://schemas.microsoft.com/office/drawing/2014/main" id="{040996BB-B57F-A11A-3084-A8385CECFE8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75487" y="589492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9202D064-2049-68D0-D04D-6066292CDF79}"/>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82773" y="1864305"/>
            <a:ext cx="479140" cy="45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11">
            <a:extLst>
              <a:ext uri="{FF2B5EF4-FFF2-40B4-BE49-F238E27FC236}">
                <a16:creationId xmlns:a16="http://schemas.microsoft.com/office/drawing/2014/main" id="{7E14C246-EFC6-C2E1-939E-09BFDE3F3EF0}"/>
              </a:ext>
            </a:extLst>
          </p:cNvPr>
          <p:cNvPicPr/>
          <p:nvPr/>
        </p:nvPicPr>
        <p:blipFill>
          <a:blip r:embed="rId18" cstate="print"/>
          <a:stretch>
            <a:fillRect/>
          </a:stretch>
        </p:blipFill>
        <p:spPr>
          <a:xfrm>
            <a:off x="1959428" y="2575967"/>
            <a:ext cx="286512" cy="291604"/>
          </a:xfrm>
          <a:prstGeom prst="rect">
            <a:avLst/>
          </a:prstGeom>
        </p:spPr>
      </p:pic>
      <p:pic>
        <p:nvPicPr>
          <p:cNvPr id="10" name="Google Shape;357;p9">
            <a:extLst>
              <a:ext uri="{FF2B5EF4-FFF2-40B4-BE49-F238E27FC236}">
                <a16:creationId xmlns:a16="http://schemas.microsoft.com/office/drawing/2014/main" id="{C1B0EDA6-E342-15F6-00AD-F7A888CDF2C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73604" y="362079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4BC97DEE-20C8-1E64-BB77-7D00D3BFDA0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82773" y="275875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0361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35B74-5809-D199-0DB9-49FE23239576}"/>
            </a:ext>
          </a:extLst>
        </p:cNvPr>
        <p:cNvGrpSpPr/>
        <p:nvPr/>
      </p:nvGrpSpPr>
      <p:grpSpPr>
        <a:xfrm>
          <a:off x="0" y="0"/>
          <a:ext cx="0" cy="0"/>
          <a:chOff x="0" y="0"/>
          <a:chExt cx="0" cy="0"/>
        </a:xfrm>
      </p:grpSpPr>
      <p:graphicFrame>
        <p:nvGraphicFramePr>
          <p:cNvPr id="34" name="object 16">
            <a:extLst>
              <a:ext uri="{FF2B5EF4-FFF2-40B4-BE49-F238E27FC236}">
                <a16:creationId xmlns:a16="http://schemas.microsoft.com/office/drawing/2014/main" id="{1B09BEE5-5F48-F12F-8364-91C362D154E6}"/>
              </a:ext>
            </a:extLst>
          </p:cNvPr>
          <p:cNvGraphicFramePr>
            <a:graphicFrameLocks noGrp="1"/>
          </p:cNvGraphicFramePr>
          <p:nvPr/>
        </p:nvGraphicFramePr>
        <p:xfrm>
          <a:off x="4275644" y="1925262"/>
          <a:ext cx="7545067" cy="3625606"/>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p>
                  </a:txBody>
                  <a:tcPr marL="91446" marR="91446" marT="45776" marB="4577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1992402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del municipio Medio San Juan e Istmina (Chocó). </a:t>
                      </a:r>
                    </a:p>
                  </a:txBody>
                  <a:tcPr marL="91446" marR="91446" marT="45761" marB="4576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63007784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Capoma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Capoma y otros directos al San Juan, tales como, el río Cucurrupí y la quebrada Fujadó al igual que sus aportantes. </a:t>
                      </a:r>
                      <a:endParaRPr sz="900" dirty="0">
                        <a:latin typeface="Verdana" panose="020B0604030504040204" pitchFamily="34" charset="0"/>
                        <a:ea typeface="Verdana" panose="020B0604030504040204" pitchFamily="34" charset="0"/>
                      </a:endParaRPr>
                    </a:p>
                  </a:txBody>
                  <a:tcPr marL="91446" marR="91446" marT="45761" marB="4576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1164156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latin typeface="Verdana" panose="020B0604030504040204" pitchFamily="34" charset="0"/>
                          <a:ea typeface="Verdana" panose="020B0604030504040204" pitchFamily="34" charset="0"/>
                          <a:cs typeface="Arial Narrow"/>
                          <a:sym typeface="Arial Narrow"/>
                        </a:rPr>
                        <a:t>Munguidó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Munguidó. Se recomienda especial atención en la vereda Las Delicias.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1" marR="91421" marT="45736" marB="4573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5491382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a:solidFill>
                        <a:srgbClr val="5B9BD4"/>
                      </a:solidFill>
                      <a:prstDash val="soli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Ríos Calima y Bajo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Calima. Se recomienda especial atención a el municipio de Litoral de San Juan (Chocó) y los municipios Calima, Darién, Buenaventura y Bahía Málaga (Valle del Cauca). </a:t>
                      </a:r>
                    </a:p>
                  </a:txBody>
                  <a:tcPr marL="91421" marR="91421" marT="45752" marB="4575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160891005"/>
                  </a:ext>
                </a:extLst>
              </a:tr>
            </a:tbl>
          </a:graphicData>
        </a:graphic>
      </p:graphicFrame>
      <p:pic>
        <p:nvPicPr>
          <p:cNvPr id="76810" name="Google Shape;746;p15" descr="Recurso 39.png">
            <a:extLst>
              <a:ext uri="{FF2B5EF4-FFF2-40B4-BE49-F238E27FC236}">
                <a16:creationId xmlns:a16="http://schemas.microsoft.com/office/drawing/2014/main" id="{7E472328-2422-E8F9-3E9D-342995E3FD9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EAB81E5F-3586-7495-0E3D-B90187C8A8B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Google Shape;3036;p14">
            <a:extLst>
              <a:ext uri="{FF2B5EF4-FFF2-40B4-BE49-F238E27FC236}">
                <a16:creationId xmlns:a16="http://schemas.microsoft.com/office/drawing/2014/main" id="{7148FC9D-8025-A97D-9E12-1EF475826182}"/>
              </a:ext>
            </a:extLst>
          </p:cNvPr>
          <p:cNvSpPr txBox="1">
            <a:spLocks noChangeArrowheads="1"/>
          </p:cNvSpPr>
          <p:nvPr/>
        </p:nvSpPr>
        <p:spPr bwMode="auto">
          <a:xfrm>
            <a:off x="3815556" y="746963"/>
            <a:ext cx="4898138"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6" name="Google Shape;347;p9" descr="Recurso 25.png">
            <a:extLst>
              <a:ext uri="{FF2B5EF4-FFF2-40B4-BE49-F238E27FC236}">
                <a16:creationId xmlns:a16="http://schemas.microsoft.com/office/drawing/2014/main" id="{2B816FF3-9711-41C7-A72F-90BD2EFD28C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B0785547-52C9-D350-3CFA-E5D91562276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58C413E2-1FBB-0373-C5D0-298ACBAA4DF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A042A619-3EC6-B644-7B08-B5EE1F9A6902}"/>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C760E4CB-FC6E-5B1F-41C6-08B48EF65A0B}"/>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F05E72D6-ED52-1BD2-35F6-78D2AF34ECF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5D92D6AE-ED83-E0D8-A35B-C23B602004D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D4327EDC-CD81-9342-12B5-9E1FC3B01EB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69208338-A531-39F1-0A02-EC73B8CB114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0CCDB14F-D5F5-16FE-5AA6-5766C348469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504F99E3-71B9-29EA-B210-81A203B41AA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6227"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6F2D00B8-3436-07B0-75A1-F89733B5E146}"/>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626227"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9">
            <a:extLst>
              <a:ext uri="{FF2B5EF4-FFF2-40B4-BE49-F238E27FC236}">
                <a16:creationId xmlns:a16="http://schemas.microsoft.com/office/drawing/2014/main" id="{3AF22E6E-4EE6-3466-B520-E172685C0E3B}"/>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60417" y="1291628"/>
            <a:ext cx="3810679" cy="4978800"/>
          </a:xfrm>
          <a:prstGeom prst="rect">
            <a:avLst/>
          </a:prstGeom>
        </p:spPr>
      </p:pic>
      <p:pic>
        <p:nvPicPr>
          <p:cNvPr id="23" name="object 11">
            <a:extLst>
              <a:ext uri="{FF2B5EF4-FFF2-40B4-BE49-F238E27FC236}">
                <a16:creationId xmlns:a16="http://schemas.microsoft.com/office/drawing/2014/main" id="{E578FDB6-BEFD-771D-F625-87754A79FA9F}"/>
              </a:ext>
            </a:extLst>
          </p:cNvPr>
          <p:cNvPicPr/>
          <p:nvPr/>
        </p:nvPicPr>
        <p:blipFill>
          <a:blip r:embed="rId15" cstate="print"/>
          <a:stretch>
            <a:fillRect/>
          </a:stretch>
        </p:blipFill>
        <p:spPr>
          <a:xfrm>
            <a:off x="2370304" y="3585778"/>
            <a:ext cx="286512" cy="291604"/>
          </a:xfrm>
          <a:prstGeom prst="rect">
            <a:avLst/>
          </a:prstGeom>
        </p:spPr>
      </p:pic>
      <p:pic>
        <p:nvPicPr>
          <p:cNvPr id="3" name="Google Shape;357;p9">
            <a:extLst>
              <a:ext uri="{FF2B5EF4-FFF2-40B4-BE49-F238E27FC236}">
                <a16:creationId xmlns:a16="http://schemas.microsoft.com/office/drawing/2014/main" id="{7260B58D-EDDC-6433-C82B-6BA349ADCA3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4212" y="529610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ject 11">
            <a:extLst>
              <a:ext uri="{FF2B5EF4-FFF2-40B4-BE49-F238E27FC236}">
                <a16:creationId xmlns:a16="http://schemas.microsoft.com/office/drawing/2014/main" id="{643F2289-8F9E-0F91-38B1-F6227E632118}"/>
              </a:ext>
            </a:extLst>
          </p:cNvPr>
          <p:cNvPicPr/>
          <p:nvPr/>
        </p:nvPicPr>
        <p:blipFill>
          <a:blip r:embed="rId15" cstate="print"/>
          <a:stretch>
            <a:fillRect/>
          </a:stretch>
        </p:blipFill>
        <p:spPr>
          <a:xfrm>
            <a:off x="2513560" y="3761123"/>
            <a:ext cx="286512" cy="291604"/>
          </a:xfrm>
          <a:prstGeom prst="rect">
            <a:avLst/>
          </a:prstGeom>
        </p:spPr>
      </p:pic>
      <p:pic>
        <p:nvPicPr>
          <p:cNvPr id="42" name="Google Shape;358;p9">
            <a:extLst>
              <a:ext uri="{FF2B5EF4-FFF2-40B4-BE49-F238E27FC236}">
                <a16:creationId xmlns:a16="http://schemas.microsoft.com/office/drawing/2014/main" id="{6BD93D7C-261D-2CF2-6B89-DF1184F83309}"/>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0196" y="587665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ject 11">
            <a:extLst>
              <a:ext uri="{FF2B5EF4-FFF2-40B4-BE49-F238E27FC236}">
                <a16:creationId xmlns:a16="http://schemas.microsoft.com/office/drawing/2014/main" id="{3C007891-E0AD-3EA5-5F0E-7D59E9B48325}"/>
              </a:ext>
            </a:extLst>
          </p:cNvPr>
          <p:cNvPicPr/>
          <p:nvPr/>
        </p:nvPicPr>
        <p:blipFill>
          <a:blip r:embed="rId15" cstate="print"/>
          <a:stretch>
            <a:fillRect/>
          </a:stretch>
        </p:blipFill>
        <p:spPr>
          <a:xfrm>
            <a:off x="2227049" y="3092980"/>
            <a:ext cx="286512" cy="291604"/>
          </a:xfrm>
          <a:prstGeom prst="rect">
            <a:avLst/>
          </a:prstGeom>
        </p:spPr>
      </p:pic>
      <p:pic>
        <p:nvPicPr>
          <p:cNvPr id="11" name="object 11">
            <a:extLst>
              <a:ext uri="{FF2B5EF4-FFF2-40B4-BE49-F238E27FC236}">
                <a16:creationId xmlns:a16="http://schemas.microsoft.com/office/drawing/2014/main" id="{0241DAF9-D8E7-F866-E28A-07EEBBF9A7C4}"/>
              </a:ext>
            </a:extLst>
          </p:cNvPr>
          <p:cNvPicPr/>
          <p:nvPr/>
        </p:nvPicPr>
        <p:blipFill>
          <a:blip r:embed="rId15" cstate="print"/>
          <a:stretch>
            <a:fillRect/>
          </a:stretch>
        </p:blipFill>
        <p:spPr>
          <a:xfrm>
            <a:off x="2595283" y="3364508"/>
            <a:ext cx="286512" cy="291604"/>
          </a:xfrm>
          <a:prstGeom prst="rect">
            <a:avLst/>
          </a:prstGeom>
        </p:spPr>
      </p:pic>
      <p:pic>
        <p:nvPicPr>
          <p:cNvPr id="10" name="Google Shape;358;p9">
            <a:extLst>
              <a:ext uri="{FF2B5EF4-FFF2-40B4-BE49-F238E27FC236}">
                <a16:creationId xmlns:a16="http://schemas.microsoft.com/office/drawing/2014/main" id="{7217968B-FD0B-2972-E0B8-B19AE34E604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92029" y="2512727"/>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26FC086B-9BE4-C542-503C-24FD858F9D2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92029" y="3141316"/>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D2435FF1-5CA3-015C-95CC-226F1950D631}"/>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92029" y="3770144"/>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896C2896-5530-C3CD-3104-96F750D6F97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029" y="497973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ject 11">
            <a:extLst>
              <a:ext uri="{FF2B5EF4-FFF2-40B4-BE49-F238E27FC236}">
                <a16:creationId xmlns:a16="http://schemas.microsoft.com/office/drawing/2014/main" id="{25A322C6-A149-A18A-A15E-AE0CE2081CBD}"/>
              </a:ext>
            </a:extLst>
          </p:cNvPr>
          <p:cNvPicPr/>
          <p:nvPr/>
        </p:nvPicPr>
        <p:blipFill>
          <a:blip r:embed="rId15" cstate="print"/>
          <a:stretch>
            <a:fillRect/>
          </a:stretch>
        </p:blipFill>
        <p:spPr>
          <a:xfrm>
            <a:off x="2098313" y="3615321"/>
            <a:ext cx="286512" cy="291604"/>
          </a:xfrm>
          <a:prstGeom prst="rect">
            <a:avLst/>
          </a:prstGeom>
        </p:spPr>
      </p:pic>
      <p:pic>
        <p:nvPicPr>
          <p:cNvPr id="15" name="Google Shape;358;p9">
            <a:extLst>
              <a:ext uri="{FF2B5EF4-FFF2-40B4-BE49-F238E27FC236}">
                <a16:creationId xmlns:a16="http://schemas.microsoft.com/office/drawing/2014/main" id="{D2C48B90-A132-C815-B259-4E0217CC1DB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92029" y="4379744"/>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12562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29BA7-41B3-5997-6095-A8C88A82B3B0}"/>
            </a:ext>
          </a:extLst>
        </p:cNvPr>
        <p:cNvGrpSpPr/>
        <p:nvPr/>
      </p:nvGrpSpPr>
      <p:grpSpPr>
        <a:xfrm>
          <a:off x="0" y="0"/>
          <a:ext cx="0" cy="0"/>
          <a:chOff x="0" y="0"/>
          <a:chExt cx="0" cy="0"/>
        </a:xfrm>
      </p:grpSpPr>
      <p:graphicFrame>
        <p:nvGraphicFramePr>
          <p:cNvPr id="25" name="object 16">
            <a:extLst>
              <a:ext uri="{FF2B5EF4-FFF2-40B4-BE49-F238E27FC236}">
                <a16:creationId xmlns:a16="http://schemas.microsoft.com/office/drawing/2014/main" id="{6DDBB5A0-909C-5344-D32A-428031FB6F06}"/>
              </a:ext>
            </a:extLst>
          </p:cNvPr>
          <p:cNvGraphicFramePr>
            <a:graphicFrameLocks noGrp="1"/>
          </p:cNvGraphicFramePr>
          <p:nvPr/>
        </p:nvGraphicFramePr>
        <p:xfrm>
          <a:off x="4210954" y="1986811"/>
          <a:ext cx="7720629" cy="3681346"/>
        </p:xfrm>
        <a:graphic>
          <a:graphicData uri="http://schemas.openxmlformats.org/drawingml/2006/table">
            <a:tbl>
              <a:tblPr firstRow="1" bandRow="1">
                <a:tableStyleId>{2D5ABB26-0587-4C30-8999-92F81FD0307C}</a:tableStyleId>
              </a:tblPr>
              <a:tblGrid>
                <a:gridCol w="717352">
                  <a:extLst>
                    <a:ext uri="{9D8B030D-6E8A-4147-A177-3AD203B41FA5}">
                      <a16:colId xmlns:a16="http://schemas.microsoft.com/office/drawing/2014/main" val="20000"/>
                    </a:ext>
                  </a:extLst>
                </a:gridCol>
                <a:gridCol w="1104617">
                  <a:extLst>
                    <a:ext uri="{9D8B030D-6E8A-4147-A177-3AD203B41FA5}">
                      <a16:colId xmlns:a16="http://schemas.microsoft.com/office/drawing/2014/main" val="20001"/>
                    </a:ext>
                  </a:extLst>
                </a:gridCol>
                <a:gridCol w="1477588">
                  <a:extLst>
                    <a:ext uri="{9D8B030D-6E8A-4147-A177-3AD203B41FA5}">
                      <a16:colId xmlns:a16="http://schemas.microsoft.com/office/drawing/2014/main" val="20002"/>
                    </a:ext>
                  </a:extLst>
                </a:gridCol>
                <a:gridCol w="4421072">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err="1">
                          <a:latin typeface="Verdana" panose="020B0604030504040204" pitchFamily="34" charset="0"/>
                          <a:ea typeface="Verdana" panose="020B0604030504040204" pitchFamily="34" charset="0"/>
                          <a:cs typeface="Arial Narrow"/>
                          <a:sym typeface="Arial Narrow"/>
                        </a:rPr>
                        <a:t>Tapaje</a:t>
                      </a:r>
                      <a:r>
                        <a:rPr lang="es-CO" sz="900" u="none" strike="noStrike" cap="none" dirty="0">
                          <a:latin typeface="Verdana" panose="020B0604030504040204" pitchFamily="34" charset="0"/>
                          <a:ea typeface="Verdana" panose="020B0604030504040204" pitchFamily="34" charset="0"/>
                          <a:cs typeface="Arial Narrow"/>
                          <a:sym typeface="Arial Narrow"/>
                        </a:rPr>
                        <a:t>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Dagua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Dagua y sus afluentes, especialmente en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Bitaco</a:t>
                      </a:r>
                      <a:r>
                        <a:rPr lang="es-CO" sz="900" u="none" strike="noStrike" cap="none" dirty="0">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735" marB="4573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237919864"/>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7" marB="457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Anchicayá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7" marB="457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Anchicayá y sus afluentes, que drena sus aguas hacia el Océano Pacífico en el departamento del Valle del Cauca. Se recomienda especial atención en el municipio de Dagua y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707" marB="4570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1164156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28" marB="4562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Cuencas de los </a:t>
                      </a:r>
                      <a:r>
                        <a:rPr lang="es-CO" sz="900" u="none" strike="noStrike" cap="none">
                          <a:solidFill>
                            <a:schemeClr val="dk1"/>
                          </a:solidFill>
                          <a:latin typeface="Verdana" panose="020B0604030504040204" pitchFamily="34" charset="0"/>
                          <a:ea typeface="Verdana" panose="020B0604030504040204" pitchFamily="34" charset="0"/>
                          <a:cs typeface="Arial Narrow"/>
                          <a:sym typeface="Arial Narrow"/>
                        </a:rPr>
                        <a:t>ríos Cajambre, Mayorquín y Raposo</a:t>
                      </a:r>
                      <a:endParaRPr sz="900" b="0"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28" marB="4562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Cajambre</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Mayorquín</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Raposo y sus afluentes</a:t>
                      </a:r>
                      <a:r>
                        <a:rPr lang="es-CO" sz="9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28" marB="4562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83881757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err="1">
                          <a:latin typeface="Verdana" panose="020B0604030504040204" pitchFamily="34" charset="0"/>
                          <a:ea typeface="Verdana" panose="020B0604030504040204" pitchFamily="34" charset="0"/>
                          <a:cs typeface="Arial Narrow"/>
                          <a:sym typeface="Arial Narrow"/>
                        </a:rPr>
                        <a:t>Tapaje</a:t>
                      </a:r>
                      <a:r>
                        <a:rPr lang="es-CO" sz="900" u="none" strike="noStrike" cap="none" dirty="0">
                          <a:latin typeface="Verdana" panose="020B0604030504040204" pitchFamily="34" charset="0"/>
                          <a:ea typeface="Verdana" panose="020B0604030504040204" pitchFamily="34" charset="0"/>
                          <a:cs typeface="Arial Narrow"/>
                          <a:sym typeface="Arial Narrow"/>
                        </a:rPr>
                        <a:t>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7" marB="4566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Naya – </a:t>
                      </a:r>
                      <a:r>
                        <a:rPr lang="es-CO" sz="900" u="none" strike="noStrike" cap="none" dirty="0" err="1">
                          <a:latin typeface="Verdana" panose="020B0604030504040204" pitchFamily="34" charset="0"/>
                          <a:ea typeface="Verdana" panose="020B0604030504040204" pitchFamily="34" charset="0"/>
                          <a:cs typeface="Arial Narrow"/>
                          <a:sym typeface="Arial Narrow"/>
                        </a:rPr>
                        <a:t>Yurumanguí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7" marB="4566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Yurumanguí</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río San Francisco, a la altura del </a:t>
                      </a:r>
                      <a:r>
                        <a:rPr lang="es-CO" sz="900" u="none" strike="noStrike" cap="none" dirty="0">
                          <a:latin typeface="Verdana" panose="020B0604030504040204" pitchFamily="34" charset="0"/>
                          <a:ea typeface="Verdana" panose="020B0604030504040204" pitchFamily="34" charset="0"/>
                          <a:cs typeface="Arial Narrow"/>
                          <a:sym typeface="Arial Narrow"/>
                        </a:rPr>
                        <a:t>municipio de López de Micay – Cauca y Buenaventura – Valle del Cauca.</a:t>
                      </a:r>
                    </a:p>
                  </a:txBody>
                  <a:tcPr marL="91448" marR="91448" marT="45667" marB="4566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83735994"/>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err="1">
                          <a:latin typeface="Verdana" panose="020B0604030504040204" pitchFamily="34" charset="0"/>
                          <a:ea typeface="Verdana" panose="020B0604030504040204" pitchFamily="34" charset="0"/>
                          <a:cs typeface="Arial Narrow"/>
                          <a:sym typeface="Arial Narrow"/>
                        </a:rPr>
                        <a:t>Tapaje</a:t>
                      </a:r>
                      <a:r>
                        <a:rPr lang="es-CO" sz="900" u="none" strike="noStrike" cap="none" dirty="0">
                          <a:latin typeface="Verdana" panose="020B0604030504040204" pitchFamily="34" charset="0"/>
                          <a:ea typeface="Verdana" panose="020B0604030504040204" pitchFamily="34" charset="0"/>
                          <a:cs typeface="Arial Narrow"/>
                          <a:sym typeface="Arial Narrow"/>
                        </a:rPr>
                        <a:t>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San Juan de Micay</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Juan de Micay </a:t>
                      </a:r>
                      <a:r>
                        <a:rPr lang="es-CO" sz="900" u="none" strike="noStrike" cap="none" dirty="0">
                          <a:latin typeface="Verdana" panose="020B0604030504040204" pitchFamily="34" charset="0"/>
                          <a:ea typeface="Verdana" panose="020B0604030504040204" pitchFamily="34" charset="0"/>
                          <a:cs typeface="Arial Narrow"/>
                          <a:sym typeface="Arial Narrow"/>
                        </a:rPr>
                        <a:t>y sus afluentes, aportante directo al Océano Pacífico. Se recomienda especial atención en los municipios de Argelia, San Miguel y López de Micay (Cauca).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8" marB="4568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184036432"/>
                  </a:ext>
                </a:extLst>
              </a:tr>
            </a:tbl>
          </a:graphicData>
        </a:graphic>
      </p:graphicFrame>
      <p:pic>
        <p:nvPicPr>
          <p:cNvPr id="76810" name="Google Shape;746;p15" descr="Recurso 39.png">
            <a:extLst>
              <a:ext uri="{FF2B5EF4-FFF2-40B4-BE49-F238E27FC236}">
                <a16:creationId xmlns:a16="http://schemas.microsoft.com/office/drawing/2014/main" id="{A46F3B33-43B2-BC1F-B388-881EA9C0432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E33943E3-9B67-C4D5-4C93-7C453F352DD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Google Shape;3036;p14">
            <a:extLst>
              <a:ext uri="{FF2B5EF4-FFF2-40B4-BE49-F238E27FC236}">
                <a16:creationId xmlns:a16="http://schemas.microsoft.com/office/drawing/2014/main" id="{DB69C33D-286E-4250-6C59-2F1F99FB427C}"/>
              </a:ext>
            </a:extLst>
          </p:cNvPr>
          <p:cNvSpPr txBox="1">
            <a:spLocks noChangeArrowheads="1"/>
          </p:cNvSpPr>
          <p:nvPr/>
        </p:nvSpPr>
        <p:spPr bwMode="auto">
          <a:xfrm>
            <a:off x="3872706" y="716880"/>
            <a:ext cx="4960891"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6" name="Google Shape;347;p9" descr="Recurso 25.png">
            <a:extLst>
              <a:ext uri="{FF2B5EF4-FFF2-40B4-BE49-F238E27FC236}">
                <a16:creationId xmlns:a16="http://schemas.microsoft.com/office/drawing/2014/main" id="{F238BA24-0E41-53D9-9FC0-931D15C8A711}"/>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FAB45326-8DBD-0F55-3CA4-0DF928D4196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E69E88ED-5625-1C48-8B0F-628725CD310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1BD82EE7-82E4-D74F-5446-E823D6E35529}"/>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E9D0027B-710A-2185-DD0C-952BDC9098C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5CF71B08-9D6C-E936-EF01-AC4445E8B29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810254D8-7028-997D-38D5-AD543669E8C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73E20ADC-787F-4F7C-771F-24FB07EC5AD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3CF89B7B-E84B-66DF-0AA3-D62EF8DA579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3E794AEC-CCED-9F0E-F0FF-56B888A7F57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4CAFDB6C-C006-B5ED-8B7D-D409B4BD0DE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539" y="4671817"/>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D8B3948C-A859-DCC6-E446-A2617758E4B3}"/>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626227"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9">
            <a:extLst>
              <a:ext uri="{FF2B5EF4-FFF2-40B4-BE49-F238E27FC236}">
                <a16:creationId xmlns:a16="http://schemas.microsoft.com/office/drawing/2014/main" id="{3D1F620A-A641-A3C8-BFC0-5E26085C1ACE}"/>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60417" y="1291628"/>
            <a:ext cx="3810679" cy="4978800"/>
          </a:xfrm>
          <a:prstGeom prst="rect">
            <a:avLst/>
          </a:prstGeom>
        </p:spPr>
      </p:pic>
      <p:pic>
        <p:nvPicPr>
          <p:cNvPr id="3" name="Google Shape;357;p9">
            <a:extLst>
              <a:ext uri="{FF2B5EF4-FFF2-40B4-BE49-F238E27FC236}">
                <a16:creationId xmlns:a16="http://schemas.microsoft.com/office/drawing/2014/main" id="{F0C9CE5B-2BC8-8935-D922-8F1D687B2DE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6546" y="53543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ject 11">
            <a:extLst>
              <a:ext uri="{FF2B5EF4-FFF2-40B4-BE49-F238E27FC236}">
                <a16:creationId xmlns:a16="http://schemas.microsoft.com/office/drawing/2014/main" id="{464F4036-F0A4-780B-14C9-A70BCB8B0DB6}"/>
              </a:ext>
            </a:extLst>
          </p:cNvPr>
          <p:cNvPicPr/>
          <p:nvPr/>
        </p:nvPicPr>
        <p:blipFill>
          <a:blip r:embed="rId16" cstate="print"/>
          <a:stretch>
            <a:fillRect/>
          </a:stretch>
        </p:blipFill>
        <p:spPr>
          <a:xfrm>
            <a:off x="2087621" y="4254232"/>
            <a:ext cx="286512" cy="291604"/>
          </a:xfrm>
          <a:prstGeom prst="rect">
            <a:avLst/>
          </a:prstGeom>
        </p:spPr>
      </p:pic>
      <p:pic>
        <p:nvPicPr>
          <p:cNvPr id="9" name="object 11">
            <a:extLst>
              <a:ext uri="{FF2B5EF4-FFF2-40B4-BE49-F238E27FC236}">
                <a16:creationId xmlns:a16="http://schemas.microsoft.com/office/drawing/2014/main" id="{984E0B43-496B-E8A4-D648-932AC4268EB2}"/>
              </a:ext>
            </a:extLst>
          </p:cNvPr>
          <p:cNvPicPr/>
          <p:nvPr/>
        </p:nvPicPr>
        <p:blipFill>
          <a:blip r:embed="rId16" cstate="print"/>
          <a:stretch>
            <a:fillRect/>
          </a:stretch>
        </p:blipFill>
        <p:spPr>
          <a:xfrm>
            <a:off x="2194943" y="4016262"/>
            <a:ext cx="286512" cy="291604"/>
          </a:xfrm>
          <a:prstGeom prst="rect">
            <a:avLst/>
          </a:prstGeom>
        </p:spPr>
      </p:pic>
      <p:pic>
        <p:nvPicPr>
          <p:cNvPr id="23" name="object 11">
            <a:extLst>
              <a:ext uri="{FF2B5EF4-FFF2-40B4-BE49-F238E27FC236}">
                <a16:creationId xmlns:a16="http://schemas.microsoft.com/office/drawing/2014/main" id="{A41FCA9C-FF8E-AF8E-5B7B-0A422D2F430D}"/>
              </a:ext>
            </a:extLst>
          </p:cNvPr>
          <p:cNvPicPr/>
          <p:nvPr/>
        </p:nvPicPr>
        <p:blipFill>
          <a:blip r:embed="rId16" cstate="print"/>
          <a:stretch>
            <a:fillRect/>
          </a:stretch>
        </p:blipFill>
        <p:spPr>
          <a:xfrm>
            <a:off x="2329234" y="3778334"/>
            <a:ext cx="286512" cy="291604"/>
          </a:xfrm>
          <a:prstGeom prst="rect">
            <a:avLst/>
          </a:prstGeom>
        </p:spPr>
      </p:pic>
      <p:pic>
        <p:nvPicPr>
          <p:cNvPr id="11" name="Google Shape;357;p9">
            <a:extLst>
              <a:ext uri="{FF2B5EF4-FFF2-40B4-BE49-F238E27FC236}">
                <a16:creationId xmlns:a16="http://schemas.microsoft.com/office/drawing/2014/main" id="{3DE72B77-04B6-916C-0779-26619C3CEB6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25598" y="319788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B35EFF00-8B8A-DFCC-E6C8-FE072DFB790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16454" y="258523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F3006717-AA06-57DE-71D9-E7B8999092B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8885" y="385038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F1B64C5C-6678-3B3A-A9EE-FD6BE187905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8885" y="445388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0;p1" descr="Recurso 25.png">
            <a:extLst>
              <a:ext uri="{FF2B5EF4-FFF2-40B4-BE49-F238E27FC236}">
                <a16:creationId xmlns:a16="http://schemas.microsoft.com/office/drawing/2014/main" id="{769CCC0E-CED4-DE30-E569-A958C07FA5E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9360" y="510158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11">
            <a:extLst>
              <a:ext uri="{FF2B5EF4-FFF2-40B4-BE49-F238E27FC236}">
                <a16:creationId xmlns:a16="http://schemas.microsoft.com/office/drawing/2014/main" id="{66D645BD-FFD7-18C5-E505-C91878605CFC}"/>
              </a:ext>
            </a:extLst>
          </p:cNvPr>
          <p:cNvPicPr/>
          <p:nvPr/>
        </p:nvPicPr>
        <p:blipFill>
          <a:blip r:embed="rId16" cstate="print"/>
          <a:stretch>
            <a:fillRect/>
          </a:stretch>
        </p:blipFill>
        <p:spPr>
          <a:xfrm>
            <a:off x="2123225" y="4572073"/>
            <a:ext cx="286512" cy="291604"/>
          </a:xfrm>
          <a:prstGeom prst="rect">
            <a:avLst/>
          </a:prstGeom>
        </p:spPr>
      </p:pic>
    </p:spTree>
    <p:extLst>
      <p:ext uri="{BB962C8B-B14F-4D97-AF65-F5344CB8AC3E}">
        <p14:creationId xmlns:p14="http://schemas.microsoft.com/office/powerpoint/2010/main" val="124721730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Imagen 4">
            <a:extLst>
              <a:ext uri="{FF2B5EF4-FFF2-40B4-BE49-F238E27FC236}">
                <a16:creationId xmlns:a16="http://schemas.microsoft.com/office/drawing/2014/main" id="{2FA1FDB6-D6AE-5E63-15A1-5FCF9516E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427" y="2982199"/>
            <a:ext cx="49466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04591F6F-8E4E-3D93-ED83-05CB2EB53C89}"/>
              </a:ext>
            </a:extLst>
          </p:cNvPr>
          <p:cNvPicPr>
            <a:picLocks noChangeAspect="1"/>
          </p:cNvPicPr>
          <p:nvPr/>
        </p:nvPicPr>
        <p:blipFill>
          <a:blip r:embed="rId3"/>
          <a:stretch>
            <a:fillRect/>
          </a:stretch>
        </p:blipFill>
        <p:spPr>
          <a:xfrm>
            <a:off x="-907792" y="5246983"/>
            <a:ext cx="353697" cy="1201601"/>
          </a:xfrm>
          <a:prstGeom prst="rect">
            <a:avLst/>
          </a:prstGeom>
        </p:spPr>
      </p:pic>
      <p:pic>
        <p:nvPicPr>
          <p:cNvPr id="5" name="Imagen 4">
            <a:extLst>
              <a:ext uri="{FF2B5EF4-FFF2-40B4-BE49-F238E27FC236}">
                <a16:creationId xmlns:a16="http://schemas.microsoft.com/office/drawing/2014/main" id="{60803F4A-45D1-9A93-3AF3-09DCE038B605}"/>
              </a:ext>
            </a:extLst>
          </p:cNvPr>
          <p:cNvPicPr>
            <a:picLocks noChangeAspect="1"/>
          </p:cNvPicPr>
          <p:nvPr/>
        </p:nvPicPr>
        <p:blipFill>
          <a:blip r:embed="rId4"/>
          <a:stretch>
            <a:fillRect/>
          </a:stretch>
        </p:blipFill>
        <p:spPr>
          <a:xfrm>
            <a:off x="7389364" y="5344737"/>
            <a:ext cx="4802636" cy="682058"/>
          </a:xfrm>
          <a:prstGeom prst="rect">
            <a:avLst/>
          </a:prstGeom>
        </p:spPr>
      </p:pic>
      <p:sp>
        <p:nvSpPr>
          <p:cNvPr id="430083" name="Marcador de texto 1">
            <a:extLst>
              <a:ext uri="{FF2B5EF4-FFF2-40B4-BE49-F238E27FC236}">
                <a16:creationId xmlns:a16="http://schemas.microsoft.com/office/drawing/2014/main" id="{8FDA445F-CEE0-4C3C-BE3D-21C08C0001CE}"/>
              </a:ext>
            </a:extLst>
          </p:cNvPr>
          <p:cNvSpPr>
            <a:spLocks noGrp="1" noChangeArrowheads="1"/>
          </p:cNvSpPr>
          <p:nvPr>
            <p:ph type="body" sz="quarter" idx="12"/>
          </p:nvPr>
        </p:nvSpPr>
        <p:spPr>
          <a:xfrm>
            <a:off x="5519485" y="1063803"/>
            <a:ext cx="6481325" cy="46151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s-CO" sz="1600" dirty="0"/>
              <a:t>En horas de la madrugada se esperan condiciones nubladas con precipitaciones en sectores dispersos del centro y occidente de la Amazonía, sur de la Orinoquía, centro y norte del Pacífico, norte de la región Andina y sur del Caribe.</a:t>
            </a:r>
          </a:p>
          <a:p>
            <a:endParaRPr lang="es-CO" sz="1600" dirty="0"/>
          </a:p>
          <a:p>
            <a:r>
              <a:rPr lang="es-CO" sz="1600" dirty="0"/>
              <a:t>Los acumulados de lluvia más importantes, con probabilidad de actividad eléctrica de carácter disperso, se pronostican sobre áreas de los departamentos de Amazonas, Vaupés, Putumayo, Caquetá, Guaviare, Meta, Cauca, Chocó, Antioquia y Córdoba.</a:t>
            </a:r>
          </a:p>
          <a:p>
            <a:endParaRPr lang="es-CO" sz="1600" dirty="0"/>
          </a:p>
          <a:p>
            <a:r>
              <a:rPr lang="es-CO" sz="1600" dirty="0"/>
              <a:t>Lloviznas y lluvias ligeras se estiman en sectores específicos del sur de Vichada, occidente de Valle del Cauca, centro de Risaralda, oriente de Caldas, norte de Santander y sur de Bolívar, Sucre y Cesar.</a:t>
            </a:r>
          </a:p>
          <a:p>
            <a:endParaRPr lang="es-CO" sz="1600" dirty="0"/>
          </a:p>
          <a:p>
            <a:r>
              <a:rPr lang="es-CO" sz="1600" dirty="0"/>
              <a:t>En el Archipiélago de San Andrés, Providencia y Santa Catalina se prevé que persistan las condiciones secas con nubosidad dispersa.</a:t>
            </a:r>
          </a:p>
          <a:p>
            <a:endParaRPr lang="es-CO" sz="1800" dirty="0"/>
          </a:p>
        </p:txBody>
      </p:sp>
      <p:pic>
        <p:nvPicPr>
          <p:cNvPr id="1026" name="Picture 2">
            <a:extLst>
              <a:ext uri="{FF2B5EF4-FFF2-40B4-BE49-F238E27FC236}">
                <a16:creationId xmlns:a16="http://schemas.microsoft.com/office/drawing/2014/main" id="{06413EF9-6A5F-AAC9-753A-DE092536F26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35215" y="1337865"/>
            <a:ext cx="4544840" cy="4090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A689E-2B3D-E9C9-9F83-9AA5F296B3F1}"/>
            </a:ext>
          </a:extLst>
        </p:cNvPr>
        <p:cNvGrpSpPr/>
        <p:nvPr/>
      </p:nvGrpSpPr>
      <p:grpSpPr>
        <a:xfrm>
          <a:off x="0" y="0"/>
          <a:ext cx="0" cy="0"/>
          <a:chOff x="0" y="0"/>
          <a:chExt cx="0" cy="0"/>
        </a:xfrm>
      </p:grpSpPr>
      <p:graphicFrame>
        <p:nvGraphicFramePr>
          <p:cNvPr id="25" name="object 16">
            <a:extLst>
              <a:ext uri="{FF2B5EF4-FFF2-40B4-BE49-F238E27FC236}">
                <a16:creationId xmlns:a16="http://schemas.microsoft.com/office/drawing/2014/main" id="{797793B5-5B38-4BB0-1E8E-600DA504D63B}"/>
              </a:ext>
            </a:extLst>
          </p:cNvPr>
          <p:cNvGraphicFramePr>
            <a:graphicFrameLocks noGrp="1"/>
          </p:cNvGraphicFramePr>
          <p:nvPr/>
        </p:nvGraphicFramePr>
        <p:xfrm>
          <a:off x="4210954" y="1767736"/>
          <a:ext cx="7720629" cy="3569270"/>
        </p:xfrm>
        <a:graphic>
          <a:graphicData uri="http://schemas.openxmlformats.org/drawingml/2006/table">
            <a:tbl>
              <a:tblPr firstRow="1" bandRow="1">
                <a:tableStyleId>{2D5ABB26-0587-4C30-8999-92F81FD0307C}</a:tableStyleId>
              </a:tblPr>
              <a:tblGrid>
                <a:gridCol w="717352">
                  <a:extLst>
                    <a:ext uri="{9D8B030D-6E8A-4147-A177-3AD203B41FA5}">
                      <a16:colId xmlns:a16="http://schemas.microsoft.com/office/drawing/2014/main" val="20000"/>
                    </a:ext>
                  </a:extLst>
                </a:gridCol>
                <a:gridCol w="1104617">
                  <a:extLst>
                    <a:ext uri="{9D8B030D-6E8A-4147-A177-3AD203B41FA5}">
                      <a16:colId xmlns:a16="http://schemas.microsoft.com/office/drawing/2014/main" val="20001"/>
                    </a:ext>
                  </a:extLst>
                </a:gridCol>
                <a:gridCol w="1477588">
                  <a:extLst>
                    <a:ext uri="{9D8B030D-6E8A-4147-A177-3AD203B41FA5}">
                      <a16:colId xmlns:a16="http://schemas.microsoft.com/office/drawing/2014/main" val="20002"/>
                    </a:ext>
                  </a:extLst>
                </a:gridCol>
                <a:gridCol w="4421072">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err="1">
                          <a:latin typeface="Verdana"/>
                          <a:ea typeface="Verdana"/>
                          <a:cs typeface="Verdana"/>
                          <a:sym typeface="Verdana"/>
                        </a:rPr>
                        <a:t>Tapaje</a:t>
                      </a:r>
                      <a:r>
                        <a:rPr lang="es-CO" sz="900" u="none" strike="noStrike" cap="none" dirty="0">
                          <a:latin typeface="Verdana"/>
                          <a:ea typeface="Verdana"/>
                          <a:cs typeface="Verdana"/>
                          <a:sym typeface="Verdana"/>
                        </a:rPr>
                        <a:t> – Dagua – Directos</a:t>
                      </a:r>
                      <a:endParaRPr sz="900" b="0" u="none" strike="noStrike" cap="none" dirty="0">
                        <a:solidFill>
                          <a:srgbClr val="000000"/>
                        </a:solidFill>
                        <a:latin typeface="Verdana"/>
                        <a:ea typeface="Verdana"/>
                        <a:cs typeface="Verdana"/>
                        <a:sym typeface="Verdana"/>
                      </a:endParaRPr>
                    </a:p>
                  </a:txBody>
                  <a:tcPr marL="91450" marR="91450" marT="45725" marB="4572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Saija</a:t>
                      </a:r>
                      <a:endParaRPr sz="900" b="0" u="none" strike="noStrike" cap="none" dirty="0">
                        <a:solidFill>
                          <a:schemeClr val="dk1"/>
                        </a:solidFill>
                        <a:latin typeface="Verdana"/>
                        <a:ea typeface="Verdana"/>
                        <a:cs typeface="Verdana"/>
                        <a:sym typeface="Verdana"/>
                      </a:endParaRPr>
                    </a:p>
                  </a:txBody>
                  <a:tcPr marL="91450" marR="91450" marT="45725" marB="4572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Saija y sus afluentes, aportante directo al Océano Pacífico. </a:t>
                      </a:r>
                    </a:p>
                  </a:txBody>
                  <a:tcPr marL="91450" marR="91450" marT="45725" marB="4572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237919864"/>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err="1">
                          <a:solidFill>
                            <a:schemeClr val="dk1"/>
                          </a:solidFill>
                          <a:latin typeface="Verdana"/>
                          <a:ea typeface="Verdana"/>
                          <a:cs typeface="Verdana"/>
                          <a:sym typeface="Verdana"/>
                        </a:rPr>
                        <a:t>Tapaje</a:t>
                      </a:r>
                      <a:r>
                        <a:rPr lang="es-CO" sz="900" b="0" i="0" u="none" strike="noStrike" cap="none" dirty="0">
                          <a:solidFill>
                            <a:schemeClr val="dk1"/>
                          </a:solidFill>
                          <a:latin typeface="Verdana"/>
                          <a:ea typeface="Verdana"/>
                          <a:cs typeface="Verdana"/>
                          <a:sym typeface="Verdana"/>
                        </a:rPr>
                        <a:t> – Dagua – Directos</a:t>
                      </a:r>
                    </a:p>
                  </a:txBody>
                  <a:tcPr marL="91450" marR="91450" marT="45750" marB="4575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Timbiquí</a:t>
                      </a:r>
                      <a:endParaRPr lang="es-CO" sz="900" b="0" u="none" strike="noStrike" cap="none" dirty="0">
                        <a:solidFill>
                          <a:schemeClr val="dk1"/>
                        </a:solidFill>
                        <a:latin typeface="Verdana"/>
                        <a:ea typeface="Verdana"/>
                        <a:cs typeface="Verdana"/>
                        <a:sym typeface="Verdana"/>
                      </a:endParaRPr>
                    </a:p>
                  </a:txBody>
                  <a:tcPr marL="91450" marR="91450" marT="45750" marB="4575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 </a:t>
                      </a:r>
                    </a:p>
                  </a:txBody>
                  <a:tcPr marL="91450" marR="91450" marT="45750" marB="4575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1164156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err="1">
                          <a:solidFill>
                            <a:schemeClr val="dk1"/>
                          </a:solidFill>
                          <a:latin typeface="Verdana"/>
                          <a:ea typeface="Verdana"/>
                          <a:cs typeface="Verdana"/>
                          <a:sym typeface="Verdana"/>
                        </a:rPr>
                        <a:t>Tapaje</a:t>
                      </a:r>
                      <a:r>
                        <a:rPr lang="es-CO" sz="900" b="0" i="0" u="none" strike="noStrike" cap="none" dirty="0">
                          <a:solidFill>
                            <a:schemeClr val="dk1"/>
                          </a:solidFill>
                          <a:latin typeface="Verdana"/>
                          <a:ea typeface="Verdana"/>
                          <a:cs typeface="Verdana"/>
                          <a:sym typeface="Verdana"/>
                        </a:rPr>
                        <a:t> – Dagua – Directos</a:t>
                      </a:r>
                    </a:p>
                  </a:txBody>
                  <a:tcPr marL="91450" marR="91450" marT="45750" marB="4575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Guapi</a:t>
                      </a:r>
                      <a:endParaRPr lang="es-CO" sz="900" b="0" u="none" strike="noStrike" cap="none" dirty="0">
                        <a:solidFill>
                          <a:schemeClr val="dk1"/>
                        </a:solidFill>
                        <a:latin typeface="Verdana"/>
                        <a:ea typeface="Verdana"/>
                        <a:cs typeface="Verdana"/>
                        <a:sym typeface="Verdana"/>
                      </a:endParaRPr>
                    </a:p>
                  </a:txBody>
                  <a:tcPr marL="91450" marR="91450" marT="45750" marB="4575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Guapi </a:t>
                      </a:r>
                      <a:r>
                        <a:rPr lang="es-ES" sz="9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txBody>
                  <a:tcPr marL="91450" marR="91450" marT="45750" marB="4575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83881757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Tapaje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Dagua – Directos</a:t>
                      </a:r>
                    </a:p>
                  </a:txBody>
                  <a:tcPr marL="91448" marR="91448" marT="45712" marB="457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Iscuandé</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Iscuandé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aportante directo al Océano Pacífico. Especial atención en el municipio de Santa Bárbara de Iscuandé (Nariño). </a:t>
                      </a:r>
                    </a:p>
                  </a:txBody>
                  <a:tcPr marL="91448" marR="91448" marT="45712" marB="4571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07615410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Tapaje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el cual drena sus aguas al Océano</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Pacífico en el departamento de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Nariño. </a:t>
                      </a:r>
                    </a:p>
                  </a:txBody>
                  <a:tcPr marL="91448" marR="91448" marT="45712" marB="4571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83735994"/>
                  </a:ext>
                </a:extLst>
              </a:tr>
            </a:tbl>
          </a:graphicData>
        </a:graphic>
      </p:graphicFrame>
      <p:pic>
        <p:nvPicPr>
          <p:cNvPr id="76810" name="Google Shape;746;p15" descr="Recurso 39.png">
            <a:extLst>
              <a:ext uri="{FF2B5EF4-FFF2-40B4-BE49-F238E27FC236}">
                <a16:creationId xmlns:a16="http://schemas.microsoft.com/office/drawing/2014/main" id="{42BC351D-B9D9-FCD1-FF96-9538881560D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98960732-B994-3265-4430-B957A82C42F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Google Shape;3036;p14">
            <a:extLst>
              <a:ext uri="{FF2B5EF4-FFF2-40B4-BE49-F238E27FC236}">
                <a16:creationId xmlns:a16="http://schemas.microsoft.com/office/drawing/2014/main" id="{4351F56B-FB90-A062-6E33-AABD5C4B0D8B}"/>
              </a:ext>
            </a:extLst>
          </p:cNvPr>
          <p:cNvSpPr txBox="1">
            <a:spLocks noChangeArrowheads="1"/>
          </p:cNvSpPr>
          <p:nvPr/>
        </p:nvSpPr>
        <p:spPr bwMode="auto">
          <a:xfrm>
            <a:off x="3872706" y="716880"/>
            <a:ext cx="4960891"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6" name="Google Shape;347;p9" descr="Recurso 25.png">
            <a:extLst>
              <a:ext uri="{FF2B5EF4-FFF2-40B4-BE49-F238E27FC236}">
                <a16:creationId xmlns:a16="http://schemas.microsoft.com/office/drawing/2014/main" id="{67ECABFB-186B-DE64-D827-6310D28AF217}"/>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9F2877D9-7AF8-FDB5-E02D-6CBE8B8555E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070A74D-770D-D4DF-9486-EF664E61F66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47AD9B9E-B186-0E9F-F4A6-B88942C2B45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67253285-4685-AF72-B1A8-8571AEDF448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1446BF3D-FAAB-39DA-F5F2-7B30DC5A7AD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0ADFE74B-52A4-FC3A-2CB5-EDC5C93ED2A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AC10220C-BC89-1805-6AAE-3FA572DED39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1E9512EB-E030-4778-24C3-EB1C3E6CC81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1BEA91D6-F634-1DD3-E596-E8A57E89515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92A22626-60E1-5524-2B89-586DD2C8280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539" y="4671817"/>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8653DA50-E8D2-2E4C-E379-87B00E6980E0}"/>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626227"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9">
            <a:extLst>
              <a:ext uri="{FF2B5EF4-FFF2-40B4-BE49-F238E27FC236}">
                <a16:creationId xmlns:a16="http://schemas.microsoft.com/office/drawing/2014/main" id="{A6DB81B0-8980-F4AE-73C0-F9C4DD5B76FA}"/>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60417" y="1291628"/>
            <a:ext cx="3810679" cy="4978800"/>
          </a:xfrm>
          <a:prstGeom prst="rect">
            <a:avLst/>
          </a:prstGeom>
        </p:spPr>
      </p:pic>
      <p:pic>
        <p:nvPicPr>
          <p:cNvPr id="3" name="Google Shape;357;p9">
            <a:extLst>
              <a:ext uri="{FF2B5EF4-FFF2-40B4-BE49-F238E27FC236}">
                <a16:creationId xmlns:a16="http://schemas.microsoft.com/office/drawing/2014/main" id="{D0B2B95F-5363-B580-5C63-BD389B93795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6546" y="53543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ject 11">
            <a:extLst>
              <a:ext uri="{FF2B5EF4-FFF2-40B4-BE49-F238E27FC236}">
                <a16:creationId xmlns:a16="http://schemas.microsoft.com/office/drawing/2014/main" id="{6813B03A-0EA9-4D77-859C-C5F976E0E3C8}"/>
              </a:ext>
            </a:extLst>
          </p:cNvPr>
          <p:cNvPicPr/>
          <p:nvPr/>
        </p:nvPicPr>
        <p:blipFill>
          <a:blip r:embed="rId16" cstate="print"/>
          <a:stretch>
            <a:fillRect/>
          </a:stretch>
        </p:blipFill>
        <p:spPr>
          <a:xfrm>
            <a:off x="1845574" y="4594891"/>
            <a:ext cx="286512" cy="291604"/>
          </a:xfrm>
          <a:prstGeom prst="rect">
            <a:avLst/>
          </a:prstGeom>
        </p:spPr>
      </p:pic>
      <p:pic>
        <p:nvPicPr>
          <p:cNvPr id="10" name="object 11">
            <a:extLst>
              <a:ext uri="{FF2B5EF4-FFF2-40B4-BE49-F238E27FC236}">
                <a16:creationId xmlns:a16="http://schemas.microsoft.com/office/drawing/2014/main" id="{FAC4DEA7-2F8A-E184-9F1A-9FF612415E87}"/>
              </a:ext>
            </a:extLst>
          </p:cNvPr>
          <p:cNvPicPr/>
          <p:nvPr/>
        </p:nvPicPr>
        <p:blipFill>
          <a:blip r:embed="rId16" cstate="print"/>
          <a:stretch>
            <a:fillRect/>
          </a:stretch>
        </p:blipFill>
        <p:spPr>
          <a:xfrm>
            <a:off x="1711283" y="4813407"/>
            <a:ext cx="286512" cy="291604"/>
          </a:xfrm>
          <a:prstGeom prst="rect">
            <a:avLst/>
          </a:prstGeom>
        </p:spPr>
      </p:pic>
      <p:pic>
        <p:nvPicPr>
          <p:cNvPr id="12" name="Google Shape;357;p9">
            <a:extLst>
              <a:ext uri="{FF2B5EF4-FFF2-40B4-BE49-F238E27FC236}">
                <a16:creationId xmlns:a16="http://schemas.microsoft.com/office/drawing/2014/main" id="{9CB07E37-0637-25AF-E1E3-320C6F24A48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6145" y="232120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68925EF1-4CFD-2F32-0753-214C7A7DFD3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6145" y="355564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02887C56-B34F-3CB8-8642-138F838B588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6145" y="416524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467326CB-60C5-9C50-0A57-C1528A6F581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96738" y="477917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ject 11">
            <a:extLst>
              <a:ext uri="{FF2B5EF4-FFF2-40B4-BE49-F238E27FC236}">
                <a16:creationId xmlns:a16="http://schemas.microsoft.com/office/drawing/2014/main" id="{B4C1BBEC-A33F-0DB3-AED4-93A7F3CEFF9E}"/>
              </a:ext>
            </a:extLst>
          </p:cNvPr>
          <p:cNvPicPr/>
          <p:nvPr/>
        </p:nvPicPr>
        <p:blipFill>
          <a:blip r:embed="rId16" cstate="print"/>
          <a:stretch>
            <a:fillRect/>
          </a:stretch>
        </p:blipFill>
        <p:spPr>
          <a:xfrm>
            <a:off x="1482683" y="4937232"/>
            <a:ext cx="286512" cy="291604"/>
          </a:xfrm>
          <a:prstGeom prst="rect">
            <a:avLst/>
          </a:prstGeom>
        </p:spPr>
      </p:pic>
      <p:pic>
        <p:nvPicPr>
          <p:cNvPr id="9" name="Google Shape;150;p1" descr="Recurso 25.png">
            <a:extLst>
              <a:ext uri="{FF2B5EF4-FFF2-40B4-BE49-F238E27FC236}">
                <a16:creationId xmlns:a16="http://schemas.microsoft.com/office/drawing/2014/main" id="{2AE93F8E-062E-16A6-D42B-13DE22F2E8E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1562" y="29527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95688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25DD4-DC14-7BDA-7F83-9C51EE269899}"/>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C8776195-F789-00D3-3262-56407E631C7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B3BD5C0B-9669-629B-C0ED-89B9F64DC8A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Google Shape;3036;p14">
            <a:extLst>
              <a:ext uri="{FF2B5EF4-FFF2-40B4-BE49-F238E27FC236}">
                <a16:creationId xmlns:a16="http://schemas.microsoft.com/office/drawing/2014/main" id="{29E526FE-A61E-E3FC-A202-B55A0A40A504}"/>
              </a:ext>
            </a:extLst>
          </p:cNvPr>
          <p:cNvSpPr txBox="1">
            <a:spLocks noChangeArrowheads="1"/>
          </p:cNvSpPr>
          <p:nvPr/>
        </p:nvSpPr>
        <p:spPr bwMode="auto">
          <a:xfrm>
            <a:off x="3833663" y="821068"/>
            <a:ext cx="4960891"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6" name="Google Shape;347;p9" descr="Recurso 25.png">
            <a:extLst>
              <a:ext uri="{FF2B5EF4-FFF2-40B4-BE49-F238E27FC236}">
                <a16:creationId xmlns:a16="http://schemas.microsoft.com/office/drawing/2014/main" id="{B855EE2E-6878-46A5-6F7E-16B02D0BF20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34C84EA0-CFC3-F11C-E339-8BD27806667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31FF95A4-7568-B262-1264-0135088AF7C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AB2375F1-B350-57FB-372B-9D5B8DFE343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6B69B36F-0D1F-29C8-2996-D6197A912BD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90FD9C64-0585-5BCD-8C08-609DC27A88B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718F8519-EF16-6DA1-293E-FDF289F0DED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B4750DED-8A05-A6D8-F6CE-60C7C81616C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638B2F65-A2E6-840E-9A00-1045AFC7D76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EFC423B2-384A-A050-589D-282A6E3D70B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C88A508C-CA62-5681-0FE2-D4B74CE1937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6227"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3D702774-C61D-7793-8C02-71D0A072AC4F}"/>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626227"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ject 9">
            <a:extLst>
              <a:ext uri="{FF2B5EF4-FFF2-40B4-BE49-F238E27FC236}">
                <a16:creationId xmlns:a16="http://schemas.microsoft.com/office/drawing/2014/main" id="{77A33A9D-924C-38CC-0B70-2C91546E9CE5}"/>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60417" y="1291628"/>
            <a:ext cx="3810679" cy="4978800"/>
          </a:xfrm>
          <a:prstGeom prst="rect">
            <a:avLst/>
          </a:prstGeom>
        </p:spPr>
      </p:pic>
      <p:pic>
        <p:nvPicPr>
          <p:cNvPr id="42" name="Google Shape;358;p9">
            <a:extLst>
              <a:ext uri="{FF2B5EF4-FFF2-40B4-BE49-F238E27FC236}">
                <a16:creationId xmlns:a16="http://schemas.microsoft.com/office/drawing/2014/main" id="{8E468E63-3102-FC32-C20C-D6A3FA22011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0196" y="587665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E4F4F20A-3A2D-91CA-C1AF-27F70DBA726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546" y="53543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object 11">
            <a:extLst>
              <a:ext uri="{FF2B5EF4-FFF2-40B4-BE49-F238E27FC236}">
                <a16:creationId xmlns:a16="http://schemas.microsoft.com/office/drawing/2014/main" id="{06C1D1E4-A999-83DB-6984-882A4E8583AF}"/>
              </a:ext>
            </a:extLst>
          </p:cNvPr>
          <p:cNvPicPr/>
          <p:nvPr/>
        </p:nvPicPr>
        <p:blipFill>
          <a:blip r:embed="rId17" cstate="print"/>
          <a:stretch>
            <a:fillRect/>
          </a:stretch>
        </p:blipFill>
        <p:spPr>
          <a:xfrm>
            <a:off x="1224578" y="4897641"/>
            <a:ext cx="286512" cy="291604"/>
          </a:xfrm>
          <a:prstGeom prst="rect">
            <a:avLst/>
          </a:prstGeom>
        </p:spPr>
      </p:pic>
      <p:graphicFrame>
        <p:nvGraphicFramePr>
          <p:cNvPr id="25" name="object 16">
            <a:extLst>
              <a:ext uri="{FF2B5EF4-FFF2-40B4-BE49-F238E27FC236}">
                <a16:creationId xmlns:a16="http://schemas.microsoft.com/office/drawing/2014/main" id="{4A354E0C-FB3B-B318-71C2-12B452722A25}"/>
              </a:ext>
            </a:extLst>
          </p:cNvPr>
          <p:cNvGraphicFramePr>
            <a:graphicFrameLocks noGrp="1"/>
          </p:cNvGraphicFramePr>
          <p:nvPr>
            <p:extLst>
              <p:ext uri="{D42A27DB-BD31-4B8C-83A1-F6EECF244321}">
                <p14:modId xmlns:p14="http://schemas.microsoft.com/office/powerpoint/2010/main" val="3220679004"/>
              </p:ext>
            </p:extLst>
          </p:nvPr>
        </p:nvGraphicFramePr>
        <p:xfrm>
          <a:off x="4221376" y="1569883"/>
          <a:ext cx="7545067" cy="4402706"/>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Telembí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Telembí y sus afluentes, especialmente el río Ispi. Se recomienda especial atención en los municipios de Roberto Payan, Barbacoas,</a:t>
                      </a:r>
                      <a:r>
                        <a:rPr lang="es-ES" sz="900" u="none" strike="noStrike" baseline="0" dirty="0">
                          <a:latin typeface="Verdana" panose="020B0604030504040204" pitchFamily="34" charset="0"/>
                          <a:ea typeface="Verdana" panose="020B0604030504040204" pitchFamily="34" charset="0"/>
                          <a:cs typeface="Arial Narrow"/>
                          <a:sym typeface="Arial Narrow"/>
                        </a:rPr>
                        <a:t> </a:t>
                      </a:r>
                      <a:r>
                        <a:rPr lang="es-ES" sz="900" u="none" strike="noStrike" dirty="0">
                          <a:latin typeface="Verdana" panose="020B0604030504040204" pitchFamily="34" charset="0"/>
                          <a:ea typeface="Verdana" panose="020B0604030504040204" pitchFamily="34" charset="0"/>
                          <a:cs typeface="Arial Narrow"/>
                          <a:sym typeface="Arial Narrow"/>
                        </a:rPr>
                        <a:t>Mallama y Tumaco (Nariño).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8535080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Patía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algn="just"/>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Probabilidad de crecientes en los niveles en la cuenca media del río Patía y sus afluentes. Especial atención en los municipios de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Cumbitara, El Charco, El Rosario, Leiva, Los Andes (Sotomayor),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a:rPr>
                        <a:t>Magüí</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 (Payán), Policarpa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(Nariño). </a:t>
                      </a:r>
                    </a:p>
                  </a:txBody>
                  <a:tcPr marL="91442" marR="91442" marT="45731" marB="4573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7352218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Patía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Patía</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Probabilidad de crecientes súbitas en el nivel de la parte baja del río Patía y sus afluentes, el cual descarga </a:t>
                      </a:r>
                      <a:r>
                        <a:rPr lang="es-CO" sz="900" u="none" strike="noStrike" cap="none" dirty="0">
                          <a:latin typeface="Verdana" panose="020B0604030504040204" pitchFamily="34" charset="0"/>
                          <a:ea typeface="Verdana" panose="020B0604030504040204" pitchFamily="34" charset="0"/>
                          <a:cs typeface="Arial Narrow"/>
                          <a:sym typeface="Arial Narrow"/>
                        </a:rPr>
                        <a:t>sus aguas al océano Pacífico en el departamento de Nariño</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Se recomienda especial atención en los municipios de </a:t>
                      </a:r>
                      <a:r>
                        <a:rPr lang="es-CO" sz="900" u="none" strike="noStrike" kern="1200" cap="none" dirty="0" err="1">
                          <a:solidFill>
                            <a:schemeClr val="tx1"/>
                          </a:solidFill>
                          <a:latin typeface="Verdana" panose="020B0604030504040204" pitchFamily="34" charset="0"/>
                          <a:ea typeface="Verdana" panose="020B0604030504040204" pitchFamily="34" charset="0"/>
                          <a:cs typeface="Arial Narrow"/>
                          <a:sym typeface="Arial Narrow"/>
                        </a:rPr>
                        <a:t>Magüí</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(Payán), Roberto Payán, Francisco Pizarro, La Tola, Olaya Herrera y Mosquera (Nariño). </a:t>
                      </a:r>
                    </a:p>
                  </a:txBody>
                  <a:tcPr marL="91448" marR="91448" marT="45679" marB="45679"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5491382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Chagüi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Chagüi y sus afluentes. Se recomienda especial atención en el municipio de Tumaco (Nariño).</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225603587"/>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Rosario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Rosario y sus afluentes. Se recomienda especial atención en el municipio de Tumaco (Nariño).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2309651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Mira y sus afluentes, tales como, los ríos Guiza, San Juan y Chagüi. Se recomienda especial atención a la altura de los municipios de Barbacoas, Ricaurte y Tumaco (Nariño). </a:t>
                      </a:r>
                      <a:endPar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618796402"/>
                  </a:ext>
                </a:extLst>
              </a:tr>
            </a:tbl>
          </a:graphicData>
        </a:graphic>
      </p:graphicFrame>
      <p:pic>
        <p:nvPicPr>
          <p:cNvPr id="10" name="Google Shape;358;p9">
            <a:extLst>
              <a:ext uri="{FF2B5EF4-FFF2-40B4-BE49-F238E27FC236}">
                <a16:creationId xmlns:a16="http://schemas.microsoft.com/office/drawing/2014/main" id="{FE7E15DD-25CF-C8D6-14DB-045437D66B1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34639" y="346920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6895962D-745F-AAEF-732A-07CF3F31573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34639" y="4175820"/>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ject 11">
            <a:extLst>
              <a:ext uri="{FF2B5EF4-FFF2-40B4-BE49-F238E27FC236}">
                <a16:creationId xmlns:a16="http://schemas.microsoft.com/office/drawing/2014/main" id="{6B7A264F-9F44-D9EF-5E25-D7A72A299B38}"/>
              </a:ext>
            </a:extLst>
          </p:cNvPr>
          <p:cNvPicPr/>
          <p:nvPr/>
        </p:nvPicPr>
        <p:blipFill>
          <a:blip r:embed="rId17" cstate="print"/>
          <a:stretch>
            <a:fillRect/>
          </a:stretch>
        </p:blipFill>
        <p:spPr>
          <a:xfrm>
            <a:off x="1142209" y="5181013"/>
            <a:ext cx="286512" cy="291604"/>
          </a:xfrm>
          <a:prstGeom prst="rect">
            <a:avLst/>
          </a:prstGeom>
        </p:spPr>
      </p:pic>
      <p:pic>
        <p:nvPicPr>
          <p:cNvPr id="34" name="Google Shape;358;p9">
            <a:extLst>
              <a:ext uri="{FF2B5EF4-FFF2-40B4-BE49-F238E27FC236}">
                <a16:creationId xmlns:a16="http://schemas.microsoft.com/office/drawing/2014/main" id="{2D88BEE0-9B3D-5439-995E-D3FA954591A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34639" y="4779049"/>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object 11">
            <a:extLst>
              <a:ext uri="{FF2B5EF4-FFF2-40B4-BE49-F238E27FC236}">
                <a16:creationId xmlns:a16="http://schemas.microsoft.com/office/drawing/2014/main" id="{DBA70770-7845-5C26-7DD7-BABB69C3D812}"/>
              </a:ext>
            </a:extLst>
          </p:cNvPr>
          <p:cNvPicPr/>
          <p:nvPr/>
        </p:nvPicPr>
        <p:blipFill>
          <a:blip r:embed="rId17" cstate="print"/>
          <a:stretch>
            <a:fillRect/>
          </a:stretch>
        </p:blipFill>
        <p:spPr>
          <a:xfrm>
            <a:off x="1285465" y="5566372"/>
            <a:ext cx="286512" cy="291604"/>
          </a:xfrm>
          <a:prstGeom prst="rect">
            <a:avLst/>
          </a:prstGeom>
        </p:spPr>
      </p:pic>
      <p:pic>
        <p:nvPicPr>
          <p:cNvPr id="9" name="object 11">
            <a:extLst>
              <a:ext uri="{FF2B5EF4-FFF2-40B4-BE49-F238E27FC236}">
                <a16:creationId xmlns:a16="http://schemas.microsoft.com/office/drawing/2014/main" id="{9890DAEB-DA12-DB46-CDAF-5A3EF8D36EB7}"/>
              </a:ext>
            </a:extLst>
          </p:cNvPr>
          <p:cNvPicPr/>
          <p:nvPr/>
        </p:nvPicPr>
        <p:blipFill>
          <a:blip r:embed="rId17" cstate="print"/>
          <a:stretch>
            <a:fillRect/>
          </a:stretch>
        </p:blipFill>
        <p:spPr>
          <a:xfrm>
            <a:off x="1503861" y="5354343"/>
            <a:ext cx="286512" cy="291604"/>
          </a:xfrm>
          <a:prstGeom prst="rect">
            <a:avLst/>
          </a:prstGeom>
        </p:spPr>
      </p:pic>
      <p:pic>
        <p:nvPicPr>
          <p:cNvPr id="11" name="Google Shape;358;p9">
            <a:extLst>
              <a:ext uri="{FF2B5EF4-FFF2-40B4-BE49-F238E27FC236}">
                <a16:creationId xmlns:a16="http://schemas.microsoft.com/office/drawing/2014/main" id="{119FCBFE-49B4-8AE3-C668-BCDB9FCC4A1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34639" y="275292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F36DB451-7C95-6D52-47B0-BEBDE3BAB8FF}"/>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22447" y="545265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8;p9">
            <a:extLst>
              <a:ext uri="{FF2B5EF4-FFF2-40B4-BE49-F238E27FC236}">
                <a16:creationId xmlns:a16="http://schemas.microsoft.com/office/drawing/2014/main" id="{BD349A05-1240-AC1E-97FA-18783284DB4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40735" y="2137225"/>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55857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C84BF-AC88-BC7A-6A79-41A0E02DE70E}"/>
            </a:ext>
          </a:extLst>
        </p:cNvPr>
        <p:cNvGrpSpPr/>
        <p:nvPr/>
      </p:nvGrpSpPr>
      <p:grpSpPr>
        <a:xfrm>
          <a:off x="0" y="0"/>
          <a:ext cx="0" cy="0"/>
          <a:chOff x="0" y="0"/>
          <a:chExt cx="0" cy="0"/>
        </a:xfrm>
      </p:grpSpPr>
      <p:pic>
        <p:nvPicPr>
          <p:cNvPr id="18" name="object 9">
            <a:extLst>
              <a:ext uri="{FF2B5EF4-FFF2-40B4-BE49-F238E27FC236}">
                <a16:creationId xmlns:a16="http://schemas.microsoft.com/office/drawing/2014/main" id="{7B783D85-8597-60B1-CA7A-6B9DE0B68EEE}"/>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228600" y="1267601"/>
            <a:ext cx="3776713" cy="4986000"/>
          </a:xfrm>
          <a:prstGeom prst="rect">
            <a:avLst/>
          </a:prstGeom>
        </p:spPr>
      </p:pic>
      <p:sp>
        <p:nvSpPr>
          <p:cNvPr id="3" name="Google Shape;347;p9" descr="Recurso 25.png">
            <a:extLst>
              <a:ext uri="{FF2B5EF4-FFF2-40B4-BE49-F238E27FC236}">
                <a16:creationId xmlns:a16="http://schemas.microsoft.com/office/drawing/2014/main" id="{1CE2269E-0D9E-AC6B-4528-D8137C0B581B}"/>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 name="Google Shape;348;p9">
            <a:extLst>
              <a:ext uri="{FF2B5EF4-FFF2-40B4-BE49-F238E27FC236}">
                <a16:creationId xmlns:a16="http://schemas.microsoft.com/office/drawing/2014/main" id="{2D282E75-368D-E293-4445-C9D79187CBC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EA6E0989-F95D-B015-0995-469B7EB557E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ACDC7267-D454-FCE0-CDFC-B4D623BB339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90D7AE37-E7A2-6AE7-26B7-9258FD5D452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B8844A65-F03D-4AAF-7674-E00113DC92F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176EE974-AAE5-B231-F65B-C86027982FD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932B685E-03B7-DBA6-3EE1-062421E1F11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6A231324-C105-F1B1-A28D-B6D084AAE5CD}"/>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2CB0A5EC-E4D1-6094-AF21-E2C38C57B95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3036;p14">
            <a:extLst>
              <a:ext uri="{FF2B5EF4-FFF2-40B4-BE49-F238E27FC236}">
                <a16:creationId xmlns:a16="http://schemas.microsoft.com/office/drawing/2014/main" id="{A8AB0FBB-D775-196A-13DC-B8E149FF04CD}"/>
              </a:ext>
            </a:extLst>
          </p:cNvPr>
          <p:cNvSpPr txBox="1">
            <a:spLocks noChangeArrowheads="1"/>
          </p:cNvSpPr>
          <p:nvPr/>
        </p:nvSpPr>
        <p:spPr bwMode="auto">
          <a:xfrm>
            <a:off x="3815556" y="746963"/>
            <a:ext cx="498778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6" name="Google Shape;357;p9">
            <a:extLst>
              <a:ext uri="{FF2B5EF4-FFF2-40B4-BE49-F238E27FC236}">
                <a16:creationId xmlns:a16="http://schemas.microsoft.com/office/drawing/2014/main" id="{A8376B69-89AC-F482-EC6E-C61612A5B76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552" y="52899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6">
            <a:extLst>
              <a:ext uri="{FF2B5EF4-FFF2-40B4-BE49-F238E27FC236}">
                <a16:creationId xmlns:a16="http://schemas.microsoft.com/office/drawing/2014/main" id="{2373F581-3039-F717-ED85-CD06220AE191}"/>
              </a:ext>
            </a:extLst>
          </p:cNvPr>
          <p:cNvGraphicFramePr>
            <a:graphicFrameLocks noGrp="1"/>
          </p:cNvGraphicFramePr>
          <p:nvPr/>
        </p:nvGraphicFramePr>
        <p:xfrm>
          <a:off x="4138560" y="1204339"/>
          <a:ext cx="7926481" cy="5116514"/>
        </p:xfrm>
        <a:graphic>
          <a:graphicData uri="http://schemas.openxmlformats.org/drawingml/2006/table">
            <a:tbl>
              <a:tblPr firstRow="1" bandRow="1">
                <a:tableStyleId>{2D5ABB26-0587-4C30-8999-92F81FD0307C}</a:tableStyleId>
              </a:tblPr>
              <a:tblGrid>
                <a:gridCol w="736479">
                  <a:extLst>
                    <a:ext uri="{9D8B030D-6E8A-4147-A177-3AD203B41FA5}">
                      <a16:colId xmlns:a16="http://schemas.microsoft.com/office/drawing/2014/main" val="20000"/>
                    </a:ext>
                  </a:extLst>
                </a:gridCol>
                <a:gridCol w="1134069">
                  <a:extLst>
                    <a:ext uri="{9D8B030D-6E8A-4147-A177-3AD203B41FA5}">
                      <a16:colId xmlns:a16="http://schemas.microsoft.com/office/drawing/2014/main" val="20001"/>
                    </a:ext>
                  </a:extLst>
                </a:gridCol>
                <a:gridCol w="1516985">
                  <a:extLst>
                    <a:ext uri="{9D8B030D-6E8A-4147-A177-3AD203B41FA5}">
                      <a16:colId xmlns:a16="http://schemas.microsoft.com/office/drawing/2014/main" val="20002"/>
                    </a:ext>
                  </a:extLst>
                </a:gridCol>
                <a:gridCol w="4538948">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Alto Magdalena</a:t>
                      </a:r>
                      <a:endParaRPr sz="900" u="none" strike="noStrike" cap="none">
                        <a:latin typeface="Verdana" panose="020B0604030504040204" pitchFamily="34" charset="0"/>
                        <a:ea typeface="Verdana" panose="020B0604030504040204" pitchFamily="34" charset="0"/>
                        <a:cs typeface="Arial Narrow"/>
                        <a:sym typeface="Arial Narrow"/>
                      </a:endParaRPr>
                    </a:p>
                  </a:txBody>
                  <a:tcPr marL="91442" marR="9144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lvl="0" algn="just"/>
                      <a:r>
                        <a:rPr lang="es-CO" sz="900" u="none" strike="noStrike" kern="1200" cap="none" dirty="0">
                          <a:solidFill>
                            <a:schemeClr val="tx1"/>
                          </a:solidFill>
                          <a:latin typeface="Verdana" panose="020B0604030504040204" pitchFamily="34" charset="0"/>
                          <a:ea typeface="Verdana" panose="020B0604030504040204" pitchFamily="34" charset="0"/>
                          <a:cs typeface="+mn-cs"/>
                        </a:rPr>
                        <a:t>Probabilidad de crecientes súbitas en el río Magdalena y aportantes en su cuenca alta, especialmente en las quebradas Cabuyal, La Burrera, Camberos, Agua Blanca, Los Andes, La Cascajosa, La Fría,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Quebradona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Calamolos</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La Chorrera, y en los ríos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Guachicos</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Guarapas. Especial atención en los municipios de San Agustín, Isnos, Palestina y Pitalito (Huila). </a:t>
                      </a:r>
                      <a:endParaRPr lang="es-CO" sz="900" b="1"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42" marR="91442"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09259023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a:t>
                      </a:r>
                      <a:endParaRPr sz="900" dirty="0">
                        <a:latin typeface="Verdana" panose="020B0604030504040204" pitchFamily="34" charset="0"/>
                        <a:ea typeface="Verdana" panose="020B0604030504040204" pitchFamily="34" charset="0"/>
                      </a:endParaRPr>
                    </a:p>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Suaza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u="none" strike="noStrike" kern="1200" cap="none" dirty="0">
                          <a:solidFill>
                            <a:schemeClr val="tx1"/>
                          </a:solidFill>
                          <a:latin typeface="Verdana" panose="020B0604030504040204" pitchFamily="34" charset="0"/>
                          <a:ea typeface="Verdana" panose="020B0604030504040204" pitchFamily="34" charset="0"/>
                          <a:cs typeface="+mn-cs"/>
                        </a:rPr>
                        <a:t>Probabilidad de crecientes súbitas en el río Suaza y sus aportantes, especialmente el río Suárez y las quebradas El Carmen,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Atoguache</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Trujilla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Danta,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Mantagua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Neme, La Calle, La correntosa y La Suspiro. Especial atención en los municipios de Acevedo, Suaza, Altamira y Guadalupe (Huila). </a:t>
                      </a:r>
                    </a:p>
                  </a:txBody>
                  <a:tcPr marL="91442" marR="91442" marT="45741" marB="4574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63778787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p>
                  </a:txBody>
                  <a:tcPr marL="91442" marR="91442" marT="45667" marB="4566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Timaná</a:t>
                      </a:r>
                    </a:p>
                  </a:txBody>
                  <a:tcPr marL="91442" marR="91442" marT="45667" marB="4566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Magdalena y probabilidad de crecientes súbitas del río Timaná y su afluente la quebrada </a:t>
                      </a:r>
                      <a:r>
                        <a:rPr lang="es-CO" sz="900" b="0" dirty="0">
                          <a:latin typeface="Verdana" panose="020B0604030504040204" pitchFamily="34" charset="0"/>
                          <a:ea typeface="Verdana" panose="020B0604030504040204" pitchFamily="34" charset="0"/>
                          <a:cs typeface="Arial Narrow"/>
                          <a:sym typeface="Arial Narrow"/>
                        </a:rPr>
                        <a:t>La Calentura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entre</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otros directos al Magdalena y sus aportantes, como las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quebradas La Hondura y Holguín. Se recomienda estar atentos a la altura de los municipios de </a:t>
                      </a:r>
                      <a:r>
                        <a:rPr lang="es-CO" sz="900" dirty="0">
                          <a:latin typeface="Verdana" panose="020B0604030504040204" pitchFamily="34" charset="0"/>
                          <a:ea typeface="Verdana" panose="020B0604030504040204" pitchFamily="34" charset="0"/>
                          <a:cs typeface="Arial Narrow"/>
                          <a:sym typeface="Arial Narrow"/>
                        </a:rPr>
                        <a:t>Timaná,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Altamira y Elías (Huila).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inundación por creciente súbita de la quebrada Las Vueltas a la altura de la vereda Alto Cascajal en el municipio de Timaná, Huila (23/04/2026).</a:t>
                      </a:r>
                      <a:endParaRPr lang="es-CO" sz="900" b="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62235562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17" marB="4571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MX"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al Magdalena (mi). Especial atención en las quebradas El Guayabo, </a:t>
                      </a:r>
                      <a:r>
                        <a:rPr lang="es-MX"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Lagunilla, </a:t>
                      </a:r>
                      <a:r>
                        <a:rPr lang="es-MX" sz="900" kern="1200" dirty="0" err="1">
                          <a:solidFill>
                            <a:schemeClr val="tx1"/>
                          </a:solidFill>
                          <a:latin typeface="Verdana" panose="020B0604030504040204" pitchFamily="34" charset="0"/>
                          <a:ea typeface="Verdana" panose="020B0604030504040204" pitchFamily="34" charset="0"/>
                          <a:cs typeface="+mn-cs"/>
                        </a:rPr>
                        <a:t>Maituna</a:t>
                      </a:r>
                      <a:r>
                        <a:rPr lang="es-MX" sz="900" kern="1200" dirty="0">
                          <a:solidFill>
                            <a:schemeClr val="tx1"/>
                          </a:solidFill>
                          <a:latin typeface="Verdana" panose="020B0604030504040204" pitchFamily="34" charset="0"/>
                          <a:ea typeface="Verdana" panose="020B0604030504040204" pitchFamily="34" charset="0"/>
                          <a:cs typeface="+mn-cs"/>
                        </a:rPr>
                        <a:t>, La Chiquita </a:t>
                      </a:r>
                      <a:r>
                        <a:rPr lang="es-MX"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a:t>
                      </a:r>
                      <a:r>
                        <a:rPr lang="es-MX" sz="900" dirty="0">
                          <a:latin typeface="Verdana" panose="020B0604030504040204" pitchFamily="34" charset="0"/>
                          <a:ea typeface="Verdana" panose="020B0604030504040204" pitchFamily="34" charset="0"/>
                          <a:cs typeface="Arial Narrow"/>
                          <a:sym typeface="Arial Narrow"/>
                        </a:rPr>
                        <a:t>Tarqui</a:t>
                      </a:r>
                      <a:r>
                        <a:rPr lang="es-MX" sz="900" u="none" strike="noStrike" cap="none" dirty="0">
                          <a:latin typeface="Verdana" panose="020B0604030504040204" pitchFamily="34" charset="0"/>
                          <a:ea typeface="Verdana" panose="020B0604030504040204" pitchFamily="34" charset="0"/>
                          <a:cs typeface="Arial Narrow"/>
                          <a:sym typeface="Arial Narrow"/>
                        </a:rPr>
                        <a:t>. Se recomienda estar atentos en los municipios de </a:t>
                      </a:r>
                      <a:r>
                        <a:rPr lang="es-MX" sz="900" dirty="0">
                          <a:latin typeface="Verdana" panose="020B0604030504040204" pitchFamily="34" charset="0"/>
                          <a:ea typeface="Verdana" panose="020B0604030504040204" pitchFamily="34" charset="0"/>
                          <a:cs typeface="Arial Narrow"/>
                          <a:sym typeface="Arial Narrow"/>
                        </a:rPr>
                        <a:t>Saladoblanco, </a:t>
                      </a:r>
                      <a:r>
                        <a:rPr lang="es-MX" sz="900" dirty="0" err="1">
                          <a:latin typeface="Verdana" panose="020B0604030504040204" pitchFamily="34" charset="0"/>
                          <a:ea typeface="Verdana" panose="020B0604030504040204" pitchFamily="34" charset="0"/>
                          <a:cs typeface="Arial Narrow"/>
                          <a:sym typeface="Arial Narrow"/>
                        </a:rPr>
                        <a:t>Oporapa</a:t>
                      </a:r>
                      <a:r>
                        <a:rPr lang="es-MX" sz="900" dirty="0">
                          <a:latin typeface="Verdana" panose="020B0604030504040204" pitchFamily="34" charset="0"/>
                          <a:ea typeface="Verdana" panose="020B0604030504040204" pitchFamily="34" charset="0"/>
                          <a:cs typeface="Arial Narrow"/>
                          <a:sym typeface="Arial Narrow"/>
                        </a:rPr>
                        <a:t>, </a:t>
                      </a:r>
                      <a:r>
                        <a:rPr lang="es-MX" sz="900" dirty="0" err="1">
                          <a:latin typeface="Verdana" panose="020B0604030504040204" pitchFamily="34" charset="0"/>
                          <a:ea typeface="Verdana" panose="020B0604030504040204" pitchFamily="34" charset="0"/>
                          <a:cs typeface="Arial Narrow"/>
                          <a:sym typeface="Arial Narrow"/>
                        </a:rPr>
                        <a:t>Tarquí</a:t>
                      </a:r>
                      <a:r>
                        <a:rPr lang="es-MX" sz="900" dirty="0">
                          <a:latin typeface="Verdana" panose="020B0604030504040204" pitchFamily="34" charset="0"/>
                          <a:ea typeface="Verdana" panose="020B0604030504040204" pitchFamily="34" charset="0"/>
                          <a:cs typeface="Arial Narrow"/>
                          <a:sym typeface="Arial Narrow"/>
                        </a:rPr>
                        <a:t>, El Pital y Agrado (Huila</a:t>
                      </a:r>
                      <a:r>
                        <a:rPr lang="es-MX" sz="900" kern="1200" dirty="0">
                          <a:solidFill>
                            <a:schemeClr val="tx1"/>
                          </a:solidFill>
                          <a:latin typeface="Verdana" panose="020B0604030504040204" pitchFamily="34" charset="0"/>
                          <a:ea typeface="Verdana" panose="020B0604030504040204" pitchFamily="34" charset="0"/>
                          <a:cs typeface="Arial Narrow"/>
                          <a:sym typeface="Arial Narrow"/>
                        </a:rPr>
                        <a:t>). </a:t>
                      </a:r>
                      <a:endParaRPr lang="es-MX" sz="900" b="0"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43" marR="91443" marT="45717" marB="4571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83189752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endParaRPr>
                    </a:p>
                  </a:txBody>
                  <a:tcPr marL="91446" marR="91446" marT="45741" marB="4574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(md)</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41" marB="4574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CO" sz="900" u="none" strike="noStrike" cap="none" dirty="0">
                          <a:solidFill>
                            <a:schemeClr val="tx1"/>
                          </a:solidFill>
                          <a:latin typeface="Verdana" panose="020B0604030504040204" pitchFamily="34" charset="0"/>
                          <a:ea typeface="Verdana" panose="020B0604030504040204" pitchFamily="34" charset="0"/>
                          <a:cs typeface="+mn-cs"/>
                        </a:rPr>
                        <a:t>Probabilidad de crecientes súbitas en las SZH ríos directos al Magdalena (</a:t>
                      </a:r>
                      <a:r>
                        <a:rPr lang="es-CO" sz="900" u="none" strike="noStrike" cap="none" dirty="0" err="1">
                          <a:solidFill>
                            <a:schemeClr val="tx1"/>
                          </a:solidFill>
                          <a:latin typeface="Verdana" panose="020B0604030504040204" pitchFamily="34" charset="0"/>
                          <a:ea typeface="Verdana" panose="020B0604030504040204" pitchFamily="34" charset="0"/>
                          <a:cs typeface="+mn-cs"/>
                        </a:rPr>
                        <a:t>md</a:t>
                      </a:r>
                      <a:r>
                        <a:rPr lang="es-CO" sz="900" u="none" strike="noStrike" cap="none" dirty="0">
                          <a:solidFill>
                            <a:schemeClr val="tx1"/>
                          </a:solidFill>
                          <a:latin typeface="Verdana" panose="020B0604030504040204" pitchFamily="34" charset="0"/>
                          <a:ea typeface="Verdana" panose="020B0604030504040204" pitchFamily="34" charset="0"/>
                          <a:cs typeface="+mn-cs"/>
                        </a:rPr>
                        <a:t>), como la quebrada Rioloro. Especial atención en los municipios de Gigante y Garzón (Huila). </a:t>
                      </a:r>
                      <a:endParaRPr lang="es-CO" sz="900" b="1" u="none" strike="noStrike" cap="none" dirty="0">
                        <a:solidFill>
                          <a:schemeClr val="tx1"/>
                        </a:solidFill>
                        <a:latin typeface="Verdana" panose="020B0604030504040204" pitchFamily="34" charset="0"/>
                        <a:ea typeface="Verdana" panose="020B0604030504040204" pitchFamily="34" charset="0"/>
                        <a:cs typeface="+mn-cs"/>
                      </a:endParaRPr>
                    </a:p>
                  </a:txBody>
                  <a:tcPr marL="91446" marR="91446" marT="45741" marB="4574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0821637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Neiva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Neiva y sus afluentes, especialmente las quebradas La Perdiz, Las Tapias y el río Frío. Especial atención en el municipio de Algeciras y Campoalegre (Huila).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85" marB="4568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585397232"/>
                  </a:ext>
                </a:extLst>
              </a:tr>
            </a:tbl>
          </a:graphicData>
        </a:graphic>
      </p:graphicFrame>
      <p:pic>
        <p:nvPicPr>
          <p:cNvPr id="19" name="Google Shape;158;p1" descr="Recurso 37.png">
            <a:extLst>
              <a:ext uri="{FF2B5EF4-FFF2-40B4-BE49-F238E27FC236}">
                <a16:creationId xmlns:a16="http://schemas.microsoft.com/office/drawing/2014/main" id="{74720F9D-A843-8F1D-C2A6-1168D4F7B6A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3" y="10950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960634F2-EDFF-3AA1-640E-6141A5AB558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738345" y="537974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58741A50-2ACC-9609-1C1F-D94F1228C44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04640" y="48459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B7602B35-9376-539E-1829-63A2EA74837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1776" y="275971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824F2D97-D3E5-5B36-59C0-67DFD09A6D3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1776" y="368888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8B442ADA-AA16-0053-1348-F74892BFA1F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1776" y="455400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A71A8ED8-1C1A-3A82-1991-DCF32E80360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1776" y="51824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A18E4729-8300-133A-B03D-32BCBA2AB21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1776" y="579076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50815A53-52E1-7F3B-8030-6CCEC84DF69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809440" y="46459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D16EBABE-F8A4-C937-31E3-495837FFA2A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1776" y="19394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A17C387E-1431-7EE2-E54B-D8C2E1818F7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177617" y="495840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FB887173-2078-C3D3-D202-C2697423DDE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123828" y="527216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C09BD5EB-7F42-BBD9-3C32-442145802F2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240369" y="55231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63399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72234-44F6-4EED-2309-A2E677721388}"/>
            </a:ext>
          </a:extLst>
        </p:cNvPr>
        <p:cNvGrpSpPr/>
        <p:nvPr/>
      </p:nvGrpSpPr>
      <p:grpSpPr>
        <a:xfrm>
          <a:off x="0" y="0"/>
          <a:ext cx="0" cy="0"/>
          <a:chOff x="0" y="0"/>
          <a:chExt cx="0" cy="0"/>
        </a:xfrm>
      </p:grpSpPr>
      <p:pic>
        <p:nvPicPr>
          <p:cNvPr id="18" name="object 9">
            <a:extLst>
              <a:ext uri="{FF2B5EF4-FFF2-40B4-BE49-F238E27FC236}">
                <a16:creationId xmlns:a16="http://schemas.microsoft.com/office/drawing/2014/main" id="{76DE05AA-F218-8F24-4BC3-CDACC8E39003}"/>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228600" y="1267601"/>
            <a:ext cx="3776713" cy="4986000"/>
          </a:xfrm>
          <a:prstGeom prst="rect">
            <a:avLst/>
          </a:prstGeom>
        </p:spPr>
      </p:pic>
      <p:sp>
        <p:nvSpPr>
          <p:cNvPr id="3" name="Google Shape;347;p9" descr="Recurso 25.png">
            <a:extLst>
              <a:ext uri="{FF2B5EF4-FFF2-40B4-BE49-F238E27FC236}">
                <a16:creationId xmlns:a16="http://schemas.microsoft.com/office/drawing/2014/main" id="{46271B82-43F9-C55D-CC3C-1380FA48FAC2}"/>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 name="Google Shape;348;p9">
            <a:extLst>
              <a:ext uri="{FF2B5EF4-FFF2-40B4-BE49-F238E27FC236}">
                <a16:creationId xmlns:a16="http://schemas.microsoft.com/office/drawing/2014/main" id="{69F8D1E7-3928-F734-8C03-EDF6240CDE7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C0367E3D-0F1B-18BE-AE0E-AE8E3449DB9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F84D4E60-DB3E-CB3D-700D-870A40BA079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1FA95A76-9C5C-AA64-D343-AC61D2318C8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759EFB3A-1FA6-C5D7-D5BD-FB73F666CF0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2DB1EFDA-BEC6-836A-126C-F3B11A7DF0A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9EFEBEB4-F6F9-676A-BE61-CE395958269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1D0ACE78-27BE-B1F2-F64E-AEB154933AC5}"/>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3AA2CF0B-8254-6C0F-CB6E-42C0E7AD92F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3036;p14">
            <a:extLst>
              <a:ext uri="{FF2B5EF4-FFF2-40B4-BE49-F238E27FC236}">
                <a16:creationId xmlns:a16="http://schemas.microsoft.com/office/drawing/2014/main" id="{28F81726-09CF-8AA2-9649-BD932F0D4496}"/>
              </a:ext>
            </a:extLst>
          </p:cNvPr>
          <p:cNvSpPr txBox="1">
            <a:spLocks noChangeArrowheads="1"/>
          </p:cNvSpPr>
          <p:nvPr/>
        </p:nvSpPr>
        <p:spPr bwMode="auto">
          <a:xfrm>
            <a:off x="3815556" y="746963"/>
            <a:ext cx="498778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6" name="Google Shape;357;p9">
            <a:extLst>
              <a:ext uri="{FF2B5EF4-FFF2-40B4-BE49-F238E27FC236}">
                <a16:creationId xmlns:a16="http://schemas.microsoft.com/office/drawing/2014/main" id="{6A39B0E6-9470-4797-C215-82EDC12A3BD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552" y="52899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6">
            <a:extLst>
              <a:ext uri="{FF2B5EF4-FFF2-40B4-BE49-F238E27FC236}">
                <a16:creationId xmlns:a16="http://schemas.microsoft.com/office/drawing/2014/main" id="{604ECB24-65D8-F492-8BEF-F82DB18EC6B0}"/>
              </a:ext>
            </a:extLst>
          </p:cNvPr>
          <p:cNvGraphicFramePr>
            <a:graphicFrameLocks noGrp="1"/>
          </p:cNvGraphicFramePr>
          <p:nvPr>
            <p:extLst>
              <p:ext uri="{D42A27DB-BD31-4B8C-83A1-F6EECF244321}">
                <p14:modId xmlns:p14="http://schemas.microsoft.com/office/powerpoint/2010/main" val="24067326"/>
              </p:ext>
            </p:extLst>
          </p:nvPr>
        </p:nvGraphicFramePr>
        <p:xfrm>
          <a:off x="4053383" y="1479200"/>
          <a:ext cx="7545067" cy="4265486"/>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Juncal</a:t>
                      </a:r>
                      <a:endParaRPr sz="900" dirty="0">
                        <a:latin typeface="Verdana" panose="020B0604030504040204" pitchFamily="34" charset="0"/>
                        <a:ea typeface="Verdana" panose="020B0604030504040204" pitchFamily="34" charset="0"/>
                      </a:endParaRPr>
                    </a:p>
                  </a:txBody>
                  <a:tcPr marL="91424" marR="91424" marT="45725" marB="4572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Juncal y otros ríos directos al Magdalena. Especial atención en los municipios de Palermo y Neiva (Huila). </a:t>
                      </a:r>
                    </a:p>
                  </a:txBody>
                  <a:tcPr marL="91424" marR="91424" marT="45725" marB="4572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585102177"/>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Fortalecillas</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Fortalecillas y aportantes, se recomienda especial atención en los ríos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Villavieja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Ceibas y Motilón, y la quebrada El Venado . Especial atención en los municipios de Baraya, Rivera, Neiva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Villavieja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(Huila). </a:t>
                      </a:r>
                      <a:endParaRPr lang="es-CO" sz="900" b="0" u="none" strike="noStrike" kern="1200" dirty="0">
                        <a:solidFill>
                          <a:schemeClr val="dk1"/>
                        </a:solidFill>
                        <a:latin typeface="Verdana" panose="020B0604030504040204" pitchFamily="34" charset="0"/>
                        <a:ea typeface="Verdana" panose="020B0604030504040204" pitchFamily="34" charset="0"/>
                      </a:endParaRPr>
                    </a:p>
                  </a:txBody>
                  <a:tcPr marL="91424" marR="91424" marT="45753" marB="4575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67153304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Cabrera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Cabrera y sus afluentes</a:t>
                      </a:r>
                      <a:r>
                        <a:rPr lang="es-CO" sz="900" u="none" strike="noStrike" baseline="0" dirty="0">
                          <a:latin typeface="Verdana" panose="020B0604030504040204" pitchFamily="34" charset="0"/>
                          <a:ea typeface="Verdana" panose="020B0604030504040204" pitchFamily="34" charset="0"/>
                          <a:cs typeface="Arial Narrow"/>
                          <a:sym typeface="Arial Narrow"/>
                        </a:rPr>
                        <a:t> como los ríos </a:t>
                      </a:r>
                      <a:r>
                        <a:rPr lang="es-CO" sz="900" u="none" strike="noStrike" baseline="0" dirty="0" err="1">
                          <a:latin typeface="Verdana" panose="020B0604030504040204" pitchFamily="34" charset="0"/>
                          <a:ea typeface="Verdana" panose="020B0604030504040204" pitchFamily="34" charset="0"/>
                          <a:cs typeface="Arial Narrow"/>
                          <a:sym typeface="Arial Narrow"/>
                        </a:rPr>
                        <a:t>Ambicá</a:t>
                      </a:r>
                      <a:r>
                        <a:rPr lang="es-CO" sz="900" u="none" strike="noStrike" baseline="0" dirty="0">
                          <a:latin typeface="Verdana" panose="020B0604030504040204" pitchFamily="34" charset="0"/>
                          <a:ea typeface="Verdana" panose="020B0604030504040204" pitchFamily="34" charset="0"/>
                          <a:cs typeface="Arial Narrow"/>
                          <a:sym typeface="Arial Narrow"/>
                        </a:rPr>
                        <a:t> y Venado</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el municipio Colombia (Huila). </a:t>
                      </a:r>
                      <a:r>
                        <a:rPr lang="es-CO" sz="900" b="1" u="none" strike="noStrike" dirty="0">
                          <a:latin typeface="Verdana" panose="020B0604030504040204" pitchFamily="34" charset="0"/>
                          <a:ea typeface="Verdana" panose="020B0604030504040204" pitchFamily="34" charset="0"/>
                          <a:cs typeface="Arial Narrow"/>
                          <a:sym typeface="Arial Narrow"/>
                        </a:rPr>
                        <a:t>Nota: </a:t>
                      </a:r>
                      <a:r>
                        <a:rPr lang="es-CO" sz="900" u="none" strike="noStrike" dirty="0">
                          <a:latin typeface="Verdana" panose="020B0604030504040204" pitchFamily="34" charset="0"/>
                          <a:ea typeface="Verdana" panose="020B0604030504040204" pitchFamily="34" charset="0"/>
                          <a:cs typeface="Arial Narrow"/>
                          <a:sym typeface="Arial Narrow"/>
                        </a:rPr>
                        <a:t>se reportó creciente súbita del río Cabrera, con arrastre de material, a la altura del municipio de Colombia, Huila (23/04/2026).</a:t>
                      </a:r>
                      <a:endParaRPr lang="es-CO" sz="900" b="1" dirty="0">
                        <a:latin typeface="Verdana" panose="020B0604030504040204" pitchFamily="34" charset="0"/>
                        <a:ea typeface="Verdana" panose="020B0604030504040204" pitchFamily="34" charset="0"/>
                      </a:endParaRPr>
                    </a:p>
                  </a:txBody>
                  <a:tcPr marL="91424" marR="91424"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50589903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52" marB="4575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a:t>
                      </a:r>
                    </a:p>
                  </a:txBody>
                  <a:tcPr marL="91424" marR="91424" marT="45752" marB="4575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el nivel de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97624136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Prado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Prado, </a:t>
                      </a:r>
                      <a:r>
                        <a:rPr lang="es-CO" sz="900" u="none" strike="noStrike" dirty="0" err="1">
                          <a:latin typeface="Verdana" panose="020B0604030504040204" pitchFamily="34" charset="0"/>
                          <a:ea typeface="Verdana" panose="020B0604030504040204" pitchFamily="34" charset="0"/>
                          <a:cs typeface="Arial Narrow"/>
                          <a:sym typeface="Arial Narrow"/>
                        </a:rPr>
                        <a:t>Cuinde</a:t>
                      </a:r>
                      <a:r>
                        <a:rPr lang="es-CO" sz="900" u="none" strike="noStrike" dirty="0">
                          <a:latin typeface="Verdana" panose="020B0604030504040204" pitchFamily="34" charset="0"/>
                          <a:ea typeface="Verdana" panose="020B0604030504040204" pitchFamily="34" charset="0"/>
                          <a:cs typeface="Arial Narrow"/>
                          <a:sym typeface="Arial Narrow"/>
                        </a:rPr>
                        <a:t> y Negro, afluentes al embalse de Prado, especial atención en los municipios de Cunday, Villarrica y Prado (Tolima). </a:t>
                      </a:r>
                      <a:endParaRPr lang="es-CO" sz="900" b="1" u="none" strike="noStrike" dirty="0">
                        <a:latin typeface="Verdana" panose="020B0604030504040204" pitchFamily="34" charset="0"/>
                        <a:ea typeface="Verdana" panose="020B0604030504040204" pitchFamily="34" charset="0"/>
                        <a:cs typeface="Arial Narrow"/>
                        <a:sym typeface="Arial Narrow"/>
                      </a:endParaRPr>
                    </a:p>
                  </a:txBody>
                  <a:tcPr marL="91442" marR="91442" marT="45624" marB="4562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9349306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Tetuán y Ortega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Tetuán y Ortega y sus afluentes como son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Lonay</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Toy</a:t>
                      </a:r>
                      <a:r>
                        <a:rPr lang="es-CO"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la zona urbana del dicho municipio de Ortega y Chaparral, Tolima. </a:t>
                      </a:r>
                      <a:endParaRPr lang="es-CO" sz="900" b="0" dirty="0">
                        <a:latin typeface="Verdana" panose="020B0604030504040204" pitchFamily="34" charset="0"/>
                        <a:ea typeface="Verdana" panose="020B0604030504040204" pitchFamily="34" charset="0"/>
                      </a:endParaRPr>
                    </a:p>
                  </a:txBody>
                  <a:tcPr marL="91424" marR="91424" marT="45658" marB="4565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919595176"/>
                  </a:ext>
                </a:extLst>
              </a:tr>
            </a:tbl>
          </a:graphicData>
        </a:graphic>
      </p:graphicFrame>
      <p:pic>
        <p:nvPicPr>
          <p:cNvPr id="19" name="Google Shape;158;p1" descr="Recurso 37.png">
            <a:extLst>
              <a:ext uri="{FF2B5EF4-FFF2-40B4-BE49-F238E27FC236}">
                <a16:creationId xmlns:a16="http://schemas.microsoft.com/office/drawing/2014/main" id="{44990645-E90A-7C75-E2CE-940C0755C39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3" y="10950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5BC928AA-01EA-173E-3D5C-7CCA0E537F4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70932" y="416590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F6CC527E-3AC8-6C8B-53E7-E51E23F793E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141911" y="3347374"/>
            <a:ext cx="469135"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4DECABE5-B3AF-19D2-9F5C-E5F0066A21D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141911" y="2688692"/>
            <a:ext cx="469135"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3DD822F5-6436-6872-73A3-03198536801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341832" y="38382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4DEB014C-DC63-6106-19C8-B5B7ED9E375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408507" y="327623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74F6099A-2DDE-07FE-7410-E312B814B33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122757" y="342863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4D564705-405F-0A38-0E58-FF89F263971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132688" y="5217526"/>
            <a:ext cx="469292"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16F59EAC-34D3-18EC-7B35-396482C0183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13182" y="320955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3748491E-DF8C-504B-4CE1-8E4597274D4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141911" y="2079452"/>
            <a:ext cx="469135"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227FCAD-17E7-0904-44D7-08E20728B6A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01991" y="424658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0BA28D48-1EB6-215F-62D8-D49519DDD66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135972" y="4574958"/>
            <a:ext cx="469292"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8;p9">
            <a:extLst>
              <a:ext uri="{FF2B5EF4-FFF2-40B4-BE49-F238E27FC236}">
                <a16:creationId xmlns:a16="http://schemas.microsoft.com/office/drawing/2014/main" id="{812450DF-666E-93BB-79B1-5A40CC7EB720}"/>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129719" y="3975262"/>
            <a:ext cx="469135"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19644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F55D-8CDF-B835-D5FB-EBC7274F1211}"/>
            </a:ext>
          </a:extLst>
        </p:cNvPr>
        <p:cNvGrpSpPr/>
        <p:nvPr/>
      </p:nvGrpSpPr>
      <p:grpSpPr>
        <a:xfrm>
          <a:off x="0" y="0"/>
          <a:ext cx="0" cy="0"/>
          <a:chOff x="0" y="0"/>
          <a:chExt cx="0" cy="0"/>
        </a:xfrm>
      </p:grpSpPr>
      <p:pic>
        <p:nvPicPr>
          <p:cNvPr id="18" name="object 9">
            <a:extLst>
              <a:ext uri="{FF2B5EF4-FFF2-40B4-BE49-F238E27FC236}">
                <a16:creationId xmlns:a16="http://schemas.microsoft.com/office/drawing/2014/main" id="{CB680A49-007E-CF7C-85C8-A75B95C487C0}"/>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228600" y="1267601"/>
            <a:ext cx="3776713" cy="4986000"/>
          </a:xfrm>
          <a:prstGeom prst="rect">
            <a:avLst/>
          </a:prstGeom>
        </p:spPr>
      </p:pic>
      <p:sp>
        <p:nvSpPr>
          <p:cNvPr id="3" name="Google Shape;347;p9" descr="Recurso 25.png">
            <a:extLst>
              <a:ext uri="{FF2B5EF4-FFF2-40B4-BE49-F238E27FC236}">
                <a16:creationId xmlns:a16="http://schemas.microsoft.com/office/drawing/2014/main" id="{E5517E68-171D-4CBC-0FE5-B1B620B33AC4}"/>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 name="Google Shape;348;p9">
            <a:extLst>
              <a:ext uri="{FF2B5EF4-FFF2-40B4-BE49-F238E27FC236}">
                <a16:creationId xmlns:a16="http://schemas.microsoft.com/office/drawing/2014/main" id="{0B977166-C192-CC49-1908-F8108AE5E62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937294F2-C744-3721-B912-69039848CCD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4F881D49-28AD-83FC-6954-03D31E6A76D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8D1B3D3C-DB7E-5C0E-975C-60987D30A4F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BB65420A-245F-5AFA-610B-9316C5586C6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3F19DC15-1FE3-5DBB-90DB-D81891C04CE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D466D509-3ED5-9BEA-0ECE-ED40BB8546B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3F1EEF5F-3364-0117-0785-7BF5F655EFA2}"/>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60EF72DB-BB03-241E-C1FB-517A17C0A24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3036;p14">
            <a:extLst>
              <a:ext uri="{FF2B5EF4-FFF2-40B4-BE49-F238E27FC236}">
                <a16:creationId xmlns:a16="http://schemas.microsoft.com/office/drawing/2014/main" id="{498C4CB4-8624-7C90-5AD7-31A3165A6051}"/>
              </a:ext>
            </a:extLst>
          </p:cNvPr>
          <p:cNvSpPr txBox="1">
            <a:spLocks noChangeArrowheads="1"/>
          </p:cNvSpPr>
          <p:nvPr/>
        </p:nvSpPr>
        <p:spPr bwMode="auto">
          <a:xfrm>
            <a:off x="3815556" y="746963"/>
            <a:ext cx="498778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6" name="Google Shape;357;p9">
            <a:extLst>
              <a:ext uri="{FF2B5EF4-FFF2-40B4-BE49-F238E27FC236}">
                <a16:creationId xmlns:a16="http://schemas.microsoft.com/office/drawing/2014/main" id="{FAA2ADE7-A47D-84D3-660E-01B45FB822E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552" y="52899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6">
            <a:extLst>
              <a:ext uri="{FF2B5EF4-FFF2-40B4-BE49-F238E27FC236}">
                <a16:creationId xmlns:a16="http://schemas.microsoft.com/office/drawing/2014/main" id="{4406F9F7-A6EF-E1BE-15C0-74C8A2AA3580}"/>
              </a:ext>
            </a:extLst>
          </p:cNvPr>
          <p:cNvGraphicFramePr>
            <a:graphicFrameLocks noGrp="1"/>
          </p:cNvGraphicFramePr>
          <p:nvPr/>
        </p:nvGraphicFramePr>
        <p:xfrm>
          <a:off x="4190138" y="1768958"/>
          <a:ext cx="7545067" cy="4064792"/>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Cucuana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Cucuana y sus afluentes. Especial atención en los municipios de Roncesvalles, Rovira y San Luis, en el departamento del Tolima.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58049416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Saldaña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baja del río Saldaña. Especial atención en el municipio de Saldaña en el departamento del Tolima. </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3137467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Luisa</a:t>
                      </a:r>
                      <a:endParaRPr sz="900" dirty="0">
                        <a:latin typeface="Verdana" panose="020B0604030504040204" pitchFamily="34" charset="0"/>
                        <a:ea typeface="Verdana" panose="020B0604030504040204" pitchFamily="34" charset="0"/>
                      </a:endParaRPr>
                    </a:p>
                  </a:txBody>
                  <a:tcPr marL="91442" marR="91442"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los niveles del río Luisa y sus afluentes como la quebrada La </a:t>
                      </a:r>
                      <a:r>
                        <a:rPr lang="es-CO" sz="900" u="none" strike="noStrike" dirty="0" err="1">
                          <a:latin typeface="Verdana" panose="020B0604030504040204" pitchFamily="34" charset="0"/>
                          <a:ea typeface="Verdana" panose="020B0604030504040204" pitchFamily="34" charset="0"/>
                          <a:cs typeface="Arial Narrow"/>
                          <a:sym typeface="Arial Narrow"/>
                        </a:rPr>
                        <a:t>Barrialosa</a:t>
                      </a:r>
                      <a:r>
                        <a:rPr lang="es-CO" sz="900" u="none" strike="noStrike" dirty="0">
                          <a:latin typeface="Verdana" panose="020B0604030504040204" pitchFamily="34" charset="0"/>
                          <a:ea typeface="Verdana" panose="020B0604030504040204" pitchFamily="34" charset="0"/>
                          <a:cs typeface="Arial Narrow"/>
                          <a:sym typeface="Arial Narrow"/>
                        </a:rPr>
                        <a:t> y sus directos</a:t>
                      </a:r>
                      <a:r>
                        <a:rPr lang="es-CO" sz="900" u="none" strike="noStrike" baseline="0" dirty="0">
                          <a:latin typeface="Verdana" panose="020B0604030504040204" pitchFamily="34" charset="0"/>
                          <a:ea typeface="Verdana" panose="020B0604030504040204" pitchFamily="34" charset="0"/>
                          <a:cs typeface="Arial Narrow"/>
                          <a:sym typeface="Arial Narrow"/>
                        </a:rPr>
                        <a:t> a</a:t>
                      </a:r>
                      <a:r>
                        <a:rPr lang="es-CO" sz="900" u="none" strike="noStrike" dirty="0">
                          <a:latin typeface="Verdana" panose="020B0604030504040204" pitchFamily="34" charset="0"/>
                          <a:ea typeface="Verdana" panose="020B0604030504040204" pitchFamily="34" charset="0"/>
                          <a:cs typeface="Arial Narrow"/>
                          <a:sym typeface="Arial Narrow"/>
                        </a:rPr>
                        <a:t>l Alto Magdalena. Especial atención a la altura de los municipios de Valle de San Juan y </a:t>
                      </a:r>
                      <a:r>
                        <a:rPr lang="es-CO" sz="900" u="none" strike="noStrike" dirty="0" err="1">
                          <a:latin typeface="Verdana" panose="020B0604030504040204" pitchFamily="34" charset="0"/>
                          <a:ea typeface="Verdana" panose="020B0604030504040204" pitchFamily="34" charset="0"/>
                          <a:cs typeface="Arial Narrow"/>
                          <a:sym typeface="Arial Narrow"/>
                        </a:rPr>
                        <a:t>Róvira</a:t>
                      </a:r>
                      <a:r>
                        <a:rPr lang="es-CO" sz="900" u="none" strike="noStrike" dirty="0">
                          <a:latin typeface="Verdana" panose="020B0604030504040204" pitchFamily="34" charset="0"/>
                          <a:ea typeface="Verdana" panose="020B0604030504040204" pitchFamily="34" charset="0"/>
                          <a:cs typeface="Arial Narrow"/>
                          <a:sym typeface="Arial Narrow"/>
                        </a:rPr>
                        <a:t> (Tolima).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2" marR="91442" marT="45645" marB="456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84224565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dirty="0">
                          <a:latin typeface="Verdana" panose="020B0604030504040204" pitchFamily="34" charset="0"/>
                          <a:ea typeface="Verdana" panose="020B0604030504040204" pitchFamily="34" charset="0"/>
                          <a:cs typeface="Arial Narrow"/>
                          <a:sym typeface="Arial Narrow"/>
                        </a:rPr>
                        <a:t>Alto Magdalena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Sumapaz</a:t>
                      </a:r>
                    </a:p>
                  </a:txBody>
                  <a:tcPr marL="91435" marR="91435" marT="45683" marB="4568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Sumapaz, se prevé igual condición en sus afluentes tales como los ríos Cuja, Subía, Pague y las quebradas </a:t>
                      </a:r>
                      <a:r>
                        <a:rPr lang="es-CO" sz="900" b="0" u="none" strike="noStrike" cap="none" dirty="0" err="1">
                          <a:latin typeface="Verdana" panose="020B0604030504040204" pitchFamily="34" charset="0"/>
                          <a:ea typeface="Verdana" panose="020B0604030504040204" pitchFamily="34" charset="0"/>
                          <a:cs typeface="Arial Narrow"/>
                          <a:sym typeface="Arial Narrow"/>
                        </a:rPr>
                        <a:t>Yayatá</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a:latin typeface="Verdana" panose="020B0604030504040204" pitchFamily="34" charset="0"/>
                          <a:ea typeface="Verdana" panose="020B0604030504040204" pitchFamily="34" charset="0"/>
                          <a:cs typeface="Arial Narrow"/>
                          <a:sym typeface="Arial Narrow"/>
                        </a:rPr>
                        <a:t>La Arenosa, La Lejía, La Melgara y Sabaneta. Se recomienda especial atención en los municipios de Ricaurte, Cabrera, Pandi, Melgar, Arbeláez, Silvania y Nilo (Cundinamarca) y Carmen de Apicalá (Tolima). </a:t>
                      </a:r>
                      <a:r>
                        <a:rPr lang="es-CO" sz="900" b="1" u="none" strike="noStrike" cap="none" dirty="0">
                          <a:latin typeface="Verdana" panose="020B0604030504040204" pitchFamily="34" charset="0"/>
                          <a:ea typeface="Verdana" panose="020B0604030504040204" pitchFamily="34" charset="0"/>
                          <a:cs typeface="Arial Narrow"/>
                          <a:sym typeface="Arial Narrow"/>
                        </a:rPr>
                        <a:t>Nota: </a:t>
                      </a:r>
                      <a:r>
                        <a:rPr lang="es-CO" sz="900" u="none" strike="noStrike" cap="none" dirty="0">
                          <a:latin typeface="Verdana" panose="020B0604030504040204" pitchFamily="34" charset="0"/>
                          <a:ea typeface="Verdana" panose="020B0604030504040204" pitchFamily="34" charset="0"/>
                          <a:cs typeface="Arial Narrow"/>
                          <a:sym typeface="Arial Narrow"/>
                        </a:rPr>
                        <a:t>Se reporta incrementos en el rio Sumapaz y represamiento de la Quebrada la Melgara. (17/04/2026).</a:t>
                      </a:r>
                      <a:endParaRPr lang="es-CO" sz="900" b="0" dirty="0">
                        <a:solidFill>
                          <a:schemeClr val="tx1"/>
                        </a:solidFill>
                        <a:latin typeface="Verdana" panose="020B0604030504040204" pitchFamily="34" charset="0"/>
                        <a:ea typeface="Verdana" panose="020B0604030504040204" pitchFamily="34" charset="0"/>
                      </a:endParaRPr>
                    </a:p>
                  </a:txBody>
                  <a:tcPr marL="91435" marR="91435" marT="45683" marB="4568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60154497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Coello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Coello y sus tributarios, especialmente el río Combeima y la quebrada Bellavista en centro poblado de Villa Restrepo. Se recomienda especial atención en la ciudad de Ibagué. </a:t>
                      </a:r>
                      <a:endParaRPr sz="900" b="0" dirty="0">
                        <a:latin typeface="Verdana" panose="020B0604030504040204" pitchFamily="34" charset="0"/>
                        <a:ea typeface="Verdana" panose="020B0604030504040204" pitchFamily="34" charset="0"/>
                      </a:endParaRPr>
                    </a:p>
                  </a:txBody>
                  <a:tcPr marL="91442" marR="91442" marT="45733" marB="4573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295761979"/>
                  </a:ext>
                </a:extLst>
              </a:tr>
            </a:tbl>
          </a:graphicData>
        </a:graphic>
      </p:graphicFrame>
      <p:pic>
        <p:nvPicPr>
          <p:cNvPr id="19" name="Google Shape;158;p1" descr="Recurso 37.png">
            <a:extLst>
              <a:ext uri="{FF2B5EF4-FFF2-40B4-BE49-F238E27FC236}">
                <a16:creationId xmlns:a16="http://schemas.microsoft.com/office/drawing/2014/main" id="{43A1922C-EF5E-C2EA-69BE-17D2D2C4F28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31383" y="327082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47671649-D98E-DDBC-3BA2-392C02ABBAA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56421" y="287201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81706242-CD29-26DE-4910-2A6B28D2430E}"/>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35561" y="298106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67DBE435-95F0-5ED5-B279-F78CF4902E2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9038" y="236304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D9B2FD55-7257-45E1-71A4-5D1726290A3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19086" y="115582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D35839CD-2CD4-5CD3-2A0B-354EA7995EA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683661" y="290466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A67B0D78-1602-7D4A-88A2-047208DB7C2C}"/>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05285" y="2974823"/>
            <a:ext cx="468519"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A408B077-4063-5D6B-E454-74710FBCD07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46871" y="263388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8474FCDC-6FB8-99B1-49D9-F312BAD8141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279988" y="4448963"/>
            <a:ext cx="468519"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6A67EB5D-3E75-ACCE-6317-E5C53CB5F6C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267796" y="3613811"/>
            <a:ext cx="468519"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8DD11EB4-8245-18FB-F9D1-1EA14F67E22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264748" y="5256683"/>
            <a:ext cx="468519"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1407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798C-5092-8CCD-B86C-03751CBDEB49}"/>
            </a:ext>
          </a:extLst>
        </p:cNvPr>
        <p:cNvGrpSpPr/>
        <p:nvPr/>
      </p:nvGrpSpPr>
      <p:grpSpPr>
        <a:xfrm>
          <a:off x="0" y="0"/>
          <a:ext cx="0" cy="0"/>
          <a:chOff x="0" y="0"/>
          <a:chExt cx="0" cy="0"/>
        </a:xfrm>
      </p:grpSpPr>
      <p:pic>
        <p:nvPicPr>
          <p:cNvPr id="18" name="object 9">
            <a:extLst>
              <a:ext uri="{FF2B5EF4-FFF2-40B4-BE49-F238E27FC236}">
                <a16:creationId xmlns:a16="http://schemas.microsoft.com/office/drawing/2014/main" id="{5D8DC7E8-B780-DFF6-4324-5192C649F095}"/>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228600" y="1267601"/>
            <a:ext cx="3776713" cy="4986000"/>
          </a:xfrm>
          <a:prstGeom prst="rect">
            <a:avLst/>
          </a:prstGeom>
        </p:spPr>
      </p:pic>
      <p:sp>
        <p:nvSpPr>
          <p:cNvPr id="3" name="Google Shape;347;p9" descr="Recurso 25.png">
            <a:extLst>
              <a:ext uri="{FF2B5EF4-FFF2-40B4-BE49-F238E27FC236}">
                <a16:creationId xmlns:a16="http://schemas.microsoft.com/office/drawing/2014/main" id="{795EC33A-D7C1-60B1-71CB-1F8FAD2DEAB5}"/>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 name="Google Shape;348;p9">
            <a:extLst>
              <a:ext uri="{FF2B5EF4-FFF2-40B4-BE49-F238E27FC236}">
                <a16:creationId xmlns:a16="http://schemas.microsoft.com/office/drawing/2014/main" id="{53ED5D6E-7693-05F9-457E-C6CBA0061CE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A8F76EFB-2C16-F1B0-586C-7F677B69362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89EB6EE6-0570-A6CA-D79D-AAB06AA237E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962856C7-80E3-8949-96DA-F6B84F228C2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7B487C34-B922-80C2-5561-1C9ED42A11D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29A65BF8-381B-1ABC-2E9A-79D32D6E5CB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7B9DE0A8-A0FD-5800-42B3-29F170099D1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0050E8C5-DBC9-C0AA-2C15-A431C6798803}"/>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70CBBEAF-4310-21A4-D9B6-8BB5315417B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3036;p14">
            <a:extLst>
              <a:ext uri="{FF2B5EF4-FFF2-40B4-BE49-F238E27FC236}">
                <a16:creationId xmlns:a16="http://schemas.microsoft.com/office/drawing/2014/main" id="{AB7C13EE-71AA-DF9C-B78E-3CFF6E33229C}"/>
              </a:ext>
            </a:extLst>
          </p:cNvPr>
          <p:cNvSpPr txBox="1">
            <a:spLocks noChangeArrowheads="1"/>
          </p:cNvSpPr>
          <p:nvPr/>
        </p:nvSpPr>
        <p:spPr bwMode="auto">
          <a:xfrm>
            <a:off x="3815556" y="746963"/>
            <a:ext cx="498778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6" name="Google Shape;357;p9">
            <a:extLst>
              <a:ext uri="{FF2B5EF4-FFF2-40B4-BE49-F238E27FC236}">
                <a16:creationId xmlns:a16="http://schemas.microsoft.com/office/drawing/2014/main" id="{86CC904E-A1E3-AC97-303D-63CFCD28627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552" y="52899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6">
            <a:extLst>
              <a:ext uri="{FF2B5EF4-FFF2-40B4-BE49-F238E27FC236}">
                <a16:creationId xmlns:a16="http://schemas.microsoft.com/office/drawing/2014/main" id="{6784BE58-8FD4-D9AC-2556-1204A74B9459}"/>
              </a:ext>
            </a:extLst>
          </p:cNvPr>
          <p:cNvGraphicFramePr>
            <a:graphicFrameLocks noGrp="1"/>
          </p:cNvGraphicFramePr>
          <p:nvPr>
            <p:extLst>
              <p:ext uri="{D42A27DB-BD31-4B8C-83A1-F6EECF244321}">
                <p14:modId xmlns:p14="http://schemas.microsoft.com/office/powerpoint/2010/main" val="906924052"/>
              </p:ext>
            </p:extLst>
          </p:nvPr>
        </p:nvGraphicFramePr>
        <p:xfrm>
          <a:off x="4224449" y="1030607"/>
          <a:ext cx="7545067" cy="4987956"/>
        </p:xfrm>
        <a:graphic>
          <a:graphicData uri="http://schemas.openxmlformats.org/drawingml/2006/table">
            <a:tbl>
              <a:tblPr firstRow="1" bandRow="1">
                <a:tableStyleId>{2D5ABB26-0587-4C30-8999-92F81FD0307C}</a:tableStyleId>
              </a:tblPr>
              <a:tblGrid>
                <a:gridCol w="684385">
                  <a:extLst>
                    <a:ext uri="{9D8B030D-6E8A-4147-A177-3AD203B41FA5}">
                      <a16:colId xmlns:a16="http://schemas.microsoft.com/office/drawing/2014/main" val="20000"/>
                    </a:ext>
                  </a:extLst>
                </a:gridCol>
                <a:gridCol w="1096154">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458391">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1015408">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Bogotá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la parte alta del río Bogotá y sus afluentes, especialmente en la quebrada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Surará</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Villapinzón, Chocontá, Suesca, Sesquilé, Gachancipá, Zipaquirá, Tocancipá,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Calera, Sopó,</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Cajicá, Chía y Cota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(Cundinamarca).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u="none" strike="noStrike" kern="1200" dirty="0">
                          <a:solidFill>
                            <a:schemeClr val="dk1"/>
                          </a:solidFill>
                          <a:latin typeface="Verdana" panose="020B0604030504040204" pitchFamily="34" charset="0"/>
                          <a:ea typeface="Verdana" panose="020B0604030504040204" pitchFamily="34" charset="0"/>
                          <a:cs typeface="+mn-cs"/>
                        </a:rPr>
                        <a:t>Se reportó inundación por creciente de quebradas en el municipio de La Calera con afectación de vías y viviendas en las veredas El Triunfo, La Toma, La Portadas, San José (26/04/2026).</a:t>
                      </a:r>
                      <a:endPar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004324701"/>
                  </a:ext>
                </a:extLst>
              </a:tr>
              <a:tr h="1178692">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Bogotá</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la cuenca media del río Bogotá y en sus afluentes,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los ríos Subachoque, Torca, Córdoba, Salitre, Fucha, Tunjuelo, Apulo y Lindo, y las quebradas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Yomasa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Pilama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Cachimbula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con posibilidad de  encharcamientos en la ciudad de Bogotá. Se recomienda estar atentos ante posibles encharcamientos en los municipios de Funza, Madrid, Mosquera y Soacha (Cundinamarca). Asimismo, se sugiere vigilar las quebradas y afluentes en estos municipios. </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Se reportó inundación en el municipio de Bojacá vereda </a:t>
                      </a:r>
                      <a:r>
                        <a:rPr lang="es-CO" sz="900" b="0" i="0" u="none" strike="noStrike" kern="1200" cap="none" dirty="0" err="1">
                          <a:solidFill>
                            <a:schemeClr val="dk1"/>
                          </a:solidFill>
                          <a:latin typeface="Verdana" panose="020B0604030504040204" pitchFamily="34" charset="0"/>
                          <a:ea typeface="Verdana" panose="020B0604030504040204" pitchFamily="34" charset="0"/>
                          <a:cs typeface="+mn-cs"/>
                        </a:rPr>
                        <a:t>Curubital</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 flujos de lodo que atraparon vehículos particulares, motocicletas y buses intermunicipales (26/04/2026).</a:t>
                      </a:r>
                      <a:endParaRPr lang="es-CO" sz="900" b="1" u="none" strike="noStrike" dirty="0">
                        <a:latin typeface="Verdana" panose="020B0604030504040204" pitchFamily="34" charset="0"/>
                        <a:ea typeface="Verdana" panose="020B0604030504040204" pitchFamily="34" charset="0"/>
                        <a:cs typeface="Arial Narrow"/>
                        <a:sym typeface="Arial Narrow"/>
                      </a:endParaRPr>
                    </a:p>
                  </a:txBody>
                  <a:tcPr marL="91442" marR="91442" marT="45706" marB="4570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30946671"/>
                  </a:ext>
                </a:extLst>
              </a:tr>
              <a:tr h="860113">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446" marB="4544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Bogotá</a:t>
                      </a:r>
                      <a:endParaRPr sz="900" dirty="0">
                        <a:latin typeface="Verdana" panose="020B0604030504040204" pitchFamily="34" charset="0"/>
                        <a:ea typeface="Verdana" panose="020B0604030504040204" pitchFamily="34" charset="0"/>
                      </a:endParaRPr>
                    </a:p>
                  </a:txBody>
                  <a:tcPr marL="91441" marR="91441" marT="45446" marB="4544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96520" marR="81915" lvl="0" indent="0" algn="just" defTabSz="914400" rtl="0" eaLnBrk="1" fontAlgn="auto" latinLnBrk="0" hangingPunct="1">
                        <a:lnSpc>
                          <a:spcPct val="100000"/>
                        </a:lnSpc>
                        <a:spcBef>
                          <a:spcPts val="350"/>
                        </a:spcBef>
                        <a:spcAft>
                          <a:spcPts val="0"/>
                        </a:spcAft>
                        <a:buClrTx/>
                        <a:buSzTx/>
                        <a:buFontTx/>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y probabilidad de crecientes súbitas en los aportantes de la cuenca baja del río Bogotá, tales como, los ríos Apulo y Lindo, y las quebradas La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Pilama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San Juan y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Cachimbula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municipios de La Mesa, Anapoima, Apulo, Agua de Dios, Tocaima, Viotá y Girardot (Cundinamarca).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Notas: 1.)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reportó creciente súbita del río Lindo en el municipio de Viotá, Cundinamarca (20/04/2026).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2.)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 desbordamiento la quebrada Socotá, en zona rural del municipio de Anapoima (Cundinamarca), generando caídas de arboles y afectaciones a vías secundarias y terciarias (27/04/2026).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3)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 cierre de la vía Bogotá – La Mesa debido a un flujo de lodo y rocas, ocasionado por intensas precipitaciones. (27/04/2026).</a:t>
                      </a:r>
                    </a:p>
                  </a:txBody>
                  <a:tcPr marL="91441" marR="91441" marT="45446" marB="4544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25731330"/>
                  </a:ext>
                </a:extLst>
              </a:tr>
            </a:tbl>
          </a:graphicData>
        </a:graphic>
      </p:graphicFrame>
      <p:pic>
        <p:nvPicPr>
          <p:cNvPr id="19" name="Google Shape;158;p1" descr="Recurso 37.png">
            <a:extLst>
              <a:ext uri="{FF2B5EF4-FFF2-40B4-BE49-F238E27FC236}">
                <a16:creationId xmlns:a16="http://schemas.microsoft.com/office/drawing/2014/main" id="{D8EAB6D1-B54B-6F8F-C235-ECE0DC504E1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3" y="10950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D5993ACC-4452-C154-C0A2-012A2A7380C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553725" y="25888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FCB964BF-4F29-02BE-AC89-63558C5DB27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898630" y="230431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A1F29890-3CD1-9F3E-F131-3574794B64C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6EB1DD1E-6F80-E251-2663-DA402501EB4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344820" y="5135559"/>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84BE65AD-FE91-3927-A8B3-25375A7DC44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8470" y="2717010"/>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11B99006-B979-B22C-E80D-E11259DA276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44820" y="184215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3ADBC4C4-E990-B7D2-D24E-0EE29373138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44820" y="323795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38194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5B3D9-589C-4177-A63A-3BF5457C1840}"/>
            </a:ext>
          </a:extLst>
        </p:cNvPr>
        <p:cNvGrpSpPr/>
        <p:nvPr/>
      </p:nvGrpSpPr>
      <p:grpSpPr>
        <a:xfrm>
          <a:off x="0" y="0"/>
          <a:ext cx="0" cy="0"/>
          <a:chOff x="0" y="0"/>
          <a:chExt cx="0" cy="0"/>
        </a:xfrm>
      </p:grpSpPr>
      <p:pic>
        <p:nvPicPr>
          <p:cNvPr id="18" name="object 9">
            <a:extLst>
              <a:ext uri="{FF2B5EF4-FFF2-40B4-BE49-F238E27FC236}">
                <a16:creationId xmlns:a16="http://schemas.microsoft.com/office/drawing/2014/main" id="{FA5F511F-B9B9-D2EC-0B0B-C039B6CC79B3}"/>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228600" y="1267601"/>
            <a:ext cx="3776713" cy="4986000"/>
          </a:xfrm>
          <a:prstGeom prst="rect">
            <a:avLst/>
          </a:prstGeom>
        </p:spPr>
      </p:pic>
      <p:sp>
        <p:nvSpPr>
          <p:cNvPr id="3" name="Google Shape;347;p9" descr="Recurso 25.png">
            <a:extLst>
              <a:ext uri="{FF2B5EF4-FFF2-40B4-BE49-F238E27FC236}">
                <a16:creationId xmlns:a16="http://schemas.microsoft.com/office/drawing/2014/main" id="{EAAE0FD7-CE25-C314-660E-24A908124B2C}"/>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 name="Google Shape;348;p9">
            <a:extLst>
              <a:ext uri="{FF2B5EF4-FFF2-40B4-BE49-F238E27FC236}">
                <a16:creationId xmlns:a16="http://schemas.microsoft.com/office/drawing/2014/main" id="{5D026ED1-40FA-51B1-A5E6-5787987766B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0EFB69BB-977F-BC56-08DC-EC2CB31476E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7D358278-F7A0-612D-FC0F-7C65391B0B0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1;p9" descr="Recurso 32.png">
            <a:extLst>
              <a:ext uri="{FF2B5EF4-FFF2-40B4-BE49-F238E27FC236}">
                <a16:creationId xmlns:a16="http://schemas.microsoft.com/office/drawing/2014/main" id="{92EBE59D-C313-6AEE-4CEE-2F4BB2E98C2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2;p9">
            <a:extLst>
              <a:ext uri="{FF2B5EF4-FFF2-40B4-BE49-F238E27FC236}">
                <a16:creationId xmlns:a16="http://schemas.microsoft.com/office/drawing/2014/main" id="{F3D5E56E-621C-64B7-C4E2-05CE485573A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D3FA9F68-5272-D555-6756-56A2052D9E3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4156E92C-DB43-6B3C-E6FB-C445045D753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0;p1" descr="Recurso 25.png">
            <a:extLst>
              <a:ext uri="{FF2B5EF4-FFF2-40B4-BE49-F238E27FC236}">
                <a16:creationId xmlns:a16="http://schemas.microsoft.com/office/drawing/2014/main" id="{FF93D82A-F442-B66A-B5AA-32A36BF0B563}"/>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C9DECC99-24D0-DB46-7F23-6F3620588AB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3036;p14">
            <a:extLst>
              <a:ext uri="{FF2B5EF4-FFF2-40B4-BE49-F238E27FC236}">
                <a16:creationId xmlns:a16="http://schemas.microsoft.com/office/drawing/2014/main" id="{80A78DAD-D07D-10B4-0196-4FA581615BE7}"/>
              </a:ext>
            </a:extLst>
          </p:cNvPr>
          <p:cNvSpPr txBox="1">
            <a:spLocks noChangeArrowheads="1"/>
          </p:cNvSpPr>
          <p:nvPr/>
        </p:nvSpPr>
        <p:spPr bwMode="auto">
          <a:xfrm>
            <a:off x="3815556" y="746963"/>
            <a:ext cx="498778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6" name="Google Shape;357;p9">
            <a:extLst>
              <a:ext uri="{FF2B5EF4-FFF2-40B4-BE49-F238E27FC236}">
                <a16:creationId xmlns:a16="http://schemas.microsoft.com/office/drawing/2014/main" id="{A0377706-7B97-6F16-9C54-1370457F486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552" y="52899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6">
            <a:extLst>
              <a:ext uri="{FF2B5EF4-FFF2-40B4-BE49-F238E27FC236}">
                <a16:creationId xmlns:a16="http://schemas.microsoft.com/office/drawing/2014/main" id="{77EED89C-42EA-7092-6375-26309A7E0BE3}"/>
              </a:ext>
            </a:extLst>
          </p:cNvPr>
          <p:cNvGraphicFramePr>
            <a:graphicFrameLocks noGrp="1"/>
          </p:cNvGraphicFramePr>
          <p:nvPr/>
        </p:nvGraphicFramePr>
        <p:xfrm>
          <a:off x="4224449" y="2153962"/>
          <a:ext cx="7545067" cy="3284981"/>
        </p:xfrm>
        <a:graphic>
          <a:graphicData uri="http://schemas.openxmlformats.org/drawingml/2006/table">
            <a:tbl>
              <a:tblPr firstRow="1" bandRow="1">
                <a:tableStyleId>{2D5ABB26-0587-4C30-8999-92F81FD0307C}</a:tableStyleId>
              </a:tblPr>
              <a:tblGrid>
                <a:gridCol w="684385">
                  <a:extLst>
                    <a:ext uri="{9D8B030D-6E8A-4147-A177-3AD203B41FA5}">
                      <a16:colId xmlns:a16="http://schemas.microsoft.com/office/drawing/2014/main" val="20000"/>
                    </a:ext>
                  </a:extLst>
                </a:gridCol>
                <a:gridCol w="1096154">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458391">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770646">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Opía</a:t>
                      </a:r>
                      <a:endParaRPr sz="900" dirty="0">
                        <a:latin typeface="Verdana" panose="020B0604030504040204" pitchFamily="34" charset="0"/>
                        <a:ea typeface="Verdana" panose="020B0604030504040204" pitchFamily="34" charset="0"/>
                      </a:endParaRPr>
                    </a:p>
                  </a:txBody>
                  <a:tcPr marL="91424" marR="91424"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Opía y sus afluentes, especial atención en los municipios de Piedras (Tolima) y Nariño (Cundinamarca).</a:t>
                      </a:r>
                      <a:endParaRPr sz="900" dirty="0">
                        <a:latin typeface="Verdana" panose="020B0604030504040204" pitchFamily="34" charset="0"/>
                        <a:ea typeface="Verdana" panose="020B0604030504040204" pitchFamily="34" charset="0"/>
                      </a:endParaRPr>
                    </a:p>
                  </a:txBody>
                  <a:tcPr marL="91424" marR="91424"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25313095"/>
                  </a:ext>
                </a:extLst>
              </a:tr>
              <a:tr h="634743">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err="1">
                          <a:latin typeface="Verdana" panose="020B0604030504040204" pitchFamily="34" charset="0"/>
                          <a:ea typeface="Verdana" panose="020B0604030504040204" pitchFamily="34" charset="0"/>
                          <a:cs typeface="Arial Narrow"/>
                          <a:sym typeface="Arial Narrow"/>
                        </a:rPr>
                        <a:t>Totare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u="none" strike="noStrike" dirty="0" err="1">
                          <a:latin typeface="Verdana" panose="020B0604030504040204" pitchFamily="34" charset="0"/>
                          <a:ea typeface="Verdana" panose="020B0604030504040204" pitchFamily="34" charset="0"/>
                          <a:cs typeface="Arial Narrow"/>
                          <a:sym typeface="Arial Narrow"/>
                        </a:rPr>
                        <a:t>Totare</a:t>
                      </a:r>
                      <a:r>
                        <a:rPr lang="es-CO" sz="900" u="none" strike="noStrike" dirty="0">
                          <a:latin typeface="Verdana" panose="020B0604030504040204" pitchFamily="34" charset="0"/>
                          <a:ea typeface="Verdana" panose="020B0604030504040204" pitchFamily="34" charset="0"/>
                          <a:cs typeface="Arial Narrow"/>
                          <a:sym typeface="Arial Narrow"/>
                        </a:rPr>
                        <a:t> y probabilidad de incrementos moderados en los niveles sus afluentes, especial atención en los municipios de Anzoátegui, Alvarado y la ciudad de Ibagué. </a:t>
                      </a:r>
                      <a:endParaRPr sz="900" b="0" dirty="0">
                        <a:latin typeface="Verdana" panose="020B0604030504040204" pitchFamily="34" charset="0"/>
                        <a:ea typeface="Verdana" panose="020B0604030504040204" pitchFamily="34" charset="0"/>
                      </a:endParaRPr>
                    </a:p>
                  </a:txBody>
                  <a:tcPr marL="91442" marR="91442"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695377924"/>
                  </a:ext>
                </a:extLst>
              </a:tr>
              <a:tr h="634743">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lang="es-CO" sz="900" dirty="0">
                        <a:latin typeface="Verdana" panose="020B0604030504040204" pitchFamily="34" charset="0"/>
                        <a:ea typeface="Verdana" panose="020B0604030504040204" pitchFamily="34" charset="0"/>
                      </a:endParaRPr>
                    </a:p>
                  </a:txBody>
                  <a:tcPr marL="91442" marR="91442" marT="45692" marB="4569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Lagunilla</a:t>
                      </a:r>
                      <a:endParaRPr lang="es-CO" sz="900" dirty="0">
                        <a:latin typeface="Verdana" panose="020B0604030504040204" pitchFamily="34" charset="0"/>
                        <a:ea typeface="Verdana" panose="020B0604030504040204" pitchFamily="34" charset="0"/>
                      </a:endParaRPr>
                    </a:p>
                  </a:txBody>
                  <a:tcPr marL="91442" marR="91442" marT="45692" marB="4569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algn="just"/>
                      <a:r>
                        <a:rPr lang="es-CO" sz="900" u="none" strike="noStrike" kern="1200" cap="none" noProof="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Azufrado, Lagunilla, Recio, Sabandija y Venadillo, afluentes del alto Magdalena, así como en las quebradas </a:t>
                      </a:r>
                      <a:r>
                        <a:rPr lang="es-CO" sz="900" u="none" strike="noStrike" kern="1200" cap="none" noProof="0" dirty="0" err="1">
                          <a:solidFill>
                            <a:schemeClr val="dk1"/>
                          </a:solidFill>
                          <a:latin typeface="Verdana" panose="020B0604030504040204" pitchFamily="34" charset="0"/>
                          <a:ea typeface="Verdana" panose="020B0604030504040204" pitchFamily="34" charset="0"/>
                          <a:cs typeface="Arial Narrow"/>
                          <a:sym typeface="Arial Narrow"/>
                        </a:rPr>
                        <a:t>Chocarí</a:t>
                      </a:r>
                      <a:r>
                        <a:rPr lang="es-CO" sz="900" u="none" strike="noStrike" kern="1200" cap="none" noProof="0" dirty="0">
                          <a:solidFill>
                            <a:schemeClr val="dk1"/>
                          </a:solidFill>
                          <a:latin typeface="Verdana" panose="020B0604030504040204" pitchFamily="34" charset="0"/>
                          <a:ea typeface="Verdana" panose="020B0604030504040204" pitchFamily="34" charset="0"/>
                          <a:cs typeface="Arial Narrow"/>
                          <a:sym typeface="Arial Narrow"/>
                        </a:rPr>
                        <a:t> y Galapos. Se recomienda especial atención en los municipios de Ambalema, Armero, Lérida, Líbano, Murillo, Santa Isabel, Venadillo y Villahermosa (Tolima).</a:t>
                      </a:r>
                      <a:endParaRPr lang="es-CO" sz="900" u="none" strike="noStrike" kern="1200" cap="none" noProof="0" dirty="0">
                        <a:solidFill>
                          <a:schemeClr val="dk1"/>
                        </a:solidFill>
                        <a:latin typeface="Verdana" panose="020B0604030504040204" pitchFamily="34" charset="0"/>
                        <a:ea typeface="Verdana" panose="020B0604030504040204" pitchFamily="34" charset="0"/>
                      </a:endParaRPr>
                    </a:p>
                  </a:txBody>
                  <a:tcPr marL="91442" marR="91442" marT="45692" marB="4569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605256802"/>
                  </a:ext>
                </a:extLst>
              </a:tr>
              <a:tr h="634743">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Seco y otros directos al Magdalena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moderados en el nivel del río Seco entre otros directos al Magdalena en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este sector. Se recomienda especial atención en los municipios de Jerusalén y San Juan de Rioseco (Cundinamarca).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921038524"/>
                  </a:ext>
                </a:extLst>
              </a:tr>
            </a:tbl>
          </a:graphicData>
        </a:graphic>
      </p:graphicFrame>
      <p:pic>
        <p:nvPicPr>
          <p:cNvPr id="19" name="Google Shape;158;p1" descr="Recurso 37.png">
            <a:extLst>
              <a:ext uri="{FF2B5EF4-FFF2-40B4-BE49-F238E27FC236}">
                <a16:creationId xmlns:a16="http://schemas.microsoft.com/office/drawing/2014/main" id="{93585926-9D82-B91B-1BDB-0CCA2FAB76A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487093" y="10950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5BA069D4-31B2-53C4-D4EE-21F7AE2A470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443997" y="22413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E791E493-E34E-979D-D4B1-EB4FC61182E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C25FE4F6-0F70-289F-EC6F-48A1518F4DAE}"/>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110766" y="209530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4F511878-8E2D-F4F1-E98A-CC2CA02A40D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41023" y="242901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8;p9">
            <a:extLst>
              <a:ext uri="{FF2B5EF4-FFF2-40B4-BE49-F238E27FC236}">
                <a16:creationId xmlns:a16="http://schemas.microsoft.com/office/drawing/2014/main" id="{FE3D1C06-9683-2233-DC69-3E0F71DDB33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53380" y="488529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3ECA4706-DE81-4C30-2175-C8DBB0DBF48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65991" y="261798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45734FF0-8B5E-667D-AD1C-B6FE84145D8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55873" y="419454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05B82C1F-2A33-315F-0386-E89C3342A94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22900" y="273340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9AC9EC2-C131-6E72-E202-A69368E8177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38140" y="347101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91761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948;p24">
            <a:extLst>
              <a:ext uri="{FF2B5EF4-FFF2-40B4-BE49-F238E27FC236}">
                <a16:creationId xmlns:a16="http://schemas.microsoft.com/office/drawing/2014/main" id="{23A7C828-7AA5-F15E-E636-2A60773B2591}"/>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54199" y="1119777"/>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215C6091-A447-2382-37F3-358647DA92EC}"/>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0907A850-BDDA-A446-E3B2-5E065E30F215}"/>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468942C3-9E3B-BA52-8E36-90A8380CB38A}"/>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40BBCFB8-2C66-5602-FAD3-A4236C86E72E}"/>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1083AF5D-5C8C-884D-1BE0-871D8E2861F7}"/>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4FF92BD0-6F3C-26AD-4D80-D059271C85AA}"/>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B8CB1522-0905-7E54-5A31-8D9BE655E2A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D00DDEA0-0D07-215F-3583-FD8EB41B12C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BE1F2DD0-CA07-F0DE-C4FD-38F8A179326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9DBE33F1-F513-CD56-BE99-AB74C1DECC4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28FD2743-DDBB-7732-7156-0812687102A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2916C9B8-FFA9-D8B7-8264-DCA10ECCA07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B30FD75F-BC58-0E2B-9402-A9A2AC0A76D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FC11FFCF-2DDB-84E5-2E04-F222FD73F46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9FCA77DD-A28C-87D9-7BE7-311AB451D06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A69B5ADC-CAB3-8959-EB03-185FA0F89C3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6B1B2D4F-302E-593D-3E7D-8554EC33207E}"/>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C2F7BBFA-49EA-765E-13C5-1DC91BF6807B}"/>
              </a:ext>
            </a:extLst>
          </p:cNvPr>
          <p:cNvSpPr txBox="1">
            <a:spLocks noChangeArrowheads="1"/>
          </p:cNvSpPr>
          <p:nvPr/>
        </p:nvSpPr>
        <p:spPr bwMode="auto">
          <a:xfrm>
            <a:off x="3815556" y="746963"/>
            <a:ext cx="490710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endPar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endParaRPr>
          </a:p>
        </p:txBody>
      </p:sp>
      <p:graphicFrame>
        <p:nvGraphicFramePr>
          <p:cNvPr id="17" name="object 16">
            <a:extLst>
              <a:ext uri="{FF2B5EF4-FFF2-40B4-BE49-F238E27FC236}">
                <a16:creationId xmlns:a16="http://schemas.microsoft.com/office/drawing/2014/main" id="{18368045-3ADC-4332-586D-69DE2E3A6381}"/>
              </a:ext>
            </a:extLst>
          </p:cNvPr>
          <p:cNvGraphicFramePr>
            <a:graphicFrameLocks noGrp="1"/>
          </p:cNvGraphicFramePr>
          <p:nvPr/>
        </p:nvGraphicFramePr>
        <p:xfrm>
          <a:off x="4433503" y="1756322"/>
          <a:ext cx="7545067" cy="3926736"/>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Gualí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y sus afluentes, especialmente en el río San Juan. Especial atención en los municipios de Fresno (Tolima), Mariquita (Tolima), Pensilvania (Caldas), Casablanca (Tolima) y Samaná (Caldas).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72" marB="4567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0339162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Guarinó</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Guarinó, especialmente en la quebrada San Antonio y el río Perrillo. Especial atención en el municipio de Manzanares (Caldas). </a:t>
                      </a:r>
                      <a:endParaRPr lang="es-ES" sz="900" u="none" strike="noStrike" kern="1200" cap="none" dirty="0">
                        <a:solidFill>
                          <a:schemeClr val="tx1"/>
                        </a:solidFill>
                        <a:latin typeface="Verdana" panose="020B0604030504040204" pitchFamily="34" charset="0"/>
                        <a:ea typeface="Verdana" panose="020B0604030504040204" pitchFamily="34" charset="0"/>
                      </a:endParaRPr>
                    </a:p>
                  </a:txBody>
                  <a:tcPr marL="91454" marR="91454" marT="45685" marB="4568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270398297"/>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Guarinó y La Miel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directos al Medio Magdalena entre los ríos Guarinó y La Miel, se recomienda especial atención en el municipio de La Dorada (Caldas).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68060809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Miel (Samaná)</a:t>
                      </a:r>
                      <a:endParaRPr sz="900" u="none" strike="noStrike" cap="none" dirty="0">
                        <a:latin typeface="Verdana" panose="020B0604030504040204" pitchFamily="34" charset="0"/>
                        <a:ea typeface="Verdana" panose="020B0604030504040204" pitchFamily="34" charset="0"/>
                      </a:endParaRPr>
                    </a:p>
                  </a:txBody>
                  <a:tcPr marL="91454" marR="91454" marT="45374" marB="4537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La Miel, especialmente en sus aportantes entre ellos el río Venus en el municipio de Nariño (Antioquia). Especial atención en los municipios de Argelia, Marquetalia, Nariño, Norcasia, Pensilvania, Samaná y Sonsón (Antioquia).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45667080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567" marB="4556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a:rPr>
                        <a:t> los directos al Magdalena entre La Miel y Nare</a:t>
                      </a:r>
                      <a:endParaRPr sz="900" dirty="0">
                        <a:latin typeface="Verdana" panose="020B0604030504040204" pitchFamily="34" charset="0"/>
                        <a:ea typeface="Verdana" panose="020B0604030504040204" pitchFamily="34" charset="0"/>
                      </a:endParaRPr>
                    </a:p>
                  </a:txBody>
                  <a:tcPr marL="91450" marR="91450" marT="45567" marB="4556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y sus aportantes como la quebrada Las Mercedes. Especial atención a la altura de los municipios de Sonsón, Puerto Triunfo, Puerto Nare y San Francisco (Antioquia). </a:t>
                      </a:r>
                      <a:endParaRPr lang="es-CO" sz="900" b="0" dirty="0">
                        <a:latin typeface="Verdana" panose="020B0604030504040204" pitchFamily="34" charset="0"/>
                        <a:ea typeface="Verdana" panose="020B0604030504040204" pitchFamily="34" charset="0"/>
                      </a:endParaRPr>
                    </a:p>
                  </a:txBody>
                  <a:tcPr marL="91450" marR="91450" marT="45567" marB="4556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551507216"/>
                  </a:ext>
                </a:extLst>
              </a:tr>
            </a:tbl>
          </a:graphicData>
        </a:graphic>
      </p:graphicFrame>
      <p:pic>
        <p:nvPicPr>
          <p:cNvPr id="26" name="Google Shape;158;p1" descr="Recurso 37.png">
            <a:extLst>
              <a:ext uri="{FF2B5EF4-FFF2-40B4-BE49-F238E27FC236}">
                <a16:creationId xmlns:a16="http://schemas.microsoft.com/office/drawing/2014/main" id="{20C6E20C-5616-224C-610C-063C59EE8C5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54663" y="442909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oogle Shape;3036;p14">
            <a:extLst>
              <a:ext uri="{FF2B5EF4-FFF2-40B4-BE49-F238E27FC236}">
                <a16:creationId xmlns:a16="http://schemas.microsoft.com/office/drawing/2014/main" id="{3204C093-6DAF-44AF-993C-93EAB08A4167}"/>
              </a:ext>
            </a:extLst>
          </p:cNvPr>
          <p:cNvSpPr txBox="1">
            <a:spLocks noChangeArrowheads="1"/>
          </p:cNvSpPr>
          <p:nvPr/>
        </p:nvSpPr>
        <p:spPr bwMode="auto">
          <a:xfrm>
            <a:off x="4982155" y="586900"/>
            <a:ext cx="4898138"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2" name="Google Shape;158;p1" descr="Recurso 37.png">
            <a:extLst>
              <a:ext uri="{FF2B5EF4-FFF2-40B4-BE49-F238E27FC236}">
                <a16:creationId xmlns:a16="http://schemas.microsoft.com/office/drawing/2014/main" id="{F9F3AD9C-704C-429D-B1D9-00B5DD80EBA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956228" y="534069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8AEEDBD3-2446-C867-0BC3-A8BBBDDC2D5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21168" y="489957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158;p1" descr="Recurso 37.png">
            <a:extLst>
              <a:ext uri="{FF2B5EF4-FFF2-40B4-BE49-F238E27FC236}">
                <a16:creationId xmlns:a16="http://schemas.microsoft.com/office/drawing/2014/main" id="{F6AA3305-6471-5F14-70DB-6C9C229F6DD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047743" y="486326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90BEC8EC-029E-5518-878C-A877E6870F9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4873" y="2981540"/>
            <a:ext cx="479218" cy="4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73A1CA42-095D-9488-CB6A-24FFC76EE06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4873" y="3587869"/>
            <a:ext cx="479218" cy="4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8BE2C54F-64AC-3942-0666-27592F92C9E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4873" y="4313574"/>
            <a:ext cx="479218" cy="4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9FA965EB-E462-25D6-3E47-84D2E355AA63}"/>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4873" y="5074006"/>
            <a:ext cx="479218" cy="4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7;p9">
            <a:extLst>
              <a:ext uri="{FF2B5EF4-FFF2-40B4-BE49-F238E27FC236}">
                <a16:creationId xmlns:a16="http://schemas.microsoft.com/office/drawing/2014/main" id="{B6C66702-610B-6AA4-0DF1-CB287CD214B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4873" y="2355342"/>
            <a:ext cx="479218" cy="4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20EA-4D33-3F20-ACC6-8F2DBE899CC4}"/>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D2DE1BBA-985D-DE05-CCD5-35545B27F858}"/>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54199" y="1119777"/>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B9088693-3DDE-F521-1A88-41F2FD90F8CB}"/>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EF581D8A-8E8A-37F8-D6B5-EFF7AA95CBE8}"/>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ED19719F-AE13-02A8-BCA9-35E503A9FB2B}"/>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7BE656AD-ED06-0550-B588-CCEB8B71B386}"/>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3A646474-4BDF-66F8-0D4D-BB14ACE32E7B}"/>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5A98F8EF-57A4-E242-322A-CB7BF63078E2}"/>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5C0C44DF-45D7-C6F2-4E86-DBD6F40F06DB}"/>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EBE06EA1-2EB3-6EDB-C2E7-904CDA70198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80E75406-37EB-D6E7-10B9-244BADDE76D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81EE246B-34C7-31EF-920F-612B5D6021F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B0C95241-6868-03AC-6D3B-5004959486C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9F6317C9-3862-2FCA-78A5-FFBBC93324F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E9310BA1-4E04-4BC0-4B13-8F9E092D431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5EF5790-33B4-B73B-02A2-DAB223444E3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B08A532A-2E47-1305-7F59-CFC9CD320F6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E4B67B56-AE97-EE3A-05B9-8D867C4C670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4DCA2DFB-0BA4-77B0-5883-7BA05BCF8E31}"/>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377CF108-BCD7-B52D-DBBD-03FD4CC3B6AB}"/>
              </a:ext>
            </a:extLst>
          </p:cNvPr>
          <p:cNvSpPr txBox="1">
            <a:spLocks noChangeArrowheads="1"/>
          </p:cNvSpPr>
          <p:nvPr/>
        </p:nvSpPr>
        <p:spPr bwMode="auto">
          <a:xfrm>
            <a:off x="3815556" y="746963"/>
            <a:ext cx="4907103"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endPar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endParaRPr>
          </a:p>
        </p:txBody>
      </p:sp>
      <p:graphicFrame>
        <p:nvGraphicFramePr>
          <p:cNvPr id="17" name="object 16">
            <a:extLst>
              <a:ext uri="{FF2B5EF4-FFF2-40B4-BE49-F238E27FC236}">
                <a16:creationId xmlns:a16="http://schemas.microsoft.com/office/drawing/2014/main" id="{8D7E13CD-4CD5-7A4B-8518-298AFE768A29}"/>
              </a:ext>
            </a:extLst>
          </p:cNvPr>
          <p:cNvGraphicFramePr>
            <a:graphicFrameLocks noGrp="1"/>
          </p:cNvGraphicFramePr>
          <p:nvPr/>
        </p:nvGraphicFramePr>
        <p:xfrm>
          <a:off x="4408900" y="964873"/>
          <a:ext cx="7545067" cy="5372460"/>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Nare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Nare y sus afluentes, especialmente en los ríos Samaná, Guatapé, Nus, Negro, Pantanillo y las quebradas </a:t>
                      </a:r>
                      <a:r>
                        <a:rPr lang="es-CO" sz="900" noProof="0" dirty="0" err="1">
                          <a:latin typeface="Verdana" panose="020B0604030504040204" pitchFamily="34" charset="0"/>
                          <a:ea typeface="Verdana" panose="020B0604030504040204" pitchFamily="34" charset="0"/>
                        </a:rPr>
                        <a:t>Iraka</a:t>
                      </a:r>
                      <a:r>
                        <a:rPr lang="es-CO" sz="900" noProof="0" dirty="0">
                          <a:latin typeface="Verdana" panose="020B0604030504040204" pitchFamily="34" charset="0"/>
                          <a:ea typeface="Verdana" panose="020B0604030504040204" pitchFamily="34" charset="0"/>
                        </a:rPr>
                        <a:t> (Natalia), </a:t>
                      </a: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La Villa, La Chorrera, La Paisanita, La Reina,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 </a:t>
                      </a:r>
                      <a:r>
                        <a:rPr lang="es-CO" sz="900" b="1" u="none" strike="noStrike" kern="1200" noProof="0" dirty="0">
                          <a:solidFill>
                            <a:schemeClr val="dk1"/>
                          </a:solidFill>
                          <a:latin typeface="Verdana" panose="020B0604030504040204" pitchFamily="34" charset="0"/>
                          <a:ea typeface="Verdana" panose="020B0604030504040204" pitchFamily="34" charset="0"/>
                          <a:cs typeface="+mn-cs"/>
                          <a:sym typeface="Arial Narrow"/>
                        </a:rPr>
                        <a:t>N</a:t>
                      </a:r>
                      <a:r>
                        <a:rPr lang="es-CO" sz="900" b="1" u="none" strike="noStrike" kern="1200" dirty="0" err="1">
                          <a:solidFill>
                            <a:schemeClr val="dk1"/>
                          </a:solidFill>
                          <a:latin typeface="Verdana" panose="020B0604030504040204" pitchFamily="34" charset="0"/>
                          <a:ea typeface="Verdana" panose="020B0604030504040204" pitchFamily="34" charset="0"/>
                          <a:cs typeface="+mn-cs"/>
                        </a:rPr>
                        <a:t>ota</a:t>
                      </a:r>
                      <a:r>
                        <a:rPr lang="es-CO" sz="900" b="1" u="none" strike="noStrike" kern="1200" dirty="0">
                          <a:solidFill>
                            <a:schemeClr val="dk1"/>
                          </a:solidFill>
                          <a:latin typeface="Verdana" panose="020B0604030504040204" pitchFamily="34" charset="0"/>
                          <a:ea typeface="Verdana" panose="020B0604030504040204" pitchFamily="34" charset="0"/>
                          <a:cs typeface="+mn-cs"/>
                        </a:rPr>
                        <a:t>:</a:t>
                      </a:r>
                      <a:r>
                        <a:rPr lang="es-CO" sz="900" b="0" u="none" strike="noStrike" kern="1200" dirty="0">
                          <a:solidFill>
                            <a:schemeClr val="dk1"/>
                          </a:solidFill>
                          <a:latin typeface="Verdana" panose="020B0604030504040204" pitchFamily="34" charset="0"/>
                          <a:ea typeface="Verdana" panose="020B0604030504040204" pitchFamily="34" charset="0"/>
                          <a:cs typeface="+mn-cs"/>
                        </a:rPr>
                        <a:t> Creciente súbita en la quebrada La Villa, en el sector Barrio La Villa (Villa Esperanza), del municipio de San Carlos, Antioquía (24/04/2026).</a:t>
                      </a:r>
                      <a:endPar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0657410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32" marB="4573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732" marB="4573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el río Magdalena en el tramo entre los municipios Puerto Nare, Puerto Berrio (Antioquia), Barrancabermeja (Santander), San Pablo (Bolívar). Se recomienda estar atentos a los</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centros poblados y viviendas que se encuentran localizadas en las riberas al río en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dichos municipios, ante posibles afectaciones por desbordamientos e inundaciones. </a:t>
                      </a:r>
                    </a:p>
                  </a:txBody>
                  <a:tcPr marL="91454" marR="91454" marT="45732" marB="4573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14199745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San Bartolo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a:t>
                      </a:r>
                      <a:r>
                        <a:rPr lang="es-CO" sz="900" b="0" i="0" u="none" strike="noStrike" kern="1200" cap="non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 Regla, La Cruz y El Volcán, las quebradas La Gallinera y La Malena, entre otros. Especial atención en los municipios de Yolombó, Vegachí, Maceo y Puerto Berrio (Antioquia). </a:t>
                      </a:r>
                      <a:r>
                        <a:rPr lang="es-CO" sz="900" b="1"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Nota: 1) </a:t>
                      </a: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Inundaciones y crecientes de quebradas y ríos en el municipio de Yolombó, Antioquia (19/04/2026). </a:t>
                      </a:r>
                      <a:r>
                        <a:rPr lang="es-CO" sz="900" b="1"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Yolombó enfrenta una crisis humanitaria tras las lluvias que colapsaron dos puentes y dejaron incomunicadas más de 30 veredas. A la emergencia se suma una alerta por posible falla en la represa de Puente Pavas, que podría causar inundaciones aguas abajo (28/04/2026).</a:t>
                      </a:r>
                      <a:endParaRPr lang="es-ES"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685973204"/>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Cimitarra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Cimitarra y sus afluentes, especial atención en los municipios de Cantagallo (Bolívar), Yondó y Remedios (Antioquia).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5" marB="4568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072588916"/>
                  </a:ext>
                </a:extLst>
              </a:tr>
            </a:tbl>
          </a:graphicData>
        </a:graphic>
      </p:graphicFrame>
      <p:sp>
        <p:nvSpPr>
          <p:cNvPr id="27" name="Google Shape;3036;p14">
            <a:extLst>
              <a:ext uri="{FF2B5EF4-FFF2-40B4-BE49-F238E27FC236}">
                <a16:creationId xmlns:a16="http://schemas.microsoft.com/office/drawing/2014/main" id="{A8C5889A-0D6A-0A4C-D6AE-E50D1037626F}"/>
              </a:ext>
            </a:extLst>
          </p:cNvPr>
          <p:cNvSpPr txBox="1">
            <a:spLocks noChangeArrowheads="1"/>
          </p:cNvSpPr>
          <p:nvPr/>
        </p:nvSpPr>
        <p:spPr bwMode="auto">
          <a:xfrm>
            <a:off x="4982155" y="586900"/>
            <a:ext cx="4898138"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31" name="Google Shape;158;p1" descr="Recurso 37.png">
            <a:extLst>
              <a:ext uri="{FF2B5EF4-FFF2-40B4-BE49-F238E27FC236}">
                <a16:creationId xmlns:a16="http://schemas.microsoft.com/office/drawing/2014/main" id="{68FADB89-B097-36C7-BFF9-70728592466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927186" y="335341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90764022-4210-A3AE-9454-E7D8A3CA994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29422" y="370965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49;p9">
            <a:extLst>
              <a:ext uri="{FF2B5EF4-FFF2-40B4-BE49-F238E27FC236}">
                <a16:creationId xmlns:a16="http://schemas.microsoft.com/office/drawing/2014/main" id="{008B6AAC-106F-7522-A34F-9CE0E8B9FD0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2391" y="4012669"/>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49;p9">
            <a:extLst>
              <a:ext uri="{FF2B5EF4-FFF2-40B4-BE49-F238E27FC236}">
                <a16:creationId xmlns:a16="http://schemas.microsoft.com/office/drawing/2014/main" id="{4D556FE1-9249-01F2-7A49-663DE9BC472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1795" y="3640671"/>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49;p9">
            <a:extLst>
              <a:ext uri="{FF2B5EF4-FFF2-40B4-BE49-F238E27FC236}">
                <a16:creationId xmlns:a16="http://schemas.microsoft.com/office/drawing/2014/main" id="{E5BBB6A0-D88C-EF66-A442-9130E5294D9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6531" y="32178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49;p9">
            <a:extLst>
              <a:ext uri="{FF2B5EF4-FFF2-40B4-BE49-F238E27FC236}">
                <a16:creationId xmlns:a16="http://schemas.microsoft.com/office/drawing/2014/main" id="{51210E76-55A9-41D6-5CF0-1D33E8CDB5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3305" y="2922656"/>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E4D72877-FE56-EFF0-431D-FA53C5C962F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7905" y="3436237"/>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A20661ED-49AA-9F21-C9FD-1CA5B0FB29D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7905" y="5816147"/>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C812C652-F9B0-73E7-F3BF-FE076A2C707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1555" y="473993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AEC78BA5-2DDF-9509-0139-820057A5DE0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7905" y="2163249"/>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2769DAD4-5D95-8DEF-618F-77595218CC0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026011" y="414892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02816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C112-14A3-457F-9372-0F0EA5323D5B}"/>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8C1EC427-2647-58C2-12B3-317439C6F334}"/>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54199" y="1119777"/>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815004DA-F4CF-CB93-58D6-7979F1F97BD3}"/>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C803A576-C727-58B6-33F9-73701C7C4ECE}"/>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8DB81675-5446-FBA5-5E8B-9A607DB2C302}"/>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5E8581EB-85D5-2190-4652-65D208CEC0B1}"/>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AE604CCC-BEA8-FF0E-6274-287A10C9DFAF}"/>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48681CE1-B01A-0288-EDF1-1332C0C41F94}"/>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E96933F2-05C4-F4D6-E183-9B9769C8054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170EF95E-7D0D-A9D1-5F1A-6C7FF32736D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759FDE71-6E76-2EC7-80A6-BE368327C21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371996C6-F541-F6DE-6FF8-4B721F195CD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096C9FCD-ECEE-F2A6-43CF-C44F3A09E6A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BBBEC186-4A1C-A8C1-7263-9566056BE21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088D7436-EA6B-CF7F-1D4D-A9812D25C14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C2C4DBA3-A206-3DD5-EBF2-A54FD068D2C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D1A5A327-9A18-D572-033F-76E257B3A7F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B91AFFBE-58F3-C465-58CC-E274C077780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FEE3F2DB-E132-FB8B-666A-8FEA8D6F4C73}"/>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6562D34D-0063-DFA4-692B-7CD6C7F95DDA}"/>
              </a:ext>
            </a:extLst>
          </p:cNvPr>
          <p:cNvSpPr txBox="1">
            <a:spLocks noChangeArrowheads="1"/>
          </p:cNvSpPr>
          <p:nvPr/>
        </p:nvSpPr>
        <p:spPr bwMode="auto">
          <a:xfrm>
            <a:off x="3778980" y="743538"/>
            <a:ext cx="4960891"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graphicFrame>
        <p:nvGraphicFramePr>
          <p:cNvPr id="17" name="object 16">
            <a:extLst>
              <a:ext uri="{FF2B5EF4-FFF2-40B4-BE49-F238E27FC236}">
                <a16:creationId xmlns:a16="http://schemas.microsoft.com/office/drawing/2014/main" id="{62CD96E1-1720-723B-1DF8-763D1F9DB1CC}"/>
              </a:ext>
            </a:extLst>
          </p:cNvPr>
          <p:cNvGraphicFramePr>
            <a:graphicFrameLocks noGrp="1"/>
          </p:cNvGraphicFramePr>
          <p:nvPr>
            <p:extLst>
              <p:ext uri="{D42A27DB-BD31-4B8C-83A1-F6EECF244321}">
                <p14:modId xmlns:p14="http://schemas.microsoft.com/office/powerpoint/2010/main" val="2647898313"/>
              </p:ext>
            </p:extLst>
          </p:nvPr>
        </p:nvGraphicFramePr>
        <p:xfrm>
          <a:off x="4377934" y="1842678"/>
          <a:ext cx="7545067" cy="3439908"/>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510586">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710" marB="4571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Seco y Negro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endParaRPr sz="900" dirty="0">
                        <a:latin typeface="Verdana" panose="020B0604030504040204" pitchFamily="34" charset="0"/>
                        <a:ea typeface="Verdana" panose="020B0604030504040204" pitchFamily="34" charset="0"/>
                      </a:endParaRPr>
                    </a:p>
                  </a:txBody>
                  <a:tcPr marL="91455" marR="91455" marT="45710" marB="4571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Seco y Negro. Especial atención en el municipio de Puerto Salgar (Cundinamarca). </a:t>
                      </a:r>
                      <a:endParaRPr sz="900" dirty="0">
                        <a:latin typeface="Verdana" panose="020B0604030504040204" pitchFamily="34" charset="0"/>
                        <a:ea typeface="Verdana" panose="020B0604030504040204" pitchFamily="34" charset="0"/>
                      </a:endParaRPr>
                    </a:p>
                  </a:txBody>
                  <a:tcPr marL="91455" marR="91455" marT="45710" marB="4571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71622017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Negro</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a:t>
                      </a:r>
                      <a:r>
                        <a:rPr lang="es-CO" sz="900" dirty="0" err="1">
                          <a:latin typeface="Verdana" panose="020B0604030504040204" pitchFamily="34" charset="0"/>
                          <a:ea typeface="Verdana" panose="020B0604030504040204" pitchFamily="34" charset="0"/>
                          <a:cs typeface="Arial Narrow"/>
                          <a:sym typeface="Arial Narrow"/>
                        </a:rPr>
                        <a:t>Bunque</a:t>
                      </a:r>
                      <a:r>
                        <a:rPr lang="es-CO" sz="900" dirty="0">
                          <a:latin typeface="Verdana" panose="020B0604030504040204" pitchFamily="34" charset="0"/>
                          <a:ea typeface="Verdana" panose="020B0604030504040204" pitchFamily="34" charset="0"/>
                          <a:cs typeface="Arial Narrow"/>
                          <a:sym typeface="Arial Narrow"/>
                        </a:rPr>
                        <a:t>, Contador, Dulce, </a:t>
                      </a:r>
                      <a:r>
                        <a:rPr lang="es-CO" sz="900" dirty="0" err="1">
                          <a:latin typeface="Verdana" panose="020B0604030504040204" pitchFamily="34" charset="0"/>
                          <a:ea typeface="Verdana" panose="020B0604030504040204" pitchFamily="34" charset="0"/>
                          <a:cs typeface="Arial Narrow"/>
                          <a:sym typeface="Arial Narrow"/>
                        </a:rPr>
                        <a:t>Guaguaqui</a:t>
                      </a:r>
                      <a:r>
                        <a:rPr lang="es-CO" sz="900" dirty="0">
                          <a:latin typeface="Verdana" panose="020B0604030504040204" pitchFamily="34" charset="0"/>
                          <a:ea typeface="Verdana" panose="020B0604030504040204" pitchFamily="34" charset="0"/>
                          <a:cs typeface="Arial Narrow"/>
                          <a:sym typeface="Arial Narrow"/>
                        </a:rPr>
                        <a:t>, Las Cañas, Moras, Negro, Sasaima, Tobia, Villeta, y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Agua Clara, Amarilla,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Furatena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Honduras, La Chorrera, La Negra, La Papaya, Las Margaritas, Reyes y Retama. Especial atención en los municipios de Caparrapí, Guaduas, La Peña, La Vega, Nimaima, Pacho,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Quebradanegra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San Francisco, Sasaima, Supatá, Tobia, Útica, Villeta, Villagómez y Yacopí </a:t>
                      </a:r>
                      <a:r>
                        <a:rPr lang="es-CO" sz="900" dirty="0">
                          <a:latin typeface="Verdana" panose="020B0604030504040204" pitchFamily="34" charset="0"/>
                          <a:ea typeface="Verdana" panose="020B0604030504040204" pitchFamily="34" charset="0"/>
                          <a:cs typeface="Arial Narrow"/>
                          <a:sym typeface="Arial Narrow"/>
                        </a:rPr>
                        <a:t>(Cundinamarca). </a:t>
                      </a:r>
                      <a:r>
                        <a:rPr lang="es-CO" sz="900" b="1" dirty="0">
                          <a:latin typeface="Verdana" panose="020B0604030504040204" pitchFamily="34" charset="0"/>
                          <a:ea typeface="Verdana" panose="020B0604030504040204" pitchFamily="34" charset="0"/>
                          <a:cs typeface="Arial Narrow"/>
                          <a:sym typeface="Arial Narrow"/>
                        </a:rPr>
                        <a:t>Nota: 1) </a:t>
                      </a:r>
                      <a:r>
                        <a:rPr lang="es-CO" sz="900" dirty="0">
                          <a:latin typeface="Verdana" panose="020B0604030504040204" pitchFamily="34" charset="0"/>
                          <a:ea typeface="Verdana" panose="020B0604030504040204" pitchFamily="34" charset="0"/>
                          <a:cs typeface="Arial Narrow"/>
                          <a:sym typeface="Arial Narrow"/>
                        </a:rPr>
                        <a:t>Se reportó inundación por desbordamiento del río Negro, con arrastre de materiales, en la vereda Cucharal del municipio de Pacho, Cundinamarca (25/04/2026).</a:t>
                      </a:r>
                      <a:endParaRPr lang="es-ES" sz="900" b="1" dirty="0">
                        <a:latin typeface="Verdana" panose="020B0604030504040204" pitchFamily="34" charset="0"/>
                        <a:ea typeface="Verdana" panose="020B0604030504040204" pitchFamily="34" charset="0"/>
                      </a:endParaRPr>
                    </a:p>
                  </a:txBody>
                  <a:tcPr marL="91419" marR="91419" marT="45424" marB="4542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84266875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r>
                        <a:rPr lang="es-CO" sz="900" dirty="0">
                          <a:latin typeface="Verdana" panose="020B0604030504040204" pitchFamily="34" charset="0"/>
                          <a:ea typeface="Verdana" panose="020B0604030504040204" pitchFamily="34" charset="0"/>
                          <a:cs typeface="Arial Narrow"/>
                          <a:sym typeface="Arial Narrow"/>
                        </a:rPr>
                        <a:t>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noProof="0" dirty="0">
                          <a:latin typeface="Verdana" panose="020B0604030504040204" pitchFamily="34" charset="0"/>
                          <a:ea typeface="Verdana" panose="020B0604030504040204" pitchFamily="34" charset="0"/>
                          <a:cs typeface="Arial Narrow"/>
                          <a:sym typeface="Arial Narrow"/>
                        </a:rPr>
                        <a:t>Directos al Magdalena Medio entre ríos Negro y Carare</a:t>
                      </a:r>
                      <a:endParaRPr lang="es-CO" sz="900" b="0" u="none" strike="noStrike" noProof="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Guaguaqui y Ermitaño, y el caño Loco. S</a:t>
                      </a:r>
                      <a:r>
                        <a:rPr lang="es-CO" sz="9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900" u="none" strike="noStrike" dirty="0">
                          <a:latin typeface="Verdana" panose="020B0604030504040204" pitchFamily="34" charset="0"/>
                          <a:ea typeface="Verdana" panose="020B0604030504040204" pitchFamily="34" charset="0"/>
                          <a:cs typeface="Arial Narrow"/>
                          <a:sym typeface="Arial Narrow"/>
                        </a:rPr>
                        <a:t>Puerto Boyacá (Boyacá).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73334897"/>
                  </a:ext>
                </a:extLst>
              </a:tr>
            </a:tbl>
          </a:graphicData>
        </a:graphic>
      </p:graphicFrame>
      <p:pic>
        <p:nvPicPr>
          <p:cNvPr id="20" name="Google Shape;158;p1" descr="Recurso 37.png">
            <a:extLst>
              <a:ext uri="{FF2B5EF4-FFF2-40B4-BE49-F238E27FC236}">
                <a16:creationId xmlns:a16="http://schemas.microsoft.com/office/drawing/2014/main" id="{4488894E-F1E4-1DB2-17CE-8A4F375E1B3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526953" y="476956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45C01F2E-FB06-10FE-824A-4F6BC7BF47A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08464" y="52101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9F01FF1F-8631-4DC4-A223-7CD2DD7E390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27139" y="423830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4179D16A-512E-E8C1-7DC4-8873F589139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29768" y="3616401"/>
            <a:ext cx="456888"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8;p9">
            <a:extLst>
              <a:ext uri="{FF2B5EF4-FFF2-40B4-BE49-F238E27FC236}">
                <a16:creationId xmlns:a16="http://schemas.microsoft.com/office/drawing/2014/main" id="{27F7FB4F-1D99-24BE-76B9-FA7DAAD97DA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85484" y="2470406"/>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490657A4-4987-6147-F65D-2B9AB9A5166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1675" y="4725713"/>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44849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extLst>
              <p:ext uri="{D42A27DB-BD31-4B8C-83A1-F6EECF244321}">
                <p14:modId xmlns:p14="http://schemas.microsoft.com/office/powerpoint/2010/main" val="3375175734"/>
              </p:ext>
            </p:extLst>
          </p:nvPr>
        </p:nvGraphicFramePr>
        <p:xfrm>
          <a:off x="852488" y="2312324"/>
          <a:ext cx="10731500" cy="2091546"/>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CUNDINAMARCA</a:t>
                      </a:r>
                      <a:r>
                        <a:rPr lang="es-CO" sz="1000" b="0" u="none" strike="noStrike" cap="none" noProof="0"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BOYACÁ</a:t>
                      </a:r>
                      <a:r>
                        <a:rPr lang="es-CO" sz="1000" b="0" u="none" strike="noStrike" cap="none" noProof="0" dirty="0">
                          <a:solidFill>
                            <a:srgbClr val="1D1B10"/>
                          </a:solidFill>
                          <a:latin typeface="Verdana"/>
                          <a:ea typeface="Verdana"/>
                          <a:cs typeface="Verdana"/>
                          <a:sym typeface="Verdana"/>
                        </a:rPr>
                        <a:t>: Tunja, Aquitania, Arcabuco, Belén, </a:t>
                      </a:r>
                      <a:r>
                        <a:rPr lang="es-CO" sz="1000" b="0" u="none" strike="noStrike" cap="none" noProof="0" dirty="0" err="1">
                          <a:solidFill>
                            <a:srgbClr val="1D1B10"/>
                          </a:solidFill>
                          <a:latin typeface="Verdana"/>
                          <a:ea typeface="Verdana"/>
                          <a:cs typeface="Verdana"/>
                          <a:sym typeface="Verdana"/>
                        </a:rPr>
                        <a:t>Betéitiva</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Busbanzá</a:t>
                      </a:r>
                      <a:r>
                        <a:rPr lang="es-CO" sz="1000" b="0" u="none" strike="noStrike" cap="none" noProof="0" dirty="0">
                          <a:solidFill>
                            <a:srgbClr val="1D1B10"/>
                          </a:solidFill>
                          <a:latin typeface="Verdana"/>
                          <a:ea typeface="Verdana"/>
                          <a:cs typeface="Verdana"/>
                          <a:sym typeface="Verdana"/>
                        </a:rPr>
                        <a:t>, Caldas, Cerinza, Chiquinquirá, </a:t>
                      </a:r>
                      <a:r>
                        <a:rPr lang="es-CO" sz="1000" b="0" u="none" strike="noStrike" cap="none" noProof="0" dirty="0" err="1">
                          <a:solidFill>
                            <a:srgbClr val="1D1B10"/>
                          </a:solidFill>
                          <a:latin typeface="Verdana"/>
                          <a:ea typeface="Verdana"/>
                          <a:cs typeface="Verdana"/>
                          <a:sym typeface="Verdana"/>
                        </a:rPr>
                        <a:t>Chivatá</a:t>
                      </a:r>
                      <a:r>
                        <a:rPr lang="es-CO" sz="1000" b="0" u="none" strike="noStrike" cap="none" noProof="0" dirty="0">
                          <a:solidFill>
                            <a:srgbClr val="1D1B10"/>
                          </a:solidFill>
                          <a:latin typeface="Verdana"/>
                          <a:ea typeface="Verdana"/>
                          <a:cs typeface="Verdana"/>
                          <a:sym typeface="Verdana"/>
                        </a:rPr>
                        <a:t>, Ciénega, Cómbita, Corrales, Cucaita, </a:t>
                      </a:r>
                      <a:r>
                        <a:rPr lang="es-CO" sz="1000" b="0" u="none" strike="noStrike" cap="none" noProof="0" dirty="0" err="1">
                          <a:solidFill>
                            <a:srgbClr val="1D1B10"/>
                          </a:solidFill>
                          <a:latin typeface="Verdana"/>
                          <a:ea typeface="Verdana"/>
                          <a:cs typeface="Verdana"/>
                          <a:sym typeface="Verdana"/>
                        </a:rPr>
                        <a:t>Cuítiva</a:t>
                      </a:r>
                      <a:r>
                        <a:rPr lang="es-CO" sz="1000" b="0" u="none" strike="noStrike" cap="none" noProof="0"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rgbClr val="1D1B10"/>
                          </a:solidFill>
                          <a:latin typeface="Verdana"/>
                          <a:ea typeface="Verdana"/>
                          <a:cs typeface="Verdana"/>
                          <a:sym typeface="Verdana"/>
                        </a:rPr>
                        <a:t>Oicatá</a:t>
                      </a:r>
                      <a:r>
                        <a:rPr lang="es-CO" sz="1000" b="0" u="none" strike="noStrike" cap="none" noProof="0" dirty="0">
                          <a:solidFill>
                            <a:srgbClr val="1D1B10"/>
                          </a:solidFill>
                          <a:latin typeface="Verdana"/>
                          <a:ea typeface="Verdana"/>
                          <a:cs typeface="Verdana"/>
                          <a:sym typeface="Verdana"/>
                        </a:rPr>
                        <a:t>, Paipa, Paz de Río, Pesca, Ráquira, </a:t>
                      </a:r>
                      <a:r>
                        <a:rPr lang="es-CO" sz="1000" b="0" u="none" strike="noStrike" cap="none" noProof="0" dirty="0" err="1">
                          <a:solidFill>
                            <a:srgbClr val="1D1B10"/>
                          </a:solidFill>
                          <a:latin typeface="Verdana"/>
                          <a:ea typeface="Verdana"/>
                          <a:cs typeface="Verdana"/>
                          <a:sym typeface="Verdana"/>
                        </a:rPr>
                        <a:t>Saboyá</a:t>
                      </a:r>
                      <a:r>
                        <a:rPr lang="es-CO" sz="1000" b="0" u="none" strike="noStrike" cap="none" noProof="0"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noProof="0" dirty="0" err="1">
                          <a:solidFill>
                            <a:srgbClr val="1D1B10"/>
                          </a:solidFill>
                          <a:latin typeface="Verdana"/>
                          <a:ea typeface="Verdana"/>
                          <a:cs typeface="Verdana"/>
                          <a:sym typeface="Verdana"/>
                        </a:rPr>
                        <a:t>Sotaquirá</a:t>
                      </a:r>
                      <a:r>
                        <a:rPr lang="es-CO" sz="1000" b="0" u="none" strike="noStrike" cap="none" noProof="0" dirty="0">
                          <a:solidFill>
                            <a:srgbClr val="1D1B10"/>
                          </a:solidFill>
                          <a:latin typeface="Verdana"/>
                          <a:ea typeface="Verdana"/>
                          <a:cs typeface="Verdana"/>
                          <a:sym typeface="Verdana"/>
                        </a:rPr>
                        <a:t>, Soracá, Tasco, Tibasosa, Toca, Tópaga, Tota, Tuta, </a:t>
                      </a:r>
                      <a:r>
                        <a:rPr lang="es-CO" sz="1000" b="0" u="none" strike="noStrike" cap="none" noProof="0" dirty="0" err="1">
                          <a:solidFill>
                            <a:srgbClr val="1D1B10"/>
                          </a:solidFill>
                          <a:latin typeface="Verdana"/>
                          <a:ea typeface="Verdana"/>
                          <a:cs typeface="Verdana"/>
                          <a:sym typeface="Verdana"/>
                        </a:rPr>
                        <a:t>Tutazá</a:t>
                      </a:r>
                      <a:r>
                        <a:rPr lang="es-CO" sz="1000" b="0" u="none" strike="noStrike" cap="none" noProof="0" dirty="0">
                          <a:solidFill>
                            <a:srgbClr val="1D1B10"/>
                          </a:solidFill>
                          <a:latin typeface="Verdana"/>
                          <a:ea typeface="Verdana"/>
                          <a:cs typeface="Verdana"/>
                          <a:sym typeface="Verdana"/>
                        </a:rPr>
                        <a:t>, Ventaquemada y </a:t>
                      </a:r>
                      <a:r>
                        <a:rPr lang="es-CO" sz="1000" b="0" u="none" strike="noStrike" cap="none" noProof="0" dirty="0" err="1">
                          <a:solidFill>
                            <a:srgbClr val="1D1B10"/>
                          </a:solidFill>
                          <a:latin typeface="Verdana"/>
                          <a:ea typeface="Verdana"/>
                          <a:cs typeface="Verdana"/>
                          <a:sym typeface="Verdana"/>
                        </a:rPr>
                        <a:t>Viracachá</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956" y="3170072"/>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1" y="819943"/>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sz="1800" noProof="0" dirty="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1200" noProof="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900" noProof="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pic>
        <p:nvPicPr>
          <p:cNvPr id="2" name="Imagen 1">
            <a:extLst>
              <a:ext uri="{FF2B5EF4-FFF2-40B4-BE49-F238E27FC236}">
                <a16:creationId xmlns:a16="http://schemas.microsoft.com/office/drawing/2014/main" id="{E824DCD3-8911-61DC-43DB-2555DD8D24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2061" y="4243862"/>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1D0781BC-2B2E-D641-788A-D96C58C291A3}"/>
              </a:ext>
            </a:extLst>
          </p:cNvPr>
          <p:cNvSpPr/>
          <p:nvPr/>
        </p:nvSpPr>
        <p:spPr>
          <a:xfrm>
            <a:off x="10359931" y="4419582"/>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b="1" kern="1200" dirty="0">
                <a:solidFill>
                  <a:prstClr val="black"/>
                </a:solidFill>
                <a:latin typeface="Arial Narrow" panose="020B0606020202030204" pitchFamily="34" charset="0"/>
              </a:rPr>
              <a:t>90</a:t>
            </a:r>
            <a:endPar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82892408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59E8E-4661-B965-9593-1B236D57307C}"/>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6932C7DC-F2F4-DAA4-3ACA-7C2964F04FAA}"/>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54199" y="1119777"/>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0EE46D52-DD0C-141F-127B-596F722E2C1B}"/>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544716AA-2995-063C-3FD7-0426F6F659A2}"/>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9E90EA42-2129-C4A2-7763-89B2885BBA91}"/>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CB6B0F41-5A2E-D843-3924-D3A9D1B2263F}"/>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2D8F7485-CF8A-F3F9-CC8C-48251FB92325}"/>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88C58456-5FF3-3585-2A13-C6E289BD7AA8}"/>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65BC9D91-61E6-802E-A36A-E1A96F9AD48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C53CBC18-E972-E9CA-0FB6-6F9B0CEC37A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C8A634CE-AACF-B7A4-FC82-6A0F1279993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172CDF7E-F00B-776A-9282-929C2A1E238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0D128201-1F84-32AD-1DCC-89B4EB20E3C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D2CA30C0-7B0D-E111-01B0-E49525E76D7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F9249FD1-F02F-6B19-320C-B617DC14CD4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297A8AC9-E055-649A-9F50-13014181515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316A6BE8-1192-D854-F4B2-C79F2BA23FA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5021ECD4-FBA8-DABF-DAA4-085C6E6E939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E092C2C8-B821-5ED8-6B5A-21F01CA0B01E}"/>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AABA6AE4-E124-13F8-418E-F3A8245B6DA6}"/>
              </a:ext>
            </a:extLst>
          </p:cNvPr>
          <p:cNvSpPr txBox="1">
            <a:spLocks noChangeArrowheads="1"/>
          </p:cNvSpPr>
          <p:nvPr/>
        </p:nvSpPr>
        <p:spPr bwMode="auto">
          <a:xfrm>
            <a:off x="3778980" y="743538"/>
            <a:ext cx="4960891"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graphicFrame>
        <p:nvGraphicFramePr>
          <p:cNvPr id="17" name="object 16">
            <a:extLst>
              <a:ext uri="{FF2B5EF4-FFF2-40B4-BE49-F238E27FC236}">
                <a16:creationId xmlns:a16="http://schemas.microsoft.com/office/drawing/2014/main" id="{1A2C4DD1-2FA2-78F0-AA3F-E33D6290D7B2}"/>
              </a:ext>
            </a:extLst>
          </p:cNvPr>
          <p:cNvGraphicFramePr>
            <a:graphicFrameLocks noGrp="1"/>
          </p:cNvGraphicFramePr>
          <p:nvPr/>
        </p:nvGraphicFramePr>
        <p:xfrm>
          <a:off x="4377934" y="1823752"/>
          <a:ext cx="7545067" cy="3709428"/>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Medio Magdalena</a:t>
                      </a:r>
                      <a:endParaRPr sz="900" b="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Carare (Minero)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Crecientes súbitas en la cuenca del río Carare, especial atención a sus tributarios como el río Minero y las quebradas Guayabito y La </a:t>
                      </a:r>
                      <a:r>
                        <a:rPr lang="es-CO" sz="900" u="none" strike="noStrike" dirty="0" err="1">
                          <a:latin typeface="Verdana" panose="020B0604030504040204" pitchFamily="34" charset="0"/>
                          <a:ea typeface="Verdana" panose="020B0604030504040204" pitchFamily="34" charset="0"/>
                          <a:cs typeface="Arial Narrow"/>
                          <a:sym typeface="Arial Narrow"/>
                        </a:rPr>
                        <a:t>Quitaz</a:t>
                      </a:r>
                      <a:r>
                        <a:rPr lang="es-CO" sz="900" u="none" strike="noStrike" dirty="0">
                          <a:latin typeface="Verdana" panose="020B0604030504040204" pitchFamily="34" charset="0"/>
                          <a:ea typeface="Verdana" panose="020B0604030504040204" pitchFamily="34" charset="0"/>
                          <a:cs typeface="Arial Narrow"/>
                          <a:sym typeface="Arial Narrow"/>
                        </a:rPr>
                        <a:t>. Estar atentos en los municipios de Pauna, Muzo, Otanche, Buenavista, San Pablo de Borbur, </a:t>
                      </a:r>
                      <a:r>
                        <a:rPr lang="es-CO" sz="900" u="none" strike="noStrike" dirty="0" err="1">
                          <a:latin typeface="Verdana" panose="020B0604030504040204" pitchFamily="34" charset="0"/>
                          <a:ea typeface="Verdana" panose="020B0604030504040204" pitchFamily="34" charset="0"/>
                          <a:cs typeface="Arial Narrow"/>
                          <a:sym typeface="Arial Narrow"/>
                        </a:rPr>
                        <a:t>Quípama</a:t>
                      </a:r>
                      <a:r>
                        <a:rPr lang="es-CO" sz="900" u="none" strike="noStrike" dirty="0">
                          <a:latin typeface="Verdana" panose="020B0604030504040204" pitchFamily="34" charset="0"/>
                          <a:ea typeface="Verdana" panose="020B0604030504040204" pitchFamily="34" charset="0"/>
                          <a:cs typeface="Arial Narrow"/>
                          <a:sym typeface="Arial Narrow"/>
                        </a:rPr>
                        <a:t> (Boyacá), así como Cimitarra, Landázuri, La Belleza y Puerto Parra (Santander). </a:t>
                      </a:r>
                      <a:r>
                        <a:rPr lang="es-CO" sz="900" b="1" u="none" strike="noStrike" dirty="0">
                          <a:latin typeface="Verdana" panose="020B0604030504040204" pitchFamily="34" charset="0"/>
                          <a:ea typeface="Verdana" panose="020B0604030504040204" pitchFamily="34" charset="0"/>
                          <a:cs typeface="Arial Narrow"/>
                          <a:sym typeface="Arial Narrow"/>
                        </a:rPr>
                        <a:t>Notas: 1). </a:t>
                      </a:r>
                      <a:r>
                        <a:rPr lang="es-CO" sz="900" u="none" strike="noStrike" dirty="0">
                          <a:latin typeface="Verdana" panose="020B0604030504040204" pitchFamily="34" charset="0"/>
                          <a:ea typeface="Verdana" panose="020B0604030504040204" pitchFamily="34" charset="0"/>
                          <a:cs typeface="Arial Narrow"/>
                          <a:sym typeface="Arial Narrow"/>
                        </a:rPr>
                        <a:t>se reportaron inundaciones por desbordamiento del río Carare en el corregimiento La India, en el municipio de Landázuri, Santander (25/04/2026). </a:t>
                      </a:r>
                      <a:r>
                        <a:rPr lang="es-CO" sz="900" b="1" u="none" strike="noStrike" dirty="0">
                          <a:latin typeface="Verdana" panose="020B0604030504040204" pitchFamily="34" charset="0"/>
                          <a:ea typeface="Verdana" panose="020B0604030504040204" pitchFamily="34" charset="0"/>
                          <a:cs typeface="Arial Narrow"/>
                          <a:sym typeface="Arial Narrow"/>
                        </a:rPr>
                        <a:t>2). </a:t>
                      </a:r>
                      <a:r>
                        <a:rPr lang="es-CO" sz="900" u="none" strike="noStrike" dirty="0">
                          <a:latin typeface="Verdana" panose="020B0604030504040204" pitchFamily="34" charset="0"/>
                          <a:ea typeface="Verdana" panose="020B0604030504040204" pitchFamily="34" charset="0"/>
                          <a:cs typeface="Arial Narrow"/>
                          <a:sym typeface="Arial Narrow"/>
                        </a:rPr>
                        <a:t>Se reporta desbordamiento del rio Carare en varios sectores, en el municipio de Cimitarra, la situación se presenta en las veredas Puerto Araujo, Bocas del Vinagre, Km 12 y Valiente. Asimismo, en el municipio de Landázuri, se reportan afectaciones en La Yumbila, La Zarca y Agualinda. De igual manera, en la vereda Santa Rosa del municipio de Santa Rosa de Sur, Sucre (25/04/2026). </a:t>
                      </a:r>
                      <a:r>
                        <a:rPr lang="es-CO" sz="900" b="1" u="none" strike="noStrike" dirty="0">
                          <a:latin typeface="Verdana" panose="020B0604030504040204" pitchFamily="34" charset="0"/>
                          <a:ea typeface="Verdana" panose="020B0604030504040204" pitchFamily="34" charset="0"/>
                          <a:cs typeface="Arial Narrow"/>
                          <a:sym typeface="Arial Narrow"/>
                        </a:rPr>
                        <a:t>3) </a:t>
                      </a:r>
                      <a:r>
                        <a:rPr lang="es-CO" sz="900" u="none" strike="noStrike" dirty="0">
                          <a:latin typeface="Verdana" panose="020B0604030504040204" pitchFamily="34" charset="0"/>
                          <a:ea typeface="Verdana" panose="020B0604030504040204" pitchFamily="34" charset="0"/>
                          <a:cs typeface="Arial Narrow"/>
                          <a:sym typeface="Arial Narrow"/>
                        </a:rPr>
                        <a:t>Se reportó desbordamiento del río Horta, especial atención en los municipios de Bolívar y El Peñón, Santander (26/04/2026).</a:t>
                      </a:r>
                    </a:p>
                  </a:txBody>
                  <a:tcPr marL="91454" marR="91454" marT="45637" marB="456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78280432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Opón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Opón y sus tributarios, especialmente en la quebrada Capote y en los ríos Cascajales, Honduras, </a:t>
                      </a:r>
                      <a:r>
                        <a:rPr lang="es-CO" sz="900" u="none" strike="noStrike" dirty="0" err="1">
                          <a:latin typeface="Verdana" panose="020B0604030504040204" pitchFamily="34" charset="0"/>
                          <a:ea typeface="Verdana" panose="020B0604030504040204" pitchFamily="34" charset="0"/>
                          <a:cs typeface="Arial Narrow"/>
                          <a:sym typeface="Arial Narrow"/>
                        </a:rPr>
                        <a:t>Bermelanola</a:t>
                      </a:r>
                      <a:r>
                        <a:rPr lang="es-CO" sz="900" u="none" strike="noStrike" dirty="0">
                          <a:latin typeface="Verdana" panose="020B0604030504040204" pitchFamily="34" charset="0"/>
                          <a:ea typeface="Verdana" panose="020B0604030504040204" pitchFamily="34" charset="0"/>
                          <a:cs typeface="Arial Narrow"/>
                          <a:sym typeface="Arial Narrow"/>
                        </a:rPr>
                        <a:t> y La Colorada. Especial atención a la altura de los municipios Simacota, Santa Helena, Puerto Parra y El Carmen del Chucuri (Santander).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CO" sz="900" u="none" strike="noStrike" dirty="0">
                          <a:latin typeface="Verdana" panose="020B0604030504040204" pitchFamily="34" charset="0"/>
                          <a:ea typeface="Verdana" panose="020B0604030504040204" pitchFamily="34" charset="0"/>
                          <a:cs typeface="Arial Narrow"/>
                          <a:sym typeface="Arial Narrow"/>
                        </a:rPr>
                        <a:t> se reportaron inundaciones por desbordamiento del río Opón en el sector Puerto Nuevo, del municipio de Simacota, Santander (25/04/2026).</a:t>
                      </a:r>
                      <a:endParaRPr lang="es-ES" sz="900" dirty="0">
                        <a:latin typeface="Verdana" panose="020B0604030504040204" pitchFamily="34" charset="0"/>
                        <a:ea typeface="Verdana" panose="020B0604030504040204" pitchFamily="34" charset="0"/>
                      </a:endParaRPr>
                    </a:p>
                  </a:txBody>
                  <a:tcPr marL="91454" marR="91454" marT="45682" marB="4568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114613977"/>
                  </a:ext>
                </a:extLst>
              </a:tr>
            </a:tbl>
          </a:graphicData>
        </a:graphic>
      </p:graphicFrame>
      <p:pic>
        <p:nvPicPr>
          <p:cNvPr id="24" name="Google Shape;358;p9">
            <a:extLst>
              <a:ext uri="{FF2B5EF4-FFF2-40B4-BE49-F238E27FC236}">
                <a16:creationId xmlns:a16="http://schemas.microsoft.com/office/drawing/2014/main" id="{5FC04568-5DF4-3DDA-7982-A18AE9DE8B9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97546" y="3178268"/>
            <a:ext cx="456888"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0;p1" descr="Recurso 25.png">
            <a:extLst>
              <a:ext uri="{FF2B5EF4-FFF2-40B4-BE49-F238E27FC236}">
                <a16:creationId xmlns:a16="http://schemas.microsoft.com/office/drawing/2014/main" id="{054E460B-EB2D-EB06-5DBF-52D17BFA74B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6029" y="4790767"/>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0AAEE8B2-1636-3C39-F03F-AFD9E3A0762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2095731" y="47543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4;p9" descr="Recurso 31.png">
            <a:extLst>
              <a:ext uri="{FF2B5EF4-FFF2-40B4-BE49-F238E27FC236}">
                <a16:creationId xmlns:a16="http://schemas.microsoft.com/office/drawing/2014/main" id="{107688EC-FA49-E39D-18CA-87B958C0FBC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2076681" y="397328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45AFE12D-94D5-72D0-47DD-4932121D787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2475686" y="365026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06198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F346-7768-BF8E-9C58-566E3078D824}"/>
            </a:ext>
          </a:extLst>
        </p:cNvPr>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184E41EF-AC16-2BC3-BA67-AC476794C553}"/>
              </a:ext>
            </a:extLst>
          </p:cNvPr>
          <p:cNvGraphicFramePr>
            <a:graphicFrameLocks noGrp="1"/>
          </p:cNvGraphicFramePr>
          <p:nvPr/>
        </p:nvGraphicFramePr>
        <p:xfrm>
          <a:off x="4401787" y="1524170"/>
          <a:ext cx="7545067" cy="3662432"/>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1079499">
                  <a:extLst>
                    <a:ext uri="{9D8B030D-6E8A-4147-A177-3AD203B41FA5}">
                      <a16:colId xmlns:a16="http://schemas.microsoft.com/office/drawing/2014/main" val="20001"/>
                    </a:ext>
                  </a:extLst>
                </a:gridCol>
                <a:gridCol w="1443989">
                  <a:extLst>
                    <a:ext uri="{9D8B030D-6E8A-4147-A177-3AD203B41FA5}">
                      <a16:colId xmlns:a16="http://schemas.microsoft.com/office/drawing/2014/main" val="20002"/>
                    </a:ext>
                  </a:extLst>
                </a:gridCol>
                <a:gridCol w="4320539">
                  <a:extLst>
                    <a:ext uri="{9D8B030D-6E8A-4147-A177-3AD203B41FA5}">
                      <a16:colId xmlns:a16="http://schemas.microsoft.com/office/drawing/2014/main" val="20003"/>
                    </a:ext>
                  </a:extLst>
                </a:gridCol>
              </a:tblGrid>
              <a:tr h="456178">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464685">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latin typeface="Verdana" panose="020B0604030504040204" pitchFamily="34" charset="0"/>
                          <a:ea typeface="Verdana" panose="020B0604030504040204" pitchFamily="34" charset="0"/>
                          <a:cs typeface="Arial Narrow"/>
                          <a:sym typeface="Arial Narrow"/>
                        </a:rPr>
                        <a:t>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Suárez y sus afluentes, como son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Cane, Moniquirá, </a:t>
                      </a:r>
                      <a:r>
                        <a:rPr lang="es-CO" sz="900" b="0" u="none" strike="noStrike" cap="none" dirty="0" err="1">
                          <a:latin typeface="Verdana" panose="020B0604030504040204" pitchFamily="34" charset="0"/>
                          <a:ea typeface="Verdana" panose="020B0604030504040204" pitchFamily="34" charset="0"/>
                          <a:cs typeface="Arial Narrow"/>
                          <a:sym typeface="Arial Narrow"/>
                        </a:rPr>
                        <a:t>Jupal</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Ubaza</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Fativa</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Chuquque</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Cedaba</a:t>
                      </a:r>
                      <a:r>
                        <a:rPr lang="es-CO" sz="900" b="0" u="none" strike="noStrike" cap="none" dirty="0">
                          <a:latin typeface="Verdana" panose="020B0604030504040204" pitchFamily="34" charset="0"/>
                          <a:ea typeface="Verdana" panose="020B0604030504040204" pitchFamily="34" charset="0"/>
                          <a:cs typeface="Arial Narrow"/>
                          <a:sym typeface="Arial Narrow"/>
                        </a:rPr>
                        <a:t> y</a:t>
                      </a:r>
                      <a:r>
                        <a:rPr lang="es-CO" sz="900" u="none" strike="noStrike" dirty="0">
                          <a:latin typeface="Verdana" panose="020B0604030504040204" pitchFamily="34" charset="0"/>
                          <a:ea typeface="Verdana" panose="020B0604030504040204" pitchFamily="34" charset="0"/>
                          <a:cs typeface="Arial Narrow"/>
                          <a:sym typeface="Arial Narrow"/>
                        </a:rPr>
                        <a:t> las quebradas </a:t>
                      </a:r>
                      <a:r>
                        <a:rPr lang="es-CO" sz="900" b="0" u="none" strike="noStrike" cap="none" dirty="0">
                          <a:latin typeface="Verdana" panose="020B0604030504040204" pitchFamily="34" charset="0"/>
                          <a:ea typeface="Verdana" panose="020B0604030504040204" pitchFamily="34" charset="0"/>
                          <a:cs typeface="Arial Narrow"/>
                          <a:sym typeface="Arial Narrow"/>
                        </a:rPr>
                        <a:t>Carrizal,</a:t>
                      </a:r>
                      <a:r>
                        <a:rPr lang="es-CO" sz="900" u="none" strike="noStrike" dirty="0">
                          <a:latin typeface="Verdana" panose="020B0604030504040204" pitchFamily="34" charset="0"/>
                          <a:ea typeface="Verdana" panose="020B0604030504040204" pitchFamily="34" charset="0"/>
                          <a:cs typeface="Arial Narrow"/>
                          <a:sym typeface="Arial Narrow"/>
                        </a:rPr>
                        <a:t> La Honda, </a:t>
                      </a:r>
                      <a:r>
                        <a:rPr lang="es-CO" sz="900" u="none" strike="noStrike" dirty="0" err="1">
                          <a:latin typeface="Verdana" panose="020B0604030504040204" pitchFamily="34" charset="0"/>
                          <a:ea typeface="Verdana" panose="020B0604030504040204" pitchFamily="34" charset="0"/>
                          <a:cs typeface="Arial Narrow"/>
                          <a:sym typeface="Arial Narrow"/>
                        </a:rPr>
                        <a:t>Favitera</a:t>
                      </a:r>
                      <a:r>
                        <a:rPr lang="es-CO" sz="900" u="none" strike="noStrike" dirty="0">
                          <a:latin typeface="Verdana" panose="020B0604030504040204" pitchFamily="34" charset="0"/>
                          <a:ea typeface="Verdana" panose="020B0604030504040204" pitchFamily="34" charset="0"/>
                          <a:cs typeface="Arial Narrow"/>
                          <a:sym typeface="Arial Narrow"/>
                        </a:rPr>
                        <a:t>, La </a:t>
                      </a:r>
                      <a:r>
                        <a:rPr lang="es-CO" sz="900" u="none" strike="noStrike" dirty="0" err="1">
                          <a:latin typeface="Verdana" panose="020B0604030504040204" pitchFamily="34" charset="0"/>
                          <a:ea typeface="Verdana" panose="020B0604030504040204" pitchFamily="34" charset="0"/>
                          <a:cs typeface="Arial Narrow"/>
                          <a:sym typeface="Arial Narrow"/>
                        </a:rPr>
                        <a:t>Vitoca</a:t>
                      </a:r>
                      <a:r>
                        <a:rPr lang="es-CO" sz="900" u="none" strike="noStrike" dirty="0">
                          <a:latin typeface="Verdana" panose="020B0604030504040204" pitchFamily="34" charset="0"/>
                          <a:ea typeface="Verdana" panose="020B0604030504040204" pitchFamily="34" charset="0"/>
                          <a:cs typeface="Arial Narrow"/>
                          <a:sym typeface="Arial Narrow"/>
                        </a:rPr>
                        <a:t>, La Guayacana, El Aserradero, La Negra </a:t>
                      </a:r>
                      <a:r>
                        <a:rPr lang="es-CO" sz="900" b="0" u="none" strike="noStrike" cap="none" dirty="0">
                          <a:latin typeface="Verdana" panose="020B0604030504040204" pitchFamily="34" charset="0"/>
                          <a:ea typeface="Verdana" panose="020B0604030504040204" pitchFamily="34" charset="0"/>
                          <a:cs typeface="Arial Narrow"/>
                          <a:sym typeface="Arial Narrow"/>
                        </a:rPr>
                        <a:t>y La Paramera</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Ubaté, Fúquene (Cundinamarca), Arcabuco, </a:t>
                      </a:r>
                      <a:r>
                        <a:rPr lang="es-CO" sz="900" u="none" strike="noStrike" dirty="0" err="1">
                          <a:latin typeface="Verdana" panose="020B0604030504040204" pitchFamily="34" charset="0"/>
                          <a:ea typeface="Verdana" panose="020B0604030504040204" pitchFamily="34" charset="0"/>
                          <a:cs typeface="Arial Narrow"/>
                          <a:sym typeface="Arial Narrow"/>
                        </a:rPr>
                        <a:t>Chichinquirá</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Chitaraque</a:t>
                      </a:r>
                      <a:r>
                        <a:rPr lang="es-CO" sz="900" u="none" strike="noStrike" dirty="0">
                          <a:latin typeface="Verdana" panose="020B0604030504040204" pitchFamily="34" charset="0"/>
                          <a:ea typeface="Verdana" panose="020B0604030504040204" pitchFamily="34" charset="0"/>
                          <a:cs typeface="Arial Narrow"/>
                          <a:sym typeface="Arial Narrow"/>
                        </a:rPr>
                        <a:t>, Gámbita, </a:t>
                      </a:r>
                      <a:r>
                        <a:rPr lang="es-CO" sz="900" u="none" strike="noStrike" dirty="0" err="1">
                          <a:latin typeface="Verdana" panose="020B0604030504040204" pitchFamily="34" charset="0"/>
                          <a:ea typeface="Verdana" panose="020B0604030504040204" pitchFamily="34" charset="0"/>
                          <a:cs typeface="Arial Narrow"/>
                          <a:sym typeface="Arial Narrow"/>
                        </a:rPr>
                        <a:t>Guachantivá</a:t>
                      </a:r>
                      <a:r>
                        <a:rPr lang="es-CO" sz="900" u="none" strike="noStrike" dirty="0">
                          <a:latin typeface="Verdana" panose="020B0604030504040204" pitchFamily="34" charset="0"/>
                          <a:ea typeface="Verdana" panose="020B0604030504040204" pitchFamily="34" charset="0"/>
                          <a:cs typeface="Arial Narrow"/>
                          <a:sym typeface="Arial Narrow"/>
                        </a:rPr>
                        <a:t>, Moniquirá, Saboya, </a:t>
                      </a:r>
                      <a:r>
                        <a:rPr lang="es-CO" sz="900" u="none" strike="noStrike" dirty="0" err="1">
                          <a:latin typeface="Verdana" panose="020B0604030504040204" pitchFamily="34" charset="0"/>
                          <a:ea typeface="Verdana" panose="020B0604030504040204" pitchFamily="34" charset="0"/>
                          <a:cs typeface="Arial Narrow"/>
                          <a:sym typeface="Arial Narrow"/>
                        </a:rPr>
                        <a:t>Saboyá</a:t>
                      </a:r>
                      <a:r>
                        <a:rPr lang="es-CO" sz="900" u="none" strike="noStrike" dirty="0">
                          <a:latin typeface="Verdana" panose="020B0604030504040204" pitchFamily="34" charset="0"/>
                          <a:ea typeface="Verdana" panose="020B0604030504040204" pitchFamily="34" charset="0"/>
                          <a:cs typeface="Arial Narrow"/>
                          <a:sym typeface="Arial Narrow"/>
                        </a:rPr>
                        <a:t>, Santa Sofía, </a:t>
                      </a:r>
                      <a:r>
                        <a:rPr lang="es-CO" sz="900" u="none" strike="noStrike" dirty="0" err="1">
                          <a:latin typeface="Verdana" panose="020B0604030504040204" pitchFamily="34" charset="0"/>
                          <a:ea typeface="Verdana" panose="020B0604030504040204" pitchFamily="34" charset="0"/>
                          <a:cs typeface="Arial Narrow"/>
                          <a:sym typeface="Arial Narrow"/>
                        </a:rPr>
                        <a:t>Sutamarchán</a:t>
                      </a:r>
                      <a:r>
                        <a:rPr lang="es-CO" sz="900" u="none" strike="noStrike" dirty="0">
                          <a:latin typeface="Verdana" panose="020B0604030504040204" pitchFamily="34" charset="0"/>
                          <a:ea typeface="Verdana" panose="020B0604030504040204" pitchFamily="34" charset="0"/>
                          <a:cs typeface="Arial Narrow"/>
                          <a:sym typeface="Arial Narrow"/>
                        </a:rPr>
                        <a:t> y Villa de Leyva (Boyacá), Barbosa, Cabrera, Chipatá, Confines, Galán, </a:t>
                      </a:r>
                      <a:r>
                        <a:rPr lang="es-CO" sz="900" b="0" u="none" strike="noStrike" cap="none" dirty="0">
                          <a:latin typeface="Verdana" panose="020B0604030504040204" pitchFamily="34" charset="0"/>
                          <a:ea typeface="Verdana" panose="020B0604030504040204" pitchFamily="34" charset="0"/>
                          <a:cs typeface="Arial Narrow"/>
                          <a:sym typeface="Arial Narrow"/>
                        </a:rPr>
                        <a:t>Gámbita,</a:t>
                      </a:r>
                      <a:r>
                        <a:rPr lang="es-CO" sz="900" u="none" strike="noStrike" dirty="0">
                          <a:latin typeface="Verdana" panose="020B0604030504040204" pitchFamily="34" charset="0"/>
                          <a:ea typeface="Verdana" panose="020B0604030504040204" pitchFamily="34" charset="0"/>
                          <a:cs typeface="Arial Narrow"/>
                          <a:sym typeface="Arial Narrow"/>
                        </a:rPr>
                        <a:t> Guadalupe, Güepsa, Oiba, Palmar, Puente Nacional, San Benito, Simacota, Socorro, Suata y Villanueva </a:t>
                      </a:r>
                      <a:r>
                        <a:rPr lang="es-CO" sz="900" b="0" u="none" strike="noStrike" cap="none" dirty="0">
                          <a:latin typeface="Verdana" panose="020B0604030504040204" pitchFamily="34" charset="0"/>
                          <a:ea typeface="Verdana" panose="020B0604030504040204" pitchFamily="34" charset="0"/>
                          <a:cs typeface="Arial Narrow"/>
                          <a:sym typeface="Arial Narrow"/>
                        </a:rPr>
                        <a:t>(Santander). </a:t>
                      </a:r>
                      <a:r>
                        <a:rPr lang="es-CO" sz="900" b="1" u="none" strike="noStrike" cap="none" dirty="0">
                          <a:latin typeface="Verdana" panose="020B0604030504040204" pitchFamily="34" charset="0"/>
                          <a:ea typeface="Verdana" panose="020B0604030504040204" pitchFamily="34" charset="0"/>
                          <a:cs typeface="Arial Narrow"/>
                          <a:sym typeface="Arial Narrow"/>
                        </a:rPr>
                        <a:t>Notas</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1" u="none" strike="noStrike" cap="none" dirty="0">
                          <a:latin typeface="Verdana" panose="020B0604030504040204" pitchFamily="34" charset="0"/>
                          <a:ea typeface="Verdana" panose="020B0604030504040204" pitchFamily="34" charset="0"/>
                          <a:cs typeface="Arial Narrow"/>
                          <a:sym typeface="Arial Narrow"/>
                        </a:rPr>
                        <a:t>1) </a:t>
                      </a:r>
                      <a:r>
                        <a:rPr lang="es-CO" sz="900" b="0" u="none" strike="noStrike" cap="none" dirty="0">
                          <a:latin typeface="Verdana" panose="020B0604030504040204" pitchFamily="34" charset="0"/>
                          <a:ea typeface="Verdana" panose="020B0604030504040204" pitchFamily="34" charset="0"/>
                          <a:cs typeface="Arial Narrow"/>
                          <a:sym typeface="Arial Narrow"/>
                        </a:rPr>
                        <a:t>Se reportó creciente súbita de la quebrada Santa Rosa a la altura de la vereda La Estrella en el municipio de Simacota, Santander (18/04/2026). </a:t>
                      </a:r>
                      <a:r>
                        <a:rPr lang="es-CO" sz="900" b="1" u="none" strike="noStrike" cap="none" dirty="0">
                          <a:latin typeface="Verdana" panose="020B0604030504040204" pitchFamily="34" charset="0"/>
                          <a:ea typeface="Verdana" panose="020B0604030504040204" pitchFamily="34" charset="0"/>
                          <a:cs typeface="Arial Narrow"/>
                          <a:sym typeface="Arial Narrow"/>
                        </a:rPr>
                        <a:t>2) </a:t>
                      </a:r>
                      <a:r>
                        <a:rPr lang="es-CO" sz="900" b="0" u="none" strike="noStrike" cap="none" dirty="0">
                          <a:latin typeface="Verdana" panose="020B0604030504040204" pitchFamily="34" charset="0"/>
                          <a:ea typeface="Verdana" panose="020B0604030504040204" pitchFamily="34" charset="0"/>
                          <a:cs typeface="Arial Narrow"/>
                          <a:sym typeface="Arial Narrow"/>
                        </a:rPr>
                        <a:t>Se reportó creciente súbita del río Gámbita a la altura de la vereda La Palma en el municipio de Gámbita, Santander (18/04/2026).</a:t>
                      </a:r>
                    </a:p>
                  </a:txBody>
                  <a:tcPr marL="91454" marR="91454" marT="45751" marB="4575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982430120"/>
                  </a:ext>
                </a:extLst>
              </a:tr>
              <a:tr h="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Fonce</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Fonce y sus afluentes, especialmente las quebradas Curití, Pozo Azul, Las Américas y río </a:t>
                      </a:r>
                      <a:r>
                        <a:rPr lang="es-CO" sz="900" u="none" strike="noStrike" dirty="0" err="1">
                          <a:latin typeface="Verdana" panose="020B0604030504040204" pitchFamily="34" charset="0"/>
                          <a:ea typeface="Verdana" panose="020B0604030504040204" pitchFamily="34" charset="0"/>
                          <a:cs typeface="Arial Narrow"/>
                          <a:sym typeface="Arial Narrow"/>
                        </a:rPr>
                        <a:t>Mogoticos</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Mogotes, Charalá, San Gil, Curití, Coromoro y Páramo (Santander). </a:t>
                      </a:r>
                      <a:r>
                        <a:rPr lang="es-CO" sz="900" b="1" u="none" strike="noStrike" dirty="0">
                          <a:latin typeface="Verdana" panose="020B0604030504040204" pitchFamily="34" charset="0"/>
                          <a:ea typeface="Verdana" panose="020B0604030504040204" pitchFamily="34" charset="0"/>
                          <a:cs typeface="Arial Narrow"/>
                          <a:sym typeface="Arial Narrow"/>
                        </a:rPr>
                        <a:t>Nota: </a:t>
                      </a:r>
                      <a:r>
                        <a:rPr lang="es-CO" sz="900" u="none" strike="noStrike" dirty="0">
                          <a:latin typeface="Verdana" panose="020B0604030504040204" pitchFamily="34" charset="0"/>
                          <a:ea typeface="Verdana" panose="020B0604030504040204" pitchFamily="34" charset="0"/>
                          <a:cs typeface="Arial Narrow"/>
                          <a:sym typeface="Arial Narrow"/>
                        </a:rPr>
                        <a:t>se reportó inundación por desbordamiento del río Tarqui y río Riachuelito en la zona rural del municipio de Coromoro vía Charalá, Santander (23/04/2026).  </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485050527"/>
                  </a:ext>
                </a:extLst>
              </a:tr>
            </a:tbl>
          </a:graphicData>
        </a:graphic>
      </p:graphicFrame>
      <p:pic>
        <p:nvPicPr>
          <p:cNvPr id="14" name="Google Shape;948;p24">
            <a:extLst>
              <a:ext uri="{FF2B5EF4-FFF2-40B4-BE49-F238E27FC236}">
                <a16:creationId xmlns:a16="http://schemas.microsoft.com/office/drawing/2014/main" id="{CF8B6E7B-65A1-9514-1E89-012E0E28F27E}"/>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54199" y="1119777"/>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F557999F-3DCB-2C75-5289-54E1887795B0}"/>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90C9E55E-BD2C-55FB-1290-006D05532BF5}"/>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C2259E2F-DE93-D321-15EF-E5048E0662A9}"/>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3E5752D5-9D86-F011-16E4-20616146D80A}"/>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853EC537-A30B-3E1D-C381-4735C5BF85C5}"/>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E7946A10-8A20-4938-CEDD-E6BAFAB71302}"/>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7EAA82B7-DE56-5240-B7AB-893D9F7EDF9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9D5CAA38-A379-0C99-F58D-8D4C999C346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402AD713-4B64-95C6-9266-5136DD9AC85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7E2ADE4E-D0CE-869C-485C-C8A38E21670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AD21F18F-AFBC-E5B6-5622-ADF8EE29548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5BF25F50-11E5-8E4B-220A-DEFA9F4A0AB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BCECB7EF-2319-8278-9A77-CA7B6F4B6DF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F7DE5F97-8F45-0A04-821A-30A944D13AB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43C8E0BB-B5F8-E70F-E39A-DAF50ADAA295}"/>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83F6F9BA-42A5-0F06-F62B-866BB3DA891E}"/>
              </a:ext>
            </a:extLst>
          </p:cNvPr>
          <p:cNvSpPr txBox="1">
            <a:spLocks noChangeArrowheads="1"/>
          </p:cNvSpPr>
          <p:nvPr/>
        </p:nvSpPr>
        <p:spPr bwMode="auto">
          <a:xfrm>
            <a:off x="3815556" y="746963"/>
            <a:ext cx="4898138"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4" name="Google Shape;150;p1" descr="Recurso 25.png">
            <a:extLst>
              <a:ext uri="{FF2B5EF4-FFF2-40B4-BE49-F238E27FC236}">
                <a16:creationId xmlns:a16="http://schemas.microsoft.com/office/drawing/2014/main" id="{3CDC506F-39AD-E518-0571-D9B72137C3F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9125" y="46095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C88F0027-47BF-D398-DF11-DA0B9173D8A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E34D5BD1-4CCE-F506-F001-BC81C9C1944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114955" y="40514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ECAABBBB-5826-248B-D5E9-8CB145DA4AA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8479" y="443690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009A6BDB-E843-B724-6BF8-D894B16D6D3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78798" y="2830021"/>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10BEF00F-41AA-C840-D39F-EF7F7C85BD9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758132" y="422156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4275ED29-DE0F-4343-0D14-31D4FF1A42B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507120" y="47684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63810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CAD84-27A9-9F3C-6025-2BAA08FBE008}"/>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409B2630-0C52-37B6-12A4-F4ED40D7F15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54199" y="1119777"/>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23512057-92CC-5BAE-1286-CD5374D7EFE4}"/>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C5884FCF-1AAE-68A4-C399-D35EE91BAA16}"/>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4A93FE86-ED49-D201-9B0F-53A3D0FAAF28}"/>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FA7F71D6-6ADF-DCEB-2730-A9ABB988DC94}"/>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D1D5B650-3005-4ABD-7156-B4F1EE24241D}"/>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D9861136-6C3D-2429-992E-819AA0E77295}"/>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7E110232-ED45-160B-9735-47ACA193EF1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606244CE-DEB9-99C3-EEB0-F3C04C61D99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A3596E07-93A7-BE7B-F428-459ED3317A9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ECE202F6-936A-81F1-ECF7-45FB46B385C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67A96A3F-0F49-5954-A405-2A5CBD85334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12076E27-A12A-D39A-809D-266678D7823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419F6B5F-220C-8B98-25EA-54C1F67EAFC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E9802B90-13DA-08F1-5916-D73D7E312F6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82096285-8091-86C3-D506-2CDF5E2A5F2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2797284F-EDAD-CAAD-315F-58A2F671C43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A75B0E3A-ADB3-572E-80C6-6D55B23A5AF4}"/>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6918B309-725B-86E2-CB7C-5B148263390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graphicFrame>
        <p:nvGraphicFramePr>
          <p:cNvPr id="17" name="object 16">
            <a:extLst>
              <a:ext uri="{FF2B5EF4-FFF2-40B4-BE49-F238E27FC236}">
                <a16:creationId xmlns:a16="http://schemas.microsoft.com/office/drawing/2014/main" id="{A3FC06DC-5947-061C-9C2D-F487650F8D63}"/>
              </a:ext>
            </a:extLst>
          </p:cNvPr>
          <p:cNvGraphicFramePr>
            <a:graphicFrameLocks noGrp="1"/>
          </p:cNvGraphicFramePr>
          <p:nvPr>
            <p:extLst>
              <p:ext uri="{D42A27DB-BD31-4B8C-83A1-F6EECF244321}">
                <p14:modId xmlns:p14="http://schemas.microsoft.com/office/powerpoint/2010/main" val="3585433144"/>
              </p:ext>
            </p:extLst>
          </p:nvPr>
        </p:nvGraphicFramePr>
        <p:xfrm>
          <a:off x="4324848" y="1195071"/>
          <a:ext cx="7692704" cy="4736320"/>
        </p:xfrm>
        <a:graphic>
          <a:graphicData uri="http://schemas.openxmlformats.org/drawingml/2006/table">
            <a:tbl>
              <a:tblPr firstRow="1" bandRow="1">
                <a:tableStyleId>{2D5ABB26-0587-4C30-8999-92F81FD0307C}</a:tableStyleId>
              </a:tblPr>
              <a:tblGrid>
                <a:gridCol w="714757">
                  <a:extLst>
                    <a:ext uri="{9D8B030D-6E8A-4147-A177-3AD203B41FA5}">
                      <a16:colId xmlns:a16="http://schemas.microsoft.com/office/drawing/2014/main" val="20000"/>
                    </a:ext>
                  </a:extLst>
                </a:gridCol>
                <a:gridCol w="1100622">
                  <a:extLst>
                    <a:ext uri="{9D8B030D-6E8A-4147-A177-3AD203B41FA5}">
                      <a16:colId xmlns:a16="http://schemas.microsoft.com/office/drawing/2014/main" val="20001"/>
                    </a:ext>
                  </a:extLst>
                </a:gridCol>
                <a:gridCol w="1472244">
                  <a:extLst>
                    <a:ext uri="{9D8B030D-6E8A-4147-A177-3AD203B41FA5}">
                      <a16:colId xmlns:a16="http://schemas.microsoft.com/office/drawing/2014/main" val="20002"/>
                    </a:ext>
                  </a:extLst>
                </a:gridCol>
                <a:gridCol w="4405081">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algn="ctr"/>
                      <a:r>
                        <a:rPr lang="es-CO" sz="900" kern="1200" dirty="0">
                          <a:effectLst/>
                          <a:latin typeface="Verdana" panose="020B0604030504040204" pitchFamily="34" charset="0"/>
                          <a:ea typeface="Verdana" panose="020B0604030504040204" pitchFamily="34" charset="0"/>
                        </a:rPr>
                        <a:t>Sogamoso</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2" marR="91442" marT="45107" marB="451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Chicamocha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2" marR="91442" marT="45107" marB="451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Probabilidad de crecientes súbitas en el río Chicamocha y sus aportantes, especialmente en las quebradas </a:t>
                      </a:r>
                      <a:r>
                        <a:rPr lang="it-IT"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Bajira, Chiticuy, Guanare, La Aroma, La Leona, Nevado y Siberia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y en los ríos Minas, Salguera,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Sotaquirá</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Surba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y Tuta. Se recomienda especial atención a la altura de los municipios de </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rPr>
                        <a:t>Belén, </a:t>
                      </a:r>
                      <a:r>
                        <a:rPr lang="es-CO"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rPr>
                        <a:t>Betéitiva</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rPr>
                        <a:t>, </a:t>
                      </a:r>
                      <a:r>
                        <a:rPr lang="es-CO"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rPr>
                        <a:t>Busbanza</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rPr>
                        <a:t>, Chiscas, Corrales, Duitama, Nobsa, Paipa, Paz de Río, Sogamoso, Tibasosa, Tópaga y Tunja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(Boyacá), así como en la cuenca baja en los municipios de </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Capitanejo, Cerrito, Guaca, Onzaga, San Andrés y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San Joaquín (Santander).</a:t>
                      </a:r>
                      <a:r>
                        <a:rPr lang="es-ES" sz="900" b="1"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Notas:</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a:t>
                      </a:r>
                      <a:r>
                        <a:rPr lang="es-ES" sz="900" b="1"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1)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Inundaciones en el municipio de Sogamoso, Boyacá (23/04/2026). </a:t>
                      </a:r>
                      <a:r>
                        <a:rPr lang="es-ES" sz="900" b="1"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2)</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se reportaron inundaciones y anegamientos en el casco urbano del municipio de Duitama, Boyacá (23/04/2026).</a:t>
                      </a:r>
                      <a:endParaRPr lang="es-ES" sz="900" b="1"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Narrow"/>
                      </a:endParaRPr>
                    </a:p>
                  </a:txBody>
                  <a:tcPr marL="91442" marR="91442" marT="45107" marB="4510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811527768"/>
                  </a:ext>
                </a:extLst>
              </a:tr>
              <a:tr h="617042">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Sogamoso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CO" sz="900" b="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Sogamoso y sus afluentes, como el r</a:t>
                      </a:r>
                      <a:r>
                        <a:rPr lang="es-MX" sz="900" b="0" u="none" strike="noStrike" cap="none" dirty="0" err="1">
                          <a:latin typeface="Verdana" panose="020B0604030504040204" pitchFamily="34" charset="0"/>
                          <a:ea typeface="Verdana" panose="020B0604030504040204" pitchFamily="34" charset="0"/>
                          <a:cs typeface="Arial Narrow"/>
                          <a:sym typeface="Arial Narrow"/>
                        </a:rPr>
                        <a:t>ío</a:t>
                      </a:r>
                      <a:r>
                        <a:rPr lang="es-MX" sz="900" b="0" u="none" strike="noStrike" cap="none" dirty="0">
                          <a:latin typeface="Verdana" panose="020B0604030504040204" pitchFamily="34" charset="0"/>
                          <a:ea typeface="Verdana" panose="020B0604030504040204" pitchFamily="34" charset="0"/>
                          <a:cs typeface="Arial Narrow"/>
                          <a:sym typeface="Arial Narrow"/>
                        </a:rPr>
                        <a:t> </a:t>
                      </a:r>
                      <a:r>
                        <a:rPr lang="es-MX" sz="900" b="0" u="none" strike="noStrike" cap="none" dirty="0" err="1">
                          <a:latin typeface="Verdana" panose="020B0604030504040204" pitchFamily="34" charset="0"/>
                          <a:ea typeface="Verdana" panose="020B0604030504040204" pitchFamily="34" charset="0"/>
                          <a:cs typeface="Arial Narrow"/>
                          <a:sym typeface="Arial Narrow"/>
                        </a:rPr>
                        <a:t>Chuchurí</a:t>
                      </a:r>
                      <a:r>
                        <a:rPr lang="es-CO" sz="900" b="0" u="none" strike="noStrike" cap="none" dirty="0">
                          <a:latin typeface="Verdana" panose="020B0604030504040204" pitchFamily="34" charset="0"/>
                          <a:ea typeface="Verdana" panose="020B0604030504040204" pitchFamily="34" charset="0"/>
                          <a:cs typeface="Arial Narrow"/>
                          <a:sym typeface="Arial Narrow"/>
                        </a:rPr>
                        <a:t>. Estar atentos a la altura de los municipios Girón, Los Santos, Piedecuesta, San Vicente de Chucurí y Zapatoca, Santander. </a:t>
                      </a:r>
                    </a:p>
                  </a:txBody>
                  <a:tcPr marL="91461" marR="91461" marT="45764" marB="4576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15842236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algn="ctr"/>
                      <a:r>
                        <a:rPr lang="es-CO" sz="900" kern="1200" dirty="0">
                          <a:effectLst/>
                          <a:latin typeface="Verdana" panose="020B0604030504040204" pitchFamily="34" charset="0"/>
                          <a:ea typeface="Verdana" panose="020B0604030504040204" pitchFamily="34" charset="0"/>
                        </a:rPr>
                        <a:t>Medio Magdalena</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5" marR="91445" marT="45397" marB="4539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Lebrija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5" marR="91445" marT="45397" marB="4539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kern="1200" baseline="0" dirty="0">
                          <a:effectLst/>
                          <a:latin typeface="Verdana" panose="020B0604030504040204" pitchFamily="34" charset="0"/>
                          <a:ea typeface="Verdana" panose="020B0604030504040204" pitchFamily="34" charset="0"/>
                        </a:rPr>
                        <a:t>Probabilidad de crecientes en el río Lebrija y sus aportantes</a:t>
                      </a:r>
                      <a:r>
                        <a:rPr lang="es-ES" sz="900" u="none" strike="noStrike" kern="1200" baseline="0" dirty="0">
                          <a:solidFill>
                            <a:schemeClr val="tx1"/>
                          </a:solidFill>
                          <a:effectLst/>
                          <a:latin typeface="Verdana" panose="020B0604030504040204" pitchFamily="34" charset="0"/>
                          <a:ea typeface="Verdana" panose="020B0604030504040204" pitchFamily="34" charset="0"/>
                        </a:rPr>
                        <a:t>, e</a:t>
                      </a:r>
                      <a:r>
                        <a:rPr lang="es-ES" sz="900" u="none" strike="noStrike" kern="1200" baseline="0" dirty="0">
                          <a:effectLst/>
                          <a:latin typeface="Verdana" panose="020B0604030504040204" pitchFamily="34" charset="0"/>
                          <a:ea typeface="Verdana" panose="020B0604030504040204" pitchFamily="34" charset="0"/>
                        </a:rPr>
                        <a:t>specialmente en </a:t>
                      </a:r>
                      <a:r>
                        <a:rPr lang="es-ES" sz="900" u="none" strike="noStrike" kern="1200" baseline="0" dirty="0">
                          <a:solidFill>
                            <a:schemeClr val="tx1"/>
                          </a:solidFill>
                          <a:effectLst/>
                          <a:latin typeface="Verdana" panose="020B0604030504040204" pitchFamily="34" charset="0"/>
                          <a:ea typeface="Verdana" panose="020B0604030504040204" pitchFamily="34" charset="0"/>
                        </a:rPr>
                        <a:t>las quebradas La </a:t>
                      </a:r>
                      <a:r>
                        <a:rPr lang="es-ES" sz="900" u="none" strike="noStrike" kern="1200" baseline="0" dirty="0" err="1">
                          <a:solidFill>
                            <a:schemeClr val="tx1"/>
                          </a:solidFill>
                          <a:effectLst/>
                          <a:latin typeface="Verdana" panose="020B0604030504040204" pitchFamily="34" charset="0"/>
                          <a:ea typeface="Verdana" panose="020B0604030504040204" pitchFamily="34" charset="0"/>
                        </a:rPr>
                        <a:t>Ruitoca</a:t>
                      </a:r>
                      <a:r>
                        <a:rPr lang="es-ES" sz="900" u="none" strike="noStrike" kern="1200" baseline="0" dirty="0">
                          <a:solidFill>
                            <a:schemeClr val="tx1"/>
                          </a:solidFill>
                          <a:effectLst/>
                          <a:latin typeface="Verdana" panose="020B0604030504040204" pitchFamily="34" charset="0"/>
                          <a:ea typeface="Verdana" panose="020B0604030504040204" pitchFamily="34" charset="0"/>
                        </a:rPr>
                        <a:t>, Las Raíces, </a:t>
                      </a:r>
                      <a:r>
                        <a:rPr lang="es-CO" sz="900" u="none" strike="noStrike" kern="1200" baseline="0" dirty="0" err="1">
                          <a:effectLst/>
                          <a:latin typeface="Verdana" panose="020B0604030504040204" pitchFamily="34" charset="0"/>
                          <a:ea typeface="Verdana" panose="020B0604030504040204" pitchFamily="34" charset="0"/>
                        </a:rPr>
                        <a:t>Zapamanga</a:t>
                      </a:r>
                      <a:r>
                        <a:rPr lang="es-CO" sz="900" u="none" strike="noStrike" kern="1200" baseline="0" dirty="0">
                          <a:effectLst/>
                          <a:latin typeface="Verdana" panose="020B0604030504040204" pitchFamily="34" charset="0"/>
                          <a:ea typeface="Verdana" panose="020B0604030504040204" pitchFamily="34" charset="0"/>
                        </a:rPr>
                        <a:t>, Agua Blanca, Españolita, La Iglesia, </a:t>
                      </a:r>
                      <a:r>
                        <a:rPr lang="es-ES" sz="900" u="none" strike="noStrike" kern="1200" baseline="0" dirty="0">
                          <a:effectLst/>
                          <a:latin typeface="Verdana" panose="020B0604030504040204" pitchFamily="34" charset="0"/>
                          <a:ea typeface="Verdana" panose="020B0604030504040204" pitchFamily="34" charset="0"/>
                        </a:rPr>
                        <a:t>Vega de Oro, </a:t>
                      </a:r>
                      <a:r>
                        <a:rPr lang="es-CO" sz="900" u="none" strike="noStrike" kern="1200" baseline="0" dirty="0" err="1">
                          <a:effectLst/>
                          <a:latin typeface="Verdana" panose="020B0604030504040204" pitchFamily="34" charset="0"/>
                          <a:ea typeface="Verdana" panose="020B0604030504040204" pitchFamily="34" charset="0"/>
                        </a:rPr>
                        <a:t>Chirrerón</a:t>
                      </a:r>
                      <a:r>
                        <a:rPr lang="es-CO" sz="900" u="none" strike="noStrike" kern="1200" baseline="0" dirty="0">
                          <a:effectLst/>
                          <a:latin typeface="Verdana" panose="020B0604030504040204" pitchFamily="34" charset="0"/>
                          <a:ea typeface="Verdana" panose="020B0604030504040204" pitchFamily="34" charset="0"/>
                        </a:rPr>
                        <a:t>, El Caraño, La Raya, La Lejía,</a:t>
                      </a:r>
                      <a:r>
                        <a:rPr lang="es-ES" sz="900" u="none" strike="noStrike" kern="1200" baseline="0" dirty="0">
                          <a:solidFill>
                            <a:schemeClr val="tx1"/>
                          </a:solidFill>
                          <a:effectLst/>
                          <a:latin typeface="Verdana" panose="020B0604030504040204" pitchFamily="34" charset="0"/>
                          <a:ea typeface="Verdana" panose="020B0604030504040204" pitchFamily="34" charset="0"/>
                        </a:rPr>
                        <a:t> San Alberto, </a:t>
                      </a:r>
                      <a:r>
                        <a:rPr lang="es-ES" sz="900" u="none" strike="noStrike" kern="1200" baseline="0" dirty="0">
                          <a:effectLst/>
                          <a:latin typeface="Verdana" panose="020B0604030504040204" pitchFamily="34" charset="0"/>
                          <a:ea typeface="Verdana" panose="020B0604030504040204" pitchFamily="34" charset="0"/>
                        </a:rPr>
                        <a:t>El Palo y La Cascajera,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los ríos </a:t>
                      </a:r>
                      <a:r>
                        <a:rPr lang="es-CO" sz="900" u="none" strike="noStrike" kern="1200" baseline="0" dirty="0">
                          <a:effectLst/>
                          <a:latin typeface="Verdana" panose="020B0604030504040204" pitchFamily="34" charset="0"/>
                          <a:ea typeface="Verdana" panose="020B0604030504040204" pitchFamily="34" charset="0"/>
                        </a:rPr>
                        <a:t>Frío, Hato, </a:t>
                      </a:r>
                      <a:r>
                        <a:rPr lang="es-ES" sz="900" u="none" strike="noStrike" kern="1200" baseline="0" dirty="0">
                          <a:solidFill>
                            <a:schemeClr val="tx1"/>
                          </a:solidFill>
                          <a:effectLst/>
                          <a:latin typeface="Verdana" panose="020B0604030504040204" pitchFamily="34" charset="0"/>
                          <a:ea typeface="Verdana" panose="020B0604030504040204" pitchFamily="34" charset="0"/>
                        </a:rPr>
                        <a:t>Cáchira, Río de Oro, Charta, Florida Blanca, </a:t>
                      </a:r>
                      <a:r>
                        <a:rPr lang="es-ES" sz="900" u="none" strike="noStrike" kern="1200" baseline="0" dirty="0">
                          <a:effectLst/>
                          <a:latin typeface="Verdana" panose="020B0604030504040204" pitchFamily="34" charset="0"/>
                          <a:ea typeface="Verdana" panose="020B0604030504040204" pitchFamily="34" charset="0"/>
                        </a:rPr>
                        <a:t>San Pablo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El Playón. Especial atención </a:t>
                      </a:r>
                      <a:r>
                        <a:rPr lang="es-ES" sz="900" u="none" strike="noStrike" kern="1200" baseline="0" dirty="0">
                          <a:effectLst/>
                          <a:latin typeface="Verdana" panose="020B0604030504040204" pitchFamily="34" charset="0"/>
                          <a:ea typeface="Verdana" panose="020B0604030504040204" pitchFamily="34" charset="0"/>
                        </a:rPr>
                        <a:t>en los municipios de Cáchira, </a:t>
                      </a:r>
                      <a:r>
                        <a:rPr lang="es-CO" sz="900" u="none" strike="noStrike" kern="1200" baseline="0" dirty="0">
                          <a:effectLst/>
                          <a:latin typeface="Verdana" panose="020B0604030504040204" pitchFamily="34" charset="0"/>
                          <a:ea typeface="Verdana" panose="020B0604030504040204" pitchFamily="34" charset="0"/>
                        </a:rPr>
                        <a:t>La Esperanza</a:t>
                      </a:r>
                      <a:r>
                        <a:rPr lang="es-ES" sz="900" u="none" strike="noStrike" kern="1200" baseline="0" dirty="0">
                          <a:effectLst/>
                          <a:latin typeface="Verdana" panose="020B0604030504040204" pitchFamily="34" charset="0"/>
                          <a:ea typeface="Verdana" panose="020B0604030504040204" pitchFamily="34" charset="0"/>
                        </a:rPr>
                        <a:t> (Norte de Santander)</a:t>
                      </a:r>
                      <a:r>
                        <a:rPr lang="es-ES" sz="900" u="none" strike="noStrike" kern="1200" baseline="0" dirty="0">
                          <a:solidFill>
                            <a:schemeClr val="tx1"/>
                          </a:solidFill>
                          <a:effectLst/>
                          <a:latin typeface="Verdana" panose="020B0604030504040204" pitchFamily="34" charset="0"/>
                          <a:ea typeface="Verdana" panose="020B0604030504040204" pitchFamily="34" charset="0"/>
                        </a:rPr>
                        <a:t>, </a:t>
                      </a:r>
                      <a:r>
                        <a:rPr lang="es-ES" sz="900" u="none" strike="noStrike" kern="1200" baseline="0" dirty="0">
                          <a:effectLst/>
                          <a:latin typeface="Verdana" panose="020B0604030504040204" pitchFamily="34" charset="0"/>
                          <a:ea typeface="Verdana" panose="020B0604030504040204" pitchFamily="34" charset="0"/>
                        </a:rPr>
                        <a:t>Floridablanca, Piedecuesta, Girón, Lebrija, Rionegro, Bucaramanga, Sabana de Torres y Puerto Wilches (Santander). </a:t>
                      </a:r>
                      <a:r>
                        <a:rPr lang="es-ES" sz="900" b="1" u="none" strike="noStrike" kern="1200" baseline="0" dirty="0">
                          <a:effectLst/>
                          <a:latin typeface="Verdana" panose="020B0604030504040204" pitchFamily="34" charset="0"/>
                          <a:ea typeface="Verdana" panose="020B0604030504040204" pitchFamily="34" charset="0"/>
                        </a:rPr>
                        <a:t>Notas</a:t>
                      </a:r>
                      <a:r>
                        <a:rPr lang="es-ES" sz="900" u="none" strike="noStrike" kern="1200" baseline="0" dirty="0">
                          <a:effectLst/>
                          <a:latin typeface="Verdana" panose="020B0604030504040204" pitchFamily="34" charset="0"/>
                          <a:ea typeface="Verdana" panose="020B0604030504040204" pitchFamily="34" charset="0"/>
                        </a:rPr>
                        <a:t>: </a:t>
                      </a:r>
                      <a:r>
                        <a:rPr lang="es-ES" sz="900" b="1" u="none" strike="noStrike" kern="1200" baseline="0" dirty="0">
                          <a:effectLst/>
                          <a:latin typeface="Verdana" panose="020B0604030504040204" pitchFamily="34" charset="0"/>
                          <a:ea typeface="Verdana" panose="020B0604030504040204" pitchFamily="34" charset="0"/>
                        </a:rPr>
                        <a:t>1)</a:t>
                      </a:r>
                      <a:r>
                        <a:rPr lang="es-ES" sz="900" u="none" strike="noStrike" kern="1200" baseline="0" dirty="0">
                          <a:effectLst/>
                          <a:latin typeface="Verdana" panose="020B0604030504040204" pitchFamily="34" charset="0"/>
                          <a:ea typeface="Verdana" panose="020B0604030504040204" pitchFamily="34" charset="0"/>
                        </a:rPr>
                        <a:t> Se reporta creciente súbita de la Quebrada Villanueva a la altura de Piedecuesta, Santander (16/04/2026). </a:t>
                      </a:r>
                      <a:r>
                        <a:rPr lang="es-ES" sz="900" b="1" u="none" strike="noStrike" kern="1200" baseline="0" dirty="0">
                          <a:effectLst/>
                          <a:latin typeface="Verdana" panose="020B0604030504040204" pitchFamily="34" charset="0"/>
                          <a:ea typeface="Verdana" panose="020B0604030504040204" pitchFamily="34" charset="0"/>
                        </a:rPr>
                        <a:t>2) </a:t>
                      </a:r>
                      <a:r>
                        <a:rPr lang="es-ES" sz="900" u="none" strike="noStrike" kern="1200" baseline="0" dirty="0">
                          <a:effectLst/>
                          <a:latin typeface="Verdana" panose="020B0604030504040204" pitchFamily="34" charset="0"/>
                          <a:ea typeface="Verdana" panose="020B0604030504040204" pitchFamily="34" charset="0"/>
                        </a:rPr>
                        <a:t>Se reportó creciente súbita del río Cachira a la altura de la vereda La </a:t>
                      </a:r>
                      <a:r>
                        <a:rPr lang="es-ES" sz="900" u="none" strike="noStrike" kern="1200" baseline="0" dirty="0" err="1">
                          <a:effectLst/>
                          <a:latin typeface="Verdana" panose="020B0604030504040204" pitchFamily="34" charset="0"/>
                          <a:ea typeface="Verdana" panose="020B0604030504040204" pitchFamily="34" charset="0"/>
                        </a:rPr>
                        <a:t>Platanala</a:t>
                      </a:r>
                      <a:r>
                        <a:rPr lang="es-ES" sz="900" u="none" strike="noStrike" kern="1200" baseline="0" dirty="0">
                          <a:effectLst/>
                          <a:latin typeface="Verdana" panose="020B0604030504040204" pitchFamily="34" charset="0"/>
                          <a:ea typeface="Verdana" panose="020B0604030504040204" pitchFamily="34" charset="0"/>
                        </a:rPr>
                        <a:t> en el municipio de Rionegro, Santander (19/04/2026). </a:t>
                      </a:r>
                      <a:r>
                        <a:rPr lang="es-ES" sz="900" b="1" u="none" strike="noStrike" kern="1200" baseline="0" dirty="0">
                          <a:effectLst/>
                          <a:latin typeface="Verdana" panose="020B0604030504040204" pitchFamily="34" charset="0"/>
                          <a:ea typeface="Verdana" panose="020B0604030504040204" pitchFamily="34" charset="0"/>
                        </a:rPr>
                        <a:t>3)</a:t>
                      </a:r>
                      <a:r>
                        <a:rPr lang="es-ES" sz="900" u="none" strike="noStrike" kern="1200" baseline="0" dirty="0">
                          <a:effectLst/>
                          <a:latin typeface="Verdana" panose="020B0604030504040204" pitchFamily="34" charset="0"/>
                          <a:ea typeface="Verdana" panose="020B0604030504040204" pitchFamily="34" charset="0"/>
                        </a:rPr>
                        <a:t> Se reportó avenida torrencial de la quebrada Honda en inmediaciones de la vereda Ramírez, del municipio de Cáchira, Norte de Santander (26/04/2026).</a:t>
                      </a:r>
                      <a:endParaRPr lang="es-CO" sz="900" b="1" u="none" strike="noStrike" kern="1200" baseline="0" dirty="0">
                        <a:effectLst/>
                        <a:latin typeface="Verdana" panose="020B0604030504040204" pitchFamily="34" charset="0"/>
                        <a:ea typeface="Verdana" panose="020B0604030504040204" pitchFamily="34" charset="0"/>
                      </a:endParaRPr>
                    </a:p>
                  </a:txBody>
                  <a:tcPr marL="91445" marR="91445" marT="45397" marB="4539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946428375"/>
                  </a:ext>
                </a:extLst>
              </a:tr>
            </a:tbl>
          </a:graphicData>
        </a:graphic>
      </p:graphicFrame>
      <p:pic>
        <p:nvPicPr>
          <p:cNvPr id="22" name="Google Shape;158;p1" descr="Recurso 37.png">
            <a:extLst>
              <a:ext uri="{FF2B5EF4-FFF2-40B4-BE49-F238E27FC236}">
                <a16:creationId xmlns:a16="http://schemas.microsoft.com/office/drawing/2014/main" id="{7149D011-1205-077A-EF6B-C98066A8BB1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630935" y="323395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8;p9">
            <a:extLst>
              <a:ext uri="{FF2B5EF4-FFF2-40B4-BE49-F238E27FC236}">
                <a16:creationId xmlns:a16="http://schemas.microsoft.com/office/drawing/2014/main" id="{E45C22A2-38F5-6A9B-461B-5F48D3BFEE3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48350" y="2481651"/>
            <a:ext cx="463196"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7;p9">
            <a:extLst>
              <a:ext uri="{FF2B5EF4-FFF2-40B4-BE49-F238E27FC236}">
                <a16:creationId xmlns:a16="http://schemas.microsoft.com/office/drawing/2014/main" id="{7CB7DDB5-7F81-BF75-94E8-729D1FA9118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46405" y="3673087"/>
            <a:ext cx="467086" cy="44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7;p9">
            <a:extLst>
              <a:ext uri="{FF2B5EF4-FFF2-40B4-BE49-F238E27FC236}">
                <a16:creationId xmlns:a16="http://schemas.microsoft.com/office/drawing/2014/main" id="{A9E82186-695A-A568-4F34-3DC0DD4F20E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46405" y="4946929"/>
            <a:ext cx="46708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FBD239AC-222E-E4E5-61BA-463B93FB369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754864" y="267508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FE04DB7C-6895-0193-8600-E755DA76A00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611352" y="416251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E59258D6-3D6B-EFC2-5179-C6CECC8CDF0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163296" y="461056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FBE21D44-C0A0-9484-1025-463A0D3591B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379704" y="366568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87171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D0CF-AD17-248E-8D09-BC97513F62F6}"/>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5CCE2008-18BF-F778-A017-558875CD988C}"/>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45234" y="1092882"/>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8EF3899D-B1F9-2498-6D8E-3D32EB3381C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2" name="Google Shape;357;p9">
            <a:extLst>
              <a:ext uri="{FF2B5EF4-FFF2-40B4-BE49-F238E27FC236}">
                <a16:creationId xmlns:a16="http://schemas.microsoft.com/office/drawing/2014/main" id="{035E6EF8-66DF-E592-2AE8-43C4DD9138CB}"/>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F42CB4D3-AD82-A179-7D7B-5D5975B19356}"/>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E684D888-2BAF-E04D-9FFD-544F0FB12155}"/>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40D2E9FF-718B-012B-6141-B30520303C19}"/>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Google Shape;347;p9" descr="Recurso 25.png">
            <a:extLst>
              <a:ext uri="{FF2B5EF4-FFF2-40B4-BE49-F238E27FC236}">
                <a16:creationId xmlns:a16="http://schemas.microsoft.com/office/drawing/2014/main" id="{64AED5B9-0740-2562-0080-87D90206BAD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Google Shape;348;p9">
            <a:extLst>
              <a:ext uri="{FF2B5EF4-FFF2-40B4-BE49-F238E27FC236}">
                <a16:creationId xmlns:a16="http://schemas.microsoft.com/office/drawing/2014/main" id="{36FFE72A-FF04-1967-F525-A7498946A8F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49;p9">
            <a:extLst>
              <a:ext uri="{FF2B5EF4-FFF2-40B4-BE49-F238E27FC236}">
                <a16:creationId xmlns:a16="http://schemas.microsoft.com/office/drawing/2014/main" id="{EDC4809B-0660-A77B-6430-785E4B5EB8B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0;p9">
            <a:extLst>
              <a:ext uri="{FF2B5EF4-FFF2-40B4-BE49-F238E27FC236}">
                <a16:creationId xmlns:a16="http://schemas.microsoft.com/office/drawing/2014/main" id="{BBC9EA21-C884-F818-43F2-D455E8480F0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1;p9" descr="Recurso 32.png">
            <a:extLst>
              <a:ext uri="{FF2B5EF4-FFF2-40B4-BE49-F238E27FC236}">
                <a16:creationId xmlns:a16="http://schemas.microsoft.com/office/drawing/2014/main" id="{3C9A76A2-A7D3-50A1-B7A0-77C2C15B575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2;p9">
            <a:extLst>
              <a:ext uri="{FF2B5EF4-FFF2-40B4-BE49-F238E27FC236}">
                <a16:creationId xmlns:a16="http://schemas.microsoft.com/office/drawing/2014/main" id="{B98E7179-FA49-CE3C-4849-A169B9798F6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E540D555-C18B-113C-38F7-6D0714F35ED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B0F8EAC7-95E8-F341-369A-05281814BF8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0309"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944F8C8C-5FAB-2A69-9DF8-BAAA1A5758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959"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D71E09D4-FE97-F24C-ACF8-C98AEC64F15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065632DD-7A47-2EB8-68AD-210F3CA56D5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7EE61EC4-1ACD-B651-799C-E4CF9A04C294}"/>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036;p14">
            <a:extLst>
              <a:ext uri="{FF2B5EF4-FFF2-40B4-BE49-F238E27FC236}">
                <a16:creationId xmlns:a16="http://schemas.microsoft.com/office/drawing/2014/main" id="{743DA3F7-3C82-714E-1607-70532637362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graphicFrame>
        <p:nvGraphicFramePr>
          <p:cNvPr id="17" name="object 16">
            <a:extLst>
              <a:ext uri="{FF2B5EF4-FFF2-40B4-BE49-F238E27FC236}">
                <a16:creationId xmlns:a16="http://schemas.microsoft.com/office/drawing/2014/main" id="{B5E7DDBF-28E7-767E-87DD-DE5DAEA4B680}"/>
              </a:ext>
            </a:extLst>
          </p:cNvPr>
          <p:cNvGraphicFramePr>
            <a:graphicFrameLocks noGrp="1"/>
          </p:cNvGraphicFramePr>
          <p:nvPr/>
        </p:nvGraphicFramePr>
        <p:xfrm>
          <a:off x="4343136" y="2712975"/>
          <a:ext cx="7692704" cy="1739457"/>
        </p:xfrm>
        <a:graphic>
          <a:graphicData uri="http://schemas.openxmlformats.org/drawingml/2006/table">
            <a:tbl>
              <a:tblPr firstRow="1" bandRow="1">
                <a:tableStyleId>{2D5ABB26-0587-4C30-8999-92F81FD0307C}</a:tableStyleId>
              </a:tblPr>
              <a:tblGrid>
                <a:gridCol w="714757">
                  <a:extLst>
                    <a:ext uri="{9D8B030D-6E8A-4147-A177-3AD203B41FA5}">
                      <a16:colId xmlns:a16="http://schemas.microsoft.com/office/drawing/2014/main" val="20000"/>
                    </a:ext>
                  </a:extLst>
                </a:gridCol>
                <a:gridCol w="1100622">
                  <a:extLst>
                    <a:ext uri="{9D8B030D-6E8A-4147-A177-3AD203B41FA5}">
                      <a16:colId xmlns:a16="http://schemas.microsoft.com/office/drawing/2014/main" val="20001"/>
                    </a:ext>
                  </a:extLst>
                </a:gridCol>
                <a:gridCol w="1472244">
                  <a:extLst>
                    <a:ext uri="{9D8B030D-6E8A-4147-A177-3AD203B41FA5}">
                      <a16:colId xmlns:a16="http://schemas.microsoft.com/office/drawing/2014/main" val="20002"/>
                    </a:ext>
                  </a:extLst>
                </a:gridCol>
                <a:gridCol w="4405081">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a:solidFill>
                        <a:srgbClr val="5B9BD4"/>
                      </a:solidFill>
                      <a:prstDash val="soli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7430">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565155">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817" marB="4581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(Brazo Morales)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 los ríos directos al Magdalena en el Brazo Morales y sus aportantes, especialmente la quebrada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(Bolívar). </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118203117"/>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Quebrada El Carmen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Buturama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496" marB="4549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49338441"/>
                  </a:ext>
                </a:extLst>
              </a:tr>
            </a:tbl>
          </a:graphicData>
        </a:graphic>
      </p:graphicFrame>
      <p:pic>
        <p:nvPicPr>
          <p:cNvPr id="25" name="Google Shape;158;p1" descr="Recurso 37.png">
            <a:extLst>
              <a:ext uri="{FF2B5EF4-FFF2-40B4-BE49-F238E27FC236}">
                <a16:creationId xmlns:a16="http://schemas.microsoft.com/office/drawing/2014/main" id="{4B91C468-CB35-99D8-BD25-9643519E4C8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134323" y="217840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7D911278-A35E-0DD3-1EA0-F10B79E4A0B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630935" y="201427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87A604FB-2A7F-3E6D-347A-F860F7749D2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6596" y="326253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F9791EF2-599A-DA57-0542-D45A9B372DE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459987" y="3917178"/>
            <a:ext cx="46693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02213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D43FF-2F63-3123-6856-0BAD3A3448D9}"/>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8C31C684-53E0-FBF5-394E-6A24B67F22FB}"/>
              </a:ext>
            </a:extLst>
          </p:cNvPr>
          <p:cNvGraphicFramePr/>
          <p:nvPr/>
        </p:nvGraphicFramePr>
        <p:xfrm>
          <a:off x="4229444" y="1640515"/>
          <a:ext cx="7671415" cy="4202840"/>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Alto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del Alto Cauca, especialmente en el río San Francisco y río Blanco en el municipio de Puracé (Cauca), también en el río Piedras y la quebrada </a:t>
                      </a:r>
                      <a:r>
                        <a:rPr lang="es-ES" sz="900" u="none" strike="noStrike" dirty="0" err="1">
                          <a:latin typeface="Verdana" panose="020B0604030504040204" pitchFamily="34" charset="0"/>
                          <a:ea typeface="Verdana" panose="020B0604030504040204" pitchFamily="34" charset="0"/>
                          <a:cs typeface="Arial Narrow"/>
                          <a:sym typeface="Arial Narrow"/>
                        </a:rPr>
                        <a:t>Pubus</a:t>
                      </a:r>
                      <a:r>
                        <a:rPr lang="es-ES" sz="900" u="none" strike="noStrike" dirty="0">
                          <a:latin typeface="Verdana" panose="020B0604030504040204" pitchFamily="34" charset="0"/>
                          <a:ea typeface="Verdana" panose="020B0604030504040204" pitchFamily="34" charset="0"/>
                          <a:cs typeface="Arial Narrow"/>
                          <a:sym typeface="Arial Narrow"/>
                        </a:rPr>
                        <a:t> en el municipio de Popayán (Cauca). </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95903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Salado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Salado y sus afluentes como el río Negro (Cauca). Especial atención entre los municipios de El Tambo, Sotará y Puracé (Cauca).</a:t>
                      </a:r>
                      <a:endParaRPr sz="900" dirty="0">
                        <a:latin typeface="Verdana" panose="020B0604030504040204" pitchFamily="34" charset="0"/>
                        <a:ea typeface="Verdana" panose="020B0604030504040204" pitchFamily="34" charset="0"/>
                      </a:endParaRPr>
                    </a:p>
                  </a:txBody>
                  <a:tcPr marL="91443" marR="91443"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6400877"/>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Palacé</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Palace y sus afluentes (aportante al Alto Cauca). Especial atención en los municipios de Totoró, Popayán y Cajibío (Cauca).</a:t>
                      </a:r>
                      <a:endParaRPr sz="900" dirty="0">
                        <a:latin typeface="Verdana" panose="020B0604030504040204" pitchFamily="34" charset="0"/>
                        <a:ea typeface="Verdana" panose="020B0604030504040204" pitchFamily="34" charset="0"/>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357074"/>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Piendamó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rtl="0">
                        <a:spcBef>
                          <a:spcPts val="0"/>
                        </a:spcBef>
                        <a:spcAft>
                          <a:spcPts val="0"/>
                        </a:spcAft>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Piendamó, especialmente en la </a:t>
                      </a:r>
                      <a:r>
                        <a:rPr lang="es-CO" sz="900" b="0" u="none" strike="noStrike" dirty="0">
                          <a:latin typeface="Verdana" panose="020B0604030504040204" pitchFamily="34" charset="0"/>
                          <a:ea typeface="Verdana" panose="020B0604030504040204" pitchFamily="34" charset="0"/>
                          <a:cs typeface="Arial Narrow"/>
                          <a:sym typeface="Arial Narrow"/>
                        </a:rPr>
                        <a:t>quebrada Manchay</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a:t>
                      </a:r>
                      <a:r>
                        <a:rPr lang="es-CO" sz="900" b="0" u="none" strike="noStrike" dirty="0">
                          <a:latin typeface="Verdana" panose="020B0604030504040204" pitchFamily="34" charset="0"/>
                          <a:ea typeface="Verdana" panose="020B0604030504040204" pitchFamily="34" charset="0"/>
                          <a:cs typeface="Arial Narrow"/>
                          <a:sym typeface="Arial Narrow"/>
                        </a:rPr>
                        <a:t>Silvia,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Piendamo</a:t>
                      </a:r>
                      <a:r>
                        <a:rPr lang="es-CO" sz="900" u="none" strike="noStrike" dirty="0">
                          <a:latin typeface="Verdana" panose="020B0604030504040204" pitchFamily="34" charset="0"/>
                          <a:ea typeface="Verdana" panose="020B0604030504040204" pitchFamily="34" charset="0"/>
                          <a:cs typeface="Arial Narrow"/>
                          <a:sym typeface="Arial Narrow"/>
                        </a:rPr>
                        <a:t>, Morales y Suárez (Cauca).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047792"/>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Ovejas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Ovejas y sus afluentes como son el río </a:t>
                      </a:r>
                      <a:r>
                        <a:rPr lang="es-CO" sz="900" b="0" u="none" strike="noStrike" dirty="0">
                          <a:latin typeface="Verdana" panose="020B0604030504040204" pitchFamily="34" charset="0"/>
                          <a:ea typeface="Verdana" panose="020B0604030504040204" pitchFamily="34" charset="0"/>
                          <a:cs typeface="Arial Narrow"/>
                          <a:sym typeface="Arial Narrow"/>
                        </a:rPr>
                        <a:t>Colcha. Especial atención 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los municipios de Caldono y Piendamó (Cauca). </a:t>
                      </a:r>
                    </a:p>
                  </a:txBody>
                  <a:tcPr marL="91425" marR="91425"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0478271"/>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err="1">
                          <a:latin typeface="Verdana" panose="020B0604030504040204" pitchFamily="34" charset="0"/>
                          <a:ea typeface="Verdana" panose="020B0604030504040204" pitchFamily="34" charset="0"/>
                          <a:cs typeface="Arial Narrow"/>
                          <a:sym typeface="Arial Narrow"/>
                        </a:rPr>
                        <a:t>Quinamayó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err="1">
                          <a:latin typeface="Verdana" panose="020B0604030504040204" pitchFamily="34" charset="0"/>
                          <a:ea typeface="Verdana" panose="020B0604030504040204" pitchFamily="34" charset="0"/>
                          <a:cs typeface="Arial Narrow"/>
                          <a:sym typeface="Arial Narrow"/>
                        </a:rPr>
                        <a:t>Quinamayó</a:t>
                      </a:r>
                      <a:r>
                        <a:rPr lang="es-CO" sz="900" u="none" strike="noStrike" dirty="0">
                          <a:latin typeface="Verdana" panose="020B0604030504040204" pitchFamily="34" charset="0"/>
                          <a:ea typeface="Verdana" panose="020B0604030504040204" pitchFamily="34" charset="0"/>
                          <a:cs typeface="Arial Narrow"/>
                          <a:sym typeface="Arial Narrow"/>
                        </a:rPr>
                        <a:t> y sus aportantes cono son el río Quilichao,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Chiquito</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quebrada La Antonia</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Caloto y Santander de Quilichao (Cauca).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262283"/>
                  </a:ext>
                </a:extLst>
              </a:tr>
            </a:tbl>
          </a:graphicData>
        </a:graphic>
      </p:graphicFrame>
      <p:sp>
        <p:nvSpPr>
          <p:cNvPr id="227359" name="Google Shape;158;p1" descr="Recurso 37.png">
            <a:extLst>
              <a:ext uri="{FF2B5EF4-FFF2-40B4-BE49-F238E27FC236}">
                <a16:creationId xmlns:a16="http://schemas.microsoft.com/office/drawing/2014/main" id="{5BBFF3AD-CA46-CA32-5E7E-BEA994D78935}"/>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4FC4A067-16AD-6003-C4C2-B8F419AA9DB6}"/>
              </a:ext>
            </a:extLst>
          </p:cNvPr>
          <p:cNvPicPr>
            <a:picLocks noChangeAspect="1"/>
          </p:cNvPicPr>
          <p:nvPr/>
        </p:nvPicPr>
        <p:blipFill>
          <a:blip r:embed="rId2"/>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EA2386BB-5246-7143-FC0A-E235A358E1D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285F68B8-89E5-4029-9CE1-7068B6079F1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066E14F6-0E07-77E3-238C-4E525CD2047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6EBBD9BC-ADCB-F97E-3E79-CE8909617DA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6D9BA2FA-8A1A-BF4F-584B-9EAA25A3807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3094940B-C13D-479E-EC51-44FA5A97318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4A3B2573-3C30-BAD3-4E57-EF1EBA34BEE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238200EA-34CF-DDC4-8E6E-3AD56559DC8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605"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0084D0EE-09DE-636F-8636-391CA0D595D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636"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3B2B3797-68A2-9914-B95B-A104C0D12000}"/>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58636"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8A2EA761-D610-6CBB-ADAB-B7E0D7F6F40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4" name="object 10">
            <a:extLst>
              <a:ext uri="{FF2B5EF4-FFF2-40B4-BE49-F238E27FC236}">
                <a16:creationId xmlns:a16="http://schemas.microsoft.com/office/drawing/2014/main" id="{F1AB112D-11F8-513F-C97A-6AB9DDBE77ED}"/>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97014" y="1294719"/>
            <a:ext cx="3774082" cy="4946400"/>
          </a:xfrm>
          <a:prstGeom prst="rect">
            <a:avLst/>
          </a:prstGeom>
        </p:spPr>
      </p:pic>
      <p:pic>
        <p:nvPicPr>
          <p:cNvPr id="2" name="Google Shape;934;p22" descr="Recurso 39.png">
            <a:extLst>
              <a:ext uri="{FF2B5EF4-FFF2-40B4-BE49-F238E27FC236}">
                <a16:creationId xmlns:a16="http://schemas.microsoft.com/office/drawing/2014/main" id="{10250CC3-8250-ED99-2773-1AA0AF0238F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D7D390C9-3655-DE86-15D3-CED4B8F35F7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71508FBD-23D2-FA34-39F0-27F27BDA6F27}"/>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8955" y="535169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C6E931C1-9AF7-3D02-0011-844FED4494F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01978" y="524179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82CC9F37-CAC9-D128-95D8-5D5182ED46C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801483" y="509628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1500533C-B218-675B-EEA2-8F242F7EA177}"/>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027721" y="522474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64FCAFB6-EC69-2EC0-B25A-35C9C8595AC9}"/>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643463" y="559670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F7B605BE-B0D2-36DE-8329-B132C46650AC}"/>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82540" y="488688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132F6997-C264-7807-F2EB-7A2767589E6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44866" y="346760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64103F61-A2CB-759E-F707-80A3C4B7DC7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40691" y="283895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176268A0-C736-3369-CDC3-A1BD8DF6674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44866" y="221030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23AD5774-97A3-D648-6AFA-0DA123848F11}"/>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64080" y="44974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37BED3DD-1E9B-5104-91C8-7BA2FA96D6FF}"/>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40691" y="406806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1F218A7B-1414-2135-83C0-F1A2CBF6A01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40691" y="468985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7;p9">
            <a:extLst>
              <a:ext uri="{FF2B5EF4-FFF2-40B4-BE49-F238E27FC236}">
                <a16:creationId xmlns:a16="http://schemas.microsoft.com/office/drawing/2014/main" id="{667BD86E-CCAA-7568-E23B-1674496C22A4}"/>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40691" y="531164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01674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D43FF-2F63-3123-6856-0BAD3A3448D9}"/>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8C31C684-53E0-FBF5-394E-6A24B67F22FB}"/>
              </a:ext>
            </a:extLst>
          </p:cNvPr>
          <p:cNvGraphicFramePr/>
          <p:nvPr/>
        </p:nvGraphicFramePr>
        <p:xfrm>
          <a:off x="4079957" y="1412781"/>
          <a:ext cx="7671415" cy="4551304"/>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Timba</a:t>
                      </a:r>
                      <a:endParaRPr sz="900" dirty="0">
                        <a:latin typeface="Verdana" panose="020B0604030504040204" pitchFamily="34" charset="0"/>
                        <a:ea typeface="Verdana" panose="020B0604030504040204" pitchFamily="34" charset="0"/>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Timba y sus afluentes, especial atención entre los municipios de El Cedral y Buenos Aires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95903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Palo</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Palo y sus aportantes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Caparroza</a:t>
                      </a:r>
                      <a:r>
                        <a:rPr lang="es-CO" sz="900" u="none" strike="noStrike" dirty="0">
                          <a:latin typeface="Verdana" panose="020B0604030504040204" pitchFamily="34" charset="0"/>
                          <a:ea typeface="Verdana" panose="020B0604030504040204" pitchFamily="34" charset="0"/>
                          <a:cs typeface="Arial Narrow"/>
                          <a:sym typeface="Arial Narrow"/>
                        </a:rPr>
                        <a:t> y Gargantilla, y los ríos Paila, </a:t>
                      </a:r>
                      <a:r>
                        <a:rPr lang="es-CO" sz="900" u="none" strike="noStrike" dirty="0" err="1">
                          <a:latin typeface="Verdana" panose="020B0604030504040204" pitchFamily="34" charset="0"/>
                          <a:ea typeface="Verdana" panose="020B0604030504040204" pitchFamily="34" charset="0"/>
                          <a:cs typeface="Arial Narrow"/>
                          <a:sym typeface="Arial Narrow"/>
                        </a:rPr>
                        <a:t>Guengüe</a:t>
                      </a:r>
                      <a:r>
                        <a:rPr lang="es-CO" sz="900" u="none" strike="noStrike" dirty="0">
                          <a:latin typeface="Verdana" panose="020B0604030504040204" pitchFamily="34" charset="0"/>
                          <a:ea typeface="Verdana" panose="020B0604030504040204" pitchFamily="34" charset="0"/>
                          <a:cs typeface="Arial Narrow"/>
                          <a:sym typeface="Arial Narrow"/>
                        </a:rPr>
                        <a:t>, Jagual y Negro. Especial atención en los municipios de Silvia, Padilla, Miranda, Toribio, Caloto, Puerto Tejada y Corinto (Cauca). </a:t>
                      </a:r>
                      <a:r>
                        <a:rPr lang="es-CO" sz="900" b="1" u="none" strike="noStrike" dirty="0">
                          <a:latin typeface="Verdana" panose="020B0604030504040204" pitchFamily="34" charset="0"/>
                          <a:ea typeface="Verdana" panose="020B0604030504040204" pitchFamily="34" charset="0"/>
                          <a:cs typeface="Arial Narrow"/>
                          <a:sym typeface="Arial Narrow"/>
                        </a:rPr>
                        <a:t>Notas</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b="1" u="none" strike="noStrike" dirty="0">
                          <a:latin typeface="Verdana" panose="020B0604030504040204" pitchFamily="34" charset="0"/>
                          <a:ea typeface="Verdana" panose="020B0604030504040204" pitchFamily="34" charset="0"/>
                          <a:cs typeface="Arial Narrow"/>
                          <a:sym typeface="Arial Narrow"/>
                        </a:rPr>
                        <a:t>1)</a:t>
                      </a:r>
                      <a:r>
                        <a:rPr lang="es-CO" sz="900" u="none" strike="noStrike" dirty="0">
                          <a:latin typeface="Verdana" panose="020B0604030504040204" pitchFamily="34" charset="0"/>
                          <a:ea typeface="Verdana" panose="020B0604030504040204" pitchFamily="34" charset="0"/>
                          <a:cs typeface="Arial Narrow"/>
                          <a:sym typeface="Arial Narrow"/>
                        </a:rPr>
                        <a:t> Se informa una creciente súbita del río Negro, la cual ha ocasionado el colapso de algunas vías (16/04/2026). </a:t>
                      </a:r>
                      <a:r>
                        <a:rPr lang="es-CO" sz="900" b="1" u="none" strike="noStrike" dirty="0">
                          <a:latin typeface="Verdana" panose="020B0604030504040204" pitchFamily="34" charset="0"/>
                          <a:ea typeface="Verdana" panose="020B0604030504040204" pitchFamily="34" charset="0"/>
                          <a:cs typeface="Arial Narrow"/>
                          <a:sym typeface="Arial Narrow"/>
                        </a:rPr>
                        <a:t>2) </a:t>
                      </a:r>
                      <a:r>
                        <a:rPr lang="es-CO" sz="900" b="0" u="none" strike="noStrike" dirty="0">
                          <a:latin typeface="Verdana" panose="020B0604030504040204" pitchFamily="34" charset="0"/>
                          <a:ea typeface="Verdana" panose="020B0604030504040204" pitchFamily="34" charset="0"/>
                          <a:cs typeface="Arial Narrow"/>
                          <a:sym typeface="Arial Narrow"/>
                        </a:rPr>
                        <a:t>Inundación en la vereda Naranjal del municipio de Bolívar, Valle del Cauca (16/04/2026). </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b="1" u="none" strike="noStrike" dirty="0">
                          <a:latin typeface="Verdana" panose="020B0604030504040204" pitchFamily="34" charset="0"/>
                          <a:ea typeface="Verdana" panose="020B0604030504040204" pitchFamily="34" charset="0"/>
                          <a:cs typeface="Arial Narrow"/>
                          <a:sym typeface="Arial Narrow"/>
                        </a:rPr>
                        <a:t>3) </a:t>
                      </a:r>
                      <a:r>
                        <a:rPr lang="es-CO" sz="900" u="none" strike="noStrike" dirty="0">
                          <a:latin typeface="Verdana" panose="020B0604030504040204" pitchFamily="34" charset="0"/>
                          <a:ea typeface="Verdana" panose="020B0604030504040204" pitchFamily="34" charset="0"/>
                          <a:cs typeface="Arial Narrow"/>
                          <a:sym typeface="Arial Narrow"/>
                        </a:rPr>
                        <a:t>Se reporta afectación al puente vehicular debido a una creciente súbita de la quebrada </a:t>
                      </a:r>
                      <a:r>
                        <a:rPr lang="es-CO" sz="900" u="none" strike="noStrike" dirty="0" err="1">
                          <a:latin typeface="Verdana" panose="020B0604030504040204" pitchFamily="34" charset="0"/>
                          <a:ea typeface="Verdana" panose="020B0604030504040204" pitchFamily="34" charset="0"/>
                          <a:cs typeface="Arial Narrow"/>
                          <a:sym typeface="Arial Narrow"/>
                        </a:rPr>
                        <a:t>Güengüe</a:t>
                      </a:r>
                      <a:r>
                        <a:rPr lang="es-CO" sz="900" u="none" strike="noStrike" dirty="0">
                          <a:latin typeface="Verdana" panose="020B0604030504040204" pitchFamily="34" charset="0"/>
                          <a:ea typeface="Verdana" panose="020B0604030504040204" pitchFamily="34" charset="0"/>
                          <a:cs typeface="Arial Narrow"/>
                          <a:sym typeface="Arial Narrow"/>
                        </a:rPr>
                        <a:t> (17/04/2026) </a:t>
                      </a:r>
                      <a:r>
                        <a:rPr lang="es-CO" sz="900" b="1" u="none" strike="noStrike" dirty="0">
                          <a:latin typeface="Verdana" panose="020B0604030504040204" pitchFamily="34" charset="0"/>
                          <a:ea typeface="Verdana" panose="020B0604030504040204" pitchFamily="34" charset="0"/>
                          <a:cs typeface="Arial Narrow"/>
                          <a:sym typeface="Arial Narrow"/>
                        </a:rPr>
                        <a:t>4)</a:t>
                      </a:r>
                      <a:r>
                        <a:rPr lang="es-CO" sz="900" u="none" strike="noStrike" dirty="0">
                          <a:latin typeface="Verdana" panose="020B0604030504040204" pitchFamily="34" charset="0"/>
                          <a:ea typeface="Verdana" panose="020B0604030504040204" pitchFamily="34" charset="0"/>
                          <a:cs typeface="Arial Narrow"/>
                          <a:sym typeface="Arial Narrow"/>
                        </a:rPr>
                        <a:t> Se reportan afectaciones en el barrio Villa rosario, Corinto Cauca, por desbordamiento del Río </a:t>
                      </a:r>
                      <a:r>
                        <a:rPr lang="es-CO" sz="900" u="none" strike="noStrike" dirty="0" err="1">
                          <a:latin typeface="Verdana" panose="020B0604030504040204" pitchFamily="34" charset="0"/>
                          <a:ea typeface="Verdana" panose="020B0604030504040204" pitchFamily="34" charset="0"/>
                          <a:cs typeface="Arial Narrow"/>
                          <a:sym typeface="Arial Narrow"/>
                        </a:rPr>
                        <a:t>Güengüe</a:t>
                      </a:r>
                      <a:r>
                        <a:rPr lang="es-CO" sz="900" u="none" strike="noStrike" dirty="0">
                          <a:latin typeface="Verdana" panose="020B0604030504040204" pitchFamily="34" charset="0"/>
                          <a:ea typeface="Verdana" panose="020B0604030504040204" pitchFamily="34" charset="0"/>
                          <a:cs typeface="Arial Narrow"/>
                          <a:sym typeface="Arial Narrow"/>
                        </a:rPr>
                        <a:t> en el sector el barranco (18/04/2026)</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L="91443" marR="91443" marT="45823" marB="458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357074"/>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 los ríos Claro y Jamundí</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Claro, Jamundí, Pance y sus afluentes. Se recomienda especial atención al municipio de Jamundí, Valle del Cauca. </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1163025"/>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Lilí, Meléndez y Cañaveralejo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las cuencas de los ríos Lilí, Meléndez y </a:t>
                      </a:r>
                      <a:r>
                        <a:rPr lang="es-CO" sz="900" u="none" strike="noStrike" cap="none" dirty="0" err="1">
                          <a:latin typeface="Verdana" panose="020B0604030504040204" pitchFamily="34" charset="0"/>
                          <a:ea typeface="Verdana" panose="020B0604030504040204" pitchFamily="34" charset="0"/>
                          <a:cs typeface="Arial Narrow"/>
                          <a:sym typeface="Arial Narrow"/>
                        </a:rPr>
                        <a:t>Canaveralejo</a:t>
                      </a:r>
                      <a:r>
                        <a:rPr lang="es-CO" sz="900" u="none" strike="noStrike" cap="none" dirty="0">
                          <a:latin typeface="Verdana" panose="020B0604030504040204" pitchFamily="34" charset="0"/>
                          <a:ea typeface="Verdana" panose="020B0604030504040204" pitchFamily="34" charset="0"/>
                          <a:cs typeface="Arial Narrow"/>
                          <a:sym typeface="Arial Narrow"/>
                        </a:rPr>
                        <a:t>, afluentes al Alto Cauca en el departamento de Valle del Cauca. Se recomienda especial atención en la ciudad de Cali.</a:t>
                      </a:r>
                    </a:p>
                  </a:txBody>
                  <a:tcPr marL="91452" marR="91452" marT="45656" marB="4565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4734913"/>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Cali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Cali y sus afluentes. Se recomienda especial atención en la ciudad de Cali.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5753372"/>
                  </a:ext>
                </a:extLst>
              </a:tr>
            </a:tbl>
          </a:graphicData>
        </a:graphic>
      </p:graphicFrame>
      <p:sp>
        <p:nvSpPr>
          <p:cNvPr id="227359" name="Google Shape;158;p1" descr="Recurso 37.png">
            <a:extLst>
              <a:ext uri="{FF2B5EF4-FFF2-40B4-BE49-F238E27FC236}">
                <a16:creationId xmlns:a16="http://schemas.microsoft.com/office/drawing/2014/main" id="{5BBFF3AD-CA46-CA32-5E7E-BEA994D78935}"/>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4FC4A067-16AD-6003-C4C2-B8F419AA9DB6}"/>
              </a:ext>
            </a:extLst>
          </p:cNvPr>
          <p:cNvPicPr>
            <a:picLocks noChangeAspect="1"/>
          </p:cNvPicPr>
          <p:nvPr/>
        </p:nvPicPr>
        <p:blipFill>
          <a:blip r:embed="rId2"/>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EA2386BB-5246-7143-FC0A-E235A358E1D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285F68B8-89E5-4029-9CE1-7068B6079F1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066E14F6-0E07-77E3-238C-4E525CD2047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6EBBD9BC-ADCB-F97E-3E79-CE8909617DA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6D9BA2FA-8A1A-BF4F-584B-9EAA25A3807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3094940B-C13D-479E-EC51-44FA5A97318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4A3B2573-3C30-BAD3-4E57-EF1EBA34BEE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238200EA-34CF-DDC4-8E6E-3AD56559DC8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605"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0084D0EE-09DE-636F-8636-391CA0D595D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636"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3B2B3797-68A2-9914-B95B-A104C0D12000}"/>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58636"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8A2EA761-D610-6CBB-ADAB-B7E0D7F6F40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4" name="object 10">
            <a:extLst>
              <a:ext uri="{FF2B5EF4-FFF2-40B4-BE49-F238E27FC236}">
                <a16:creationId xmlns:a16="http://schemas.microsoft.com/office/drawing/2014/main" id="{F1AB112D-11F8-513F-C97A-6AB9DDBE77ED}"/>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97014" y="1294719"/>
            <a:ext cx="3774082" cy="4946400"/>
          </a:xfrm>
          <a:prstGeom prst="rect">
            <a:avLst/>
          </a:prstGeom>
        </p:spPr>
      </p:pic>
      <p:pic>
        <p:nvPicPr>
          <p:cNvPr id="2" name="Google Shape;934;p22" descr="Recurso 39.png">
            <a:extLst>
              <a:ext uri="{FF2B5EF4-FFF2-40B4-BE49-F238E27FC236}">
                <a16:creationId xmlns:a16="http://schemas.microsoft.com/office/drawing/2014/main" id="{10250CC3-8250-ED99-2773-1AA0AF0238F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D7D390C9-3655-DE86-15D3-CED4B8F35F7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71508FBD-23D2-FA34-39F0-27F27BDA6F27}"/>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8955" y="535169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64FCAFB6-EC69-2EC0-B25A-35C9C8595AC9}"/>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07173" y="441193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8;p9">
            <a:extLst>
              <a:ext uri="{FF2B5EF4-FFF2-40B4-BE49-F238E27FC236}">
                <a16:creationId xmlns:a16="http://schemas.microsoft.com/office/drawing/2014/main" id="{F7431BBF-EADA-034C-6FF7-8F5E15D806A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2686" y="3111476"/>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6927E847-17F1-34B6-B023-F7B899077F8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2686" y="4197326"/>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27764FE5-86E6-B8EB-4A49-14733D68D5B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404172" y="417208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14ACF1BE-C20D-91D2-EAE1-00286F8DD11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158427" y="444983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B0DB460A-05F0-C8B3-542D-A8FBB0B5A28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96256" y="197451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02AF0C2F-EFF7-CC62-853E-3A13F8194BD2}"/>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2686" y="4816070"/>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C464B7FA-F8D6-AA2F-5555-3B74F39E863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2686" y="5401286"/>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C8F5F28D-1774-C3E6-7FFB-E8D9849CB0E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455988" y="392214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98074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14B25-4A05-A547-5C90-A381678D525C}"/>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95529CF1-2F4C-2EE2-39F9-E1B7A700CB86}"/>
              </a:ext>
            </a:extLst>
          </p:cNvPr>
          <p:cNvGraphicFramePr/>
          <p:nvPr/>
        </p:nvGraphicFramePr>
        <p:xfrm>
          <a:off x="4079957" y="1594293"/>
          <a:ext cx="7671415" cy="4284388"/>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Desbaratado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río</a:t>
                      </a:r>
                      <a:r>
                        <a:rPr lang="es-CO" sz="900" b="0" u="none" strike="noStrike" dirty="0">
                          <a:latin typeface="Verdana" panose="020B0604030504040204" pitchFamily="34" charset="0"/>
                          <a:ea typeface="Verdana" panose="020B0604030504040204" pitchFamily="34" charset="0"/>
                          <a:cs typeface="Arial Narrow"/>
                          <a:sym typeface="Arial Narrow"/>
                        </a:rPr>
                        <a:t> Desbaratado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a:t>
                      </a:r>
                      <a:endParaRPr lang="es-CO" sz="900" dirty="0">
                        <a:latin typeface="Verdana" panose="020B0604030504040204" pitchFamily="34" charset="0"/>
                        <a:ea typeface="Verdana" panose="020B0604030504040204" pitchFamily="34" charset="0"/>
                      </a:endParaRPr>
                    </a:p>
                  </a:txBody>
                  <a:tcPr marL="91439" marR="91439" marT="45723" marB="457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95903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a:t>
                      </a:r>
                      <a:r>
                        <a:rPr lang="es-CO" sz="900" u="none" strike="noStrike" dirty="0">
                          <a:latin typeface="Verdana" panose="020B0604030504040204" pitchFamily="34" charset="0"/>
                          <a:ea typeface="Verdana" panose="020B0604030504040204" pitchFamily="34" charset="0"/>
                          <a:cs typeface="Arial Narrow"/>
                          <a:sym typeface="Arial Narrow"/>
                        </a:rPr>
                        <a:t>de los ríos</a:t>
                      </a:r>
                      <a:r>
                        <a:rPr lang="es-CO" sz="900" b="0" u="none" strike="noStrike" dirty="0">
                          <a:latin typeface="Verdana" panose="020B0604030504040204" pitchFamily="34" charset="0"/>
                          <a:ea typeface="Verdana" panose="020B0604030504040204" pitchFamily="34" charset="0"/>
                          <a:cs typeface="Arial Narrow"/>
                          <a:sym typeface="Arial Narrow"/>
                        </a:rPr>
                        <a:t> </a:t>
                      </a:r>
                      <a:r>
                        <a:rPr lang="es-CO" sz="900" b="0" u="none" strike="noStrike" dirty="0" err="1">
                          <a:latin typeface="Verdana" panose="020B0604030504040204" pitchFamily="34" charset="0"/>
                          <a:ea typeface="Verdana" panose="020B0604030504040204" pitchFamily="34" charset="0"/>
                          <a:cs typeface="Arial Narrow"/>
                          <a:sym typeface="Arial Narrow"/>
                        </a:rPr>
                        <a:t>Guachal</a:t>
                      </a:r>
                      <a:r>
                        <a:rPr lang="es-CO" sz="900" b="0" u="none" strike="noStrike" dirty="0">
                          <a:latin typeface="Verdana" panose="020B0604030504040204" pitchFamily="34" charset="0"/>
                          <a:ea typeface="Verdana" panose="020B0604030504040204" pitchFamily="34" charset="0"/>
                          <a:cs typeface="Arial Narrow"/>
                          <a:sym typeface="Arial Narrow"/>
                        </a:rPr>
                        <a:t>, Bolo, Fraile y Párraga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 Bolo, Fraile, </a:t>
                      </a:r>
                      <a:r>
                        <a:rPr lang="es-CO" sz="900" u="none" strike="noStrike" dirty="0" err="1">
                          <a:latin typeface="Verdana" panose="020B0604030504040204" pitchFamily="34" charset="0"/>
                          <a:ea typeface="Verdana" panose="020B0604030504040204" pitchFamily="34" charset="0"/>
                          <a:cs typeface="Arial Narrow"/>
                          <a:sym typeface="Arial Narrow"/>
                        </a:rPr>
                        <a:t>Guachal</a:t>
                      </a:r>
                      <a:r>
                        <a:rPr lang="es-CO" sz="900" u="none" strike="noStrike" dirty="0">
                          <a:latin typeface="Verdana" panose="020B0604030504040204" pitchFamily="34" charset="0"/>
                          <a:ea typeface="Verdana" panose="020B0604030504040204" pitchFamily="34" charset="0"/>
                          <a:cs typeface="Arial Narrow"/>
                          <a:sym typeface="Arial Narrow"/>
                        </a:rPr>
                        <a:t> y Párraga y sus afluentes, aportantes al río Cauca en el departamento del Valle del Cauca. Especial atención en los municipios de Candelaria, Florida, Palmira y Pradera. </a:t>
                      </a:r>
                      <a:endParaRPr lang="es-CO" sz="900" b="1" u="none" strike="noStrike" dirty="0">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357074"/>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 los ríos Amaime y Cerrito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súbitas en los ríos Amaime, Cerrito y sus afluentes como el río Nima (departamento de Valle del Cauca). Especial atención en el municipio de Palmira y Valle del Cauca.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2567053"/>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Guabas, Sabaletas y Sonso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Guabas, Sabaletas, Sonso y sus afluentes. Especial atención en los municipios de Ginebra y Guacarí (departamento de Valle del Cauca). </a:t>
                      </a: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8001497"/>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directas al río Cauca en el departamento del Valle del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noProof="0" dirty="0">
                          <a:latin typeface="Verdana" panose="020B0604030504040204" pitchFamily="34" charset="0"/>
                          <a:ea typeface="Verdana" panose="020B0604030504040204" pitchFamily="34" charset="0"/>
                          <a:cs typeface="Arial Narrow"/>
                          <a:sym typeface="Arial Narrow"/>
                        </a:rPr>
                        <a:t>Probabilidad de crecientes súbitas en la SZH de los ríos </a:t>
                      </a:r>
                      <a:r>
                        <a:rPr lang="es-CO" sz="900" u="none" strike="noStrike" noProof="0" dirty="0" err="1">
                          <a:latin typeface="Verdana" panose="020B0604030504040204" pitchFamily="34" charset="0"/>
                          <a:ea typeface="Verdana" panose="020B0604030504040204" pitchFamily="34" charset="0"/>
                          <a:cs typeface="Arial Narrow"/>
                          <a:sym typeface="Arial Narrow"/>
                        </a:rPr>
                        <a:t>Arroyohondo</a:t>
                      </a:r>
                      <a:r>
                        <a:rPr lang="es-CO" sz="900" u="none" strike="noStrike" noProof="0" dirty="0">
                          <a:latin typeface="Verdana" panose="020B0604030504040204" pitchFamily="34" charset="0"/>
                          <a:ea typeface="Verdana" panose="020B0604030504040204" pitchFamily="34" charset="0"/>
                          <a:cs typeface="Arial Narrow"/>
                          <a:sym typeface="Arial Narrow"/>
                        </a:rPr>
                        <a:t>, </a:t>
                      </a:r>
                      <a:r>
                        <a:rPr lang="es-CO" sz="900" u="none" strike="noStrike" noProof="0" dirty="0" err="1">
                          <a:latin typeface="Verdana" panose="020B0604030504040204" pitchFamily="34" charset="0"/>
                          <a:ea typeface="Verdana" panose="020B0604030504040204" pitchFamily="34" charset="0"/>
                          <a:cs typeface="Arial Narrow"/>
                          <a:sym typeface="Arial Narrow"/>
                        </a:rPr>
                        <a:t>Dapa</a:t>
                      </a:r>
                      <a:r>
                        <a:rPr lang="es-CO" sz="900" u="none" strike="noStrike" noProof="0" dirty="0">
                          <a:latin typeface="Verdana" panose="020B0604030504040204" pitchFamily="34" charset="0"/>
                          <a:ea typeface="Verdana" panose="020B0604030504040204" pitchFamily="34" charset="0"/>
                          <a:cs typeface="Arial Narrow"/>
                          <a:sym typeface="Arial Narrow"/>
                        </a:rPr>
                        <a:t>, </a:t>
                      </a:r>
                      <a:r>
                        <a:rPr lang="es-CO" sz="900" u="none" strike="noStrike" noProof="0" dirty="0" err="1">
                          <a:latin typeface="Verdana" panose="020B0604030504040204" pitchFamily="34" charset="0"/>
                          <a:ea typeface="Verdana" panose="020B0604030504040204" pitchFamily="34" charset="0"/>
                          <a:cs typeface="Arial Narrow"/>
                          <a:sym typeface="Arial Narrow"/>
                        </a:rPr>
                        <a:t>Mediacanoa</a:t>
                      </a:r>
                      <a:r>
                        <a:rPr lang="es-CO" sz="900" u="none" strike="noStrike" noProof="0" dirty="0">
                          <a:latin typeface="Verdana" panose="020B0604030504040204" pitchFamily="34" charset="0"/>
                          <a:ea typeface="Verdana" panose="020B0604030504040204" pitchFamily="34" charset="0"/>
                          <a:cs typeface="Arial Narrow"/>
                          <a:sym typeface="Arial Narrow"/>
                        </a:rPr>
                        <a:t>, Mulalo, Piedras, Vijes y Yotoco y sus afluentes (departamento de Valle del Cauca). </a:t>
                      </a: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8218877"/>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Cuenca de los ríos </a:t>
                      </a:r>
                      <a:r>
                        <a:rPr lang="es-CO" sz="900" b="0" u="none" strike="noStrike">
                          <a:latin typeface="Verdana" panose="020B0604030504040204" pitchFamily="34" charset="0"/>
                          <a:ea typeface="Verdana" panose="020B0604030504040204" pitchFamily="34" charset="0"/>
                          <a:cs typeface="Arial Narrow"/>
                          <a:sym typeface="Arial Narrow"/>
                        </a:rPr>
                        <a:t>Guadalajara y San Pedro</a:t>
                      </a:r>
                      <a:endParaRPr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Guadalajara, San Pedro y sus afluentes, especialmente la quebrada La Pachita. Especial atención en los municipios de Guadalajara de Buga y San Pedro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dirty="0">
                          <a:latin typeface="Verdana" panose="020B0604030504040204" pitchFamily="34" charset="0"/>
                          <a:ea typeface="Verdana" panose="020B0604030504040204" pitchFamily="34" charset="0"/>
                          <a:cs typeface="Arial Narrow"/>
                          <a:sym typeface="Arial Narrow"/>
                        </a:rPr>
                        <a:t>.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1163025"/>
                  </a:ext>
                </a:extLst>
              </a:tr>
            </a:tbl>
          </a:graphicData>
        </a:graphic>
      </p:graphicFrame>
      <p:sp>
        <p:nvSpPr>
          <p:cNvPr id="227359" name="Google Shape;158;p1" descr="Recurso 37.png">
            <a:extLst>
              <a:ext uri="{FF2B5EF4-FFF2-40B4-BE49-F238E27FC236}">
                <a16:creationId xmlns:a16="http://schemas.microsoft.com/office/drawing/2014/main" id="{32E68B6C-710A-2364-F938-7A83C6472B36}"/>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2541013D-9F52-9E80-DFCF-7E26EAA60A78}"/>
              </a:ext>
            </a:extLst>
          </p:cNvPr>
          <p:cNvPicPr>
            <a:picLocks noChangeAspect="1"/>
          </p:cNvPicPr>
          <p:nvPr/>
        </p:nvPicPr>
        <p:blipFill>
          <a:blip r:embed="rId2"/>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557BA898-927F-1532-36A8-8E6DE3C955DE}"/>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46E879A7-2A3C-E665-DE08-D66E1B180E1A}"/>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63263BA6-6D5F-1753-DCD0-20D8DE5599A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D0DA136E-DECD-DC7C-E6FE-9CF8BBA86AB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D16A9F40-78A3-152F-0C3F-E59305AB26C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AD1B7BB8-B668-DAA5-EAF8-5262729F73A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042806F9-E967-3220-FBF5-E1C0B00CE8D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ACC730C5-6757-3923-25EE-47EA9A40F00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605"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BD06A3A4-F2F4-83D3-54B1-965BDAAEFEB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636"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F97D115F-450E-0F3D-6C4F-EA550067877E}"/>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58636"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3ACC49D5-9C47-0904-0CA3-D3A8C8FB086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4" name="object 10">
            <a:extLst>
              <a:ext uri="{FF2B5EF4-FFF2-40B4-BE49-F238E27FC236}">
                <a16:creationId xmlns:a16="http://schemas.microsoft.com/office/drawing/2014/main" id="{D630A5D4-8352-8913-47F1-97A94AFA6672}"/>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97014" y="1294719"/>
            <a:ext cx="3774082" cy="4946400"/>
          </a:xfrm>
          <a:prstGeom prst="rect">
            <a:avLst/>
          </a:prstGeom>
        </p:spPr>
      </p:pic>
      <p:pic>
        <p:nvPicPr>
          <p:cNvPr id="2" name="Google Shape;934;p22" descr="Recurso 39.png">
            <a:extLst>
              <a:ext uri="{FF2B5EF4-FFF2-40B4-BE49-F238E27FC236}">
                <a16:creationId xmlns:a16="http://schemas.microsoft.com/office/drawing/2014/main" id="{5BEF91DB-7118-2F23-5AD2-01C1575944AB}"/>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96D95B6D-E490-D94D-F673-6B457764012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6E494643-EA5C-BFA6-086A-E6E87D079D25}"/>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8955" y="535169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35745A98-6066-DA63-61A5-86C80E07706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41158" y="328385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3ED72CA8-23BF-9D45-8804-37F2FA0B229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94947" y="36603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B0B88984-CB87-92B2-F9FC-973356747D21}"/>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959088" y="40100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FBAAF87E-619A-D1F2-9E40-2FE246A32E10}"/>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636358" y="326252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7638E44C-91E4-5D91-B635-4164B202005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4970" y="46787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8;p9">
            <a:extLst>
              <a:ext uri="{FF2B5EF4-FFF2-40B4-BE49-F238E27FC236}">
                <a16:creationId xmlns:a16="http://schemas.microsoft.com/office/drawing/2014/main" id="{DFAC988E-319C-193E-A9EC-64522E99C77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4970" y="533710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303B02EF-B760-FD7D-EC29-122AF868C15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0210" y="216109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3CA5C38A-71DA-829F-A5B7-BD5E917F293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1066" y="280117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60B1508F-D7D9-3881-E690-7039BFC0246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8018" y="342905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8;p9">
            <a:extLst>
              <a:ext uri="{FF2B5EF4-FFF2-40B4-BE49-F238E27FC236}">
                <a16:creationId xmlns:a16="http://schemas.microsoft.com/office/drawing/2014/main" id="{82EC3398-BE09-E72A-8E91-5536BFED496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5826" y="405694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1346"/>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7CA57-988D-FB44-5D67-3CA36A1C7063}"/>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FFBB7BF2-9DCB-E5F9-FD41-BE938C02AC71}"/>
              </a:ext>
            </a:extLst>
          </p:cNvPr>
          <p:cNvGraphicFramePr/>
          <p:nvPr/>
        </p:nvGraphicFramePr>
        <p:xfrm>
          <a:off x="4151675" y="1976013"/>
          <a:ext cx="7671415" cy="3353887"/>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solidFill>
                            <a:schemeClr val="dk1"/>
                          </a:solidFill>
                          <a:latin typeface="Verdana" panose="020B0604030504040204" pitchFamily="34" charset="0"/>
                          <a:ea typeface="Verdana" panose="020B0604030504040204" pitchFamily="34" charset="0"/>
                          <a:cs typeface="Arial Narrow"/>
                          <a:sym typeface="Arial Narrow"/>
                        </a:rPr>
                        <a:t>Cuencas de los ríos Tuluá y Morales</a:t>
                      </a:r>
                      <a:endParaRPr lang="es-CO" sz="90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súbitas en las cuencas de los ríos Tuluá y Morales, entre otros aportantes al río Cauca en el departamento del Valle del Cauca, especialmente el río San Pedro. Especialmente atención al municipio de Tuluá, Valle del Cauca.</a:t>
                      </a:r>
                      <a:endParaRPr sz="900" b="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95903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del río Bugalagrande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Bugalagrande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del municipio de Andalucía y Bugalagrande. </a:t>
                      </a:r>
                      <a:endParaRPr lang="es-ES" sz="900" u="none" strike="noStrike" baseline="0" dirty="0">
                        <a:latin typeface="Verdana" panose="020B0604030504040204" pitchFamily="34" charset="0"/>
                        <a:ea typeface="Verdana" panose="020B0604030504040204" pitchFamily="34" charset="0"/>
                        <a:cs typeface="Arial Narrow"/>
                        <a:sym typeface="Arial Narrow"/>
                      </a:endParaRPr>
                    </a:p>
                  </a:txBody>
                  <a:tcPr marL="91450" marR="91450"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357074"/>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s-CO" sz="900" b="0" u="none" strike="noStrike" kern="1200"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kern="1200"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latinLnBrk="0" hangingPunct="1">
                        <a:lnSpc>
                          <a:spcPct val="100000"/>
                        </a:lnSpc>
                        <a:spcBef>
                          <a:spcPts val="0"/>
                        </a:spcBef>
                        <a:spcAft>
                          <a:spcPts val="0"/>
                        </a:spcAft>
                        <a:buClr>
                          <a:srgbClr val="000000"/>
                        </a:buClr>
                        <a:buSzPts val="1050"/>
                        <a:buFont typeface="Arial"/>
                        <a:buNone/>
                      </a:pPr>
                      <a:r>
                        <a:rPr lang="es-CO" sz="900" b="0" u="none" strike="noStrike" kern="1200" cap="none">
                          <a:solidFill>
                            <a:srgbClr val="000000"/>
                          </a:solidFill>
                          <a:latin typeface="Verdana" panose="020B0604030504040204" pitchFamily="34" charset="0"/>
                          <a:ea typeface="Verdana" panose="020B0604030504040204" pitchFamily="34" charset="0"/>
                          <a:cs typeface="Arial Narrow"/>
                          <a:sym typeface="Arial Narrow"/>
                        </a:rPr>
                        <a:t>Cuenca del río La Paila</a:t>
                      </a:r>
                      <a:endParaRPr sz="900" b="0" u="none" strike="noStrike" kern="1200"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latinLnBrk="0" hangingPunct="1">
                        <a:lnSpc>
                          <a:spcPct val="100000"/>
                        </a:lnSpc>
                        <a:spcBef>
                          <a:spcPts val="0"/>
                        </a:spcBef>
                        <a:spcAft>
                          <a:spcPts val="0"/>
                        </a:spcAft>
                        <a:buClr>
                          <a:srgbClr val="000000"/>
                        </a:buClr>
                        <a:buSzPts val="1050"/>
                        <a:buFont typeface="Arial"/>
                        <a:buNone/>
                      </a:pPr>
                      <a:r>
                        <a:rPr lang="es-CO" sz="900" b="0" u="none" strike="noStrike" kern="1200"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 súbita en el río La Paila y sus afluentes (quebradas San José, Brasil, La Esperanza, Sanabria y San Marcos). Especial atención a la altura de los municipios de Zarzal y Sevilla (Valle del Cauca). </a:t>
                      </a:r>
                      <a:endParaRPr sz="900" b="0" u="none" strike="noStrike" kern="1200" cap="none" dirty="0">
                        <a:solidFill>
                          <a:srgbClr val="000000"/>
                        </a:solidFill>
                        <a:latin typeface="Verdana" panose="020B0604030504040204" pitchFamily="34" charset="0"/>
                        <a:ea typeface="Verdana" panose="020B0604030504040204" pitchFamily="34" charset="0"/>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2567053"/>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aportantes al río Cauca en el norte departamento del Valle del Cauca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 las quebradas Las Cañas - Los Micos y Obando, aportantes al Cauca en el departamento Valle del Cauca. Especial atención en los municipios de Zarzal, la Victoria, Obando y Cartago.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8001497"/>
                  </a:ext>
                </a:extLst>
              </a:tr>
            </a:tbl>
          </a:graphicData>
        </a:graphic>
      </p:graphicFrame>
      <p:sp>
        <p:nvSpPr>
          <p:cNvPr id="227359" name="Google Shape;158;p1" descr="Recurso 37.png">
            <a:extLst>
              <a:ext uri="{FF2B5EF4-FFF2-40B4-BE49-F238E27FC236}">
                <a16:creationId xmlns:a16="http://schemas.microsoft.com/office/drawing/2014/main" id="{CA3112EC-BD9B-E36D-5CE0-960F974DEE31}"/>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A51D8A6B-93F9-4B32-589B-2DCDB6CEA00C}"/>
              </a:ext>
            </a:extLst>
          </p:cNvPr>
          <p:cNvPicPr>
            <a:picLocks noChangeAspect="1"/>
          </p:cNvPicPr>
          <p:nvPr/>
        </p:nvPicPr>
        <p:blipFill>
          <a:blip r:embed="rId2"/>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C652E922-5312-449C-C2A0-99780E7FB56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2062B4E7-C649-E9B0-33A3-59B6B59CC854}"/>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E9F56F5C-84DC-0AE0-3D38-2FAA1329C7C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24F20ACC-9BDD-9315-B0E7-6873EF0F50C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72202AE3-3563-9169-C6AE-8C87DB169CC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E360F2C4-51A0-7EAD-FD22-502155F44BB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A676C66C-7837-9BDE-850D-7BC02295221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72229C13-C6EB-ADC1-1D5D-9FDBCA8D2DD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605"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32941634-A024-D310-7E47-1FB245D58E8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636"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F5A0D671-C10F-CB8B-2D12-6551BF991D72}"/>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58636"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F5660564-6BCE-0A15-2BF6-4CE9B1BEFB3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4" name="object 10">
            <a:extLst>
              <a:ext uri="{FF2B5EF4-FFF2-40B4-BE49-F238E27FC236}">
                <a16:creationId xmlns:a16="http://schemas.microsoft.com/office/drawing/2014/main" id="{E725006B-C23D-4500-E44F-0CEC1FA1A04D}"/>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97014" y="1294719"/>
            <a:ext cx="3774082" cy="4946400"/>
          </a:xfrm>
          <a:prstGeom prst="rect">
            <a:avLst/>
          </a:prstGeom>
        </p:spPr>
      </p:pic>
      <p:pic>
        <p:nvPicPr>
          <p:cNvPr id="2" name="Google Shape;934;p22" descr="Recurso 39.png">
            <a:extLst>
              <a:ext uri="{FF2B5EF4-FFF2-40B4-BE49-F238E27FC236}">
                <a16:creationId xmlns:a16="http://schemas.microsoft.com/office/drawing/2014/main" id="{63A1B43A-8373-BE58-0CEE-191E6F61B0B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62E9C6EE-A918-2F32-B278-47090DBDB6B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C8AF9722-6554-4CB2-08C6-4A261515A6D3}"/>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8955" y="535169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29ED7C98-53CF-D634-5BBE-419F6EF302AE}"/>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192169" y="310456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40C8829B-581D-8D59-5A85-3D10558A6229}"/>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156312" y="27728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68375673-11D0-B736-7233-96CA8209F100}"/>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317676" y="23156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DF0696C0-841A-43CE-2D30-0AADE7945FF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0407" y="256038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45239EAB-EBAB-4C10-A905-C215229A2A7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0407" y="317894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F47871FF-497C-8862-E838-EE84F3EEA6F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0407" y="379751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8;p9">
            <a:extLst>
              <a:ext uri="{FF2B5EF4-FFF2-40B4-BE49-F238E27FC236}">
                <a16:creationId xmlns:a16="http://schemas.microsoft.com/office/drawing/2014/main" id="{7797FE75-B19C-3BD9-1C5A-4B2BBB2726A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0407" y="459536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597230"/>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67BA-418A-E5E4-0E29-C5270E927E71}"/>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759D87AB-9C22-ADC1-9C41-F47849FBC596}"/>
              </a:ext>
            </a:extLst>
          </p:cNvPr>
          <p:cNvGraphicFramePr/>
          <p:nvPr/>
        </p:nvGraphicFramePr>
        <p:xfrm>
          <a:off x="4079957" y="1720023"/>
          <a:ext cx="7671415" cy="4157762"/>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Frío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F</a:t>
                      </a:r>
                      <a:r>
                        <a:rPr lang="es-CO" sz="900" b="0" u="none" strike="noStrike" cap="none" dirty="0">
                          <a:latin typeface="Verdana" panose="020B0604030504040204" pitchFamily="34" charset="0"/>
                          <a:ea typeface="Verdana" panose="020B0604030504040204" pitchFamily="34" charset="0"/>
                          <a:cs typeface="Arial Narrow"/>
                          <a:sym typeface="Arial Narrow"/>
                        </a:rPr>
                        <a:t>río y sus afluentes, como  el río Lindo. Especial atención en los municipios de Riofrío y Trujillo. </a:t>
                      </a:r>
                      <a:endParaRPr lang="es-CO" sz="900" b="1" u="none" strike="noStrike" cap="none" dirty="0">
                        <a:latin typeface="Verdana" panose="020B0604030504040204" pitchFamily="34" charset="0"/>
                        <a:ea typeface="Verdana" panose="020B0604030504040204" pitchFamily="34" charset="0"/>
                      </a:endParaRPr>
                    </a:p>
                  </a:txBody>
                  <a:tcPr marL="91444" marR="91444"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95903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Pescador – RUT – Chanco – Catarina – Cañaveral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Roldanillo, Cáceres, Quebrada El Rey, Zanjón Los Mudos y Quebrada La Unión asociados con el distrito de riego del RUT (ríos Roldanillo - La Unión  - Toro) y pertenecientes a la subzona hidrográfica de los ríos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Pescador, Chanco, Catarina, Cañaveral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(departamento de Valle del Cauca), se recomienda especial atención en los municipios de El Águila, Roldanillo y La Unión (Valle del Cauca).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851644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Cuenca del río La Vieja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el río La Vieja y sus afluentes, especialmente en los ríos Verde (municipios de Córdoba y Buenavista) y Quindío (municipios de Calarcá y Salento), río Lejos y la quebrada La Iglesia (municipio de Pijao), rio Barragán, ríos Santo Domingo y Verde. Se recomienda especial atención en los municipios de Tebaida, Pijao, Génova, Armenia, Calarcá y Salento (Quindío)</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Caicedonia y Cartago (Valle del Cauca). </a:t>
                      </a:r>
                      <a:r>
                        <a:rPr lang="es-CO" sz="900" b="1"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Notas: 1) </a:t>
                      </a:r>
                      <a:r>
                        <a:rPr lang="es-CO" sz="900" b="0" i="0" u="none" strike="noStrike" kern="1200" cap="none" dirty="0">
                          <a:solidFill>
                            <a:srgbClr val="000000"/>
                          </a:solidFill>
                          <a:latin typeface="Verdana" panose="020B0604030504040204" pitchFamily="34" charset="0"/>
                          <a:ea typeface="Verdana" panose="020B0604030504040204" pitchFamily="34" charset="0"/>
                          <a:cs typeface="Arial Narrow"/>
                          <a:sym typeface="Arial Narrow"/>
                        </a:rPr>
                        <a:t>Se reportó creciente súbita de la quebrada La Bolivia a la altura del corregimiento la Quebrada Negra, del municipio de Calarcá, Quindío (15/04/2026). </a:t>
                      </a:r>
                      <a:r>
                        <a:rPr lang="es-CO" sz="900" b="1" i="0" u="none" strike="noStrike" kern="1200" cap="none" dirty="0">
                          <a:solidFill>
                            <a:srgbClr val="000000"/>
                          </a:solidFill>
                          <a:latin typeface="Verdana" panose="020B0604030504040204" pitchFamily="34" charset="0"/>
                          <a:ea typeface="Verdana" panose="020B0604030504040204" pitchFamily="34" charset="0"/>
                          <a:cs typeface="Arial Narrow"/>
                          <a:sym typeface="Arial Narrow"/>
                        </a:rPr>
                        <a:t>2)</a:t>
                      </a:r>
                      <a:r>
                        <a:rPr lang="es-CO" sz="900" b="0" i="0" u="none" strike="noStrike" kern="1200" cap="none" dirty="0">
                          <a:solidFill>
                            <a:srgbClr val="000000"/>
                          </a:solidFill>
                          <a:latin typeface="Verdana" panose="020B0604030504040204" pitchFamily="34" charset="0"/>
                          <a:ea typeface="Verdana" panose="020B0604030504040204" pitchFamily="34" charset="0"/>
                          <a:cs typeface="Arial Narrow"/>
                          <a:sym typeface="Arial Narrow"/>
                        </a:rPr>
                        <a:t> Se reporta una creciente súbita del rio Quindío (16/04/2026). </a:t>
                      </a:r>
                    </a:p>
                  </a:txBody>
                  <a:tcPr marL="91453" marR="91453" marT="45629" marB="456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357074"/>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Otún y otros directos al río Cauca</a:t>
                      </a: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Otún y sus afluentes, especial atención al río San Eugenio. </a:t>
                      </a:r>
                      <a:r>
                        <a:rPr lang="es-CO" sz="900" b="0" u="none" strike="noStrike" dirty="0">
                          <a:latin typeface="Verdana" panose="020B0604030504040204" pitchFamily="34" charset="0"/>
                          <a:ea typeface="Verdana" panose="020B0604030504040204" pitchFamily="34" charset="0"/>
                          <a:cs typeface="Arial Narrow"/>
                          <a:sym typeface="Arial Narrow"/>
                        </a:rPr>
                        <a:t>Se recomienda especial atención en los municipios de Santa Rosa de Cabal, Dosquebradas, Marsella y Pereira (Risaralda). </a:t>
                      </a:r>
                      <a:endParaRPr sz="900" b="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1163025"/>
                  </a:ext>
                </a:extLst>
              </a:tr>
            </a:tbl>
          </a:graphicData>
        </a:graphic>
      </p:graphicFrame>
      <p:sp>
        <p:nvSpPr>
          <p:cNvPr id="227359" name="Google Shape;158;p1" descr="Recurso 37.png">
            <a:extLst>
              <a:ext uri="{FF2B5EF4-FFF2-40B4-BE49-F238E27FC236}">
                <a16:creationId xmlns:a16="http://schemas.microsoft.com/office/drawing/2014/main" id="{C5389FB9-32CF-49CF-2107-4DAED3BCEF99}"/>
              </a:ext>
            </a:extLst>
          </p:cNvPr>
          <p:cNvSpPr>
            <a:spLocks noChangeAspect="1" noChangeArrowheads="1"/>
          </p:cNvSpPr>
          <p:nvPr/>
        </p:nvSpPr>
        <p:spPr bwMode="auto">
          <a:xfrm>
            <a:off x="1724025" y="3743325"/>
            <a:ext cx="35718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6" name="Imagen 5">
            <a:extLst>
              <a:ext uri="{FF2B5EF4-FFF2-40B4-BE49-F238E27FC236}">
                <a16:creationId xmlns:a16="http://schemas.microsoft.com/office/drawing/2014/main" id="{1617CACE-2D32-27B2-CBA9-C2F0FDC93FC0}"/>
              </a:ext>
            </a:extLst>
          </p:cNvPr>
          <p:cNvPicPr>
            <a:picLocks noChangeAspect="1"/>
          </p:cNvPicPr>
          <p:nvPr/>
        </p:nvPicPr>
        <p:blipFill>
          <a:blip r:embed="rId2"/>
          <a:stretch>
            <a:fillRect/>
          </a:stretch>
        </p:blipFill>
        <p:spPr>
          <a:xfrm>
            <a:off x="0" y="200633"/>
            <a:ext cx="5944430" cy="581106"/>
          </a:xfrm>
          <a:prstGeom prst="rect">
            <a:avLst/>
          </a:prstGeom>
        </p:spPr>
      </p:pic>
      <p:sp>
        <p:nvSpPr>
          <p:cNvPr id="4" name="Google Shape;347;p9" descr="Recurso 25.png">
            <a:extLst>
              <a:ext uri="{FF2B5EF4-FFF2-40B4-BE49-F238E27FC236}">
                <a16:creationId xmlns:a16="http://schemas.microsoft.com/office/drawing/2014/main" id="{57B341CA-8C01-83FA-F9A3-FD425A34D448}"/>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48;p9">
            <a:extLst>
              <a:ext uri="{FF2B5EF4-FFF2-40B4-BE49-F238E27FC236}">
                <a16:creationId xmlns:a16="http://schemas.microsoft.com/office/drawing/2014/main" id="{1CAD5C96-ED9D-D584-B09A-8FBF5DEF43A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1C37453B-85A6-DC09-4A07-8868906FC66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0;p9">
            <a:extLst>
              <a:ext uri="{FF2B5EF4-FFF2-40B4-BE49-F238E27FC236}">
                <a16:creationId xmlns:a16="http://schemas.microsoft.com/office/drawing/2014/main" id="{E77567A4-ADFE-F899-158B-8B25758505A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1;p9" descr="Recurso 32.png">
            <a:extLst>
              <a:ext uri="{FF2B5EF4-FFF2-40B4-BE49-F238E27FC236}">
                <a16:creationId xmlns:a16="http://schemas.microsoft.com/office/drawing/2014/main" id="{5ECAC62E-5C71-6D2C-6F4A-FEAC9F062E1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2;p9">
            <a:extLst>
              <a:ext uri="{FF2B5EF4-FFF2-40B4-BE49-F238E27FC236}">
                <a16:creationId xmlns:a16="http://schemas.microsoft.com/office/drawing/2014/main" id="{0E1850A1-54B0-1E65-80C3-C2A5C88BBC1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E12B7909-041A-C604-633C-35BACEE5FBD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9BB38897-69D2-E01C-7626-50D599A4643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605" y="59528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0;p1" descr="Recurso 25.png">
            <a:extLst>
              <a:ext uri="{FF2B5EF4-FFF2-40B4-BE49-F238E27FC236}">
                <a16:creationId xmlns:a16="http://schemas.microsoft.com/office/drawing/2014/main" id="{F082E875-DC21-1860-7585-861DECF4871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636"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0;p1" descr="Recurso 25.png">
            <a:extLst>
              <a:ext uri="{FF2B5EF4-FFF2-40B4-BE49-F238E27FC236}">
                <a16:creationId xmlns:a16="http://schemas.microsoft.com/office/drawing/2014/main" id="{BCA9D584-769E-5A20-0E32-E24ACDE3DA73}"/>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58636"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31EDDCB4-C180-26F9-3495-20E64757561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24" name="object 10">
            <a:extLst>
              <a:ext uri="{FF2B5EF4-FFF2-40B4-BE49-F238E27FC236}">
                <a16:creationId xmlns:a16="http://schemas.microsoft.com/office/drawing/2014/main" id="{1F97AD3B-55B7-5997-C9B9-710F5E4DBAB6}"/>
              </a:ext>
            </a:extLst>
          </p:cNvPr>
          <p:cNvPicPr/>
          <p:nvPr/>
        </p:nvPicPr>
        <p:blipFill>
          <a:blip r:embed="rId13" r:link="rId14" cstate="print">
            <a:extLst>
              <a:ext uri="{28A0092B-C50C-407E-A947-70E740481C1C}">
                <a14:useLocalDpi xmlns:a14="http://schemas.microsoft.com/office/drawing/2010/main" val="0"/>
              </a:ext>
            </a:extLst>
          </a:blip>
          <a:srcRect/>
          <a:stretch>
            <a:fillRect/>
          </a:stretch>
        </p:blipFill>
        <p:spPr>
          <a:xfrm>
            <a:off x="297014" y="1294719"/>
            <a:ext cx="3774082" cy="4946400"/>
          </a:xfrm>
          <a:prstGeom prst="rect">
            <a:avLst/>
          </a:prstGeom>
        </p:spPr>
      </p:pic>
      <p:pic>
        <p:nvPicPr>
          <p:cNvPr id="2" name="Google Shape;934;p22" descr="Recurso 39.png">
            <a:extLst>
              <a:ext uri="{FF2B5EF4-FFF2-40B4-BE49-F238E27FC236}">
                <a16:creationId xmlns:a16="http://schemas.microsoft.com/office/drawing/2014/main" id="{780F8E99-DBE3-0E66-0B96-EBBADF8AC1A9}"/>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4932C3A7-82F8-48D9-B7A2-F9FFF397D9B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FE86BD23-9584-264B-F450-C4194498A48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8955" y="535169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F297CD7B-1CE6-52B6-78F1-D05F6FFD8CE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1159" y="2275824"/>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8;p9">
            <a:extLst>
              <a:ext uri="{FF2B5EF4-FFF2-40B4-BE49-F238E27FC236}">
                <a16:creationId xmlns:a16="http://schemas.microsoft.com/office/drawing/2014/main" id="{F1579BE6-B953-ED4D-6323-294986E8E65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1159" y="3065464"/>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CB06ED45-C573-4E60-E67C-1AAB29895FD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201159" y="4279880"/>
            <a:ext cx="480852" cy="46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6A3B9C34-BD6C-F8D1-297E-46CE72ED5E49}"/>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164155" y="201143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A4A2E74D-A5FC-F058-77A8-CF0E4ED348B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769833" y="22456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18F3A68E-9332-7831-7926-EB534EC83CC3}"/>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775997" y="17172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229EA6A5-641C-0743-7EE0-5D3C573AB1F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726005" y="276390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46A047A8-154A-8AC3-8FE6-62D773D7C6F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01159" y="5298142"/>
            <a:ext cx="480852" cy="46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26710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AA0D-AB65-3E1A-3F1D-021C6A42F554}"/>
            </a:ext>
          </a:extLst>
        </p:cNvPr>
        <p:cNvGrpSpPr/>
        <p:nvPr/>
      </p:nvGrpSpPr>
      <p:grpSpPr>
        <a:xfrm>
          <a:off x="0" y="0"/>
          <a:ext cx="0" cy="0"/>
          <a:chOff x="0" y="0"/>
          <a:chExt cx="0" cy="0"/>
        </a:xfrm>
      </p:grpSpPr>
      <p:pic>
        <p:nvPicPr>
          <p:cNvPr id="461862" name="Imagen 7">
            <a:extLst>
              <a:ext uri="{FF2B5EF4-FFF2-40B4-BE49-F238E27FC236}">
                <a16:creationId xmlns:a16="http://schemas.microsoft.com/office/drawing/2014/main" id="{D5C1F841-E201-10E9-1D3B-E8C51D75A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41D855B9-94F6-6565-A452-4294F8E53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EEDEAEF8-5BE0-C300-1D72-5E98C23EA87A}"/>
              </a:ext>
            </a:extLst>
          </p:cNvPr>
          <p:cNvSpPr txBox="1">
            <a:spLocks noChangeArrowheads="1"/>
          </p:cNvSpPr>
          <p:nvPr/>
        </p:nvSpPr>
        <p:spPr bwMode="auto">
          <a:xfrm>
            <a:off x="3815556" y="775437"/>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14" name="Google Shape;347;p9" descr="Recurso 25.png">
            <a:extLst>
              <a:ext uri="{FF2B5EF4-FFF2-40B4-BE49-F238E27FC236}">
                <a16:creationId xmlns:a16="http://schemas.microsoft.com/office/drawing/2014/main" id="{A1E0A906-CE09-E247-432D-1F4DA2A443D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F134AFE8-F923-F4D3-4A7A-AE1351957F8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BA5F38EC-9D29-3CE6-DFDF-321F69063D5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Google Shape;348;p9">
            <a:extLst>
              <a:ext uri="{FF2B5EF4-FFF2-40B4-BE49-F238E27FC236}">
                <a16:creationId xmlns:a16="http://schemas.microsoft.com/office/drawing/2014/main" id="{4DC735F5-AA0F-5ECE-AC29-E77AECD1093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49;p9">
            <a:extLst>
              <a:ext uri="{FF2B5EF4-FFF2-40B4-BE49-F238E27FC236}">
                <a16:creationId xmlns:a16="http://schemas.microsoft.com/office/drawing/2014/main" id="{F50A2A65-B4B9-1C6B-96EC-CBD8305AE91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02A77E84-4181-60B6-314E-161F38579A6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1;p9" descr="Recurso 32.png">
            <a:extLst>
              <a:ext uri="{FF2B5EF4-FFF2-40B4-BE49-F238E27FC236}">
                <a16:creationId xmlns:a16="http://schemas.microsoft.com/office/drawing/2014/main" id="{AFF26BB9-74CA-8A0B-797B-3B160D91C0F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9204B46C-D8E1-7A31-01A7-05B7603DA4B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5BBF2FBA-A7FE-40A7-CB24-0513BB6B814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61FD57AD-C0C5-697D-505E-7AF8C594FCA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25AE5D70-8E1C-DBFD-0F12-1DC50616A62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410A25CE-85FF-C48F-09EA-3C9751A38661}"/>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934;p22" descr="Recurso 39.png">
            <a:extLst>
              <a:ext uri="{FF2B5EF4-FFF2-40B4-BE49-F238E27FC236}">
                <a16:creationId xmlns:a16="http://schemas.microsoft.com/office/drawing/2014/main" id="{C873A6C2-21BC-5314-7C8C-E6DB2FD7F2D1}"/>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ject 10"/>
          <p:cNvPicPr/>
          <p:nvPr/>
        </p:nvPicPr>
        <p:blipFill>
          <a:blip r:embed="rId16" r:link="rId17" cstate="print">
            <a:extLst>
              <a:ext uri="{28A0092B-C50C-407E-A947-70E740481C1C}">
                <a14:useLocalDpi xmlns:a14="http://schemas.microsoft.com/office/drawing/2010/main" val="0"/>
              </a:ext>
            </a:extLst>
          </a:blip>
          <a:srcRect/>
          <a:stretch>
            <a:fillRect/>
          </a:stretch>
        </p:blipFill>
        <p:spPr>
          <a:xfrm>
            <a:off x="260415" y="1335645"/>
            <a:ext cx="3810679" cy="4986000"/>
          </a:xfrm>
          <a:prstGeom prst="rect">
            <a:avLst/>
          </a:prstGeom>
        </p:spPr>
      </p:pic>
      <p:pic>
        <p:nvPicPr>
          <p:cNvPr id="21" name="Google Shape;150;p1" descr="Recurso 25.png">
            <a:extLst>
              <a:ext uri="{FF2B5EF4-FFF2-40B4-BE49-F238E27FC236}">
                <a16:creationId xmlns:a16="http://schemas.microsoft.com/office/drawing/2014/main" id="{04ED37B0-A7D9-FA50-54F0-A83928F6CC3F}"/>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CE072446-4446-ABA9-E289-800C6AA8F8AB}"/>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3222" y="58272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C340BC65-D275-4A26-282F-C37BFF8C391A}"/>
              </a:ext>
            </a:extLst>
          </p:cNvPr>
          <p:cNvGraphicFramePr/>
          <p:nvPr/>
        </p:nvGraphicFramePr>
        <p:xfrm>
          <a:off x="4079957" y="2272993"/>
          <a:ext cx="7671415" cy="3144190"/>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Chinchiná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tx1"/>
                          </a:solidFill>
                          <a:latin typeface="Verdana" panose="020B0604030504040204" pitchFamily="34" charset="0"/>
                          <a:ea typeface="Verdana" panose="020B0604030504040204" pitchFamily="34" charset="0"/>
                          <a:cs typeface="Arial Narrow"/>
                          <a:sym typeface="Arial Narrow"/>
                        </a:rPr>
                        <a:t>Probabilidad de crecientes súbitas en el río Chinchiná y sus afluentes en el Eje Cafetero, como la quebrada La Carmela y El Silencio. Especial atención en los municipios de Villamaría y Manizales (Caldas). </a:t>
                      </a:r>
                    </a:p>
                  </a:txBody>
                  <a:tcPr marL="91425" marR="91425" marT="45588" marB="455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960291"/>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Risaralda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i="0" u="none" strike="noStrike" dirty="0">
                          <a:latin typeface="Verdana" panose="020B0604030504040204" pitchFamily="34" charset="0"/>
                          <a:ea typeface="Verdana" panose="020B0604030504040204" pitchFamily="34" charset="0"/>
                          <a:cs typeface="Arial Narrow"/>
                          <a:sym typeface="Arial Narrow"/>
                        </a:rPr>
                        <a:t>Probabilidad Crecientes súbitas en el río Risaralda y sus afluentes, especialmente las quebradas Aguas Claras y </a:t>
                      </a:r>
                      <a:r>
                        <a:rPr lang="es-CO" sz="900" i="0" u="none" strike="noStrike" dirty="0" err="1">
                          <a:latin typeface="Verdana" panose="020B0604030504040204" pitchFamily="34" charset="0"/>
                          <a:ea typeface="Verdana" panose="020B0604030504040204" pitchFamily="34" charset="0"/>
                          <a:cs typeface="Arial Narrow"/>
                          <a:sym typeface="Arial Narrow"/>
                        </a:rPr>
                        <a:t>Pidria</a:t>
                      </a:r>
                      <a:r>
                        <a:rPr lang="es-CO" sz="900" i="0" u="none" strike="noStrike" dirty="0">
                          <a:latin typeface="Verdana" panose="020B0604030504040204" pitchFamily="34" charset="0"/>
                          <a:ea typeface="Verdana" panose="020B0604030504040204" pitchFamily="34" charset="0"/>
                          <a:cs typeface="Arial Narrow"/>
                          <a:sym typeface="Arial Narrow"/>
                        </a:rPr>
                        <a:t>, y los ríos Guática y Mapa. Especial atención a la altura del municipio de Anserma, Belalcázar, Riosucio y Viterbo (Caldas), Apía, Balboa, Belén de Umbría, La Virginia y Mistrató (Risaralda).</a:t>
                      </a:r>
                    </a:p>
                  </a:txBody>
                  <a:tcPr marL="91443" marR="91443"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95903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Tapias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Tapias y sus afluentes en el Eje Cafetero, como el río Chamberí. Especial atención en el municipio de La Merced, Filadelfia, </a:t>
                      </a:r>
                      <a:r>
                        <a:rPr lang="es-CO" sz="900" u="none" strike="noStrike" dirty="0" err="1">
                          <a:latin typeface="Verdana" panose="020B0604030504040204" pitchFamily="34" charset="0"/>
                          <a:ea typeface="Verdana" panose="020B0604030504040204" pitchFamily="34" charset="0"/>
                          <a:cs typeface="Arial Narrow"/>
                          <a:sym typeface="Arial Narrow"/>
                        </a:rPr>
                        <a:t>Aranzázu</a:t>
                      </a:r>
                      <a:r>
                        <a:rPr lang="es-CO" sz="900" u="none" strike="noStrike" dirty="0">
                          <a:latin typeface="Verdana" panose="020B0604030504040204" pitchFamily="34" charset="0"/>
                          <a:ea typeface="Verdana" panose="020B0604030504040204" pitchFamily="34" charset="0"/>
                          <a:cs typeface="Arial Narrow"/>
                          <a:sym typeface="Arial Narrow"/>
                        </a:rPr>
                        <a:t>, Neira, Pácora, Aguadas y Salamina (Caldas).</a:t>
                      </a:r>
                    </a:p>
                  </a:txBody>
                  <a:tcPr marL="91443" marR="91443"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282116"/>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Arma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Arma y sus afluentes, especialmente las quebradas Guz y Gue, en el municipio de Abejorral y el río Piedras a la altura del municipio de La Unión (Antioquia).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1424145"/>
                  </a:ext>
                </a:extLst>
              </a:tr>
            </a:tbl>
          </a:graphicData>
        </a:graphic>
      </p:graphicFrame>
      <p:pic>
        <p:nvPicPr>
          <p:cNvPr id="5" name="Google Shape;358;p9">
            <a:extLst>
              <a:ext uri="{FF2B5EF4-FFF2-40B4-BE49-F238E27FC236}">
                <a16:creationId xmlns:a16="http://schemas.microsoft.com/office/drawing/2014/main" id="{A3625372-7825-486D-2AA7-3FFF4B8F422C}"/>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93488" y="352036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0630289D-EB6E-F6DA-E1D8-943C63FC2A46}"/>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93488" y="420224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6F121295-3E35-64F3-B7C5-7C4C5ECD19B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837683" y="500904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6ECE68A8-2886-68F3-3E68-495FCC8BE94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860162" y="548681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438D3B45-10BB-D7BC-40C9-BC1B9FBD03D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096638" y="539880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6A525EE3-6264-41F1-E0D3-B10F8075244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926075" y="414722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5A44F3DD-F184-9DCD-721C-B73E4F2FA741}"/>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93488" y="283151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9239B9F0-4F0B-E557-5C65-5CF6CE82FE3F}"/>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93488" y="483927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8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B13424-D570-2CEA-7615-187FFC9C4353}"/>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90E3706-5945-B8FA-ED61-58C5C4D2E840}"/>
              </a:ext>
            </a:extLst>
          </p:cNvPr>
          <p:cNvGraphicFramePr/>
          <p:nvPr/>
        </p:nvGraphicFramePr>
        <p:xfrm>
          <a:off x="852488" y="1766888"/>
          <a:ext cx="10731500" cy="432276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4">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CUNDINAMARCA</a:t>
                      </a:r>
                      <a:r>
                        <a:rPr lang="es-CO" sz="1000" b="0" u="none" strike="noStrike" cap="none" noProof="0"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BOYACÁ</a:t>
                      </a:r>
                      <a:r>
                        <a:rPr lang="es-CO" sz="1000" b="0" u="none" strike="noStrike" cap="none" noProof="0" dirty="0">
                          <a:solidFill>
                            <a:srgbClr val="1D1B10"/>
                          </a:solidFill>
                          <a:latin typeface="Verdana"/>
                          <a:ea typeface="Verdana"/>
                          <a:cs typeface="Verdana"/>
                          <a:sym typeface="Verdana"/>
                        </a:rPr>
                        <a:t>: Tunja, Aquitania, Arcabuco, Belén, </a:t>
                      </a:r>
                      <a:r>
                        <a:rPr lang="es-CO" sz="1000" b="0" u="none" strike="noStrike" cap="none" noProof="0" dirty="0" err="1">
                          <a:solidFill>
                            <a:srgbClr val="1D1B10"/>
                          </a:solidFill>
                          <a:latin typeface="Verdana"/>
                          <a:ea typeface="Verdana"/>
                          <a:cs typeface="Verdana"/>
                          <a:sym typeface="Verdana"/>
                        </a:rPr>
                        <a:t>Betéitiva</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Busbanzá</a:t>
                      </a:r>
                      <a:r>
                        <a:rPr lang="es-CO" sz="1000" b="0" u="none" strike="noStrike" cap="none" noProof="0" dirty="0">
                          <a:solidFill>
                            <a:srgbClr val="1D1B10"/>
                          </a:solidFill>
                          <a:latin typeface="Verdana"/>
                          <a:ea typeface="Verdana"/>
                          <a:cs typeface="Verdana"/>
                          <a:sym typeface="Verdana"/>
                        </a:rPr>
                        <a:t>, Caldas, Cerinza, Chiquinquirá, </a:t>
                      </a:r>
                      <a:r>
                        <a:rPr lang="es-CO" sz="1000" b="0" u="none" strike="noStrike" cap="none" noProof="0" dirty="0" err="1">
                          <a:solidFill>
                            <a:srgbClr val="1D1B10"/>
                          </a:solidFill>
                          <a:latin typeface="Verdana"/>
                          <a:ea typeface="Verdana"/>
                          <a:cs typeface="Verdana"/>
                          <a:sym typeface="Verdana"/>
                        </a:rPr>
                        <a:t>Chivatá</a:t>
                      </a:r>
                      <a:r>
                        <a:rPr lang="es-CO" sz="1000" b="0" u="none" strike="noStrike" cap="none" noProof="0" dirty="0">
                          <a:solidFill>
                            <a:srgbClr val="1D1B10"/>
                          </a:solidFill>
                          <a:latin typeface="Verdana"/>
                          <a:ea typeface="Verdana"/>
                          <a:cs typeface="Verdana"/>
                          <a:sym typeface="Verdana"/>
                        </a:rPr>
                        <a:t>, Ciénega, Cómbita, Corrales, Cucaita, </a:t>
                      </a:r>
                      <a:r>
                        <a:rPr lang="es-CO" sz="1000" b="0" u="none" strike="noStrike" cap="none" noProof="0" dirty="0" err="1">
                          <a:solidFill>
                            <a:srgbClr val="1D1B10"/>
                          </a:solidFill>
                          <a:latin typeface="Verdana"/>
                          <a:ea typeface="Verdana"/>
                          <a:cs typeface="Verdana"/>
                          <a:sym typeface="Verdana"/>
                        </a:rPr>
                        <a:t>Cuítiva</a:t>
                      </a:r>
                      <a:r>
                        <a:rPr lang="es-CO" sz="1000" b="0" u="none" strike="noStrike" cap="none" noProof="0"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rgbClr val="1D1B10"/>
                          </a:solidFill>
                          <a:latin typeface="Verdana"/>
                          <a:ea typeface="Verdana"/>
                          <a:cs typeface="Verdana"/>
                          <a:sym typeface="Verdana"/>
                        </a:rPr>
                        <a:t>Oicatá</a:t>
                      </a:r>
                      <a:r>
                        <a:rPr lang="es-CO" sz="1000" b="0" u="none" strike="noStrike" cap="none" noProof="0" dirty="0">
                          <a:solidFill>
                            <a:srgbClr val="1D1B10"/>
                          </a:solidFill>
                          <a:latin typeface="Verdana"/>
                          <a:ea typeface="Verdana"/>
                          <a:cs typeface="Verdana"/>
                          <a:sym typeface="Verdana"/>
                        </a:rPr>
                        <a:t>, Paipa, Paz de Río, Pesca, Ráquira, </a:t>
                      </a:r>
                      <a:r>
                        <a:rPr lang="es-CO" sz="1000" b="0" u="none" strike="noStrike" cap="none" noProof="0" dirty="0" err="1">
                          <a:solidFill>
                            <a:srgbClr val="1D1B10"/>
                          </a:solidFill>
                          <a:latin typeface="Verdana"/>
                          <a:ea typeface="Verdana"/>
                          <a:cs typeface="Verdana"/>
                          <a:sym typeface="Verdana"/>
                        </a:rPr>
                        <a:t>Saboyá</a:t>
                      </a:r>
                      <a:r>
                        <a:rPr lang="es-CO" sz="1000" b="0" u="none" strike="noStrike" cap="none" noProof="0"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noProof="0" dirty="0" err="1">
                          <a:solidFill>
                            <a:srgbClr val="1D1B10"/>
                          </a:solidFill>
                          <a:latin typeface="Verdana"/>
                          <a:ea typeface="Verdana"/>
                          <a:cs typeface="Verdana"/>
                          <a:sym typeface="Verdana"/>
                        </a:rPr>
                        <a:t>Sotaquirá</a:t>
                      </a:r>
                      <a:r>
                        <a:rPr lang="es-CO" sz="1000" b="0" u="none" strike="noStrike" cap="none" noProof="0" dirty="0">
                          <a:solidFill>
                            <a:srgbClr val="1D1B10"/>
                          </a:solidFill>
                          <a:latin typeface="Verdana"/>
                          <a:ea typeface="Verdana"/>
                          <a:cs typeface="Verdana"/>
                          <a:sym typeface="Verdana"/>
                        </a:rPr>
                        <a:t>, Soracá, Tasco, Tibasosa, Toca, Tópaga, Tota, Tuta, </a:t>
                      </a:r>
                      <a:r>
                        <a:rPr lang="es-CO" sz="1000" b="0" u="none" strike="noStrike" cap="none" noProof="0" dirty="0" err="1">
                          <a:solidFill>
                            <a:srgbClr val="1D1B10"/>
                          </a:solidFill>
                          <a:latin typeface="Verdana"/>
                          <a:ea typeface="Verdana"/>
                          <a:cs typeface="Verdana"/>
                          <a:sym typeface="Verdana"/>
                        </a:rPr>
                        <a:t>Tutazá</a:t>
                      </a:r>
                      <a:r>
                        <a:rPr lang="es-CO" sz="1000" b="0" u="none" strike="noStrike" cap="none" noProof="0" dirty="0">
                          <a:solidFill>
                            <a:srgbClr val="1D1B10"/>
                          </a:solidFill>
                          <a:latin typeface="Verdana"/>
                          <a:ea typeface="Verdana"/>
                          <a:cs typeface="Verdana"/>
                          <a:sym typeface="Verdana"/>
                        </a:rPr>
                        <a:t>, Ventaquemada y </a:t>
                      </a:r>
                      <a:r>
                        <a:rPr lang="es-CO" sz="1000" b="0" u="none" strike="noStrike" cap="none" noProof="0" dirty="0" err="1">
                          <a:solidFill>
                            <a:srgbClr val="1D1B10"/>
                          </a:solidFill>
                          <a:latin typeface="Verdana"/>
                          <a:ea typeface="Verdana"/>
                          <a:cs typeface="Verdana"/>
                          <a:sym typeface="Verdana"/>
                        </a:rPr>
                        <a:t>Viracachá</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SANTANDERES</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NORTE</a:t>
                      </a:r>
                      <a:r>
                        <a:rPr lang="es-CO" sz="1000" u="none" strike="noStrike" cap="none" noProof="0" dirty="0">
                          <a:solidFill>
                            <a:srgbClr val="1D1B10"/>
                          </a:solidFill>
                          <a:latin typeface="Verdana"/>
                          <a:ea typeface="Verdana"/>
                          <a:cs typeface="Verdana"/>
                          <a:sym typeface="Verdana"/>
                        </a:rPr>
                        <a:t> </a:t>
                      </a:r>
                      <a:r>
                        <a:rPr lang="es-CO" sz="1000" b="1" u="none" strike="noStrike" cap="none" noProof="0" dirty="0">
                          <a:solidFill>
                            <a:srgbClr val="1D1B10"/>
                          </a:solidFill>
                          <a:latin typeface="Verdana"/>
                          <a:ea typeface="Verdana"/>
                          <a:cs typeface="Verdana"/>
                          <a:sym typeface="Verdana"/>
                        </a:rPr>
                        <a:t>DE</a:t>
                      </a:r>
                      <a:r>
                        <a:rPr lang="es-CO" sz="1000" u="none" strike="noStrike" cap="none" noProof="0" dirty="0">
                          <a:solidFill>
                            <a:srgbClr val="1D1B10"/>
                          </a:solidFill>
                          <a:latin typeface="Verdana"/>
                          <a:ea typeface="Verdana"/>
                          <a:cs typeface="Verdana"/>
                          <a:sym typeface="Verdana"/>
                        </a:rPr>
                        <a:t> </a:t>
                      </a: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a:t>
                      </a:r>
                      <a:r>
                        <a:rPr lang="es-CO" sz="1000" u="none" strike="noStrike" cap="none" noProof="0" dirty="0" err="1">
                          <a:solidFill>
                            <a:srgbClr val="1D1B10"/>
                          </a:solidFill>
                          <a:latin typeface="Verdana"/>
                          <a:ea typeface="Verdana"/>
                          <a:cs typeface="Verdana"/>
                          <a:sym typeface="Verdana"/>
                        </a:rPr>
                        <a:t>Cácota</a:t>
                      </a:r>
                      <a:r>
                        <a:rPr lang="es-CO" sz="1000" u="none" strike="noStrike" cap="none" noProof="0" dirty="0">
                          <a:solidFill>
                            <a:srgbClr val="1D1B10"/>
                          </a:solidFill>
                          <a:latin typeface="Verdana"/>
                          <a:ea typeface="Verdana"/>
                          <a:cs typeface="Verdana"/>
                          <a:sym typeface="Verdana"/>
                        </a:rPr>
                        <a:t>, Mutiscua, Pamplona y Silos.</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Bolívar, El Peñón, Jesús María, Sucre y Vélez.</a:t>
                      </a:r>
                      <a:endParaRPr lang="es-CO" sz="1000" u="none" strike="noStrike" cap="none" noProof="0" dirty="0">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r h="461431">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ANTIOQUIA </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ANTIOQUIA</a:t>
                      </a:r>
                      <a:r>
                        <a:rPr lang="es-CO" sz="1000" u="none" strike="noStrike" cap="none" noProof="0" dirty="0">
                          <a:solidFill>
                            <a:srgbClr val="1D1B10"/>
                          </a:solidFill>
                          <a:latin typeface="Verdana"/>
                          <a:ea typeface="Verdana"/>
                          <a:cs typeface="Verdana"/>
                          <a:sym typeface="Verdana"/>
                        </a:rPr>
                        <a:t>: Angostura, Belmira, Entrerríos, San Andrés, San José de La Montaña, San Pedro, Santa Rosa de Osos y Yarumal.</a:t>
                      </a:r>
                      <a:endParaRPr lang="es-CO" sz="1000" b="0" u="none" strike="noStrike" cap="none" noProof="0" dirty="0">
                        <a:solidFill>
                          <a:srgbClr val="1D1B10"/>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4"/>
                  </a:ext>
                </a:extLst>
              </a:tr>
              <a:tr h="120981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CAUCA Y NARIÑO</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CAUCA</a:t>
                      </a:r>
                      <a:r>
                        <a:rPr lang="es-CO" sz="1000" b="0" u="none" strike="noStrike" cap="none" noProof="0" dirty="0">
                          <a:solidFill>
                            <a:srgbClr val="1D1B10"/>
                          </a:solidFill>
                          <a:latin typeface="Verdana"/>
                          <a:ea typeface="Verdana"/>
                          <a:cs typeface="Verdana"/>
                          <a:sym typeface="Verdana"/>
                        </a:rPr>
                        <a:t>: Almaguer, Bolívar, Corinto, </a:t>
                      </a:r>
                      <a:r>
                        <a:rPr lang="es-CO" sz="1000" b="0" u="none" strike="noStrike" cap="none" noProof="0" dirty="0" err="1">
                          <a:solidFill>
                            <a:srgbClr val="1D1B10"/>
                          </a:solidFill>
                          <a:latin typeface="Verdana"/>
                          <a:ea typeface="Verdana"/>
                          <a:cs typeface="Verdana"/>
                          <a:sym typeface="Verdana"/>
                        </a:rPr>
                        <a:t>Inzá</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Jambaló</a:t>
                      </a:r>
                      <a:r>
                        <a:rPr lang="es-CO" sz="1000" b="0" u="none" strike="noStrike" cap="none" noProof="0" dirty="0">
                          <a:solidFill>
                            <a:srgbClr val="1D1B10"/>
                          </a:solidFill>
                          <a:latin typeface="Verdana"/>
                          <a:ea typeface="Verdana"/>
                          <a:cs typeface="Verdana"/>
                          <a:sym typeface="Verdana"/>
                        </a:rPr>
                        <a:t>, La Vega, Miranda, Páez (Belalcázar), Puracé (</a:t>
                      </a:r>
                      <a:r>
                        <a:rPr lang="es-CO" sz="1000" b="0" u="none" strike="noStrike" cap="none" noProof="0" dirty="0" err="1">
                          <a:solidFill>
                            <a:srgbClr val="1D1B10"/>
                          </a:solidFill>
                          <a:latin typeface="Verdana"/>
                          <a:ea typeface="Verdana"/>
                          <a:cs typeface="Verdana"/>
                          <a:sym typeface="Verdana"/>
                        </a:rPr>
                        <a:t>Coconuco</a:t>
                      </a:r>
                      <a:r>
                        <a:rPr lang="es-CO" sz="1000" b="0" u="none" strike="noStrike" cap="none" noProof="0" dirty="0">
                          <a:solidFill>
                            <a:srgbClr val="1D1B10"/>
                          </a:solidFill>
                          <a:latin typeface="Verdana"/>
                          <a:ea typeface="Verdana"/>
                          <a:cs typeface="Verdana"/>
                          <a:sym typeface="Verdana"/>
                        </a:rPr>
                        <a:t>), San Sebastián, Santa Rosa, Silvia, Sotará (</a:t>
                      </a:r>
                      <a:r>
                        <a:rPr lang="es-CO" sz="1000" b="0" u="none" strike="noStrike" cap="none" noProof="0" dirty="0" err="1">
                          <a:solidFill>
                            <a:srgbClr val="1D1B10"/>
                          </a:solidFill>
                          <a:latin typeface="Verdana"/>
                          <a:ea typeface="Verdana"/>
                          <a:cs typeface="Verdana"/>
                          <a:sym typeface="Verdana"/>
                        </a:rPr>
                        <a:t>Paispamba</a:t>
                      </a:r>
                      <a:r>
                        <a:rPr lang="es-CO" sz="1000" b="0" u="none" strike="noStrike" cap="none" noProof="0" dirty="0">
                          <a:solidFill>
                            <a:srgbClr val="1D1B10"/>
                          </a:solidFill>
                          <a:latin typeface="Verdana"/>
                          <a:ea typeface="Verdana"/>
                          <a:cs typeface="Verdana"/>
                          <a:sym typeface="Verdana"/>
                        </a:rPr>
                        <a:t>), Sucre, </a:t>
                      </a:r>
                      <a:r>
                        <a:rPr lang="es-CO" sz="1000" b="0" u="none" strike="noStrike" cap="none" noProof="0" dirty="0" err="1">
                          <a:solidFill>
                            <a:srgbClr val="1D1B10"/>
                          </a:solidFill>
                          <a:latin typeface="Verdana"/>
                          <a:ea typeface="Verdana"/>
                          <a:cs typeface="Verdana"/>
                          <a:sym typeface="Verdana"/>
                        </a:rPr>
                        <a:t>Toribío</a:t>
                      </a:r>
                      <a:r>
                        <a:rPr lang="es-CO" sz="1000" b="0" u="none" strike="noStrike" cap="none" noProof="0" dirty="0">
                          <a:solidFill>
                            <a:srgbClr val="1D1B10"/>
                          </a:solidFill>
                          <a:latin typeface="Verdana"/>
                          <a:ea typeface="Verdana"/>
                          <a:cs typeface="Verdana"/>
                          <a:sym typeface="Verdana"/>
                        </a:rPr>
                        <a:t> y Totoró.</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NARIÑO</a:t>
                      </a:r>
                      <a:r>
                        <a:rPr lang="es-CO" sz="1000" b="0" u="none" strike="noStrike" cap="none" noProof="0" dirty="0">
                          <a:solidFill>
                            <a:srgbClr val="1D1B10"/>
                          </a:solidFill>
                          <a:latin typeface="Verdana"/>
                          <a:ea typeface="Verdana"/>
                          <a:cs typeface="Verdana"/>
                          <a:sym typeface="Verdana"/>
                        </a:rPr>
                        <a:t>: Pasto, Aldana, Buesaco, </a:t>
                      </a:r>
                      <a:r>
                        <a:rPr lang="es-CO" sz="1000" b="0" u="none" strike="noStrike" cap="none" noProof="0" dirty="0" err="1">
                          <a:solidFill>
                            <a:srgbClr val="1D1B10"/>
                          </a:solidFill>
                          <a:latin typeface="Verdana"/>
                          <a:ea typeface="Verdana"/>
                          <a:cs typeface="Verdana"/>
                          <a:sym typeface="Verdana"/>
                        </a:rPr>
                        <a:t>Consacá</a:t>
                      </a:r>
                      <a:r>
                        <a:rPr lang="es-CO" sz="1000" b="0" u="none" strike="noStrike" cap="none" noProof="0" dirty="0">
                          <a:solidFill>
                            <a:srgbClr val="1D1B10"/>
                          </a:solidFill>
                          <a:latin typeface="Verdana"/>
                          <a:ea typeface="Verdana"/>
                          <a:cs typeface="Verdana"/>
                          <a:sym typeface="Verdana"/>
                        </a:rPr>
                        <a:t>, Contadero, Córdoba, Cuaspud (Carlosama), Cumbal, </a:t>
                      </a:r>
                      <a:r>
                        <a:rPr lang="es-CO" sz="1000" b="0" u="none" strike="noStrike" cap="none" noProof="0" dirty="0" err="1">
                          <a:solidFill>
                            <a:srgbClr val="1D1B10"/>
                          </a:solidFill>
                          <a:latin typeface="Verdana"/>
                          <a:ea typeface="Verdana"/>
                          <a:cs typeface="Verdana"/>
                          <a:sym typeface="Verdana"/>
                        </a:rPr>
                        <a:t>Chachaguí</a:t>
                      </a:r>
                      <a:r>
                        <a:rPr lang="es-CO" sz="1000" b="0" u="none" strike="noStrike" cap="none" noProof="0" dirty="0">
                          <a:solidFill>
                            <a:srgbClr val="1D1B10"/>
                          </a:solidFill>
                          <a:latin typeface="Verdana"/>
                          <a:ea typeface="Verdana"/>
                          <a:cs typeface="Verdana"/>
                          <a:sym typeface="Verdana"/>
                        </a:rPr>
                        <a:t>, El Tablón, Funes, Guaitarilla, </a:t>
                      </a:r>
                      <a:r>
                        <a:rPr lang="es-CO" sz="1000" b="0" u="none" strike="noStrike" cap="none" noProof="0" dirty="0" err="1">
                          <a:solidFill>
                            <a:srgbClr val="1D1B10"/>
                          </a:solidFill>
                          <a:latin typeface="Verdana"/>
                          <a:ea typeface="Verdana"/>
                          <a:cs typeface="Verdana"/>
                          <a:sym typeface="Verdana"/>
                        </a:rPr>
                        <a:t>Gualmatán</a:t>
                      </a:r>
                      <a:r>
                        <a:rPr lang="es-CO" sz="1000" b="0" u="none" strike="noStrike" cap="none" noProof="0" dirty="0">
                          <a:solidFill>
                            <a:srgbClr val="1D1B10"/>
                          </a:solidFill>
                          <a:latin typeface="Verdana"/>
                          <a:ea typeface="Verdana"/>
                          <a:cs typeface="Verdana"/>
                          <a:sym typeface="Verdana"/>
                        </a:rPr>
                        <a:t>, Iles, </a:t>
                      </a:r>
                      <a:r>
                        <a:rPr lang="es-CO" sz="1000" b="0" u="none" strike="noStrike" cap="none" noProof="0" dirty="0" err="1">
                          <a:solidFill>
                            <a:srgbClr val="1D1B10"/>
                          </a:solidFill>
                          <a:latin typeface="Verdana"/>
                          <a:ea typeface="Verdana"/>
                          <a:cs typeface="Verdana"/>
                          <a:sym typeface="Verdana"/>
                        </a:rPr>
                        <a:t>Imués</a:t>
                      </a:r>
                      <a:r>
                        <a:rPr lang="es-CO" sz="1000" b="0" u="none" strike="noStrike" cap="none" noProof="0" dirty="0">
                          <a:solidFill>
                            <a:srgbClr val="1D1B10"/>
                          </a:solidFill>
                          <a:latin typeface="Verdana"/>
                          <a:ea typeface="Verdana"/>
                          <a:cs typeface="Verdana"/>
                          <a:sym typeface="Verdana"/>
                        </a:rPr>
                        <a:t>, Ipiales, La Cruz, La Florida, Mallama (</a:t>
                      </a:r>
                      <a:r>
                        <a:rPr lang="es-CO" sz="1000" b="0" u="none" strike="noStrike" cap="none" noProof="0" dirty="0" err="1">
                          <a:solidFill>
                            <a:srgbClr val="1D1B10"/>
                          </a:solidFill>
                          <a:latin typeface="Verdana"/>
                          <a:ea typeface="Verdana"/>
                          <a:cs typeface="Verdana"/>
                          <a:sym typeface="Verdana"/>
                        </a:rPr>
                        <a:t>Piedrancha</a:t>
                      </a:r>
                      <a:r>
                        <a:rPr lang="es-CO" sz="1000" b="0" u="none" strike="noStrike" cap="none" noProof="0" dirty="0">
                          <a:solidFill>
                            <a:srgbClr val="1D1B10"/>
                          </a:solidFill>
                          <a:latin typeface="Verdana"/>
                          <a:ea typeface="Verdana"/>
                          <a:cs typeface="Verdana"/>
                          <a:sym typeface="Verdana"/>
                        </a:rPr>
                        <a:t>), Nariño, Ospina, Potosí, Providencia, Puerres, Pupiales, Sandoná, San Bernardo, San Pablo, Santa Cruz (</a:t>
                      </a:r>
                      <a:r>
                        <a:rPr lang="es-CO" sz="1000" b="0" u="none" strike="noStrike" cap="none" noProof="0" dirty="0" err="1">
                          <a:solidFill>
                            <a:srgbClr val="1D1B10"/>
                          </a:solidFill>
                          <a:latin typeface="Verdana"/>
                          <a:ea typeface="Verdana"/>
                          <a:cs typeface="Verdana"/>
                          <a:sym typeface="Verdana"/>
                        </a:rPr>
                        <a:t>Guachavés</a:t>
                      </a:r>
                      <a:r>
                        <a:rPr lang="es-CO" sz="1000" b="0" u="none" strike="noStrike" cap="none" noProof="0" dirty="0">
                          <a:solidFill>
                            <a:srgbClr val="1D1B10"/>
                          </a:solidFill>
                          <a:latin typeface="Verdana"/>
                          <a:ea typeface="Verdana"/>
                          <a:cs typeface="Verdana"/>
                          <a:sym typeface="Verdana"/>
                        </a:rPr>
                        <a:t>), Sapuyes, Tangua, Túquerres y </a:t>
                      </a:r>
                      <a:r>
                        <a:rPr lang="es-CO" sz="1000" b="0" u="none" strike="noStrike" cap="none" noProof="0" dirty="0" err="1">
                          <a:solidFill>
                            <a:srgbClr val="1D1B10"/>
                          </a:solidFill>
                          <a:latin typeface="Verdana"/>
                          <a:ea typeface="Verdana"/>
                          <a:cs typeface="Verdana"/>
                          <a:sym typeface="Verdana"/>
                        </a:rPr>
                        <a:t>Yacuanquer</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36948" name="Google Shape;681;p7" descr="Recurso 25.png">
            <a:extLst>
              <a:ext uri="{FF2B5EF4-FFF2-40B4-BE49-F238E27FC236}">
                <a16:creationId xmlns:a16="http://schemas.microsoft.com/office/drawing/2014/main" id="{9EC38B3B-CB8F-A283-4C44-F021D0FB8F7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7CCBD940-30B5-3632-8DE0-23B0B519E7F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DBB6F730-779A-92A9-6385-EAA3508045B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371475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8D1F68E1-8D41-9730-6DF3-231EB2222956}"/>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95192CE2-727D-B3CF-F4B3-F70694E170E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sz="1800" noProof="0" dirty="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A8C116B8-ECCD-E1EF-548D-3775528A7C7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50D487A4-6910-B5FF-10C4-2C35781C8CC6}"/>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1200" noProof="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D1E0CFB3-919C-14DD-45D3-CDFA577FEC9D}"/>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900" noProof="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Tree>
    <p:extLst>
      <p:ext uri="{BB962C8B-B14F-4D97-AF65-F5344CB8AC3E}">
        <p14:creationId xmlns:p14="http://schemas.microsoft.com/office/powerpoint/2010/main" val="9035262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7BFDA-2C2E-7B16-095D-B0669C19C7A3}"/>
            </a:ext>
          </a:extLst>
        </p:cNvPr>
        <p:cNvGrpSpPr/>
        <p:nvPr/>
      </p:nvGrpSpPr>
      <p:grpSpPr>
        <a:xfrm>
          <a:off x="0" y="0"/>
          <a:ext cx="0" cy="0"/>
          <a:chOff x="0" y="0"/>
          <a:chExt cx="0" cy="0"/>
        </a:xfrm>
      </p:grpSpPr>
      <p:pic>
        <p:nvPicPr>
          <p:cNvPr id="461862" name="Imagen 7">
            <a:extLst>
              <a:ext uri="{FF2B5EF4-FFF2-40B4-BE49-F238E27FC236}">
                <a16:creationId xmlns:a16="http://schemas.microsoft.com/office/drawing/2014/main" id="{21E3DE81-D40E-163A-73C0-9BBD58560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75C785BE-AD55-A165-549A-BCCA29548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6FC493A6-2A69-4E28-CB55-A48754B55CA9}"/>
              </a:ext>
            </a:extLst>
          </p:cNvPr>
          <p:cNvSpPr txBox="1">
            <a:spLocks noChangeArrowheads="1"/>
          </p:cNvSpPr>
          <p:nvPr/>
        </p:nvSpPr>
        <p:spPr bwMode="auto">
          <a:xfrm>
            <a:off x="3815556" y="775437"/>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14" name="Google Shape;347;p9" descr="Recurso 25.png">
            <a:extLst>
              <a:ext uri="{FF2B5EF4-FFF2-40B4-BE49-F238E27FC236}">
                <a16:creationId xmlns:a16="http://schemas.microsoft.com/office/drawing/2014/main" id="{A2595EA9-31E9-00EE-6A65-446C3970E84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B0A52648-C02C-40F0-7E3A-40926F04B7D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A14079FF-39C7-FCA6-EE43-1CAC7731273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Google Shape;348;p9">
            <a:extLst>
              <a:ext uri="{FF2B5EF4-FFF2-40B4-BE49-F238E27FC236}">
                <a16:creationId xmlns:a16="http://schemas.microsoft.com/office/drawing/2014/main" id="{EBF79540-FD0C-377C-17C3-C70A9F2E456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49;p9">
            <a:extLst>
              <a:ext uri="{FF2B5EF4-FFF2-40B4-BE49-F238E27FC236}">
                <a16:creationId xmlns:a16="http://schemas.microsoft.com/office/drawing/2014/main" id="{41BD7045-58CC-7762-FD2E-A9FCA60F995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3D774456-D604-693D-7EBB-438281988D6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1;p9" descr="Recurso 32.png">
            <a:extLst>
              <a:ext uri="{FF2B5EF4-FFF2-40B4-BE49-F238E27FC236}">
                <a16:creationId xmlns:a16="http://schemas.microsoft.com/office/drawing/2014/main" id="{DC179E07-6C1A-BD2A-B236-5661FAD9895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BB2AD64D-59F9-0CF0-289A-D14920423B7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035FEE5E-ADA8-EAC8-4303-65B540D11F1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1A6F8B85-F84E-01A1-4EAB-B36EE4B08DF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B6B864CD-4ADD-C902-01E6-CDCB537FF1C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ECBF0229-BD70-B18C-693F-5B186A1C9288}"/>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934;p22" descr="Recurso 39.png">
            <a:extLst>
              <a:ext uri="{FF2B5EF4-FFF2-40B4-BE49-F238E27FC236}">
                <a16:creationId xmlns:a16="http://schemas.microsoft.com/office/drawing/2014/main" id="{ADFF6652-4E7B-0082-58D5-2DCB9139403B}"/>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ject 10">
            <a:extLst>
              <a:ext uri="{FF2B5EF4-FFF2-40B4-BE49-F238E27FC236}">
                <a16:creationId xmlns:a16="http://schemas.microsoft.com/office/drawing/2014/main" id="{D114CD98-E710-AC2B-6425-B584996FECF1}"/>
              </a:ext>
            </a:extLst>
          </p:cNvPr>
          <p:cNvPicPr/>
          <p:nvPr/>
        </p:nvPicPr>
        <p:blipFill>
          <a:blip r:embed="rId16" r:link="rId17" cstate="print">
            <a:extLst>
              <a:ext uri="{28A0092B-C50C-407E-A947-70E740481C1C}">
                <a14:useLocalDpi xmlns:a14="http://schemas.microsoft.com/office/drawing/2010/main" val="0"/>
              </a:ext>
            </a:extLst>
          </a:blip>
          <a:srcRect/>
          <a:stretch>
            <a:fillRect/>
          </a:stretch>
        </p:blipFill>
        <p:spPr>
          <a:xfrm>
            <a:off x="260415" y="1335645"/>
            <a:ext cx="3810679" cy="4986000"/>
          </a:xfrm>
          <a:prstGeom prst="rect">
            <a:avLst/>
          </a:prstGeom>
        </p:spPr>
      </p:pic>
      <p:pic>
        <p:nvPicPr>
          <p:cNvPr id="21" name="Google Shape;150;p1" descr="Recurso 25.png">
            <a:extLst>
              <a:ext uri="{FF2B5EF4-FFF2-40B4-BE49-F238E27FC236}">
                <a16:creationId xmlns:a16="http://schemas.microsoft.com/office/drawing/2014/main" id="{58788777-FF77-B943-0023-2086497F02FE}"/>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2047E26D-8E5D-9D22-C745-2E93EEC785BE}"/>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3222" y="58272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B7EF9657-784D-0DB8-1FD0-45332825826F}"/>
              </a:ext>
            </a:extLst>
          </p:cNvPr>
          <p:cNvGraphicFramePr/>
          <p:nvPr>
            <p:extLst>
              <p:ext uri="{D42A27DB-BD31-4B8C-83A1-F6EECF244321}">
                <p14:modId xmlns:p14="http://schemas.microsoft.com/office/powerpoint/2010/main" val="1320579176"/>
              </p:ext>
            </p:extLst>
          </p:nvPr>
        </p:nvGraphicFramePr>
        <p:xfrm>
          <a:off x="4071094" y="2103590"/>
          <a:ext cx="7671415" cy="3519624"/>
        </p:xfrm>
        <a:graphic>
          <a:graphicData uri="http://schemas.openxmlformats.org/drawingml/2006/table">
            <a:tbl>
              <a:tblPr>
                <a:noFill/>
              </a:tblPr>
              <a:tblGrid>
                <a:gridCol w="694632">
                  <a:extLst>
                    <a:ext uri="{9D8B030D-6E8A-4147-A177-3AD203B41FA5}">
                      <a16:colId xmlns:a16="http://schemas.microsoft.com/office/drawing/2014/main" val="20000"/>
                    </a:ext>
                  </a:extLst>
                </a:gridCol>
                <a:gridCol w="1102135">
                  <a:extLst>
                    <a:ext uri="{9D8B030D-6E8A-4147-A177-3AD203B41FA5}">
                      <a16:colId xmlns:a16="http://schemas.microsoft.com/office/drawing/2014/main" val="20001"/>
                    </a:ext>
                  </a:extLst>
                </a:gridCol>
                <a:gridCol w="1281181">
                  <a:extLst>
                    <a:ext uri="{9D8B030D-6E8A-4147-A177-3AD203B41FA5}">
                      <a16:colId xmlns:a16="http://schemas.microsoft.com/office/drawing/2014/main" val="20002"/>
                    </a:ext>
                  </a:extLst>
                </a:gridCol>
                <a:gridCol w="4593467">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noProof="0"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noProof="0"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noProof="0" dirty="0">
                          <a:solidFill>
                            <a:schemeClr val="dk1"/>
                          </a:solidFill>
                          <a:latin typeface="Verdana" panose="020B0604030504040204" pitchFamily="34" charset="0"/>
                          <a:ea typeface="Verdana" panose="020B0604030504040204" pitchFamily="34" charset="0"/>
                          <a:cs typeface="Arial Narrow"/>
                          <a:sym typeface="Arial Narrow"/>
                        </a:rPr>
                        <a:t> (Antioquia)</a:t>
                      </a:r>
                      <a:r>
                        <a:rPr lang="es-CO" sz="900" u="none" strike="noStrike" noProof="0" dirty="0">
                          <a:latin typeface="Verdana" panose="020B0604030504040204" pitchFamily="34" charset="0"/>
                          <a:ea typeface="Verdana" panose="020B0604030504040204" pitchFamily="34" charset="0"/>
                          <a:cs typeface="Arial Narrow"/>
                          <a:sym typeface="Arial Narrow"/>
                        </a:rPr>
                        <a:t> y sus aportantes como el río Supía (Caldas) y las </a:t>
                      </a:r>
                      <a:r>
                        <a:rPr lang="es-CO" sz="900" b="0" u="none" strike="noStrike" noProof="0" dirty="0">
                          <a:latin typeface="Verdana" panose="020B0604030504040204" pitchFamily="34" charset="0"/>
                          <a:ea typeface="Verdana" panose="020B0604030504040204" pitchFamily="34" charset="0"/>
                          <a:cs typeface="Arial Narrow"/>
                          <a:sym typeface="Arial Narrow"/>
                        </a:rPr>
                        <a:t>quebradas Cascabel, La Leona, La Vega y </a:t>
                      </a:r>
                      <a:r>
                        <a:rPr lang="es-CO" sz="900" u="none" strike="noStrike" noProof="0" dirty="0">
                          <a:latin typeface="Verdana" panose="020B0604030504040204" pitchFamily="34" charset="0"/>
                          <a:ea typeface="Verdana" panose="020B0604030504040204" pitchFamily="34" charset="0"/>
                          <a:cs typeface="Arial Narrow"/>
                          <a:sym typeface="Arial Narrow"/>
                        </a:rPr>
                        <a:t>Pantanos. Especial atención en los municipios de La Pintada, Pueblorrico, Támesis y Valparaíso (Antioquia), Marmato y Supía </a:t>
                      </a:r>
                      <a:r>
                        <a:rPr lang="es-CO" sz="900" b="0" u="none" strike="noStrike" noProof="0" dirty="0">
                          <a:latin typeface="Verdana" panose="020B0604030504040204" pitchFamily="34" charset="0"/>
                          <a:ea typeface="Verdana" panose="020B0604030504040204" pitchFamily="34" charset="0"/>
                          <a:cs typeface="Arial Narrow"/>
                          <a:sym typeface="Arial Narrow"/>
                        </a:rPr>
                        <a:t>(Caldas) y </a:t>
                      </a:r>
                      <a:r>
                        <a:rPr lang="es-CO" sz="900" b="0" u="none" strike="noStrike" noProof="0" dirty="0" err="1">
                          <a:latin typeface="Verdana" panose="020B0604030504040204" pitchFamily="34" charset="0"/>
                          <a:ea typeface="Verdana" panose="020B0604030504040204" pitchFamily="34" charset="0"/>
                          <a:cs typeface="Arial Narrow"/>
                          <a:sym typeface="Arial Narrow"/>
                        </a:rPr>
                        <a:t>Quinchína</a:t>
                      </a:r>
                      <a:r>
                        <a:rPr lang="es-CO" sz="900" b="0" u="none" strike="noStrike" noProof="0" dirty="0">
                          <a:latin typeface="Verdana" panose="020B0604030504040204" pitchFamily="34" charset="0"/>
                          <a:ea typeface="Verdana" panose="020B0604030504040204" pitchFamily="34" charset="0"/>
                          <a:cs typeface="Arial Narrow"/>
                          <a:sym typeface="Arial Narrow"/>
                        </a:rPr>
                        <a:t> (Risaralda)</a:t>
                      </a:r>
                      <a:r>
                        <a:rPr lang="es-CO" sz="900" u="none" strike="noStrike" noProof="0" dirty="0">
                          <a:latin typeface="Verdana" panose="020B0604030504040204" pitchFamily="34" charset="0"/>
                          <a:ea typeface="Verdana" panose="020B0604030504040204" pitchFamily="34" charset="0"/>
                          <a:cs typeface="Arial Narrow"/>
                          <a:sym typeface="Arial Narrow"/>
                        </a:rPr>
                        <a:t>. </a:t>
                      </a:r>
                      <a:endParaRPr lang="es-CO" sz="900" b="0" u="none" strike="noStrike" noProof="0" dirty="0">
                        <a:latin typeface="Verdana" panose="020B0604030504040204" pitchFamily="34" charset="0"/>
                        <a:ea typeface="Verdana" panose="020B0604030504040204" pitchFamily="34" charset="0"/>
                        <a:cs typeface="Arial Narrow"/>
                        <a:sym typeface="Arial Narrow"/>
                      </a:endParaRPr>
                    </a:p>
                  </a:txBody>
                  <a:tcPr marL="91443" marR="91443" marT="45609" marB="456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849726"/>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San Juan</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b="0" u="none" strike="noStrike" cap="none" dirty="0">
                          <a:latin typeface="Verdana" panose="020B0604030504040204" pitchFamily="34" charset="0"/>
                          <a:ea typeface="Verdana" panose="020B0604030504040204" pitchFamily="34" charset="0"/>
                          <a:cs typeface="Arial Narrow"/>
                          <a:sym typeface="Arial Narrow"/>
                        </a:rPr>
                        <a:t>súbitas en el río San Juan y sus afluentes, especialmente en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Taparto</a:t>
                      </a:r>
                      <a:r>
                        <a:rPr lang="es-CO" sz="900" b="0" u="none" strike="noStrike" cap="none" dirty="0">
                          <a:latin typeface="Verdana" panose="020B0604030504040204" pitchFamily="34" charset="0"/>
                          <a:ea typeface="Verdana" panose="020B0604030504040204" pitchFamily="34" charset="0"/>
                          <a:cs typeface="Arial Narrow"/>
                          <a:sym typeface="Arial Narrow"/>
                        </a:rPr>
                        <a:t> y Bolívar, y las quebradas La </a:t>
                      </a:r>
                      <a:r>
                        <a:rPr lang="es-CO" sz="900" b="0" u="none" strike="noStrike" cap="none" dirty="0" err="1">
                          <a:latin typeface="Verdana" panose="020B0604030504040204" pitchFamily="34" charset="0"/>
                          <a:ea typeface="Verdana" panose="020B0604030504040204" pitchFamily="34" charset="0"/>
                          <a:cs typeface="Arial Narrow"/>
                          <a:sym typeface="Arial Narrow"/>
                        </a:rPr>
                        <a:t>Liboriana</a:t>
                      </a:r>
                      <a:r>
                        <a:rPr lang="es-CO" sz="900" b="0" u="none" strike="noStrike" cap="none" dirty="0">
                          <a:latin typeface="Verdana" panose="020B0604030504040204" pitchFamily="34" charset="0"/>
                          <a:ea typeface="Verdana" panose="020B0604030504040204" pitchFamily="34" charset="0"/>
                          <a:cs typeface="Arial Narrow"/>
                          <a:sym typeface="Arial Narrow"/>
                        </a:rPr>
                        <a:t>, Los Monos y La Linda, a la altura de los municipios de Andes, Betania, Salgar, Ciudad Bolívar y Pueblorrico (Antioquia).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9" marB="457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0949"/>
                  </a:ext>
                </a:extLst>
              </a:tr>
              <a:tr h="612000">
                <a:tc>
                  <a:txBody>
                    <a:bodyPr/>
                    <a:lstStyle/>
                    <a:p>
                      <a:pPr marL="0" marR="0" lvl="0" indent="0" algn="ctr" rtl="0">
                        <a:lnSpc>
                          <a:spcPct val="107000"/>
                        </a:lnSpc>
                        <a:spcBef>
                          <a:spcPts val="0"/>
                        </a:spcBef>
                        <a:spcAft>
                          <a:spcPts val="0"/>
                        </a:spcAft>
                        <a:buNone/>
                      </a:pPr>
                      <a:endParaRPr lang="es-CO" sz="800" noProof="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Cauca entre San Juan - Pto Valdivia</a:t>
                      </a:r>
                      <a:endParaRPr sz="900" u="none" strike="noStrike" cap="none" dirty="0">
                        <a:latin typeface="Verdana" panose="020B0604030504040204" pitchFamily="34" charset="0"/>
                        <a:ea typeface="Verdana" panose="020B0604030504040204" pitchFamily="34" charset="0"/>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a la SZH directos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río Cauca entre el río San Juan y Pto Valdivia, como el río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Tonusco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el municipio de Santa Fe de Antioquia;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quebrada La Tigra en el municipio de Venecia;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las quebradas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Chachafrutal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Frisola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Murrapal</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Sopetrán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altura del municipio de Buriticá; la quebrada La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Guaduala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 la cabecera municipal de Ebéjico; quebrada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Selvana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Sector El Refresco en el municipio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el caño de La Carolina (Quebrada Piedra Verde) a la altura de la Vereda Jonás en el municipio de Fredonia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Armenia, Briceño, Buriticá, Concordia, Ebéjico, Fredonia, Heliconia, Ituango, Olaya, Santa Fe de Antioquia, Sopetrán y Venecia (Antioquia). </a:t>
                      </a:r>
                      <a:endParaRPr lang="es-CO"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4209422"/>
                  </a:ext>
                </a:extLst>
              </a:tr>
            </a:tbl>
          </a:graphicData>
        </a:graphic>
      </p:graphicFrame>
      <p:pic>
        <p:nvPicPr>
          <p:cNvPr id="7" name="Google Shape;158;p1" descr="Recurso 37.png">
            <a:extLst>
              <a:ext uri="{FF2B5EF4-FFF2-40B4-BE49-F238E27FC236}">
                <a16:creationId xmlns:a16="http://schemas.microsoft.com/office/drawing/2014/main" id="{F7D1EF0D-EB8B-103F-1749-9FE19F3DAA9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965699" y="414036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5E9B7C26-0B16-3B73-4185-F9D36550549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391958" y="252671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2B4B4D51-58E7-D908-9A8E-57FB9E8A5B5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061340" y="298588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52A6780B-F299-63A3-1FFD-D6F48B99AD2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498974" y="474043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6D225F21-E559-8847-6CB6-411F9E0DF16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75099" y="431181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8;p9">
            <a:extLst>
              <a:ext uri="{FF2B5EF4-FFF2-40B4-BE49-F238E27FC236}">
                <a16:creationId xmlns:a16="http://schemas.microsoft.com/office/drawing/2014/main" id="{B47624F5-1FD5-9D51-15DE-442FF1B0A653}"/>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49606" y="275228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7;p9">
            <a:extLst>
              <a:ext uri="{FF2B5EF4-FFF2-40B4-BE49-F238E27FC236}">
                <a16:creationId xmlns:a16="http://schemas.microsoft.com/office/drawing/2014/main" id="{0B9C3DC3-C0E2-7AC7-2C0D-6839869ADEE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43256" y="345697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C37B4CC1-1402-86E4-B53B-664E3C8FC19A}"/>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46558" y="458717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449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98CDB-95CF-86D4-06BB-0F1BFAAAB65F}"/>
            </a:ext>
          </a:extLst>
        </p:cNvPr>
        <p:cNvGrpSpPr/>
        <p:nvPr/>
      </p:nvGrpSpPr>
      <p:grpSpPr>
        <a:xfrm>
          <a:off x="0" y="0"/>
          <a:ext cx="0" cy="0"/>
          <a:chOff x="0" y="0"/>
          <a:chExt cx="0" cy="0"/>
        </a:xfrm>
      </p:grpSpPr>
      <p:pic>
        <p:nvPicPr>
          <p:cNvPr id="465985" name="Imagen 1">
            <a:extLst>
              <a:ext uri="{FF2B5EF4-FFF2-40B4-BE49-F238E27FC236}">
                <a16:creationId xmlns:a16="http://schemas.microsoft.com/office/drawing/2014/main" id="{1D1F11E0-8931-216F-E936-038C7C90A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C2DF63B3-4999-5879-3B7F-6D500090C24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2" name="Google Shape;347;p9" descr="Recurso 25.png">
            <a:extLst>
              <a:ext uri="{FF2B5EF4-FFF2-40B4-BE49-F238E27FC236}">
                <a16:creationId xmlns:a16="http://schemas.microsoft.com/office/drawing/2014/main" id="{51A666C6-4C30-1A1F-6C26-8D7DC4F1FAF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AC60E75A-E1C5-8E38-C10E-E81DDAA309F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A6BDE8CA-B33D-8C04-5CB6-C0A9FEA89FC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8B9DAAC2-9565-FA24-7147-323EF170075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83F2F1BA-9187-1F51-F70A-8C71B36B685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47294D0A-3D9A-C45D-8054-CB2F61D1EB5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2;p9">
            <a:extLst>
              <a:ext uri="{FF2B5EF4-FFF2-40B4-BE49-F238E27FC236}">
                <a16:creationId xmlns:a16="http://schemas.microsoft.com/office/drawing/2014/main" id="{DB8DE290-1D84-B254-E436-53477918ED8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4;p9" descr="Recurso 31.png">
            <a:extLst>
              <a:ext uri="{FF2B5EF4-FFF2-40B4-BE49-F238E27FC236}">
                <a16:creationId xmlns:a16="http://schemas.microsoft.com/office/drawing/2014/main" id="{E9EAB72B-4BFC-92D9-72EC-EFD5F3CD8C2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9C4A2A78-0305-147C-E6C0-7C81870B25A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8C0E4524-92AF-D352-6CBE-4B85CA068B7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248" y="461759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21DB3968-8353-A528-60CD-B0CEEC8DA689}"/>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4;p22" descr="Recurso 39.png">
            <a:extLst>
              <a:ext uri="{FF2B5EF4-FFF2-40B4-BE49-F238E27FC236}">
                <a16:creationId xmlns:a16="http://schemas.microsoft.com/office/drawing/2014/main" id="{E7233F3C-78B1-99CE-26F3-94E38B1FD1F1}"/>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D8E51E61-5122-FB81-15DE-B2494A7B63B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82B3CD22-187B-41F0-10D2-D6F853B9021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5868" y="58513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ED735017-3267-076E-C942-99E9768F945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8567" y="523411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ject 8">
            <a:extLst>
              <a:ext uri="{FF2B5EF4-FFF2-40B4-BE49-F238E27FC236}">
                <a16:creationId xmlns:a16="http://schemas.microsoft.com/office/drawing/2014/main" id="{CB6C9FE3-7929-8FDF-3925-BF100C99BFF5}"/>
              </a:ext>
            </a:extLst>
          </p:cNvPr>
          <p:cNvPicPr/>
          <p:nvPr/>
        </p:nvPicPr>
        <p:blipFill>
          <a:blip r:embed="rId17" r:link="rId18" cstate="print">
            <a:extLst>
              <a:ext uri="{28A0092B-C50C-407E-A947-70E740481C1C}">
                <a14:useLocalDpi xmlns:a14="http://schemas.microsoft.com/office/drawing/2010/main" val="0"/>
              </a:ext>
            </a:extLst>
          </a:blip>
          <a:srcRect/>
          <a:stretch>
            <a:fillRect/>
          </a:stretch>
        </p:blipFill>
        <p:spPr>
          <a:xfrm>
            <a:off x="297014" y="1318267"/>
            <a:ext cx="3769508" cy="4986000"/>
          </a:xfrm>
          <a:prstGeom prst="rect">
            <a:avLst/>
          </a:prstGeom>
        </p:spPr>
      </p:pic>
      <p:graphicFrame>
        <p:nvGraphicFramePr>
          <p:cNvPr id="13" name="object 13">
            <a:extLst>
              <a:ext uri="{FF2B5EF4-FFF2-40B4-BE49-F238E27FC236}">
                <a16:creationId xmlns:a16="http://schemas.microsoft.com/office/drawing/2014/main" id="{B3F8C628-BAF9-6856-1E19-9F469DB48C38}"/>
              </a:ext>
            </a:extLst>
          </p:cNvPr>
          <p:cNvGraphicFramePr>
            <a:graphicFrameLocks noGrp="1"/>
          </p:cNvGraphicFramePr>
          <p:nvPr>
            <p:extLst>
              <p:ext uri="{D42A27DB-BD31-4B8C-83A1-F6EECF244321}">
                <p14:modId xmlns:p14="http://schemas.microsoft.com/office/powerpoint/2010/main" val="793394598"/>
              </p:ext>
            </p:extLst>
          </p:nvPr>
        </p:nvGraphicFramePr>
        <p:xfrm>
          <a:off x="4224669" y="1868081"/>
          <a:ext cx="7559039" cy="3252570"/>
        </p:xfrm>
        <a:graphic>
          <a:graphicData uri="http://schemas.openxmlformats.org/drawingml/2006/table">
            <a:tbl>
              <a:tblPr firstRow="1" bandRow="1">
                <a:tableStyleId>{2D5ABB26-0587-4C30-8999-92F81FD0307C}</a:tableStyleId>
              </a:tblPr>
              <a:tblGrid>
                <a:gridCol w="713105">
                  <a:extLst>
                    <a:ext uri="{9D8B030D-6E8A-4147-A177-3AD203B41FA5}">
                      <a16:colId xmlns:a16="http://schemas.microsoft.com/office/drawing/2014/main" val="20000"/>
                    </a:ext>
                  </a:extLst>
                </a:gridCol>
                <a:gridCol w="1126489">
                  <a:extLst>
                    <a:ext uri="{9D8B030D-6E8A-4147-A177-3AD203B41FA5}">
                      <a16:colId xmlns:a16="http://schemas.microsoft.com/office/drawing/2014/main" val="20001"/>
                    </a:ext>
                  </a:extLst>
                </a:gridCol>
                <a:gridCol w="1437005">
                  <a:extLst>
                    <a:ext uri="{9D8B030D-6E8A-4147-A177-3AD203B41FA5}">
                      <a16:colId xmlns:a16="http://schemas.microsoft.com/office/drawing/2014/main" val="20002"/>
                    </a:ext>
                  </a:extLst>
                </a:gridCol>
                <a:gridCol w="4282440">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4305">
                        <a:lnSpc>
                          <a:spcPct val="100000"/>
                        </a:lnSpc>
                        <a:spcBef>
                          <a:spcPts val="5"/>
                        </a:spcBef>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tc>
                  <a:txBody>
                    <a:bodyPr/>
                    <a:lstStyle/>
                    <a:p>
                      <a:pPr marL="169545" marR="156845" indent="238760">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5440" marR="290830" indent="635" algn="ctr">
                        <a:lnSpc>
                          <a:spcPct val="100000"/>
                        </a:lnSpc>
                        <a:spcBef>
                          <a:spcPts val="405"/>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1435"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0444">
                        <a:lnSpc>
                          <a:spcPct val="100000"/>
                        </a:lnSpc>
                        <a:spcBef>
                          <a:spcPts val="5"/>
                        </a:spcBef>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4008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Tarazá-Man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Crecientes súbitas en</a:t>
                      </a:r>
                      <a:r>
                        <a:rPr lang="es-ES" sz="900" u="none" strike="noStrike" baseline="0" dirty="0">
                          <a:latin typeface="Verdana" panose="020B0604030504040204" pitchFamily="34" charset="0"/>
                          <a:ea typeface="Verdana" panose="020B0604030504040204" pitchFamily="34" charset="0"/>
                          <a:cs typeface="Arial Narrow"/>
                          <a:sym typeface="Arial Narrow"/>
                        </a:rPr>
                        <a:t> los ríos </a:t>
                      </a:r>
                      <a:r>
                        <a:rPr lang="es-ES" sz="900" u="none" strike="noStrike" dirty="0">
                          <a:latin typeface="Verdana" panose="020B0604030504040204" pitchFamily="34" charset="0"/>
                          <a:ea typeface="Verdana" panose="020B0604030504040204" pitchFamily="34" charset="0"/>
                          <a:cs typeface="Arial Narrow"/>
                          <a:sym typeface="Arial Narrow"/>
                        </a:rPr>
                        <a:t>Tarazá, Man y sus afluentes, especialmente la </a:t>
                      </a:r>
                      <a:r>
                        <a:rPr lang="es-ES" sz="900" b="0" u="none" strike="noStrike" dirty="0">
                          <a:latin typeface="Verdana" panose="020B0604030504040204" pitchFamily="34" charset="0"/>
                          <a:ea typeface="Verdana" panose="020B0604030504040204" pitchFamily="34" charset="0"/>
                          <a:cs typeface="Arial Narrow"/>
                          <a:sym typeface="Arial Narrow"/>
                        </a:rPr>
                        <a:t>quebrada La Pinta y el caño Silencio</a:t>
                      </a:r>
                      <a:r>
                        <a:rPr lang="es-ES" sz="900" u="none" strike="noStrike" dirty="0">
                          <a:latin typeface="Verdana" panose="020B0604030504040204" pitchFamily="34" charset="0"/>
                          <a:ea typeface="Verdana" panose="020B0604030504040204" pitchFamily="34" charset="0"/>
                          <a:cs typeface="Arial Narrow"/>
                          <a:sym typeface="Arial Narrow"/>
                        </a:rPr>
                        <a:t>. Especial atención a la altura de los municipios de Tarazá, Cáceres y Caucasia (Antioquia). </a:t>
                      </a:r>
                      <a:endParaRPr lang="es-ES" sz="900" b="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05263704"/>
                  </a:ext>
                </a:extLst>
              </a:tr>
              <a:tr h="64008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522" marB="4552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Noto Sans Symbols"/>
                        <a:buNone/>
                        <a:tabLst/>
                        <a:defRPr/>
                      </a:pPr>
                      <a:r>
                        <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Cuenca Alta del río Porce (río Medellín)</a:t>
                      </a:r>
                    </a:p>
                  </a:txBody>
                  <a:tcPr marL="91443" marR="91443" marT="45522" marB="4552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Crecientes</a:t>
                      </a:r>
                      <a:r>
                        <a:rPr lang="es-CO" sz="900" u="none" strike="noStrike" cap="none" baseline="0" dirty="0">
                          <a:latin typeface="Verdana" panose="020B0604030504040204" pitchFamily="34" charset="0"/>
                          <a:ea typeface="Verdana" panose="020B0604030504040204" pitchFamily="34" charset="0"/>
                          <a:cs typeface="Arial Narrow"/>
                          <a:sym typeface="Arial Narrow"/>
                        </a:rPr>
                        <a:t> </a:t>
                      </a:r>
                      <a:r>
                        <a:rPr lang="es-CO" sz="900" u="none" strike="noStrike" cap="none" dirty="0">
                          <a:latin typeface="Verdana" panose="020B0604030504040204" pitchFamily="34" charset="0"/>
                          <a:ea typeface="Verdana" panose="020B0604030504040204" pitchFamily="34" charset="0"/>
                          <a:cs typeface="Arial Narrow"/>
                          <a:sym typeface="Arial Narrow"/>
                        </a:rPr>
                        <a:t>súbitas en el río Medellín y sus aportantes en el Valle de Aburra. </a:t>
                      </a:r>
                      <a:r>
                        <a:rPr lang="es-CO" sz="900" dirty="0">
                          <a:latin typeface="Verdana" panose="020B0604030504040204" pitchFamily="34" charset="0"/>
                          <a:ea typeface="Verdana" panose="020B0604030504040204" pitchFamily="34" charset="0"/>
                        </a:rPr>
                        <a:t>Se recomienda mantener especial atención sobre el río Medellín y sus principales afluentes, entre ellos las quebradas Alta Vista, La </a:t>
                      </a:r>
                      <a:r>
                        <a:rPr lang="es-CO" sz="900" dirty="0" err="1">
                          <a:latin typeface="Verdana" panose="020B0604030504040204" pitchFamily="34" charset="0"/>
                          <a:ea typeface="Verdana" panose="020B0604030504040204" pitchFamily="34" charset="0"/>
                        </a:rPr>
                        <a:t>Bermejala</a:t>
                      </a:r>
                      <a:r>
                        <a:rPr lang="es-CO" sz="900" dirty="0">
                          <a:latin typeface="Verdana" panose="020B0604030504040204" pitchFamily="34" charset="0"/>
                          <a:ea typeface="Verdana" panose="020B0604030504040204" pitchFamily="34" charset="0"/>
                        </a:rPr>
                        <a:t>, Cafetal, </a:t>
                      </a:r>
                      <a:r>
                        <a:rPr lang="es-CO" sz="900" dirty="0" err="1">
                          <a:latin typeface="Verdana" panose="020B0604030504040204" pitchFamily="34" charset="0"/>
                          <a:ea typeface="Verdana" panose="020B0604030504040204" pitchFamily="34" charset="0"/>
                        </a:rPr>
                        <a:t>Chuscala</a:t>
                      </a:r>
                      <a:r>
                        <a:rPr lang="es-CO" sz="900" dirty="0">
                          <a:latin typeface="Verdana" panose="020B0604030504040204" pitchFamily="34" charset="0"/>
                          <a:ea typeface="Verdana" panose="020B0604030504040204" pitchFamily="34" charset="0"/>
                        </a:rPr>
                        <a:t>, Doña María, El Sesteadero, Hato, El Indio, Jabalona–Aguacatala, La Honda, La </a:t>
                      </a:r>
                      <a:r>
                        <a:rPr lang="es-CO" sz="900" dirty="0" err="1">
                          <a:latin typeface="Verdana" panose="020B0604030504040204" pitchFamily="34" charset="0"/>
                          <a:ea typeface="Verdana" panose="020B0604030504040204" pitchFamily="34" charset="0"/>
                        </a:rPr>
                        <a:t>Iguaná</a:t>
                      </a:r>
                      <a:r>
                        <a:rPr lang="es-CO" sz="900" dirty="0">
                          <a:latin typeface="Verdana" panose="020B0604030504040204" pitchFamily="34" charset="0"/>
                          <a:ea typeface="Verdana" panose="020B0604030504040204" pitchFamily="34" charset="0"/>
                        </a:rPr>
                        <a:t>, La Loca, La Madera, La Magdalena, La Muñoz, La </a:t>
                      </a:r>
                      <a:r>
                        <a:rPr lang="es-CO" sz="900" dirty="0" err="1">
                          <a:latin typeface="Verdana" panose="020B0604030504040204" pitchFamily="34" charset="0"/>
                          <a:ea typeface="Verdana" panose="020B0604030504040204" pitchFamily="34" charset="0"/>
                        </a:rPr>
                        <a:t>Picacha</a:t>
                      </a:r>
                      <a:r>
                        <a:rPr lang="es-CO" sz="900" dirty="0">
                          <a:latin typeface="Verdana" panose="020B0604030504040204" pitchFamily="34" charset="0"/>
                          <a:ea typeface="Verdana" panose="020B0604030504040204" pitchFamily="34" charset="0"/>
                        </a:rPr>
                        <a:t>, La Presidenta, La Santa Elena, Olivares, Sabanetica y La Toscana–Zenú. </a:t>
                      </a:r>
                      <a:r>
                        <a:rPr lang="es-CO" sz="900" u="none" strike="noStrike" cap="none" dirty="0">
                          <a:latin typeface="Verdana" panose="020B0604030504040204" pitchFamily="34" charset="0"/>
                          <a:ea typeface="Verdana" panose="020B0604030504040204" pitchFamily="34" charset="0"/>
                          <a:cs typeface="Arial Narrow"/>
                          <a:sym typeface="Arial Narrow"/>
                        </a:rPr>
                        <a:t>Especial atención a los municipios de Bello, Caldas, Copacabana, Girardota, Itagüí, La Estrella, Medellín, Sabaneta y Barbosa (Antioquia). </a:t>
                      </a:r>
                      <a:endParaRPr lang="es-CO" sz="900" b="0"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72777710"/>
                  </a:ext>
                </a:extLst>
              </a:tr>
              <a:tr h="64008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Porce</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a:t>
                      </a:r>
                      <a:r>
                        <a:rPr lang="es-CO" sz="900" u="none" strike="noStrike" cap="none" baseline="0" dirty="0">
                          <a:latin typeface="Verdana" panose="020B0604030504040204" pitchFamily="34" charset="0"/>
                          <a:ea typeface="Verdana" panose="020B0604030504040204" pitchFamily="34" charset="0"/>
                          <a:cs typeface="Arial Narrow"/>
                          <a:sym typeface="Arial Narrow"/>
                        </a:rPr>
                        <a:t>entes súbitas en </a:t>
                      </a:r>
                      <a:r>
                        <a:rPr lang="es-CO" sz="900" u="none" strike="noStrike" cap="none" dirty="0">
                          <a:latin typeface="Verdana" panose="020B0604030504040204" pitchFamily="34" charset="0"/>
                          <a:ea typeface="Verdana" panose="020B0604030504040204" pitchFamily="34" charset="0"/>
                          <a:cs typeface="Arial Narrow"/>
                          <a:sym typeface="Arial Narrow"/>
                        </a:rPr>
                        <a:t>el río Porce y sus afluentes. Especial atención a los municipios de Bello, Gómez Plata, Santa Rosa de Osos,</a:t>
                      </a:r>
                      <a:r>
                        <a:rPr lang="es-CO" sz="900" u="none" strike="noStrike" cap="none" baseline="0"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Donmatías</a:t>
                      </a:r>
                      <a:r>
                        <a:rPr lang="es-CO" sz="900" u="none" strike="noStrike" cap="none" baseline="0"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Amalfi (Antioquia). </a:t>
                      </a:r>
                      <a:r>
                        <a:rPr lang="es-ES" sz="900" b="1" u="none" strike="noStrike" cap="none" dirty="0">
                          <a:latin typeface="Verdana" panose="020B0604030504040204" pitchFamily="34" charset="0"/>
                          <a:ea typeface="Verdana" panose="020B0604030504040204" pitchFamily="34" charset="0"/>
                          <a:cs typeface="Arial Narrow"/>
                          <a:sym typeface="Arial Narrow"/>
                        </a:rPr>
                        <a:t>Nota: </a:t>
                      </a:r>
                      <a:r>
                        <a:rPr lang="es-ES" sz="900" b="0" u="none" strike="noStrike" cap="none" dirty="0">
                          <a:latin typeface="Verdana" panose="020B0604030504040204" pitchFamily="34" charset="0"/>
                          <a:ea typeface="Verdana" panose="020B0604030504040204" pitchFamily="34" charset="0"/>
                          <a:cs typeface="Arial Narrow"/>
                          <a:sym typeface="Arial Narrow"/>
                        </a:rPr>
                        <a:t>Se reportó avenida torrencial en la vereda La Guayana, sector el Mango, zona rural del municipio de Amalfi, Antioquia (14/04/2026).</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33532979"/>
                  </a:ext>
                </a:extLst>
              </a:tr>
            </a:tbl>
          </a:graphicData>
        </a:graphic>
      </p:graphicFrame>
      <p:pic>
        <p:nvPicPr>
          <p:cNvPr id="9" name="Google Shape;158;p1" descr="Recurso 37.png">
            <a:extLst>
              <a:ext uri="{FF2B5EF4-FFF2-40B4-BE49-F238E27FC236}">
                <a16:creationId xmlns:a16="http://schemas.microsoft.com/office/drawing/2014/main" id="{76D71826-DB6B-818E-3D3E-D86D29C079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494224" y="516578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9766F079-4AB9-8D55-7E99-708FD89D1FC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1010053" y="561762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4;p9" descr="Recurso 31.png">
            <a:extLst>
              <a:ext uri="{FF2B5EF4-FFF2-40B4-BE49-F238E27FC236}">
                <a16:creationId xmlns:a16="http://schemas.microsoft.com/office/drawing/2014/main" id="{67AA485C-AB1E-9FFE-E91F-F1701290BD3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1962719" y="4407048"/>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4;p9" descr="Recurso 31.png">
            <a:extLst>
              <a:ext uri="{FF2B5EF4-FFF2-40B4-BE49-F238E27FC236}">
                <a16:creationId xmlns:a16="http://schemas.microsoft.com/office/drawing/2014/main" id="{AB5CD57F-9581-7F55-2EEC-A06424AD0DE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1105950" y="3655074"/>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4BE0DE46-6392-1D7D-148D-DECB5F866164}"/>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30258" y="449766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0;p1" descr="Recurso 25.png">
            <a:extLst>
              <a:ext uri="{FF2B5EF4-FFF2-40B4-BE49-F238E27FC236}">
                <a16:creationId xmlns:a16="http://schemas.microsoft.com/office/drawing/2014/main" id="{41ED0373-63CB-7D0E-1E49-397874C26ED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0577" y="3439637"/>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5704E491-37E8-6963-05F9-9B572DB32D2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30258" y="245751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730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0A7C4-78D1-94B9-582C-FCF193437CE6}"/>
            </a:ext>
          </a:extLst>
        </p:cNvPr>
        <p:cNvGrpSpPr/>
        <p:nvPr/>
      </p:nvGrpSpPr>
      <p:grpSpPr>
        <a:xfrm>
          <a:off x="0" y="0"/>
          <a:ext cx="0" cy="0"/>
          <a:chOff x="0" y="0"/>
          <a:chExt cx="0" cy="0"/>
        </a:xfrm>
      </p:grpSpPr>
      <p:pic>
        <p:nvPicPr>
          <p:cNvPr id="465985" name="Imagen 1">
            <a:extLst>
              <a:ext uri="{FF2B5EF4-FFF2-40B4-BE49-F238E27FC236}">
                <a16:creationId xmlns:a16="http://schemas.microsoft.com/office/drawing/2014/main" id="{7B3F7BE7-43DB-5187-AB2A-8FE966A26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89AE0AB8-9B2F-3977-9252-66211F29189D}"/>
              </a:ext>
            </a:extLst>
          </p:cNvPr>
          <p:cNvSpPr txBox="1">
            <a:spLocks noChangeArrowheads="1"/>
          </p:cNvSpPr>
          <p:nvPr/>
        </p:nvSpPr>
        <p:spPr bwMode="auto">
          <a:xfrm>
            <a:off x="3844131" y="778668"/>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2" name="Google Shape;347;p9" descr="Recurso 25.png">
            <a:extLst>
              <a:ext uri="{FF2B5EF4-FFF2-40B4-BE49-F238E27FC236}">
                <a16:creationId xmlns:a16="http://schemas.microsoft.com/office/drawing/2014/main" id="{32C72671-2383-33E7-9105-1E9A8522406B}"/>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1E62AA07-8A56-8200-9515-8A7A11E63BF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CF3C42D8-5FAD-39D1-3DE1-7BBCB746CD8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A977646B-C17C-38A3-B9E9-51AB7DE1E7B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EAF5C9AC-C8D4-5CD7-C722-FB43F427631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207D3A6E-E638-2C6D-0137-4CBBB56ED94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2;p9">
            <a:extLst>
              <a:ext uri="{FF2B5EF4-FFF2-40B4-BE49-F238E27FC236}">
                <a16:creationId xmlns:a16="http://schemas.microsoft.com/office/drawing/2014/main" id="{13BCC18A-6C74-5756-026A-8CE76BA254C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4;p9" descr="Recurso 31.png">
            <a:extLst>
              <a:ext uri="{FF2B5EF4-FFF2-40B4-BE49-F238E27FC236}">
                <a16:creationId xmlns:a16="http://schemas.microsoft.com/office/drawing/2014/main" id="{00F607CA-7D3C-69E5-6FB3-EF498BF0592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64023" y="2426162"/>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54FC2696-6612-A7FB-9FE0-C4375BF64F8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F79A0EBF-CE10-5D02-B70C-FC4887678AD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248" y="461759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A3FE2E71-D72A-4EF1-512E-366FF25A2F00}"/>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4;p22" descr="Recurso 39.png">
            <a:extLst>
              <a:ext uri="{FF2B5EF4-FFF2-40B4-BE49-F238E27FC236}">
                <a16:creationId xmlns:a16="http://schemas.microsoft.com/office/drawing/2014/main" id="{4173EEDA-1D91-F9BB-C532-A3E1F7CF4FFC}"/>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A79BE99E-876A-EE89-23A3-1E60CF28FD5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9265DA8F-A4E5-F8F2-5EB1-E10F14A7859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930" y="583436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A6E66547-AD0A-524D-D20C-C9F5AA31796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8567" y="523411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ject 8">
            <a:extLst>
              <a:ext uri="{FF2B5EF4-FFF2-40B4-BE49-F238E27FC236}">
                <a16:creationId xmlns:a16="http://schemas.microsoft.com/office/drawing/2014/main" id="{894F5762-400D-6D9A-10A5-EB5AA56447E5}"/>
              </a:ext>
            </a:extLst>
          </p:cNvPr>
          <p:cNvPicPr/>
          <p:nvPr/>
        </p:nvPicPr>
        <p:blipFill>
          <a:blip r:embed="rId17" r:link="rId18" cstate="print">
            <a:extLst>
              <a:ext uri="{28A0092B-C50C-407E-A947-70E740481C1C}">
                <a14:useLocalDpi xmlns:a14="http://schemas.microsoft.com/office/drawing/2010/main" val="0"/>
              </a:ext>
            </a:extLst>
          </a:blip>
          <a:srcRect/>
          <a:stretch>
            <a:fillRect/>
          </a:stretch>
        </p:blipFill>
        <p:spPr>
          <a:xfrm>
            <a:off x="297014" y="1318267"/>
            <a:ext cx="3769508" cy="4986000"/>
          </a:xfrm>
          <a:prstGeom prst="rect">
            <a:avLst/>
          </a:prstGeom>
        </p:spPr>
      </p:pic>
      <p:graphicFrame>
        <p:nvGraphicFramePr>
          <p:cNvPr id="13" name="object 13">
            <a:extLst>
              <a:ext uri="{FF2B5EF4-FFF2-40B4-BE49-F238E27FC236}">
                <a16:creationId xmlns:a16="http://schemas.microsoft.com/office/drawing/2014/main" id="{3C8A846D-5F17-11F5-7BE3-610C6A93B9F7}"/>
              </a:ext>
            </a:extLst>
          </p:cNvPr>
          <p:cNvGraphicFramePr>
            <a:graphicFrameLocks noGrp="1"/>
          </p:cNvGraphicFramePr>
          <p:nvPr>
            <p:extLst>
              <p:ext uri="{D42A27DB-BD31-4B8C-83A1-F6EECF244321}">
                <p14:modId xmlns:p14="http://schemas.microsoft.com/office/powerpoint/2010/main" val="3451837916"/>
              </p:ext>
            </p:extLst>
          </p:nvPr>
        </p:nvGraphicFramePr>
        <p:xfrm>
          <a:off x="4277826" y="1857766"/>
          <a:ext cx="7559039" cy="3846148"/>
        </p:xfrm>
        <a:graphic>
          <a:graphicData uri="http://schemas.openxmlformats.org/drawingml/2006/table">
            <a:tbl>
              <a:tblPr firstRow="1" bandRow="1">
                <a:tableStyleId>{2D5ABB26-0587-4C30-8999-92F81FD0307C}</a:tableStyleId>
              </a:tblPr>
              <a:tblGrid>
                <a:gridCol w="713105">
                  <a:extLst>
                    <a:ext uri="{9D8B030D-6E8A-4147-A177-3AD203B41FA5}">
                      <a16:colId xmlns:a16="http://schemas.microsoft.com/office/drawing/2014/main" val="20000"/>
                    </a:ext>
                  </a:extLst>
                </a:gridCol>
                <a:gridCol w="1247944">
                  <a:extLst>
                    <a:ext uri="{9D8B030D-6E8A-4147-A177-3AD203B41FA5}">
                      <a16:colId xmlns:a16="http://schemas.microsoft.com/office/drawing/2014/main" val="20001"/>
                    </a:ext>
                  </a:extLst>
                </a:gridCol>
                <a:gridCol w="1315550">
                  <a:extLst>
                    <a:ext uri="{9D8B030D-6E8A-4147-A177-3AD203B41FA5}">
                      <a16:colId xmlns:a16="http://schemas.microsoft.com/office/drawing/2014/main" val="20002"/>
                    </a:ext>
                  </a:extLst>
                </a:gridCol>
                <a:gridCol w="4282440">
                  <a:extLst>
                    <a:ext uri="{9D8B030D-6E8A-4147-A177-3AD203B41FA5}">
                      <a16:colId xmlns:a16="http://schemas.microsoft.com/office/drawing/2014/main" val="20003"/>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4305">
                        <a:lnSpc>
                          <a:spcPct val="100000"/>
                        </a:lnSpc>
                        <a:spcBef>
                          <a:spcPts val="5"/>
                        </a:spcBef>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tc>
                  <a:txBody>
                    <a:bodyPr/>
                    <a:lstStyle/>
                    <a:p>
                      <a:pPr marL="169545" marR="156845" indent="238760">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5440" marR="290830" indent="635" algn="ctr">
                        <a:lnSpc>
                          <a:spcPct val="100000"/>
                        </a:lnSpc>
                        <a:spcBef>
                          <a:spcPts val="405"/>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1435"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1020444">
                        <a:lnSpc>
                          <a:spcPct val="100000"/>
                        </a:lnSpc>
                        <a:spcBef>
                          <a:spcPts val="5"/>
                        </a:spcBef>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0" rtl="0" eaLnBrk="1" latinLnBrk="0" hangingPunct="1">
                        <a:lnSpc>
                          <a:spcPct val="107000"/>
                        </a:lnSpc>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Verdana"/>
                        </a:rPr>
                        <a:t>Nechí</a:t>
                      </a:r>
                    </a:p>
                  </a:txBody>
                  <a:tcPr marL="0" marR="0" marT="119380" marB="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0" rtl="0" eaLnBrk="1" latinLnBrk="0" hangingPunct="1">
                        <a:lnSpc>
                          <a:spcPct val="107000"/>
                        </a:lnSpc>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Verdana"/>
                        </a:rPr>
                        <a:t>Cuenca alta del río Nechí</a:t>
                      </a:r>
                    </a:p>
                  </a:txBody>
                  <a:tcPr marL="0" marR="0" marT="118110" marB="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latinLnBrk="0" hangingPunct="1">
                        <a:lnSpc>
                          <a:spcPct val="100000"/>
                        </a:lnSpc>
                        <a:spcBef>
                          <a:spcPts val="0"/>
                        </a:spcBef>
                        <a:spcAft>
                          <a:spcPts val="0"/>
                        </a:spcAft>
                        <a:buNone/>
                      </a:pPr>
                      <a:r>
                        <a:rPr lang="es-CO" sz="900" kern="1200" dirty="0">
                          <a:solidFill>
                            <a:schemeClr val="tx1"/>
                          </a:solidFill>
                          <a:latin typeface="Verdana" panose="020B0604030504040204" pitchFamily="34" charset="0"/>
                          <a:ea typeface="Verdana" panose="020B0604030504040204" pitchFamily="34" charset="0"/>
                          <a:cs typeface="Verdana"/>
                        </a:rPr>
                        <a:t>Crecientes súbitas en el río Nechí y sus aportantes en la cuenca alta, especialmente en los ríos </a:t>
                      </a:r>
                      <a:r>
                        <a:rPr lang="es-CO" sz="900" kern="1200" dirty="0" err="1">
                          <a:solidFill>
                            <a:schemeClr val="tx1"/>
                          </a:solidFill>
                          <a:latin typeface="Verdana" panose="020B0604030504040204" pitchFamily="34" charset="0"/>
                          <a:ea typeface="Verdana" panose="020B0604030504040204" pitchFamily="34" charset="0"/>
                          <a:cs typeface="Verdana"/>
                        </a:rPr>
                        <a:t>Tenche</a:t>
                      </a:r>
                      <a:r>
                        <a:rPr lang="es-CO" sz="900" kern="1200" dirty="0">
                          <a:solidFill>
                            <a:schemeClr val="tx1"/>
                          </a:solidFill>
                          <a:latin typeface="Verdana" panose="020B0604030504040204" pitchFamily="34" charset="0"/>
                          <a:ea typeface="Verdana" panose="020B0604030504040204" pitchFamily="34" charset="0"/>
                          <a:cs typeface="Verdana"/>
                        </a:rPr>
                        <a:t>, Dolores, Anorí y la quebrada  Caño  Seco.  Especial  atención  a  los  municipios  de Angostura, Anorí, Campamento y Yarumal (Antioquia). </a:t>
                      </a:r>
                      <a:r>
                        <a:rPr lang="es-CO" sz="900" b="1" kern="1200" dirty="0">
                          <a:solidFill>
                            <a:schemeClr val="tx1"/>
                          </a:solidFill>
                          <a:latin typeface="Verdana" panose="020B0604030504040204" pitchFamily="34" charset="0"/>
                          <a:ea typeface="Verdana" panose="020B0604030504040204" pitchFamily="34" charset="0"/>
                          <a:cs typeface="+mn-cs"/>
                        </a:rPr>
                        <a:t>Nota: </a:t>
                      </a:r>
                      <a:r>
                        <a:rPr lang="es-CO" sz="900" kern="1200" dirty="0">
                          <a:solidFill>
                            <a:schemeClr val="tx1"/>
                          </a:solidFill>
                          <a:latin typeface="Verdana" panose="020B0604030504040204" pitchFamily="34" charset="0"/>
                          <a:ea typeface="Verdana" panose="020B0604030504040204" pitchFamily="34" charset="0"/>
                          <a:cs typeface="+mn-cs"/>
                        </a:rPr>
                        <a:t>Se reportó inundaciones en el municipio de Angosturas, Antioquía (22/04/2026).</a:t>
                      </a:r>
                      <a:endParaRPr lang="es-CO" sz="900" kern="1200" dirty="0">
                        <a:solidFill>
                          <a:schemeClr val="tx1"/>
                        </a:solidFill>
                        <a:latin typeface="Verdana" panose="020B0604030504040204" pitchFamily="34" charset="0"/>
                        <a:ea typeface="Verdana" panose="020B0604030504040204" pitchFamily="34" charset="0"/>
                        <a:cs typeface="Verdana"/>
                      </a:endParaRPr>
                    </a:p>
                  </a:txBody>
                  <a:tcPr marL="90000" marR="90000" marT="45085" marB="4680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3353297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Nechí</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Nechí y sus aportantes</a:t>
                      </a:r>
                    </a:p>
                  </a:txBody>
                  <a:tcPr marL="91462" marR="91462" marT="45442" marB="4544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baja, especialmente </a:t>
                      </a:r>
                      <a:r>
                        <a:rPr lang="es-CO" sz="900" b="0" u="none" strike="noStrike" cap="none" dirty="0">
                          <a:latin typeface="Verdana" panose="020B0604030504040204" pitchFamily="34" charset="0"/>
                          <a:ea typeface="Verdana" panose="020B0604030504040204" pitchFamily="34" charset="0"/>
                          <a:cs typeface="Arial Narrow"/>
                          <a:sym typeface="Arial Narrow"/>
                        </a:rPr>
                        <a:t>las quebradas La Oca – Villa Mena, Villa - Puente Villa, y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Tiguí</a:t>
                      </a:r>
                      <a:r>
                        <a:rPr lang="es-CO" sz="900" b="0" u="none" strike="noStrike" cap="none" dirty="0">
                          <a:latin typeface="Verdana" panose="020B0604030504040204" pitchFamily="34" charset="0"/>
                          <a:ea typeface="Verdana" panose="020B0604030504040204" pitchFamily="34" charset="0"/>
                          <a:cs typeface="Arial Narrow"/>
                          <a:sym typeface="Arial Narrow"/>
                        </a:rPr>
                        <a:t> y El Bagre. Se recomienda especial atención en los municipios de Zaragoza, El Bagre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Nechí </a:t>
                      </a:r>
                      <a:r>
                        <a:rPr lang="es-CO" sz="900" b="0" u="none" strike="noStrike" cap="none" dirty="0">
                          <a:latin typeface="Verdana" panose="020B0604030504040204" pitchFamily="34" charset="0"/>
                          <a:ea typeface="Verdana" panose="020B0604030504040204" pitchFamily="34" charset="0"/>
                          <a:cs typeface="Arial Narrow"/>
                          <a:sym typeface="Arial Narrow"/>
                        </a:rPr>
                        <a:t>(Antioquia)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p>
                  </a:txBody>
                  <a:tcPr marL="91462" marR="91462" marT="45442" marB="4544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373191434"/>
                  </a:ext>
                </a:extLst>
              </a:tr>
              <a:tr h="531654">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665" marB="4566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Bajo Cauca – Magdalena. Ciénaga La Raya entre río Nechí y Brazo de Loba</a:t>
                      </a:r>
                      <a:endParaRPr lang="es-CO" sz="900" b="1" dirty="0">
                        <a:latin typeface="Verdana" panose="020B0604030504040204" pitchFamily="34" charset="0"/>
                        <a:ea typeface="Verdana" panose="020B0604030504040204" pitchFamily="34" charset="0"/>
                      </a:endParaRPr>
                    </a:p>
                  </a:txBody>
                  <a:tcPr marL="91444" marR="91444" marT="45665" marB="4566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irectos al Bajo Cauca – Ciénaga La Raya entre río Nechí y Brazo de Loba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con especial atención en las quebradas San Mateo, </a:t>
                      </a:r>
                      <a:r>
                        <a:rPr lang="es-CO" sz="900" dirty="0">
                          <a:latin typeface="Verdana" panose="020B0604030504040204" pitchFamily="34" charset="0"/>
                          <a:ea typeface="Verdana" panose="020B0604030504040204" pitchFamily="34" charset="0"/>
                        </a:rPr>
                        <a:t>Claras, Montecristo,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Bocachica y Manzanares; y los ríos Ariza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Montecristo (Bolívar).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 1)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desbordamiento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(16/04/2026).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inundación por desbordamiento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de las quebradas Montecristo, Ariza y Auyama a la altura del municipio de Montecristo, Bolívar (17/04/2026).</a:t>
                      </a:r>
                      <a:endParaRPr lang="es-CO" sz="900" b="1" u="none" strike="noStrike" cap="none" dirty="0">
                        <a:latin typeface="Verdana" panose="020B0604030504040204" pitchFamily="34" charset="0"/>
                        <a:ea typeface="Verdana" panose="020B0604030504040204" pitchFamily="34" charset="0"/>
                        <a:cs typeface="Arial Narrow"/>
                        <a:sym typeface="Arial Narrow"/>
                      </a:endParaRPr>
                    </a:p>
                  </a:txBody>
                  <a:tcPr marL="91444" marR="91444" marT="45665" marB="4566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2071478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Caregato a la altura de San Jacinto del Cauca (Bolívar). Se recomienda especial atención en La Región de La Mojana por transvase del caudal del río Cauca (06/05/2024).</a:t>
                      </a:r>
                      <a:endPar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807" marB="4580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513244115"/>
                  </a:ext>
                </a:extLst>
              </a:tr>
            </a:tbl>
          </a:graphicData>
        </a:graphic>
      </p:graphicFrame>
      <p:pic>
        <p:nvPicPr>
          <p:cNvPr id="17" name="Google Shape;150;p1" descr="Recurso 25.png">
            <a:extLst>
              <a:ext uri="{FF2B5EF4-FFF2-40B4-BE49-F238E27FC236}">
                <a16:creationId xmlns:a16="http://schemas.microsoft.com/office/drawing/2014/main" id="{04D9925E-D755-733B-7D59-EC298FC222A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7930" y="464680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BCB9EC45-97F7-91A9-89C0-1B3FFA0DEFB1}"/>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420309" y="5160100"/>
            <a:ext cx="450803" cy="45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CF18A56F-E1A1-C9C0-1863-92AB04A5613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3520" y="2426162"/>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858D9EA9-E958-BF52-7C17-86F8BD2E5D5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933143" y="20219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38E0DCD1-7828-D42A-E3D1-9DE51129DF1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2022782" y="3243494"/>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4;p9" descr="Recurso 31.png">
            <a:extLst>
              <a:ext uri="{FF2B5EF4-FFF2-40B4-BE49-F238E27FC236}">
                <a16:creationId xmlns:a16="http://schemas.microsoft.com/office/drawing/2014/main" id="{3396EB2B-409C-3D09-B7D9-1B2376C9893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2464655" y="3483987"/>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7F98F344-2382-EB76-55E0-9A8A396D9768}"/>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4405204" y="4249608"/>
            <a:ext cx="481013" cy="4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6991A3A6-1DE6-D4C3-DAA4-34DBD742CC20}"/>
              </a:ext>
            </a:extLst>
          </p:cNvPr>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4405204" y="2682531"/>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4;p9" descr="Recurso 31.png">
            <a:extLst>
              <a:ext uri="{FF2B5EF4-FFF2-40B4-BE49-F238E27FC236}">
                <a16:creationId xmlns:a16="http://schemas.microsoft.com/office/drawing/2014/main" id="{7E213003-8A91-4B88-84E2-93F75D36532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1464998" y="4596930"/>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BD98D6DD-540F-808C-ABF3-6A9DF55481BC}"/>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4390099" y="3310836"/>
            <a:ext cx="481013" cy="4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995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39B5-D654-14D2-B1F8-ECD187E3EAA2}"/>
            </a:ext>
          </a:extLst>
        </p:cNvPr>
        <p:cNvGrpSpPr/>
        <p:nvPr/>
      </p:nvGrpSpPr>
      <p:grpSpPr>
        <a:xfrm>
          <a:off x="0" y="0"/>
          <a:ext cx="0" cy="0"/>
          <a:chOff x="0" y="0"/>
          <a:chExt cx="0" cy="0"/>
        </a:xfrm>
      </p:grpSpPr>
      <p:sp>
        <p:nvSpPr>
          <p:cNvPr id="6" name="Google Shape;3036;p14">
            <a:extLst>
              <a:ext uri="{FF2B5EF4-FFF2-40B4-BE49-F238E27FC236}">
                <a16:creationId xmlns:a16="http://schemas.microsoft.com/office/drawing/2014/main" id="{262201D8-0CAC-C0E7-A40A-E9F54221A61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7" name="Google Shape;347;p9" descr="Recurso 25.png">
            <a:extLst>
              <a:ext uri="{FF2B5EF4-FFF2-40B4-BE49-F238E27FC236}">
                <a16:creationId xmlns:a16="http://schemas.microsoft.com/office/drawing/2014/main" id="{07AA8A0E-B8D2-A94C-5A12-75B3F5221E51}"/>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8DFC070F-A9F6-681F-669E-CA7CEA915A8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BC1A8590-4924-1677-73E7-3134BD65D5B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72316711-D100-0D06-1FDE-C8B0C750156C}"/>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C0E78988-A84D-84D5-9A7F-3E1A7B2D0CF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215C9CD1-F8C5-2979-F210-ED26597C7A2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82F3D353-2C0B-5E51-DDDC-04CC5168F8B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2027407D-07B4-7EA6-79B1-20EDE87896C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1C1E65E3-8F7F-FB2F-15DC-E510D5ADF22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D4D9EAC8-33D4-0060-C79C-BC3124EB78E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C0B944F9-F8E6-308B-5C86-94A76286F62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9D26330F-D5CF-4451-3B1F-C47F964DB0D5}"/>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614BD1D0-8558-949E-8E76-37B3B679BD7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F81F85ED-FACD-2826-0D35-5B5E978D491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ject 8">
            <a:extLst>
              <a:ext uri="{FF2B5EF4-FFF2-40B4-BE49-F238E27FC236}">
                <a16:creationId xmlns:a16="http://schemas.microsoft.com/office/drawing/2014/main" id="{9A1F11F4-F74F-ACEE-8494-F7B87F2417BF}"/>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203247" y="1336669"/>
            <a:ext cx="3806105" cy="4978800"/>
          </a:xfrm>
          <a:prstGeom prst="rect">
            <a:avLst/>
          </a:prstGeom>
        </p:spPr>
      </p:pic>
      <p:graphicFrame>
        <p:nvGraphicFramePr>
          <p:cNvPr id="29" name="object 13">
            <a:extLst>
              <a:ext uri="{FF2B5EF4-FFF2-40B4-BE49-F238E27FC236}">
                <a16:creationId xmlns:a16="http://schemas.microsoft.com/office/drawing/2014/main" id="{3F18F754-D875-108E-3D36-E3CBB469717D}"/>
              </a:ext>
            </a:extLst>
          </p:cNvPr>
          <p:cNvGraphicFramePr>
            <a:graphicFrameLocks noGrp="1"/>
          </p:cNvGraphicFramePr>
          <p:nvPr/>
        </p:nvGraphicFramePr>
        <p:xfrm>
          <a:off x="4097022" y="2691603"/>
          <a:ext cx="7803515" cy="2312711"/>
        </p:xfrm>
        <a:graphic>
          <a:graphicData uri="http://schemas.openxmlformats.org/drawingml/2006/table">
            <a:tbl>
              <a:tblPr firstRow="1" bandRow="1">
                <a:tableStyleId>{2D5ABB26-0587-4C30-8999-92F81FD0307C}</a:tableStyleId>
              </a:tblPr>
              <a:tblGrid>
                <a:gridCol w="638175">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578610">
                  <a:extLst>
                    <a:ext uri="{9D8B030D-6E8A-4147-A177-3AD203B41FA5}">
                      <a16:colId xmlns:a16="http://schemas.microsoft.com/office/drawing/2014/main" val="20002"/>
                    </a:ext>
                  </a:extLst>
                </a:gridCol>
                <a:gridCol w="4462780">
                  <a:extLst>
                    <a:ext uri="{9D8B030D-6E8A-4147-A177-3AD203B41FA5}">
                      <a16:colId xmlns:a16="http://schemas.microsoft.com/office/drawing/2014/main" val="20003"/>
                    </a:ext>
                  </a:extLst>
                </a:gridCol>
              </a:tblGrid>
              <a:tr h="346951">
                <a:tc>
                  <a:txBody>
                    <a:bodyPr/>
                    <a:lstStyle/>
                    <a:p>
                      <a:pPr marL="106045">
                        <a:lnSpc>
                          <a:spcPct val="100000"/>
                        </a:lnSpc>
                        <a:spcBef>
                          <a:spcPts val="940"/>
                        </a:spcBef>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119380" marB="0">
                    <a:lnB w="12700">
                      <a:solidFill>
                        <a:srgbClr val="5B9BD4"/>
                      </a:solidFill>
                      <a:prstDash val="solid"/>
                    </a:lnB>
                    <a:solidFill>
                      <a:srgbClr val="006FC0"/>
                    </a:solidFill>
                  </a:tcPr>
                </a:tc>
                <a:tc>
                  <a:txBody>
                    <a:bodyPr/>
                    <a:lstStyle/>
                    <a:p>
                      <a:pPr marL="142875" marR="180975" indent="238760">
                        <a:lnSpc>
                          <a:spcPct val="100000"/>
                        </a:lnSpc>
                        <a:spcBef>
                          <a:spcPts val="40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marL="149225" marR="126364" indent="316865">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noProof="0" dirty="0">
                          <a:solidFill>
                            <a:srgbClr val="FFFFFF"/>
                          </a:solidFill>
                          <a:latin typeface="Verdana"/>
                          <a:cs typeface="Verdana"/>
                        </a:rPr>
                        <a:t>Cuenca</a:t>
                      </a:r>
                      <a:r>
                        <a:rPr lang="es-CO" sz="900" b="1" spc="-25" noProof="0" dirty="0">
                          <a:solidFill>
                            <a:srgbClr val="FFFFFF"/>
                          </a:solidFill>
                          <a:latin typeface="Verdana"/>
                          <a:cs typeface="Verdana"/>
                        </a:rPr>
                        <a:t>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marL="1109980">
                        <a:lnSpc>
                          <a:spcPct val="100000"/>
                        </a:lnSpc>
                        <a:spcBef>
                          <a:spcPts val="940"/>
                        </a:spcBef>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 – Cauca – San Jorge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alta del río San Jorge</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San Jorge, se recomienda especial atención en sus afluentes como las quebradas La Manuela y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Morrojo</a:t>
                      </a:r>
                      <a:r>
                        <a:rPr lang="es-CO" sz="900" b="0" u="none" strike="noStrike" kern="1200" dirty="0">
                          <a:solidFill>
                            <a:schemeClr val="dk1"/>
                          </a:solidFill>
                          <a:latin typeface="Verdana" panose="020B0604030504040204" pitchFamily="34" charset="0"/>
                          <a:ea typeface="Verdana" panose="020B0604030504040204" pitchFamily="34" charset="0"/>
                          <a:cs typeface="+mn-cs"/>
                        </a:rPr>
                        <a:t>, y lo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 ríos San Pedro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Uré</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así como en los municipios de Puerto Libertador y Montelíbano (Córdoba).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4754578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p>
                  </a:txBody>
                  <a:tcPr marL="91444" marR="91444" marT="45530" marB="4553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p>
                  </a:txBody>
                  <a:tcPr marL="91444" marR="91444" marT="45530" marB="4553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Persisten las áreas inundadas en los municipios de San Jacinto del Cauca, Caimito, San Benito Abad, Ayapel, Guaranda, San Marcos y Sucre, asociadas al ingreso de agua del río Cauca a través de los boquetes en Caregato y Los Arrastres. </a:t>
                      </a:r>
                      <a:r>
                        <a:rPr lang="es-CO" sz="900" b="1"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rPr>
                        <a:t>Notas: </a:t>
                      </a:r>
                      <a:r>
                        <a:rPr lang="es-ES" sz="900" b="1" u="none" strike="noStrike" kern="1200" noProof="0" dirty="0">
                          <a:solidFill>
                            <a:schemeClr val="dk1"/>
                          </a:solidFill>
                          <a:latin typeface="Verdana" panose="020B0604030504040204" pitchFamily="34" charset="0"/>
                          <a:ea typeface="Verdana" panose="020B0604030504040204" pitchFamily="34" charset="0"/>
                          <a:cs typeface="+mn-cs"/>
                          <a:sym typeface="Arial Narrow"/>
                        </a:rPr>
                        <a:t>1</a:t>
                      </a:r>
                      <a:r>
                        <a:rPr lang="es-ES" sz="900" b="1" u="none" strike="noStrike" kern="1200" dirty="0">
                          <a:solidFill>
                            <a:schemeClr val="dk1"/>
                          </a:solidFill>
                          <a:latin typeface="Verdana" panose="020B0604030504040204" pitchFamily="34" charset="0"/>
                          <a:ea typeface="Verdana" panose="020B0604030504040204" pitchFamily="34" charset="0"/>
                          <a:cs typeface="+mn-cs"/>
                        </a:rPr>
                        <a:t>) </a:t>
                      </a:r>
                      <a:r>
                        <a:rPr lang="es-CO" sz="900" b="0" u="none" strike="noStrike" kern="1200" dirty="0">
                          <a:solidFill>
                            <a:schemeClr val="dk1"/>
                          </a:solidFill>
                          <a:latin typeface="Verdana" panose="020B0604030504040204" pitchFamily="34" charset="0"/>
                          <a:ea typeface="Verdana" panose="020B0604030504040204" pitchFamily="34" charset="0"/>
                          <a:cs typeface="+mn-cs"/>
                        </a:rPr>
                        <a:t>Activación del rompimiento en el sector de la Hacienda la Palmira (4/02/2026).</a:t>
                      </a:r>
                      <a:r>
                        <a:rPr lang="es-CO" sz="900" b="1" u="none" strike="noStrike" kern="1200" dirty="0">
                          <a:solidFill>
                            <a:schemeClr val="dk1"/>
                          </a:solidFill>
                          <a:latin typeface="Verdana" panose="020B0604030504040204" pitchFamily="34" charset="0"/>
                          <a:ea typeface="Verdana" panose="020B0604030504040204" pitchFamily="34" charset="0"/>
                          <a:cs typeface="+mn-cs"/>
                        </a:rPr>
                        <a:t> </a:t>
                      </a:r>
                      <a:r>
                        <a:rPr lang="es-ES" sz="900" b="1" u="none" strike="noStrike" kern="1200" dirty="0">
                          <a:solidFill>
                            <a:schemeClr val="dk1"/>
                          </a:solidFill>
                          <a:latin typeface="Verdana" panose="020B0604030504040204" pitchFamily="34" charset="0"/>
                          <a:ea typeface="Verdana" panose="020B0604030504040204" pitchFamily="34" charset="0"/>
                          <a:cs typeface="+mn-cs"/>
                        </a:rPr>
                        <a:t>2) </a:t>
                      </a:r>
                      <a:r>
                        <a:rPr lang="es-MX" sz="900" b="0" u="none" strike="noStrike" kern="1200" dirty="0">
                          <a:solidFill>
                            <a:schemeClr val="dk1"/>
                          </a:solidFill>
                          <a:latin typeface="Verdana" panose="020B0604030504040204" pitchFamily="34" charset="0"/>
                          <a:ea typeface="Verdana" panose="020B0604030504040204" pitchFamily="34" charset="0"/>
                          <a:cs typeface="+mn-cs"/>
                        </a:rPr>
                        <a:t>reporte de Rompimientos en la margen izquierda del rio San Jorge en los sectores del Totumo, Cantaleta y </a:t>
                      </a:r>
                      <a:r>
                        <a:rPr lang="es-MX" sz="900" b="0" u="none" strike="noStrike" kern="1200" dirty="0" err="1">
                          <a:solidFill>
                            <a:schemeClr val="dk1"/>
                          </a:solidFill>
                          <a:latin typeface="Verdana" panose="020B0604030504040204" pitchFamily="34" charset="0"/>
                          <a:ea typeface="Verdana" panose="020B0604030504040204" pitchFamily="34" charset="0"/>
                          <a:cs typeface="+mn-cs"/>
                        </a:rPr>
                        <a:t>Voragine</a:t>
                      </a:r>
                      <a:r>
                        <a:rPr lang="es-MX" sz="900" b="0" u="none" strike="noStrike" kern="1200" dirty="0">
                          <a:solidFill>
                            <a:schemeClr val="dk1"/>
                          </a:solidFill>
                          <a:latin typeface="Verdana" panose="020B0604030504040204" pitchFamily="34" charset="0"/>
                          <a:ea typeface="Verdana" panose="020B0604030504040204" pitchFamily="34" charset="0"/>
                          <a:cs typeface="+mn-cs"/>
                        </a:rPr>
                        <a:t>, afectando las comunidades de Nueva Esperanza, Puerto Leticia, Puerto Santo y Cintura – Pueblo Nuevo. (08/02/2026). </a:t>
                      </a:r>
                      <a:endParaRPr lang="es-CO" sz="900" b="1" u="none" strike="noStrike" kern="1200" noProof="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5" marB="4555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41780549"/>
                  </a:ext>
                </a:extLst>
              </a:tr>
            </a:tbl>
          </a:graphicData>
        </a:graphic>
      </p:graphicFrame>
      <p:pic>
        <p:nvPicPr>
          <p:cNvPr id="13" name="Google Shape;150;p1" descr="Recurso 25.png">
            <a:extLst>
              <a:ext uri="{FF2B5EF4-FFF2-40B4-BE49-F238E27FC236}">
                <a16:creationId xmlns:a16="http://schemas.microsoft.com/office/drawing/2014/main" id="{378D736F-E95D-85EE-36B5-916E2D03DBE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64945" y="412662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ject 9"/>
          <p:cNvPicPr/>
          <p:nvPr/>
        </p:nvPicPr>
        <p:blipFill>
          <a:blip r:embed="rId17" cstate="print"/>
          <a:stretch>
            <a:fillRect/>
          </a:stretch>
        </p:blipFill>
        <p:spPr>
          <a:xfrm>
            <a:off x="1308608" y="4320286"/>
            <a:ext cx="327025" cy="269875"/>
          </a:xfrm>
          <a:prstGeom prst="rect">
            <a:avLst/>
          </a:prstGeom>
        </p:spPr>
      </p:pic>
      <p:pic>
        <p:nvPicPr>
          <p:cNvPr id="4" name="Google Shape;158;p1" descr="Recurso 37.png">
            <a:extLst>
              <a:ext uri="{FF2B5EF4-FFF2-40B4-BE49-F238E27FC236}">
                <a16:creationId xmlns:a16="http://schemas.microsoft.com/office/drawing/2014/main" id="{B50CDC01-94CA-4DE4-3753-D494431A594A}"/>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666193" y="50318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20541F6F-480D-4768-0084-57C30E25A5F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8369" y="312159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255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E813E-8F6B-612C-3E46-B06FE8C3D15D}"/>
            </a:ext>
          </a:extLst>
        </p:cNvPr>
        <p:cNvGrpSpPr/>
        <p:nvPr/>
      </p:nvGrpSpPr>
      <p:grpSpPr>
        <a:xfrm>
          <a:off x="0" y="0"/>
          <a:ext cx="0" cy="0"/>
          <a:chOff x="0" y="0"/>
          <a:chExt cx="0" cy="0"/>
        </a:xfrm>
      </p:grpSpPr>
      <p:sp>
        <p:nvSpPr>
          <p:cNvPr id="6" name="Google Shape;3036;p14">
            <a:extLst>
              <a:ext uri="{FF2B5EF4-FFF2-40B4-BE49-F238E27FC236}">
                <a16:creationId xmlns:a16="http://schemas.microsoft.com/office/drawing/2014/main" id="{2B023100-4D7E-76EC-5370-24AA9995ACF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7" name="Google Shape;347;p9" descr="Recurso 25.png">
            <a:extLst>
              <a:ext uri="{FF2B5EF4-FFF2-40B4-BE49-F238E27FC236}">
                <a16:creationId xmlns:a16="http://schemas.microsoft.com/office/drawing/2014/main" id="{EC373F08-AFBA-CCEE-ABEF-6C28C3F72749}"/>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E53A4CD3-BF72-86CF-E304-ED637AD851E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B94A45FC-B5D1-6592-D4AC-B8E70CC3008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4B39AE82-BFC0-6395-528B-738FC165386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92869120-431A-204E-B524-3499E395A77A}"/>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EED4C7B4-B3F0-CCB4-8829-D347D61D7F7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DD12F295-54BB-7DF4-A5AF-89A9727ECC6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10032A00-E6DB-9AB1-8DE6-D5C37B1F492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6130F841-FE77-DC38-25C6-0C0C4AB523D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9BB6EA80-B2A4-918F-E6A8-5BD2D0E4E4A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30675BA8-01D6-D166-B753-81A8053F027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5283CD34-D933-1647-FA46-6A7BBD24164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7F6101B8-CFAB-F146-4690-9472CA7498F4}"/>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F985F336-14AC-22AC-A3C7-D89CD7BB5F8C}"/>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162DEE25-CE36-C56E-F884-CE1A99DCEA8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ject 8">
            <a:extLst>
              <a:ext uri="{FF2B5EF4-FFF2-40B4-BE49-F238E27FC236}">
                <a16:creationId xmlns:a16="http://schemas.microsoft.com/office/drawing/2014/main" id="{C50F7083-F901-8A9D-0DDC-E849A45634AA}"/>
              </a:ext>
            </a:extLst>
          </p:cNvPr>
          <p:cNvPicPr/>
          <p:nvPr/>
        </p:nvPicPr>
        <p:blipFill>
          <a:blip r:embed="rId16" r:link="rId17" cstate="print">
            <a:extLst>
              <a:ext uri="{28A0092B-C50C-407E-A947-70E740481C1C}">
                <a14:useLocalDpi xmlns:a14="http://schemas.microsoft.com/office/drawing/2010/main" val="0"/>
              </a:ext>
            </a:extLst>
          </a:blip>
          <a:srcRect/>
          <a:stretch>
            <a:fillRect/>
          </a:stretch>
        </p:blipFill>
        <p:spPr>
          <a:xfrm>
            <a:off x="203247" y="1336669"/>
            <a:ext cx="3806105" cy="4978800"/>
          </a:xfrm>
          <a:prstGeom prst="rect">
            <a:avLst/>
          </a:prstGeom>
        </p:spPr>
      </p:pic>
      <p:graphicFrame>
        <p:nvGraphicFramePr>
          <p:cNvPr id="29" name="object 13">
            <a:extLst>
              <a:ext uri="{FF2B5EF4-FFF2-40B4-BE49-F238E27FC236}">
                <a16:creationId xmlns:a16="http://schemas.microsoft.com/office/drawing/2014/main" id="{FD51E164-64DD-0F8E-4A20-D9037F05E639}"/>
              </a:ext>
            </a:extLst>
          </p:cNvPr>
          <p:cNvGraphicFramePr>
            <a:graphicFrameLocks noGrp="1"/>
          </p:cNvGraphicFramePr>
          <p:nvPr/>
        </p:nvGraphicFramePr>
        <p:xfrm>
          <a:off x="4076146" y="2048491"/>
          <a:ext cx="7803515" cy="3515124"/>
        </p:xfrm>
        <a:graphic>
          <a:graphicData uri="http://schemas.openxmlformats.org/drawingml/2006/table">
            <a:tbl>
              <a:tblPr firstRow="1" bandRow="1">
                <a:tableStyleId>{2D5ABB26-0587-4C30-8999-92F81FD0307C}</a:tableStyleId>
              </a:tblPr>
              <a:tblGrid>
                <a:gridCol w="638175">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578610">
                  <a:extLst>
                    <a:ext uri="{9D8B030D-6E8A-4147-A177-3AD203B41FA5}">
                      <a16:colId xmlns:a16="http://schemas.microsoft.com/office/drawing/2014/main" val="20002"/>
                    </a:ext>
                  </a:extLst>
                </a:gridCol>
                <a:gridCol w="4462780">
                  <a:extLst>
                    <a:ext uri="{9D8B030D-6E8A-4147-A177-3AD203B41FA5}">
                      <a16:colId xmlns:a16="http://schemas.microsoft.com/office/drawing/2014/main" val="20003"/>
                    </a:ext>
                  </a:extLst>
                </a:gridCol>
              </a:tblGrid>
              <a:tr h="186938">
                <a:tc>
                  <a:txBody>
                    <a:bodyPr/>
                    <a:lstStyle/>
                    <a:p>
                      <a:pPr marL="106045">
                        <a:lnSpc>
                          <a:spcPct val="100000"/>
                        </a:lnSpc>
                        <a:spcBef>
                          <a:spcPts val="940"/>
                        </a:spcBef>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119380" marB="0">
                    <a:lnB w="12700">
                      <a:solidFill>
                        <a:srgbClr val="5B9BD4"/>
                      </a:solidFill>
                      <a:prstDash val="solid"/>
                    </a:lnB>
                    <a:solidFill>
                      <a:srgbClr val="006FC0"/>
                    </a:solidFill>
                  </a:tcPr>
                </a:tc>
                <a:tc>
                  <a:txBody>
                    <a:bodyPr/>
                    <a:lstStyle/>
                    <a:p>
                      <a:pPr marL="142875" marR="180975" indent="238760">
                        <a:lnSpc>
                          <a:spcPct val="100000"/>
                        </a:lnSpc>
                        <a:spcBef>
                          <a:spcPts val="40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marL="149225" marR="126364" indent="316865">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noProof="0" dirty="0">
                          <a:solidFill>
                            <a:srgbClr val="FFFFFF"/>
                          </a:solidFill>
                          <a:latin typeface="Verdana"/>
                          <a:cs typeface="Verdana"/>
                        </a:rPr>
                        <a:t>Cuenca</a:t>
                      </a:r>
                      <a:r>
                        <a:rPr lang="es-CO" sz="900" b="1" spc="-25" noProof="0" dirty="0">
                          <a:solidFill>
                            <a:srgbClr val="FFFFFF"/>
                          </a:solidFill>
                          <a:latin typeface="Verdana"/>
                          <a:cs typeface="Verdana"/>
                        </a:rPr>
                        <a:t>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marL="1109980">
                        <a:lnSpc>
                          <a:spcPct val="100000"/>
                        </a:lnSpc>
                        <a:spcBef>
                          <a:spcPts val="940"/>
                        </a:spcBef>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Cesar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kern="1200" dirty="0">
                          <a:solidFill>
                            <a:schemeClr val="tx1"/>
                          </a:solidFill>
                          <a:latin typeface="Verdana" panose="020B0604030504040204" pitchFamily="34" charset="0"/>
                          <a:ea typeface="Verdana" panose="020B0604030504040204" pitchFamily="34" charset="0"/>
                        </a:rPr>
                        <a:t>Probabilidad de crecientes súbitas en la cuenca alta del río Cesar y sus afluentes</a:t>
                      </a:r>
                      <a:r>
                        <a:rPr lang="es-CO" sz="900" dirty="0"/>
                        <a:t>. </a:t>
                      </a:r>
                      <a:r>
                        <a:rPr lang="es-CO" sz="900" u="none" strike="noStrike" dirty="0">
                          <a:latin typeface="Verdana" panose="020B0604030504040204" pitchFamily="34" charset="0"/>
                          <a:ea typeface="Verdana" panose="020B0604030504040204" pitchFamily="34" charset="0"/>
                          <a:cs typeface="Arial Narrow"/>
                          <a:sym typeface="Arial Narrow"/>
                        </a:rPr>
                        <a:t>Se recomienda prestar especial atención a las riberas de los ríos Guatapurí y Badillo, en el municipio de Valledupar (Cesar), especialmente en sectores como los corregimientos de </a:t>
                      </a:r>
                      <a:r>
                        <a:rPr lang="es-CO" sz="900" u="none" strike="noStrike" dirty="0" err="1">
                          <a:latin typeface="Verdana" panose="020B0604030504040204" pitchFamily="34" charset="0"/>
                          <a:ea typeface="Verdana" panose="020B0604030504040204" pitchFamily="34" charset="0"/>
                          <a:cs typeface="Arial Narrow"/>
                          <a:sym typeface="Arial Narrow"/>
                        </a:rPr>
                        <a:t>Chemesquemena</a:t>
                      </a:r>
                      <a:r>
                        <a:rPr lang="es-CO" sz="900" u="none" strike="noStrike" dirty="0">
                          <a:latin typeface="Verdana" panose="020B0604030504040204" pitchFamily="34" charset="0"/>
                          <a:ea typeface="Verdana" panose="020B0604030504040204" pitchFamily="34" charset="0"/>
                          <a:cs typeface="Arial Narrow"/>
                          <a:sym typeface="Arial Narrow"/>
                        </a:rPr>
                        <a:t> y Vega Arriba. Igualmente, se recomienda vigilancia en la quebrada La Malena, a la altura del corregimiento de </a:t>
                      </a:r>
                      <a:r>
                        <a:rPr lang="es-CO" sz="900" u="none" strike="noStrike" dirty="0" err="1">
                          <a:latin typeface="Verdana" panose="020B0604030504040204" pitchFamily="34" charset="0"/>
                          <a:ea typeface="Verdana" panose="020B0604030504040204" pitchFamily="34" charset="0"/>
                          <a:cs typeface="Arial Narrow"/>
                          <a:sym typeface="Arial Narrow"/>
                        </a:rPr>
                        <a:t>Patillal</a:t>
                      </a:r>
                      <a:r>
                        <a:rPr lang="es-CO" sz="900" u="none" strike="noStrike" dirty="0">
                          <a:latin typeface="Verdana" panose="020B0604030504040204" pitchFamily="34" charset="0"/>
                          <a:ea typeface="Verdana" panose="020B0604030504040204" pitchFamily="34" charset="0"/>
                          <a:cs typeface="Arial Narrow"/>
                          <a:sym typeface="Arial Narrow"/>
                        </a:rPr>
                        <a:t> (Valledupar - Cesar). Adicional se sugiere estar atentos en los municipios de San Juan del Cesar, El Molino y Villanueva (La Guajira).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42" marR="91442" marT="45694" marB="4569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738574394"/>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Cesar</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a:latin typeface="Verdana" panose="020B0604030504040204" pitchFamily="34" charset="0"/>
                          <a:ea typeface="Verdana" panose="020B0604030504040204" pitchFamily="34" charset="0"/>
                          <a:cs typeface="Arial Narrow"/>
                          <a:sym typeface="Arial Narrow"/>
                        </a:rPr>
                        <a:t>Probabilidad de crecientes en la cuenca media del río Cesar, especial atención en los ríos </a:t>
                      </a:r>
                      <a:r>
                        <a:rPr lang="es-CO" sz="900" b="0" u="none" strike="noStrike" cap="none">
                          <a:latin typeface="Verdana" panose="020B0604030504040204" pitchFamily="34" charset="0"/>
                          <a:ea typeface="Verdana" panose="020B0604030504040204" pitchFamily="34" charset="0"/>
                          <a:cs typeface="Arial Narrow"/>
                          <a:sym typeface="Arial Narrow"/>
                        </a:rPr>
                        <a:t>Sororia, Maracas, Santo Tomás  y Tucuy, estos últimos en la Serranía del Perijá</a:t>
                      </a:r>
                      <a:r>
                        <a:rPr lang="es-CO" sz="900" u="none" strike="noStrike" cap="none">
                          <a:latin typeface="Verdana" panose="020B0604030504040204" pitchFamily="34" charset="0"/>
                          <a:ea typeface="Verdana" panose="020B0604030504040204" pitchFamily="34" charset="0"/>
                          <a:cs typeface="Arial Narrow"/>
                          <a:sym typeface="Arial Narrow"/>
                        </a:rPr>
                        <a:t>. Especial atención en los municipios de Valledupar, Pueblo Bello, Agustín Codazzi, La Paz, Becerril y </a:t>
                      </a:r>
                      <a:r>
                        <a:rPr lang="es-CO" sz="900" b="0" u="none" strike="noStrike" cap="none">
                          <a:latin typeface="Verdana" panose="020B0604030504040204" pitchFamily="34" charset="0"/>
                          <a:ea typeface="Verdana" panose="020B0604030504040204" pitchFamily="34" charset="0"/>
                          <a:cs typeface="Arial Narrow"/>
                          <a:sym typeface="Arial Narrow"/>
                        </a:rPr>
                        <a:t>La Jagua de Ibirico </a:t>
                      </a:r>
                      <a:r>
                        <a:rPr lang="es-CO" sz="900" u="none" strike="noStrike" cap="none">
                          <a:latin typeface="Verdana" panose="020B0604030504040204" pitchFamily="34" charset="0"/>
                          <a:ea typeface="Verdana" panose="020B0604030504040204" pitchFamily="34" charset="0"/>
                          <a:cs typeface="Arial Narrow"/>
                          <a:sym typeface="Arial Narrow"/>
                        </a:rPr>
                        <a:t>(Cesar).</a:t>
                      </a:r>
                      <a:r>
                        <a:rPr lang="es-CO" sz="900" b="1" u="none" strike="noStrike" cap="none">
                          <a:latin typeface="Verdana" panose="020B0604030504040204" pitchFamily="34" charset="0"/>
                          <a:ea typeface="Verdana" panose="020B0604030504040204" pitchFamily="34" charset="0"/>
                          <a:cs typeface="Arial Narrow"/>
                          <a:sym typeface="Arial Narrow"/>
                        </a:rPr>
                        <a:t>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768" marB="4576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0855936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659" marB="4565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Ariguaní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5" marR="91455" marT="45659" marB="4565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Ariguaní y sus afluentes, especialmente para el río </a:t>
                      </a:r>
                      <a:r>
                        <a:rPr lang="es-CO" sz="900" u="none" strike="noStrike" dirty="0" err="1">
                          <a:latin typeface="Verdana" panose="020B0604030504040204" pitchFamily="34" charset="0"/>
                          <a:ea typeface="Verdana" panose="020B0604030504040204" pitchFamily="34" charset="0"/>
                          <a:cs typeface="Arial Narrow"/>
                          <a:sym typeface="Arial Narrow"/>
                        </a:rPr>
                        <a:t>Ariguanicito</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Pueblo Bello, El Copey, Bosconia (Cesar). </a:t>
                      </a:r>
                      <a:endParaRPr sz="900" dirty="0">
                        <a:latin typeface="Verdana" panose="020B0604030504040204" pitchFamily="34" charset="0"/>
                        <a:ea typeface="Verdana" panose="020B0604030504040204" pitchFamily="34" charset="0"/>
                      </a:endParaRPr>
                    </a:p>
                  </a:txBody>
                  <a:tcPr marL="91455" marR="91455" marT="45659" marB="45659"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57441169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Cesar</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Cesar</a:t>
                      </a:r>
                    </a:p>
                  </a:txBody>
                  <a:tcPr marL="91437" marR="91437"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ríos afluentes de la cuenca baja del río Cesar. Especial atención a la altura del</a:t>
                      </a:r>
                      <a:r>
                        <a:rPr lang="es-ES" sz="900" u="none" strike="noStrike" baseline="0" dirty="0">
                          <a:latin typeface="Verdana" panose="020B0604030504040204" pitchFamily="34" charset="0"/>
                          <a:ea typeface="Verdana" panose="020B0604030504040204" pitchFamily="34" charset="0"/>
                          <a:cs typeface="Arial Narrow"/>
                          <a:sym typeface="Arial Narrow"/>
                        </a:rPr>
                        <a:t> municipio de Chimichagua y en el corregimiento </a:t>
                      </a:r>
                      <a:r>
                        <a:rPr lang="es-ES" sz="900" u="none" strike="noStrike" baseline="0" dirty="0" err="1">
                          <a:latin typeface="Verdana" panose="020B0604030504040204" pitchFamily="34" charset="0"/>
                          <a:ea typeface="Verdana" panose="020B0604030504040204" pitchFamily="34" charset="0"/>
                          <a:cs typeface="Arial Narrow"/>
                          <a:sym typeface="Arial Narrow"/>
                        </a:rPr>
                        <a:t>Saloa</a:t>
                      </a:r>
                      <a:r>
                        <a:rPr lang="es-ES" sz="900" u="none" strike="noStrike" baseline="0" dirty="0">
                          <a:latin typeface="Verdana" panose="020B0604030504040204" pitchFamily="34" charset="0"/>
                          <a:ea typeface="Verdana" panose="020B0604030504040204" pitchFamily="34" charset="0"/>
                          <a:cs typeface="Arial Narrow"/>
                          <a:sym typeface="Arial Narrow"/>
                        </a:rPr>
                        <a:t> (Cesar).</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083654873"/>
                  </a:ext>
                </a:extLst>
              </a:tr>
            </a:tbl>
          </a:graphicData>
        </a:graphic>
      </p:graphicFrame>
      <p:pic>
        <p:nvPicPr>
          <p:cNvPr id="4" name="Google Shape;158;p1" descr="Recurso 37.png">
            <a:extLst>
              <a:ext uri="{FF2B5EF4-FFF2-40B4-BE49-F238E27FC236}">
                <a16:creationId xmlns:a16="http://schemas.microsoft.com/office/drawing/2014/main" id="{E810941E-247E-2202-FF30-C70D4079563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3230615" y="211621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4D5778F9-E591-BF52-53D8-ED6F306CA01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3089130" y="27929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8;p1" descr="Recurso 37.png">
            <a:extLst>
              <a:ext uri="{FF2B5EF4-FFF2-40B4-BE49-F238E27FC236}">
                <a16:creationId xmlns:a16="http://schemas.microsoft.com/office/drawing/2014/main" id="{2FC07F1F-BF47-9812-D7FF-71D04C84D26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354605" y="277179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18118BAB-6674-EE0A-2EBF-78DF7F9DBE5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155917" y="2744552"/>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EB04B1A4-0402-6369-6AAD-85383BA8BB39}"/>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155917" y="4411926"/>
            <a:ext cx="481013" cy="46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9C24E336-8B63-EF11-96CD-CD9643318DD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806161" y="359660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895A69DF-A8FE-D25E-63B3-165823B5252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155917" y="3687527"/>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9059B564-3679-9360-EA92-B9F8F8E62932}"/>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155917" y="5030552"/>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464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7C87-89C7-4C21-224D-0D10BF8483C5}"/>
            </a:ext>
          </a:extLst>
        </p:cNvPr>
        <p:cNvGrpSpPr/>
        <p:nvPr/>
      </p:nvGrpSpPr>
      <p:grpSpPr>
        <a:xfrm>
          <a:off x="0" y="0"/>
          <a:ext cx="0" cy="0"/>
          <a:chOff x="0" y="0"/>
          <a:chExt cx="0" cy="0"/>
        </a:xfrm>
      </p:grpSpPr>
      <p:sp>
        <p:nvSpPr>
          <p:cNvPr id="6" name="Google Shape;3036;p14">
            <a:extLst>
              <a:ext uri="{FF2B5EF4-FFF2-40B4-BE49-F238E27FC236}">
                <a16:creationId xmlns:a16="http://schemas.microsoft.com/office/drawing/2014/main" id="{FD45115E-8DD6-F336-9842-4346A67A734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sp>
        <p:nvSpPr>
          <p:cNvPr id="7" name="Google Shape;347;p9" descr="Recurso 25.png">
            <a:extLst>
              <a:ext uri="{FF2B5EF4-FFF2-40B4-BE49-F238E27FC236}">
                <a16:creationId xmlns:a16="http://schemas.microsoft.com/office/drawing/2014/main" id="{E59DC7C5-1525-714D-D878-C493C64A588B}"/>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15AE760F-C9C2-8E41-32D6-8037A06BDB8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725F005F-D871-FF86-0D57-F4878B3B369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CBFABCE7-195A-7933-9CBF-1AD2309B115A}"/>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C09D97F9-63CF-5C5C-B0B6-606F7484457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7F6FDE6C-0DDF-4ADE-B2E5-CD80143764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6945213A-46B3-2CFE-92C7-2C7D7005C56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33DDA162-81A1-B78E-7E2D-CF8B007CDBF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A4448B94-6DF9-4F4B-6213-00F607DB3D7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7BD0DEBD-3C12-D090-DCC9-4839569D2D7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8CEEF16D-F203-B01C-E14F-15D8B5472C0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A3CC9FC3-E997-24A7-CC47-71380826EC4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EA4BEBC2-9C4A-DC60-0555-CD39215DECC4}"/>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28A0242E-21EC-EB90-B968-F5F64823F132}"/>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A979605D-61C4-B4E2-E35E-E76BD75F9FC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ject 8">
            <a:extLst>
              <a:ext uri="{FF2B5EF4-FFF2-40B4-BE49-F238E27FC236}">
                <a16:creationId xmlns:a16="http://schemas.microsoft.com/office/drawing/2014/main" id="{29A9C589-302F-41E2-FD04-E933DC014F44}"/>
              </a:ext>
            </a:extLst>
          </p:cNvPr>
          <p:cNvPicPr/>
          <p:nvPr/>
        </p:nvPicPr>
        <p:blipFill>
          <a:blip r:embed="rId16" r:link="rId17" cstate="print">
            <a:extLst>
              <a:ext uri="{28A0092B-C50C-407E-A947-70E740481C1C}">
                <a14:useLocalDpi xmlns:a14="http://schemas.microsoft.com/office/drawing/2010/main" val="0"/>
              </a:ext>
            </a:extLst>
          </a:blip>
          <a:srcRect/>
          <a:stretch>
            <a:fillRect/>
          </a:stretch>
        </p:blipFill>
        <p:spPr>
          <a:xfrm>
            <a:off x="203247" y="1336669"/>
            <a:ext cx="3806105" cy="4978800"/>
          </a:xfrm>
          <a:prstGeom prst="rect">
            <a:avLst/>
          </a:prstGeom>
        </p:spPr>
      </p:pic>
      <p:graphicFrame>
        <p:nvGraphicFramePr>
          <p:cNvPr id="29" name="object 13">
            <a:extLst>
              <a:ext uri="{FF2B5EF4-FFF2-40B4-BE49-F238E27FC236}">
                <a16:creationId xmlns:a16="http://schemas.microsoft.com/office/drawing/2014/main" id="{4D69EEA2-2CC6-2AC1-73C6-9BEF1BBD6A0D}"/>
              </a:ext>
            </a:extLst>
          </p:cNvPr>
          <p:cNvGraphicFramePr>
            <a:graphicFrameLocks noGrp="1"/>
          </p:cNvGraphicFramePr>
          <p:nvPr/>
        </p:nvGraphicFramePr>
        <p:xfrm>
          <a:off x="4158166" y="2496615"/>
          <a:ext cx="7803515" cy="2650403"/>
        </p:xfrm>
        <a:graphic>
          <a:graphicData uri="http://schemas.openxmlformats.org/drawingml/2006/table">
            <a:tbl>
              <a:tblPr firstRow="1" bandRow="1">
                <a:tableStyleId>{2D5ABB26-0587-4C30-8999-92F81FD0307C}</a:tableStyleId>
              </a:tblPr>
              <a:tblGrid>
                <a:gridCol w="638175">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578610">
                  <a:extLst>
                    <a:ext uri="{9D8B030D-6E8A-4147-A177-3AD203B41FA5}">
                      <a16:colId xmlns:a16="http://schemas.microsoft.com/office/drawing/2014/main" val="20002"/>
                    </a:ext>
                  </a:extLst>
                </a:gridCol>
                <a:gridCol w="4462780">
                  <a:extLst>
                    <a:ext uri="{9D8B030D-6E8A-4147-A177-3AD203B41FA5}">
                      <a16:colId xmlns:a16="http://schemas.microsoft.com/office/drawing/2014/main" val="20003"/>
                    </a:ext>
                  </a:extLst>
                </a:gridCol>
              </a:tblGrid>
              <a:tr h="346951">
                <a:tc>
                  <a:txBody>
                    <a:bodyPr/>
                    <a:lstStyle/>
                    <a:p>
                      <a:pPr marL="106045">
                        <a:lnSpc>
                          <a:spcPct val="100000"/>
                        </a:lnSpc>
                        <a:spcBef>
                          <a:spcPts val="940"/>
                        </a:spcBef>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119380" marB="0">
                    <a:lnB w="12700">
                      <a:solidFill>
                        <a:srgbClr val="5B9BD4"/>
                      </a:solidFill>
                      <a:prstDash val="solid"/>
                    </a:lnB>
                    <a:solidFill>
                      <a:srgbClr val="006FC0"/>
                    </a:solidFill>
                  </a:tcPr>
                </a:tc>
                <a:tc>
                  <a:txBody>
                    <a:bodyPr/>
                    <a:lstStyle/>
                    <a:p>
                      <a:pPr marL="142875" marR="180975" indent="238760">
                        <a:lnSpc>
                          <a:spcPct val="100000"/>
                        </a:lnSpc>
                        <a:spcBef>
                          <a:spcPts val="40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marL="149225" marR="126364" indent="316865">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noProof="0" dirty="0">
                          <a:solidFill>
                            <a:srgbClr val="FFFFFF"/>
                          </a:solidFill>
                          <a:latin typeface="Verdana"/>
                          <a:cs typeface="Verdana"/>
                        </a:rPr>
                        <a:t>Cuenca</a:t>
                      </a:r>
                      <a:r>
                        <a:rPr lang="es-CO" sz="900" b="1" spc="-25" noProof="0" dirty="0">
                          <a:solidFill>
                            <a:srgbClr val="FFFFFF"/>
                          </a:solidFill>
                          <a:latin typeface="Verdana"/>
                          <a:cs typeface="Verdana"/>
                        </a:rPr>
                        <a:t>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marL="1109980">
                        <a:lnSpc>
                          <a:spcPct val="100000"/>
                        </a:lnSpc>
                        <a:spcBef>
                          <a:spcPts val="940"/>
                        </a:spcBef>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Bajo Magdalena</a:t>
                      </a:r>
                      <a:endParaRPr sz="900" dirty="0">
                        <a:latin typeface="Verdana" panose="020B0604030504040204" pitchFamily="34" charset="0"/>
                        <a:ea typeface="Verdana" panose="020B0604030504040204" pitchFamily="34" charset="0"/>
                      </a:endParaRPr>
                    </a:p>
                  </a:txBody>
                  <a:tcPr marL="91437" marR="91437"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 los ríos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Chimicuica</a:t>
                      </a:r>
                      <a:r>
                        <a:rPr lang="es-CO" sz="900" u="none" strike="noStrike" dirty="0">
                          <a:latin typeface="Verdana" panose="020B0604030504040204" pitchFamily="34" charset="0"/>
                          <a:ea typeface="Verdana" panose="020B0604030504040204" pitchFamily="34" charset="0"/>
                          <a:cs typeface="Arial Narrow"/>
                          <a:sym typeface="Arial Narrow"/>
                        </a:rPr>
                        <a:t> y Corozal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las cuencas de los ríos Chimicuica y Corozal, directos</a:t>
                      </a:r>
                      <a:r>
                        <a:rPr lang="es-CO" sz="900" u="none" strike="noStrike" dirty="0">
                          <a:latin typeface="Verdana" panose="020B0604030504040204" pitchFamily="34" charset="0"/>
                          <a:ea typeface="Verdana" panose="020B0604030504040204" pitchFamily="34" charset="0"/>
                          <a:cs typeface="Arial Narrow"/>
                          <a:sym typeface="Arial Narrow"/>
                        </a:rPr>
                        <a:t> al bajo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645" marB="456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290121707"/>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87" marB="4578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bajo Magdalena entre el Plato y Calamar</a:t>
                      </a:r>
                    </a:p>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(mi -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t>
                      </a:r>
                      <a:endParaRPr lang="es-CO" sz="900" dirty="0">
                        <a:latin typeface="Verdana" panose="020B0604030504040204" pitchFamily="34" charset="0"/>
                        <a:ea typeface="Verdana" panose="020B0604030504040204" pitchFamily="34" charset="0"/>
                      </a:endParaRPr>
                    </a:p>
                  </a:txBody>
                  <a:tcPr marL="91449" marR="91449" marT="45787" marB="4578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de los ríos directos al bajo Magdalena entre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los municipios de Tenerife, Plato (Magdalena) y Calamar (Bolívar). Se recomienda especial atención en los centros poblados de </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El Carmen del Bolívar,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Concordia</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Real del Obispo, Pedraza</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Magdalena)</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El Guamo</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San Juan Nepomuceno</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(Bolívar).</a:t>
                      </a:r>
                    </a:p>
                  </a:txBody>
                  <a:tcPr marL="91449" marR="91449" marT="45787" marB="4578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07624945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Bajo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559" marB="4555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Ciénaga Grande de</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Santa Marta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559" marB="4555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que descienden de la Sierra Nevada de Santa Marta, tales como los ríos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Sevilla,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Tucurinca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Frio,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Orihueca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Aracataca, Fundación </a:t>
                      </a:r>
                      <a:r>
                        <a:rPr lang="es-CO" sz="900" u="none" strike="noStrike" dirty="0">
                          <a:latin typeface="Verdana" panose="020B0604030504040204" pitchFamily="34" charset="0"/>
                          <a:ea typeface="Verdana" panose="020B0604030504040204" pitchFamily="34" charset="0"/>
                          <a:cs typeface="Arial Narrow"/>
                          <a:sym typeface="Arial Narrow"/>
                        </a:rPr>
                        <a:t>y sus afluentes (en la parte occidente de la Sierra Nevada de Santa Marta). Se recomienda especial atención en los municipios de Ciénaga, Zona Bananera, Aracataca, Fundación y El Reten (Magdalena).</a:t>
                      </a:r>
                      <a:endParaRPr lang="es-CO" sz="900" b="1" u="none" strike="noStrike" dirty="0">
                        <a:latin typeface="Verdana" panose="020B0604030504040204" pitchFamily="34" charset="0"/>
                        <a:ea typeface="Verdana" panose="020B0604030504040204" pitchFamily="34" charset="0"/>
                        <a:cs typeface="Arial Narrow"/>
                        <a:sym typeface="Arial Narrow"/>
                      </a:endParaRPr>
                    </a:p>
                  </a:txBody>
                  <a:tcPr marL="91449" marR="91449" marT="45559" marB="45559"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88175050"/>
                  </a:ext>
                </a:extLst>
              </a:tr>
            </a:tbl>
          </a:graphicData>
        </a:graphic>
      </p:graphicFrame>
      <p:pic>
        <p:nvPicPr>
          <p:cNvPr id="30" name="Google Shape;158;p1" descr="Recurso 37.png">
            <a:extLst>
              <a:ext uri="{FF2B5EF4-FFF2-40B4-BE49-F238E27FC236}">
                <a16:creationId xmlns:a16="http://schemas.microsoft.com/office/drawing/2014/main" id="{FA5CC9CC-CCBF-327C-9290-4A0B34BC253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06299" y="210656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103E5629-3C09-F1B7-372C-152FE28539C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7920" y="362475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376F5ACB-BCB1-6C64-F0B9-BA1939F9B07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7920" y="292486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51840A96-5466-8628-4601-C36AD1F019D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964814" y="302045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C1A26E56-D578-B72E-C6B1-C48225CBAAC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433805" y="29047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C738568F-D40E-B3A4-D395-37EB96F73DF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780836" y="26167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F2C8E141-ED2F-11C4-5957-B0A7FAE8566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230812" y="446677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557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417E-905E-A78D-1C84-4BB7B03F2777}"/>
            </a:ext>
          </a:extLst>
        </p:cNvPr>
        <p:cNvGrpSpPr/>
        <p:nvPr/>
      </p:nvGrpSpPr>
      <p:grpSpPr>
        <a:xfrm>
          <a:off x="0" y="0"/>
          <a:ext cx="0" cy="0"/>
          <a:chOff x="0" y="0"/>
          <a:chExt cx="0" cy="0"/>
        </a:xfrm>
      </p:grpSpPr>
      <p:pic>
        <p:nvPicPr>
          <p:cNvPr id="305155" name="Google Shape;333;p8" descr="Recurso 18.png">
            <a:hlinkClick r:id="rId3" action="ppaction://hlinksldjump"/>
            <a:extLst>
              <a:ext uri="{FF2B5EF4-FFF2-40B4-BE49-F238E27FC236}">
                <a16:creationId xmlns:a16="http://schemas.microsoft.com/office/drawing/2014/main" id="{A919C6E9-5DB0-3905-3495-A0717CFAC1E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2943C918-944A-6E32-8C2E-D20D9723A644}"/>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AC44F84D-F1B4-6587-5D7C-3D04182186E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176E5591-E65C-3A82-DE13-62EC5783116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94E2FC99-E11F-2DEF-53DE-7A8F8060F1E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D82C461E-CF7D-A7EE-8B7D-1728674F659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17AB82D7-9BB8-B766-03A3-21192B0F743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6FBB98AB-6FEC-726F-E113-0D31AA447AF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B152BC9B-5B28-77D3-B5D4-67D334B6941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13D35D13-428D-B10B-7C81-4556ACE123A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4287750D-5125-8152-038D-A9203E138F7C}"/>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D7AC042A-0D16-037D-C2B0-260529980630}"/>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5A886CBE-DFE0-4E2C-9E26-80D1B0E03C90}"/>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479EA861-450F-4629-8EA3-0AA895BFE00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EF4FCFBA-767C-7772-3CDD-0288EC2C714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8B742611-DD2B-3059-76FE-82540A2A6D8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0F3A0248-9E07-7108-6166-D834FE732FA7}"/>
              </a:ext>
            </a:extLst>
          </p:cNvPr>
          <p:cNvGraphicFramePr>
            <a:graphicFrameLocks noGrp="1"/>
          </p:cNvGraphicFramePr>
          <p:nvPr/>
        </p:nvGraphicFramePr>
        <p:xfrm>
          <a:off x="5426066" y="1134285"/>
          <a:ext cx="6639333" cy="5356520"/>
        </p:xfrm>
        <a:graphic>
          <a:graphicData uri="http://schemas.openxmlformats.org/drawingml/2006/table">
            <a:tbl>
              <a:tblPr firstRow="1" bandRow="1">
                <a:tableStyleId>{2D5ABB26-0587-4C30-8999-92F81FD0307C}</a:tableStyleId>
              </a:tblPr>
              <a:tblGrid>
                <a:gridCol w="655481">
                  <a:extLst>
                    <a:ext uri="{9D8B030D-6E8A-4147-A177-3AD203B41FA5}">
                      <a16:colId xmlns:a16="http://schemas.microsoft.com/office/drawing/2014/main" val="20000"/>
                    </a:ext>
                  </a:extLst>
                </a:gridCol>
                <a:gridCol w="1228473">
                  <a:extLst>
                    <a:ext uri="{9D8B030D-6E8A-4147-A177-3AD203B41FA5}">
                      <a16:colId xmlns:a16="http://schemas.microsoft.com/office/drawing/2014/main" val="20001"/>
                    </a:ext>
                  </a:extLst>
                </a:gridCol>
                <a:gridCol w="1248287">
                  <a:extLst>
                    <a:ext uri="{9D8B030D-6E8A-4147-A177-3AD203B41FA5}">
                      <a16:colId xmlns:a16="http://schemas.microsoft.com/office/drawing/2014/main" val="20002"/>
                    </a:ext>
                  </a:extLst>
                </a:gridCol>
                <a:gridCol w="3507092">
                  <a:extLst>
                    <a:ext uri="{9D8B030D-6E8A-4147-A177-3AD203B41FA5}">
                      <a16:colId xmlns:a16="http://schemas.microsoft.com/office/drawing/2014/main" val="20003"/>
                    </a:ext>
                  </a:extLst>
                </a:gridCol>
              </a:tblGrid>
              <a:tr h="44198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Losada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Losada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La Macarena (Meta). </a:t>
                      </a:r>
                      <a:endParaRPr sz="900" dirty="0">
                        <a:latin typeface="Verdana" panose="020B0604030504040204" pitchFamily="34" charset="0"/>
                        <a:ea typeface="Verdana" panose="020B0604030504040204" pitchFamily="34" charset="0"/>
                      </a:endParaRPr>
                    </a:p>
                  </a:txBody>
                  <a:tcPr marL="91431" marR="91431"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1803917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Alto río Guayabero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parte alta del río Guayabero y sus afluentes. </a:t>
                      </a:r>
                      <a:endParaRPr sz="900" dirty="0">
                        <a:latin typeface="Verdana" panose="020B0604030504040204" pitchFamily="34" charset="0"/>
                        <a:ea typeface="Verdana" panose="020B0604030504040204" pitchFamily="34" charset="0"/>
                      </a:endParaRPr>
                    </a:p>
                  </a:txBody>
                  <a:tcPr marL="91431" marR="91431"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99522322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Guape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Guape y sus afluentes como el río Duda. Especial atención en los municipios de La Uribe y Mesetas. </a:t>
                      </a:r>
                      <a:endParaRPr lang="es-CO" sz="900" dirty="0">
                        <a:latin typeface="Verdana" panose="020B0604030504040204" pitchFamily="34" charset="0"/>
                        <a:ea typeface="Verdana" panose="020B0604030504040204" pitchFamily="34" charset="0"/>
                      </a:endParaRPr>
                    </a:p>
                  </a:txBody>
                  <a:tcPr marL="91431" marR="91431"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009969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Baja del río Guayabero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en la parte baja del río Guayabero y sus afluentes, especial atención en los municipios de La Macarena, Vistahermosa, Puerto Rico y San José del Guaviare. </a:t>
                      </a:r>
                      <a:endParaRPr lang="es-CO" sz="900" b="0" u="none" strike="noStrike" kern="1200" dirty="0">
                        <a:solidFill>
                          <a:schemeClr val="dk1"/>
                        </a:solidFill>
                        <a:latin typeface="Verdana" panose="020B0604030504040204" pitchFamily="34" charset="0"/>
                        <a:ea typeface="Verdana" panose="020B0604030504040204" pitchFamily="34" charset="0"/>
                      </a:endParaRPr>
                    </a:p>
                  </a:txBody>
                  <a:tcPr marL="91444" marR="91444" marT="45753" marB="4575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96943974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Güejar</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Güejar y sus afluentes. Se recomienda especial atención entre los municipios de Mesetas, San Juan de Arama y Vistahermosa (Meta). </a:t>
                      </a:r>
                      <a:endParaRPr lang="es-CO" sz="900" b="0" u="none" strike="noStrike" dirty="0">
                        <a:solidFill>
                          <a:schemeClr val="tx1"/>
                        </a:solidFill>
                        <a:latin typeface="Verdana" panose="020B0604030504040204" pitchFamily="34" charset="0"/>
                        <a:ea typeface="Verdana" panose="020B0604030504040204" pitchFamily="34" charset="0"/>
                        <a:cs typeface="+mn-cs"/>
                        <a:sym typeface="Arial Narrow"/>
                      </a:endParaRPr>
                    </a:p>
                  </a:txBody>
                  <a:tcPr marL="91456" marR="91456" marT="45753" marB="4575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Ariari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kern="1200" cap="none" dirty="0">
                          <a:solidFill>
                            <a:schemeClr val="dk1"/>
                          </a:solidFill>
                          <a:latin typeface="Verdana" panose="020B0604030504040204" pitchFamily="34" charset="0"/>
                          <a:ea typeface="Verdana" panose="020B0604030504040204" pitchFamily="34" charset="0"/>
                        </a:rPr>
                        <a:t>Probabilidad de crecientes súbitas en el río Ariari y sus aportantes, en particular en los caños Aguas Claras, Buenos Aires, Cristalina, Gualas, </a:t>
                      </a:r>
                      <a:r>
                        <a:rPr lang="es-CO" sz="900" b="0" i="0" u="none" strike="noStrike" kern="1200" cap="none" dirty="0" err="1">
                          <a:solidFill>
                            <a:schemeClr val="dk1"/>
                          </a:solidFill>
                          <a:latin typeface="Verdana" panose="020B0604030504040204" pitchFamily="34" charset="0"/>
                          <a:ea typeface="Verdana" panose="020B0604030504040204" pitchFamily="34" charset="0"/>
                        </a:rPr>
                        <a:t>Irique</a:t>
                      </a:r>
                      <a:r>
                        <a:rPr lang="es-CO" sz="900" b="0" i="0" u="none" strike="noStrike" kern="1200" cap="none" dirty="0">
                          <a:solidFill>
                            <a:schemeClr val="dk1"/>
                          </a:solidFill>
                          <a:latin typeface="Verdana" panose="020B0604030504040204" pitchFamily="34" charset="0"/>
                          <a:ea typeface="Verdana" panose="020B0604030504040204" pitchFamily="34" charset="0"/>
                        </a:rPr>
                        <a:t> y Tapare, así como en los ríos </a:t>
                      </a:r>
                      <a:r>
                        <a:rPr lang="es-CO" sz="900" b="0" i="0" u="none" strike="noStrike" kern="1200" cap="none" dirty="0" err="1">
                          <a:solidFill>
                            <a:schemeClr val="dk1"/>
                          </a:solidFill>
                          <a:latin typeface="Verdana" panose="020B0604030504040204" pitchFamily="34" charset="0"/>
                          <a:ea typeface="Verdana" panose="020B0604030504040204" pitchFamily="34" charset="0"/>
                        </a:rPr>
                        <a:t>Cubiullera</a:t>
                      </a:r>
                      <a:r>
                        <a:rPr lang="es-CO" sz="900" b="0" i="0" u="none" strike="noStrike" kern="1200" cap="none" dirty="0">
                          <a:solidFill>
                            <a:schemeClr val="dk1"/>
                          </a:solidFill>
                          <a:latin typeface="Verdana" panose="020B0604030504040204" pitchFamily="34" charset="0"/>
                          <a:ea typeface="Verdana" panose="020B0604030504040204" pitchFamily="34" charset="0"/>
                        </a:rPr>
                        <a:t>, Guape, </a:t>
                      </a:r>
                      <a:r>
                        <a:rPr lang="es-CO" sz="900" b="0" i="0" u="none" strike="noStrike" kern="1200" cap="none" dirty="0" err="1">
                          <a:solidFill>
                            <a:schemeClr val="dk1"/>
                          </a:solidFill>
                          <a:latin typeface="Verdana" panose="020B0604030504040204" pitchFamily="34" charset="0"/>
                          <a:ea typeface="Verdana" panose="020B0604030504040204" pitchFamily="34" charset="0"/>
                        </a:rPr>
                        <a:t>Hurichare</a:t>
                      </a:r>
                      <a:r>
                        <a:rPr lang="es-CO" sz="900" b="0" i="0" u="none" strike="noStrike" kern="1200" cap="none" dirty="0">
                          <a:solidFill>
                            <a:schemeClr val="dk1"/>
                          </a:solidFill>
                          <a:latin typeface="Verdana" panose="020B0604030504040204" pitchFamily="34" charset="0"/>
                          <a:ea typeface="Verdana" panose="020B0604030504040204" pitchFamily="34" charset="0"/>
                        </a:rPr>
                        <a:t> y Viejo. Especial atención en los municipios de Cubarral, El Castillo, El Dorado, Fuente de Oro, Granda, Guamal, Lejanías, Puerto Concordia, Puerto Lleras, Puerto Rico, San Juan de Arama, Vista Hermosa (Meta). </a:t>
                      </a:r>
                      <a:r>
                        <a:rPr lang="es-CO" sz="900" b="1" i="0" u="none" strike="noStrike" kern="1200" cap="none" dirty="0">
                          <a:solidFill>
                            <a:schemeClr val="dk1"/>
                          </a:solidFill>
                          <a:latin typeface="Verdana" panose="020B0604030504040204" pitchFamily="34" charset="0"/>
                          <a:ea typeface="Verdana" panose="020B0604030504040204" pitchFamily="34" charset="0"/>
                        </a:rPr>
                        <a:t>Nota</a:t>
                      </a:r>
                      <a:r>
                        <a:rPr lang="es-CO" sz="900" b="0" i="0" u="none" strike="noStrike" kern="1200" cap="none" dirty="0">
                          <a:solidFill>
                            <a:schemeClr val="dk1"/>
                          </a:solidFill>
                          <a:latin typeface="Verdana" panose="020B0604030504040204" pitchFamily="34" charset="0"/>
                          <a:ea typeface="Verdana" panose="020B0604030504040204" pitchFamily="34" charset="0"/>
                        </a:rPr>
                        <a:t>: </a:t>
                      </a:r>
                      <a:r>
                        <a:rPr lang="es-CO" sz="900" b="1" i="0" u="none" strike="noStrike" kern="1200" cap="none" dirty="0">
                          <a:solidFill>
                            <a:schemeClr val="dk1"/>
                          </a:solidFill>
                          <a:latin typeface="Verdana" panose="020B0604030504040204" pitchFamily="34" charset="0"/>
                          <a:ea typeface="Verdana" panose="020B0604030504040204" pitchFamily="34" charset="0"/>
                        </a:rPr>
                        <a:t>1)</a:t>
                      </a:r>
                      <a:r>
                        <a:rPr lang="es-CO" sz="900" b="0" i="0" u="none" strike="noStrike" kern="1200" cap="none" dirty="0">
                          <a:solidFill>
                            <a:schemeClr val="dk1"/>
                          </a:solidFill>
                          <a:latin typeface="Verdana" panose="020B0604030504040204" pitchFamily="34" charset="0"/>
                          <a:ea typeface="Verdana" panose="020B0604030504040204" pitchFamily="34" charset="0"/>
                        </a:rPr>
                        <a:t> Se reportó desbordamiento del caño Aguas Zarcas, en la vía El Dorado – Cubarral (Meta) (10/04/2026). </a:t>
                      </a:r>
                      <a:r>
                        <a:rPr lang="es-CO" sz="900" b="1" i="0" u="none" strike="noStrike" kern="1200" cap="none" dirty="0">
                          <a:solidFill>
                            <a:schemeClr val="dk1"/>
                          </a:solidFill>
                          <a:latin typeface="Verdana" panose="020B0604030504040204" pitchFamily="34" charset="0"/>
                          <a:ea typeface="Verdana" panose="020B0604030504040204" pitchFamily="34" charset="0"/>
                        </a:rPr>
                        <a:t>2)</a:t>
                      </a:r>
                      <a:r>
                        <a:rPr lang="es-CO" sz="900" b="0" i="0" u="none" strike="noStrike" kern="1200" cap="none" dirty="0">
                          <a:solidFill>
                            <a:schemeClr val="dk1"/>
                          </a:solidFill>
                          <a:latin typeface="Verdana" panose="020B0604030504040204" pitchFamily="34" charset="0"/>
                          <a:ea typeface="Verdana" panose="020B0604030504040204" pitchFamily="34" charset="0"/>
                        </a:rPr>
                        <a:t> Se reportó creciente súbita del río Cumaral a la altura del municipio de El Castillo, Meta (10/04/2026).</a:t>
                      </a:r>
                      <a:endParaRPr lang="es-ES"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414622291"/>
                  </a:ext>
                </a:extLst>
              </a:tr>
            </a:tbl>
          </a:graphicData>
        </a:graphic>
      </p:graphicFrame>
      <p:pic>
        <p:nvPicPr>
          <p:cNvPr id="8" name="Google Shape;158;p1" descr="Recurso 37.png">
            <a:extLst>
              <a:ext uri="{FF2B5EF4-FFF2-40B4-BE49-F238E27FC236}">
                <a16:creationId xmlns:a16="http://schemas.microsoft.com/office/drawing/2014/main" id="{19D6E889-D5AF-7F45-5F39-D4471FCFA7F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617808" y="448891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B93DAA0F-B04B-071C-03ED-88DFC18BF9D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764719" y="487958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7;p9">
            <a:extLst>
              <a:ext uri="{FF2B5EF4-FFF2-40B4-BE49-F238E27FC236}">
                <a16:creationId xmlns:a16="http://schemas.microsoft.com/office/drawing/2014/main" id="{17A9C49A-1A7C-0172-7CF4-CEE10E6A030C}"/>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4AD33FC3-DE01-0ADA-AA0D-D33FAB1C2C4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282059" y="481825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AB0D922C-57B2-9D21-43EB-3175550CF998}"/>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21977" y="359314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C485871F-9605-81E4-5D7A-4AC895C1F8F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755597" y="415425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0;p1">
            <a:extLst>
              <a:ext uri="{FF2B5EF4-FFF2-40B4-BE49-F238E27FC236}">
                <a16:creationId xmlns:a16="http://schemas.microsoft.com/office/drawing/2014/main" id="{03396FA1-EE16-F675-6943-55FD75DA2763}"/>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523054" y="4223129"/>
            <a:ext cx="473075" cy="45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68EBA6CC-3A65-69A8-88BF-138CCCA4D63B}"/>
              </a:ext>
            </a:extLst>
          </p:cNvPr>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5519941" y="1697547"/>
            <a:ext cx="4793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21B0489A-2D2F-9289-9FE4-2602AC14CF1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075383" y="417239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6DE1DE38-0786-994E-05FD-E0C241EEC973}"/>
              </a:ext>
            </a:extLst>
          </p:cNvPr>
          <p:cNvPicPr preferRelativeResize="0">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5521977" y="2929474"/>
            <a:ext cx="475228" cy="46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8;p9">
            <a:extLst>
              <a:ext uri="{FF2B5EF4-FFF2-40B4-BE49-F238E27FC236}">
                <a16:creationId xmlns:a16="http://schemas.microsoft.com/office/drawing/2014/main" id="{DD914B8C-848A-CEFF-982B-F9122DC735E2}"/>
              </a:ext>
            </a:extLst>
          </p:cNvPr>
          <p:cNvPicPr preferRelativeResize="0">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5521977" y="2309383"/>
            <a:ext cx="475228" cy="46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158;p1" descr="Recurso 37.png">
            <a:extLst>
              <a:ext uri="{FF2B5EF4-FFF2-40B4-BE49-F238E27FC236}">
                <a16:creationId xmlns:a16="http://schemas.microsoft.com/office/drawing/2014/main" id="{33957382-FD01-07D8-E008-C59B655AA65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961284" y="447992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0;p1">
            <a:extLst>
              <a:ext uri="{FF2B5EF4-FFF2-40B4-BE49-F238E27FC236}">
                <a16:creationId xmlns:a16="http://schemas.microsoft.com/office/drawing/2014/main" id="{EF42AC99-F982-F007-266D-4484A43A8FB9}"/>
              </a:ext>
            </a:extLst>
          </p:cNvPr>
          <p:cNvPicPr preferRelativeResize="0">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a:off x="5523054" y="5408045"/>
            <a:ext cx="473075" cy="4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89900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36BA2-1FE9-0BCF-F974-B7AAA49290C1}"/>
            </a:ext>
          </a:extLst>
        </p:cNvPr>
        <p:cNvGrpSpPr/>
        <p:nvPr/>
      </p:nvGrpSpPr>
      <p:grpSpPr>
        <a:xfrm>
          <a:off x="0" y="0"/>
          <a:ext cx="0" cy="0"/>
          <a:chOff x="0" y="0"/>
          <a:chExt cx="0" cy="0"/>
        </a:xfrm>
      </p:grpSpPr>
      <p:graphicFrame>
        <p:nvGraphicFramePr>
          <p:cNvPr id="4" name="object 13">
            <a:extLst>
              <a:ext uri="{FF2B5EF4-FFF2-40B4-BE49-F238E27FC236}">
                <a16:creationId xmlns:a16="http://schemas.microsoft.com/office/drawing/2014/main" id="{4FE1FBDE-2F76-1D40-64D6-16C06A72681D}"/>
              </a:ext>
            </a:extLst>
          </p:cNvPr>
          <p:cNvGraphicFramePr>
            <a:graphicFrameLocks noGrp="1"/>
          </p:cNvGraphicFramePr>
          <p:nvPr/>
        </p:nvGraphicFramePr>
        <p:xfrm>
          <a:off x="5456885" y="1455070"/>
          <a:ext cx="6561123" cy="4343260"/>
        </p:xfrm>
        <a:graphic>
          <a:graphicData uri="http://schemas.openxmlformats.org/drawingml/2006/table">
            <a:tbl>
              <a:tblPr firstRow="1" bandRow="1">
                <a:tableStyleId>{2D5ABB26-0587-4C30-8999-92F81FD0307C}</a:tableStyleId>
              </a:tblPr>
              <a:tblGrid>
                <a:gridCol w="637969">
                  <a:extLst>
                    <a:ext uri="{9D8B030D-6E8A-4147-A177-3AD203B41FA5}">
                      <a16:colId xmlns:a16="http://schemas.microsoft.com/office/drawing/2014/main" val="20000"/>
                    </a:ext>
                  </a:extLst>
                </a:gridCol>
                <a:gridCol w="1155260">
                  <a:extLst>
                    <a:ext uri="{9D8B030D-6E8A-4147-A177-3AD203B41FA5}">
                      <a16:colId xmlns:a16="http://schemas.microsoft.com/office/drawing/2014/main" val="20001"/>
                    </a:ext>
                  </a:extLst>
                </a:gridCol>
                <a:gridCol w="1106308">
                  <a:extLst>
                    <a:ext uri="{9D8B030D-6E8A-4147-A177-3AD203B41FA5}">
                      <a16:colId xmlns:a16="http://schemas.microsoft.com/office/drawing/2014/main" val="20002"/>
                    </a:ext>
                  </a:extLst>
                </a:gridCol>
                <a:gridCol w="3661586">
                  <a:extLst>
                    <a:ext uri="{9D8B030D-6E8A-4147-A177-3AD203B41FA5}">
                      <a16:colId xmlns:a16="http://schemas.microsoft.com/office/drawing/2014/main" val="20003"/>
                    </a:ext>
                  </a:extLst>
                </a:gridCol>
              </a:tblGrid>
              <a:tr h="46759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977735">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Metica, Guamal y Humadea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(aportantes a la cuenca alta del río Meta) y sus afluentes, especialmente los ríos Acacias y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Acaciitas</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los caños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Chichimene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Cola de Pato, entre otros. Se recomienda prestar atención a los municipios de Castilla la Nueva, Guamal y Acacías del departamento de Meta. </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1)</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 creciente súbita del río Guamal con afectación en los municipios de Guamal y Castilla La Nueva, Meta (10/04/2026). </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dirty="0">
                          <a:latin typeface="Verdana" panose="020B0604030504040204" pitchFamily="34" charset="0"/>
                          <a:ea typeface="Verdana" panose="020B0604030504040204" pitchFamily="34" charset="0"/>
                        </a:rPr>
                        <a:t>Inundación en El Merey (San Martín) por creciente del río Humadea; hay personas aisladas. Bomberos atienden y el evento sigue abierto. (28/10/2026).</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995223222"/>
                  </a:ext>
                </a:extLst>
              </a:tr>
              <a:tr h="1105124">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Meta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5" marR="91435"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Guayuriba</a:t>
                      </a:r>
                      <a:endParaRPr sz="900" dirty="0">
                        <a:latin typeface="Verdana" panose="020B0604030504040204" pitchFamily="34" charset="0"/>
                        <a:ea typeface="Verdana" panose="020B0604030504040204" pitchFamily="34" charset="0"/>
                      </a:endParaRPr>
                    </a:p>
                  </a:txBody>
                  <a:tcPr marL="91435" marR="91435" marT="45645" marB="456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Guayuriba y sus afluentes, tales como, las quebradas Blanca, Las Jotas y San Marcos, así como los ríos Blanco y Negro a la altura de Guayabetal, Gutiérrez y Quetame  (Cundinamarca). Especial atención en los municipios de Choachí, Fómeque, Guayabetal, Gutiérrez, Quetame y Une (Cundinamarca), Acacías, Puerto López, San Carlos de Guaroa y Villavicencio (Meta). </a:t>
                      </a:r>
                    </a:p>
                  </a:txBody>
                  <a:tcPr marL="91435" marR="91435" marT="45645" marB="456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0099690"/>
                  </a:ext>
                </a:extLst>
              </a:tr>
              <a:tr h="850231">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p>
                  </a:txBody>
                  <a:tcPr marL="91452" marR="91452" marT="45735" marB="4573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Guatiquía</a:t>
                      </a:r>
                      <a:endParaRPr lang="es-CO" sz="900" dirty="0">
                        <a:latin typeface="Verdana" panose="020B0604030504040204" pitchFamily="34" charset="0"/>
                        <a:ea typeface="Verdana" panose="020B0604030504040204" pitchFamily="34" charset="0"/>
                      </a:endParaRPr>
                    </a:p>
                  </a:txBody>
                  <a:tcPr marL="91452" marR="91452" marT="45735" marB="4573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Guatiquía y sus afluentes, especialmente en los caños Grande, Maizaro y Tigre, así como en las quebradas La Cajones y Salina, y los ríos Caney y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de El Calvario. San Juanito, Restrepo y Villavicencio (Meta).</a:t>
                      </a:r>
                    </a:p>
                  </a:txBody>
                  <a:tcPr marL="91452" marR="91452" marT="45735" marB="4573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bl>
          </a:graphicData>
        </a:graphic>
      </p:graphicFrame>
      <p:pic>
        <p:nvPicPr>
          <p:cNvPr id="305155" name="Google Shape;333;p8" descr="Recurso 18.png">
            <a:hlinkClick r:id="rId2" action="ppaction://hlinksldjump"/>
            <a:extLst>
              <a:ext uri="{FF2B5EF4-FFF2-40B4-BE49-F238E27FC236}">
                <a16:creationId xmlns:a16="http://schemas.microsoft.com/office/drawing/2014/main" id="{80056B22-8C6B-DC9D-5C9A-7E00C31224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D7AB69F7-0E9D-9705-86BB-A98BB3D19B5E}"/>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149D6C72-0818-DE73-FB3D-860487365F9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A08CBC91-71FE-9B6D-B995-6A996AAC2B7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E84DEB5E-DFF9-9CBF-E483-10BDB989514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96402723-FEC1-0BB5-1255-C5A9368E688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592C465A-FC07-52A3-E4B4-086896DD2BC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2F172B0D-82C7-FF30-90BE-566ABAA4688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94EB40C3-B830-9FAB-5844-7609C744043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C6958940-7337-6109-3958-7C7D289E407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66AD2654-293F-7032-BF3E-5CAC101D6E7F}"/>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3093BE01-C90C-22CD-61F0-EE006ED390E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F2E32BEA-E3E7-EF33-5D5F-87130BE39A0F}"/>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4F731B20-7768-2C30-3488-128C1A20283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5FE5ED78-EEEC-74AE-FC70-9F72337F9EE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D7A6DEED-7E6A-5B25-8816-E0DC291445A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163381" y="396086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BAC4512C-FA5E-8F3D-0722-FF065DB834D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041373" y="367286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3542255B-1098-3A9A-CE3D-B749068FC80F}"/>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18C937A8-023F-493D-939E-48D8CAD4562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78852" y="5149510"/>
            <a:ext cx="437750" cy="44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FA66C2C5-359D-B1BB-99E1-08859ED7FE17}"/>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4BBC3307-A947-BFB5-915C-1F7BFC2CEEFA}"/>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560113" y="4045677"/>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A3270468-4830-79DB-1302-8913DBCD58C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628340" y="352650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B561418-593E-7FEE-BE2F-CB6A67782F9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1190" y="2590152"/>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38402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6E0EF-8BBD-C09A-2A49-85572C5CC9AE}"/>
            </a:ext>
          </a:extLst>
        </p:cNvPr>
        <p:cNvGrpSpPr/>
        <p:nvPr/>
      </p:nvGrpSpPr>
      <p:grpSpPr>
        <a:xfrm>
          <a:off x="0" y="0"/>
          <a:ext cx="0" cy="0"/>
          <a:chOff x="0" y="0"/>
          <a:chExt cx="0" cy="0"/>
        </a:xfrm>
      </p:grpSpPr>
      <p:pic>
        <p:nvPicPr>
          <p:cNvPr id="305155" name="Google Shape;333;p8" descr="Recurso 18.png">
            <a:hlinkClick r:id="rId2" action="ppaction://hlinksldjump"/>
            <a:extLst>
              <a:ext uri="{FF2B5EF4-FFF2-40B4-BE49-F238E27FC236}">
                <a16:creationId xmlns:a16="http://schemas.microsoft.com/office/drawing/2014/main" id="{710DDB33-D7FF-DB9C-4C39-0C23A132B72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81AF6329-C5FA-AC6F-C090-C5CE1A4697FD}"/>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E1C19FD7-4628-5788-8BE0-2E8DF0C9E0B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64E5B96F-054F-A897-2F06-EB6E95BF6A6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B71F4BBA-FE5C-0AEB-6BC2-D5CD83253FF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4144AEA5-27ED-007E-BB58-9ACD710342F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A0220A34-FA28-0237-13F2-7C99D4EC30D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13E43639-AB79-65BA-A284-C2D7D05AFCC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208AAF88-DA05-39DD-03A0-FCEAE526DF6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DDF551B9-54E8-CEFF-266C-6C14FD80290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79DA4E43-20F3-055C-6CE7-CD002DA1E8CB}"/>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EB927849-5710-03E0-F63C-997CBC5D860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E94F8F60-A57F-01E8-3AF7-29FE4DBE6BCD}"/>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09FB5771-3A57-4640-F168-D5551A01C96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FF2C1D68-BF15-2248-03DD-B80E65F040A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89F46226-2101-9420-C8FA-BAE2B5561037}"/>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FF9EF107-CD19-20DF-4C00-DB3B180E2646}"/>
              </a:ext>
            </a:extLst>
          </p:cNvPr>
          <p:cNvGraphicFramePr>
            <a:graphicFrameLocks noGrp="1"/>
          </p:cNvGraphicFramePr>
          <p:nvPr/>
        </p:nvGraphicFramePr>
        <p:xfrm>
          <a:off x="5466029" y="2233879"/>
          <a:ext cx="6561123" cy="3058104"/>
        </p:xfrm>
        <a:graphic>
          <a:graphicData uri="http://schemas.openxmlformats.org/drawingml/2006/table">
            <a:tbl>
              <a:tblPr firstRow="1" bandRow="1">
                <a:tableStyleId>{2D5ABB26-0587-4C30-8999-92F81FD0307C}</a:tableStyleId>
              </a:tblPr>
              <a:tblGrid>
                <a:gridCol w="637969">
                  <a:extLst>
                    <a:ext uri="{9D8B030D-6E8A-4147-A177-3AD203B41FA5}">
                      <a16:colId xmlns:a16="http://schemas.microsoft.com/office/drawing/2014/main" val="20000"/>
                    </a:ext>
                  </a:extLst>
                </a:gridCol>
                <a:gridCol w="1155260">
                  <a:extLst>
                    <a:ext uri="{9D8B030D-6E8A-4147-A177-3AD203B41FA5}">
                      <a16:colId xmlns:a16="http://schemas.microsoft.com/office/drawing/2014/main" val="20001"/>
                    </a:ext>
                  </a:extLst>
                </a:gridCol>
                <a:gridCol w="1106308">
                  <a:extLst>
                    <a:ext uri="{9D8B030D-6E8A-4147-A177-3AD203B41FA5}">
                      <a16:colId xmlns:a16="http://schemas.microsoft.com/office/drawing/2014/main" val="20002"/>
                    </a:ext>
                  </a:extLst>
                </a:gridCol>
                <a:gridCol w="3661586">
                  <a:extLst>
                    <a:ext uri="{9D8B030D-6E8A-4147-A177-3AD203B41FA5}">
                      <a16:colId xmlns:a16="http://schemas.microsoft.com/office/drawing/2014/main" val="20003"/>
                    </a:ext>
                  </a:extLst>
                </a:gridCol>
              </a:tblGrid>
              <a:tr h="46759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569033">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 y sus afluentes, se recomienda especial atención a la altura del municipio Cumaral (Meta).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48274526"/>
                  </a:ext>
                </a:extLst>
              </a:tr>
              <a:tr h="569033">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Negro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Negro y sus afluentes, se recomienda especial atención en</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Villavicencio (Meta). </a:t>
                      </a:r>
                      <a:endParaRPr sz="900" dirty="0">
                        <a:latin typeface="Verdana" panose="020B0604030504040204" pitchFamily="34" charset="0"/>
                        <a:ea typeface="Verdana" panose="020B0604030504040204" pitchFamily="34" charset="0"/>
                      </a:endParaRPr>
                    </a:p>
                  </a:txBody>
                  <a:tcPr marL="91444" marR="91444" marT="45701" marB="4570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657925625"/>
                  </a:ext>
                </a:extLst>
              </a:tr>
              <a:tr h="59499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47" marR="91447" marT="45638" marB="4563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Humea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 crecientes súbitas en 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Humea y sus afluentes, especialmente el río San Juanito.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los municipios de Paratebueno y Medina (Cundinamarca).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229162710"/>
                  </a:ext>
                </a:extLst>
              </a:tr>
              <a:tr h="59499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Niveles altos del río Meta entre los municipios de Puerto López (Meta)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 Se recomienda especial atención a las comunidades ribereñas localizadas en su recorrido por los municipios de Puerto López, Cabuyaro (Meta), Villanueva, Tauramena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dirty="0">
                        <a:latin typeface="Verdana" panose="020B0604030504040204" pitchFamily="34" charset="0"/>
                        <a:ea typeface="Verdana" panose="020B0604030504040204" pitchFamily="34" charset="0"/>
                      </a:endParaRPr>
                    </a:p>
                  </a:txBody>
                  <a:tcPr marL="91448" marR="91448" marT="45712" marB="4571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716956258"/>
                  </a:ext>
                </a:extLst>
              </a:tr>
            </a:tbl>
          </a:graphicData>
        </a:graphic>
      </p:graphicFrame>
      <p:pic>
        <p:nvPicPr>
          <p:cNvPr id="12" name="Google Shape;158;p1" descr="Recurso 37.png">
            <a:extLst>
              <a:ext uri="{FF2B5EF4-FFF2-40B4-BE49-F238E27FC236}">
                <a16:creationId xmlns:a16="http://schemas.microsoft.com/office/drawing/2014/main" id="{57D32C70-126A-8F5D-3BF2-FF37400049A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332679" y="382077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8AA9A571-ED5E-37C5-417B-CB010133F52E}"/>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722F5702-8DF7-8CF3-DCDA-624A2CAB637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0039" y="382077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49;p9">
            <a:extLst>
              <a:ext uri="{FF2B5EF4-FFF2-40B4-BE49-F238E27FC236}">
                <a16:creationId xmlns:a16="http://schemas.microsoft.com/office/drawing/2014/main" id="{122B7AF4-D683-CF7D-2556-B3BF8378250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8647" y="362837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3970B681-A2D4-1DAC-4BD6-E302D0E1C1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2766" y="40952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7;p9">
            <a:extLst>
              <a:ext uri="{FF2B5EF4-FFF2-40B4-BE49-F238E27FC236}">
                <a16:creationId xmlns:a16="http://schemas.microsoft.com/office/drawing/2014/main" id="{3D2026B7-CE9C-2793-BB27-4D8705AE1D5B}"/>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562479" y="3978444"/>
            <a:ext cx="46693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B9834EEC-C97E-2B00-0EEC-C5A9717EB254}"/>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562401" y="2793691"/>
            <a:ext cx="46708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B010414C-8707-CE62-FC43-D170183FFB5A}"/>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49088" y="469421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AC7A3313-F25F-0092-FE1D-9B2FE983BBC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367384" y="343901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92B92FA9-113F-0D61-D76C-CB7939A3DC69}"/>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552876" y="3346141"/>
            <a:ext cx="46708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02507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3CC15-8BF4-0043-4168-8ECE3F656230}"/>
            </a:ext>
          </a:extLst>
        </p:cNvPr>
        <p:cNvGrpSpPr/>
        <p:nvPr/>
      </p:nvGrpSpPr>
      <p:grpSpPr>
        <a:xfrm>
          <a:off x="0" y="0"/>
          <a:ext cx="0" cy="0"/>
          <a:chOff x="0" y="0"/>
          <a:chExt cx="0" cy="0"/>
        </a:xfrm>
      </p:grpSpPr>
      <p:pic>
        <p:nvPicPr>
          <p:cNvPr id="305155" name="Google Shape;333;p8" descr="Recurso 18.png">
            <a:hlinkClick r:id="rId2" action="ppaction://hlinksldjump"/>
            <a:extLst>
              <a:ext uri="{FF2B5EF4-FFF2-40B4-BE49-F238E27FC236}">
                <a16:creationId xmlns:a16="http://schemas.microsoft.com/office/drawing/2014/main" id="{75BE5D34-D7CF-A252-1DAD-1052718DA3A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A23878A7-F022-DF62-3198-1DDCBF726CEA}"/>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E01078EF-EE3C-59AE-FEC3-E792B8B1D50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0DF39918-A10C-D87F-DD3D-9505AF27D3C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6EE696C3-910A-F333-9BA3-DD09F5232E5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45984A3E-497D-694D-D568-62721C613A3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5161EC5C-2FAD-4895-92BB-2F7271D2CE4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C589F6B3-B8D5-8388-B294-ED63D46DAF9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9CB607EF-A396-FD42-4611-8E1E01F80E4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18197A95-C2C0-FEBC-B01F-1245ACE3A11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1E8D9838-BB01-0C37-A3AB-F412D69A7AEF}"/>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B6388E07-CD2B-C09C-7AF9-102A040C1A8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59375CC2-8DC0-76BB-B4AC-1F2BAFECCA36}"/>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0344E157-C1C5-F846-DC26-48575E1483B0}"/>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DD82696A-CBF0-9E09-B181-3544DE9318E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DAEFD0B0-A13A-4DE3-93B6-11823B251DF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78672007-9A47-B8D3-3186-C292F7201A49}"/>
              </a:ext>
            </a:extLst>
          </p:cNvPr>
          <p:cNvGraphicFramePr>
            <a:graphicFrameLocks noGrp="1"/>
          </p:cNvGraphicFramePr>
          <p:nvPr/>
        </p:nvGraphicFramePr>
        <p:xfrm>
          <a:off x="5494371" y="1684731"/>
          <a:ext cx="6383304" cy="4138432"/>
        </p:xfrm>
        <a:graphic>
          <a:graphicData uri="http://schemas.openxmlformats.org/drawingml/2006/table">
            <a:tbl>
              <a:tblPr firstRow="1" bandRow="1">
                <a:tableStyleId>{2D5ABB26-0587-4C30-8999-92F81FD0307C}</a:tableStyleId>
              </a:tblPr>
              <a:tblGrid>
                <a:gridCol w="639729">
                  <a:extLst>
                    <a:ext uri="{9D8B030D-6E8A-4147-A177-3AD203B41FA5}">
                      <a16:colId xmlns:a16="http://schemas.microsoft.com/office/drawing/2014/main" val="20000"/>
                    </a:ext>
                  </a:extLst>
                </a:gridCol>
                <a:gridCol w="1095375">
                  <a:extLst>
                    <a:ext uri="{9D8B030D-6E8A-4147-A177-3AD203B41FA5}">
                      <a16:colId xmlns:a16="http://schemas.microsoft.com/office/drawing/2014/main" val="20001"/>
                    </a:ext>
                  </a:extLst>
                </a:gridCol>
                <a:gridCol w="1133475">
                  <a:extLst>
                    <a:ext uri="{9D8B030D-6E8A-4147-A177-3AD203B41FA5}">
                      <a16:colId xmlns:a16="http://schemas.microsoft.com/office/drawing/2014/main" val="20002"/>
                    </a:ext>
                  </a:extLst>
                </a:gridCol>
                <a:gridCol w="3514725">
                  <a:extLst>
                    <a:ext uri="{9D8B030D-6E8A-4147-A177-3AD203B41FA5}">
                      <a16:colId xmlns:a16="http://schemas.microsoft.com/office/drawing/2014/main" val="20003"/>
                    </a:ext>
                  </a:extLst>
                </a:gridCol>
              </a:tblGrid>
              <a:tr h="34695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río Meta entre los ríos Guatiquía y Upía</a:t>
                      </a:r>
                      <a:endParaRPr lang="es-CO" sz="900" dirty="0">
                        <a:latin typeface="Verdana" panose="020B0604030504040204" pitchFamily="34" charset="0"/>
                        <a:ea typeface="Verdana" panose="020B0604030504040204" pitchFamily="34" charset="0"/>
                      </a:endParaRPr>
                    </a:p>
                  </a:txBody>
                  <a:tcPr marL="91444" marR="91444" marT="45727" marB="4572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tributarios al río Meta entre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Upía. Especial atención a la altura de los municipios de Paratebueno, Barranca de Upía y Cabuyaro.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009969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T="45563" marB="4556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Guavio</a:t>
                      </a:r>
                      <a:endParaRPr sz="900" dirty="0">
                        <a:latin typeface="Verdana" panose="020B0604030504040204" pitchFamily="34" charset="0"/>
                        <a:ea typeface="Verdana" panose="020B0604030504040204" pitchFamily="34" charset="0"/>
                      </a:endParaRPr>
                    </a:p>
                  </a:txBody>
                  <a:tcPr marT="45563" marB="4556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Guavio y sus afluentes, especialmente el río Sueva y Chivor, y en los caños Hondo -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Tunjita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Gachetá (Cundinamarca). </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T="45563" marB="4556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9076839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Garagoa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Garagoa y sus afluentes, especialmente el río </a:t>
                      </a:r>
                      <a:r>
                        <a:rPr lang="es-CO" sz="900" b="0" u="none" strike="noStrike" kern="1200" dirty="0">
                          <a:solidFill>
                            <a:schemeClr val="dk1"/>
                          </a:solidFill>
                          <a:latin typeface="Verdana" panose="020B0604030504040204" pitchFamily="34" charset="0"/>
                          <a:ea typeface="Verdana" panose="020B0604030504040204" pitchFamily="34" charset="0"/>
                        </a:rPr>
                        <a:t>Bata, Machetá y Teatinos</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a:t>
                      </a:r>
                      <a:r>
                        <a:rPr lang="es-CO" sz="900" b="0" u="none" strike="noStrike" kern="1200" dirty="0">
                          <a:solidFill>
                            <a:schemeClr val="dk1"/>
                          </a:solidFill>
                          <a:latin typeface="Verdana" panose="020B0604030504040204" pitchFamily="34" charset="0"/>
                          <a:ea typeface="Verdana" panose="020B0604030504040204" pitchFamily="34" charset="0"/>
                        </a:rPr>
                        <a:t>Almeida, Chivor, Garagoa, Jenesano, </a:t>
                      </a:r>
                      <a:r>
                        <a:rPr lang="es-CO" sz="900" b="0" u="none" strike="noStrike" kern="1200" dirty="0" err="1">
                          <a:solidFill>
                            <a:schemeClr val="dk1"/>
                          </a:solidFill>
                          <a:latin typeface="Verdana" panose="020B0604030504040204" pitchFamily="34" charset="0"/>
                          <a:ea typeface="Verdana" panose="020B0604030504040204" pitchFamily="34" charset="0"/>
                        </a:rPr>
                        <a:t>Macanal</a:t>
                      </a:r>
                      <a:r>
                        <a:rPr lang="es-CO" sz="900" b="0" u="none" strike="noStrike" kern="1200" dirty="0">
                          <a:solidFill>
                            <a:schemeClr val="dk1"/>
                          </a:solidFill>
                          <a:latin typeface="Verdana" panose="020B0604030504040204" pitchFamily="34" charset="0"/>
                          <a:ea typeface="Verdana" panose="020B0604030504040204" pitchFamily="34" charset="0"/>
                        </a:rPr>
                        <a:t>, Santa María, Somondoco y </a:t>
                      </a:r>
                      <a:r>
                        <a:rPr lang="es-CO" sz="900" b="0" u="none" strike="noStrike" kern="1200" dirty="0" err="1">
                          <a:solidFill>
                            <a:schemeClr val="dk1"/>
                          </a:solidFill>
                          <a:latin typeface="Verdana" panose="020B0604030504040204" pitchFamily="34" charset="0"/>
                          <a:ea typeface="Verdana" panose="020B0604030504040204" pitchFamily="34" charset="0"/>
                        </a:rPr>
                        <a:t>Tibirita</a:t>
                      </a:r>
                      <a:r>
                        <a:rPr lang="es-CO" sz="900" b="0" u="none" strike="noStrike" kern="1200" dirty="0">
                          <a:solidFill>
                            <a:schemeClr val="dk1"/>
                          </a:solidFill>
                          <a:latin typeface="Verdana" panose="020B0604030504040204" pitchFamily="34" charset="0"/>
                          <a:ea typeface="Verdana" panose="020B0604030504040204" pitchFamily="34" charset="0"/>
                        </a:rPr>
                        <a:t> (Boyacá)</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p>
                  </a:txBody>
                  <a:tcPr marL="91445" marR="91445" marT="45521" marB="4552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28804809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Lengupá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Lengupá y sus aportantes, tales como 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Mueche</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Especial atención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municipios de Rondón,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Zetaquirá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Campohermoso, Santa María y San Luis de Gaceno (Boyacá). </a:t>
                      </a:r>
                      <a:endParaRPr lang="es-CO" sz="900" b="0" dirty="0">
                        <a:latin typeface="Verdana" panose="020B0604030504040204" pitchFamily="34" charset="0"/>
                        <a:ea typeface="Verdana" panose="020B0604030504040204" pitchFamily="34" charset="0"/>
                      </a:endParaRPr>
                    </a:p>
                  </a:txBody>
                  <a:tcPr marL="91444" marR="91444" marT="45554" marB="4555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3" marR="91453" marT="45362" marB="4536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Upía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362" marB="4536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Upía y sus afluentes. Se recomienda especial atención en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San Luis de Gaceno (Boyacá);</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Sabanalarga, Villanueva (Casanare);  Barranca de Upía y Cabuyaro (Meta). </a:t>
                      </a:r>
                    </a:p>
                  </a:txBody>
                  <a:tcPr marL="91453" marR="91453" marT="45362" marB="4536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51750683"/>
                  </a:ext>
                </a:extLst>
              </a:tr>
            </a:tbl>
          </a:graphicData>
        </a:graphic>
      </p:graphicFrame>
      <p:pic>
        <p:nvPicPr>
          <p:cNvPr id="22" name="Google Shape;158;p1" descr="Recurso 37.png">
            <a:extLst>
              <a:ext uri="{FF2B5EF4-FFF2-40B4-BE49-F238E27FC236}">
                <a16:creationId xmlns:a16="http://schemas.microsoft.com/office/drawing/2014/main" id="{082D5F29-F64C-3FF3-0B51-109B2A46AD9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78997" y="350959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F81E10CF-CF0B-2334-D158-607EE3D251B2}"/>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B55F3DA5-C2B0-48D9-71DE-C759751E8153}"/>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85214" y="44124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84EDBBC6-F957-B6BC-F41D-D4A54B7C85E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152542" y="344932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6873BDF0-254B-A925-FAF7-D3DFEBD841B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48249" y="332021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AA6B76E3-5D0E-6EC0-98D4-D3D82B05741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14532" y="361827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D7B48EAD-81BE-39E7-2349-1C1CB371288E}"/>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85214" y="294026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7;p9">
            <a:extLst>
              <a:ext uri="{FF2B5EF4-FFF2-40B4-BE49-F238E27FC236}">
                <a16:creationId xmlns:a16="http://schemas.microsoft.com/office/drawing/2014/main" id="{6582D921-3FC4-455A-A18B-8FAC433590BB}"/>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85214" y="365549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0;p1" descr="Recurso 25.png">
            <a:extLst>
              <a:ext uri="{FF2B5EF4-FFF2-40B4-BE49-F238E27FC236}">
                <a16:creationId xmlns:a16="http://schemas.microsoft.com/office/drawing/2014/main" id="{1F71C9E6-A022-4B57-7F33-4461A953257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2210" y="228878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0;p1" descr="Recurso 25.png">
            <a:extLst>
              <a:ext uri="{FF2B5EF4-FFF2-40B4-BE49-F238E27FC236}">
                <a16:creationId xmlns:a16="http://schemas.microsoft.com/office/drawing/2014/main" id="{08AC4BF2-B980-883D-490A-0FC2477BFE7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2685" y="52129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13665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6D30E1-7D4F-880A-C438-33F7843D4738}"/>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925CDAFB-1DE0-7AAD-AFC1-963AFC8BB7BB}"/>
              </a:ext>
            </a:extLst>
          </p:cNvPr>
          <p:cNvGraphicFramePr/>
          <p:nvPr>
            <p:extLst>
              <p:ext uri="{D42A27DB-BD31-4B8C-83A1-F6EECF244321}">
                <p14:modId xmlns:p14="http://schemas.microsoft.com/office/powerpoint/2010/main" val="3603372083"/>
              </p:ext>
            </p:extLst>
          </p:nvPr>
        </p:nvGraphicFramePr>
        <p:xfrm>
          <a:off x="852488" y="1766888"/>
          <a:ext cx="10731500" cy="3301365"/>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CUNDINAMARCA</a:t>
                      </a:r>
                      <a:r>
                        <a:rPr lang="es-CO" sz="1000" b="0" u="none" strike="noStrike" cap="none" noProof="0"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BOYACÁ</a:t>
                      </a:r>
                      <a:r>
                        <a:rPr lang="es-CO" sz="1000" b="0" u="none" strike="noStrike" cap="none" noProof="0" dirty="0">
                          <a:solidFill>
                            <a:srgbClr val="1D1B10"/>
                          </a:solidFill>
                          <a:latin typeface="Verdana"/>
                          <a:ea typeface="Verdana"/>
                          <a:cs typeface="Verdana"/>
                          <a:sym typeface="Verdana"/>
                        </a:rPr>
                        <a:t>: Tunja, Aquitania, Arcabuco, Belén, </a:t>
                      </a:r>
                      <a:r>
                        <a:rPr lang="es-CO" sz="1000" b="0" u="none" strike="noStrike" cap="none" noProof="0" dirty="0" err="1">
                          <a:solidFill>
                            <a:srgbClr val="1D1B10"/>
                          </a:solidFill>
                          <a:latin typeface="Verdana"/>
                          <a:ea typeface="Verdana"/>
                          <a:cs typeface="Verdana"/>
                          <a:sym typeface="Verdana"/>
                        </a:rPr>
                        <a:t>Betéitiva</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Busbanzá</a:t>
                      </a:r>
                      <a:r>
                        <a:rPr lang="es-CO" sz="1000" b="0" u="none" strike="noStrike" cap="none" noProof="0" dirty="0">
                          <a:solidFill>
                            <a:srgbClr val="1D1B10"/>
                          </a:solidFill>
                          <a:latin typeface="Verdana"/>
                          <a:ea typeface="Verdana"/>
                          <a:cs typeface="Verdana"/>
                          <a:sym typeface="Verdana"/>
                        </a:rPr>
                        <a:t>, Caldas, Cerinza, Chiquinquirá, </a:t>
                      </a:r>
                      <a:r>
                        <a:rPr lang="es-CO" sz="1000" b="0" u="none" strike="noStrike" cap="none" noProof="0" dirty="0" err="1">
                          <a:solidFill>
                            <a:srgbClr val="1D1B10"/>
                          </a:solidFill>
                          <a:latin typeface="Verdana"/>
                          <a:ea typeface="Verdana"/>
                          <a:cs typeface="Verdana"/>
                          <a:sym typeface="Verdana"/>
                        </a:rPr>
                        <a:t>Chivatá</a:t>
                      </a:r>
                      <a:r>
                        <a:rPr lang="es-CO" sz="1000" b="0" u="none" strike="noStrike" cap="none" noProof="0" dirty="0">
                          <a:solidFill>
                            <a:srgbClr val="1D1B10"/>
                          </a:solidFill>
                          <a:latin typeface="Verdana"/>
                          <a:ea typeface="Verdana"/>
                          <a:cs typeface="Verdana"/>
                          <a:sym typeface="Verdana"/>
                        </a:rPr>
                        <a:t>, Ciénega, Cómbita, Corrales, Cucaita, </a:t>
                      </a:r>
                      <a:r>
                        <a:rPr lang="es-CO" sz="1000" b="0" u="none" strike="noStrike" cap="none" noProof="0" dirty="0" err="1">
                          <a:solidFill>
                            <a:srgbClr val="1D1B10"/>
                          </a:solidFill>
                          <a:latin typeface="Verdana"/>
                          <a:ea typeface="Verdana"/>
                          <a:cs typeface="Verdana"/>
                          <a:sym typeface="Verdana"/>
                        </a:rPr>
                        <a:t>Cuítiva</a:t>
                      </a:r>
                      <a:r>
                        <a:rPr lang="es-CO" sz="1000" b="0" u="none" strike="noStrike" cap="none" noProof="0"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rgbClr val="1D1B10"/>
                          </a:solidFill>
                          <a:latin typeface="Verdana"/>
                          <a:ea typeface="Verdana"/>
                          <a:cs typeface="Verdana"/>
                          <a:sym typeface="Verdana"/>
                        </a:rPr>
                        <a:t>Oicatá</a:t>
                      </a:r>
                      <a:r>
                        <a:rPr lang="es-CO" sz="1000" b="0" u="none" strike="noStrike" cap="none" noProof="0" dirty="0">
                          <a:solidFill>
                            <a:srgbClr val="1D1B10"/>
                          </a:solidFill>
                          <a:latin typeface="Verdana"/>
                          <a:ea typeface="Verdana"/>
                          <a:cs typeface="Verdana"/>
                          <a:sym typeface="Verdana"/>
                        </a:rPr>
                        <a:t>, Paipa, Paz de Río, Pesca, Ráquira, </a:t>
                      </a:r>
                      <a:r>
                        <a:rPr lang="es-CO" sz="1000" b="0" u="none" strike="noStrike" cap="none" noProof="0" dirty="0" err="1">
                          <a:solidFill>
                            <a:srgbClr val="1D1B10"/>
                          </a:solidFill>
                          <a:latin typeface="Verdana"/>
                          <a:ea typeface="Verdana"/>
                          <a:cs typeface="Verdana"/>
                          <a:sym typeface="Verdana"/>
                        </a:rPr>
                        <a:t>Saboyá</a:t>
                      </a:r>
                      <a:r>
                        <a:rPr lang="es-CO" sz="1000" b="0" u="none" strike="noStrike" cap="none" noProof="0"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noProof="0" dirty="0" err="1">
                          <a:solidFill>
                            <a:srgbClr val="1D1B10"/>
                          </a:solidFill>
                          <a:latin typeface="Verdana"/>
                          <a:ea typeface="Verdana"/>
                          <a:cs typeface="Verdana"/>
                          <a:sym typeface="Verdana"/>
                        </a:rPr>
                        <a:t>Sotaquirá</a:t>
                      </a:r>
                      <a:r>
                        <a:rPr lang="es-CO" sz="1000" b="0" u="none" strike="noStrike" cap="none" noProof="0" dirty="0">
                          <a:solidFill>
                            <a:srgbClr val="1D1B10"/>
                          </a:solidFill>
                          <a:latin typeface="Verdana"/>
                          <a:ea typeface="Verdana"/>
                          <a:cs typeface="Verdana"/>
                          <a:sym typeface="Verdana"/>
                        </a:rPr>
                        <a:t>, Soracá, Tasco, Tibasosa, Toca, Tópaga, Tota, Tuta, </a:t>
                      </a:r>
                      <a:r>
                        <a:rPr lang="es-CO" sz="1000" b="0" u="none" strike="noStrike" cap="none" noProof="0" dirty="0" err="1">
                          <a:solidFill>
                            <a:srgbClr val="1D1B10"/>
                          </a:solidFill>
                          <a:latin typeface="Verdana"/>
                          <a:ea typeface="Verdana"/>
                          <a:cs typeface="Verdana"/>
                          <a:sym typeface="Verdana"/>
                        </a:rPr>
                        <a:t>Tutazá</a:t>
                      </a:r>
                      <a:r>
                        <a:rPr lang="es-CO" sz="1000" b="0" u="none" strike="noStrike" cap="none" noProof="0" dirty="0">
                          <a:solidFill>
                            <a:srgbClr val="1D1B10"/>
                          </a:solidFill>
                          <a:latin typeface="Verdana"/>
                          <a:ea typeface="Verdana"/>
                          <a:cs typeface="Verdana"/>
                          <a:sym typeface="Verdana"/>
                        </a:rPr>
                        <a:t>, Ventaquemada y </a:t>
                      </a:r>
                      <a:r>
                        <a:rPr lang="es-CO" sz="1000" b="0" u="none" strike="noStrike" cap="none" noProof="0" dirty="0" err="1">
                          <a:solidFill>
                            <a:srgbClr val="1D1B10"/>
                          </a:solidFill>
                          <a:latin typeface="Verdana"/>
                          <a:ea typeface="Verdana"/>
                          <a:cs typeface="Verdana"/>
                          <a:sym typeface="Verdana"/>
                        </a:rPr>
                        <a:t>Viracachá</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1209819">
                <a:tc vMerge="1">
                  <a:txBody>
                    <a:bodyPr/>
                    <a:lstStyle/>
                    <a:p>
                      <a:endParaRPr lang="es-CO"/>
                    </a:p>
                  </a:txBody>
                  <a:tcPr>
                    <a:lnT w="12700" cap="flat" cmpd="sng" algn="ctr">
                      <a:solidFill>
                        <a:srgbClr val="16719A"/>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CAUCA Y NARIÑO</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CAUCA</a:t>
                      </a:r>
                      <a:r>
                        <a:rPr lang="es-CO" sz="1000" b="0" u="none" strike="noStrike" cap="none" noProof="0" dirty="0">
                          <a:solidFill>
                            <a:srgbClr val="1D1B10"/>
                          </a:solidFill>
                          <a:latin typeface="Verdana"/>
                          <a:ea typeface="Verdana"/>
                          <a:cs typeface="Verdana"/>
                          <a:sym typeface="Verdana"/>
                        </a:rPr>
                        <a:t>: Almaguer, Bolívar, Corinto, </a:t>
                      </a:r>
                      <a:r>
                        <a:rPr lang="es-CO" sz="1000" b="0" u="none" strike="noStrike" cap="none" noProof="0" dirty="0" err="1">
                          <a:solidFill>
                            <a:srgbClr val="1D1B10"/>
                          </a:solidFill>
                          <a:latin typeface="Verdana"/>
                          <a:ea typeface="Verdana"/>
                          <a:cs typeface="Verdana"/>
                          <a:sym typeface="Verdana"/>
                        </a:rPr>
                        <a:t>Inzá</a:t>
                      </a:r>
                      <a:r>
                        <a:rPr lang="es-CO" sz="1000" b="0" u="none" strike="noStrike" cap="none" noProof="0" dirty="0">
                          <a:solidFill>
                            <a:srgbClr val="1D1B10"/>
                          </a:solidFill>
                          <a:latin typeface="Verdana"/>
                          <a:ea typeface="Verdana"/>
                          <a:cs typeface="Verdana"/>
                          <a:sym typeface="Verdana"/>
                        </a:rPr>
                        <a:t>, </a:t>
                      </a:r>
                      <a:r>
                        <a:rPr lang="es-CO" sz="1000" b="0" u="none" strike="noStrike" cap="none" noProof="0" dirty="0" err="1">
                          <a:solidFill>
                            <a:srgbClr val="1D1B10"/>
                          </a:solidFill>
                          <a:latin typeface="Verdana"/>
                          <a:ea typeface="Verdana"/>
                          <a:cs typeface="Verdana"/>
                          <a:sym typeface="Verdana"/>
                        </a:rPr>
                        <a:t>Jambaló</a:t>
                      </a:r>
                      <a:r>
                        <a:rPr lang="es-CO" sz="1000" b="0" u="none" strike="noStrike" cap="none" noProof="0" dirty="0">
                          <a:solidFill>
                            <a:srgbClr val="1D1B10"/>
                          </a:solidFill>
                          <a:latin typeface="Verdana"/>
                          <a:ea typeface="Verdana"/>
                          <a:cs typeface="Verdana"/>
                          <a:sym typeface="Verdana"/>
                        </a:rPr>
                        <a:t>, La Vega, Miranda, Páez (Belalcázar), Puracé (</a:t>
                      </a:r>
                      <a:r>
                        <a:rPr lang="es-CO" sz="1000" b="0" u="none" strike="noStrike" cap="none" noProof="0" dirty="0" err="1">
                          <a:solidFill>
                            <a:srgbClr val="1D1B10"/>
                          </a:solidFill>
                          <a:latin typeface="Verdana"/>
                          <a:ea typeface="Verdana"/>
                          <a:cs typeface="Verdana"/>
                          <a:sym typeface="Verdana"/>
                        </a:rPr>
                        <a:t>Coconuco</a:t>
                      </a:r>
                      <a:r>
                        <a:rPr lang="es-CO" sz="1000" b="0" u="none" strike="noStrike" cap="none" noProof="0" dirty="0">
                          <a:solidFill>
                            <a:srgbClr val="1D1B10"/>
                          </a:solidFill>
                          <a:latin typeface="Verdana"/>
                          <a:ea typeface="Verdana"/>
                          <a:cs typeface="Verdana"/>
                          <a:sym typeface="Verdana"/>
                        </a:rPr>
                        <a:t>), San Sebastián, Santa Rosa, Silvia, Sotará (</a:t>
                      </a:r>
                      <a:r>
                        <a:rPr lang="es-CO" sz="1000" b="0" u="none" strike="noStrike" cap="none" noProof="0" dirty="0" err="1">
                          <a:solidFill>
                            <a:srgbClr val="1D1B10"/>
                          </a:solidFill>
                          <a:latin typeface="Verdana"/>
                          <a:ea typeface="Verdana"/>
                          <a:cs typeface="Verdana"/>
                          <a:sym typeface="Verdana"/>
                        </a:rPr>
                        <a:t>Paispamba</a:t>
                      </a:r>
                      <a:r>
                        <a:rPr lang="es-CO" sz="1000" b="0" u="none" strike="noStrike" cap="none" noProof="0" dirty="0">
                          <a:solidFill>
                            <a:srgbClr val="1D1B10"/>
                          </a:solidFill>
                          <a:latin typeface="Verdana"/>
                          <a:ea typeface="Verdana"/>
                          <a:cs typeface="Verdana"/>
                          <a:sym typeface="Verdana"/>
                        </a:rPr>
                        <a:t>), Sucre, </a:t>
                      </a:r>
                      <a:r>
                        <a:rPr lang="es-CO" sz="1000" b="0" u="none" strike="noStrike" cap="none" noProof="0" dirty="0" err="1">
                          <a:solidFill>
                            <a:srgbClr val="1D1B10"/>
                          </a:solidFill>
                          <a:latin typeface="Verdana"/>
                          <a:ea typeface="Verdana"/>
                          <a:cs typeface="Verdana"/>
                          <a:sym typeface="Verdana"/>
                        </a:rPr>
                        <a:t>Toribío</a:t>
                      </a:r>
                      <a:r>
                        <a:rPr lang="es-CO" sz="1000" b="0" u="none" strike="noStrike" cap="none" noProof="0" dirty="0">
                          <a:solidFill>
                            <a:srgbClr val="1D1B10"/>
                          </a:solidFill>
                          <a:latin typeface="Verdana"/>
                          <a:ea typeface="Verdana"/>
                          <a:cs typeface="Verdana"/>
                          <a:sym typeface="Verdana"/>
                        </a:rPr>
                        <a:t> y Totoró.</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NARIÑO</a:t>
                      </a:r>
                      <a:r>
                        <a:rPr lang="es-CO" sz="1000" b="0" u="none" strike="noStrike" cap="none" noProof="0" dirty="0">
                          <a:solidFill>
                            <a:srgbClr val="1D1B10"/>
                          </a:solidFill>
                          <a:latin typeface="Verdana"/>
                          <a:ea typeface="Verdana"/>
                          <a:cs typeface="Verdana"/>
                          <a:sym typeface="Verdana"/>
                        </a:rPr>
                        <a:t>: Pasto, Aldana, Buesaco, </a:t>
                      </a:r>
                      <a:r>
                        <a:rPr lang="es-CO" sz="1000" b="0" u="none" strike="noStrike" cap="none" noProof="0" dirty="0" err="1">
                          <a:solidFill>
                            <a:srgbClr val="1D1B10"/>
                          </a:solidFill>
                          <a:latin typeface="Verdana"/>
                          <a:ea typeface="Verdana"/>
                          <a:cs typeface="Verdana"/>
                          <a:sym typeface="Verdana"/>
                        </a:rPr>
                        <a:t>Consacá</a:t>
                      </a:r>
                      <a:r>
                        <a:rPr lang="es-CO" sz="1000" b="0" u="none" strike="noStrike" cap="none" noProof="0" dirty="0">
                          <a:solidFill>
                            <a:srgbClr val="1D1B10"/>
                          </a:solidFill>
                          <a:latin typeface="Verdana"/>
                          <a:ea typeface="Verdana"/>
                          <a:cs typeface="Verdana"/>
                          <a:sym typeface="Verdana"/>
                        </a:rPr>
                        <a:t>, Contadero, Córdoba, Cuaspud (Carlosama), Cumbal, </a:t>
                      </a:r>
                      <a:r>
                        <a:rPr lang="es-CO" sz="1000" b="0" u="none" strike="noStrike" cap="none" noProof="0" dirty="0" err="1">
                          <a:solidFill>
                            <a:srgbClr val="1D1B10"/>
                          </a:solidFill>
                          <a:latin typeface="Verdana"/>
                          <a:ea typeface="Verdana"/>
                          <a:cs typeface="Verdana"/>
                          <a:sym typeface="Verdana"/>
                        </a:rPr>
                        <a:t>Chachaguí</a:t>
                      </a:r>
                      <a:r>
                        <a:rPr lang="es-CO" sz="1000" b="0" u="none" strike="noStrike" cap="none" noProof="0" dirty="0">
                          <a:solidFill>
                            <a:srgbClr val="1D1B10"/>
                          </a:solidFill>
                          <a:latin typeface="Verdana"/>
                          <a:ea typeface="Verdana"/>
                          <a:cs typeface="Verdana"/>
                          <a:sym typeface="Verdana"/>
                        </a:rPr>
                        <a:t>, El Tablón, Funes, Guaitarilla, </a:t>
                      </a:r>
                      <a:r>
                        <a:rPr lang="es-CO" sz="1000" b="0" u="none" strike="noStrike" cap="none" noProof="0" dirty="0" err="1">
                          <a:solidFill>
                            <a:srgbClr val="1D1B10"/>
                          </a:solidFill>
                          <a:latin typeface="Verdana"/>
                          <a:ea typeface="Verdana"/>
                          <a:cs typeface="Verdana"/>
                          <a:sym typeface="Verdana"/>
                        </a:rPr>
                        <a:t>Gualmatán</a:t>
                      </a:r>
                      <a:r>
                        <a:rPr lang="es-CO" sz="1000" b="0" u="none" strike="noStrike" cap="none" noProof="0" dirty="0">
                          <a:solidFill>
                            <a:srgbClr val="1D1B10"/>
                          </a:solidFill>
                          <a:latin typeface="Verdana"/>
                          <a:ea typeface="Verdana"/>
                          <a:cs typeface="Verdana"/>
                          <a:sym typeface="Verdana"/>
                        </a:rPr>
                        <a:t>, Iles, </a:t>
                      </a:r>
                      <a:r>
                        <a:rPr lang="es-CO" sz="1000" b="0" u="none" strike="noStrike" cap="none" noProof="0" dirty="0" err="1">
                          <a:solidFill>
                            <a:srgbClr val="1D1B10"/>
                          </a:solidFill>
                          <a:latin typeface="Verdana"/>
                          <a:ea typeface="Verdana"/>
                          <a:cs typeface="Verdana"/>
                          <a:sym typeface="Verdana"/>
                        </a:rPr>
                        <a:t>Imués</a:t>
                      </a:r>
                      <a:r>
                        <a:rPr lang="es-CO" sz="1000" b="0" u="none" strike="noStrike" cap="none" noProof="0" dirty="0">
                          <a:solidFill>
                            <a:srgbClr val="1D1B10"/>
                          </a:solidFill>
                          <a:latin typeface="Verdana"/>
                          <a:ea typeface="Verdana"/>
                          <a:cs typeface="Verdana"/>
                          <a:sym typeface="Verdana"/>
                        </a:rPr>
                        <a:t>, Ipiales, La Cruz, La Florida, Mallama (</a:t>
                      </a:r>
                      <a:r>
                        <a:rPr lang="es-CO" sz="1000" b="0" u="none" strike="noStrike" cap="none" noProof="0" dirty="0" err="1">
                          <a:solidFill>
                            <a:srgbClr val="1D1B10"/>
                          </a:solidFill>
                          <a:latin typeface="Verdana"/>
                          <a:ea typeface="Verdana"/>
                          <a:cs typeface="Verdana"/>
                          <a:sym typeface="Verdana"/>
                        </a:rPr>
                        <a:t>Piedrancha</a:t>
                      </a:r>
                      <a:r>
                        <a:rPr lang="es-CO" sz="1000" b="0" u="none" strike="noStrike" cap="none" noProof="0" dirty="0">
                          <a:solidFill>
                            <a:srgbClr val="1D1B10"/>
                          </a:solidFill>
                          <a:latin typeface="Verdana"/>
                          <a:ea typeface="Verdana"/>
                          <a:cs typeface="Verdana"/>
                          <a:sym typeface="Verdana"/>
                        </a:rPr>
                        <a:t>), Nariño, Ospina, Potosí, Providencia, Puerres, Pupiales, Sandoná, San Bernardo, San Pablo, Santa Cruz (</a:t>
                      </a:r>
                      <a:r>
                        <a:rPr lang="es-CO" sz="1000" b="0" u="none" strike="noStrike" cap="none" noProof="0" dirty="0" err="1">
                          <a:solidFill>
                            <a:srgbClr val="1D1B10"/>
                          </a:solidFill>
                          <a:latin typeface="Verdana"/>
                          <a:ea typeface="Verdana"/>
                          <a:cs typeface="Verdana"/>
                          <a:sym typeface="Verdana"/>
                        </a:rPr>
                        <a:t>Guachavés</a:t>
                      </a:r>
                      <a:r>
                        <a:rPr lang="es-CO" sz="1000" b="0" u="none" strike="noStrike" cap="none" noProof="0" dirty="0">
                          <a:solidFill>
                            <a:srgbClr val="1D1B10"/>
                          </a:solidFill>
                          <a:latin typeface="Verdana"/>
                          <a:ea typeface="Verdana"/>
                          <a:cs typeface="Verdana"/>
                          <a:sym typeface="Verdana"/>
                        </a:rPr>
                        <a:t>), Sapuyes, Tangua, Túquerres y </a:t>
                      </a:r>
                      <a:r>
                        <a:rPr lang="es-CO" sz="1000" b="0" u="none" strike="noStrike" cap="none" noProof="0" dirty="0" err="1">
                          <a:solidFill>
                            <a:srgbClr val="1D1B10"/>
                          </a:solidFill>
                          <a:latin typeface="Verdana"/>
                          <a:ea typeface="Verdana"/>
                          <a:cs typeface="Verdana"/>
                          <a:sym typeface="Verdana"/>
                        </a:rPr>
                        <a:t>Yacuanquer</a:t>
                      </a:r>
                      <a:r>
                        <a:rPr lang="es-CO" sz="1000" b="0" u="none" strike="noStrike" cap="none" noProof="0" dirty="0">
                          <a:solidFill>
                            <a:srgbClr val="1D1B10"/>
                          </a:solidFill>
                          <a:latin typeface="Verdana"/>
                          <a:ea typeface="Verdana"/>
                          <a:cs typeface="Verdana"/>
                          <a:sym typeface="Verdana"/>
                        </a:rPr>
                        <a:t>.</a:t>
                      </a:r>
                      <a:endParaRPr lang="es-CO" sz="1000" u="none" strike="noStrike" cap="none" noProof="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noProof="0" dirty="0">
                        <a:solidFill>
                          <a:srgbClr val="7F7F7F"/>
                        </a:solidFill>
                        <a:latin typeface="Verdana"/>
                        <a:ea typeface="Verdana"/>
                        <a:cs typeface="Verdana"/>
                        <a:sym typeface="Verdana"/>
                      </a:endParaRPr>
                    </a:p>
                  </a:txBody>
                  <a:tcPr marL="74905" marR="74905" marT="37445" marB="37445">
                    <a:lnR w="9525" cap="flat" cmpd="sng">
                      <a:solidFill>
                        <a:srgbClr val="000000">
                          <a:alpha val="0"/>
                        </a:srgbClr>
                      </a:solidFill>
                      <a:prstDash val="solid"/>
                      <a:round/>
                      <a:headEnd type="none" w="sm" len="sm"/>
                      <a:tailEnd type="none" w="sm" len="sm"/>
                    </a:lnR>
                    <a:lnT w="12700" cap="flat" cmpd="sng" algn="ctr">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36948" name="Google Shape;681;p7" descr="Recurso 25.png">
            <a:extLst>
              <a:ext uri="{FF2B5EF4-FFF2-40B4-BE49-F238E27FC236}">
                <a16:creationId xmlns:a16="http://schemas.microsoft.com/office/drawing/2014/main" id="{C1F7FF98-7541-3344-AE26-32C2B791D14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2035010C-1361-881B-0DE7-97FCD0E0452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7AE563E4-33BF-474B-A926-7EC3E52A54C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371475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7E898F35-995F-8AE3-3FF1-6F09C2F70398}"/>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A826A616-3C40-48CA-B61E-84D344BCEB3B}"/>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sz="1800" noProof="0" dirty="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E61E0050-C552-9DFF-7D35-4067B899E54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62D42175-63CE-3773-46C8-11F69BFCEC3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1200" noProof="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7BB814C5-1919-65D9-5ED2-37A24BD31E8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900" noProof="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pic>
        <p:nvPicPr>
          <p:cNvPr id="2" name="Imagen 1">
            <a:extLst>
              <a:ext uri="{FF2B5EF4-FFF2-40B4-BE49-F238E27FC236}">
                <a16:creationId xmlns:a16="http://schemas.microsoft.com/office/drawing/2014/main" id="{04FB102E-56D6-3629-249E-5DADBE2B0B3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137A692E-9D83-83EE-028D-E5F143B1D23E}"/>
              </a:ext>
            </a:extLst>
          </p:cNvPr>
          <p:cNvSpPr/>
          <p:nvPr/>
        </p:nvSpPr>
        <p:spPr>
          <a:xfrm>
            <a:off x="10359931" y="5075938"/>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139</a:t>
            </a:r>
          </a:p>
        </p:txBody>
      </p:sp>
    </p:spTree>
    <p:extLst>
      <p:ext uri="{BB962C8B-B14F-4D97-AF65-F5344CB8AC3E}">
        <p14:creationId xmlns:p14="http://schemas.microsoft.com/office/powerpoint/2010/main" val="1762286575"/>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778-1CAB-543E-1D72-96BFB210F05F}"/>
            </a:ext>
          </a:extLst>
        </p:cNvPr>
        <p:cNvGrpSpPr/>
        <p:nvPr/>
      </p:nvGrpSpPr>
      <p:grpSpPr>
        <a:xfrm>
          <a:off x="0" y="0"/>
          <a:ext cx="0" cy="0"/>
          <a:chOff x="0" y="0"/>
          <a:chExt cx="0" cy="0"/>
        </a:xfrm>
      </p:grpSpPr>
      <p:pic>
        <p:nvPicPr>
          <p:cNvPr id="305155" name="Google Shape;333;p8" descr="Recurso 18.png">
            <a:hlinkClick r:id="rId2" action="ppaction://hlinksldjump"/>
            <a:extLst>
              <a:ext uri="{FF2B5EF4-FFF2-40B4-BE49-F238E27FC236}">
                <a16:creationId xmlns:a16="http://schemas.microsoft.com/office/drawing/2014/main" id="{6D5D8C80-35FA-0B46-CD1D-D10D826717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3FF6CFDC-A02F-9D3B-E575-AED38ECB2B9D}"/>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56025E2B-EB7E-734D-8D21-966E6BCEA04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DBE69886-506B-0B25-878B-F923E50D665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DEB6B461-F7DE-1BB8-70DF-CB5F9260C64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B95875DE-A0F6-1344-F6D0-8EC4532AD23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055D8E23-5E49-9D0A-701A-57BF7862C6C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6D378C4A-CA05-2436-EF80-D7F63C1FFEB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21A25824-9DC8-38B0-796E-49C1D1B4286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8C225388-7B40-41C6-02F4-2919939F25B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2208576C-5ACC-8BC6-C331-A126FA4D824C}"/>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516120D8-88FD-8B86-D064-6B65D385446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EFF872F9-759B-B589-6113-3450FB696D01}"/>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95156ECD-CE95-7B7D-E76E-D2DE6807B35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F01A038A-440C-CCD9-4783-997D317618C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5C46871A-3DD7-F4EA-3D9F-B0FFB4570250}"/>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0913CC2F-1455-4BC6-5D75-3AC4E950709E}"/>
              </a:ext>
            </a:extLst>
          </p:cNvPr>
          <p:cNvGraphicFramePr>
            <a:graphicFrameLocks noGrp="1"/>
          </p:cNvGraphicFramePr>
          <p:nvPr/>
        </p:nvGraphicFramePr>
        <p:xfrm>
          <a:off x="5513421" y="2222804"/>
          <a:ext cx="6561123" cy="2851826"/>
        </p:xfrm>
        <a:graphic>
          <a:graphicData uri="http://schemas.openxmlformats.org/drawingml/2006/table">
            <a:tbl>
              <a:tblPr firstRow="1" bandRow="1">
                <a:tableStyleId>{2D5ABB26-0587-4C30-8999-92F81FD0307C}</a:tableStyleId>
              </a:tblPr>
              <a:tblGrid>
                <a:gridCol w="642765">
                  <a:extLst>
                    <a:ext uri="{9D8B030D-6E8A-4147-A177-3AD203B41FA5}">
                      <a16:colId xmlns:a16="http://schemas.microsoft.com/office/drawing/2014/main" val="20000"/>
                    </a:ext>
                  </a:extLst>
                </a:gridCol>
                <a:gridCol w="1163944">
                  <a:extLst>
                    <a:ext uri="{9D8B030D-6E8A-4147-A177-3AD203B41FA5}">
                      <a16:colId xmlns:a16="http://schemas.microsoft.com/office/drawing/2014/main" val="20001"/>
                    </a:ext>
                  </a:extLst>
                </a:gridCol>
                <a:gridCol w="1114624">
                  <a:extLst>
                    <a:ext uri="{9D8B030D-6E8A-4147-A177-3AD203B41FA5}">
                      <a16:colId xmlns:a16="http://schemas.microsoft.com/office/drawing/2014/main" val="20002"/>
                    </a:ext>
                  </a:extLst>
                </a:gridCol>
                <a:gridCol w="3639790">
                  <a:extLst>
                    <a:ext uri="{9D8B030D-6E8A-4147-A177-3AD203B41FA5}">
                      <a16:colId xmlns:a16="http://schemas.microsoft.com/office/drawing/2014/main" val="20003"/>
                    </a:ext>
                  </a:extLst>
                </a:gridCol>
              </a:tblGrid>
              <a:tr h="482545">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587232">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731" marB="4573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el nivel del río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aportantes. Especial atención en el municipio de Puerto Gaitán (Meta).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r h="587232">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caño Cumaral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caño Cumaral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48274526"/>
                  </a:ext>
                </a:extLst>
              </a:tr>
              <a:tr h="587232">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río Melúa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Melúa y sus afluentes, especial atención en el municipio de San Martín (Meta). </a:t>
                      </a:r>
                    </a:p>
                  </a:txBody>
                  <a:tcPr marT="45680" marB="4568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229162710"/>
                  </a:ext>
                </a:extLst>
              </a:tr>
              <a:tr h="587232">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Yucao. Especial atención en el municipio de Puerto Gaitán (Meta).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785291032"/>
                  </a:ext>
                </a:extLst>
              </a:tr>
            </a:tbl>
          </a:graphicData>
        </a:graphic>
      </p:graphicFrame>
      <p:pic>
        <p:nvPicPr>
          <p:cNvPr id="8" name="Google Shape;158;p1" descr="Recurso 37.png">
            <a:extLst>
              <a:ext uri="{FF2B5EF4-FFF2-40B4-BE49-F238E27FC236}">
                <a16:creationId xmlns:a16="http://schemas.microsoft.com/office/drawing/2014/main" id="{4F25A9FF-2B7A-7E80-E510-4F756BCB34F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884738" y="418791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BD5291E2-7577-EAE4-CA24-BDC78EE59D6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688594" y="39945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7236489D-A774-CC26-E6E4-251A18C52228}"/>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4947C971-6A5C-8B48-725F-4BF14E5D21B0}"/>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04794" y="3373839"/>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DAA265A7-13D3-FA66-D2CF-1D1BB0B21579}"/>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04794" y="3957585"/>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64223958-1521-62A5-3AF9-EA814B528BA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04794" y="4528427"/>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E1B2CC92-40C7-61EF-D928-1D8C6DCAFA97}"/>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04794" y="2772215"/>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253018"/>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C1AA-1AC1-E00F-CA31-5AD766CD9840}"/>
            </a:ext>
          </a:extLst>
        </p:cNvPr>
        <p:cNvGrpSpPr/>
        <p:nvPr/>
      </p:nvGrpSpPr>
      <p:grpSpPr>
        <a:xfrm>
          <a:off x="0" y="0"/>
          <a:ext cx="0" cy="0"/>
          <a:chOff x="0" y="0"/>
          <a:chExt cx="0" cy="0"/>
        </a:xfrm>
      </p:grpSpPr>
      <p:pic>
        <p:nvPicPr>
          <p:cNvPr id="305155" name="Google Shape;333;p8" descr="Recurso 18.png">
            <a:hlinkClick r:id="rId2" action="ppaction://hlinksldjump"/>
            <a:extLst>
              <a:ext uri="{FF2B5EF4-FFF2-40B4-BE49-F238E27FC236}">
                <a16:creationId xmlns:a16="http://schemas.microsoft.com/office/drawing/2014/main" id="{A7772079-6279-AB90-3A18-BAEB4D7BA06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447D51AA-E786-6C4A-188B-F533B97B0B66}"/>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17C7CBD7-9EFA-ABC6-5A68-EF9333400AB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68CCCC68-2D63-D524-02FD-36FE8FC5379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8721D6C1-4C3C-36D9-E496-EFEC5F0CB72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16423022-C114-000B-BFD5-4380F2B74B6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AE586AD1-12D6-24D4-34BD-2210B815D30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59697245-8A24-C1C3-0960-94153C003F6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3B13FD50-DE52-C9FA-4352-82DC35985CD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F063BC8A-A0A3-934C-522B-1960462CDA1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0AF30BD0-81B7-BD54-1F2C-346204FFC7E1}"/>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16A8FC34-E09D-1237-B705-87DDB22AEF9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82357CF0-709B-373E-A562-F957C0C8E847}"/>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54DC5456-FDBB-C4E5-97C0-0C6A8F667F3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87CA8CF4-DC97-269D-0469-5D264C4D4F9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20371"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CC365760-962B-B077-271F-88665B017594}"/>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886F054F-56B4-FCC2-B19F-F53E261DAC75}"/>
              </a:ext>
            </a:extLst>
          </p:cNvPr>
          <p:cNvGraphicFramePr>
            <a:graphicFrameLocks noGrp="1"/>
          </p:cNvGraphicFramePr>
          <p:nvPr/>
        </p:nvGraphicFramePr>
        <p:xfrm>
          <a:off x="5532471" y="1812557"/>
          <a:ext cx="6383304" cy="3811796"/>
        </p:xfrm>
        <a:graphic>
          <a:graphicData uri="http://schemas.openxmlformats.org/drawingml/2006/table">
            <a:tbl>
              <a:tblPr firstRow="1" bandRow="1">
                <a:tableStyleId>{2D5ABB26-0587-4C30-8999-92F81FD0307C}</a:tableStyleId>
              </a:tblPr>
              <a:tblGrid>
                <a:gridCol w="62067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3381375">
                  <a:extLst>
                    <a:ext uri="{9D8B030D-6E8A-4147-A177-3AD203B41FA5}">
                      <a16:colId xmlns:a16="http://schemas.microsoft.com/office/drawing/2014/main" val="20003"/>
                    </a:ext>
                  </a:extLst>
                </a:gridCol>
              </a:tblGrid>
              <a:tr h="34695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16" marR="91416" marT="45747" marB="4574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Túa</a:t>
                      </a:r>
                      <a:endParaRPr sz="900" dirty="0">
                        <a:latin typeface="Verdana" panose="020B0604030504040204" pitchFamily="34" charset="0"/>
                        <a:ea typeface="Verdana" panose="020B0604030504040204" pitchFamily="34" charset="0"/>
                      </a:endParaRPr>
                    </a:p>
                  </a:txBody>
                  <a:tcPr marL="91416" marR="91416" marT="45747" marB="4574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Túa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caño Arietes, se recomienda especial atención sobre los municipios de Monterrey, Tauramena y Villanueva (Casanare). </a:t>
                      </a:r>
                      <a:endParaRPr lang="es-ES" sz="900" b="0" i="0" u="none" strike="noStrike" kern="1200" cap="none" dirty="0">
                        <a:solidFill>
                          <a:schemeClr val="dk1"/>
                        </a:solidFill>
                        <a:latin typeface="Verdana" panose="020B0604030504040204" pitchFamily="34" charset="0"/>
                        <a:ea typeface="Verdana" panose="020B0604030504040204" pitchFamily="34" charset="0"/>
                        <a:cs typeface="+mn-cs"/>
                        <a:sym typeface="Arial Narrow"/>
                      </a:endParaRPr>
                    </a:p>
                  </a:txBody>
                  <a:tcPr marL="91416" marR="91416" marT="45747" marB="4574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99522322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38" marR="91438" marT="45545" marB="455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Cusiana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45" marB="4554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Cusiana y sus tributarios, especialmente el río Unete y el río Charte. Se recomienda especial atención en los municipios de Pajarito y Aquitania (Boyacá), Tauramena, Recetor, Aguazul y Maní (Casanare). </a:t>
                      </a:r>
                    </a:p>
                  </a:txBody>
                  <a:tcPr marL="91438" marR="91438" marT="45545" marB="4554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009969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1" marR="91451" marT="45744" marB="4574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Cusiana y Cravo Sur</a:t>
                      </a:r>
                      <a:endParaRPr sz="900" b="0" i="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44" marB="4574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ríos afluentes al río Meta en el sector comprendido entre los ríos Cusiana y Cravo Sur.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44" marB="4574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602" marB="4560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Cravo Sur</a:t>
                      </a:r>
                    </a:p>
                  </a:txBody>
                  <a:tcPr marL="91458" marR="91458" marT="45602" marB="4560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Cravo Sur y sus afluentes. Especial atención en los municipios de Labranzagrande (Boyacá), Yopal, Nunchía y Orocué (Casanare). </a:t>
                      </a:r>
                      <a:endPar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602" marB="4560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5175068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Guanápalo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caño Guanápalo. Especial atención a la altura de los municipios de Nunchía, San Luis de Palenque y Orocué (Casanare).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127881447"/>
                  </a:ext>
                </a:extLst>
              </a:tr>
            </a:tbl>
          </a:graphicData>
        </a:graphic>
      </p:graphicFrame>
      <p:pic>
        <p:nvPicPr>
          <p:cNvPr id="8" name="Google Shape;158;p1" descr="Recurso 37.png">
            <a:extLst>
              <a:ext uri="{FF2B5EF4-FFF2-40B4-BE49-F238E27FC236}">
                <a16:creationId xmlns:a16="http://schemas.microsoft.com/office/drawing/2014/main" id="{5741AC36-C507-13A6-F6EA-5E6CF2A62B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36180" y="351957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E3207A39-43E5-86B1-0B52-DA0AAB45B1F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163157" y="345964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DA854E48-FFBF-CA75-2224-E3B02D81B59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58167" y="322936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28C1707E-1251-7A70-3306-3E98EDA062C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60662" y="30666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2E5176DC-CEBE-3EFD-0CFB-BE4430B1F4A6}"/>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4635" y="52788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24171E21-FB61-A2EB-B60B-18437C5B321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373845" y="32106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ECB07477-BC22-09BC-C2F0-4EE9BB189B79}"/>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33431" y="2414239"/>
            <a:ext cx="446546" cy="4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66C0E5F6-BAF0-C035-12C4-78A063007AB1}"/>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621870" y="3100794"/>
            <a:ext cx="469668" cy="4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F3C244AF-8EFE-D302-7435-C6982ACC0DF2}"/>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621870" y="3814508"/>
            <a:ext cx="469668" cy="4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A4BB3B7D-9A1C-EE53-49AE-2700CFA8B614}"/>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621870" y="4421090"/>
            <a:ext cx="469668" cy="4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8D4CFD6D-316B-E6E8-11E5-C1F7D2670CD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93917" y="5056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01687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EF815-1CC6-E238-00F5-95CBE920B090}"/>
            </a:ext>
          </a:extLst>
        </p:cNvPr>
        <p:cNvGrpSpPr/>
        <p:nvPr/>
      </p:nvGrpSpPr>
      <p:grpSpPr>
        <a:xfrm>
          <a:off x="0" y="0"/>
          <a:ext cx="0" cy="0"/>
          <a:chOff x="0" y="0"/>
          <a:chExt cx="0" cy="0"/>
        </a:xfrm>
      </p:grpSpPr>
      <p:pic>
        <p:nvPicPr>
          <p:cNvPr id="305155" name="Google Shape;333;p8" descr="Recurso 18.png">
            <a:hlinkClick r:id="rId2" action="ppaction://hlinksldjump"/>
            <a:extLst>
              <a:ext uri="{FF2B5EF4-FFF2-40B4-BE49-F238E27FC236}">
                <a16:creationId xmlns:a16="http://schemas.microsoft.com/office/drawing/2014/main" id="{35E45182-3E55-BB2D-484D-399A27B157D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84AD6E4D-1AA9-9B18-8698-2A5E5A14A302}"/>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2B11F555-4380-5796-8AFE-B8F3C46B984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0864EF04-4564-D63F-D50B-6115E6FFE95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B0242757-EAE4-5F1F-2E11-B005D7D10B6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1B8CF407-B18B-03FC-5409-D60CB62CAC5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673CD2CF-CE6B-5E60-2746-8F140D8211D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FD016E55-6C2C-3ADF-3C51-96E9A29C605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FBA87262-A218-7D6F-1738-EE83539B168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0B9413D4-4AB9-7ADD-E64A-DCBE4FD711E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7DC90EA3-5384-D7F0-AD74-62A7FE05934D}"/>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B24511E9-C955-A70B-5856-5991AB14B21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1B5FB653-513B-D1A6-0AB4-FDD589D0CEC6}"/>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ACCC0DEC-B88C-9D2F-FA36-EC5DE6FF1AF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356461DB-B9FA-B616-A2AB-7BDCA1A5E9A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5DE92254-A9D8-80C1-AEB8-54569AF02AF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6E724DE4-9584-0BB9-AB0E-AFB6BEC7F466}"/>
              </a:ext>
            </a:extLst>
          </p:cNvPr>
          <p:cNvGraphicFramePr>
            <a:graphicFrameLocks noGrp="1"/>
          </p:cNvGraphicFramePr>
          <p:nvPr/>
        </p:nvGraphicFramePr>
        <p:xfrm>
          <a:off x="5517049" y="1332130"/>
          <a:ext cx="6383304" cy="4815486"/>
        </p:xfrm>
        <a:graphic>
          <a:graphicData uri="http://schemas.openxmlformats.org/drawingml/2006/table">
            <a:tbl>
              <a:tblPr firstRow="1" bandRow="1">
                <a:tableStyleId>{2D5ABB26-0587-4C30-8999-92F81FD0307C}</a:tableStyleId>
              </a:tblPr>
              <a:tblGrid>
                <a:gridCol w="62067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3381375">
                  <a:extLst>
                    <a:ext uri="{9D8B030D-6E8A-4147-A177-3AD203B41FA5}">
                      <a16:colId xmlns:a16="http://schemas.microsoft.com/office/drawing/2014/main" val="20003"/>
                    </a:ext>
                  </a:extLst>
                </a:gridCol>
              </a:tblGrid>
              <a:tr h="34695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459" marB="4545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Pauto</a:t>
                      </a:r>
                      <a:endParaRPr sz="900" u="none" strike="noStrike" cap="none" dirty="0">
                        <a:latin typeface="Verdana" panose="020B0604030504040204" pitchFamily="34" charset="0"/>
                        <a:ea typeface="Verdana" panose="020B0604030504040204" pitchFamily="34" charset="0"/>
                      </a:endParaRPr>
                    </a:p>
                  </a:txBody>
                  <a:tcPr marL="91442" marR="91442" marT="45459" marB="4545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río Pauto y sus aportantes, como las quebradas Cañaverales y El Oso, y los ríos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Curama</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Pore</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Igual condición, se espera en el río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Guachiría</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y sus aportantes. Especial atención en los municipios de Chita, Pisba, Socotá (Boyacá), Támara,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Pore</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San Luis de Palenque y Trinidad (Casanare). </a:t>
                      </a:r>
                    </a:p>
                  </a:txBody>
                  <a:tcPr marL="35997" marR="107991" marT="35794" marB="3579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4212979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73" marB="4577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Meta entre ríos Pauto y Agua Clara (mi)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73" marB="4577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a:t>
                      </a:r>
                      <a:r>
                        <a:rPr lang="es-CO" sz="900" u="none" baseline="0" dirty="0">
                          <a:solidFill>
                            <a:schemeClr val="dk1"/>
                          </a:solidFill>
                          <a:latin typeface="Verdana" panose="020B0604030504040204" pitchFamily="34" charset="0"/>
                          <a:ea typeface="Verdana" panose="020B0604030504040204" pitchFamily="34" charset="0"/>
                          <a:cs typeface="Arial Narrow"/>
                          <a:sym typeface="Arial Narrow"/>
                        </a:rPr>
                        <a:t> ríos d</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irectos al río Meta entre ríos Pauto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Agua Clara (mi).</a:t>
                      </a:r>
                      <a:endParaRPr sz="90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35997" marR="107990" marT="36038" marB="36038"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44972803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Casanare</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Agua Clara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caño Agua Clara y sus afluentes.</a:t>
                      </a:r>
                      <a:endParaRPr sz="90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Casanare</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Ariporo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Ariporo y sus aportantes, como el río Muese y caño Barrosa. Especial atención  en los municipios de Paz de Ariporo y Hato Corozal. </a:t>
                      </a:r>
                      <a:endParaRPr lang="es-CO"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953949126"/>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Casanare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594" marB="4559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Casanare</a:t>
                      </a:r>
                      <a:endParaRPr sz="900" dirty="0">
                        <a:latin typeface="Verdana" panose="020B0604030504040204" pitchFamily="34" charset="0"/>
                        <a:ea typeface="Verdana" panose="020B0604030504040204" pitchFamily="34" charset="0"/>
                      </a:endParaRPr>
                    </a:p>
                  </a:txBody>
                  <a:tcPr marL="91444" marR="91444" marT="45594" marB="45594"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la parte alta del río Casanare y sus afluentes, especialmente las quebradas Las Guamas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Sacamita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Chita (Boyacá), Hato Corozal, La Salina, Sácama (Casanare) </a:t>
                      </a:r>
                      <a:r>
                        <a:rPr lang="es-ES"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Tame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Arauca). </a:t>
                      </a:r>
                    </a:p>
                  </a:txBody>
                  <a:tcPr marL="91444" marR="91444" marT="45594" marB="45594"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032899917"/>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Casanare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Cravo Norte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Cravo Norte y sus afluentes como el río Ele, en sectores del piedemonte a la altura del municipio de los municipios Fortul, Tame y Arauquita (Arauca). </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845503107"/>
                  </a:ext>
                </a:extLst>
              </a:tr>
            </a:tbl>
          </a:graphicData>
        </a:graphic>
      </p:graphicFrame>
      <p:pic>
        <p:nvPicPr>
          <p:cNvPr id="22" name="Google Shape;158;p1" descr="Recurso 37.png">
            <a:extLst>
              <a:ext uri="{FF2B5EF4-FFF2-40B4-BE49-F238E27FC236}">
                <a16:creationId xmlns:a16="http://schemas.microsoft.com/office/drawing/2014/main" id="{0A38261F-0AF2-0F1F-11A6-6768B653DAB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380176" y="298794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4289BAFD-FFD7-A3BF-25AE-03F8B058E72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703824" y="238224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1B3C6DCA-0B6E-BC5A-2282-C93B6D37DB2B}"/>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0371" y="527582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513C38E4-39D1-A88E-A834-746C8EE2323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694253" y="287899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01E17E25-728C-D3A2-7596-504C10FE4BD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322094" y="270769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EE0918DB-8F90-C329-F1F9-DB1337B5907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064393" y="280684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1E0E31A2-18F0-7310-104C-3C10D446CB42}"/>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03591" y="4189886"/>
            <a:ext cx="475228" cy="4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781454B6-40CD-476F-03CA-02C6F706B584}"/>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94349" y="294436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E2F33F8E-F5C1-C36C-936B-EB067421B2EE}"/>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94349" y="355015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63E7D2CF-7DE9-4B0A-0D52-2B7054B8E81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623792" y="559595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C13CCB7B-C318-D6F1-9F23-78CEBF3A2B8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93312" y="492539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48107C92-E8C6-F2F9-F7E0-6A58E21DDB2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639032" y="2081613"/>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44996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EA4CD-5293-0DB4-ED6B-D3AB651625C1}"/>
            </a:ext>
          </a:extLst>
        </p:cNvPr>
        <p:cNvGrpSpPr/>
        <p:nvPr/>
      </p:nvGrpSpPr>
      <p:grpSpPr>
        <a:xfrm>
          <a:off x="0" y="0"/>
          <a:ext cx="0" cy="0"/>
          <a:chOff x="0" y="0"/>
          <a:chExt cx="0" cy="0"/>
        </a:xfrm>
      </p:grpSpPr>
      <p:pic>
        <p:nvPicPr>
          <p:cNvPr id="305155" name="Google Shape;333;p8" descr="Recurso 18.png">
            <a:hlinkClick r:id="rId2" action="ppaction://hlinksldjump"/>
            <a:extLst>
              <a:ext uri="{FF2B5EF4-FFF2-40B4-BE49-F238E27FC236}">
                <a16:creationId xmlns:a16="http://schemas.microsoft.com/office/drawing/2014/main" id="{004A12E8-7BC1-B4C4-6624-5B4EC732102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47;p9" descr="Recurso 25.png">
            <a:extLst>
              <a:ext uri="{FF2B5EF4-FFF2-40B4-BE49-F238E27FC236}">
                <a16:creationId xmlns:a16="http://schemas.microsoft.com/office/drawing/2014/main" id="{5B4987D9-95C5-A3E6-0A82-A47340BC2E0A}"/>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6" name="Google Shape;348;p9">
            <a:extLst>
              <a:ext uri="{FF2B5EF4-FFF2-40B4-BE49-F238E27FC236}">
                <a16:creationId xmlns:a16="http://schemas.microsoft.com/office/drawing/2014/main" id="{441FD350-F24D-E011-AE6E-329EDD41F5C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30" y="1506302"/>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3ED601FB-F975-F90E-58CD-25CA9885C03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96" y="1968644"/>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0;p9">
            <a:extLst>
              <a:ext uri="{FF2B5EF4-FFF2-40B4-BE49-F238E27FC236}">
                <a16:creationId xmlns:a16="http://schemas.microsoft.com/office/drawing/2014/main" id="{C6743AE5-1725-C138-94DA-9AE1902F05F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371" y="356565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53E68F69-1A20-91D7-4A51-199FCC51E65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11762" y="3131947"/>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6FBC7842-D728-9C5F-BBBB-07AC82CFCD6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94595" y="2778656"/>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DCAEB6F9-61EE-A96F-B99B-9852804E3F9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504594" y="239213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B951A7DD-83F6-8A2E-F921-023C2A9DF14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9990" y="464145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334750E3-7C59-F9A5-6593-76D89FCCB2F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87092" y="11197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D791637C-000B-157A-1C95-5AEB5E1446E6}"/>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9990" y="401266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3813FE87-0510-9AD1-81D6-75447E6AC8D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14" name="object 9">
            <a:extLst>
              <a:ext uri="{FF2B5EF4-FFF2-40B4-BE49-F238E27FC236}">
                <a16:creationId xmlns:a16="http://schemas.microsoft.com/office/drawing/2014/main" id="{4154638F-77AC-A93D-6E9F-A769A49D0D06}"/>
              </a:ext>
            </a:extLst>
          </p:cNvPr>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117456" y="1691640"/>
            <a:ext cx="5286647" cy="4057264"/>
          </a:xfrm>
          <a:prstGeom prst="rect">
            <a:avLst/>
          </a:prstGeom>
        </p:spPr>
      </p:pic>
      <p:pic>
        <p:nvPicPr>
          <p:cNvPr id="3" name="Google Shape;934;p22" descr="Recurso 39.png">
            <a:extLst>
              <a:ext uri="{FF2B5EF4-FFF2-40B4-BE49-F238E27FC236}">
                <a16:creationId xmlns:a16="http://schemas.microsoft.com/office/drawing/2014/main" id="{82E3F2E1-0386-B9D2-980C-C0D7E2191A3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10CD704D-D8A4-BA45-BC54-C9170F73980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45360" y="5818461"/>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934;p22" descr="Recurso 39.png">
            <a:extLst>
              <a:ext uri="{FF2B5EF4-FFF2-40B4-BE49-F238E27FC236}">
                <a16:creationId xmlns:a16="http://schemas.microsoft.com/office/drawing/2014/main" id="{52F666B5-7A8F-A12A-5565-148819DADFD7}"/>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9109" y="2922656"/>
            <a:ext cx="4772863" cy="134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13">
            <a:extLst>
              <a:ext uri="{FF2B5EF4-FFF2-40B4-BE49-F238E27FC236}">
                <a16:creationId xmlns:a16="http://schemas.microsoft.com/office/drawing/2014/main" id="{88EA7ECE-8D9B-5770-70AE-CB98CDD489D6}"/>
              </a:ext>
            </a:extLst>
          </p:cNvPr>
          <p:cNvGraphicFramePr>
            <a:graphicFrameLocks noGrp="1"/>
          </p:cNvGraphicFramePr>
          <p:nvPr/>
        </p:nvGraphicFramePr>
        <p:xfrm>
          <a:off x="5544382" y="1189228"/>
          <a:ext cx="6383304" cy="5190822"/>
        </p:xfrm>
        <a:graphic>
          <a:graphicData uri="http://schemas.openxmlformats.org/drawingml/2006/table">
            <a:tbl>
              <a:tblPr firstRow="1" bandRow="1">
                <a:tableStyleId>{2D5ABB26-0587-4C30-8999-92F81FD0307C}</a:tableStyleId>
              </a:tblPr>
              <a:tblGrid>
                <a:gridCol w="62067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3381375">
                  <a:extLst>
                    <a:ext uri="{9D8B030D-6E8A-4147-A177-3AD203B41FA5}">
                      <a16:colId xmlns:a16="http://schemas.microsoft.com/office/drawing/2014/main" val="20003"/>
                    </a:ext>
                  </a:extLst>
                </a:gridCol>
              </a:tblGrid>
              <a:tr h="34695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Alerta</a:t>
                      </a:r>
                    </a:p>
                  </a:txBody>
                  <a:tcPr marL="91439" marR="91439" marT="45709" marB="45709" anchor="ctr">
                    <a:lnB w="12700">
                      <a:solidFill>
                        <a:srgbClr val="5B9BD4"/>
                      </a:solidFill>
                      <a:prstDash val="soli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noProof="0" dirty="0">
                          <a:solidFill>
                            <a:schemeClr val="lt1"/>
                          </a:solidFill>
                          <a:latin typeface="Verdana"/>
                          <a:ea typeface="Verdana"/>
                          <a:cs typeface="Verdana"/>
                          <a:sym typeface="Verdana"/>
                        </a:rPr>
                        <a:t>Zona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Cuenca Hidrográfica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noProof="0" dirty="0">
                          <a:solidFill>
                            <a:schemeClr val="lt1"/>
                          </a:solidFill>
                          <a:latin typeface="Verdana"/>
                          <a:ea typeface="Verdana"/>
                          <a:cs typeface="Verdana"/>
                          <a:sym typeface="Verdana"/>
                        </a:rPr>
                        <a:t>Descripción de la alerta hidrológica</a:t>
                      </a:r>
                    </a:p>
                  </a:txBody>
                  <a:tcPr marL="91439" marR="91439" marT="45709" marB="45709" anchor="ctr">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1000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Chitagá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Chitagá</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los municipios de Chitagá, </a:t>
                      </a:r>
                      <a:r>
                        <a:rPr lang="es-CO" sz="900" b="0" u="none" dirty="0" err="1">
                          <a:solidFill>
                            <a:schemeClr val="dk1"/>
                          </a:solidFill>
                          <a:latin typeface="Verdana" panose="020B0604030504040204" pitchFamily="34" charset="0"/>
                          <a:ea typeface="Verdana" panose="020B0604030504040204" pitchFamily="34" charset="0"/>
                          <a:cs typeface="Arial Narrow"/>
                          <a:sym typeface="Arial Narrow"/>
                        </a:rPr>
                        <a:t>Cácota</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y Silos (Norte de Santander). </a:t>
                      </a:r>
                      <a:r>
                        <a:rPr lang="es-CO" sz="900" b="1" u="non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se reportaron inundaciones en el corregimiento de </a:t>
                      </a:r>
                      <a:r>
                        <a:rPr lang="es-CO" sz="900" b="0" u="none" dirty="0" err="1">
                          <a:solidFill>
                            <a:schemeClr val="dk1"/>
                          </a:solidFill>
                          <a:latin typeface="Verdana" panose="020B0604030504040204" pitchFamily="34" charset="0"/>
                          <a:ea typeface="Verdana" panose="020B0604030504040204" pitchFamily="34" charset="0"/>
                          <a:cs typeface="Arial Narrow"/>
                          <a:sym typeface="Arial Narrow"/>
                        </a:rPr>
                        <a:t>Bábega</a:t>
                      </a: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 del municipio Silos, Norte de Santander (28/04/2026).</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61" marB="4576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99522322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Alto Apure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aportantes de la cuenca alta del río Apure.</a:t>
                      </a:r>
                      <a:endPar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3" marB="4573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009969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Margua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Margua. Especial atención en el municipio de Toledo (Norte de Santander). </a:t>
                      </a:r>
                      <a:endParaRPr lang="es-CO" sz="900" u="non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8250620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Cobugón – Río Covaría</a:t>
                      </a:r>
                      <a:endParaRPr sz="900" dirty="0">
                        <a:latin typeface="Verdana" panose="020B0604030504040204" pitchFamily="34" charset="0"/>
                        <a:ea typeface="Verdana" panose="020B0604030504040204" pitchFamily="34" charset="0"/>
                      </a:endParaRPr>
                    </a:p>
                  </a:txBody>
                  <a:tcPr marL="91448" marR="91448"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Cobugón, Covaría y sus afluentes. Especial atención en el municipio de Cubará (Boyacá).</a:t>
                      </a:r>
                      <a:endParaRPr lang="en-U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951750683"/>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499" marB="4549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Bojabá</a:t>
                      </a:r>
                      <a:endParaRPr sz="900" dirty="0">
                        <a:latin typeface="Verdana" panose="020B0604030504040204" pitchFamily="34" charset="0"/>
                        <a:ea typeface="Verdana" panose="020B0604030504040204" pitchFamily="34" charset="0"/>
                      </a:endParaRPr>
                    </a:p>
                  </a:txBody>
                  <a:tcPr marL="91430" marR="91430" marT="45499" marB="45499"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Bojabá y sus afluentes. Se recomienda especial atención en los municipios de Cubará (Boyacá) y Saravena (Arauca). </a:t>
                      </a:r>
                      <a:endPar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499" marB="45499"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79997407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Banadia y otros directos al Arauca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Arauca a la altura del municipio de Arauquita (Arauca) y sus afluentes como son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Cusay</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o Ele y caño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Caranal</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así mismo, probabilidad de incrementos súbitos de sus aportantes,  tales como, el río Banadía. Se recomienda especial atención en los municipios de Arauquita, Saravena, Fortul y el centro poblado de Puerto Nariño del municipio de Saravena, como a las demás poblaciones ribereñas al río Arauca.</a:t>
                      </a:r>
                      <a:r>
                        <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b="1"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3638896546"/>
                  </a:ext>
                </a:extLst>
              </a:tr>
            </a:tbl>
          </a:graphicData>
        </a:graphic>
      </p:graphicFrame>
      <p:pic>
        <p:nvPicPr>
          <p:cNvPr id="12" name="Google Shape;158;p1" descr="Recurso 37.png">
            <a:extLst>
              <a:ext uri="{FF2B5EF4-FFF2-40B4-BE49-F238E27FC236}">
                <a16:creationId xmlns:a16="http://schemas.microsoft.com/office/drawing/2014/main" id="{5092C586-E6BA-F61B-1C7F-A6AA633F194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36179" y="20024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129D9476-261D-7D7B-DF4B-8E5925C19A3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70550" y="21209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CE2AD9CB-4C35-834D-3C6C-FB2A3EFB562D}"/>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4635" y="52788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908751F4-761F-0CF8-61C3-AFD7991A24C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49817" y="241928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2EF13E81-1B09-6E73-CFD1-CFB719719D1A}"/>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30643" y="3916249"/>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92C6BBAB-27F0-0BEA-52E7-432705EB3E7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333225" y="215338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F6190A26-473D-38F0-0AEC-A7776A35E586}"/>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30643" y="4524325"/>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8715A542-6340-82C0-EDCD-BABF24858576}"/>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30643" y="5537785"/>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0975C6DA-F99B-791B-2C9C-8DFA18D13E67}"/>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21118" y="3297124"/>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49F6FEF5-2213-9E26-8FDE-03DF4733CB87}"/>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21118" y="2697049"/>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8;p9">
            <a:extLst>
              <a:ext uri="{FF2B5EF4-FFF2-40B4-BE49-F238E27FC236}">
                <a16:creationId xmlns:a16="http://schemas.microsoft.com/office/drawing/2014/main" id="{5B5FECB4-AA39-AF95-560E-34FD53BA4CD1}"/>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630643" y="1935049"/>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633199"/>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9CDA-0FB2-70C1-848B-73B279D4C876}"/>
            </a:ext>
          </a:extLst>
        </p:cNvPr>
        <p:cNvGrpSpPr/>
        <p:nvPr/>
      </p:nvGrpSpPr>
      <p:grpSpPr>
        <a:xfrm>
          <a:off x="0" y="0"/>
          <a:ext cx="0" cy="0"/>
          <a:chOff x="0" y="0"/>
          <a:chExt cx="0" cy="0"/>
        </a:xfrm>
      </p:grpSpPr>
      <p:sp>
        <p:nvSpPr>
          <p:cNvPr id="7" name="Google Shape;347;p9" descr="Recurso 25.png">
            <a:extLst>
              <a:ext uri="{FF2B5EF4-FFF2-40B4-BE49-F238E27FC236}">
                <a16:creationId xmlns:a16="http://schemas.microsoft.com/office/drawing/2014/main" id="{5A4B31C2-E8B5-8805-680F-96B920D0D4A9}"/>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Google Shape;353;p9" descr="Recurso 37.png">
            <a:extLst>
              <a:ext uri="{FF2B5EF4-FFF2-40B4-BE49-F238E27FC236}">
                <a16:creationId xmlns:a16="http://schemas.microsoft.com/office/drawing/2014/main" id="{247D9492-949A-E13D-09D9-C0319B596E4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05341EF4-E4E0-1BBB-3005-EDCDD968746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7" name="Google Shape;348;p9">
            <a:extLst>
              <a:ext uri="{FF2B5EF4-FFF2-40B4-BE49-F238E27FC236}">
                <a16:creationId xmlns:a16="http://schemas.microsoft.com/office/drawing/2014/main" id="{6398DE97-04D2-5101-4E35-2D4EC87AD084}"/>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49;p9">
            <a:extLst>
              <a:ext uri="{FF2B5EF4-FFF2-40B4-BE49-F238E27FC236}">
                <a16:creationId xmlns:a16="http://schemas.microsoft.com/office/drawing/2014/main" id="{8C68D836-229E-3FF3-8F69-3289A46AF996}"/>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0;p9">
            <a:extLst>
              <a:ext uri="{FF2B5EF4-FFF2-40B4-BE49-F238E27FC236}">
                <a16:creationId xmlns:a16="http://schemas.microsoft.com/office/drawing/2014/main" id="{9210DF42-271D-655F-1835-678F92E32C9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1;p9" descr="Recurso 32.png">
            <a:extLst>
              <a:ext uri="{FF2B5EF4-FFF2-40B4-BE49-F238E27FC236}">
                <a16:creationId xmlns:a16="http://schemas.microsoft.com/office/drawing/2014/main" id="{2A2A0706-5244-1763-EB2C-786472B5E03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2;p9">
            <a:extLst>
              <a:ext uri="{FF2B5EF4-FFF2-40B4-BE49-F238E27FC236}">
                <a16:creationId xmlns:a16="http://schemas.microsoft.com/office/drawing/2014/main" id="{8D8A1BA0-1FBC-EA68-8F01-B2086B850DD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4;p9" descr="Recurso 31.png">
            <a:extLst>
              <a:ext uri="{FF2B5EF4-FFF2-40B4-BE49-F238E27FC236}">
                <a16:creationId xmlns:a16="http://schemas.microsoft.com/office/drawing/2014/main" id="{EB3A663B-8C0B-E214-7C3A-EEDED7AEC97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CD9D75BE-1235-E865-1B68-114549B2F58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493514" y="11221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1B1743BE-E215-E62A-10C3-473B122B095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635" y="52788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0;p1" descr="Recurso 25.png">
            <a:extLst>
              <a:ext uri="{FF2B5EF4-FFF2-40B4-BE49-F238E27FC236}">
                <a16:creationId xmlns:a16="http://schemas.microsoft.com/office/drawing/2014/main" id="{7CD272AF-D33A-16BC-4BA1-B7485549178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0;p1" descr="Recurso 25.png">
            <a:extLst>
              <a:ext uri="{FF2B5EF4-FFF2-40B4-BE49-F238E27FC236}">
                <a16:creationId xmlns:a16="http://schemas.microsoft.com/office/drawing/2014/main" id="{8C92A8DC-C809-7BD8-8A66-0A51332D54EF}"/>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934;p22" descr="Recurso 39.png">
            <a:extLst>
              <a:ext uri="{FF2B5EF4-FFF2-40B4-BE49-F238E27FC236}">
                <a16:creationId xmlns:a16="http://schemas.microsoft.com/office/drawing/2014/main" id="{25DF679D-894D-F847-979D-5FC83B210BB8}"/>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4027" y="6633369"/>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C24EB475-6299-BD5B-6E17-E38B7817579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F3CF4F07-8B99-9DA9-885B-03557343E5A3}"/>
              </a:ext>
            </a:extLst>
          </p:cNvPr>
          <p:cNvSpPr txBox="1">
            <a:spLocks noChangeArrowheads="1"/>
          </p:cNvSpPr>
          <p:nvPr/>
        </p:nvSpPr>
        <p:spPr bwMode="auto">
          <a:xfrm>
            <a:off x="3882231" y="69317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3" name="object 10">
            <a:extLst>
              <a:ext uri="{FF2B5EF4-FFF2-40B4-BE49-F238E27FC236}">
                <a16:creationId xmlns:a16="http://schemas.microsoft.com/office/drawing/2014/main" id="{01FD84E5-1E63-B0E0-0380-43DEBD4B537B}"/>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119952" y="1754046"/>
            <a:ext cx="5124402" cy="3771516"/>
          </a:xfrm>
          <a:prstGeom prst="rect">
            <a:avLst/>
          </a:prstGeom>
        </p:spPr>
      </p:pic>
      <p:graphicFrame>
        <p:nvGraphicFramePr>
          <p:cNvPr id="6" name="Tabla 5">
            <a:extLst>
              <a:ext uri="{FF2B5EF4-FFF2-40B4-BE49-F238E27FC236}">
                <a16:creationId xmlns:a16="http://schemas.microsoft.com/office/drawing/2014/main" id="{BCAF3F4B-7F56-3807-AFC5-AF5CEF02FB70}"/>
              </a:ext>
            </a:extLst>
          </p:cNvPr>
          <p:cNvGraphicFramePr>
            <a:graphicFrameLocks noGrp="1"/>
          </p:cNvGraphicFramePr>
          <p:nvPr/>
        </p:nvGraphicFramePr>
        <p:xfrm>
          <a:off x="5244354" y="1505540"/>
          <a:ext cx="6827695" cy="4209424"/>
        </p:xfrm>
        <a:graphic>
          <a:graphicData uri="http://schemas.openxmlformats.org/drawingml/2006/table">
            <a:tbl>
              <a:tblPr firstRow="1" bandRow="1">
                <a:tableStyleId>{2D5ABB26-0587-4C30-8999-92F81FD0307C}</a:tableStyleId>
              </a:tblPr>
              <a:tblGrid>
                <a:gridCol w="634386">
                  <a:extLst>
                    <a:ext uri="{9D8B030D-6E8A-4147-A177-3AD203B41FA5}">
                      <a16:colId xmlns:a16="http://schemas.microsoft.com/office/drawing/2014/main" val="3411622886"/>
                    </a:ext>
                  </a:extLst>
                </a:gridCol>
                <a:gridCol w="1059942">
                  <a:extLst>
                    <a:ext uri="{9D8B030D-6E8A-4147-A177-3AD203B41FA5}">
                      <a16:colId xmlns:a16="http://schemas.microsoft.com/office/drawing/2014/main" val="2760606861"/>
                    </a:ext>
                  </a:extLst>
                </a:gridCol>
                <a:gridCol w="1380565">
                  <a:extLst>
                    <a:ext uri="{9D8B030D-6E8A-4147-A177-3AD203B41FA5}">
                      <a16:colId xmlns:a16="http://schemas.microsoft.com/office/drawing/2014/main" val="1748344345"/>
                    </a:ext>
                  </a:extLst>
                </a:gridCol>
                <a:gridCol w="3752802">
                  <a:extLst>
                    <a:ext uri="{9D8B030D-6E8A-4147-A177-3AD203B41FA5}">
                      <a16:colId xmlns:a16="http://schemas.microsoft.com/office/drawing/2014/main" val="3154880027"/>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850" b="1" noProof="0" dirty="0">
                          <a:solidFill>
                            <a:srgbClr val="FFFFFF"/>
                          </a:solidFill>
                          <a:latin typeface="Verdana"/>
                          <a:cs typeface="Verdana"/>
                        </a:rPr>
                        <a:t>Subzona</a:t>
                      </a:r>
                      <a:r>
                        <a:rPr lang="es-CO" sz="850" b="1" spc="-45" noProof="0" dirty="0">
                          <a:solidFill>
                            <a:srgbClr val="FFFFFF"/>
                          </a:solidFill>
                          <a:latin typeface="Verdana"/>
                          <a:cs typeface="Verdana"/>
                        </a:rPr>
                        <a:t> </a:t>
                      </a:r>
                      <a:r>
                        <a:rPr lang="es-CO" sz="850" b="1" spc="-50" noProof="0" dirty="0">
                          <a:solidFill>
                            <a:srgbClr val="FFFFFF"/>
                          </a:solidFill>
                          <a:latin typeface="Verdana"/>
                          <a:cs typeface="Verdana"/>
                        </a:rPr>
                        <a:t>o </a:t>
                      </a:r>
                      <a:r>
                        <a:rPr lang="es-CO" sz="850" b="1" spc="-10" noProof="0" dirty="0">
                          <a:solidFill>
                            <a:srgbClr val="FFFFFF"/>
                          </a:solidFill>
                          <a:latin typeface="Verdana"/>
                          <a:cs typeface="Verdana"/>
                        </a:rPr>
                        <a:t>Cuenca Hidrográfica</a:t>
                      </a:r>
                      <a:endParaRPr lang="es-CO" sz="85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0" algn="ctr">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81137499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Apaporis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err="1">
                          <a:latin typeface="Verdana" panose="020B0604030504040204" pitchFamily="34" charset="0"/>
                          <a:ea typeface="Verdana" panose="020B0604030504040204" pitchFamily="34" charset="0"/>
                          <a:cs typeface="Arial Narrow"/>
                          <a:sym typeface="Arial Narrow"/>
                        </a:rPr>
                        <a:t>Tunía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Macayá</a:t>
                      </a:r>
                      <a:r>
                        <a:rPr lang="es-CO" sz="900" u="none" strike="noStrike" dirty="0">
                          <a:latin typeface="Verdana" panose="020B0604030504040204" pitchFamily="34" charset="0"/>
                          <a:ea typeface="Verdana" panose="020B0604030504040204" pitchFamily="34" charset="0"/>
                          <a:cs typeface="Arial Narrow"/>
                          <a:sym typeface="Arial Narrow"/>
                        </a:rPr>
                        <a:t>)</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Tunía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Macayá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aportantes. Especial atención las comunidades de Villa Carmona y La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Tunía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La Macarena  (Meta). </a:t>
                      </a:r>
                      <a:endParaRPr sz="900" dirty="0">
                        <a:latin typeface="Verdana" panose="020B0604030504040204" pitchFamily="34" charset="0"/>
                        <a:ea typeface="Verdana" panose="020B0604030504040204" pitchFamily="34" charset="0"/>
                      </a:endParaRPr>
                    </a:p>
                  </a:txBody>
                  <a:tcPr marL="91431" marR="91431" marT="45737" marB="4573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44802158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Alto Caguán</a:t>
                      </a:r>
                      <a:endParaRPr sz="900" dirty="0">
                        <a:latin typeface="Verdana" panose="020B0604030504040204" pitchFamily="34" charset="0"/>
                        <a:ea typeface="Verdana" panose="020B0604030504040204" pitchFamily="34" charset="0"/>
                      </a:endParaRPr>
                    </a:p>
                  </a:txBody>
                  <a:tcPr marL="91445" marR="91445" marT="45680" marB="45680"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Alto Caguán y sus afluentes. Se recomienda especial atención en los municipios de San Vicente del Caguán y  Puerto Betania. (Caquetá). </a:t>
                      </a:r>
                    </a:p>
                  </a:txBody>
                  <a:tcPr marL="91445" marR="91445" marT="45680" marB="45680"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706139205"/>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7" marB="4575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Guayas</a:t>
                      </a:r>
                      <a:endParaRPr sz="900" dirty="0">
                        <a:latin typeface="Verdana" panose="020B0604030504040204" pitchFamily="34" charset="0"/>
                        <a:ea typeface="Verdana" panose="020B0604030504040204" pitchFamily="34" charset="0"/>
                      </a:endParaRPr>
                    </a:p>
                  </a:txBody>
                  <a:tcPr marL="91445" marR="91445" marT="45757" marB="45757"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MX"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Guayas y sus afluentes (aportante al río Caquetá). Se recomienda especial atención a la altura de los municipios de Paujil, Puerto Rico y </a:t>
                      </a:r>
                      <a:r>
                        <a:rPr lang="es-MX" sz="900" u="none" strike="noStrike" dirty="0">
                          <a:latin typeface="Verdana" panose="020B0604030504040204" pitchFamily="34" charset="0"/>
                          <a:ea typeface="Verdana" panose="020B0604030504040204" pitchFamily="34" charset="0"/>
                          <a:cs typeface="Arial Narrow"/>
                          <a:sym typeface="Arial Narrow"/>
                        </a:rPr>
                        <a:t>El Doncello (Caquetá)</a:t>
                      </a:r>
                      <a:r>
                        <a:rPr lang="es-MX"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lang="es-MX" sz="900" dirty="0">
                        <a:latin typeface="Verdana" panose="020B0604030504040204" pitchFamily="34" charset="0"/>
                        <a:ea typeface="Verdana" panose="020B0604030504040204" pitchFamily="34" charset="0"/>
                      </a:endParaRPr>
                    </a:p>
                  </a:txBody>
                  <a:tcPr marL="91445" marR="91445" marT="45757" marB="45757"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27263064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Sunsiyá</a:t>
                      </a:r>
                      <a:endParaRPr sz="900" dirty="0">
                        <a:latin typeface="Verdana" panose="020B0604030504040204" pitchFamily="34" charset="0"/>
                        <a:ea typeface="Verdana" panose="020B0604030504040204" pitchFamily="34" charset="0"/>
                      </a:endParaRPr>
                    </a:p>
                  </a:txBody>
                  <a:tcPr marL="91445" marR="91445"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Sunsiyá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dirty="0">
                          <a:latin typeface="Verdana" panose="020B0604030504040204" pitchFamily="34" charset="0"/>
                          <a:ea typeface="Verdana" panose="020B0604030504040204" pitchFamily="34" charset="0"/>
                          <a:cs typeface="Arial Narrow"/>
                          <a:sym typeface="Arial Narrow"/>
                        </a:rPr>
                        <a:t>y sus afluentes, se recomienda especial atención a la altura de los municipios de Cartagena del </a:t>
                      </a:r>
                      <a:r>
                        <a:rPr lang="es-CO" sz="900" b="0" u="none" dirty="0" err="1">
                          <a:latin typeface="Verdana" panose="020B0604030504040204" pitchFamily="34" charset="0"/>
                          <a:ea typeface="Verdana" panose="020B0604030504040204" pitchFamily="34" charset="0"/>
                          <a:cs typeface="Arial Narrow"/>
                          <a:sym typeface="Arial Narrow"/>
                        </a:rPr>
                        <a:t>Chairá</a:t>
                      </a:r>
                      <a:r>
                        <a:rPr lang="es-CO" sz="900" b="0" u="none" dirty="0">
                          <a:latin typeface="Verdana" panose="020B0604030504040204" pitchFamily="34" charset="0"/>
                          <a:ea typeface="Verdana" panose="020B0604030504040204" pitchFamily="34" charset="0"/>
                          <a:cs typeface="Arial Narrow"/>
                          <a:sym typeface="Arial Narrow"/>
                        </a:rPr>
                        <a:t> y Solano, Caquetá.</a:t>
                      </a:r>
                      <a:endParaRPr sz="900" b="0" u="none" dirty="0">
                        <a:latin typeface="Verdana" panose="020B0604030504040204" pitchFamily="34" charset="0"/>
                        <a:ea typeface="Verdana" panose="020B0604030504040204" pitchFamily="34" charset="0"/>
                        <a:cs typeface="Arial Narrow"/>
                        <a:sym typeface="Arial Narrow"/>
                      </a:endParaRPr>
                    </a:p>
                  </a:txBody>
                  <a:tcPr marL="91445" marR="91445" marT="45721" marB="4572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0907461"/>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Caguán</a:t>
                      </a:r>
                      <a:endParaRPr sz="900" dirty="0">
                        <a:latin typeface="Verdana" panose="020B0604030504040204" pitchFamily="34" charset="0"/>
                        <a:ea typeface="Verdana" panose="020B0604030504040204" pitchFamily="34" charset="0"/>
                      </a:endParaRPr>
                    </a:p>
                  </a:txBody>
                  <a:tcPr marL="91445" marR="91445" marT="45721" marB="45721"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bajo río Caguán y sus afluentes. Se recomienda especial atención en el municipio Cartagena de Chairá y Solano (Caquetá). </a:t>
                      </a:r>
                      <a:endParaRPr sz="900" b="0" u="none" dirty="0">
                        <a:latin typeface="Verdana" panose="020B0604030504040204" pitchFamily="34" charset="0"/>
                        <a:ea typeface="Verdana" panose="020B0604030504040204" pitchFamily="34" charset="0"/>
                        <a:cs typeface="Arial Narrow"/>
                        <a:sym typeface="Arial Narrow"/>
                      </a:endParaRPr>
                    </a:p>
                  </a:txBody>
                  <a:tcPr marL="91445" marR="91445" marT="45721" marB="45721"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933531838"/>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Yarí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Yarí</a:t>
                      </a:r>
                      <a:endParaRPr sz="900" dirty="0">
                        <a:latin typeface="Verdana" panose="020B0604030504040204" pitchFamily="34" charset="0"/>
                        <a:ea typeface="Verdana" panose="020B0604030504040204" pitchFamily="34" charset="0"/>
                      </a:endParaRPr>
                    </a:p>
                  </a:txBody>
                  <a:tcPr marL="91445" marR="91445" marT="45753" marB="45753"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la parte alta del río </a:t>
                      </a:r>
                      <a:r>
                        <a:rPr lang="es-CO" sz="900" b="0" u="none" dirty="0" err="1">
                          <a:latin typeface="Verdana" panose="020B0604030504040204" pitchFamily="34" charset="0"/>
                          <a:ea typeface="Verdana" panose="020B0604030504040204" pitchFamily="34" charset="0"/>
                          <a:cs typeface="Arial Narrow"/>
                          <a:sym typeface="Arial Narrow"/>
                        </a:rPr>
                        <a:t>Yarí</a:t>
                      </a:r>
                      <a:r>
                        <a:rPr lang="es-CO" sz="900" b="0" u="none" dirty="0">
                          <a:latin typeface="Verdana" panose="020B0604030504040204" pitchFamily="34" charset="0"/>
                          <a:ea typeface="Verdana" panose="020B0604030504040204" pitchFamily="34" charset="0"/>
                          <a:cs typeface="Arial Narrow"/>
                          <a:sym typeface="Arial Narrow"/>
                        </a:rPr>
                        <a:t> y sus afluentes. Especial atención en los municipios de San Vicente del Caguán y Cartagena del </a:t>
                      </a:r>
                      <a:r>
                        <a:rPr lang="es-CO" sz="900" b="0" u="none" dirty="0" err="1">
                          <a:latin typeface="Verdana" panose="020B0604030504040204" pitchFamily="34" charset="0"/>
                          <a:ea typeface="Verdana" panose="020B0604030504040204" pitchFamily="34" charset="0"/>
                          <a:cs typeface="Arial Narrow"/>
                          <a:sym typeface="Arial Narrow"/>
                        </a:rPr>
                        <a:t>Chairá</a:t>
                      </a:r>
                      <a:r>
                        <a:rPr lang="es-CO" sz="900" b="0" u="none" dirty="0">
                          <a:latin typeface="Verdana" panose="020B0604030504040204" pitchFamily="34" charset="0"/>
                          <a:ea typeface="Verdana" panose="020B0604030504040204" pitchFamily="34" charset="0"/>
                          <a:cs typeface="Arial Narrow"/>
                          <a:sym typeface="Arial Narrow"/>
                        </a:rPr>
                        <a:t> (Caquetá).</a:t>
                      </a:r>
                      <a:endParaRPr sz="900" b="0" u="none" dirty="0">
                        <a:latin typeface="Verdana" panose="020B0604030504040204" pitchFamily="34" charset="0"/>
                        <a:ea typeface="Verdana" panose="020B0604030504040204" pitchFamily="34" charset="0"/>
                        <a:cs typeface="Arial Narrow"/>
                        <a:sym typeface="Arial Narrow"/>
                      </a:endParaRPr>
                    </a:p>
                  </a:txBody>
                  <a:tcPr marL="91445" marR="91445" marT="45753" marB="45753"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483076916"/>
                  </a:ext>
                </a:extLst>
              </a:tr>
            </a:tbl>
          </a:graphicData>
        </a:graphic>
      </p:graphicFrame>
      <p:pic>
        <p:nvPicPr>
          <p:cNvPr id="2" name="Google Shape;158;p1" descr="Recurso 37.png">
            <a:extLst>
              <a:ext uri="{FF2B5EF4-FFF2-40B4-BE49-F238E27FC236}">
                <a16:creationId xmlns:a16="http://schemas.microsoft.com/office/drawing/2014/main" id="{4B190FFC-0930-4FAC-F02F-DCD961A8478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345661" y="222611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7AEDD4E4-F32E-1DA2-53F3-B5C9E758065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696879" y="28564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E10D34AF-5DA0-062B-1363-51289A57DA7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428970" y="28564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BCB988CD-EF97-5DE4-E5EF-4CA951CDCCF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2536" y="457486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8;p9">
            <a:extLst>
              <a:ext uri="{FF2B5EF4-FFF2-40B4-BE49-F238E27FC236}">
                <a16:creationId xmlns:a16="http://schemas.microsoft.com/office/drawing/2014/main" id="{B314719A-F244-020D-ABC2-CCFB21D3A2A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2536" y="393953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8D2CFE06-B626-49EB-1ACB-3F343768149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368208" y="3332290"/>
            <a:ext cx="469668" cy="4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044D7D71-BEFC-3666-CD9C-33CE79D8D0BF}"/>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365428" y="2723765"/>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20AE78F7-91A4-85F3-AEA3-2C275B3E8567}"/>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371296" y="5182504"/>
            <a:ext cx="463493"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0DE39978-1AAC-6C4E-ADC7-37F14E1636A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2168207" y="240699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BA853D71-F9F2-BD1C-4979-D7207612A87B}"/>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5365428" y="2084543"/>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992B09E4-DFB4-DD31-B432-CFEE52814C4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752237" y="255099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07043"/>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C4F5-4DAC-F27B-8DE1-F2F3536F4B0D}"/>
            </a:ext>
          </a:extLst>
        </p:cNvPr>
        <p:cNvGrpSpPr/>
        <p:nvPr/>
      </p:nvGrpSpPr>
      <p:grpSpPr>
        <a:xfrm>
          <a:off x="0" y="0"/>
          <a:ext cx="0" cy="0"/>
          <a:chOff x="0" y="0"/>
          <a:chExt cx="0" cy="0"/>
        </a:xfrm>
      </p:grpSpPr>
      <p:sp>
        <p:nvSpPr>
          <p:cNvPr id="7" name="Google Shape;347;p9" descr="Recurso 25.png">
            <a:extLst>
              <a:ext uri="{FF2B5EF4-FFF2-40B4-BE49-F238E27FC236}">
                <a16:creationId xmlns:a16="http://schemas.microsoft.com/office/drawing/2014/main" id="{173E1D80-4F9A-0222-A677-815889E41EC1}"/>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Google Shape;353;p9" descr="Recurso 37.png">
            <a:extLst>
              <a:ext uri="{FF2B5EF4-FFF2-40B4-BE49-F238E27FC236}">
                <a16:creationId xmlns:a16="http://schemas.microsoft.com/office/drawing/2014/main" id="{726DE9A2-F4C8-30F7-838B-ACA73C4C195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68CD912B-CF54-FB5F-0642-761E0537DC4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7" name="Google Shape;348;p9">
            <a:extLst>
              <a:ext uri="{FF2B5EF4-FFF2-40B4-BE49-F238E27FC236}">
                <a16:creationId xmlns:a16="http://schemas.microsoft.com/office/drawing/2014/main" id="{06AF80CD-AD36-E1E5-E561-E6083CE7D0FC}"/>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49;p9">
            <a:extLst>
              <a:ext uri="{FF2B5EF4-FFF2-40B4-BE49-F238E27FC236}">
                <a16:creationId xmlns:a16="http://schemas.microsoft.com/office/drawing/2014/main" id="{9C74249C-24BD-1CEB-229F-6E232F5C2C18}"/>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0;p9">
            <a:extLst>
              <a:ext uri="{FF2B5EF4-FFF2-40B4-BE49-F238E27FC236}">
                <a16:creationId xmlns:a16="http://schemas.microsoft.com/office/drawing/2014/main" id="{2D4BA0FD-FF9C-35A8-74DB-DDF8E428266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1;p9" descr="Recurso 32.png">
            <a:extLst>
              <a:ext uri="{FF2B5EF4-FFF2-40B4-BE49-F238E27FC236}">
                <a16:creationId xmlns:a16="http://schemas.microsoft.com/office/drawing/2014/main" id="{D98086AB-AC87-71A2-7239-146095611D7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2;p9">
            <a:extLst>
              <a:ext uri="{FF2B5EF4-FFF2-40B4-BE49-F238E27FC236}">
                <a16:creationId xmlns:a16="http://schemas.microsoft.com/office/drawing/2014/main" id="{BDEEED2E-A635-5C8E-67BA-B8890D5FAA6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4;p9" descr="Recurso 31.png">
            <a:extLst>
              <a:ext uri="{FF2B5EF4-FFF2-40B4-BE49-F238E27FC236}">
                <a16:creationId xmlns:a16="http://schemas.microsoft.com/office/drawing/2014/main" id="{D2E2BD55-C562-FC60-540F-06EA546E6EA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2FE49FB8-4814-2DC9-AB7B-AD1B97F5F50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493514" y="11221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46013046-DB86-C86D-5B9C-9F951FB1C59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635" y="52788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0;p1" descr="Recurso 25.png">
            <a:extLst>
              <a:ext uri="{FF2B5EF4-FFF2-40B4-BE49-F238E27FC236}">
                <a16:creationId xmlns:a16="http://schemas.microsoft.com/office/drawing/2014/main" id="{E0410B89-5A53-B952-12FC-6FD4871BEC3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0;p1" descr="Recurso 25.png">
            <a:extLst>
              <a:ext uri="{FF2B5EF4-FFF2-40B4-BE49-F238E27FC236}">
                <a16:creationId xmlns:a16="http://schemas.microsoft.com/office/drawing/2014/main" id="{B88C396E-662D-C8BB-C29D-3FB85BCA110B}"/>
              </a:ext>
            </a:extLst>
          </p:cNvPr>
          <p:cNvPicPr preferRelativeResize="0">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934;p22" descr="Recurso 39.png">
            <a:extLst>
              <a:ext uri="{FF2B5EF4-FFF2-40B4-BE49-F238E27FC236}">
                <a16:creationId xmlns:a16="http://schemas.microsoft.com/office/drawing/2014/main" id="{8050B880-B600-E860-DB7F-28314902363C}"/>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4027" y="6633369"/>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B8BEE162-D181-B1A8-0086-C347354DE3D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58674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BDA065D6-937D-380D-2593-F2747773F746}"/>
              </a:ext>
            </a:extLst>
          </p:cNvPr>
          <p:cNvSpPr txBox="1">
            <a:spLocks noChangeArrowheads="1"/>
          </p:cNvSpPr>
          <p:nvPr/>
        </p:nvSpPr>
        <p:spPr bwMode="auto">
          <a:xfrm>
            <a:off x="3882231"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sz="1050" b="1" i="0" u="none" strike="noStrike" kern="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01 de mayo de 2026 00:00 HLC</a:t>
            </a:r>
          </a:p>
        </p:txBody>
      </p:sp>
      <p:pic>
        <p:nvPicPr>
          <p:cNvPr id="3" name="object 10">
            <a:extLst>
              <a:ext uri="{FF2B5EF4-FFF2-40B4-BE49-F238E27FC236}">
                <a16:creationId xmlns:a16="http://schemas.microsoft.com/office/drawing/2014/main" id="{4AA77A1E-12DD-C5BE-64F8-D665A16103D6}"/>
              </a:ext>
            </a:extLst>
          </p:cNvPr>
          <p:cNvPicPr/>
          <p:nvPr/>
        </p:nvPicPr>
        <p:blipFill>
          <a:blip r:embed="rId15" r:link="rId16" cstate="print">
            <a:extLst>
              <a:ext uri="{28A0092B-C50C-407E-A947-70E740481C1C}">
                <a14:useLocalDpi xmlns:a14="http://schemas.microsoft.com/office/drawing/2010/main" val="0"/>
              </a:ext>
            </a:extLst>
          </a:blip>
          <a:srcRect/>
          <a:stretch>
            <a:fillRect/>
          </a:stretch>
        </p:blipFill>
        <p:spPr>
          <a:xfrm>
            <a:off x="119951" y="1750187"/>
            <a:ext cx="5324475" cy="3949200"/>
          </a:xfrm>
          <a:prstGeom prst="rect">
            <a:avLst/>
          </a:prstGeom>
        </p:spPr>
      </p:pic>
      <p:graphicFrame>
        <p:nvGraphicFramePr>
          <p:cNvPr id="6" name="Tabla 5">
            <a:extLst>
              <a:ext uri="{FF2B5EF4-FFF2-40B4-BE49-F238E27FC236}">
                <a16:creationId xmlns:a16="http://schemas.microsoft.com/office/drawing/2014/main" id="{1C8BEB9F-482B-CA98-4330-ADEC8B95C082}"/>
              </a:ext>
            </a:extLst>
          </p:cNvPr>
          <p:cNvGraphicFramePr>
            <a:graphicFrameLocks noGrp="1"/>
          </p:cNvGraphicFramePr>
          <p:nvPr>
            <p:extLst>
              <p:ext uri="{D42A27DB-BD31-4B8C-83A1-F6EECF244321}">
                <p14:modId xmlns:p14="http://schemas.microsoft.com/office/powerpoint/2010/main" val="3730943984"/>
              </p:ext>
            </p:extLst>
          </p:nvPr>
        </p:nvGraphicFramePr>
        <p:xfrm>
          <a:off x="5444426" y="2188322"/>
          <a:ext cx="6604464" cy="3205000"/>
        </p:xfrm>
        <a:graphic>
          <a:graphicData uri="http://schemas.openxmlformats.org/drawingml/2006/table">
            <a:tbl>
              <a:tblPr firstRow="1" bandRow="1">
                <a:tableStyleId>{2D5ABB26-0587-4C30-8999-92F81FD0307C}</a:tableStyleId>
              </a:tblPr>
              <a:tblGrid>
                <a:gridCol w="613645">
                  <a:extLst>
                    <a:ext uri="{9D8B030D-6E8A-4147-A177-3AD203B41FA5}">
                      <a16:colId xmlns:a16="http://schemas.microsoft.com/office/drawing/2014/main" val="3411622886"/>
                    </a:ext>
                  </a:extLst>
                </a:gridCol>
                <a:gridCol w="1063641">
                  <a:extLst>
                    <a:ext uri="{9D8B030D-6E8A-4147-A177-3AD203B41FA5}">
                      <a16:colId xmlns:a16="http://schemas.microsoft.com/office/drawing/2014/main" val="2760606861"/>
                    </a:ext>
                  </a:extLst>
                </a:gridCol>
                <a:gridCol w="1272988">
                  <a:extLst>
                    <a:ext uri="{9D8B030D-6E8A-4147-A177-3AD203B41FA5}">
                      <a16:colId xmlns:a16="http://schemas.microsoft.com/office/drawing/2014/main" val="1748344345"/>
                    </a:ext>
                  </a:extLst>
                </a:gridCol>
                <a:gridCol w="3654190">
                  <a:extLst>
                    <a:ext uri="{9D8B030D-6E8A-4147-A177-3AD203B41FA5}">
                      <a16:colId xmlns:a16="http://schemas.microsoft.com/office/drawing/2014/main" val="3154880027"/>
                    </a:ext>
                  </a:extLst>
                </a:gridCol>
              </a:tblGrid>
              <a:tr h="509270">
                <a:tc>
                  <a:txBody>
                    <a:bodyPr/>
                    <a:lstStyle/>
                    <a:p>
                      <a:pPr>
                        <a:lnSpc>
                          <a:spcPct val="100000"/>
                        </a:lnSpc>
                        <a:spcBef>
                          <a:spcPts val="445"/>
                        </a:spcBef>
                      </a:pPr>
                      <a:endParaRPr lang="es-CO" sz="900" noProof="0" dirty="0">
                        <a:latin typeface="Times New Roman"/>
                        <a:cs typeface="Times New Roman"/>
                      </a:endParaRPr>
                    </a:p>
                    <a:p>
                      <a:pPr marL="153035">
                        <a:lnSpc>
                          <a:spcPct val="100000"/>
                        </a:lnSpc>
                      </a:pPr>
                      <a:r>
                        <a:rPr lang="es-CO" sz="900" b="1" spc="-10" noProof="0" dirty="0">
                          <a:solidFill>
                            <a:srgbClr val="FFFFFF"/>
                          </a:solidFill>
                          <a:latin typeface="Verdana"/>
                          <a:cs typeface="Verdana"/>
                        </a:rPr>
                        <a:t>Alerta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tc>
                  <a:txBody>
                    <a:bodyPr/>
                    <a:lstStyle/>
                    <a:p>
                      <a:pPr marL="158750" marR="120014" indent="239395">
                        <a:lnSpc>
                          <a:spcPct val="100000"/>
                        </a:lnSpc>
                        <a:spcBef>
                          <a:spcPts val="940"/>
                        </a:spcBef>
                      </a:pPr>
                      <a:r>
                        <a:rPr lang="es-CO" sz="900" b="1" spc="-20" noProof="0" dirty="0">
                          <a:solidFill>
                            <a:srgbClr val="FFFFFF"/>
                          </a:solidFill>
                          <a:latin typeface="Verdana"/>
                          <a:cs typeface="Verdana"/>
                        </a:rPr>
                        <a:t>Zona </a:t>
                      </a:r>
                      <a:r>
                        <a:rPr lang="es-CO" sz="900" b="1" spc="-10" noProof="0" dirty="0">
                          <a:solidFill>
                            <a:srgbClr val="FFFFFF"/>
                          </a:solidFill>
                          <a:latin typeface="Verdana"/>
                          <a:cs typeface="Verdana"/>
                        </a:rPr>
                        <a:t>Hidrográfica</a:t>
                      </a:r>
                      <a:endParaRPr lang="es-CO" sz="900" noProof="0" dirty="0">
                        <a:latin typeface="Verdana"/>
                        <a:cs typeface="Verdana"/>
                      </a:endParaRPr>
                    </a:p>
                  </a:txBody>
                  <a:tcPr marL="0" marR="0" marT="119380" marB="0">
                    <a:lnB w="12700" cap="flat" cmpd="sng" algn="ctr">
                      <a:solidFill>
                        <a:srgbClr val="5B9BD4"/>
                      </a:solidFill>
                      <a:prstDash val="solid"/>
                      <a:round/>
                      <a:headEnd type="none" w="med" len="med"/>
                      <a:tailEnd type="none" w="med" len="med"/>
                    </a:lnB>
                    <a:solidFill>
                      <a:srgbClr val="006FC0"/>
                    </a:solidFill>
                  </a:tcPr>
                </a:tc>
                <a:tc>
                  <a:txBody>
                    <a:bodyPr/>
                    <a:lstStyle/>
                    <a:p>
                      <a:pPr marL="343535" marR="300355" indent="635" algn="ctr">
                        <a:lnSpc>
                          <a:spcPct val="100000"/>
                        </a:lnSpc>
                        <a:spcBef>
                          <a:spcPts val="400"/>
                        </a:spcBef>
                      </a:pPr>
                      <a:r>
                        <a:rPr lang="es-CO" sz="900" b="1" noProof="0" dirty="0">
                          <a:solidFill>
                            <a:srgbClr val="FFFFFF"/>
                          </a:solidFill>
                          <a:latin typeface="Verdana"/>
                          <a:cs typeface="Verdana"/>
                        </a:rPr>
                        <a:t>Subzona</a:t>
                      </a:r>
                      <a:r>
                        <a:rPr lang="es-CO" sz="900" b="1" spc="-45" noProof="0" dirty="0">
                          <a:solidFill>
                            <a:srgbClr val="FFFFFF"/>
                          </a:solidFill>
                          <a:latin typeface="Verdana"/>
                          <a:cs typeface="Verdana"/>
                        </a:rPr>
                        <a:t> </a:t>
                      </a:r>
                      <a:r>
                        <a:rPr lang="es-CO" sz="900" b="1" spc="-50" noProof="0" dirty="0">
                          <a:solidFill>
                            <a:srgbClr val="FFFFFF"/>
                          </a:solidFill>
                          <a:latin typeface="Verdana"/>
                          <a:cs typeface="Verdana"/>
                        </a:rPr>
                        <a:t>o </a:t>
                      </a:r>
                      <a:r>
                        <a:rPr lang="es-CO" sz="900" b="1" spc="-10" noProof="0" dirty="0">
                          <a:solidFill>
                            <a:srgbClr val="FFFFFF"/>
                          </a:solidFill>
                          <a:latin typeface="Verdana"/>
                          <a:cs typeface="Verdana"/>
                        </a:rPr>
                        <a:t>Cuenca Hidrográfica</a:t>
                      </a:r>
                      <a:endParaRPr lang="es-CO" sz="900" noProof="0" dirty="0">
                        <a:latin typeface="Verdana"/>
                        <a:cs typeface="Verdana"/>
                      </a:endParaRPr>
                    </a:p>
                  </a:txBody>
                  <a:tcPr marL="0" marR="0" marT="50800" marB="0">
                    <a:lnB w="12700" cap="flat" cmpd="sng" algn="ctr">
                      <a:solidFill>
                        <a:srgbClr val="5B9BD4"/>
                      </a:solidFill>
                      <a:prstDash val="solid"/>
                      <a:round/>
                      <a:headEnd type="none" w="med" len="med"/>
                      <a:tailEnd type="none" w="med" len="med"/>
                    </a:lnB>
                    <a:solidFill>
                      <a:srgbClr val="006FC0"/>
                    </a:solidFill>
                  </a:tcPr>
                </a:tc>
                <a:tc>
                  <a:txBody>
                    <a:bodyPr/>
                    <a:lstStyle/>
                    <a:p>
                      <a:pPr>
                        <a:lnSpc>
                          <a:spcPct val="100000"/>
                        </a:lnSpc>
                        <a:spcBef>
                          <a:spcPts val="445"/>
                        </a:spcBef>
                      </a:pPr>
                      <a:endParaRPr lang="es-CO" sz="900" noProof="0" dirty="0">
                        <a:latin typeface="Times New Roman"/>
                        <a:cs typeface="Times New Roman"/>
                      </a:endParaRPr>
                    </a:p>
                    <a:p>
                      <a:pPr marL="0" algn="ctr">
                        <a:lnSpc>
                          <a:spcPct val="100000"/>
                        </a:lnSpc>
                      </a:pPr>
                      <a:r>
                        <a:rPr lang="es-CO" sz="900" b="1" noProof="0" dirty="0">
                          <a:solidFill>
                            <a:srgbClr val="FFFFFF"/>
                          </a:solidFill>
                          <a:latin typeface="Verdana"/>
                          <a:cs typeface="Verdana"/>
                        </a:rPr>
                        <a:t>Descripción</a:t>
                      </a:r>
                      <a:r>
                        <a:rPr lang="es-CO" sz="900" b="1" spc="-25" noProof="0" dirty="0">
                          <a:solidFill>
                            <a:srgbClr val="FFFFFF"/>
                          </a:solidFill>
                          <a:latin typeface="Verdana"/>
                          <a:cs typeface="Verdana"/>
                        </a:rPr>
                        <a:t> </a:t>
                      </a:r>
                      <a:r>
                        <a:rPr lang="es-CO" sz="900" b="1" noProof="0" dirty="0">
                          <a:solidFill>
                            <a:srgbClr val="FFFFFF"/>
                          </a:solidFill>
                          <a:latin typeface="Verdana"/>
                          <a:cs typeface="Verdana"/>
                        </a:rPr>
                        <a:t>de</a:t>
                      </a:r>
                      <a:r>
                        <a:rPr lang="es-CO" sz="900" b="1" spc="-20" noProof="0" dirty="0">
                          <a:solidFill>
                            <a:srgbClr val="FFFFFF"/>
                          </a:solidFill>
                          <a:latin typeface="Verdana"/>
                          <a:cs typeface="Verdana"/>
                        </a:rPr>
                        <a:t> </a:t>
                      </a:r>
                      <a:r>
                        <a:rPr lang="es-CO" sz="900" b="1" noProof="0" dirty="0">
                          <a:solidFill>
                            <a:srgbClr val="FFFFFF"/>
                          </a:solidFill>
                          <a:latin typeface="Verdana"/>
                          <a:cs typeface="Verdana"/>
                        </a:rPr>
                        <a:t>la</a:t>
                      </a:r>
                      <a:r>
                        <a:rPr lang="es-CO" sz="900" b="1" spc="-30" noProof="0" dirty="0">
                          <a:solidFill>
                            <a:srgbClr val="FFFFFF"/>
                          </a:solidFill>
                          <a:latin typeface="Verdana"/>
                          <a:cs typeface="Verdana"/>
                        </a:rPr>
                        <a:t> </a:t>
                      </a:r>
                      <a:r>
                        <a:rPr lang="es-CO" sz="900" b="1" noProof="0" dirty="0">
                          <a:solidFill>
                            <a:srgbClr val="FFFFFF"/>
                          </a:solidFill>
                          <a:latin typeface="Verdana"/>
                          <a:cs typeface="Verdana"/>
                        </a:rPr>
                        <a:t>alerta</a:t>
                      </a:r>
                      <a:r>
                        <a:rPr lang="es-CO" sz="900" b="1" spc="-20" noProof="0" dirty="0">
                          <a:solidFill>
                            <a:srgbClr val="FFFFFF"/>
                          </a:solidFill>
                          <a:latin typeface="Verdana"/>
                          <a:cs typeface="Verdana"/>
                        </a:rPr>
                        <a:t> </a:t>
                      </a:r>
                      <a:r>
                        <a:rPr lang="es-CO" sz="900" b="1" spc="-10" noProof="0" dirty="0">
                          <a:solidFill>
                            <a:srgbClr val="FFFFFF"/>
                          </a:solidFill>
                          <a:latin typeface="Verdana"/>
                          <a:cs typeface="Verdana"/>
                        </a:rPr>
                        <a:t>hidrológica</a:t>
                      </a:r>
                      <a:endParaRPr lang="es-CO" sz="900" noProof="0" dirty="0">
                        <a:latin typeface="Verdana"/>
                        <a:cs typeface="Verdana"/>
                      </a:endParaRPr>
                    </a:p>
                  </a:txBody>
                  <a:tcPr marL="0" marR="0" marT="56515" marB="0">
                    <a:lnB w="12700" cap="flat" cmpd="sng" algn="ctr">
                      <a:solidFill>
                        <a:srgbClr val="5B9BD4"/>
                      </a:solidFill>
                      <a:prstDash val="solid"/>
                      <a:round/>
                      <a:headEnd type="none" w="med" len="med"/>
                      <a:tailEnd type="none" w="med" len="med"/>
                    </a:lnB>
                    <a:solidFill>
                      <a:srgbClr val="006FC0"/>
                    </a:solidFill>
                  </a:tcPr>
                </a:tc>
                <a:extLst>
                  <a:ext uri="{0D108BD9-81ED-4DB2-BD59-A6C34878D82A}">
                    <a16:rowId xmlns:a16="http://schemas.microsoft.com/office/drawing/2014/main" val="811374992"/>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Cuenca del río Orteguaza</a:t>
                      </a:r>
                      <a:endParaRPr sz="900">
                        <a:latin typeface="Verdana" panose="020B0604030504040204" pitchFamily="34" charset="0"/>
                        <a:ea typeface="Verdana" panose="020B0604030504040204" pitchFamily="34" charset="0"/>
                      </a:endParaRPr>
                    </a:p>
                  </a:txBody>
                  <a:tcPr marL="91448" marR="91448" marT="45672" marB="4567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Orteguaza y sus afluentes, tales como, los ríos Caraño, Hacha y Bodoquero en el piedemonte caqueteño. Se recomienda especial atención en las poblaciones de Florencia, La Montañita,  Morelia y Paujil (Caquetá).</a:t>
                      </a:r>
                      <a:endParaRPr lang="es-CO" sz="900" b="0" dirty="0"/>
                    </a:p>
                  </a:txBody>
                  <a:tcPr marL="91448" marR="91448" marT="45672" marB="4567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2448021589"/>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a:solidFill>
                            <a:schemeClr val="dk1"/>
                          </a:solidFill>
                          <a:latin typeface="Verdana" panose="020B0604030504040204" pitchFamily="34" charset="0"/>
                          <a:ea typeface="Verdana" panose="020B0604030504040204" pitchFamily="34" charset="0"/>
                          <a:cs typeface="Arial Narrow"/>
                          <a:sym typeface="Arial Narrow"/>
                        </a:rPr>
                        <a:t>Cuenca del río Pescado</a:t>
                      </a:r>
                      <a:endParaRPr sz="900" dirty="0">
                        <a:latin typeface="Verdana" panose="020B0604030504040204" pitchFamily="34" charset="0"/>
                        <a:ea typeface="Verdana" panose="020B0604030504040204" pitchFamily="34" charset="0"/>
                      </a:endParaRPr>
                    </a:p>
                  </a:txBody>
                  <a:tcPr marL="91448" marR="91448" marT="45672" marB="45672"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Pescado y sus afluentes como el río Fragua. Especial atención a los municipios de Albania, Belén de los Andaquíes, San José de Fragua y Valparaíso (Caquetá). </a:t>
                      </a:r>
                    </a:p>
                  </a:txBody>
                  <a:tcPr marL="91448" marR="91448" marT="45672" marB="45672"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67961020"/>
                  </a:ext>
                </a:extLst>
              </a:tr>
              <a:tr h="612000">
                <a:tc>
                  <a:txBody>
                    <a:bodyPr/>
                    <a:lstStyle/>
                    <a:p>
                      <a:pPr>
                        <a:lnSpc>
                          <a:spcPct val="100000"/>
                        </a:lnSpc>
                      </a:pPr>
                      <a:endParaRPr lang="es-CO" sz="900" noProof="0" dirty="0">
                        <a:latin typeface="Times New Roman"/>
                        <a:cs typeface="Times New Roman"/>
                      </a:endParaRPr>
                    </a:p>
                  </a:txBody>
                  <a:tcPr marL="0" marR="0" marT="0" marB="0">
                    <a:lnL w="12700">
                      <a:solidFill>
                        <a:srgbClr val="5B9BD4"/>
                      </a:solidFill>
                      <a:prstDash val="solid"/>
                    </a:lnL>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Caquetá. Se recomienda especial atención en el río Mocoa y sus afluentes los ríos </a:t>
                      </a:r>
                      <a:r>
                        <a:rPr lang="es-CO" sz="900" u="none" strike="noStrike" cap="none" dirty="0" err="1">
                          <a:latin typeface="Verdana" panose="020B0604030504040204" pitchFamily="34" charset="0"/>
                          <a:ea typeface="Verdana" panose="020B0604030504040204" pitchFamily="34" charset="0"/>
                          <a:cs typeface="Arial Narrow"/>
                          <a:sym typeface="Arial Narrow"/>
                        </a:rPr>
                        <a:t>Dantayaco</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Mandiyaco</a:t>
                      </a:r>
                      <a:r>
                        <a:rPr lang="es-CO" sz="900" u="none" strike="noStrike" cap="none" dirty="0">
                          <a:latin typeface="Verdana" panose="020B0604030504040204" pitchFamily="34" charset="0"/>
                          <a:ea typeface="Verdana" panose="020B0604030504040204" pitchFamily="34" charset="0"/>
                          <a:cs typeface="Arial Narrow"/>
                          <a:sym typeface="Arial Narrow"/>
                        </a:rPr>
                        <a:t>, Mulato, Pepino, </a:t>
                      </a:r>
                      <a:r>
                        <a:rPr lang="es-CO" sz="900" u="none" strike="noStrike" cap="none" dirty="0" err="1">
                          <a:latin typeface="Verdana" panose="020B0604030504040204" pitchFamily="34" charset="0"/>
                          <a:ea typeface="Verdana" panose="020B0604030504040204" pitchFamily="34" charset="0"/>
                          <a:cs typeface="Arial Narrow"/>
                          <a:sym typeface="Arial Narrow"/>
                        </a:rPr>
                        <a:t>Rumiyaco</a:t>
                      </a:r>
                      <a:r>
                        <a:rPr lang="es-CO" sz="900" u="none" strike="noStrike" cap="none" dirty="0">
                          <a:latin typeface="Verdana" panose="020B0604030504040204" pitchFamily="34" charset="0"/>
                          <a:ea typeface="Verdana" panose="020B0604030504040204" pitchFamily="34" charset="0"/>
                          <a:cs typeface="Arial Narrow"/>
                          <a:sym typeface="Arial Narrow"/>
                        </a:rPr>
                        <a:t>, Sangoyaco, </a:t>
                      </a:r>
                      <a:r>
                        <a:rPr lang="es-CO" sz="900" u="none" strike="noStrike" cap="none" dirty="0" err="1">
                          <a:latin typeface="Verdana" panose="020B0604030504040204" pitchFamily="34" charset="0"/>
                          <a:ea typeface="Verdana" panose="020B0604030504040204" pitchFamily="34" charset="0"/>
                          <a:cs typeface="Arial Narrow"/>
                          <a:sym typeface="Arial Narrow"/>
                        </a:rPr>
                        <a:t>Tarauquita</a:t>
                      </a:r>
                      <a:r>
                        <a:rPr lang="es-CO" sz="900" u="none" strike="noStrike" cap="none" dirty="0">
                          <a:latin typeface="Verdana" panose="020B0604030504040204" pitchFamily="34" charset="0"/>
                          <a:ea typeface="Verdana" panose="020B0604030504040204" pitchFamily="34" charset="0"/>
                          <a:cs typeface="Arial Narrow"/>
                          <a:sym typeface="Arial Narrow"/>
                        </a:rPr>
                        <a:t>, entre otros aportantes a la cuenca alta del río Caquetá. Igual atención al río </a:t>
                      </a:r>
                      <a:r>
                        <a:rPr lang="es-CO" sz="900" u="none" strike="noStrike" cap="none" dirty="0" err="1">
                          <a:latin typeface="Verdana" panose="020B0604030504040204" pitchFamily="34" charset="0"/>
                          <a:ea typeface="Verdana" panose="020B0604030504040204" pitchFamily="34" charset="0"/>
                          <a:cs typeface="Arial Narrow"/>
                          <a:sym typeface="Arial Narrow"/>
                        </a:rPr>
                        <a:t>Inchiyaco</a:t>
                      </a:r>
                      <a:r>
                        <a:rPr lang="es-CO" sz="900" u="none" strike="noStrike" cap="none" dirty="0">
                          <a:latin typeface="Verdana" panose="020B0604030504040204" pitchFamily="34" charset="0"/>
                          <a:ea typeface="Verdana" panose="020B0604030504040204" pitchFamily="34" charset="0"/>
                          <a:cs typeface="Arial Narrow"/>
                          <a:sym typeface="Arial Narrow"/>
                        </a:rPr>
                        <a:t> y Tambor en el municipio de Piamonte (Cauca) y las quebradas El </a:t>
                      </a:r>
                      <a:r>
                        <a:rPr lang="es-CO" sz="900" u="none" strike="noStrike" cap="none" dirty="0" err="1">
                          <a:latin typeface="Verdana" panose="020B0604030504040204" pitchFamily="34" charset="0"/>
                          <a:ea typeface="Verdana" panose="020B0604030504040204" pitchFamily="34" charset="0"/>
                          <a:cs typeface="Arial Narrow"/>
                          <a:sym typeface="Arial Narrow"/>
                        </a:rPr>
                        <a:t>Jauno</a:t>
                      </a:r>
                      <a:r>
                        <a:rPr lang="es-CO" sz="900" u="none" strike="noStrike" cap="none" dirty="0">
                          <a:latin typeface="Verdana" panose="020B0604030504040204" pitchFamily="34" charset="0"/>
                          <a:ea typeface="Verdana" panose="020B0604030504040204" pitchFamily="34" charset="0"/>
                          <a:cs typeface="Arial Narrow"/>
                          <a:sym typeface="Arial Narrow"/>
                        </a:rPr>
                        <a:t> y San Pedro en el municipio de Puerto Guzmán (Putumayo).</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R w="12700">
                      <a:solidFill>
                        <a:srgbClr val="5B9BD4"/>
                      </a:solidFill>
                      <a:prstDash val="solid"/>
                    </a:lnR>
                    <a:lnT w="12700" cap="flat" cmpd="sng" algn="ctr">
                      <a:solidFill>
                        <a:srgbClr val="5B9BD4"/>
                      </a:solidFill>
                      <a:prstDash val="solid"/>
                      <a:round/>
                      <a:headEnd type="none" w="med" len="med"/>
                      <a:tailEnd type="none" w="med" len="med"/>
                    </a:lnT>
                    <a:lnB w="12700" cap="flat" cmpd="sng" algn="ctr">
                      <a:solidFill>
                        <a:srgbClr val="5B9BD4"/>
                      </a:solidFill>
                      <a:prstDash val="solid"/>
                      <a:round/>
                      <a:headEnd type="none" w="med" len="med"/>
                      <a:tailEnd type="none" w="med" len="med"/>
                    </a:lnB>
                  </a:tcPr>
                </a:tc>
                <a:extLst>
                  <a:ext uri="{0D108BD9-81ED-4DB2-BD59-A6C34878D82A}">
                    <a16:rowId xmlns:a16="http://schemas.microsoft.com/office/drawing/2014/main" val="1364362239"/>
                  </a:ext>
                </a:extLst>
              </a:tr>
            </a:tbl>
          </a:graphicData>
        </a:graphic>
      </p:graphicFrame>
      <p:pic>
        <p:nvPicPr>
          <p:cNvPr id="18" name="Google Shape;158;p1" descr="Recurso 37.png">
            <a:extLst>
              <a:ext uri="{FF2B5EF4-FFF2-40B4-BE49-F238E27FC236}">
                <a16:creationId xmlns:a16="http://schemas.microsoft.com/office/drawing/2014/main" id="{C1F55B91-B075-9AEA-2006-3D88C0DE3B8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118166" y="256626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5A15C576-C5F0-6A58-FDBE-316BDB087FB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61779" y="2956912"/>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BA796FC0-1327-8535-2786-4E3A76A2D9D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61779" y="3655702"/>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AD879A9C-F0CC-F9F1-CE16-DE95468636E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670453" y="256626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F6FFF305-9B4E-21A9-095E-22C88E1DF04D}"/>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61779" y="454536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129542"/>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texto 1"/>
          <p:cNvSpPr txBox="1">
            <a:spLocks/>
          </p:cNvSpPr>
          <p:nvPr/>
        </p:nvSpPr>
        <p:spPr>
          <a:xfrm>
            <a:off x="1659387" y="1281875"/>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RESUMEN</a:t>
            </a:r>
            <a:endPar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5" name="Google Shape;110;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271482" y="1658112"/>
            <a:ext cx="3308466" cy="4678659"/>
          </a:xfrm>
          <a:prstGeom prst="rect">
            <a:avLst/>
          </a:prstGeom>
          <a:noFill/>
          <a:ln>
            <a:noFill/>
          </a:ln>
        </p:spPr>
      </p:pic>
      <p:sp>
        <p:nvSpPr>
          <p:cNvPr id="6" name="Google Shape;108;p6"/>
          <p:cNvSpPr txBox="1"/>
          <p:nvPr/>
        </p:nvSpPr>
        <p:spPr>
          <a:xfrm>
            <a:off x="714638" y="1752535"/>
            <a:ext cx="6636932" cy="455505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MX"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Alerta Alta:</a:t>
            </a:r>
            <a:r>
              <a:rPr kumimoji="0" lang="es-MX"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Arauca, Boyacá, Caldas, Caquetá, Casanare, Cauca, Cesar, Chocó, Cundinamarca, Meta, Nariño, Norte de Santander, Santander, Tolima y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MX" sz="1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MX" sz="1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rPr>
              <a:t>Alerta Moderada: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Arial Narrow"/>
              </a:rPr>
              <a:t>Para algunos municipios de los departamentos de Antioquia, Boyacá, Caldas, Caquetá, Casanare, Cauca, Cesar, Chocó, Cundinamarca, Córdoba, Huila, La Guajira, Magdalena, Meta, Nariño, Norte de Santander, Putumayo, Quindío, Risaralda, Santander, Tolima y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ES" sz="1300" b="1" i="0" u="none" strike="noStrike" kern="0" cap="none" spc="0" normalizeH="0" baseline="0" noProof="0" dirty="0">
              <a:ln>
                <a:noFill/>
              </a:ln>
              <a:solidFill>
                <a:prstClr val="black">
                  <a:lumMod val="50000"/>
                  <a:lumOff val="50000"/>
                </a:prstClr>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MX"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 </a:t>
            </a:r>
            <a:r>
              <a:rPr kumimoji="0" lang="es-CO"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Arial Narrow"/>
              </a:rPr>
              <a:t>Para algunos municipios de las regiones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Arial Narrow"/>
              </a:rPr>
              <a:t>Andina, Caribe, Amazonía, Orinoquía y Pacífico.</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kumimoji="0" lang="es-MX"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15138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Gráfica de seguimiento de </a:t>
            </a:r>
            <a:r>
              <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alertas por </a:t>
            </a: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pronóstico de la amenaza de </a:t>
            </a:r>
            <a:r>
              <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d</a:t>
            </a: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eslizamientos de tierra </a:t>
            </a:r>
            <a:r>
              <a:rPr kumimoji="0" lang="es-ES"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para Colombia durante los últimos 30 días</a:t>
            </a:r>
            <a:endPar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17110" y="1643018"/>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30 de abril de 2026 | 18:00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350669" y="1282980"/>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a:xfrm>
            <a:off x="3852608" y="2047791"/>
            <a:ext cx="2463698" cy="2681786"/>
          </a:xfrm>
          <a:prstGeom prst="rect">
            <a:avLst/>
          </a:prstGeom>
        </p:spPr>
      </p:pic>
      <p:pic>
        <p:nvPicPr>
          <p:cNvPr id="2" name="Imagen 1">
            <a:extLst>
              <a:ext uri="{FF2B5EF4-FFF2-40B4-BE49-F238E27FC236}">
                <a16:creationId xmlns:a16="http://schemas.microsoft.com/office/drawing/2014/main" id="{004FD09B-C48B-3D3D-391F-31AEA218B8AD}"/>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10236488" y="1013981"/>
            <a:ext cx="1800000" cy="4679866"/>
          </a:xfrm>
          <a:prstGeom prst="rect">
            <a:avLst/>
          </a:prstGeom>
        </p:spPr>
      </p:pic>
      <p:pic>
        <p:nvPicPr>
          <p:cNvPr id="3" name="Imagen 2">
            <a:extLst>
              <a:ext uri="{FF2B5EF4-FFF2-40B4-BE49-F238E27FC236}">
                <a16:creationId xmlns:a16="http://schemas.microsoft.com/office/drawing/2014/main" id="{9BF971FB-EEF0-53D2-F361-A1F0896D1CF2}"/>
              </a:ext>
            </a:extLst>
          </p:cNvPr>
          <p:cNvPicPr>
            <a:picLocks noChangeAspect="1"/>
          </p:cNvPicPr>
          <p:nvPr/>
        </p:nvPicPr>
        <p:blipFill>
          <a:blip r:embed="rId9" r:link="rId10" cstate="print">
            <a:extLst>
              <a:ext uri="{28A0092B-C50C-407E-A947-70E740481C1C}">
                <a14:useLocalDpi xmlns:a14="http://schemas.microsoft.com/office/drawing/2010/main" val="0"/>
              </a:ext>
            </a:extLst>
          </a:blip>
          <a:srcRect/>
          <a:stretch>
            <a:fillRect/>
          </a:stretch>
        </p:blipFill>
        <p:spPr>
          <a:xfrm>
            <a:off x="8397301" y="1032869"/>
            <a:ext cx="1800000" cy="4679867"/>
          </a:xfrm>
          <a:prstGeom prst="rect">
            <a:avLst/>
          </a:prstGeom>
        </p:spPr>
      </p:pic>
      <p:pic>
        <p:nvPicPr>
          <p:cNvPr id="4" name="Imagen 3">
            <a:extLst>
              <a:ext uri="{FF2B5EF4-FFF2-40B4-BE49-F238E27FC236}">
                <a16:creationId xmlns:a16="http://schemas.microsoft.com/office/drawing/2014/main" id="{26D18F7E-E583-BA36-8817-63C5D563F7DB}"/>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a:xfrm>
            <a:off x="6492826" y="1032868"/>
            <a:ext cx="1914203" cy="3600000"/>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4" name="Google Shape;140;p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4">
            <a:alphaModFix/>
          </a:blip>
          <a:srcRect/>
          <a:stretch/>
        </p:blipFill>
        <p:spPr>
          <a:xfrm>
            <a:off x="12502582" y="2864072"/>
            <a:ext cx="3827662" cy="1190738"/>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5">
            <a:alphaModFix/>
          </a:blip>
          <a:srcRect/>
          <a:stretch/>
        </p:blipFill>
        <p:spPr>
          <a:xfrm>
            <a:off x="16898274" y="6870715"/>
            <a:ext cx="476980" cy="448214"/>
          </a:xfrm>
          <a:prstGeom prst="rect">
            <a:avLst/>
          </a:prstGeom>
          <a:noFill/>
          <a:ln>
            <a:noFill/>
          </a:ln>
        </p:spPr>
      </p:pic>
      <p:pic>
        <p:nvPicPr>
          <p:cNvPr id="16" name="Google Shape;142;p3">
            <a:extLst>
              <a:ext uri="{FF2B5EF4-FFF2-40B4-BE49-F238E27FC236}">
                <a16:creationId xmlns:a16="http://schemas.microsoft.com/office/drawing/2014/main" id="{16FFE214-6489-E438-B4F9-82E1B94BD859}"/>
              </a:ext>
            </a:extLst>
          </p:cNvPr>
          <p:cNvPicPr preferRelativeResize="0"/>
          <p:nvPr/>
        </p:nvPicPr>
        <p:blipFill rotWithShape="1">
          <a:blip r:embed="rId5">
            <a:alphaModFix/>
          </a:blip>
          <a:srcRect/>
          <a:stretch/>
        </p:blipFill>
        <p:spPr>
          <a:xfrm>
            <a:off x="12580840" y="2235267"/>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40948CA8-D45D-9664-B8D0-E76F5555880D}"/>
              </a:ext>
            </a:extLst>
          </p:cNvPr>
          <p:cNvGraphicFramePr/>
          <p:nvPr/>
        </p:nvGraphicFramePr>
        <p:xfrm>
          <a:off x="5254787" y="1943862"/>
          <a:ext cx="6574723" cy="3424417"/>
        </p:xfrm>
        <a:graphic>
          <a:graphicData uri="http://schemas.openxmlformats.org/drawingml/2006/table">
            <a:tbl>
              <a:tblPr>
                <a:noFill/>
              </a:tblPr>
              <a:tblGrid>
                <a:gridCol w="868922">
                  <a:extLst>
                    <a:ext uri="{9D8B030D-6E8A-4147-A177-3AD203B41FA5}">
                      <a16:colId xmlns:a16="http://schemas.microsoft.com/office/drawing/2014/main" val="20000"/>
                    </a:ext>
                  </a:extLst>
                </a:gridCol>
                <a:gridCol w="5705801">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CESAR : Valledupar.</a:t>
                      </a:r>
                      <a:endParaRPr lang="es-CO"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CESAR : Agustín Codazzi, La Paz, Pueblo Bello, San Diego.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CÓRDOBA : Puerto Libertador, Tierralta.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LA GUAJIRA : Dibulla,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Hatonuevo</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Riohacha, San Juan Del Cesar.</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MAGDALENA : Aracataca, Fundación, Santa Marta.</a:t>
                      </a:r>
                      <a:endParaRPr lang="es-MX"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7234637"/>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BOLÍVAR : Achí, Arenal, Barranco De Loba, Montecristo,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Norosí</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Río Viejo, San Jacinto Del Cauca, San Martín De Loba, Santa Rosa Del Sur,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Tiquisio</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CESAR : Becerril, Chimichagua, Chiriguaná, Curumaní, El Copey, González, La Jagua De Ibirico, Manaure Balcón Del Cesar, Río De Oro, San Alberto, San Martín.</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CÓRDOBA : Montelíbano, Planeta Rica.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LA GUAJIRA : Albania, Barrancas, El Molino, La Jagua Del Pilar, Urumita, Villanueva.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MAGDALENA : Ciénaga.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7" name="Google Shape;144;p3" descr="Recurso 25.png">
            <a:extLst>
              <a:ext uri="{FF2B5EF4-FFF2-40B4-BE49-F238E27FC236}">
                <a16:creationId xmlns:a16="http://schemas.microsoft.com/office/drawing/2014/main" id="{50632E74-C08E-EA3A-EE64-D835D103D224}"/>
              </a:ext>
            </a:extLst>
          </p:cNvPr>
          <p:cNvPicPr preferRelativeResize="0"/>
          <p:nvPr/>
        </p:nvPicPr>
        <p:blipFill rotWithShape="1">
          <a:blip r:embed="rId6">
            <a:alphaModFix/>
          </a:blip>
          <a:srcRect/>
          <a:stretch/>
        </p:blipFill>
        <p:spPr>
          <a:xfrm>
            <a:off x="5466884" y="2543421"/>
            <a:ext cx="439200" cy="448213"/>
          </a:xfrm>
          <a:prstGeom prst="rect">
            <a:avLst/>
          </a:prstGeom>
          <a:noFill/>
          <a:ln>
            <a:noFill/>
          </a:ln>
        </p:spPr>
      </p:pic>
      <p:pic>
        <p:nvPicPr>
          <p:cNvPr id="9" name="Google Shape;143;p3">
            <a:extLst>
              <a:ext uri="{FF2B5EF4-FFF2-40B4-BE49-F238E27FC236}">
                <a16:creationId xmlns:a16="http://schemas.microsoft.com/office/drawing/2014/main" id="{30549468-E763-AEDE-55DA-88BE73B646E0}"/>
              </a:ext>
            </a:extLst>
          </p:cNvPr>
          <p:cNvPicPr preferRelativeResize="0"/>
          <p:nvPr/>
        </p:nvPicPr>
        <p:blipFill rotWithShape="1">
          <a:blip r:embed="rId7">
            <a:alphaModFix/>
          </a:blip>
          <a:srcRect/>
          <a:stretch/>
        </p:blipFill>
        <p:spPr>
          <a:xfrm>
            <a:off x="12589718" y="1514810"/>
            <a:ext cx="476980" cy="448212"/>
          </a:xfrm>
          <a:prstGeom prst="rect">
            <a:avLst/>
          </a:prstGeom>
          <a:noFill/>
          <a:ln>
            <a:noFill/>
          </a:ln>
        </p:spPr>
      </p:pic>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6">
            <a:alphaModFix/>
          </a:blip>
          <a:srcRect/>
          <a:stretch/>
        </p:blipFill>
        <p:spPr>
          <a:xfrm>
            <a:off x="14196813" y="1110110"/>
            <a:ext cx="439200" cy="448213"/>
          </a:xfrm>
          <a:prstGeom prst="rect">
            <a:avLst/>
          </a:prstGeom>
          <a:noFill/>
          <a:ln>
            <a:noFill/>
          </a:ln>
        </p:spPr>
      </p:pic>
      <p:pic>
        <p:nvPicPr>
          <p:cNvPr id="21" name="Google Shape;142;p3">
            <a:extLst>
              <a:ext uri="{FF2B5EF4-FFF2-40B4-BE49-F238E27FC236}">
                <a16:creationId xmlns:a16="http://schemas.microsoft.com/office/drawing/2014/main" id="{025DB937-BE7C-0CD9-F7EE-C3EF3E066162}"/>
              </a:ext>
            </a:extLst>
          </p:cNvPr>
          <p:cNvPicPr preferRelativeResize="0"/>
          <p:nvPr/>
        </p:nvPicPr>
        <p:blipFill rotWithShape="1">
          <a:blip r:embed="rId5">
            <a:alphaModFix/>
          </a:blip>
          <a:srcRect/>
          <a:stretch/>
        </p:blipFill>
        <p:spPr>
          <a:xfrm>
            <a:off x="5447994" y="4411690"/>
            <a:ext cx="476980" cy="448214"/>
          </a:xfrm>
          <a:prstGeom prst="rect">
            <a:avLst/>
          </a:prstGeom>
          <a:noFill/>
          <a:ln>
            <a:noFill/>
          </a:ln>
        </p:spPr>
      </p:pic>
      <p:pic>
        <p:nvPicPr>
          <p:cNvPr id="15" name="Imagen 14">
            <a:extLst>
              <a:ext uri="{FF2B5EF4-FFF2-40B4-BE49-F238E27FC236}">
                <a16:creationId xmlns:a16="http://schemas.microsoft.com/office/drawing/2014/main" id="{9C8E5EDE-F07F-7BBB-9303-9C987A647F11}"/>
              </a:ext>
            </a:extLst>
          </p:cNvPr>
          <p:cNvPicPr>
            <a:picLocks noChangeAspect="1"/>
          </p:cNvPicPr>
          <p:nvPr/>
        </p:nvPicPr>
        <p:blipFill>
          <a:blip r:embed="rId8"/>
          <a:stretch>
            <a:fillRect/>
          </a:stretch>
        </p:blipFill>
        <p:spPr>
          <a:xfrm>
            <a:off x="5448720" y="3347202"/>
            <a:ext cx="475529" cy="445047"/>
          </a:xfrm>
          <a:prstGeom prst="rect">
            <a:avLst/>
          </a:prstGeom>
        </p:spPr>
      </p:pic>
    </p:spTree>
    <p:extLst>
      <p:ext uri="{BB962C8B-B14F-4D97-AF65-F5344CB8AC3E}">
        <p14:creationId xmlns:p14="http://schemas.microsoft.com/office/powerpoint/2010/main" val="2620026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B1E040-69E4-4214-AF2B-A412B83EA1ED}"/>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0AF60488-8C62-89BF-9DCF-44D741F9E26C}"/>
              </a:ext>
            </a:extLst>
          </p:cNvPr>
          <p:cNvGraphicFramePr/>
          <p:nvPr>
            <p:extLst>
              <p:ext uri="{D42A27DB-BD31-4B8C-83A1-F6EECF244321}">
                <p14:modId xmlns:p14="http://schemas.microsoft.com/office/powerpoint/2010/main" val="1597740532"/>
              </p:ext>
            </p:extLst>
          </p:nvPr>
        </p:nvGraphicFramePr>
        <p:xfrm>
          <a:off x="922338" y="2617337"/>
          <a:ext cx="10731500" cy="1514054"/>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lt1"/>
                          </a:solidFill>
                          <a:latin typeface="Verdana"/>
                          <a:ea typeface="Verdana"/>
                          <a:cs typeface="Verdana"/>
                          <a:sym typeface="Verdana"/>
                        </a:rPr>
                        <a:t>REGIÓN DE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559967">
                <a:tc rowSpan="2">
                  <a:txBody>
                    <a:bodyPr/>
                    <a:lstStyle/>
                    <a:p>
                      <a:endParaRPr lang="es-CO"/>
                    </a:p>
                  </a:txBody>
                  <a:tcPr>
                    <a:lnT w="12700" cap="flat" cmpd="sng" algn="ctr">
                      <a:solidFill>
                        <a:srgbClr val="16719A"/>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SANTANDERES</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NORTE</a:t>
                      </a:r>
                      <a:r>
                        <a:rPr lang="es-CO" sz="1000" u="none" strike="noStrike" cap="none" noProof="0" dirty="0">
                          <a:solidFill>
                            <a:srgbClr val="1D1B10"/>
                          </a:solidFill>
                          <a:latin typeface="Verdana"/>
                          <a:ea typeface="Verdana"/>
                          <a:cs typeface="Verdana"/>
                          <a:sym typeface="Verdana"/>
                        </a:rPr>
                        <a:t> </a:t>
                      </a:r>
                      <a:r>
                        <a:rPr lang="es-CO" sz="1000" b="1" u="none" strike="noStrike" cap="none" noProof="0" dirty="0">
                          <a:solidFill>
                            <a:srgbClr val="1D1B10"/>
                          </a:solidFill>
                          <a:latin typeface="Verdana"/>
                          <a:ea typeface="Verdana"/>
                          <a:cs typeface="Verdana"/>
                          <a:sym typeface="Verdana"/>
                        </a:rPr>
                        <a:t>DE</a:t>
                      </a:r>
                      <a:r>
                        <a:rPr lang="es-CO" sz="1000" u="none" strike="noStrike" cap="none" noProof="0" dirty="0">
                          <a:solidFill>
                            <a:srgbClr val="1D1B10"/>
                          </a:solidFill>
                          <a:latin typeface="Verdana"/>
                          <a:ea typeface="Verdana"/>
                          <a:cs typeface="Verdana"/>
                          <a:sym typeface="Verdana"/>
                        </a:rPr>
                        <a:t> </a:t>
                      </a: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a:t>
                      </a:r>
                      <a:r>
                        <a:rPr lang="es-CO" sz="1000" u="none" strike="noStrike" cap="none" noProof="0" dirty="0" err="1">
                          <a:solidFill>
                            <a:srgbClr val="1D1B10"/>
                          </a:solidFill>
                          <a:latin typeface="Verdana"/>
                          <a:ea typeface="Verdana"/>
                          <a:cs typeface="Verdana"/>
                          <a:sym typeface="Verdana"/>
                        </a:rPr>
                        <a:t>Cácota</a:t>
                      </a:r>
                      <a:r>
                        <a:rPr lang="es-CO" sz="1000" u="none" strike="noStrike" cap="none" noProof="0" dirty="0">
                          <a:solidFill>
                            <a:srgbClr val="1D1B10"/>
                          </a:solidFill>
                          <a:latin typeface="Verdana"/>
                          <a:ea typeface="Verdana"/>
                          <a:cs typeface="Verdana"/>
                          <a:sym typeface="Verdana"/>
                        </a:rPr>
                        <a:t>, Mutiscua, Pamplona y Silos.</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SANTANDER</a:t>
                      </a:r>
                      <a:r>
                        <a:rPr lang="es-CO" sz="1000" u="none" strike="noStrike" cap="none" noProof="0" dirty="0">
                          <a:solidFill>
                            <a:srgbClr val="1D1B10"/>
                          </a:solidFill>
                          <a:latin typeface="Verdana"/>
                          <a:ea typeface="Verdana"/>
                          <a:cs typeface="Verdana"/>
                          <a:sym typeface="Verdana"/>
                        </a:rPr>
                        <a:t>: Bolívar, El Peñón, Jesús María, Sucre y Vélez.</a:t>
                      </a:r>
                      <a:endParaRPr lang="es-CO" sz="1000" u="none" strike="noStrike" cap="none" noProof="0" dirty="0">
                        <a:latin typeface="Verdana"/>
                        <a:ea typeface="Verdana"/>
                        <a:cs typeface="Verdana"/>
                        <a:sym typeface="Verdana"/>
                      </a:endParaRPr>
                    </a:p>
                  </a:txBody>
                  <a:tcPr marL="74905" marR="74905" marT="37445" marB="37445">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r h="461431">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ANTIOQUIA </a:t>
                      </a:r>
                      <a:endParaRPr lang="es-CO" sz="1000" u="none" strike="noStrike" cap="none" noProof="0"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rgbClr val="1D1B10"/>
                          </a:solidFill>
                          <a:latin typeface="Verdana"/>
                          <a:ea typeface="Verdana"/>
                          <a:cs typeface="Verdana"/>
                          <a:sym typeface="Verdana"/>
                        </a:rPr>
                        <a:t>ANTIOQUIA</a:t>
                      </a:r>
                      <a:r>
                        <a:rPr lang="es-CO" sz="1000" u="none" strike="noStrike" cap="none" noProof="0" dirty="0">
                          <a:solidFill>
                            <a:srgbClr val="1D1B10"/>
                          </a:solidFill>
                          <a:latin typeface="Verdana"/>
                          <a:ea typeface="Verdana"/>
                          <a:cs typeface="Verdana"/>
                          <a:sym typeface="Verdana"/>
                        </a:rPr>
                        <a:t>: Angostura, Belmira, Entrerríos, San Andrés, San José de La Montaña, San Pedro, Santa Rosa de Osos y Yarumal.</a:t>
                      </a:r>
                      <a:endParaRPr lang="es-CO" sz="1000" b="0" u="none" strike="noStrike" cap="none" noProof="0" dirty="0">
                        <a:solidFill>
                          <a:srgbClr val="1D1B10"/>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636948" name="Google Shape;681;p7" descr="Recurso 25.png">
            <a:extLst>
              <a:ext uri="{FF2B5EF4-FFF2-40B4-BE49-F238E27FC236}">
                <a16:creationId xmlns:a16="http://schemas.microsoft.com/office/drawing/2014/main" id="{A0EF2742-DB42-D822-6BEC-77226CF2D27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B1B644C4-33F7-96F3-B5E4-503B38CA2C5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B1002A0-CD1A-3D59-FDD8-C6ACA938FF0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0360" y="3286785"/>
            <a:ext cx="671779" cy="67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8B76446-A3AE-8365-8CFF-258C12375BD4}"/>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9B00F68A-605D-10B0-D21A-F48DC060DD79}"/>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sz="1800" noProof="0" dirty="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E8DEE494-8443-FEF8-078A-119425FDEA7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58EFC279-623E-041A-44C4-D25558FA26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1200" noProof="0" dirty="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F2312B02-3014-1787-7AB9-38CA24262576}"/>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sz="900" noProof="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Tree>
    <p:extLst>
      <p:ext uri="{BB962C8B-B14F-4D97-AF65-F5344CB8AC3E}">
        <p14:creationId xmlns:p14="http://schemas.microsoft.com/office/powerpoint/2010/main" val="1808351144"/>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EE610-2FA9-71FB-9980-ED62162ED902}"/>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9585C4BD-C794-F6D2-1094-89A977319FBA}"/>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0913B529-68AF-3181-BE67-FA1F96754A19}"/>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7" name="Google Shape;144;p3" descr="Recurso 25.png">
            <a:extLst>
              <a:ext uri="{FF2B5EF4-FFF2-40B4-BE49-F238E27FC236}">
                <a16:creationId xmlns:a16="http://schemas.microsoft.com/office/drawing/2014/main" id="{D4FD89C7-3D87-F8A9-A45E-7050FB31D7F3}"/>
              </a:ext>
            </a:extLst>
          </p:cNvPr>
          <p:cNvPicPr preferRelativeResize="0"/>
          <p:nvPr/>
        </p:nvPicPr>
        <p:blipFill rotWithShape="1">
          <a:blip r:embed="rId5">
            <a:alphaModFix/>
          </a:blip>
          <a:srcRect/>
          <a:stretch/>
        </p:blipFill>
        <p:spPr>
          <a:xfrm>
            <a:off x="12635818" y="1826141"/>
            <a:ext cx="439200" cy="448213"/>
          </a:xfrm>
          <a:prstGeom prst="rect">
            <a:avLst/>
          </a:prstGeom>
          <a:noFill/>
          <a:ln>
            <a:noFill/>
          </a:ln>
        </p:spPr>
      </p:pic>
      <p:pic>
        <p:nvPicPr>
          <p:cNvPr id="12" name="Google Shape;143;p3">
            <a:extLst>
              <a:ext uri="{FF2B5EF4-FFF2-40B4-BE49-F238E27FC236}">
                <a16:creationId xmlns:a16="http://schemas.microsoft.com/office/drawing/2014/main" id="{FAEBCD94-3F31-3F35-5053-D692D4B4CAC9}"/>
              </a:ext>
            </a:extLst>
          </p:cNvPr>
          <p:cNvPicPr preferRelativeResize="0"/>
          <p:nvPr/>
        </p:nvPicPr>
        <p:blipFill rotWithShape="1">
          <a:blip r:embed="rId6">
            <a:alphaModFix/>
          </a:blip>
          <a:srcRect/>
          <a:stretch/>
        </p:blipFill>
        <p:spPr>
          <a:xfrm>
            <a:off x="12677914" y="499825"/>
            <a:ext cx="476980" cy="448214"/>
          </a:xfrm>
          <a:prstGeom prst="rect">
            <a:avLst/>
          </a:prstGeom>
          <a:noFill/>
          <a:ln>
            <a:noFill/>
          </a:ln>
        </p:spPr>
      </p:pic>
      <p:pic>
        <p:nvPicPr>
          <p:cNvPr id="14" name="Google Shape;204;p4">
            <a:extLst>
              <a:ext uri="{FF2B5EF4-FFF2-40B4-BE49-F238E27FC236}">
                <a16:creationId xmlns:a16="http://schemas.microsoft.com/office/drawing/2014/main" id="{05D296EE-1A13-AE4E-D4E1-C2C5AD2BACD0}"/>
              </a:ext>
            </a:extLst>
          </p:cNvPr>
          <p:cNvPicPr preferRelativeResize="0"/>
          <p:nvPr/>
        </p:nvPicPr>
        <p:blipFill rotWithShape="1">
          <a:blip r:embed="rId7">
            <a:alphaModFix/>
          </a:blip>
          <a:srcRect/>
          <a:stretch/>
        </p:blipFill>
        <p:spPr>
          <a:xfrm>
            <a:off x="12507092" y="2974107"/>
            <a:ext cx="3742267" cy="1016567"/>
          </a:xfrm>
          <a:prstGeom prst="rect">
            <a:avLst/>
          </a:prstGeom>
          <a:noFill/>
          <a:ln>
            <a:noFill/>
          </a:ln>
        </p:spPr>
      </p:pic>
      <p:pic>
        <p:nvPicPr>
          <p:cNvPr id="15" name="Google Shape;142;p3">
            <a:extLst>
              <a:ext uri="{FF2B5EF4-FFF2-40B4-BE49-F238E27FC236}">
                <a16:creationId xmlns:a16="http://schemas.microsoft.com/office/drawing/2014/main" id="{F8C0C8CC-3F0D-ED6B-608D-7EA99931B7C7}"/>
              </a:ext>
            </a:extLst>
          </p:cNvPr>
          <p:cNvPicPr preferRelativeResize="0"/>
          <p:nvPr/>
        </p:nvPicPr>
        <p:blipFill rotWithShape="1">
          <a:blip r:embed="rId8">
            <a:alphaModFix/>
          </a:blip>
          <a:srcRect/>
          <a:stretch/>
        </p:blipFill>
        <p:spPr>
          <a:xfrm>
            <a:off x="12677914" y="2420212"/>
            <a:ext cx="476980" cy="448214"/>
          </a:xfrm>
          <a:prstGeom prst="rect">
            <a:avLst/>
          </a:prstGeom>
          <a:noFill/>
          <a:ln>
            <a:noFill/>
          </a:ln>
        </p:spPr>
      </p:pic>
      <p:pic>
        <p:nvPicPr>
          <p:cNvPr id="16" name="Google Shape;144;p3" descr="Recurso 25.png">
            <a:extLst>
              <a:ext uri="{FF2B5EF4-FFF2-40B4-BE49-F238E27FC236}">
                <a16:creationId xmlns:a16="http://schemas.microsoft.com/office/drawing/2014/main" id="{11B7B300-6B61-2832-6CB9-F71E0476CE27}"/>
              </a:ext>
            </a:extLst>
          </p:cNvPr>
          <p:cNvPicPr preferRelativeResize="0"/>
          <p:nvPr/>
        </p:nvPicPr>
        <p:blipFill rotWithShape="1">
          <a:blip r:embed="rId5">
            <a:alphaModFix/>
          </a:blip>
          <a:srcRect/>
          <a:stretch/>
        </p:blipFill>
        <p:spPr>
          <a:xfrm>
            <a:off x="12677914" y="1126389"/>
            <a:ext cx="439200" cy="448213"/>
          </a:xfrm>
          <a:prstGeom prst="rect">
            <a:avLst/>
          </a:prstGeom>
          <a:noFill/>
          <a:ln>
            <a:noFill/>
          </a:ln>
        </p:spPr>
      </p:pic>
      <p:graphicFrame>
        <p:nvGraphicFramePr>
          <p:cNvPr id="3" name="Google Shape;135;p3">
            <a:extLst>
              <a:ext uri="{FF2B5EF4-FFF2-40B4-BE49-F238E27FC236}">
                <a16:creationId xmlns:a16="http://schemas.microsoft.com/office/drawing/2014/main" id="{ED525AEC-ECC7-AED8-2A50-7CF44CA85EA3}"/>
              </a:ext>
            </a:extLst>
          </p:cNvPr>
          <p:cNvGraphicFramePr/>
          <p:nvPr/>
        </p:nvGraphicFramePr>
        <p:xfrm>
          <a:off x="4431719" y="2495941"/>
          <a:ext cx="7199818" cy="1972897"/>
        </p:xfrm>
        <a:graphic>
          <a:graphicData uri="http://schemas.openxmlformats.org/drawingml/2006/table">
            <a:tbl>
              <a:tblPr>
                <a:noFill/>
              </a:tblPr>
              <a:tblGrid>
                <a:gridCol w="910684">
                  <a:extLst>
                    <a:ext uri="{9D8B030D-6E8A-4147-A177-3AD203B41FA5}">
                      <a16:colId xmlns:a16="http://schemas.microsoft.com/office/drawing/2014/main" val="20000"/>
                    </a:ext>
                  </a:extLst>
                </a:gridCol>
                <a:gridCol w="6289134">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ANTIOQUIA : Alejandría, Apartadó, Carepa, Carolina, Chigorodó, Gómez Plata, Peñol, San Carlos, San Rafael, San Roque, Yolombó.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BOYACÁ : Cubará, San Luis De Gaceno, Santa María.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CALDAS : Victoria.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CUNDINAMARCA : Guayabetal, Medina, Paratebueno, San Francisco, Chaguaní.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Toledo.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SANTANDER : Contratación.</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TOLIMA : Espinal, Prado, Villahermosa.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bl>
          </a:graphicData>
        </a:graphic>
      </p:graphicFrame>
      <p:pic>
        <p:nvPicPr>
          <p:cNvPr id="4" name="Google Shape;144;p3" descr="Recurso 25.png">
            <a:extLst>
              <a:ext uri="{FF2B5EF4-FFF2-40B4-BE49-F238E27FC236}">
                <a16:creationId xmlns:a16="http://schemas.microsoft.com/office/drawing/2014/main" id="{B3C508DD-DFED-18DC-CE2F-B29E3030480D}"/>
              </a:ext>
            </a:extLst>
          </p:cNvPr>
          <p:cNvPicPr preferRelativeResize="0"/>
          <p:nvPr/>
        </p:nvPicPr>
        <p:blipFill rotWithShape="1">
          <a:blip r:embed="rId5">
            <a:alphaModFix/>
          </a:blip>
          <a:srcRect/>
          <a:stretch/>
        </p:blipFill>
        <p:spPr>
          <a:xfrm>
            <a:off x="4670619" y="3429000"/>
            <a:ext cx="439200" cy="448213"/>
          </a:xfrm>
          <a:prstGeom prst="rect">
            <a:avLst/>
          </a:prstGeom>
          <a:noFill/>
          <a:ln>
            <a:noFill/>
          </a:ln>
        </p:spPr>
      </p:pic>
    </p:spTree>
    <p:extLst>
      <p:ext uri="{BB962C8B-B14F-4D97-AF65-F5344CB8AC3E}">
        <p14:creationId xmlns:p14="http://schemas.microsoft.com/office/powerpoint/2010/main" val="3236367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5275-670E-FEAD-61F0-E0F1165033F1}"/>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B719A99C-59FF-2DF1-BCD3-96FF325A180B}"/>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573D9174-9757-1A69-6832-2C0A160BEA88}"/>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graphicFrame>
        <p:nvGraphicFramePr>
          <p:cNvPr id="5" name="Google Shape;135;p3">
            <a:extLst>
              <a:ext uri="{FF2B5EF4-FFF2-40B4-BE49-F238E27FC236}">
                <a16:creationId xmlns:a16="http://schemas.microsoft.com/office/drawing/2014/main" id="{D8A332AC-0137-4518-2DE7-EEE9E20D40C3}"/>
              </a:ext>
            </a:extLst>
          </p:cNvPr>
          <p:cNvGraphicFramePr/>
          <p:nvPr/>
        </p:nvGraphicFramePr>
        <p:xfrm>
          <a:off x="4358435" y="1034476"/>
          <a:ext cx="7528766" cy="4493982"/>
        </p:xfrm>
        <a:graphic>
          <a:graphicData uri="http://schemas.openxmlformats.org/drawingml/2006/table">
            <a:tbl>
              <a:tblPr>
                <a:noFill/>
              </a:tblPr>
              <a:tblGrid>
                <a:gridCol w="952294">
                  <a:extLst>
                    <a:ext uri="{9D8B030D-6E8A-4147-A177-3AD203B41FA5}">
                      <a16:colId xmlns:a16="http://schemas.microsoft.com/office/drawing/2014/main" val="20000"/>
                    </a:ext>
                  </a:extLst>
                </a:gridCol>
                <a:gridCol w="6576472">
                  <a:extLst>
                    <a:ext uri="{9D8B030D-6E8A-4147-A177-3AD203B41FA5}">
                      <a16:colId xmlns:a16="http://schemas.microsoft.com/office/drawing/2014/main" val="20001"/>
                    </a:ext>
                  </a:extLst>
                </a:gridCol>
              </a:tblGrid>
              <a:tr h="41075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4059642">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ANTIOQUIA : Amalfi, Anorí, Argelia, Barbosa, Caracolí, Cisneros, Cocorná, Concepción, Cáceres, Dabeiba,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Donmatías</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El Carmen De Viboral, Granada, Guadalupe, Guatapé, Maceo, Mutatá, Puerto Berrío, Puerto Nare, Remedios, San Francisco, San Luis, San Pedro De Los Milagros, San Vicente Ferrer, Santa Rosa De Osos, Santo Domingo, Sonsón, Turbo, Vegachí, Yalí.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BOYACÁ : Campohermoso, Chiscas, Coper, Güicán De La Sierra, La Victoria,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Macanal</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Miraflores, Muzo, Otanche, Paya, Puerto Boyacá, Páez,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Quípama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CALDAS : La Dorada, Manzanares, Marquetalia, Marulanda, Norcasia, Samaná.</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CUNDINAMARCA : Caparrapí, El Colegio, El Peñón, El Rosal, Fómeque, Gachalá, Girardot, Guaduas, Gutiérrez, La Palma, La Peña, La Vega, Nimaima, Nocaima, Pacho, Paime, Puerto Salgar,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Quebradanegra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Sasaima, Subachoque, Supatá, Topaipí, Ubalá, Vergara, Villagómez, Villeta, Viotá, Yacopí, Útica.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HUILA : Colombia, Elías, Neiva, Nátaga, Yaguará.</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Bucarasica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Chitagá, El Tarra, El Zulia, Gramalote, La Esperanza, Lourdes, Salazar, Sardinata, Teorama, Tibú, Villa Caro.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QUINDÍO : Salento.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RISARALDA : Pueblo Rico.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SANTANDER : Aguada, Albania, Bolívar, Chima, Cimitarra, El Carmen De Chucurí, El Guacamayo, El Peñón, Guadalupe, Guapotá, Jesús María, La Paz, Landázuri, Oiba, Puerto Parra, Sabana De Torres, San Benito, Santa Helena Del Opón, Simacota, Suaita, Sucre, Vélez.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TOLIMA : Anzoátegui, Armero, Cajamarca, Casabianca, Coello, Dolores, Falan, Fresno, Guamo, Herveo, Honda, Ibagué, Lérida, Líbano, Murillo,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Palocabildo</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Purificación, San Antonio, San Luis, San Sebastián De Mariquita.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1558627"/>
                  </a:ext>
                </a:extLst>
              </a:tr>
            </a:tbl>
          </a:graphicData>
        </a:graphic>
      </p:graphicFrame>
      <p:pic>
        <p:nvPicPr>
          <p:cNvPr id="12" name="Google Shape;143;p3">
            <a:extLst>
              <a:ext uri="{FF2B5EF4-FFF2-40B4-BE49-F238E27FC236}">
                <a16:creationId xmlns:a16="http://schemas.microsoft.com/office/drawing/2014/main" id="{6C481184-0475-DF2B-AEF2-C6881A0459FD}"/>
              </a:ext>
            </a:extLst>
          </p:cNvPr>
          <p:cNvPicPr preferRelativeResize="0"/>
          <p:nvPr/>
        </p:nvPicPr>
        <p:blipFill rotWithShape="1">
          <a:blip r:embed="rId5">
            <a:alphaModFix/>
          </a:blip>
          <a:srcRect/>
          <a:stretch/>
        </p:blipFill>
        <p:spPr>
          <a:xfrm>
            <a:off x="13599379" y="5390179"/>
            <a:ext cx="476980" cy="448214"/>
          </a:xfrm>
          <a:prstGeom prst="rect">
            <a:avLst/>
          </a:prstGeom>
          <a:noFill/>
          <a:ln>
            <a:noFill/>
          </a:ln>
        </p:spPr>
      </p:pic>
      <p:pic>
        <p:nvPicPr>
          <p:cNvPr id="14" name="Google Shape;204;p4">
            <a:extLst>
              <a:ext uri="{FF2B5EF4-FFF2-40B4-BE49-F238E27FC236}">
                <a16:creationId xmlns:a16="http://schemas.microsoft.com/office/drawing/2014/main" id="{7D414E2A-E21F-A61C-1B9E-57A3F37E6B46}"/>
              </a:ext>
            </a:extLst>
          </p:cNvPr>
          <p:cNvPicPr preferRelativeResize="0"/>
          <p:nvPr/>
        </p:nvPicPr>
        <p:blipFill rotWithShape="1">
          <a:blip r:embed="rId6">
            <a:alphaModFix/>
          </a:blip>
          <a:srcRect/>
          <a:stretch/>
        </p:blipFill>
        <p:spPr>
          <a:xfrm>
            <a:off x="12507092" y="2974107"/>
            <a:ext cx="3742267" cy="1016567"/>
          </a:xfrm>
          <a:prstGeom prst="rect">
            <a:avLst/>
          </a:prstGeom>
          <a:noFill/>
          <a:ln>
            <a:noFill/>
          </a:ln>
        </p:spPr>
      </p:pic>
      <p:pic>
        <p:nvPicPr>
          <p:cNvPr id="15" name="Google Shape;142;p3">
            <a:extLst>
              <a:ext uri="{FF2B5EF4-FFF2-40B4-BE49-F238E27FC236}">
                <a16:creationId xmlns:a16="http://schemas.microsoft.com/office/drawing/2014/main" id="{EA99A526-CB90-B931-3194-0AE929DF1BAA}"/>
              </a:ext>
            </a:extLst>
          </p:cNvPr>
          <p:cNvPicPr preferRelativeResize="0"/>
          <p:nvPr/>
        </p:nvPicPr>
        <p:blipFill rotWithShape="1">
          <a:blip r:embed="rId7">
            <a:alphaModFix/>
          </a:blip>
          <a:srcRect/>
          <a:stretch/>
        </p:blipFill>
        <p:spPr>
          <a:xfrm>
            <a:off x="12677914" y="2420212"/>
            <a:ext cx="476980" cy="448214"/>
          </a:xfrm>
          <a:prstGeom prst="rect">
            <a:avLst/>
          </a:prstGeom>
          <a:noFill/>
          <a:ln>
            <a:noFill/>
          </a:ln>
        </p:spPr>
      </p:pic>
      <p:pic>
        <p:nvPicPr>
          <p:cNvPr id="16" name="Google Shape;144;p3" descr="Recurso 25.png">
            <a:extLst>
              <a:ext uri="{FF2B5EF4-FFF2-40B4-BE49-F238E27FC236}">
                <a16:creationId xmlns:a16="http://schemas.microsoft.com/office/drawing/2014/main" id="{6F77D13D-A742-1219-326A-FE26E920FD4B}"/>
              </a:ext>
            </a:extLst>
          </p:cNvPr>
          <p:cNvPicPr preferRelativeResize="0"/>
          <p:nvPr/>
        </p:nvPicPr>
        <p:blipFill rotWithShape="1">
          <a:blip r:embed="rId8">
            <a:alphaModFix/>
          </a:blip>
          <a:srcRect/>
          <a:stretch/>
        </p:blipFill>
        <p:spPr>
          <a:xfrm>
            <a:off x="12677914" y="1126389"/>
            <a:ext cx="439200" cy="448213"/>
          </a:xfrm>
          <a:prstGeom prst="rect">
            <a:avLst/>
          </a:prstGeom>
          <a:noFill/>
          <a:ln>
            <a:noFill/>
          </a:ln>
        </p:spPr>
      </p:pic>
      <p:pic>
        <p:nvPicPr>
          <p:cNvPr id="17" name="Google Shape;143;p3">
            <a:extLst>
              <a:ext uri="{FF2B5EF4-FFF2-40B4-BE49-F238E27FC236}">
                <a16:creationId xmlns:a16="http://schemas.microsoft.com/office/drawing/2014/main" id="{5D1910A4-EF9F-1C04-B13F-3433F94F380E}"/>
              </a:ext>
            </a:extLst>
          </p:cNvPr>
          <p:cNvPicPr preferRelativeResize="0"/>
          <p:nvPr/>
        </p:nvPicPr>
        <p:blipFill rotWithShape="1">
          <a:blip r:embed="rId5">
            <a:alphaModFix/>
          </a:blip>
          <a:srcRect/>
          <a:stretch/>
        </p:blipFill>
        <p:spPr>
          <a:xfrm>
            <a:off x="4607609" y="3204893"/>
            <a:ext cx="476980" cy="448214"/>
          </a:xfrm>
          <a:prstGeom prst="rect">
            <a:avLst/>
          </a:prstGeom>
          <a:noFill/>
          <a:ln>
            <a:noFill/>
          </a:ln>
        </p:spPr>
      </p:pic>
    </p:spTree>
    <p:extLst>
      <p:ext uri="{BB962C8B-B14F-4D97-AF65-F5344CB8AC3E}">
        <p14:creationId xmlns:p14="http://schemas.microsoft.com/office/powerpoint/2010/main" val="1879682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0708A-7B40-20F1-CD87-689AD451823B}"/>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A0F67F81-BC22-4523-CEA3-98B1FE0AE415}"/>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8B444A40-F232-0719-4C52-23E1D3AD0CD4}"/>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D94952DF-7718-B7AC-0321-B7DBE7BD2C96}"/>
              </a:ext>
            </a:extLst>
          </p:cNvPr>
          <p:cNvPicPr preferRelativeResize="0"/>
          <p:nvPr/>
        </p:nvPicPr>
        <p:blipFill rotWithShape="1">
          <a:blip r:embed="rId5">
            <a:alphaModFix/>
          </a:blip>
          <a:srcRect/>
          <a:stretch/>
        </p:blipFill>
        <p:spPr>
          <a:xfrm>
            <a:off x="12507092" y="2974107"/>
            <a:ext cx="3742267" cy="1016567"/>
          </a:xfrm>
          <a:prstGeom prst="rect">
            <a:avLst/>
          </a:prstGeom>
          <a:noFill/>
          <a:ln>
            <a:noFill/>
          </a:ln>
        </p:spPr>
      </p:pic>
      <p:pic>
        <p:nvPicPr>
          <p:cNvPr id="11" name="Google Shape;142;p3">
            <a:extLst>
              <a:ext uri="{FF2B5EF4-FFF2-40B4-BE49-F238E27FC236}">
                <a16:creationId xmlns:a16="http://schemas.microsoft.com/office/drawing/2014/main" id="{3DCB403D-1542-6D19-E52D-46A89A8073E9}"/>
              </a:ext>
            </a:extLst>
          </p:cNvPr>
          <p:cNvPicPr preferRelativeResize="0"/>
          <p:nvPr/>
        </p:nvPicPr>
        <p:blipFill rotWithShape="1">
          <a:blip r:embed="rId6">
            <a:alphaModFix/>
          </a:blip>
          <a:srcRect/>
          <a:stretch/>
        </p:blipFill>
        <p:spPr>
          <a:xfrm>
            <a:off x="12677914" y="2420212"/>
            <a:ext cx="476980" cy="448214"/>
          </a:xfrm>
          <a:prstGeom prst="rect">
            <a:avLst/>
          </a:prstGeom>
          <a:noFill/>
          <a:ln>
            <a:noFill/>
          </a:ln>
        </p:spPr>
      </p:pic>
      <p:graphicFrame>
        <p:nvGraphicFramePr>
          <p:cNvPr id="5" name="Google Shape;135;p3">
            <a:extLst>
              <a:ext uri="{FF2B5EF4-FFF2-40B4-BE49-F238E27FC236}">
                <a16:creationId xmlns:a16="http://schemas.microsoft.com/office/drawing/2014/main" id="{E72B310F-E1D0-DE38-73F1-897C389C3043}"/>
              </a:ext>
            </a:extLst>
          </p:cNvPr>
          <p:cNvGraphicFramePr/>
          <p:nvPr/>
        </p:nvGraphicFramePr>
        <p:xfrm>
          <a:off x="4181516" y="1245870"/>
          <a:ext cx="7700224" cy="4366260"/>
        </p:xfrm>
        <a:graphic>
          <a:graphicData uri="http://schemas.openxmlformats.org/drawingml/2006/table">
            <a:tbl>
              <a:tblPr>
                <a:noFill/>
              </a:tblPr>
              <a:tblGrid>
                <a:gridCol w="973980">
                  <a:extLst>
                    <a:ext uri="{9D8B030D-6E8A-4147-A177-3AD203B41FA5}">
                      <a16:colId xmlns:a16="http://schemas.microsoft.com/office/drawing/2014/main" val="20000"/>
                    </a:ext>
                  </a:extLst>
                </a:gridCol>
                <a:gridCol w="6726244">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14838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ANTIOQUIA : Abejorral, Angostura, Arboletes, Briceño, Campamento, El Bagre, El Santuario, Envigado, Frontino, Girardota, Guarne, Ituango, La Ceja, Medellín, Murindó, Nariño, Necoclí, Peque, Pueblorrico, Puerto Triunfo, Retiro, Rionegro, San Pedro De Urabá, Segovia, Tarazá, Urrao, Valdivia, Vigía Del Fuerte, Yarumal.</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BOGOTÁ, D.C. : Bogotá, D.C..</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BOYACÁ : Almeida, Aquitania, Buenavista, Chivor, Garagoa,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Labranzagrande</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Maripí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Moniquirá, Pajarito, Pauna,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Saboyá</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San José De Pare, San Pablo De Borbur, Santana.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CALDAS : Aguadas, Manizales, Neira, Pensilvania, Pácora, Salamina.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CUNDINAMARCA : Albán, Anapoima, Apulo,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Bituima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Bojacá, Cabrera, Carmen De Carupa, Cucunubá, Facatativá, Granada, Guayabal De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Síquima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Jerusalén, Junín, La Mesa, Nariño, Nilo, Pasca, Pulí, Quetame, Quipile, San Antonio Del Tequendama, San Cayetano, San Juan De Rioseco, Sibaté, Silvania, Simijaca, Tabio, Tena, Tibacuy, Tocaima, Venecia, Vianí, Zipaquirá.</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HUILA : Acevedo, Baraya, La Plata,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Oporapa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Paicol, Palermo, Pitalito, Rivera, Saladoblanco, San Agustín, Tello, Tesalia, Timaná, Íquira.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NORTE DE SANTANDER : Arboledas, Bochalema, Chinácota, Convención,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Cucutilla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Cáchira, Durania, El Carmen, Hacarí, Herrán,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Labateca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Los Patios, Ocaña, Pamplonita,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Ragonvalia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San Calixto, San José De Cúcuta, Santiago, Ábrego.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QUINDÍO : Calarcá.</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RISARALDA : Pereira, Santa Rosa De Cabal.</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SANTANDER : Betulia, Charalá, Chipatá, Concepción, Coromoro, Encino, Floridablanca, Florián, Girón, Guavatá, Güepsa, Hato, La Belleza, Lebrija, Los Santos, Mogotes, Ocamonte, Palmas Del Socorro, Piedecuesta, Puente Nacional, San Vicente De Chucurí, Valle De San José, Zapatoca.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TOLIMA : Alpujarra, Alvarado, Carmen De Apicalá, Cunday, Flandes, Icononzo, Melgar, Natagaima, Ortega, Piedras, Rovira, Santa Isabel, Suárez, Venadillo, Villarrica.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58335802"/>
                  </a:ext>
                </a:extLst>
              </a:tr>
            </a:tbl>
          </a:graphicData>
        </a:graphic>
      </p:graphicFrame>
      <p:pic>
        <p:nvPicPr>
          <p:cNvPr id="7" name="Google Shape;144;p3" descr="Recurso 25.png">
            <a:extLst>
              <a:ext uri="{FF2B5EF4-FFF2-40B4-BE49-F238E27FC236}">
                <a16:creationId xmlns:a16="http://schemas.microsoft.com/office/drawing/2014/main" id="{79B71B7C-72B3-B27B-6DDB-9FCA28BF65A5}"/>
              </a:ext>
            </a:extLst>
          </p:cNvPr>
          <p:cNvPicPr preferRelativeResize="0"/>
          <p:nvPr/>
        </p:nvPicPr>
        <p:blipFill rotWithShape="1">
          <a:blip r:embed="rId7">
            <a:alphaModFix/>
          </a:blip>
          <a:srcRect/>
          <a:stretch/>
        </p:blipFill>
        <p:spPr>
          <a:xfrm>
            <a:off x="12677914" y="1126389"/>
            <a:ext cx="439200" cy="448213"/>
          </a:xfrm>
          <a:prstGeom prst="rect">
            <a:avLst/>
          </a:prstGeom>
          <a:noFill/>
          <a:ln>
            <a:noFill/>
          </a:ln>
        </p:spPr>
      </p:pic>
      <p:pic>
        <p:nvPicPr>
          <p:cNvPr id="12" name="Google Shape;143;p3">
            <a:extLst>
              <a:ext uri="{FF2B5EF4-FFF2-40B4-BE49-F238E27FC236}">
                <a16:creationId xmlns:a16="http://schemas.microsoft.com/office/drawing/2014/main" id="{412DB85C-62A2-9FF4-6E05-056881C8EDB8}"/>
              </a:ext>
            </a:extLst>
          </p:cNvPr>
          <p:cNvPicPr preferRelativeResize="0"/>
          <p:nvPr/>
        </p:nvPicPr>
        <p:blipFill rotWithShape="1">
          <a:blip r:embed="rId8">
            <a:alphaModFix/>
          </a:blip>
          <a:srcRect/>
          <a:stretch/>
        </p:blipFill>
        <p:spPr>
          <a:xfrm>
            <a:off x="12677914" y="1714461"/>
            <a:ext cx="476980" cy="448214"/>
          </a:xfrm>
          <a:prstGeom prst="rect">
            <a:avLst/>
          </a:prstGeom>
          <a:noFill/>
          <a:ln>
            <a:noFill/>
          </a:ln>
        </p:spPr>
      </p:pic>
      <p:pic>
        <p:nvPicPr>
          <p:cNvPr id="6" name="Google Shape;142;p3">
            <a:extLst>
              <a:ext uri="{FF2B5EF4-FFF2-40B4-BE49-F238E27FC236}">
                <a16:creationId xmlns:a16="http://schemas.microsoft.com/office/drawing/2014/main" id="{06B167B9-E5C6-7C45-5998-53F7AFADB1D6}"/>
              </a:ext>
            </a:extLst>
          </p:cNvPr>
          <p:cNvPicPr preferRelativeResize="0"/>
          <p:nvPr/>
        </p:nvPicPr>
        <p:blipFill rotWithShape="1">
          <a:blip r:embed="rId6">
            <a:alphaModFix/>
          </a:blip>
          <a:srcRect/>
          <a:stretch/>
        </p:blipFill>
        <p:spPr>
          <a:xfrm>
            <a:off x="4412467" y="3258283"/>
            <a:ext cx="476980" cy="448214"/>
          </a:xfrm>
          <a:prstGeom prst="rect">
            <a:avLst/>
          </a:prstGeom>
          <a:noFill/>
          <a:ln>
            <a:noFill/>
          </a:ln>
        </p:spPr>
      </p:pic>
    </p:spTree>
    <p:extLst>
      <p:ext uri="{BB962C8B-B14F-4D97-AF65-F5344CB8AC3E}">
        <p14:creationId xmlns:p14="http://schemas.microsoft.com/office/powerpoint/2010/main" val="2003032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424518" y="1163091"/>
          <a:ext cx="7322620" cy="3435937"/>
        </p:xfrm>
        <a:graphic>
          <a:graphicData uri="http://schemas.openxmlformats.org/drawingml/2006/table">
            <a:tbl>
              <a:tblPr>
                <a:noFill/>
              </a:tblPr>
              <a:tblGrid>
                <a:gridCol w="926218">
                  <a:extLst>
                    <a:ext uri="{9D8B030D-6E8A-4147-A177-3AD203B41FA5}">
                      <a16:colId xmlns:a16="http://schemas.microsoft.com/office/drawing/2014/main" val="20000"/>
                    </a:ext>
                  </a:extLst>
                </a:gridCol>
                <a:gridCol w="6396402">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El Tambo, López De Micay, Timbiquí.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Bahía Solano, Bajo Baudó, Bojayá, Carmen Del Darién, Condoto, Cértegui, El Cantón Del San Pablo, El Litoral Del San Juan, Istmina, Juradó, Lloró,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Riosucio, Río Iró, Río Quito, San José Del Palmar,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Barbacoas, Los Andes, Mallama, Ricaurte, Samaniego, San Andrés De Tumaco.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Argelia, Guapi, Morales, Páez, Santa Rosa, Sotará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Paispamba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Acandí, El Carmen De Atrato, Medio Atrato, Quibdó, Unguía.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Cumbal, Francisco Pizarro, La Llanada,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Magüí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Roberto Payán, Santacruz.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Calima, Dagua.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CAUCA : Buenos Aires, Cajibío,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Inzá</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La Sierra, Piamonte, Popayán, Puracé, Rosas, Suárez, Timbío.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NARIÑO : El Charco, Ipiales, Santa Bárbara.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VALLE DEL CAUCA : Candelaria, Florida, La Cumbre, Palmira.</a:t>
                      </a:r>
                      <a:endParaRPr lang="es-MX"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3" name="Google Shape;144;p3" descr="Recurso 25.png"/>
          <p:cNvPicPr preferRelativeResize="0"/>
          <p:nvPr/>
        </p:nvPicPr>
        <p:blipFill rotWithShape="1">
          <a:blip r:embed="rId5">
            <a:alphaModFix/>
          </a:blip>
          <a:srcRect/>
          <a:stretch/>
        </p:blipFill>
        <p:spPr>
          <a:xfrm>
            <a:off x="4691277" y="2020527"/>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6">
            <a:alphaModFix/>
          </a:blip>
          <a:srcRect/>
          <a:stretch/>
        </p:blipFill>
        <p:spPr>
          <a:xfrm>
            <a:off x="4672387" y="3915891"/>
            <a:ext cx="476980" cy="448214"/>
          </a:xfrm>
          <a:prstGeom prst="rect">
            <a:avLst/>
          </a:prstGeom>
          <a:noFill/>
          <a:ln>
            <a:noFill/>
          </a:ln>
        </p:spPr>
      </p:pic>
      <p:pic>
        <p:nvPicPr>
          <p:cNvPr id="4" name="Google Shape;143;p3">
            <a:extLst>
              <a:ext uri="{FF2B5EF4-FFF2-40B4-BE49-F238E27FC236}">
                <a16:creationId xmlns:a16="http://schemas.microsoft.com/office/drawing/2014/main" id="{0883AD3D-DFDE-2FB7-AC71-FDFB21753C9A}"/>
              </a:ext>
            </a:extLst>
          </p:cNvPr>
          <p:cNvPicPr preferRelativeResize="0"/>
          <p:nvPr/>
        </p:nvPicPr>
        <p:blipFill rotWithShape="1">
          <a:blip r:embed="rId7">
            <a:alphaModFix/>
          </a:blip>
          <a:srcRect/>
          <a:stretch/>
        </p:blipFill>
        <p:spPr>
          <a:xfrm>
            <a:off x="4672387" y="3039256"/>
            <a:ext cx="476980" cy="448212"/>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oogle Shape;135;p3">
            <a:extLst>
              <a:ext uri="{FF2B5EF4-FFF2-40B4-BE49-F238E27FC236}">
                <a16:creationId xmlns:a16="http://schemas.microsoft.com/office/drawing/2014/main" id="{0DF8DC07-C12D-E396-D696-E15FD68877B6}"/>
              </a:ext>
            </a:extLst>
          </p:cNvPr>
          <p:cNvGraphicFramePr/>
          <p:nvPr/>
        </p:nvGraphicFramePr>
        <p:xfrm>
          <a:off x="5343263" y="2082464"/>
          <a:ext cx="6563890" cy="2628081"/>
        </p:xfrm>
        <a:graphic>
          <a:graphicData uri="http://schemas.openxmlformats.org/drawingml/2006/table">
            <a:tbl>
              <a:tblPr>
                <a:noFill/>
              </a:tblPr>
              <a:tblGrid>
                <a:gridCol w="961009">
                  <a:extLst>
                    <a:ext uri="{9D8B030D-6E8A-4147-A177-3AD203B41FA5}">
                      <a16:colId xmlns:a16="http://schemas.microsoft.com/office/drawing/2014/main" val="20000"/>
                    </a:ext>
                  </a:extLst>
                </a:gridCol>
                <a:gridCol w="5602881">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42257">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ARAUCA : Fortul, Saravena, Tame.</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CASANARE : Monterrey, Sabanalarga, Villanueva.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META : Acacías, Barranca De Upía, Cubarral, El Castillo, Guamal, La Macarena, Mesetas, Restrepo, San Juan De Arama, Uribe, Villavicencio, Vistahermosa.</a:t>
                      </a:r>
                      <a:endParaRPr lang="es-CO"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57694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CASANARE : Hato Corozal, Tauramena, Támara, Yopal.</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META : Cumaral, El Calvario, El Dorado, Lejanías, San Juanito.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3355241"/>
                  </a:ext>
                </a:extLst>
              </a:tr>
              <a:tr h="685664">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CASANARE : Aguazul,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Chámeza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Nunchía, Recetor, Sácama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4">
            <a:alphaModFix/>
          </a:blip>
          <a:srcRect/>
          <a:stretch/>
        </p:blipFill>
        <p:spPr>
          <a:xfrm>
            <a:off x="9063972" y="7545734"/>
            <a:ext cx="476980" cy="448214"/>
          </a:xfrm>
          <a:prstGeom prst="rect">
            <a:avLst/>
          </a:prstGeom>
          <a:noFill/>
          <a:ln>
            <a:noFill/>
          </a:ln>
        </p:spPr>
      </p:pic>
      <p:pic>
        <p:nvPicPr>
          <p:cNvPr id="17" name="Google Shape;144;p3">
            <a:extLst>
              <a:ext uri="{FF2B5EF4-FFF2-40B4-BE49-F238E27FC236}">
                <a16:creationId xmlns:a16="http://schemas.microsoft.com/office/drawing/2014/main" id="{8B95C7E3-D2B9-54DA-98D5-F108369DA187}"/>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18714640" y="2082464"/>
            <a:ext cx="439200" cy="416677"/>
          </a:xfrm>
          <a:prstGeom prst="rect">
            <a:avLst/>
          </a:prstGeom>
          <a:noFill/>
          <a:ln>
            <a:noFill/>
          </a:ln>
        </p:spPr>
      </p:pic>
      <p:pic>
        <p:nvPicPr>
          <p:cNvPr id="7" name="Google Shape;204;p4">
            <a:extLst>
              <a:ext uri="{FF2B5EF4-FFF2-40B4-BE49-F238E27FC236}">
                <a16:creationId xmlns:a16="http://schemas.microsoft.com/office/drawing/2014/main" id="{5E92A11B-A5F1-94F6-E2E8-6B8D649EA3A4}"/>
              </a:ext>
            </a:extLst>
          </p:cNvPr>
          <p:cNvPicPr preferRelativeResize="0"/>
          <p:nvPr/>
        </p:nvPicPr>
        <p:blipFill rotWithShape="1">
          <a:blip r:embed="rId6">
            <a:alphaModFix/>
          </a:blip>
          <a:srcRect/>
          <a:stretch/>
        </p:blipFill>
        <p:spPr>
          <a:xfrm>
            <a:off x="12304956" y="3223118"/>
            <a:ext cx="3742267" cy="1016567"/>
          </a:xfrm>
          <a:prstGeom prst="rect">
            <a:avLst/>
          </a:prstGeom>
          <a:noFill/>
          <a:ln>
            <a:noFill/>
          </a:ln>
        </p:spPr>
      </p:pic>
      <p:pic>
        <p:nvPicPr>
          <p:cNvPr id="11" name="Google Shape;144;p3" descr="Recurso 25.png">
            <a:extLst>
              <a:ext uri="{FF2B5EF4-FFF2-40B4-BE49-F238E27FC236}">
                <a16:creationId xmlns:a16="http://schemas.microsoft.com/office/drawing/2014/main" id="{178354B1-6461-98F3-9E21-0BC1C01A644D}"/>
              </a:ext>
            </a:extLst>
          </p:cNvPr>
          <p:cNvPicPr preferRelativeResize="0"/>
          <p:nvPr/>
        </p:nvPicPr>
        <p:blipFill rotWithShape="1">
          <a:blip r:embed="rId7">
            <a:alphaModFix/>
          </a:blip>
          <a:srcRect/>
          <a:stretch/>
        </p:blipFill>
        <p:spPr>
          <a:xfrm>
            <a:off x="12424329" y="1350638"/>
            <a:ext cx="439200" cy="448213"/>
          </a:xfrm>
          <a:prstGeom prst="rect">
            <a:avLst/>
          </a:prstGeom>
          <a:noFill/>
          <a:ln>
            <a:noFill/>
          </a:ln>
        </p:spPr>
      </p:pic>
      <p:pic>
        <p:nvPicPr>
          <p:cNvPr id="12" name="Google Shape;144;p3" descr="Recurso 25.png">
            <a:extLst>
              <a:ext uri="{FF2B5EF4-FFF2-40B4-BE49-F238E27FC236}">
                <a16:creationId xmlns:a16="http://schemas.microsoft.com/office/drawing/2014/main" id="{4DB84252-6EC2-C8FD-C62C-7162D2F4ED4E}"/>
              </a:ext>
            </a:extLst>
          </p:cNvPr>
          <p:cNvPicPr preferRelativeResize="0"/>
          <p:nvPr/>
        </p:nvPicPr>
        <p:blipFill rotWithShape="1">
          <a:blip r:embed="rId7">
            <a:alphaModFix/>
          </a:blip>
          <a:srcRect/>
          <a:stretch/>
        </p:blipFill>
        <p:spPr>
          <a:xfrm>
            <a:off x="5622136" y="2720789"/>
            <a:ext cx="439200" cy="448213"/>
          </a:xfrm>
          <a:prstGeom prst="rect">
            <a:avLst/>
          </a:prstGeom>
          <a:noFill/>
          <a:ln>
            <a:noFill/>
          </a:ln>
        </p:spPr>
      </p:pic>
      <p:pic>
        <p:nvPicPr>
          <p:cNvPr id="13" name="Google Shape;143;p3">
            <a:extLst>
              <a:ext uri="{FF2B5EF4-FFF2-40B4-BE49-F238E27FC236}">
                <a16:creationId xmlns:a16="http://schemas.microsoft.com/office/drawing/2014/main" id="{F893C6DD-1C63-736A-8FCC-AF93D20CF4FB}"/>
              </a:ext>
            </a:extLst>
          </p:cNvPr>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a:off x="5603246" y="4165228"/>
            <a:ext cx="476980" cy="446404"/>
          </a:xfrm>
          <a:prstGeom prst="rect">
            <a:avLst/>
          </a:prstGeom>
          <a:noFill/>
          <a:ln>
            <a:noFill/>
          </a:ln>
        </p:spPr>
      </p:pic>
      <p:pic>
        <p:nvPicPr>
          <p:cNvPr id="18" name="Google Shape;143;p3">
            <a:extLst>
              <a:ext uri="{FF2B5EF4-FFF2-40B4-BE49-F238E27FC236}">
                <a16:creationId xmlns:a16="http://schemas.microsoft.com/office/drawing/2014/main" id="{286446A5-23B9-3280-C8AB-BAA56569CF2A}"/>
              </a:ext>
            </a:extLst>
          </p:cNvPr>
          <p:cNvPicPr preferRelativeResize="0"/>
          <p:nvPr/>
        </p:nvPicPr>
        <p:blipFill rotWithShape="1">
          <a:blip r:embed="rId9">
            <a:alphaModFix/>
          </a:blip>
          <a:srcRect/>
          <a:stretch/>
        </p:blipFill>
        <p:spPr>
          <a:xfrm>
            <a:off x="5603246" y="3525094"/>
            <a:ext cx="476980" cy="448212"/>
          </a:xfrm>
          <a:prstGeom prst="rect">
            <a:avLst/>
          </a:prstGeom>
          <a:noFill/>
          <a:ln>
            <a:noFill/>
          </a:ln>
        </p:spPr>
      </p:pic>
      <p:pic>
        <p:nvPicPr>
          <p:cNvPr id="6" name="Google Shape;143;p3">
            <a:extLst>
              <a:ext uri="{FF2B5EF4-FFF2-40B4-BE49-F238E27FC236}">
                <a16:creationId xmlns:a16="http://schemas.microsoft.com/office/drawing/2014/main" id="{85E6F565-7F07-8DFA-84A9-91D4E70A4B6B}"/>
              </a:ext>
            </a:extLst>
          </p:cNvPr>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a:off x="15968046" y="3526902"/>
            <a:ext cx="476980" cy="446404"/>
          </a:xfrm>
          <a:prstGeom prst="rect">
            <a:avLst/>
          </a:prstGeom>
          <a:noFill/>
          <a:ln>
            <a:noFill/>
          </a:ln>
        </p:spPr>
      </p:pic>
      <p:pic>
        <p:nvPicPr>
          <p:cNvPr id="22" name="Google Shape;143;p3">
            <a:extLst>
              <a:ext uri="{FF2B5EF4-FFF2-40B4-BE49-F238E27FC236}">
                <a16:creationId xmlns:a16="http://schemas.microsoft.com/office/drawing/2014/main" id="{103C79F6-975A-B012-BB06-45812B5BD5C2}"/>
              </a:ext>
            </a:extLst>
          </p:cNvPr>
          <p:cNvPicPr preferRelativeResize="0"/>
          <p:nvPr/>
        </p:nvPicPr>
        <p:blipFill rotWithShape="1">
          <a:blip r:embed="rId9">
            <a:alphaModFix/>
          </a:blip>
          <a:srcRect/>
          <a:stretch/>
        </p:blipFill>
        <p:spPr>
          <a:xfrm>
            <a:off x="12405439" y="1992696"/>
            <a:ext cx="476980" cy="448212"/>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4915" y="990600"/>
            <a:ext cx="5005156" cy="5162815"/>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4">
            <a:alphaModFix/>
          </a:blip>
          <a:srcRect/>
          <a:stretch/>
        </p:blipFill>
        <p:spPr>
          <a:xfrm>
            <a:off x="12568121" y="2411033"/>
            <a:ext cx="3742267" cy="1016567"/>
          </a:xfrm>
          <a:prstGeom prst="rect">
            <a:avLst/>
          </a:prstGeom>
          <a:noFill/>
          <a:ln>
            <a:noFill/>
          </a:ln>
        </p:spPr>
      </p:pic>
      <p:pic>
        <p:nvPicPr>
          <p:cNvPr id="14" name="Google Shape;142;p3">
            <a:extLst>
              <a:ext uri="{FF2B5EF4-FFF2-40B4-BE49-F238E27FC236}">
                <a16:creationId xmlns:a16="http://schemas.microsoft.com/office/drawing/2014/main" id="{E82C0A58-F89C-B41E-C7C1-AC1E94E95D80}"/>
              </a:ext>
            </a:extLst>
          </p:cNvPr>
          <p:cNvPicPr preferRelativeResize="0"/>
          <p:nvPr/>
        </p:nvPicPr>
        <p:blipFill rotWithShape="1">
          <a:blip r:embed="rId5">
            <a:alphaModFix/>
          </a:blip>
          <a:srcRect/>
          <a:stretch/>
        </p:blipFill>
        <p:spPr>
          <a:xfrm>
            <a:off x="12606632" y="1780669"/>
            <a:ext cx="476980" cy="448214"/>
          </a:xfrm>
          <a:prstGeom prst="rect">
            <a:avLst/>
          </a:prstGeom>
          <a:noFill/>
          <a:ln>
            <a:noFill/>
          </a:ln>
        </p:spPr>
      </p:pic>
      <p:pic>
        <p:nvPicPr>
          <p:cNvPr id="3" name="Google Shape;144;p3" descr="Recurso 25.png">
            <a:extLst>
              <a:ext uri="{FF2B5EF4-FFF2-40B4-BE49-F238E27FC236}">
                <a16:creationId xmlns:a16="http://schemas.microsoft.com/office/drawing/2014/main" id="{32FE7567-5BF9-58B3-8F1D-653F8265EED0}"/>
              </a:ext>
            </a:extLst>
          </p:cNvPr>
          <p:cNvPicPr preferRelativeResize="0"/>
          <p:nvPr/>
        </p:nvPicPr>
        <p:blipFill rotWithShape="1">
          <a:blip r:embed="rId6">
            <a:alphaModFix/>
          </a:blip>
          <a:srcRect/>
          <a:stretch/>
        </p:blipFill>
        <p:spPr>
          <a:xfrm>
            <a:off x="12602051" y="664095"/>
            <a:ext cx="439200" cy="448213"/>
          </a:xfrm>
          <a:prstGeom prst="rect">
            <a:avLst/>
          </a:prstGeom>
          <a:noFill/>
          <a:ln>
            <a:noFill/>
          </a:ln>
        </p:spPr>
      </p:pic>
      <p:pic>
        <p:nvPicPr>
          <p:cNvPr id="5" name="Google Shape;143;p3">
            <a:extLst>
              <a:ext uri="{FF2B5EF4-FFF2-40B4-BE49-F238E27FC236}">
                <a16:creationId xmlns:a16="http://schemas.microsoft.com/office/drawing/2014/main" id="{AC17DEAA-63F3-AAC6-D496-550209D7680E}"/>
              </a:ext>
            </a:extLst>
          </p:cNvPr>
          <p:cNvPicPr preferRelativeResize="0"/>
          <p:nvPr/>
        </p:nvPicPr>
        <p:blipFill rotWithShape="1">
          <a:blip r:embed="rId7">
            <a:alphaModFix/>
          </a:blip>
          <a:srcRect/>
          <a:stretch/>
        </p:blipFill>
        <p:spPr>
          <a:xfrm>
            <a:off x="12606632" y="1150307"/>
            <a:ext cx="476980" cy="448212"/>
          </a:xfrm>
          <a:prstGeom prst="rect">
            <a:avLst/>
          </a:prstGeom>
          <a:noFill/>
          <a:ln>
            <a:noFill/>
          </a:ln>
        </p:spPr>
      </p:pic>
      <p:graphicFrame>
        <p:nvGraphicFramePr>
          <p:cNvPr id="6" name="Google Shape;135;p3">
            <a:extLst>
              <a:ext uri="{FF2B5EF4-FFF2-40B4-BE49-F238E27FC236}">
                <a16:creationId xmlns:a16="http://schemas.microsoft.com/office/drawing/2014/main" id="{6068B7F5-7324-B63E-8F9A-DCD0854562E8}"/>
              </a:ext>
            </a:extLst>
          </p:cNvPr>
          <p:cNvGraphicFramePr/>
          <p:nvPr/>
        </p:nvGraphicFramePr>
        <p:xfrm>
          <a:off x="5300969" y="1780669"/>
          <a:ext cx="6574723" cy="2639377"/>
        </p:xfrm>
        <a:graphic>
          <a:graphicData uri="http://schemas.openxmlformats.org/drawingml/2006/table">
            <a:tbl>
              <a:tblPr>
                <a:noFill/>
              </a:tblPr>
              <a:tblGrid>
                <a:gridCol w="868922">
                  <a:extLst>
                    <a:ext uri="{9D8B030D-6E8A-4147-A177-3AD203B41FA5}">
                      <a16:colId xmlns:a16="http://schemas.microsoft.com/office/drawing/2014/main" val="20000"/>
                    </a:ext>
                  </a:extLst>
                </a:gridCol>
                <a:gridCol w="5705801">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CAQUETÁ : Florencia.</a:t>
                      </a:r>
                      <a:endParaRPr lang="es-CO"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CAQUETÁ : Belén De Los Andaquíes, Morelia.</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PUTUMAYO : Mocoa, Orito.</a:t>
                      </a:r>
                      <a:endParaRPr lang="es-MX"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7234637"/>
                  </a:ext>
                </a:extLst>
              </a:tr>
              <a:tr h="720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CAQUETÁ : El Doncello, El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Paujíl</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La Montañita, Puerto Rico, San José Del Fragua, San Vicente Del Caguán.</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7" name="Google Shape;144;p3" descr="Recurso 25.png">
            <a:extLst>
              <a:ext uri="{FF2B5EF4-FFF2-40B4-BE49-F238E27FC236}">
                <a16:creationId xmlns:a16="http://schemas.microsoft.com/office/drawing/2014/main" id="{EECAA91C-7BF7-75B7-E6B0-5E6617E89325}"/>
              </a:ext>
            </a:extLst>
          </p:cNvPr>
          <p:cNvPicPr preferRelativeResize="0"/>
          <p:nvPr/>
        </p:nvPicPr>
        <p:blipFill rotWithShape="1">
          <a:blip r:embed="rId6">
            <a:alphaModFix/>
          </a:blip>
          <a:srcRect/>
          <a:stretch/>
        </p:blipFill>
        <p:spPr>
          <a:xfrm>
            <a:off x="5517460" y="2386103"/>
            <a:ext cx="439200" cy="448213"/>
          </a:xfrm>
          <a:prstGeom prst="rect">
            <a:avLst/>
          </a:prstGeom>
          <a:noFill/>
          <a:ln>
            <a:noFill/>
          </a:ln>
        </p:spPr>
      </p:pic>
      <p:pic>
        <p:nvPicPr>
          <p:cNvPr id="10" name="Google Shape;143;p3">
            <a:extLst>
              <a:ext uri="{FF2B5EF4-FFF2-40B4-BE49-F238E27FC236}">
                <a16:creationId xmlns:a16="http://schemas.microsoft.com/office/drawing/2014/main" id="{38983798-4E1A-F1A0-C4E6-1717DF175E86}"/>
              </a:ext>
            </a:extLst>
          </p:cNvPr>
          <p:cNvPicPr preferRelativeResize="0"/>
          <p:nvPr/>
        </p:nvPicPr>
        <p:blipFill rotWithShape="1">
          <a:blip r:embed="rId7">
            <a:alphaModFix/>
          </a:blip>
          <a:srcRect/>
          <a:stretch/>
        </p:blipFill>
        <p:spPr>
          <a:xfrm>
            <a:off x="5498570" y="3106117"/>
            <a:ext cx="476980" cy="448212"/>
          </a:xfrm>
          <a:prstGeom prst="rect">
            <a:avLst/>
          </a:prstGeom>
          <a:noFill/>
          <a:ln>
            <a:noFill/>
          </a:ln>
        </p:spPr>
      </p:pic>
      <p:pic>
        <p:nvPicPr>
          <p:cNvPr id="11" name="Google Shape;142;p3">
            <a:extLst>
              <a:ext uri="{FF2B5EF4-FFF2-40B4-BE49-F238E27FC236}">
                <a16:creationId xmlns:a16="http://schemas.microsoft.com/office/drawing/2014/main" id="{A3711325-6FCC-E4F8-6CF2-A47FF11CAAD4}"/>
              </a:ext>
            </a:extLst>
          </p:cNvPr>
          <p:cNvPicPr preferRelativeResize="0"/>
          <p:nvPr/>
        </p:nvPicPr>
        <p:blipFill rotWithShape="1">
          <a:blip r:embed="rId5">
            <a:alphaModFix/>
          </a:blip>
          <a:srcRect/>
          <a:stretch/>
        </p:blipFill>
        <p:spPr>
          <a:xfrm>
            <a:off x="5498570" y="3826130"/>
            <a:ext cx="476980" cy="448214"/>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3">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8441F"/>
              </a:buClr>
              <a:buSzPts val="2400"/>
              <a:buFont typeface="Arial"/>
              <a:buNone/>
              <a:tabLst/>
              <a:defRPr/>
            </a:pPr>
            <a:r>
              <a:rPr kumimoji="0" lang="es-MX" sz="2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RESUMEN</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p:cNvSpPr txBox="1"/>
          <p:nvPr/>
        </p:nvSpPr>
        <p:spPr>
          <a:xfrm>
            <a:off x="8090116" y="1177875"/>
            <a:ext cx="33282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Mapa de Pronóstico de la Amenaza por </a:t>
            </a:r>
            <a:r>
              <a:rPr kumimoji="0" lang="es-MX" sz="1100" b="0" i="0" u="none" strike="noStrike" kern="0" cap="none" spc="0" normalizeH="0" baseline="0" noProof="0" dirty="0">
                <a:ln>
                  <a:noFill/>
                </a:ln>
                <a:solidFill>
                  <a:srgbClr val="C00000"/>
                </a:solidFill>
                <a:effectLst/>
                <a:uLnTx/>
                <a:uFillTx/>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30869" y="1608762"/>
            <a:ext cx="3269245" cy="4623196"/>
          </a:xfrm>
          <a:prstGeom prst="rect">
            <a:avLst/>
          </a:prstGeom>
          <a:noFill/>
          <a:ln>
            <a:noFill/>
          </a:ln>
        </p:spPr>
      </p:pic>
      <p:sp>
        <p:nvSpPr>
          <p:cNvPr id="3" name="Google Shape;374;p2">
            <a:extLst>
              <a:ext uri="{FF2B5EF4-FFF2-40B4-BE49-F238E27FC236}">
                <a16:creationId xmlns:a16="http://schemas.microsoft.com/office/drawing/2014/main" id="{E33A7EFE-AC62-3BA5-BE6F-D8E98100CD9D}"/>
              </a:ext>
            </a:extLst>
          </p:cNvPr>
          <p:cNvSpPr txBox="1"/>
          <p:nvPr/>
        </p:nvSpPr>
        <p:spPr>
          <a:xfrm>
            <a:off x="521776" y="2481993"/>
            <a:ext cx="6816719" cy="230828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a:ea typeface="Verdana"/>
                <a:cs typeface="+mn-cs"/>
                <a:sym typeface="Verdana"/>
              </a:rPr>
              <a:t>Alerta Alta: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Sin municipios en alerta.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srgbClr val="7F7F7F"/>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Verdana"/>
                <a:ea typeface="Verdana"/>
                <a:cs typeface="+mn-cs"/>
                <a:sym typeface="Verdana"/>
              </a:rPr>
              <a:t>Alerta Moderada: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Sin municipios en alerta.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srgbClr val="7F7F7F"/>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 </a:t>
            </a:r>
            <a:r>
              <a:rPr kumimoji="0" lang="es-ES" sz="1600" b="0" i="0" u="none" strike="noStrike" kern="1200" cap="none" spc="0" normalizeH="0" baseline="0" noProof="0" dirty="0">
                <a:ln>
                  <a:noFill/>
                </a:ln>
                <a:solidFill>
                  <a:srgbClr val="7F7F7F"/>
                </a:solidFill>
                <a:effectLst/>
                <a:uLnTx/>
                <a:uFillTx/>
                <a:latin typeface="Verdana"/>
                <a:ea typeface="Verdana"/>
                <a:cs typeface="+mn-cs"/>
                <a:sym typeface="Verdana"/>
              </a:rPr>
              <a:t>En algunos municipios de las regiones Caribe y Orinoquía.</a:t>
            </a:r>
            <a:endPar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081584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a:sym typeface="Verdana"/>
              </a:rPr>
              <a:t>Gráfica de seguimiento de alertas por pronóstico de la amenaza de </a:t>
            </a: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incendios de la cobertura vegetal para Colombia durante los últimos 30 días</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a:t>
            </a: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porcentaje de </a:t>
            </a: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3"/>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4190959" y="1915605"/>
            <a:ext cx="2652085" cy="2747438"/>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30 de abril de 2026 | 18:00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6" name="Google Shape;387;p3"/>
          <p:cNvPicPr preferRelativeResize="0"/>
          <p:nvPr/>
        </p:nvPicPr>
        <p:blipFill>
          <a:blip r:embed="rId5" r:link="rId6" cstate="print">
            <a:extLst>
              <a:ext uri="{28A0092B-C50C-407E-A947-70E740481C1C}">
                <a14:useLocalDpi xmlns:a14="http://schemas.microsoft.com/office/drawing/2010/main" val="0"/>
              </a:ext>
            </a:extLst>
          </a:blip>
          <a:srcRect/>
          <a:stretch>
            <a:fillRect/>
          </a:stretch>
        </p:blipFill>
        <p:spPr>
          <a:xfrm>
            <a:off x="357473" y="1146175"/>
            <a:ext cx="3834661" cy="5422776"/>
          </a:xfrm>
          <a:prstGeom prst="rect">
            <a:avLst/>
          </a:prstGeom>
          <a:noFill/>
          <a:ln>
            <a:noFill/>
          </a:ln>
        </p:spPr>
      </p:pic>
      <p:pic>
        <p:nvPicPr>
          <p:cNvPr id="10" name="Google Shape;390;p3">
            <a:extLst>
              <a:ext uri="{FF2B5EF4-FFF2-40B4-BE49-F238E27FC236}">
                <a16:creationId xmlns:a16="http://schemas.microsoft.com/office/drawing/2014/main" id="{A83E930C-E9CF-93E6-B058-20C3892991AF}"/>
              </a:ext>
            </a:extLst>
          </p:cNvPr>
          <p:cNvPicPr preferRelativeResize="0">
            <a:picLocks/>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10070536" y="2065792"/>
            <a:ext cx="1800000" cy="2316427"/>
          </a:xfrm>
          <a:prstGeom prst="rect">
            <a:avLst/>
          </a:prstGeom>
          <a:noFill/>
          <a:ln>
            <a:noFill/>
          </a:ln>
        </p:spPr>
      </p:pic>
      <p:pic>
        <p:nvPicPr>
          <p:cNvPr id="11" name="Google Shape;388;p3">
            <a:extLst>
              <a:ext uri="{FF2B5EF4-FFF2-40B4-BE49-F238E27FC236}">
                <a16:creationId xmlns:a16="http://schemas.microsoft.com/office/drawing/2014/main" id="{27138F00-C85A-E9A8-4C91-5F034DFE3BD7}"/>
              </a:ext>
            </a:extLst>
          </p:cNvPr>
          <p:cNvPicPr preferRelativeResize="0">
            <a:picLocks/>
          </p:cNvPicPr>
          <p:nvPr/>
        </p:nvPicPr>
        <p:blipFill>
          <a:blip r:embed="rId9" r:link="rId10" cstate="print">
            <a:extLst>
              <a:ext uri="{28A0092B-C50C-407E-A947-70E740481C1C}">
                <a14:useLocalDpi xmlns:a14="http://schemas.microsoft.com/office/drawing/2010/main" val="0"/>
              </a:ext>
            </a:extLst>
          </a:blip>
          <a:srcRect/>
          <a:stretch>
            <a:fillRect/>
          </a:stretch>
        </p:blipFill>
        <p:spPr>
          <a:xfrm>
            <a:off x="8270536" y="2065792"/>
            <a:ext cx="1800000" cy="884442"/>
          </a:xfrm>
          <a:prstGeom prst="rect">
            <a:avLst/>
          </a:prstGeom>
          <a:noFill/>
          <a:ln>
            <a:noFill/>
          </a:ln>
        </p:spPr>
      </p:pic>
      <p:pic>
        <p:nvPicPr>
          <p:cNvPr id="12" name="Google Shape;389;p3">
            <a:extLst>
              <a:ext uri="{FF2B5EF4-FFF2-40B4-BE49-F238E27FC236}">
                <a16:creationId xmlns:a16="http://schemas.microsoft.com/office/drawing/2014/main" id="{9AC16C74-B491-B410-712B-F991C6D3F452}"/>
              </a:ext>
            </a:extLst>
          </p:cNvPr>
          <p:cNvPicPr preferRelativeResize="0">
            <a:picLocks/>
          </p:cNvPicPr>
          <p:nvPr/>
        </p:nvPicPr>
        <p:blipFill>
          <a:blip r:embed="rId11" r:link="rId12" cstate="print">
            <a:extLst>
              <a:ext uri="{28A0092B-C50C-407E-A947-70E740481C1C}">
                <a14:useLocalDpi xmlns:a14="http://schemas.microsoft.com/office/drawing/2010/main" val="0"/>
              </a:ext>
            </a:extLst>
          </a:blip>
          <a:srcRect/>
          <a:stretch>
            <a:fillRect/>
          </a:stretch>
        </p:blipFill>
        <p:spPr>
          <a:xfrm>
            <a:off x="6519626" y="2065792"/>
            <a:ext cx="1800000" cy="884442"/>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extLst>
              <p:ext uri="{D42A27DB-BD31-4B8C-83A1-F6EECF244321}">
                <p14:modId xmlns:p14="http://schemas.microsoft.com/office/powerpoint/2010/main" val="2244354859"/>
              </p:ext>
            </p:extLst>
          </p:nvPr>
        </p:nvGraphicFramePr>
        <p:xfrm>
          <a:off x="862207" y="1450902"/>
          <a:ext cx="10731500" cy="286811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noProof="0" dirty="0">
                          <a:solidFill>
                            <a:schemeClr val="bg1"/>
                          </a:solidFill>
                          <a:latin typeface="Verdana"/>
                          <a:ea typeface="Verdana"/>
                          <a:cs typeface="Verdana"/>
                          <a:sym typeface="Verdana"/>
                        </a:rPr>
                        <a:t>REGIÓN DE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noProof="0" dirty="0">
                          <a:solidFill>
                            <a:srgbClr val="16719A"/>
                          </a:solidFill>
                          <a:latin typeface="Verdana"/>
                          <a:ea typeface="Verdana"/>
                          <a:cs typeface="Verdana"/>
                          <a:sym typeface="Verdana"/>
                        </a:rPr>
                        <a:t>SITIOS PARA LOS CUALES SE GENERA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lang="es-CO" sz="1100" b="0" u="none" strike="noStrike" cap="none" noProof="0"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ALTIPLANO CUNDIBOYACENSE</a:t>
                      </a:r>
                      <a:endParaRPr lang="es-CO" sz="1400" noProof="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chemeClr val="tx1"/>
                          </a:solidFill>
                          <a:latin typeface="Verdana"/>
                          <a:ea typeface="Verdana"/>
                          <a:cs typeface="Verdana"/>
                          <a:sym typeface="Verdana"/>
                        </a:rPr>
                        <a:t>CUNDINAMARCA: </a:t>
                      </a:r>
                      <a:r>
                        <a:rPr lang="es-CO" sz="1000" b="0" u="none" strike="noStrike" cap="none" noProof="0" dirty="0">
                          <a:solidFill>
                            <a:schemeClr val="tx1"/>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noProof="0"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noProof="0" dirty="0">
                          <a:solidFill>
                            <a:schemeClr val="tx1"/>
                          </a:solidFill>
                          <a:latin typeface="Verdana"/>
                          <a:ea typeface="Verdana"/>
                          <a:cs typeface="Verdana"/>
                          <a:sym typeface="Verdana"/>
                        </a:rPr>
                        <a:t>BOYACÁ</a:t>
                      </a:r>
                      <a:r>
                        <a:rPr lang="es-CO" sz="1000" b="0" u="none" strike="noStrike" cap="none" noProof="0" dirty="0">
                          <a:solidFill>
                            <a:schemeClr val="tx1"/>
                          </a:solidFill>
                          <a:latin typeface="Verdana"/>
                          <a:ea typeface="Verdana"/>
                          <a:cs typeface="Verdana"/>
                          <a:sym typeface="Verdana"/>
                        </a:rPr>
                        <a:t>: Tunja, Aquitania, Arcabuco, Belén, </a:t>
                      </a:r>
                      <a:r>
                        <a:rPr lang="es-CO" sz="1000" b="0" u="none" strike="noStrike" cap="none" noProof="0" dirty="0" err="1">
                          <a:solidFill>
                            <a:schemeClr val="tx1"/>
                          </a:solidFill>
                          <a:latin typeface="Verdana"/>
                          <a:ea typeface="Verdana"/>
                          <a:cs typeface="Verdana"/>
                          <a:sym typeface="Verdana"/>
                        </a:rPr>
                        <a:t>Betéitiva</a:t>
                      </a:r>
                      <a:r>
                        <a:rPr lang="es-CO" sz="1000" b="0" u="none" strike="noStrike" cap="none" noProof="0" dirty="0">
                          <a:solidFill>
                            <a:schemeClr val="tx1"/>
                          </a:solidFill>
                          <a:latin typeface="Verdana"/>
                          <a:ea typeface="Verdana"/>
                          <a:cs typeface="Verdana"/>
                          <a:sym typeface="Verdana"/>
                        </a:rPr>
                        <a:t>, </a:t>
                      </a:r>
                      <a:r>
                        <a:rPr lang="es-CO" sz="1000" b="0" u="none" strike="noStrike" cap="none" noProof="0" dirty="0" err="1">
                          <a:solidFill>
                            <a:schemeClr val="tx1"/>
                          </a:solidFill>
                          <a:latin typeface="Verdana"/>
                          <a:ea typeface="Verdana"/>
                          <a:cs typeface="Verdana"/>
                          <a:sym typeface="Verdana"/>
                        </a:rPr>
                        <a:t>Busbanzá</a:t>
                      </a:r>
                      <a:r>
                        <a:rPr lang="es-CO" sz="1000" b="0" u="none" strike="noStrike" cap="none" noProof="0" dirty="0">
                          <a:solidFill>
                            <a:schemeClr val="tx1"/>
                          </a:solidFill>
                          <a:latin typeface="Verdana"/>
                          <a:ea typeface="Verdana"/>
                          <a:cs typeface="Verdana"/>
                          <a:sym typeface="Verdana"/>
                        </a:rPr>
                        <a:t>, Caldas, Cerinza, Chiquinquirá, </a:t>
                      </a:r>
                      <a:r>
                        <a:rPr lang="es-CO" sz="1000" b="0" u="none" strike="noStrike" cap="none" noProof="0" dirty="0" err="1">
                          <a:solidFill>
                            <a:schemeClr val="tx1"/>
                          </a:solidFill>
                          <a:latin typeface="Verdana"/>
                          <a:ea typeface="Verdana"/>
                          <a:cs typeface="Verdana"/>
                          <a:sym typeface="Verdana"/>
                        </a:rPr>
                        <a:t>Chivatá</a:t>
                      </a:r>
                      <a:r>
                        <a:rPr lang="es-CO" sz="1000" b="0" u="none" strike="noStrike" cap="none" noProof="0" dirty="0">
                          <a:solidFill>
                            <a:schemeClr val="tx1"/>
                          </a:solidFill>
                          <a:latin typeface="Verdana"/>
                          <a:ea typeface="Verdana"/>
                          <a:cs typeface="Verdana"/>
                          <a:sym typeface="Verdana"/>
                        </a:rPr>
                        <a:t>, Ciénega, Cómbita, Corrales, Cucaita, </a:t>
                      </a:r>
                      <a:r>
                        <a:rPr lang="es-CO" sz="1000" b="0" u="none" strike="noStrike" cap="none" noProof="0" dirty="0" err="1">
                          <a:solidFill>
                            <a:schemeClr val="tx1"/>
                          </a:solidFill>
                          <a:latin typeface="Verdana"/>
                          <a:ea typeface="Verdana"/>
                          <a:cs typeface="Verdana"/>
                          <a:sym typeface="Verdana"/>
                        </a:rPr>
                        <a:t>Cuítiva</a:t>
                      </a:r>
                      <a:r>
                        <a:rPr lang="es-CO" sz="1000" b="0" u="none" strike="noStrike" cap="none" noProof="0" dirty="0">
                          <a:solidFill>
                            <a:schemeClr val="tx1"/>
                          </a:solidFill>
                          <a:latin typeface="Verdana"/>
                          <a:ea typeface="Verdana"/>
                          <a:cs typeface="Verdana"/>
                          <a:sym typeface="Verdana"/>
                        </a:rPr>
                        <a:t>, Chíquiza, Duitama, Firavitoba, Floresta, Gámeza, Iza, Villa de Leyva, Mongua, Monguí, Motavita, Nobsa, </a:t>
                      </a:r>
                      <a:r>
                        <a:rPr lang="es-CO" sz="1000" b="0" u="none" strike="noStrike" cap="none" noProof="0" dirty="0" err="1">
                          <a:solidFill>
                            <a:schemeClr val="tx1"/>
                          </a:solidFill>
                          <a:latin typeface="Verdana"/>
                          <a:ea typeface="Verdana"/>
                          <a:cs typeface="Verdana"/>
                          <a:sym typeface="Verdana"/>
                        </a:rPr>
                        <a:t>Oicatá</a:t>
                      </a:r>
                      <a:r>
                        <a:rPr lang="es-CO" sz="1000" b="0" u="none" strike="noStrike" cap="none" noProof="0" dirty="0">
                          <a:solidFill>
                            <a:schemeClr val="tx1"/>
                          </a:solidFill>
                          <a:latin typeface="Verdana"/>
                          <a:ea typeface="Verdana"/>
                          <a:cs typeface="Verdana"/>
                          <a:sym typeface="Verdana"/>
                        </a:rPr>
                        <a:t>, Paipa, Paz de Río, Pesca, Ráquira, </a:t>
                      </a:r>
                      <a:r>
                        <a:rPr lang="es-CO" sz="1000" b="0" u="none" strike="noStrike" cap="none" noProof="0" dirty="0" err="1">
                          <a:solidFill>
                            <a:schemeClr val="tx1"/>
                          </a:solidFill>
                          <a:latin typeface="Verdana"/>
                          <a:ea typeface="Verdana"/>
                          <a:cs typeface="Verdana"/>
                          <a:sym typeface="Verdana"/>
                        </a:rPr>
                        <a:t>Saboyá</a:t>
                      </a:r>
                      <a:r>
                        <a:rPr lang="es-CO" sz="1000" b="0" u="none" strike="noStrike" cap="none" noProof="0" dirty="0">
                          <a:solidFill>
                            <a:schemeClr val="tx1"/>
                          </a:solidFill>
                          <a:latin typeface="Verdana"/>
                          <a:ea typeface="Verdana"/>
                          <a:cs typeface="Verdana"/>
                          <a:sym typeface="Verdana"/>
                        </a:rPr>
                        <a:t>, Samacá, San Miguel de Sema, Santa Rosa de Viterbo, Siachoque, Socha, Sogamoso, Sora, </a:t>
                      </a:r>
                      <a:r>
                        <a:rPr lang="es-CO" sz="1000" b="0" u="none" strike="noStrike" cap="none" noProof="0" dirty="0" err="1">
                          <a:solidFill>
                            <a:schemeClr val="tx1"/>
                          </a:solidFill>
                          <a:latin typeface="Verdana"/>
                          <a:ea typeface="Verdana"/>
                          <a:cs typeface="Verdana"/>
                          <a:sym typeface="Verdana"/>
                        </a:rPr>
                        <a:t>Sotaquirá</a:t>
                      </a:r>
                      <a:r>
                        <a:rPr lang="es-CO" sz="1000" b="0" u="none" strike="noStrike" cap="none" noProof="0" dirty="0">
                          <a:solidFill>
                            <a:schemeClr val="tx1"/>
                          </a:solidFill>
                          <a:latin typeface="Verdana"/>
                          <a:ea typeface="Verdana"/>
                          <a:cs typeface="Verdana"/>
                          <a:sym typeface="Verdana"/>
                        </a:rPr>
                        <a:t>, Soracá, Tasco, Tibasosa, Toca, Tópaga, Tota, Tuta, </a:t>
                      </a:r>
                      <a:r>
                        <a:rPr lang="es-CO" sz="1000" b="0" u="none" strike="noStrike" cap="none" noProof="0" dirty="0" err="1">
                          <a:solidFill>
                            <a:schemeClr val="tx1"/>
                          </a:solidFill>
                          <a:latin typeface="Verdana"/>
                          <a:ea typeface="Verdana"/>
                          <a:cs typeface="Verdana"/>
                          <a:sym typeface="Verdana"/>
                        </a:rPr>
                        <a:t>Tutazá</a:t>
                      </a:r>
                      <a:r>
                        <a:rPr lang="es-CO" sz="1000" b="0" u="none" strike="noStrike" cap="none" noProof="0" dirty="0">
                          <a:solidFill>
                            <a:schemeClr val="tx1"/>
                          </a:solidFill>
                          <a:latin typeface="Verdana"/>
                          <a:ea typeface="Verdana"/>
                          <a:cs typeface="Verdana"/>
                          <a:sym typeface="Verdana"/>
                        </a:rPr>
                        <a:t>, Ventaquemada y </a:t>
                      </a:r>
                      <a:r>
                        <a:rPr lang="es-CO" sz="1000" b="0" u="none" strike="noStrike" cap="none" noProof="0" dirty="0" err="1">
                          <a:solidFill>
                            <a:schemeClr val="tx1"/>
                          </a:solidFill>
                          <a:latin typeface="Verdana"/>
                          <a:ea typeface="Verdana"/>
                          <a:cs typeface="Verdana"/>
                          <a:sym typeface="Verdana"/>
                        </a:rPr>
                        <a:t>Viracachá</a:t>
                      </a:r>
                      <a:r>
                        <a:rPr lang="es-CO" sz="1000" b="0" u="none" strike="noStrike" cap="none" noProof="0" dirty="0">
                          <a:solidFill>
                            <a:schemeClr val="tx1"/>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noProof="0"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rgbClr val="04945F"/>
                          </a:solidFill>
                          <a:latin typeface="Verdana"/>
                          <a:ea typeface="Verdana"/>
                          <a:cs typeface="Verdana"/>
                          <a:sym typeface="Verdana"/>
                        </a:rPr>
                        <a:t>CAUCA </a:t>
                      </a: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noProof="0" dirty="0">
                          <a:solidFill>
                            <a:schemeClr val="tx1"/>
                          </a:solidFill>
                          <a:latin typeface="Verdana"/>
                          <a:ea typeface="Verdana"/>
                          <a:sym typeface="Verdana"/>
                        </a:rPr>
                        <a:t>CAUCA: </a:t>
                      </a:r>
                      <a:r>
                        <a:rPr lang="es-CO" sz="1000" b="0" u="none" strike="noStrike" cap="none" noProof="0" dirty="0">
                          <a:solidFill>
                            <a:schemeClr val="tx1"/>
                          </a:solidFill>
                          <a:latin typeface="Verdana"/>
                          <a:ea typeface="Verdana"/>
                          <a:sym typeface="Verdana"/>
                        </a:rPr>
                        <a:t>Almaguer, Bolívar, Corinto, </a:t>
                      </a:r>
                      <a:r>
                        <a:rPr lang="es-CO" sz="1000" b="0" u="none" strike="noStrike" cap="none" noProof="0" dirty="0" err="1">
                          <a:solidFill>
                            <a:schemeClr val="tx1"/>
                          </a:solidFill>
                          <a:latin typeface="Verdana"/>
                          <a:ea typeface="Verdana"/>
                          <a:sym typeface="Verdana"/>
                        </a:rPr>
                        <a:t>Inzá</a:t>
                      </a:r>
                      <a:r>
                        <a:rPr lang="es-CO" sz="1000" b="0" u="none" strike="noStrike" cap="none" noProof="0" dirty="0">
                          <a:solidFill>
                            <a:schemeClr val="tx1"/>
                          </a:solidFill>
                          <a:latin typeface="Verdana"/>
                          <a:ea typeface="Verdana"/>
                          <a:sym typeface="Verdana"/>
                        </a:rPr>
                        <a:t>, </a:t>
                      </a:r>
                      <a:r>
                        <a:rPr lang="es-CO" sz="1000" b="0" u="none" strike="noStrike" cap="none" noProof="0" dirty="0" err="1">
                          <a:solidFill>
                            <a:schemeClr val="tx1"/>
                          </a:solidFill>
                          <a:latin typeface="Verdana"/>
                          <a:ea typeface="Verdana"/>
                          <a:sym typeface="Verdana"/>
                        </a:rPr>
                        <a:t>Jambaló</a:t>
                      </a:r>
                      <a:r>
                        <a:rPr lang="es-CO" sz="1000" b="0" u="none" strike="noStrike" cap="none" noProof="0" dirty="0">
                          <a:solidFill>
                            <a:schemeClr val="tx1"/>
                          </a:solidFill>
                          <a:latin typeface="Verdana"/>
                          <a:ea typeface="Verdana"/>
                          <a:sym typeface="Verdana"/>
                        </a:rPr>
                        <a:t>, La Vega, Miranda, Páez (Belalcázar), Puracé (</a:t>
                      </a:r>
                      <a:r>
                        <a:rPr lang="es-CO" sz="1000" b="0" u="none" strike="noStrike" cap="none" noProof="0" dirty="0" err="1">
                          <a:solidFill>
                            <a:schemeClr val="tx1"/>
                          </a:solidFill>
                          <a:latin typeface="Verdana"/>
                          <a:ea typeface="Verdana"/>
                          <a:sym typeface="Verdana"/>
                        </a:rPr>
                        <a:t>Coconuco</a:t>
                      </a:r>
                      <a:r>
                        <a:rPr lang="es-CO" sz="1000" b="0" u="none" strike="noStrike" cap="none" noProof="0" dirty="0">
                          <a:solidFill>
                            <a:schemeClr val="tx1"/>
                          </a:solidFill>
                          <a:latin typeface="Verdana"/>
                          <a:ea typeface="Verdana"/>
                          <a:sym typeface="Verdana"/>
                        </a:rPr>
                        <a:t>), San Sebastián, Santa Rosa, Silvia, Sotará (</a:t>
                      </a:r>
                      <a:r>
                        <a:rPr lang="es-CO" sz="1000" b="0" u="none" strike="noStrike" cap="none" noProof="0" dirty="0" err="1">
                          <a:solidFill>
                            <a:schemeClr val="tx1"/>
                          </a:solidFill>
                          <a:latin typeface="Verdana"/>
                          <a:ea typeface="Verdana"/>
                          <a:sym typeface="Verdana"/>
                        </a:rPr>
                        <a:t>Paispamba</a:t>
                      </a:r>
                      <a:r>
                        <a:rPr lang="es-CO" sz="1000" b="0" u="none" strike="noStrike" cap="none" noProof="0" dirty="0">
                          <a:solidFill>
                            <a:schemeClr val="tx1"/>
                          </a:solidFill>
                          <a:latin typeface="Verdana"/>
                          <a:ea typeface="Verdana"/>
                          <a:sym typeface="Verdana"/>
                        </a:rPr>
                        <a:t>), Sucre, </a:t>
                      </a:r>
                      <a:r>
                        <a:rPr lang="es-CO" sz="1000" b="0" u="none" strike="noStrike" cap="none" noProof="0" dirty="0" err="1">
                          <a:solidFill>
                            <a:schemeClr val="tx1"/>
                          </a:solidFill>
                          <a:latin typeface="Verdana"/>
                          <a:ea typeface="Verdana"/>
                          <a:sym typeface="Verdana"/>
                        </a:rPr>
                        <a:t>Toribío</a:t>
                      </a:r>
                      <a:r>
                        <a:rPr lang="es-CO" sz="1000" b="0" u="none" strike="noStrike" cap="none" noProof="0" dirty="0">
                          <a:solidFill>
                            <a:schemeClr val="tx1"/>
                          </a:solidFill>
                          <a:latin typeface="Verdana"/>
                          <a:ea typeface="Verdana"/>
                          <a:sym typeface="Verdana"/>
                        </a:rPr>
                        <a:t> y Totoró.</a:t>
                      </a: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sp>
        <p:nvSpPr>
          <p:cNvPr id="14" name="Marcador de texto 1">
            <a:extLst>
              <a:ext uri="{FF2B5EF4-FFF2-40B4-BE49-F238E27FC236}">
                <a16:creationId xmlns:a16="http://schemas.microsoft.com/office/drawing/2014/main" id="{7E2F1B01-E87C-D0A5-FC0B-106889FC003E}"/>
              </a:ext>
            </a:extLst>
          </p:cNvPr>
          <p:cNvSpPr txBox="1">
            <a:spLocks/>
          </p:cNvSpPr>
          <p:nvPr/>
        </p:nvSpPr>
        <p:spPr>
          <a:xfrm>
            <a:off x="-3994152" y="1577181"/>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CO"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52848119-C5A6-EE3A-A211-BEDD0188688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870" y="1029928"/>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359931" y="4332675"/>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106</a:t>
            </a: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680495" y="2443307"/>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7" action="ppaction://hlinkfile"/>
              </a:rPr>
              <a:t>Contador de municipios</a:t>
            </a:r>
            <a:endPar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199" y="49308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84B18A5B-6B2F-2D76-1CB9-310CE4A934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095" y="329052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EF54-6667-6D0A-6945-FB01DA2CA250}"/>
            </a:ext>
          </a:extLst>
        </p:cNvPr>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3BD2B7A2-159A-C173-56E8-8F77E63E662D}"/>
              </a:ext>
            </a:extLst>
          </p:cNvPr>
          <p:cNvGraphicFramePr/>
          <p:nvPr/>
        </p:nvGraphicFramePr>
        <p:xfrm>
          <a:off x="5142340" y="2680310"/>
          <a:ext cx="6559824" cy="1153787"/>
        </p:xfrm>
        <a:graphic>
          <a:graphicData uri="http://schemas.openxmlformats.org/drawingml/2006/table">
            <a:tbl>
              <a:tblPr>
                <a:noFill/>
              </a:tblPr>
              <a:tblGrid>
                <a:gridCol w="897723">
                  <a:extLst>
                    <a:ext uri="{9D8B030D-6E8A-4147-A177-3AD203B41FA5}">
                      <a16:colId xmlns:a16="http://schemas.microsoft.com/office/drawing/2014/main" val="20000"/>
                    </a:ext>
                  </a:extLst>
                </a:gridCol>
                <a:gridCol w="5662101">
                  <a:extLst>
                    <a:ext uri="{9D8B030D-6E8A-4147-A177-3AD203B41FA5}">
                      <a16:colId xmlns:a16="http://schemas.microsoft.com/office/drawing/2014/main" val="20001"/>
                    </a:ext>
                  </a:extLst>
                </a:gridCol>
              </a:tblGrid>
              <a:tr h="349406">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57547">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tabLst/>
                        <a:defRPr/>
                      </a:pPr>
                      <a:r>
                        <a:rPr lang="es-ES" sz="1000" b="0" u="none" strike="noStrike" kern="1200" cap="none" baseline="0" dirty="0">
                          <a:solidFill>
                            <a:schemeClr val="tx1"/>
                          </a:solidFill>
                          <a:latin typeface="Verdana" panose="020B0604030504040204" pitchFamily="34" charset="0"/>
                          <a:ea typeface="Verdana" panose="020B0604030504040204" pitchFamily="34" charset="0"/>
                        </a:rPr>
                        <a:t>BOLÍVAR : El Guamo.</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tabLst/>
                        <a:defRPr/>
                      </a:pPr>
                      <a:r>
                        <a:rPr lang="es-ES" sz="1000" b="0" u="none" strike="noStrike" kern="1200" cap="none" baseline="0" dirty="0">
                          <a:solidFill>
                            <a:schemeClr val="tx1"/>
                          </a:solidFill>
                          <a:latin typeface="Verdana" panose="020B0604030504040204" pitchFamily="34" charset="0"/>
                          <a:ea typeface="Verdana" panose="020B0604030504040204" pitchFamily="34" charset="0"/>
                        </a:rPr>
                        <a:t>CÓRDOBA : </a:t>
                      </a:r>
                      <a:r>
                        <a:rPr lang="es-ES" sz="1000" b="0" u="none" strike="noStrike" kern="1200" cap="none" baseline="0" dirty="0" err="1">
                          <a:solidFill>
                            <a:schemeClr val="tx1"/>
                          </a:solidFill>
                          <a:latin typeface="Verdana" panose="020B0604030504040204" pitchFamily="34" charset="0"/>
                          <a:ea typeface="Verdana" panose="020B0604030504040204" pitchFamily="34" charset="0"/>
                        </a:rPr>
                        <a:t>Chimá</a:t>
                      </a:r>
                      <a:r>
                        <a:rPr lang="es-ES" sz="1000" b="0" u="none" strike="noStrike" kern="1200" cap="none" baseline="0" dirty="0">
                          <a:solidFill>
                            <a:schemeClr val="tx1"/>
                          </a:solidFill>
                          <a:latin typeface="Verdana" panose="020B0604030504040204" pitchFamily="34" charset="0"/>
                          <a:ea typeface="Verdana" panose="020B0604030504040204" pitchFamily="34" charset="0"/>
                        </a:rPr>
                        <a:t>, Ciénaga De Oro.</a:t>
                      </a:r>
                    </a:p>
                    <a:p>
                      <a:pPr marL="0" marR="0" lvl="0" indent="0" algn="l" defTabSz="914400" rtl="0" eaLnBrk="1" fontAlgn="b" latinLnBrk="0" hangingPunct="1">
                        <a:lnSpc>
                          <a:spcPct val="107000"/>
                        </a:lnSpc>
                        <a:spcBef>
                          <a:spcPts val="0"/>
                        </a:spcBef>
                        <a:spcAft>
                          <a:spcPts val="0"/>
                        </a:spcAft>
                        <a:buClr>
                          <a:srgbClr val="000000"/>
                        </a:buClr>
                        <a:buSzPts val="1100"/>
                        <a:buFont typeface="Arial"/>
                        <a:buNone/>
                        <a:tabLst/>
                        <a:defRPr/>
                      </a:pPr>
                      <a:r>
                        <a:rPr lang="es-ES" sz="1000" b="0" u="none" strike="noStrike" kern="1200" cap="none" baseline="0" dirty="0">
                          <a:solidFill>
                            <a:schemeClr val="tx1"/>
                          </a:solidFill>
                          <a:latin typeface="Verdana" panose="020B0604030504040204" pitchFamily="34" charset="0"/>
                          <a:ea typeface="Verdana" panose="020B0604030504040204" pitchFamily="34" charset="0"/>
                        </a:rPr>
                        <a:t>SUCRE : Corozal.</a:t>
                      </a: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5300844"/>
                  </a:ext>
                </a:extLst>
              </a:tr>
            </a:tbl>
          </a:graphicData>
        </a:graphic>
      </p:graphicFrame>
      <p:graphicFrame>
        <p:nvGraphicFramePr>
          <p:cNvPr id="15" name="Google Shape;397;p4">
            <a:extLst>
              <a:ext uri="{FF2B5EF4-FFF2-40B4-BE49-F238E27FC236}">
                <a16:creationId xmlns:a16="http://schemas.microsoft.com/office/drawing/2014/main" id="{871EF1BC-B76A-8BD5-EE76-BD2A79BF6D26}"/>
              </a:ext>
            </a:extLst>
          </p:cNvPr>
          <p:cNvGraphicFramePr/>
          <p:nvPr/>
        </p:nvGraphicFramePr>
        <p:xfrm>
          <a:off x="12286449" y="2806256"/>
          <a:ext cx="6559824" cy="1153787"/>
        </p:xfrm>
        <a:graphic>
          <a:graphicData uri="http://schemas.openxmlformats.org/drawingml/2006/table">
            <a:tbl>
              <a:tblPr>
                <a:noFill/>
              </a:tblPr>
              <a:tblGrid>
                <a:gridCol w="897723">
                  <a:extLst>
                    <a:ext uri="{9D8B030D-6E8A-4147-A177-3AD203B41FA5}">
                      <a16:colId xmlns:a16="http://schemas.microsoft.com/office/drawing/2014/main" val="20000"/>
                    </a:ext>
                  </a:extLst>
                </a:gridCol>
                <a:gridCol w="5662101">
                  <a:extLst>
                    <a:ext uri="{9D8B030D-6E8A-4147-A177-3AD203B41FA5}">
                      <a16:colId xmlns:a16="http://schemas.microsoft.com/office/drawing/2014/main" val="20001"/>
                    </a:ext>
                  </a:extLst>
                </a:gridCol>
              </a:tblGrid>
              <a:tr h="349406">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57547">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tabLst/>
                        <a:defRPr/>
                      </a:pP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5300844"/>
                  </a:ext>
                </a:extLst>
              </a:tr>
            </a:tbl>
          </a:graphicData>
        </a:graphic>
      </p:graphicFrame>
      <p:sp>
        <p:nvSpPr>
          <p:cNvPr id="4" name="Marcador de texto 3">
            <a:extLst>
              <a:ext uri="{FF2B5EF4-FFF2-40B4-BE49-F238E27FC236}">
                <a16:creationId xmlns:a16="http://schemas.microsoft.com/office/drawing/2014/main" id="{B872D545-0CE0-C8DB-A82F-C98CC7EA687A}"/>
              </a:ext>
            </a:extLst>
          </p:cNvPr>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a:extLst>
              <a:ext uri="{FF2B5EF4-FFF2-40B4-BE49-F238E27FC236}">
                <a16:creationId xmlns:a16="http://schemas.microsoft.com/office/drawing/2014/main" id="{4A06F2CE-C900-36C4-5D6A-466417037D9B}"/>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280440" y="952063"/>
            <a:ext cx="4629888" cy="5686256"/>
          </a:xfrm>
          <a:prstGeom prst="rect">
            <a:avLst/>
          </a:prstGeom>
          <a:noFill/>
          <a:ln>
            <a:noFill/>
          </a:ln>
        </p:spPr>
      </p:pic>
      <p:pic>
        <p:nvPicPr>
          <p:cNvPr id="9" name="Google Shape;204;p4">
            <a:extLst>
              <a:ext uri="{FF2B5EF4-FFF2-40B4-BE49-F238E27FC236}">
                <a16:creationId xmlns:a16="http://schemas.microsoft.com/office/drawing/2014/main" id="{5AFF2E6A-776F-9FC4-BFDC-6AB7E69A1041}"/>
              </a:ext>
            </a:extLst>
          </p:cNvPr>
          <p:cNvPicPr preferRelativeResize="0"/>
          <p:nvPr/>
        </p:nvPicPr>
        <p:blipFill rotWithShape="1">
          <a:blip r:embed="rId5">
            <a:alphaModFix/>
          </a:blip>
          <a:srcRect/>
          <a:stretch/>
        </p:blipFill>
        <p:spPr>
          <a:xfrm>
            <a:off x="12286449" y="1591885"/>
            <a:ext cx="3616399" cy="924575"/>
          </a:xfrm>
          <a:prstGeom prst="rect">
            <a:avLst/>
          </a:prstGeom>
          <a:noFill/>
          <a:ln>
            <a:noFill/>
          </a:ln>
        </p:spPr>
      </p:pic>
      <p:pic>
        <p:nvPicPr>
          <p:cNvPr id="11" name="Google Shape;407;p4">
            <a:extLst>
              <a:ext uri="{FF2B5EF4-FFF2-40B4-BE49-F238E27FC236}">
                <a16:creationId xmlns:a16="http://schemas.microsoft.com/office/drawing/2014/main" id="{1B5149A0-2D49-765A-75DC-ABAD29829B9E}"/>
              </a:ext>
            </a:extLst>
          </p:cNvPr>
          <p:cNvPicPr preferRelativeResize="0"/>
          <p:nvPr/>
        </p:nvPicPr>
        <p:blipFill rotWithShape="1">
          <a:blip r:embed="rId6">
            <a:alphaModFix/>
          </a:blip>
          <a:srcRect/>
          <a:stretch/>
        </p:blipFill>
        <p:spPr>
          <a:xfrm>
            <a:off x="12544174" y="624588"/>
            <a:ext cx="451143" cy="445047"/>
          </a:xfrm>
          <a:prstGeom prst="rect">
            <a:avLst/>
          </a:prstGeom>
          <a:noFill/>
          <a:ln>
            <a:noFill/>
          </a:ln>
        </p:spPr>
      </p:pic>
      <p:pic>
        <p:nvPicPr>
          <p:cNvPr id="5" name="Google Shape;407;p4">
            <a:extLst>
              <a:ext uri="{FF2B5EF4-FFF2-40B4-BE49-F238E27FC236}">
                <a16:creationId xmlns:a16="http://schemas.microsoft.com/office/drawing/2014/main" id="{0CDAD637-217F-A455-E9E8-3BD339F49200}"/>
              </a:ext>
            </a:extLst>
          </p:cNvPr>
          <p:cNvPicPr preferRelativeResize="0"/>
          <p:nvPr/>
        </p:nvPicPr>
        <p:blipFill rotWithShape="1">
          <a:blip r:embed="rId7">
            <a:extLst>
              <a:ext uri="{28A0092B-C50C-407E-A947-70E740481C1C}">
                <a14:useLocalDpi xmlns:a14="http://schemas.microsoft.com/office/drawing/2010/main" val="0"/>
              </a:ext>
            </a:extLst>
          </a:blip>
          <a:srcRect/>
          <a:stretch/>
        </p:blipFill>
        <p:spPr>
          <a:xfrm>
            <a:off x="12572604" y="1086876"/>
            <a:ext cx="451143" cy="428008"/>
          </a:xfrm>
          <a:prstGeom prst="rect">
            <a:avLst/>
          </a:prstGeom>
          <a:noFill/>
          <a:ln>
            <a:noFill/>
          </a:ln>
        </p:spPr>
      </p:pic>
      <p:pic>
        <p:nvPicPr>
          <p:cNvPr id="2" name="Google Shape;406;p4" descr="Recurso 25.png">
            <a:extLst>
              <a:ext uri="{FF2B5EF4-FFF2-40B4-BE49-F238E27FC236}">
                <a16:creationId xmlns:a16="http://schemas.microsoft.com/office/drawing/2014/main" id="{857D2C7C-B836-7B1B-CDF5-0156FD9A1B95}"/>
              </a:ext>
            </a:extLst>
          </p:cNvPr>
          <p:cNvPicPr preferRelativeResize="0"/>
          <p:nvPr/>
        </p:nvPicPr>
        <p:blipFill rotWithShape="1">
          <a:blip r:embed="rId8">
            <a:alphaModFix/>
          </a:blip>
          <a:srcRect/>
          <a:stretch/>
        </p:blipFill>
        <p:spPr>
          <a:xfrm>
            <a:off x="12507832" y="100893"/>
            <a:ext cx="457200" cy="446694"/>
          </a:xfrm>
          <a:prstGeom prst="rect">
            <a:avLst/>
          </a:prstGeom>
          <a:noFill/>
          <a:ln>
            <a:noFill/>
          </a:ln>
        </p:spPr>
      </p:pic>
      <p:pic>
        <p:nvPicPr>
          <p:cNvPr id="6" name="Google Shape;407;p4">
            <a:extLst>
              <a:ext uri="{FF2B5EF4-FFF2-40B4-BE49-F238E27FC236}">
                <a16:creationId xmlns:a16="http://schemas.microsoft.com/office/drawing/2014/main" id="{BCF28B13-C934-EAE1-6BAB-C0E3FCE30DE8}"/>
              </a:ext>
            </a:extLst>
          </p:cNvPr>
          <p:cNvPicPr preferRelativeResize="0"/>
          <p:nvPr/>
        </p:nvPicPr>
        <p:blipFill rotWithShape="1">
          <a:blip r:embed="rId7">
            <a:extLst>
              <a:ext uri="{28A0092B-C50C-407E-A947-70E740481C1C}">
                <a14:useLocalDpi xmlns:a14="http://schemas.microsoft.com/office/drawing/2010/main" val="0"/>
              </a:ext>
            </a:extLst>
          </a:blip>
          <a:srcRect/>
          <a:stretch/>
        </p:blipFill>
        <p:spPr>
          <a:xfrm>
            <a:off x="5383319" y="3214996"/>
            <a:ext cx="451143" cy="428008"/>
          </a:xfrm>
          <a:prstGeom prst="rect">
            <a:avLst/>
          </a:prstGeom>
          <a:noFill/>
          <a:ln>
            <a:noFill/>
          </a:ln>
        </p:spPr>
      </p:pic>
    </p:spTree>
    <p:extLst>
      <p:ext uri="{BB962C8B-B14F-4D97-AF65-F5344CB8AC3E}">
        <p14:creationId xmlns:p14="http://schemas.microsoft.com/office/powerpoint/2010/main" val="3745279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5CDE-7EEB-8E28-7876-6F8157111836}"/>
            </a:ext>
          </a:extLst>
        </p:cNvPr>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C3E1AB38-95E9-1690-0949-3AEE2A4B5BDF}"/>
              </a:ext>
            </a:extLst>
          </p:cNvPr>
          <p:cNvGraphicFramePr/>
          <p:nvPr/>
        </p:nvGraphicFramePr>
        <p:xfrm>
          <a:off x="12359885" y="2852106"/>
          <a:ext cx="6559824" cy="1153787"/>
        </p:xfrm>
        <a:graphic>
          <a:graphicData uri="http://schemas.openxmlformats.org/drawingml/2006/table">
            <a:tbl>
              <a:tblPr>
                <a:noFill/>
              </a:tblPr>
              <a:tblGrid>
                <a:gridCol w="897723">
                  <a:extLst>
                    <a:ext uri="{9D8B030D-6E8A-4147-A177-3AD203B41FA5}">
                      <a16:colId xmlns:a16="http://schemas.microsoft.com/office/drawing/2014/main" val="20000"/>
                    </a:ext>
                  </a:extLst>
                </a:gridCol>
                <a:gridCol w="5662101">
                  <a:extLst>
                    <a:ext uri="{9D8B030D-6E8A-4147-A177-3AD203B41FA5}">
                      <a16:colId xmlns:a16="http://schemas.microsoft.com/office/drawing/2014/main" val="20001"/>
                    </a:ext>
                  </a:extLst>
                </a:gridCol>
              </a:tblGrid>
              <a:tr h="349406">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57547">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tabLst/>
                        <a:defRPr/>
                      </a:pPr>
                      <a:r>
                        <a:rPr lang="pt-BR" sz="1000" b="0" u="none" strike="noStrike" kern="1200" cap="none" baseline="0" dirty="0">
                          <a:solidFill>
                            <a:schemeClr val="tx1"/>
                          </a:solidFill>
                          <a:latin typeface="Verdana" panose="020B0604030504040204" pitchFamily="34" charset="0"/>
                          <a:ea typeface="Verdana" panose="020B0604030504040204" pitchFamily="34" charset="0"/>
                        </a:rPr>
                        <a:t>CUNDINAMARCA : Gama.</a:t>
                      </a: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5300844"/>
                  </a:ext>
                </a:extLst>
              </a:tr>
            </a:tbl>
          </a:graphicData>
        </a:graphic>
      </p:graphicFrame>
      <p:pic>
        <p:nvPicPr>
          <p:cNvPr id="8" name="Google Shape;417;p5">
            <a:extLst>
              <a:ext uri="{FF2B5EF4-FFF2-40B4-BE49-F238E27FC236}">
                <a16:creationId xmlns:a16="http://schemas.microsoft.com/office/drawing/2014/main" id="{076FF7AB-6874-129A-ABF8-601C39343693}"/>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408456" y="929249"/>
            <a:ext cx="4465296" cy="5686256"/>
          </a:xfrm>
          <a:prstGeom prst="rect">
            <a:avLst/>
          </a:prstGeom>
          <a:noFill/>
          <a:ln>
            <a:noFill/>
          </a:ln>
        </p:spPr>
      </p:pic>
      <p:sp>
        <p:nvSpPr>
          <p:cNvPr id="2" name="Marcador de texto 3">
            <a:extLst>
              <a:ext uri="{FF2B5EF4-FFF2-40B4-BE49-F238E27FC236}">
                <a16:creationId xmlns:a16="http://schemas.microsoft.com/office/drawing/2014/main" id="{F331A38F-8D0C-836D-4B83-F585754C7AB8}"/>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5" name="Google Shape;407;p4">
            <a:extLst>
              <a:ext uri="{FF2B5EF4-FFF2-40B4-BE49-F238E27FC236}">
                <a16:creationId xmlns:a16="http://schemas.microsoft.com/office/drawing/2014/main" id="{A0215E09-3301-6E20-E0BF-97F151D94304}"/>
              </a:ext>
            </a:extLst>
          </p:cNvPr>
          <p:cNvPicPr preferRelativeResize="0"/>
          <p:nvPr/>
        </p:nvPicPr>
        <p:blipFill rotWithShape="1">
          <a:blip r:embed="rId5">
            <a:alphaModFix/>
          </a:blip>
          <a:srcRect/>
          <a:stretch/>
        </p:blipFill>
        <p:spPr>
          <a:xfrm>
            <a:off x="12521708" y="874084"/>
            <a:ext cx="451143" cy="445047"/>
          </a:xfrm>
          <a:prstGeom prst="rect">
            <a:avLst/>
          </a:prstGeom>
          <a:noFill/>
          <a:ln>
            <a:noFill/>
          </a:ln>
        </p:spPr>
      </p:pic>
      <p:pic>
        <p:nvPicPr>
          <p:cNvPr id="7" name="Imagen 6">
            <a:extLst>
              <a:ext uri="{FF2B5EF4-FFF2-40B4-BE49-F238E27FC236}">
                <a16:creationId xmlns:a16="http://schemas.microsoft.com/office/drawing/2014/main" id="{C8320E5C-DCCC-753F-5BB8-035FD3FA8AD3}"/>
              </a:ext>
            </a:extLst>
          </p:cNvPr>
          <p:cNvPicPr>
            <a:picLocks noChangeAspect="1"/>
          </p:cNvPicPr>
          <p:nvPr/>
        </p:nvPicPr>
        <p:blipFill>
          <a:blip r:embed="rId6"/>
          <a:stretch>
            <a:fillRect/>
          </a:stretch>
        </p:blipFill>
        <p:spPr>
          <a:xfrm>
            <a:off x="12515651" y="2143481"/>
            <a:ext cx="473584" cy="451143"/>
          </a:xfrm>
          <a:prstGeom prst="rect">
            <a:avLst/>
          </a:prstGeom>
        </p:spPr>
      </p:pic>
      <p:pic>
        <p:nvPicPr>
          <p:cNvPr id="11" name="Google Shape;406;p4" descr="Recurso 25.png">
            <a:extLst>
              <a:ext uri="{FF2B5EF4-FFF2-40B4-BE49-F238E27FC236}">
                <a16:creationId xmlns:a16="http://schemas.microsoft.com/office/drawing/2014/main" id="{3A677B6D-AF68-00C8-3886-66CE48FFD078}"/>
              </a:ext>
            </a:extLst>
          </p:cNvPr>
          <p:cNvPicPr preferRelativeResize="0"/>
          <p:nvPr/>
        </p:nvPicPr>
        <p:blipFill rotWithShape="1">
          <a:blip r:embed="rId7">
            <a:alphaModFix/>
          </a:blip>
          <a:srcRect/>
          <a:stretch/>
        </p:blipFill>
        <p:spPr>
          <a:xfrm>
            <a:off x="12515651" y="1439306"/>
            <a:ext cx="457200" cy="446694"/>
          </a:xfrm>
          <a:prstGeom prst="rect">
            <a:avLst/>
          </a:prstGeom>
          <a:noFill/>
          <a:ln>
            <a:noFill/>
          </a:ln>
        </p:spPr>
      </p:pic>
      <p:pic>
        <p:nvPicPr>
          <p:cNvPr id="9" name="Google Shape;407;p4">
            <a:extLst>
              <a:ext uri="{FF2B5EF4-FFF2-40B4-BE49-F238E27FC236}">
                <a16:creationId xmlns:a16="http://schemas.microsoft.com/office/drawing/2014/main" id="{8FC5C53A-0A9C-CB30-594E-D2D0B9199687}"/>
              </a:ext>
            </a:extLst>
          </p:cNvPr>
          <p:cNvPicPr preferRelativeResize="0"/>
          <p:nvPr/>
        </p:nvPicPr>
        <p:blipFill rotWithShape="1">
          <a:blip r:embed="rId8">
            <a:extLst>
              <a:ext uri="{28A0092B-C50C-407E-A947-70E740481C1C}">
                <a14:useLocalDpi xmlns:a14="http://schemas.microsoft.com/office/drawing/2010/main" val="0"/>
              </a:ext>
            </a:extLst>
          </a:blip>
          <a:srcRect/>
          <a:stretch/>
        </p:blipFill>
        <p:spPr>
          <a:xfrm>
            <a:off x="13967042" y="1866641"/>
            <a:ext cx="451143" cy="428008"/>
          </a:xfrm>
          <a:prstGeom prst="rect">
            <a:avLst/>
          </a:prstGeom>
          <a:noFill/>
          <a:ln>
            <a:noFill/>
          </a:ln>
        </p:spPr>
      </p:pic>
      <p:pic>
        <p:nvPicPr>
          <p:cNvPr id="3" name="Google Shape;204;p4">
            <a:extLst>
              <a:ext uri="{FF2B5EF4-FFF2-40B4-BE49-F238E27FC236}">
                <a16:creationId xmlns:a16="http://schemas.microsoft.com/office/drawing/2014/main" id="{7A14753F-96C2-24D9-6DDF-F16CD58B2B63}"/>
              </a:ext>
            </a:extLst>
          </p:cNvPr>
          <p:cNvPicPr preferRelativeResize="0"/>
          <p:nvPr/>
        </p:nvPicPr>
        <p:blipFill rotWithShape="1">
          <a:blip r:embed="rId9">
            <a:alphaModFix/>
          </a:blip>
          <a:srcRect/>
          <a:stretch/>
        </p:blipFill>
        <p:spPr>
          <a:xfrm>
            <a:off x="5689290" y="2852106"/>
            <a:ext cx="4343194" cy="1266590"/>
          </a:xfrm>
          <a:prstGeom prst="rect">
            <a:avLst/>
          </a:prstGeom>
          <a:noFill/>
          <a:ln>
            <a:noFill/>
          </a:ln>
        </p:spPr>
      </p:pic>
    </p:spTree>
    <p:extLst>
      <p:ext uri="{BB962C8B-B14F-4D97-AF65-F5344CB8AC3E}">
        <p14:creationId xmlns:p14="http://schemas.microsoft.com/office/powerpoint/2010/main" val="4171221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782079" y="1017328"/>
            <a:ext cx="3758184" cy="5611936"/>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3014533"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563D4302-3005-AEC8-81AD-CB904240A70C}"/>
              </a:ext>
            </a:extLst>
          </p:cNvPr>
          <p:cNvPicPr preferRelativeResize="0"/>
          <p:nvPr/>
        </p:nvPicPr>
        <p:blipFill rotWithShape="1">
          <a:blip r:embed="rId4">
            <a:alphaModFix/>
          </a:blip>
          <a:srcRect/>
          <a:stretch/>
        </p:blipFill>
        <p:spPr>
          <a:xfrm>
            <a:off x="12638438" y="591372"/>
            <a:ext cx="457200" cy="446694"/>
          </a:xfrm>
          <a:prstGeom prst="rect">
            <a:avLst/>
          </a:prstGeom>
          <a:noFill/>
          <a:ln>
            <a:noFill/>
          </a:ln>
        </p:spPr>
      </p:pic>
      <p:pic>
        <p:nvPicPr>
          <p:cNvPr id="11" name="Google Shape;204;p4">
            <a:extLst>
              <a:ext uri="{FF2B5EF4-FFF2-40B4-BE49-F238E27FC236}">
                <a16:creationId xmlns:a16="http://schemas.microsoft.com/office/drawing/2014/main" id="{14649122-C831-160A-7023-BE8CC1D5740A}"/>
              </a:ext>
            </a:extLst>
          </p:cNvPr>
          <p:cNvPicPr preferRelativeResize="0"/>
          <p:nvPr/>
        </p:nvPicPr>
        <p:blipFill rotWithShape="1">
          <a:blip r:embed="rId5">
            <a:alphaModFix/>
          </a:blip>
          <a:srcRect/>
          <a:stretch/>
        </p:blipFill>
        <p:spPr>
          <a:xfrm>
            <a:off x="5754563" y="2942009"/>
            <a:ext cx="4343194" cy="1266590"/>
          </a:xfrm>
          <a:prstGeom prst="rect">
            <a:avLst/>
          </a:prstGeom>
          <a:noFill/>
          <a:ln>
            <a:noFill/>
          </a:ln>
        </p:spPr>
      </p:pic>
      <p:graphicFrame>
        <p:nvGraphicFramePr>
          <p:cNvPr id="4" name="Google Shape;397;p4">
            <a:extLst>
              <a:ext uri="{FF2B5EF4-FFF2-40B4-BE49-F238E27FC236}">
                <a16:creationId xmlns:a16="http://schemas.microsoft.com/office/drawing/2014/main" id="{35F5F52B-1B32-A878-69E8-2ECDDA460D5B}"/>
              </a:ext>
            </a:extLst>
          </p:cNvPr>
          <p:cNvGraphicFramePr/>
          <p:nvPr/>
        </p:nvGraphicFramePr>
        <p:xfrm>
          <a:off x="12279439" y="2230451"/>
          <a:ext cx="6559824" cy="1116240"/>
        </p:xfrm>
        <a:graphic>
          <a:graphicData uri="http://schemas.openxmlformats.org/drawingml/2006/table">
            <a:tbl>
              <a:tblPr>
                <a:noFill/>
              </a:tblPr>
              <a:tblGrid>
                <a:gridCol w="897723">
                  <a:extLst>
                    <a:ext uri="{9D8B030D-6E8A-4147-A177-3AD203B41FA5}">
                      <a16:colId xmlns:a16="http://schemas.microsoft.com/office/drawing/2014/main" val="20000"/>
                    </a:ext>
                  </a:extLst>
                </a:gridCol>
                <a:gridCol w="5662101">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959639"/>
                  </a:ext>
                </a:extLst>
              </a:tr>
            </a:tbl>
          </a:graphicData>
        </a:graphic>
      </p:graphicFrame>
      <p:pic>
        <p:nvPicPr>
          <p:cNvPr id="6" name="Google Shape;407;p4">
            <a:extLst>
              <a:ext uri="{FF2B5EF4-FFF2-40B4-BE49-F238E27FC236}">
                <a16:creationId xmlns:a16="http://schemas.microsoft.com/office/drawing/2014/main" id="{A23F52C3-AECB-9684-8DE8-8456FDBF2236}"/>
              </a:ext>
            </a:extLst>
          </p:cNvPr>
          <p:cNvPicPr preferRelativeResize="0"/>
          <p:nvPr/>
        </p:nvPicPr>
        <p:blipFill rotWithShape="1">
          <a:blip r:embed="rId6">
            <a:alphaModFix/>
          </a:blip>
          <a:srcRect/>
          <a:stretch/>
        </p:blipFill>
        <p:spPr>
          <a:xfrm>
            <a:off x="12644495" y="1052854"/>
            <a:ext cx="451143" cy="445047"/>
          </a:xfrm>
          <a:prstGeom prst="rect">
            <a:avLst/>
          </a:prstGeom>
          <a:noFill/>
          <a:ln>
            <a:noFill/>
          </a:ln>
        </p:spPr>
      </p:pic>
      <p:pic>
        <p:nvPicPr>
          <p:cNvPr id="3" name="Google Shape;407;p4">
            <a:extLst>
              <a:ext uri="{FF2B5EF4-FFF2-40B4-BE49-F238E27FC236}">
                <a16:creationId xmlns:a16="http://schemas.microsoft.com/office/drawing/2014/main" id="{BDC8EB28-17BE-FB32-C378-33EEB72DF1D9}"/>
              </a:ext>
            </a:extLst>
          </p:cNvPr>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12647523" y="1613373"/>
            <a:ext cx="451143" cy="433565"/>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450;p7"/>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289974" y="1004533"/>
            <a:ext cx="4983043" cy="5548267"/>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3325428"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7" name="Google Shape;406;p4" descr="Recurso 25.png">
            <a:extLst>
              <a:ext uri="{FF2B5EF4-FFF2-40B4-BE49-F238E27FC236}">
                <a16:creationId xmlns:a16="http://schemas.microsoft.com/office/drawing/2014/main" id="{75D100D2-CBF0-531F-6936-A4AF0FDBBC78}"/>
              </a:ext>
            </a:extLst>
          </p:cNvPr>
          <p:cNvPicPr preferRelativeResize="0"/>
          <p:nvPr/>
        </p:nvPicPr>
        <p:blipFill rotWithShape="1">
          <a:blip r:embed="rId4">
            <a:alphaModFix/>
          </a:blip>
          <a:srcRect/>
          <a:stretch/>
        </p:blipFill>
        <p:spPr>
          <a:xfrm>
            <a:off x="12381211" y="250085"/>
            <a:ext cx="457200" cy="446694"/>
          </a:xfrm>
          <a:prstGeom prst="rect">
            <a:avLst/>
          </a:prstGeom>
          <a:noFill/>
          <a:ln>
            <a:noFill/>
          </a:ln>
        </p:spPr>
      </p:pic>
      <p:pic>
        <p:nvPicPr>
          <p:cNvPr id="10" name="Imagen 9">
            <a:extLst>
              <a:ext uri="{FF2B5EF4-FFF2-40B4-BE49-F238E27FC236}">
                <a16:creationId xmlns:a16="http://schemas.microsoft.com/office/drawing/2014/main" id="{0D41C6B2-D546-B8E2-7464-21AF9883E5A4}"/>
              </a:ext>
            </a:extLst>
          </p:cNvPr>
          <p:cNvPicPr>
            <a:picLocks noChangeAspect="1"/>
          </p:cNvPicPr>
          <p:nvPr/>
        </p:nvPicPr>
        <p:blipFill>
          <a:blip r:embed="rId5"/>
          <a:stretch>
            <a:fillRect/>
          </a:stretch>
        </p:blipFill>
        <p:spPr>
          <a:xfrm>
            <a:off x="12373019" y="1262194"/>
            <a:ext cx="473584" cy="451143"/>
          </a:xfrm>
          <a:prstGeom prst="rect">
            <a:avLst/>
          </a:prstGeom>
        </p:spPr>
      </p:pic>
      <p:pic>
        <p:nvPicPr>
          <p:cNvPr id="4" name="Google Shape;204;p4">
            <a:extLst>
              <a:ext uri="{FF2B5EF4-FFF2-40B4-BE49-F238E27FC236}">
                <a16:creationId xmlns:a16="http://schemas.microsoft.com/office/drawing/2014/main" id="{4B663036-8A1F-53F3-0D99-B7B4BF6BF445}"/>
              </a:ext>
            </a:extLst>
          </p:cNvPr>
          <p:cNvPicPr preferRelativeResize="0"/>
          <p:nvPr/>
        </p:nvPicPr>
        <p:blipFill rotWithShape="1">
          <a:blip r:embed="rId6">
            <a:alphaModFix/>
          </a:blip>
          <a:srcRect/>
          <a:stretch/>
        </p:blipFill>
        <p:spPr>
          <a:xfrm>
            <a:off x="15776296" y="4549807"/>
            <a:ext cx="4481104" cy="1153787"/>
          </a:xfrm>
          <a:prstGeom prst="rect">
            <a:avLst/>
          </a:prstGeom>
          <a:noFill/>
          <a:ln>
            <a:noFill/>
          </a:ln>
        </p:spPr>
      </p:pic>
      <p:pic>
        <p:nvPicPr>
          <p:cNvPr id="9" name="Google Shape;407;p4">
            <a:extLst>
              <a:ext uri="{FF2B5EF4-FFF2-40B4-BE49-F238E27FC236}">
                <a16:creationId xmlns:a16="http://schemas.microsoft.com/office/drawing/2014/main" id="{C3350602-40D0-2BA6-EA3A-074FCD333763}"/>
              </a:ext>
            </a:extLst>
          </p:cNvPr>
          <p:cNvPicPr preferRelativeResize="0"/>
          <p:nvPr/>
        </p:nvPicPr>
        <p:blipFill rotWithShape="1">
          <a:blip r:embed="rId7">
            <a:alphaModFix/>
          </a:blip>
          <a:srcRect/>
          <a:stretch/>
        </p:blipFill>
        <p:spPr>
          <a:xfrm>
            <a:off x="12387268" y="756963"/>
            <a:ext cx="451143" cy="445047"/>
          </a:xfrm>
          <a:prstGeom prst="rect">
            <a:avLst/>
          </a:prstGeom>
          <a:noFill/>
          <a:ln>
            <a:noFill/>
          </a:ln>
        </p:spPr>
      </p:pic>
      <p:graphicFrame>
        <p:nvGraphicFramePr>
          <p:cNvPr id="6" name="Google Shape;397;p4">
            <a:extLst>
              <a:ext uri="{FF2B5EF4-FFF2-40B4-BE49-F238E27FC236}">
                <a16:creationId xmlns:a16="http://schemas.microsoft.com/office/drawing/2014/main" id="{02174C96-461D-9DCF-F6E8-E0F3C8E84A0C}"/>
              </a:ext>
            </a:extLst>
          </p:cNvPr>
          <p:cNvGraphicFramePr/>
          <p:nvPr/>
        </p:nvGraphicFramePr>
        <p:xfrm>
          <a:off x="5354902" y="3074766"/>
          <a:ext cx="6559824" cy="1109803"/>
        </p:xfrm>
        <a:graphic>
          <a:graphicData uri="http://schemas.openxmlformats.org/drawingml/2006/table">
            <a:tbl>
              <a:tblPr>
                <a:noFill/>
              </a:tblPr>
              <a:tblGrid>
                <a:gridCol w="897723">
                  <a:extLst>
                    <a:ext uri="{9D8B030D-6E8A-4147-A177-3AD203B41FA5}">
                      <a16:colId xmlns:a16="http://schemas.microsoft.com/office/drawing/2014/main" val="20000"/>
                    </a:ext>
                  </a:extLst>
                </a:gridCol>
                <a:gridCol w="5662101">
                  <a:extLst>
                    <a:ext uri="{9D8B030D-6E8A-4147-A177-3AD203B41FA5}">
                      <a16:colId xmlns:a16="http://schemas.microsoft.com/office/drawing/2014/main" val="20001"/>
                    </a:ext>
                  </a:extLst>
                </a:gridCol>
              </a:tblGrid>
              <a:tr h="341593">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13563">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r>
                        <a:rPr lang="es-ES" sz="1000" b="0" u="none" strike="noStrike" kern="1200" cap="none" baseline="0" dirty="0">
                          <a:solidFill>
                            <a:schemeClr val="tx1"/>
                          </a:solidFill>
                          <a:latin typeface="Verdana" panose="020B0604030504040204" pitchFamily="34" charset="0"/>
                          <a:ea typeface="Verdana" panose="020B0604030504040204" pitchFamily="34" charset="0"/>
                        </a:rPr>
                        <a:t>VICHADA : Puerto Carreño.</a:t>
                      </a: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562872"/>
                  </a:ext>
                </a:extLst>
              </a:tr>
            </a:tbl>
          </a:graphicData>
        </a:graphic>
      </p:graphicFrame>
      <p:pic>
        <p:nvPicPr>
          <p:cNvPr id="13" name="Google Shape;407;p4">
            <a:extLst>
              <a:ext uri="{FF2B5EF4-FFF2-40B4-BE49-F238E27FC236}">
                <a16:creationId xmlns:a16="http://schemas.microsoft.com/office/drawing/2014/main" id="{7D3B9B78-47B3-F669-55F2-9A4E761C1552}"/>
              </a:ext>
            </a:extLst>
          </p:cNvPr>
          <p:cNvPicPr preferRelativeResize="0"/>
          <p:nvPr/>
        </p:nvPicPr>
        <p:blipFill rotWithShape="1">
          <a:blip r:embed="rId7">
            <a:alphaModFix/>
          </a:blip>
          <a:srcRect/>
          <a:stretch/>
        </p:blipFill>
        <p:spPr>
          <a:xfrm>
            <a:off x="12395440" y="728527"/>
            <a:ext cx="451143" cy="445047"/>
          </a:xfrm>
          <a:prstGeom prst="rect">
            <a:avLst/>
          </a:prstGeom>
          <a:noFill/>
          <a:ln>
            <a:noFill/>
          </a:ln>
        </p:spPr>
      </p:pic>
      <p:pic>
        <p:nvPicPr>
          <p:cNvPr id="14" name="Google Shape;407;p4">
            <a:extLst>
              <a:ext uri="{FF2B5EF4-FFF2-40B4-BE49-F238E27FC236}">
                <a16:creationId xmlns:a16="http://schemas.microsoft.com/office/drawing/2014/main" id="{4AB71BCC-B47B-E00B-D78E-DB5E1C54E354}"/>
              </a:ext>
            </a:extLst>
          </p:cNvPr>
          <p:cNvPicPr preferRelativeResize="0"/>
          <p:nvPr/>
        </p:nvPicPr>
        <p:blipFill rotWithShape="1">
          <a:blip r:embed="rId8">
            <a:extLst>
              <a:ext uri="{28A0092B-C50C-407E-A947-70E740481C1C}">
                <a14:useLocalDpi xmlns:a14="http://schemas.microsoft.com/office/drawing/2010/main" val="0"/>
              </a:ext>
            </a:extLst>
          </a:blip>
          <a:srcRect/>
          <a:stretch/>
        </p:blipFill>
        <p:spPr>
          <a:xfrm>
            <a:off x="12395439" y="1273761"/>
            <a:ext cx="451143" cy="428008"/>
          </a:xfrm>
          <a:prstGeom prst="rect">
            <a:avLst/>
          </a:prstGeom>
          <a:noFill/>
          <a:ln>
            <a:noFill/>
          </a:ln>
        </p:spPr>
      </p:pic>
      <p:pic>
        <p:nvPicPr>
          <p:cNvPr id="5" name="Google Shape;407;p4">
            <a:extLst>
              <a:ext uri="{FF2B5EF4-FFF2-40B4-BE49-F238E27FC236}">
                <a16:creationId xmlns:a16="http://schemas.microsoft.com/office/drawing/2014/main" id="{D8D22ED9-5DF7-0B44-795A-8065E33C5C55}"/>
              </a:ext>
            </a:extLst>
          </p:cNvPr>
          <p:cNvPicPr preferRelativeResize="0"/>
          <p:nvPr/>
        </p:nvPicPr>
        <p:blipFill rotWithShape="1">
          <a:blip r:embed="rId8">
            <a:extLst>
              <a:ext uri="{28A0092B-C50C-407E-A947-70E740481C1C}">
                <a14:useLocalDpi xmlns:a14="http://schemas.microsoft.com/office/drawing/2010/main" val="0"/>
              </a:ext>
            </a:extLst>
          </a:blip>
          <a:srcRect/>
          <a:stretch/>
        </p:blipFill>
        <p:spPr>
          <a:xfrm>
            <a:off x="5606757" y="3616936"/>
            <a:ext cx="451143" cy="428008"/>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440393" y="1359873"/>
            <a:ext cx="4343194" cy="5001768"/>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7;p4">
            <a:extLst>
              <a:ext uri="{FF2B5EF4-FFF2-40B4-BE49-F238E27FC236}">
                <a16:creationId xmlns:a16="http://schemas.microsoft.com/office/drawing/2014/main" id="{51CD503E-00DA-B493-CB0C-4362B80C8AA3}"/>
              </a:ext>
            </a:extLst>
          </p:cNvPr>
          <p:cNvPicPr preferRelativeResize="0"/>
          <p:nvPr/>
        </p:nvPicPr>
        <p:blipFill rotWithShape="1">
          <a:blip r:embed="rId5">
            <a:alphaModFix/>
          </a:blip>
          <a:srcRect/>
          <a:stretch/>
        </p:blipFill>
        <p:spPr>
          <a:xfrm>
            <a:off x="12486102" y="1253155"/>
            <a:ext cx="451143" cy="445047"/>
          </a:xfrm>
          <a:prstGeom prst="rect">
            <a:avLst/>
          </a:prstGeom>
          <a:noFill/>
          <a:ln>
            <a:noFill/>
          </a:ln>
        </p:spPr>
      </p:pic>
      <p:pic>
        <p:nvPicPr>
          <p:cNvPr id="6" name="Imagen 5">
            <a:extLst>
              <a:ext uri="{FF2B5EF4-FFF2-40B4-BE49-F238E27FC236}">
                <a16:creationId xmlns:a16="http://schemas.microsoft.com/office/drawing/2014/main" id="{DE71C38F-AEDF-03FC-A9C4-F5DC986C3465}"/>
              </a:ext>
            </a:extLst>
          </p:cNvPr>
          <p:cNvPicPr>
            <a:picLocks noChangeAspect="1"/>
          </p:cNvPicPr>
          <p:nvPr/>
        </p:nvPicPr>
        <p:blipFill>
          <a:blip r:embed="rId6"/>
          <a:stretch>
            <a:fillRect/>
          </a:stretch>
        </p:blipFill>
        <p:spPr>
          <a:xfrm>
            <a:off x="12471853" y="1807062"/>
            <a:ext cx="473584" cy="451143"/>
          </a:xfrm>
          <a:prstGeom prst="rect">
            <a:avLst/>
          </a:prstGeom>
        </p:spPr>
      </p:pic>
      <p:pic>
        <p:nvPicPr>
          <p:cNvPr id="4" name="Google Shape;406;p4" descr="Recurso 25.png">
            <a:extLst>
              <a:ext uri="{FF2B5EF4-FFF2-40B4-BE49-F238E27FC236}">
                <a16:creationId xmlns:a16="http://schemas.microsoft.com/office/drawing/2014/main" id="{FD7330F7-7666-60F8-4BCE-FA4992F74FA1}"/>
              </a:ext>
            </a:extLst>
          </p:cNvPr>
          <p:cNvPicPr preferRelativeResize="0"/>
          <p:nvPr/>
        </p:nvPicPr>
        <p:blipFill rotWithShape="1">
          <a:blip r:embed="rId7">
            <a:alphaModFix/>
          </a:blip>
          <a:srcRect/>
          <a:stretch/>
        </p:blipFill>
        <p:spPr>
          <a:xfrm>
            <a:off x="12480045" y="697601"/>
            <a:ext cx="457200" cy="446694"/>
          </a:xfrm>
          <a:prstGeom prst="rect">
            <a:avLst/>
          </a:prstGeom>
          <a:noFill/>
          <a:ln>
            <a:noFill/>
          </a:ln>
        </p:spPr>
      </p:pic>
      <p:graphicFrame>
        <p:nvGraphicFramePr>
          <p:cNvPr id="3" name="Google Shape;397;p4">
            <a:extLst>
              <a:ext uri="{FF2B5EF4-FFF2-40B4-BE49-F238E27FC236}">
                <a16:creationId xmlns:a16="http://schemas.microsoft.com/office/drawing/2014/main" id="{83266D01-D4FE-6B48-9446-6E405A28CCD8}"/>
              </a:ext>
            </a:extLst>
          </p:cNvPr>
          <p:cNvGraphicFramePr/>
          <p:nvPr/>
        </p:nvGraphicFramePr>
        <p:xfrm>
          <a:off x="12471853" y="2559922"/>
          <a:ext cx="6559824" cy="1109803"/>
        </p:xfrm>
        <a:graphic>
          <a:graphicData uri="http://schemas.openxmlformats.org/drawingml/2006/table">
            <a:tbl>
              <a:tblPr>
                <a:noFill/>
              </a:tblPr>
              <a:tblGrid>
                <a:gridCol w="897723">
                  <a:extLst>
                    <a:ext uri="{9D8B030D-6E8A-4147-A177-3AD203B41FA5}">
                      <a16:colId xmlns:a16="http://schemas.microsoft.com/office/drawing/2014/main" val="20000"/>
                    </a:ext>
                  </a:extLst>
                </a:gridCol>
                <a:gridCol w="5662101">
                  <a:extLst>
                    <a:ext uri="{9D8B030D-6E8A-4147-A177-3AD203B41FA5}">
                      <a16:colId xmlns:a16="http://schemas.microsoft.com/office/drawing/2014/main" val="20001"/>
                    </a:ext>
                  </a:extLst>
                </a:gridCol>
              </a:tblGrid>
              <a:tr h="341593">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kern="1200"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8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13563">
                <a:tc>
                  <a:txBody>
                    <a:bodyPr/>
                    <a:lstStyle/>
                    <a:p>
                      <a:pPr marL="0" marR="0" lvl="0" indent="0" algn="ctr" defTabSz="914400" rtl="0" eaLnBrk="1" latinLnBrk="0" hangingPunct="1">
                        <a:lnSpc>
                          <a:spcPct val="107000"/>
                        </a:lnSpc>
                        <a:spcBef>
                          <a:spcPts val="0"/>
                        </a:spcBef>
                        <a:spcAft>
                          <a:spcPts val="0"/>
                        </a:spcAft>
                        <a:buClr>
                          <a:srgbClr val="000000"/>
                        </a:buClr>
                        <a:buSzPts val="1100"/>
                        <a:buFont typeface="Arial"/>
                        <a:buNone/>
                      </a:pPr>
                      <a:endParaRPr sz="10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7000"/>
                        </a:lnSpc>
                        <a:spcBef>
                          <a:spcPts val="0"/>
                        </a:spcBef>
                        <a:spcAft>
                          <a:spcPts val="0"/>
                        </a:spcAft>
                        <a:buClr>
                          <a:srgbClr val="000000"/>
                        </a:buClr>
                        <a:buSzPts val="1100"/>
                        <a:buFont typeface="Arial"/>
                        <a:buNone/>
                      </a:pPr>
                      <a:endParaRPr lang="it-IT" sz="1000" b="0" u="none" strike="noStrike" kern="1200" cap="none" baseline="0" dirty="0">
                        <a:solidFill>
                          <a:schemeClr val="tx1"/>
                        </a:solidFill>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562872"/>
                  </a:ext>
                </a:extLst>
              </a:tr>
            </a:tbl>
          </a:graphicData>
        </a:graphic>
      </p:graphicFrame>
      <p:pic>
        <p:nvPicPr>
          <p:cNvPr id="8" name="Google Shape;204;p4">
            <a:extLst>
              <a:ext uri="{FF2B5EF4-FFF2-40B4-BE49-F238E27FC236}">
                <a16:creationId xmlns:a16="http://schemas.microsoft.com/office/drawing/2014/main" id="{BD3FAFE8-0FC9-B07D-9A74-451D47D0040E}"/>
              </a:ext>
            </a:extLst>
          </p:cNvPr>
          <p:cNvPicPr preferRelativeResize="0"/>
          <p:nvPr/>
        </p:nvPicPr>
        <p:blipFill rotWithShape="1">
          <a:blip r:embed="rId8">
            <a:alphaModFix/>
          </a:blip>
          <a:srcRect/>
          <a:stretch/>
        </p:blipFill>
        <p:spPr>
          <a:xfrm>
            <a:off x="5754563" y="2942009"/>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610151" y="1497013"/>
            <a:ext cx="3629340" cy="4858445"/>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DEFINICIONES Y RECOMENDACIONES</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552547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3708;p49">
            <a:extLst>
              <a:ext uri="{FF2B5EF4-FFF2-40B4-BE49-F238E27FC236}">
                <a16:creationId xmlns:a16="http://schemas.microsoft.com/office/drawing/2014/main" id="{536B44E9-2DEE-CFBC-874E-AD9DB51E9BD2}"/>
              </a:ext>
            </a:extLst>
          </p:cNvPr>
          <p:cNvGrpSpPr>
            <a:grpSpLocks/>
          </p:cNvGrpSpPr>
          <p:nvPr/>
        </p:nvGrpSpPr>
        <p:grpSpPr bwMode="auto">
          <a:xfrm>
            <a:off x="-3663556" y="1383030"/>
            <a:ext cx="1352550" cy="455612"/>
            <a:chOff x="12854782" y="3843734"/>
            <a:chExt cx="1321700" cy="454747"/>
          </a:xfrm>
        </p:grpSpPr>
        <p:pic>
          <p:nvPicPr>
            <p:cNvPr id="510985" name="Google Shape;3709;p49">
              <a:extLst>
                <a:ext uri="{FF2B5EF4-FFF2-40B4-BE49-F238E27FC236}">
                  <a16:creationId xmlns:a16="http://schemas.microsoft.com/office/drawing/2014/main" id="{1BBFDC42-D98D-F814-4BA9-69D77CF5FD5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86" name="Google Shape;3710;p49">
              <a:extLst>
                <a:ext uri="{FF2B5EF4-FFF2-40B4-BE49-F238E27FC236}">
                  <a16:creationId xmlns:a16="http://schemas.microsoft.com/office/drawing/2014/main" id="{65EF5D40-2B32-3191-6700-61800A75B466}"/>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lang="es-CO"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10987" name="Google Shape;3711;p49">
              <a:extLst>
                <a:ext uri="{FF2B5EF4-FFF2-40B4-BE49-F238E27FC236}">
                  <a16:creationId xmlns:a16="http://schemas.microsoft.com/office/drawing/2014/main" id="{DC61F49F-7806-01E8-176B-9D03EA19199A}"/>
                </a:ext>
              </a:extLst>
            </p:cNvPr>
            <p:cNvSpPr/>
            <p:nvPr/>
          </p:nvSpPr>
          <p:spPr>
            <a:xfrm>
              <a:off x="13326374" y="3987922"/>
              <a:ext cx="763235" cy="145773"/>
            </a:xfrm>
            <a:prstGeom prst="rect">
              <a:avLst/>
            </a:prstGeom>
            <a:noFill/>
            <a:ln>
              <a:noFill/>
            </a:ln>
          </p:spPr>
          <p:txBody>
            <a:bodyPr spcFirstLastPara="1" lIns="0" tIns="0" rIns="0" bIns="0">
              <a:spAutoFit/>
            </a:bodyPr>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lang="es-CO"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7" name="Google Shape;3716;p49">
            <a:extLst>
              <a:ext uri="{FF2B5EF4-FFF2-40B4-BE49-F238E27FC236}">
                <a16:creationId xmlns:a16="http://schemas.microsoft.com/office/drawing/2014/main" id="{D8429CB9-5290-6D01-81F7-9A3C274EEA34}"/>
              </a:ext>
            </a:extLst>
          </p:cNvPr>
          <p:cNvGrpSpPr>
            <a:grpSpLocks/>
          </p:cNvGrpSpPr>
          <p:nvPr/>
        </p:nvGrpSpPr>
        <p:grpSpPr bwMode="auto">
          <a:xfrm>
            <a:off x="-1937560" y="1306509"/>
            <a:ext cx="1384484" cy="542945"/>
            <a:chOff x="12849119" y="7881260"/>
            <a:chExt cx="1359205" cy="465684"/>
          </a:xfrm>
        </p:grpSpPr>
        <p:pic>
          <p:nvPicPr>
            <p:cNvPr id="510982" name="Google Shape;3717;p49">
              <a:extLst>
                <a:ext uri="{FF2B5EF4-FFF2-40B4-BE49-F238E27FC236}">
                  <a16:creationId xmlns:a16="http://schemas.microsoft.com/office/drawing/2014/main" id="{5C00064F-6B4D-0957-AE08-C48DD39FE6C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324" y="7896944"/>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83" name="Google Shape;3718;p49">
              <a:extLst>
                <a:ext uri="{FF2B5EF4-FFF2-40B4-BE49-F238E27FC236}">
                  <a16:creationId xmlns:a16="http://schemas.microsoft.com/office/drawing/2014/main" id="{AA27C308-709A-3CBF-D914-861342D1A000}"/>
                </a:ext>
              </a:extLst>
            </p:cNvPr>
            <p:cNvSpPr/>
            <p:nvPr/>
          </p:nvSpPr>
          <p:spPr>
            <a:xfrm>
              <a:off x="12849119" y="7897616"/>
              <a:ext cx="450410" cy="449328"/>
            </a:xfrm>
            <a:prstGeom prst="rect">
              <a:avLst/>
            </a:prstGeom>
            <a:blipFill rotWithShape="1">
              <a:blip r:embed="rId5">
                <a:alphaModFix/>
              </a:blip>
              <a:stretch>
                <a:fillRect/>
              </a:stretch>
            </a:blipFill>
            <a:ln>
              <a:noFill/>
            </a:ln>
          </p:spPr>
          <p:txBody>
            <a:bodyPr spcFirstLastPara="1" lIns="0" tIns="0" rIns="0" bIns="0"/>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10984" name="Google Shape;3719;p49">
              <a:extLst>
                <a:ext uri="{FF2B5EF4-FFF2-40B4-BE49-F238E27FC236}">
                  <a16:creationId xmlns:a16="http://schemas.microsoft.com/office/drawing/2014/main" id="{49219F6B-79B6-2CBF-EF11-7D34E75E2A16}"/>
                </a:ext>
              </a:extLst>
            </p:cNvPr>
            <p:cNvSpPr/>
            <p:nvPr/>
          </p:nvSpPr>
          <p:spPr>
            <a:xfrm>
              <a:off x="13307469" y="7881260"/>
              <a:ext cx="847832" cy="449328"/>
            </a:xfrm>
            <a:prstGeom prst="rect">
              <a:avLst/>
            </a:prstGeom>
            <a:noFill/>
            <a:ln>
              <a:noFill/>
            </a:ln>
          </p:spPr>
          <p:txBody>
            <a:bodyPr spcFirstLastPara="1" lIns="0" tIns="0" rIns="0" bIns="0">
              <a:spAutoFit/>
            </a:bodyPr>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lang="es-CO"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lang="es-CO"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p>
          </p:txBody>
        </p:sp>
      </p:grpSp>
      <p:grpSp>
        <p:nvGrpSpPr>
          <p:cNvPr id="31" name="Google Shape;3720;p49">
            <a:extLst>
              <a:ext uri="{FF2B5EF4-FFF2-40B4-BE49-F238E27FC236}">
                <a16:creationId xmlns:a16="http://schemas.microsoft.com/office/drawing/2014/main" id="{833C8F6C-7702-8C5A-BC7F-6D77116012DD}"/>
              </a:ext>
            </a:extLst>
          </p:cNvPr>
          <p:cNvGrpSpPr>
            <a:grpSpLocks/>
          </p:cNvGrpSpPr>
          <p:nvPr/>
        </p:nvGrpSpPr>
        <p:grpSpPr bwMode="auto">
          <a:xfrm>
            <a:off x="4266617" y="3460791"/>
            <a:ext cx="1352202" cy="474536"/>
            <a:chOff x="12855730" y="7185447"/>
            <a:chExt cx="1321390" cy="453598"/>
          </a:xfrm>
        </p:grpSpPr>
        <p:sp>
          <p:nvSpPr>
            <p:cNvPr id="510978" name="Google Shape;3721;p49">
              <a:extLst>
                <a:ext uri="{FF2B5EF4-FFF2-40B4-BE49-F238E27FC236}">
                  <a16:creationId xmlns:a16="http://schemas.microsoft.com/office/drawing/2014/main" id="{93AE74B0-B57C-9745-E97E-5748746FAD4B}"/>
                </a:ext>
              </a:extLst>
            </p:cNvPr>
            <p:cNvSpPr/>
            <p:nvPr/>
          </p:nvSpPr>
          <p:spPr>
            <a:xfrm>
              <a:off x="13060456" y="7188479"/>
              <a:ext cx="1116664" cy="450566"/>
            </a:xfrm>
            <a:prstGeom prst="rect">
              <a:avLst/>
            </a:prstGeom>
            <a:blipFill rotWithShape="1">
              <a:blip r:embed="rId6">
                <a:alphaModFix/>
              </a:blip>
              <a:stretch>
                <a:fillRect/>
              </a:stretch>
            </a:blipFill>
            <a:ln>
              <a:noFill/>
            </a:ln>
          </p:spPr>
          <p:txBody>
            <a:bodyPr spcFirstLastPara="1" lIns="0" tIns="0" rIns="0" bIns="0"/>
            <a:lstStyle>
              <a:defPPr>
                <a:defRPr kern="0"/>
              </a:defPPr>
            </a:lstStyle>
            <a:p>
              <a:pPr marL="0" marR="0" lvl="0" indent="0" algn="l" defTabSz="914126" rtl="0" eaLnBrk="1" fontAlgn="auto" latinLnBrk="0" hangingPunct="1">
                <a:lnSpc>
                  <a:spcPct val="100000"/>
                </a:lnSpc>
                <a:spcBef>
                  <a:spcPts val="0"/>
                </a:spcBef>
                <a:spcAft>
                  <a:spcPts val="0"/>
                </a:spcAft>
                <a:buClr>
                  <a:prstClr val="black"/>
                </a:buClr>
                <a:buSzPts val="851"/>
                <a:buFontTx/>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10980" name="Google Shape;3722;p49">
              <a:extLst>
                <a:ext uri="{FF2B5EF4-FFF2-40B4-BE49-F238E27FC236}">
                  <a16:creationId xmlns:a16="http://schemas.microsoft.com/office/drawing/2014/main" id="{A8CA8C9E-66F2-B3D5-50E4-BD50FB5F715D}"/>
                </a:ext>
              </a:extLst>
            </p:cNvPr>
            <p:cNvSpPr/>
            <p:nvPr/>
          </p:nvSpPr>
          <p:spPr>
            <a:xfrm>
              <a:off x="12855730" y="7185447"/>
              <a:ext cx="449768" cy="450566"/>
            </a:xfrm>
            <a:prstGeom prst="rect">
              <a:avLst/>
            </a:prstGeom>
            <a:blipFill rotWithShape="1">
              <a:blip r:embed="rId5">
                <a:alphaModFix/>
              </a:blip>
              <a:stretch>
                <a:fillRect/>
              </a:stretch>
            </a:blipFill>
            <a:ln>
              <a:noFill/>
            </a:ln>
          </p:spPr>
          <p:txBody>
            <a:bodyPr spcFirstLastPara="1" lIns="0" tIns="0" rIns="0" bIns="0"/>
            <a:lstStyle>
              <a:defPPr>
                <a:defRPr kern="0"/>
              </a:defPPr>
            </a:lstStyle>
            <a:p>
              <a:pPr marL="0" marR="0" lvl="0" indent="0" algn="l" defTabSz="914126" rtl="0" eaLnBrk="1" fontAlgn="auto" latinLnBrk="0" hangingPunct="1">
                <a:lnSpc>
                  <a:spcPct val="100000"/>
                </a:lnSpc>
                <a:spcBef>
                  <a:spcPts val="0"/>
                </a:spcBef>
                <a:spcAft>
                  <a:spcPts val="0"/>
                </a:spcAft>
                <a:buClr>
                  <a:prstClr val="black"/>
                </a:buClr>
                <a:buSzPts val="851"/>
                <a:buFontTx/>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10981" name="Google Shape;3723;p49">
              <a:extLst>
                <a:ext uri="{FF2B5EF4-FFF2-40B4-BE49-F238E27FC236}">
                  <a16:creationId xmlns:a16="http://schemas.microsoft.com/office/drawing/2014/main" id="{39424E04-E35A-D353-9454-94ACA526F871}"/>
                </a:ext>
              </a:extLst>
            </p:cNvPr>
            <p:cNvSpPr/>
            <p:nvPr/>
          </p:nvSpPr>
          <p:spPr>
            <a:xfrm>
              <a:off x="13308602" y="7217299"/>
              <a:ext cx="846804" cy="375370"/>
            </a:xfrm>
            <a:prstGeom prst="rect">
              <a:avLst/>
            </a:prstGeom>
            <a:noFill/>
            <a:ln>
              <a:noFill/>
            </a:ln>
          </p:spPr>
          <p:txBody>
            <a:bodyPr spcFirstLastPara="1" lIns="0" tIns="0" rIns="0" bIns="0">
              <a:spAutoFit/>
            </a:bodyPr>
            <a:lstStyle>
              <a:defPPr>
                <a:defRPr kern="0"/>
              </a:defPPr>
            </a:lstStyle>
            <a:p>
              <a:pPr marL="0" marR="0" lvl="0" indent="0" algn="l" defTabSz="914400" rtl="0" eaLnBrk="1" fontAlgn="auto" latinLnBrk="0" hangingPunct="1">
                <a:lnSpc>
                  <a:spcPct val="100000"/>
                </a:lnSpc>
                <a:spcBef>
                  <a:spcPts val="0"/>
                </a:spcBef>
                <a:spcAft>
                  <a:spcPts val="0"/>
                </a:spcAft>
                <a:buClrTx/>
                <a:buSzPts val="851"/>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22– 25 nudos</a:t>
              </a:r>
              <a:endParaRPr kumimoji="0" lang="es-CO" sz="9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851"/>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dirty="0">
                  <a:solidFill>
                    <a:prstClr val="black"/>
                  </a:solidFill>
                  <a:latin typeface="Arial Narrow"/>
                  <a:ea typeface="Arial Narrow"/>
                  <a:cs typeface="Arial Narrow"/>
                  <a:sym typeface="Arial Narrow"/>
                </a:rPr>
                <a:t>Este - Noreste</a:t>
              </a:r>
              <a:endPar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00000"/>
                </a:lnSpc>
                <a:spcBef>
                  <a:spcPts val="0"/>
                </a:spcBef>
                <a:spcAft>
                  <a:spcPts val="0"/>
                </a:spcAft>
                <a:buClrTx/>
                <a:buSzPts val="851"/>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a:t>
              </a:r>
              <a:r>
                <a:rPr lang="es-CO" sz="851" b="1" dirty="0">
                  <a:solidFill>
                    <a:prstClr val="black"/>
                  </a:solidFill>
                  <a:latin typeface="Arial Narrow"/>
                  <a:ea typeface="Arial Narrow"/>
                  <a:cs typeface="Arial Narrow"/>
                  <a:sym typeface="Arial Narrow"/>
                </a:rPr>
                <a:t>2,0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a:t>
              </a:r>
              <a:r>
                <a:rPr lang="es-CO" sz="851" b="1" dirty="0">
                  <a:solidFill>
                    <a:prstClr val="black"/>
                  </a:solidFill>
                  <a:latin typeface="Arial Narrow"/>
                  <a:ea typeface="Arial Narrow"/>
                  <a:cs typeface="Arial Narrow"/>
                  <a:sym typeface="Arial Narrow"/>
                </a:rPr>
                <a:t>2,6</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a:t>
              </a:r>
              <a:endParaRPr kumimoji="0" lang="es-CO" sz="1799"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2" name="Grupo 41">
            <a:extLst>
              <a:ext uri="{FF2B5EF4-FFF2-40B4-BE49-F238E27FC236}">
                <a16:creationId xmlns:a16="http://schemas.microsoft.com/office/drawing/2014/main" id="{4580E930-8917-8B0A-94E7-CE36E21E9BA2}"/>
              </a:ext>
            </a:extLst>
          </p:cNvPr>
          <p:cNvGrpSpPr/>
          <p:nvPr/>
        </p:nvGrpSpPr>
        <p:grpSpPr>
          <a:xfrm>
            <a:off x="-2482026" y="498945"/>
            <a:ext cx="1307662" cy="471241"/>
            <a:chOff x="4466186" y="4500860"/>
            <a:chExt cx="1308344" cy="471487"/>
          </a:xfrm>
        </p:grpSpPr>
        <p:grpSp>
          <p:nvGrpSpPr>
            <p:cNvPr id="50" name="Grupo 49">
              <a:extLst>
                <a:ext uri="{FF2B5EF4-FFF2-40B4-BE49-F238E27FC236}">
                  <a16:creationId xmlns:a16="http://schemas.microsoft.com/office/drawing/2014/main" id="{85E3583D-3BC0-D344-252C-C2666F44DA31}"/>
                </a:ext>
              </a:extLst>
            </p:cNvPr>
            <p:cNvGrpSpPr/>
            <p:nvPr/>
          </p:nvGrpSpPr>
          <p:grpSpPr>
            <a:xfrm>
              <a:off x="4673027" y="4500866"/>
              <a:ext cx="1068110" cy="447680"/>
              <a:chOff x="4917038" y="4995859"/>
              <a:chExt cx="931312" cy="307185"/>
            </a:xfrm>
          </p:grpSpPr>
          <p:sp>
            <p:nvSpPr>
              <p:cNvPr id="54" name="Diagrama de flujo: retraso 53">
                <a:extLst>
                  <a:ext uri="{FF2B5EF4-FFF2-40B4-BE49-F238E27FC236}">
                    <a16:creationId xmlns:a16="http://schemas.microsoft.com/office/drawing/2014/main" id="{00522B9F-55FB-ECA3-EA40-184D78585BDE}"/>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Rectángulo 54">
                <a:extLst>
                  <a:ext uri="{FF2B5EF4-FFF2-40B4-BE49-F238E27FC236}">
                    <a16:creationId xmlns:a16="http://schemas.microsoft.com/office/drawing/2014/main" id="{54DC569E-E0F7-4902-4B0F-7F1B8722826C}"/>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51" name="Google Shape;3712;p49">
              <a:extLst>
                <a:ext uri="{FF2B5EF4-FFF2-40B4-BE49-F238E27FC236}">
                  <a16:creationId xmlns:a16="http://schemas.microsoft.com/office/drawing/2014/main" id="{1D14BC10-F421-07C3-0972-3CA0FFA53C95}"/>
                </a:ext>
              </a:extLst>
            </p:cNvPr>
            <p:cNvGrpSpPr>
              <a:grpSpLocks/>
            </p:cNvGrpSpPr>
            <p:nvPr/>
          </p:nvGrpSpPr>
          <p:grpSpPr bwMode="auto">
            <a:xfrm>
              <a:off x="4466186" y="4500860"/>
              <a:ext cx="1308344" cy="471487"/>
              <a:chOff x="12849264" y="5857985"/>
              <a:chExt cx="1234313" cy="471600"/>
            </a:xfrm>
          </p:grpSpPr>
          <p:pic>
            <p:nvPicPr>
              <p:cNvPr id="52" name="Google Shape;3714;p49">
                <a:extLst>
                  <a:ext uri="{FF2B5EF4-FFF2-40B4-BE49-F238E27FC236}">
                    <a16:creationId xmlns:a16="http://schemas.microsoft.com/office/drawing/2014/main" id="{71CB479D-9BF8-C912-8EAF-6FDC8DBC519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Google Shape;3715;p49">
                <a:extLst>
                  <a:ext uri="{FF2B5EF4-FFF2-40B4-BE49-F238E27FC236}">
                    <a16:creationId xmlns:a16="http://schemas.microsoft.com/office/drawing/2014/main" id="{2D7226CD-5CFC-C525-52F7-71EDEE77283B}"/>
                  </a:ext>
                </a:extLst>
              </p:cNvPr>
              <p:cNvSpPr/>
              <p:nvPr/>
            </p:nvSpPr>
            <p:spPr>
              <a:xfrm>
                <a:off x="13320428" y="5937379"/>
                <a:ext cx="763149" cy="292714"/>
              </a:xfrm>
              <a:prstGeom prst="rect">
                <a:avLst/>
              </a:prstGeom>
              <a:noFill/>
              <a:ln>
                <a:noFill/>
              </a:ln>
            </p:spPr>
            <p:txBody>
              <a:bodyPr spcFirstLastPara="1" lIns="0" tIns="0" rIns="0" bIns="0">
                <a:spAutoFit/>
              </a:bodyPr>
              <a:lstStyle>
                <a:defPPr>
                  <a:defRPr kern="0"/>
                </a:defPPr>
              </a:lstStyle>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18 de Febrero</a:t>
                </a:r>
                <a:endParaRPr kumimoji="0" lang="es-CO"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pic>
        <p:nvPicPr>
          <p:cNvPr id="2" name="Google Shape;3738;p49">
            <a:extLst>
              <a:ext uri="{FF2B5EF4-FFF2-40B4-BE49-F238E27FC236}">
                <a16:creationId xmlns:a16="http://schemas.microsoft.com/office/drawing/2014/main" id="{38743AAD-8957-F126-0F5F-E6EB479B398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8329" y="4274394"/>
            <a:ext cx="1352198" cy="4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04;p4">
            <a:extLst>
              <a:ext uri="{FF2B5EF4-FFF2-40B4-BE49-F238E27FC236}">
                <a16:creationId xmlns:a16="http://schemas.microsoft.com/office/drawing/2014/main" id="{E87E5F83-ECF7-9127-88D9-17AD838A457B}"/>
              </a:ext>
            </a:extLst>
          </p:cNvPr>
          <p:cNvPicPr preferRelativeResize="0"/>
          <p:nvPr/>
        </p:nvPicPr>
        <p:blipFill rotWithShape="1">
          <a:blip r:embed="rId9">
            <a:alphaModFix/>
          </a:blip>
          <a:srcRect/>
          <a:stretch/>
        </p:blipFill>
        <p:spPr>
          <a:xfrm>
            <a:off x="-4575082" y="5657532"/>
            <a:ext cx="3967997" cy="1059935"/>
          </a:xfrm>
          <a:prstGeom prst="rect">
            <a:avLst/>
          </a:prstGeom>
          <a:noFill/>
          <a:ln>
            <a:noFill/>
          </a:ln>
        </p:spPr>
      </p:pic>
      <p:grpSp>
        <p:nvGrpSpPr>
          <p:cNvPr id="12" name="Google Shape;3696;p48">
            <a:extLst>
              <a:ext uri="{FF2B5EF4-FFF2-40B4-BE49-F238E27FC236}">
                <a16:creationId xmlns:a16="http://schemas.microsoft.com/office/drawing/2014/main" id="{80907F23-CC87-DD28-7D45-6F1DE03C63AD}"/>
              </a:ext>
            </a:extLst>
          </p:cNvPr>
          <p:cNvGrpSpPr>
            <a:grpSpLocks/>
          </p:cNvGrpSpPr>
          <p:nvPr/>
        </p:nvGrpSpPr>
        <p:grpSpPr bwMode="auto">
          <a:xfrm>
            <a:off x="5635276" y="2948413"/>
            <a:ext cx="1538878" cy="499932"/>
            <a:chOff x="12717919" y="6530147"/>
            <a:chExt cx="1354713" cy="421879"/>
          </a:xfrm>
        </p:grpSpPr>
        <p:pic>
          <p:nvPicPr>
            <p:cNvPr id="25" name="Google Shape;3697;p48">
              <a:extLst>
                <a:ext uri="{FF2B5EF4-FFF2-40B4-BE49-F238E27FC236}">
                  <a16:creationId xmlns:a16="http://schemas.microsoft.com/office/drawing/2014/main" id="{A6CC88DD-B517-57ED-ED40-70FCEADA4CAE}"/>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6628" y="6530150"/>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3698;p48">
              <a:extLst>
                <a:ext uri="{FF2B5EF4-FFF2-40B4-BE49-F238E27FC236}">
                  <a16:creationId xmlns:a16="http://schemas.microsoft.com/office/drawing/2014/main" id="{4672E308-AB9A-23C1-36DB-A5FFCAB7B9ED}"/>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 typeface="Arial"/>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7" name="Google Shape;3699;p48">
              <a:extLst>
                <a:ext uri="{FF2B5EF4-FFF2-40B4-BE49-F238E27FC236}">
                  <a16:creationId xmlns:a16="http://schemas.microsoft.com/office/drawing/2014/main" id="{C1F6AEAD-937F-BF27-3BBD-79FA9E91E043}"/>
                </a:ext>
              </a:extLst>
            </p:cNvPr>
            <p:cNvSpPr/>
            <p:nvPr/>
          </p:nvSpPr>
          <p:spPr>
            <a:xfrm>
              <a:off x="13226130" y="6573005"/>
              <a:ext cx="846502" cy="331473"/>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a:t>
              </a:r>
              <a:r>
                <a:rPr lang="es-CO" sz="851" b="1" dirty="0">
                  <a:solidFill>
                    <a:prstClr val="black"/>
                  </a:solidFill>
                  <a:latin typeface="Arial Narrow"/>
                  <a:ea typeface="Arial Narrow"/>
                  <a:cs typeface="Arial Narrow"/>
                  <a:sym typeface="Arial Narrow"/>
                </a:rPr>
                <a:t>20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 25 nudos</a:t>
              </a:r>
              <a:endParaRPr kumimoji="0" lang="es-CO" sz="3198" b="0" i="0" u="none" strike="noStrike" kern="0" cap="none" spc="0" normalizeH="0" baseline="0" noProof="0" dirty="0">
                <a:ln>
                  <a:noFill/>
                </a:ln>
                <a:solidFill>
                  <a:prstClr val="black"/>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1,9 – 2,2 m.</a:t>
              </a:r>
              <a:endParaRPr kumimoji="0" lang="es-CO" sz="1798"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3" name="Google Shape;3696;p48">
            <a:extLst>
              <a:ext uri="{FF2B5EF4-FFF2-40B4-BE49-F238E27FC236}">
                <a16:creationId xmlns:a16="http://schemas.microsoft.com/office/drawing/2014/main" id="{28BBE87D-D62B-E06F-D3BB-0997374F0C95}"/>
              </a:ext>
            </a:extLst>
          </p:cNvPr>
          <p:cNvGrpSpPr>
            <a:grpSpLocks/>
          </p:cNvGrpSpPr>
          <p:nvPr/>
        </p:nvGrpSpPr>
        <p:grpSpPr bwMode="auto">
          <a:xfrm>
            <a:off x="903217" y="3183843"/>
            <a:ext cx="1538878" cy="499932"/>
            <a:chOff x="12717919" y="6530147"/>
            <a:chExt cx="1354713" cy="421879"/>
          </a:xfrm>
        </p:grpSpPr>
        <p:pic>
          <p:nvPicPr>
            <p:cNvPr id="4" name="Google Shape;3697;p48">
              <a:extLst>
                <a:ext uri="{FF2B5EF4-FFF2-40B4-BE49-F238E27FC236}">
                  <a16:creationId xmlns:a16="http://schemas.microsoft.com/office/drawing/2014/main" id="{73FAF268-4C27-D6F8-B31C-6749E90A3F89}"/>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6628" y="6530150"/>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698;p48">
              <a:extLst>
                <a:ext uri="{FF2B5EF4-FFF2-40B4-BE49-F238E27FC236}">
                  <a16:creationId xmlns:a16="http://schemas.microsoft.com/office/drawing/2014/main" id="{48A92427-1C16-8730-265C-3ECA7704AE9F}"/>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 typeface="Arial"/>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0" name="Google Shape;3699;p48">
              <a:extLst>
                <a:ext uri="{FF2B5EF4-FFF2-40B4-BE49-F238E27FC236}">
                  <a16:creationId xmlns:a16="http://schemas.microsoft.com/office/drawing/2014/main" id="{421A1611-6291-31C1-C32B-BA7D23320C1C}"/>
                </a:ext>
              </a:extLst>
            </p:cNvPr>
            <p:cNvSpPr/>
            <p:nvPr/>
          </p:nvSpPr>
          <p:spPr>
            <a:xfrm>
              <a:off x="13226130" y="6573005"/>
              <a:ext cx="846502" cy="331473"/>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lang="es-CO" sz="3198" b="0" i="0" u="none" strike="noStrike" kern="0" cap="none" spc="0" normalizeH="0" baseline="0" noProof="0" dirty="0">
                <a:ln>
                  <a:noFill/>
                </a:ln>
                <a:solidFill>
                  <a:prstClr val="black"/>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1,6 – 1,9 m.</a:t>
              </a:r>
              <a:endParaRPr kumimoji="0" lang="es-CO" sz="1798"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3" name="Grupo 12">
            <a:extLst>
              <a:ext uri="{FF2B5EF4-FFF2-40B4-BE49-F238E27FC236}">
                <a16:creationId xmlns:a16="http://schemas.microsoft.com/office/drawing/2014/main" id="{1F000F16-8278-7E8A-355C-D43C6CCD2FD9}"/>
              </a:ext>
            </a:extLst>
          </p:cNvPr>
          <p:cNvGrpSpPr/>
          <p:nvPr/>
        </p:nvGrpSpPr>
        <p:grpSpPr>
          <a:xfrm>
            <a:off x="-2726299" y="2917177"/>
            <a:ext cx="1330475" cy="450041"/>
            <a:chOff x="6169042" y="3662174"/>
            <a:chExt cx="1330822" cy="450158"/>
          </a:xfrm>
        </p:grpSpPr>
        <p:pic>
          <p:nvPicPr>
            <p:cNvPr id="14" name="Google Shape;3654;p48">
              <a:extLst>
                <a:ext uri="{FF2B5EF4-FFF2-40B4-BE49-F238E27FC236}">
                  <a16:creationId xmlns:a16="http://schemas.microsoft.com/office/drawing/2014/main" id="{2EDFF1C3-C401-8B9F-867F-B152345A50F7}"/>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3655;p48">
              <a:extLst>
                <a:ext uri="{FF2B5EF4-FFF2-40B4-BE49-F238E27FC236}">
                  <a16:creationId xmlns:a16="http://schemas.microsoft.com/office/drawing/2014/main" id="{A1B2B6F1-C384-8275-294F-0FA020CFCD55}"/>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s-CO"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6" name="Google Shape;3656;p48">
              <a:extLst>
                <a:ext uri="{FF2B5EF4-FFF2-40B4-BE49-F238E27FC236}">
                  <a16:creationId xmlns:a16="http://schemas.microsoft.com/office/drawing/2014/main" id="{F2486BB2-E627-126B-3CE5-672DB6B0286C}"/>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lang="es-CO" sz="1797"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8" name="Grupo 17">
            <a:extLst>
              <a:ext uri="{FF2B5EF4-FFF2-40B4-BE49-F238E27FC236}">
                <a16:creationId xmlns:a16="http://schemas.microsoft.com/office/drawing/2014/main" id="{3FE31E1A-C626-8F23-CDCD-E9861D534C53}"/>
              </a:ext>
            </a:extLst>
          </p:cNvPr>
          <p:cNvGrpSpPr/>
          <p:nvPr/>
        </p:nvGrpSpPr>
        <p:grpSpPr>
          <a:xfrm>
            <a:off x="3700507" y="4049373"/>
            <a:ext cx="1330475" cy="450041"/>
            <a:chOff x="6169042" y="3662174"/>
            <a:chExt cx="1330822" cy="450158"/>
          </a:xfrm>
        </p:grpSpPr>
        <p:pic>
          <p:nvPicPr>
            <p:cNvPr id="19" name="Google Shape;3654;p48">
              <a:extLst>
                <a:ext uri="{FF2B5EF4-FFF2-40B4-BE49-F238E27FC236}">
                  <a16:creationId xmlns:a16="http://schemas.microsoft.com/office/drawing/2014/main" id="{6B0DA95C-A4CF-D2CC-1DA6-754B850E120A}"/>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655;p48">
              <a:extLst>
                <a:ext uri="{FF2B5EF4-FFF2-40B4-BE49-F238E27FC236}">
                  <a16:creationId xmlns:a16="http://schemas.microsoft.com/office/drawing/2014/main" id="{57554CF9-7BE4-EA68-9527-4482337940DE}"/>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s-CO"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1" name="Google Shape;3656;p48">
              <a:extLst>
                <a:ext uri="{FF2B5EF4-FFF2-40B4-BE49-F238E27FC236}">
                  <a16:creationId xmlns:a16="http://schemas.microsoft.com/office/drawing/2014/main" id="{26298E8A-5379-7BAE-3D8C-D1AA82E5BE8D}"/>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lang="es-CO" sz="1797"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9" name="Grupo 8">
            <a:extLst>
              <a:ext uri="{FF2B5EF4-FFF2-40B4-BE49-F238E27FC236}">
                <a16:creationId xmlns:a16="http://schemas.microsoft.com/office/drawing/2014/main" id="{D6302AF0-38F6-9537-490A-429161EDD40B}"/>
              </a:ext>
            </a:extLst>
          </p:cNvPr>
          <p:cNvGrpSpPr/>
          <p:nvPr/>
        </p:nvGrpSpPr>
        <p:grpSpPr>
          <a:xfrm>
            <a:off x="3130768" y="5204642"/>
            <a:ext cx="1330475" cy="450041"/>
            <a:chOff x="6169042" y="3662174"/>
            <a:chExt cx="1330822" cy="450158"/>
          </a:xfrm>
        </p:grpSpPr>
        <p:pic>
          <p:nvPicPr>
            <p:cNvPr id="11" name="Google Shape;3654;p48">
              <a:extLst>
                <a:ext uri="{FF2B5EF4-FFF2-40B4-BE49-F238E27FC236}">
                  <a16:creationId xmlns:a16="http://schemas.microsoft.com/office/drawing/2014/main" id="{027F438C-94FE-74F3-BA18-5181207CEF89}"/>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655;p48">
              <a:extLst>
                <a:ext uri="{FF2B5EF4-FFF2-40B4-BE49-F238E27FC236}">
                  <a16:creationId xmlns:a16="http://schemas.microsoft.com/office/drawing/2014/main" id="{596568C9-D59B-6F27-32EC-D598E023E45D}"/>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s-CO"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2" name="Google Shape;3656;p48">
              <a:extLst>
                <a:ext uri="{FF2B5EF4-FFF2-40B4-BE49-F238E27FC236}">
                  <a16:creationId xmlns:a16="http://schemas.microsoft.com/office/drawing/2014/main" id="{021D2780-7692-D032-C203-63DAFA1E0EA4}"/>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lang="es-CO" sz="1797"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3" name="Google Shape;3696;p48">
            <a:extLst>
              <a:ext uri="{FF2B5EF4-FFF2-40B4-BE49-F238E27FC236}">
                <a16:creationId xmlns:a16="http://schemas.microsoft.com/office/drawing/2014/main" id="{2DC5ABA7-0669-6196-C793-2BFD55D5CB36}"/>
              </a:ext>
            </a:extLst>
          </p:cNvPr>
          <p:cNvGrpSpPr>
            <a:grpSpLocks/>
          </p:cNvGrpSpPr>
          <p:nvPr/>
        </p:nvGrpSpPr>
        <p:grpSpPr bwMode="auto">
          <a:xfrm>
            <a:off x="2681216" y="4673752"/>
            <a:ext cx="1538878" cy="499932"/>
            <a:chOff x="12717919" y="6530147"/>
            <a:chExt cx="1354713" cy="421879"/>
          </a:xfrm>
        </p:grpSpPr>
        <p:pic>
          <p:nvPicPr>
            <p:cNvPr id="24" name="Google Shape;3697;p48">
              <a:extLst>
                <a:ext uri="{FF2B5EF4-FFF2-40B4-BE49-F238E27FC236}">
                  <a16:creationId xmlns:a16="http://schemas.microsoft.com/office/drawing/2014/main" id="{FDF1C5EE-055E-0E1B-11AE-1BFC01B1E531}"/>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6628" y="6530150"/>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oogle Shape;3698;p48">
              <a:extLst>
                <a:ext uri="{FF2B5EF4-FFF2-40B4-BE49-F238E27FC236}">
                  <a16:creationId xmlns:a16="http://schemas.microsoft.com/office/drawing/2014/main" id="{AFE64128-C999-019C-DC37-546E796D798A}"/>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 typeface="Arial"/>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9" name="Google Shape;3699;p48">
              <a:extLst>
                <a:ext uri="{FF2B5EF4-FFF2-40B4-BE49-F238E27FC236}">
                  <a16:creationId xmlns:a16="http://schemas.microsoft.com/office/drawing/2014/main" id="{B3DD9BBE-6361-7A80-8BEA-DF698A801753}"/>
                </a:ext>
              </a:extLst>
            </p:cNvPr>
            <p:cNvSpPr/>
            <p:nvPr/>
          </p:nvSpPr>
          <p:spPr>
            <a:xfrm>
              <a:off x="13226130" y="6573005"/>
              <a:ext cx="846502" cy="331473"/>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lang="es-CO" sz="3198" b="0" i="0" u="none" strike="noStrike" kern="0" cap="none" spc="0" normalizeH="0" baseline="0" noProof="0" dirty="0">
                <a:ln>
                  <a:noFill/>
                </a:ln>
                <a:solidFill>
                  <a:prstClr val="black"/>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1,6 – 2,0 m.</a:t>
              </a:r>
              <a:endParaRPr kumimoji="0" lang="es-CO" sz="1798" b="0" i="0" u="none" strike="noStrike" kern="0" cap="none" spc="0" normalizeH="0" baseline="0" noProof="0" dirty="0">
                <a:ln>
                  <a:noFill/>
                </a:ln>
                <a:solidFill>
                  <a:prstClr val="black"/>
                </a:solidFill>
                <a:effectLst/>
                <a:uLnTx/>
                <a:uFillTx/>
                <a:latin typeface="Arial"/>
                <a:cs typeface="Arial"/>
                <a:sym typeface="Arial"/>
              </a:endParaRPr>
            </a:p>
          </p:txBody>
        </p:sp>
      </p:grpSp>
    </p:spTree>
    <p:extLst>
      <p:ext uri="{BB962C8B-B14F-4D97-AF65-F5344CB8AC3E}">
        <p14:creationId xmlns:p14="http://schemas.microsoft.com/office/powerpoint/2010/main" val="33193192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04;p4">
            <a:extLst>
              <a:ext uri="{FF2B5EF4-FFF2-40B4-BE49-F238E27FC236}">
                <a16:creationId xmlns:a16="http://schemas.microsoft.com/office/drawing/2014/main" id="{D28883CD-1EC9-A49F-CDF7-053E0DFCD542}"/>
              </a:ext>
            </a:extLst>
          </p:cNvPr>
          <p:cNvPicPr preferRelativeResize="0"/>
          <p:nvPr/>
        </p:nvPicPr>
        <p:blipFill rotWithShape="1">
          <a:blip r:embed="rId3">
            <a:alphaModFix/>
          </a:blip>
          <a:srcRect/>
          <a:stretch/>
        </p:blipFill>
        <p:spPr>
          <a:xfrm>
            <a:off x="-4618965" y="5591410"/>
            <a:ext cx="4343194" cy="1266590"/>
          </a:xfrm>
          <a:prstGeom prst="rect">
            <a:avLst/>
          </a:prstGeom>
          <a:noFill/>
          <a:ln>
            <a:noFill/>
          </a:ln>
        </p:spPr>
      </p:pic>
      <p:grpSp>
        <p:nvGrpSpPr>
          <p:cNvPr id="14" name="Google Shape;3708;p49">
            <a:extLst>
              <a:ext uri="{FF2B5EF4-FFF2-40B4-BE49-F238E27FC236}">
                <a16:creationId xmlns:a16="http://schemas.microsoft.com/office/drawing/2014/main" id="{9DE596E3-59ED-4F86-8DA8-3657A03EC59A}"/>
              </a:ext>
            </a:extLst>
          </p:cNvPr>
          <p:cNvGrpSpPr>
            <a:grpSpLocks/>
          </p:cNvGrpSpPr>
          <p:nvPr/>
        </p:nvGrpSpPr>
        <p:grpSpPr bwMode="auto">
          <a:xfrm>
            <a:off x="-3663556" y="1383030"/>
            <a:ext cx="1352550" cy="455612"/>
            <a:chOff x="12854782" y="3843734"/>
            <a:chExt cx="1321700" cy="454747"/>
          </a:xfrm>
        </p:grpSpPr>
        <p:pic>
          <p:nvPicPr>
            <p:cNvPr id="15" name="Google Shape;3709;p49">
              <a:extLst>
                <a:ext uri="{FF2B5EF4-FFF2-40B4-BE49-F238E27FC236}">
                  <a16:creationId xmlns:a16="http://schemas.microsoft.com/office/drawing/2014/main" id="{FA729FE7-CA9B-1FEA-3AED-D39BAB15354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710;p49">
              <a:extLst>
                <a:ext uri="{FF2B5EF4-FFF2-40B4-BE49-F238E27FC236}">
                  <a16:creationId xmlns:a16="http://schemas.microsoft.com/office/drawing/2014/main" id="{92F82356-DF18-A7E2-B58D-D407BB61E3DE}"/>
                </a:ext>
              </a:extLst>
            </p:cNvPr>
            <p:cNvSpPr/>
            <p:nvPr/>
          </p:nvSpPr>
          <p:spPr>
            <a:xfrm>
              <a:off x="12854782" y="3843734"/>
              <a:ext cx="451426" cy="451578"/>
            </a:xfrm>
            <a:prstGeom prst="rect">
              <a:avLst/>
            </a:prstGeom>
            <a:blipFill rotWithShape="1">
              <a:blip r:embed="rId5">
                <a:alphaModFix/>
              </a:blip>
              <a:stretch>
                <a:fillRect/>
              </a:stretch>
            </a:blipFill>
            <a:ln>
              <a:noFill/>
            </a:ln>
          </p:spPr>
          <p:txBody>
            <a:bodyPr spcFirstLastPara="1" lIns="0" tIns="0" rIns="0" bIns="0"/>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lang="es-CO"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1" name="Google Shape;3711;p49">
              <a:extLst>
                <a:ext uri="{FF2B5EF4-FFF2-40B4-BE49-F238E27FC236}">
                  <a16:creationId xmlns:a16="http://schemas.microsoft.com/office/drawing/2014/main" id="{A2FA1288-6ECD-65DC-074B-000209741C1D}"/>
                </a:ext>
              </a:extLst>
            </p:cNvPr>
            <p:cNvSpPr/>
            <p:nvPr/>
          </p:nvSpPr>
          <p:spPr>
            <a:xfrm>
              <a:off x="13326374" y="3987922"/>
              <a:ext cx="763235" cy="145773"/>
            </a:xfrm>
            <a:prstGeom prst="rect">
              <a:avLst/>
            </a:prstGeom>
            <a:noFill/>
            <a:ln>
              <a:noFill/>
            </a:ln>
          </p:spPr>
          <p:txBody>
            <a:bodyPr spcFirstLastPara="1" lIns="0" tIns="0" rIns="0" bIns="0">
              <a:spAutoFit/>
            </a:bodyPr>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lang="es-CO"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2" name="Google Shape;3716;p49">
            <a:extLst>
              <a:ext uri="{FF2B5EF4-FFF2-40B4-BE49-F238E27FC236}">
                <a16:creationId xmlns:a16="http://schemas.microsoft.com/office/drawing/2014/main" id="{DE854E6A-AD9D-8E1D-97CF-9C4FD28D6EF6}"/>
              </a:ext>
            </a:extLst>
          </p:cNvPr>
          <p:cNvGrpSpPr>
            <a:grpSpLocks/>
          </p:cNvGrpSpPr>
          <p:nvPr/>
        </p:nvGrpSpPr>
        <p:grpSpPr bwMode="auto">
          <a:xfrm>
            <a:off x="-1937560" y="1306509"/>
            <a:ext cx="1384484" cy="542945"/>
            <a:chOff x="12849119" y="7881260"/>
            <a:chExt cx="1359205" cy="465684"/>
          </a:xfrm>
        </p:grpSpPr>
        <p:pic>
          <p:nvPicPr>
            <p:cNvPr id="25" name="Google Shape;3717;p49">
              <a:extLst>
                <a:ext uri="{FF2B5EF4-FFF2-40B4-BE49-F238E27FC236}">
                  <a16:creationId xmlns:a16="http://schemas.microsoft.com/office/drawing/2014/main" id="{8240A92C-4A3B-E9D0-FC38-6CC6A5BF00D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2324" y="7896944"/>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3718;p49">
              <a:extLst>
                <a:ext uri="{FF2B5EF4-FFF2-40B4-BE49-F238E27FC236}">
                  <a16:creationId xmlns:a16="http://schemas.microsoft.com/office/drawing/2014/main" id="{A7EB6251-CCF8-B35B-51B1-62C8FB24AC2C}"/>
                </a:ext>
              </a:extLst>
            </p:cNvPr>
            <p:cNvSpPr/>
            <p:nvPr/>
          </p:nvSpPr>
          <p:spPr>
            <a:xfrm>
              <a:off x="12849119" y="7897616"/>
              <a:ext cx="450410" cy="449328"/>
            </a:xfrm>
            <a:prstGeom prst="rect">
              <a:avLst/>
            </a:prstGeom>
            <a:blipFill rotWithShape="1">
              <a:blip r:embed="rId6">
                <a:alphaModFix/>
              </a:blip>
              <a:stretch>
                <a:fillRect/>
              </a:stretch>
            </a:blipFill>
            <a:ln>
              <a:noFill/>
            </a:ln>
          </p:spPr>
          <p:txBody>
            <a:bodyPr spcFirstLastPara="1" lIns="0" tIns="0" rIns="0" bIns="0"/>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7" name="Google Shape;3719;p49">
              <a:extLst>
                <a:ext uri="{FF2B5EF4-FFF2-40B4-BE49-F238E27FC236}">
                  <a16:creationId xmlns:a16="http://schemas.microsoft.com/office/drawing/2014/main" id="{C7495C96-2F3A-D0BF-923C-3C31B539B488}"/>
                </a:ext>
              </a:extLst>
            </p:cNvPr>
            <p:cNvSpPr/>
            <p:nvPr/>
          </p:nvSpPr>
          <p:spPr>
            <a:xfrm>
              <a:off x="13307469" y="7881260"/>
              <a:ext cx="847832" cy="449328"/>
            </a:xfrm>
            <a:prstGeom prst="rect">
              <a:avLst/>
            </a:prstGeom>
            <a:noFill/>
            <a:ln>
              <a:noFill/>
            </a:ln>
          </p:spPr>
          <p:txBody>
            <a:bodyPr spcFirstLastPara="1" lIns="0" tIns="0" rIns="0" bIns="0">
              <a:spAutoFit/>
            </a:bodyPr>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lang="es-CO"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lang="es-CO"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p>
          </p:txBody>
        </p:sp>
      </p:grpSp>
      <p:pic>
        <p:nvPicPr>
          <p:cNvPr id="28" name="Google Shape;3738;p49">
            <a:extLst>
              <a:ext uri="{FF2B5EF4-FFF2-40B4-BE49-F238E27FC236}">
                <a16:creationId xmlns:a16="http://schemas.microsoft.com/office/drawing/2014/main" id="{981A6B4A-19EC-1225-7BBF-0C4BB86D0C8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3380" y="2013587"/>
            <a:ext cx="1352198" cy="4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upo 32">
            <a:extLst>
              <a:ext uri="{FF2B5EF4-FFF2-40B4-BE49-F238E27FC236}">
                <a16:creationId xmlns:a16="http://schemas.microsoft.com/office/drawing/2014/main" id="{519F26DD-B5BA-8C76-E64E-E9DCFD993E81}"/>
              </a:ext>
            </a:extLst>
          </p:cNvPr>
          <p:cNvGrpSpPr/>
          <p:nvPr/>
        </p:nvGrpSpPr>
        <p:grpSpPr>
          <a:xfrm>
            <a:off x="5804623" y="1726898"/>
            <a:ext cx="1307662" cy="471241"/>
            <a:chOff x="4466186" y="4500860"/>
            <a:chExt cx="1308344" cy="471487"/>
          </a:xfrm>
        </p:grpSpPr>
        <p:grpSp>
          <p:nvGrpSpPr>
            <p:cNvPr id="34" name="Grupo 33">
              <a:extLst>
                <a:ext uri="{FF2B5EF4-FFF2-40B4-BE49-F238E27FC236}">
                  <a16:creationId xmlns:a16="http://schemas.microsoft.com/office/drawing/2014/main" id="{C3F90E80-F80D-BF86-EAC8-B4E11ABF43FA}"/>
                </a:ext>
              </a:extLst>
            </p:cNvPr>
            <p:cNvGrpSpPr/>
            <p:nvPr/>
          </p:nvGrpSpPr>
          <p:grpSpPr>
            <a:xfrm>
              <a:off x="4673027" y="4500866"/>
              <a:ext cx="1068110" cy="447680"/>
              <a:chOff x="4917038" y="4995859"/>
              <a:chExt cx="931312" cy="307185"/>
            </a:xfrm>
          </p:grpSpPr>
          <p:sp>
            <p:nvSpPr>
              <p:cNvPr id="38" name="Diagrama de flujo: retraso 37">
                <a:extLst>
                  <a:ext uri="{FF2B5EF4-FFF2-40B4-BE49-F238E27FC236}">
                    <a16:creationId xmlns:a16="http://schemas.microsoft.com/office/drawing/2014/main" id="{985ACC23-09F4-1C0B-85EE-195FBBAE2543}"/>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9" name="Rectángulo 38">
                <a:extLst>
                  <a:ext uri="{FF2B5EF4-FFF2-40B4-BE49-F238E27FC236}">
                    <a16:creationId xmlns:a16="http://schemas.microsoft.com/office/drawing/2014/main" id="{A748E64E-AECE-F2F4-F68C-74E50BE1E93E}"/>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35" name="Google Shape;3712;p49">
              <a:extLst>
                <a:ext uri="{FF2B5EF4-FFF2-40B4-BE49-F238E27FC236}">
                  <a16:creationId xmlns:a16="http://schemas.microsoft.com/office/drawing/2014/main" id="{7423BEE8-BD37-8498-4104-33C63D89E37E}"/>
                </a:ext>
              </a:extLst>
            </p:cNvPr>
            <p:cNvGrpSpPr>
              <a:grpSpLocks/>
            </p:cNvGrpSpPr>
            <p:nvPr/>
          </p:nvGrpSpPr>
          <p:grpSpPr bwMode="auto">
            <a:xfrm>
              <a:off x="4466186" y="4500860"/>
              <a:ext cx="1308344" cy="471487"/>
              <a:chOff x="12849264" y="5857985"/>
              <a:chExt cx="1234313" cy="471600"/>
            </a:xfrm>
          </p:grpSpPr>
          <p:pic>
            <p:nvPicPr>
              <p:cNvPr id="36" name="Google Shape;3714;p49">
                <a:extLst>
                  <a:ext uri="{FF2B5EF4-FFF2-40B4-BE49-F238E27FC236}">
                    <a16:creationId xmlns:a16="http://schemas.microsoft.com/office/drawing/2014/main" id="{2219B630-A65D-FA46-D432-6E59DEB4AFC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5;p49">
                <a:extLst>
                  <a:ext uri="{FF2B5EF4-FFF2-40B4-BE49-F238E27FC236}">
                    <a16:creationId xmlns:a16="http://schemas.microsoft.com/office/drawing/2014/main" id="{15CD12D9-0188-FE0D-EC74-28410A82459E}"/>
                  </a:ext>
                </a:extLst>
              </p:cNvPr>
              <p:cNvSpPr/>
              <p:nvPr/>
            </p:nvSpPr>
            <p:spPr>
              <a:xfrm>
                <a:off x="13320428" y="5937379"/>
                <a:ext cx="763149" cy="292867"/>
              </a:xfrm>
              <a:prstGeom prst="rect">
                <a:avLst/>
              </a:prstGeom>
              <a:noFill/>
              <a:ln>
                <a:noFill/>
              </a:ln>
            </p:spPr>
            <p:txBody>
              <a:bodyPr spcFirstLastPara="1" lIns="0" tIns="0" rIns="0" bIns="0">
                <a:spAutoFit/>
              </a:bodyPr>
              <a:lstStyle>
                <a:defPPr>
                  <a:defRPr kern="0"/>
                </a:defPPr>
              </a:lstStyle>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8 de</a:t>
                </a:r>
              </a:p>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lang="es-CO" sz="951" b="1" dirty="0">
                    <a:solidFill>
                      <a:prstClr val="black"/>
                    </a:solidFill>
                    <a:latin typeface="Arial Narrow"/>
                    <a:ea typeface="Arial"/>
                    <a:cs typeface="Arial"/>
                    <a:sym typeface="Arial Narrow"/>
                  </a:rPr>
                  <a:t>Mayo</a:t>
                </a:r>
                <a:endParaRPr kumimoji="0" lang="es-CO"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40" name="Google Shape;3720;p49">
            <a:extLst>
              <a:ext uri="{FF2B5EF4-FFF2-40B4-BE49-F238E27FC236}">
                <a16:creationId xmlns:a16="http://schemas.microsoft.com/office/drawing/2014/main" id="{D86550B7-EB28-8BB5-02CF-7E708C35730B}"/>
              </a:ext>
            </a:extLst>
          </p:cNvPr>
          <p:cNvGrpSpPr>
            <a:grpSpLocks/>
          </p:cNvGrpSpPr>
          <p:nvPr/>
        </p:nvGrpSpPr>
        <p:grpSpPr bwMode="auto">
          <a:xfrm>
            <a:off x="-1921417" y="2028854"/>
            <a:ext cx="1352198" cy="474538"/>
            <a:chOff x="12855734" y="7185445"/>
            <a:chExt cx="1321386" cy="453600"/>
          </a:xfrm>
        </p:grpSpPr>
        <p:sp>
          <p:nvSpPr>
            <p:cNvPr id="41" name="Google Shape;3721;p49">
              <a:extLst>
                <a:ext uri="{FF2B5EF4-FFF2-40B4-BE49-F238E27FC236}">
                  <a16:creationId xmlns:a16="http://schemas.microsoft.com/office/drawing/2014/main" id="{97CBA2BB-EDCE-9188-AD16-F1E8291DC720}"/>
                </a:ext>
              </a:extLst>
            </p:cNvPr>
            <p:cNvSpPr/>
            <p:nvPr/>
          </p:nvSpPr>
          <p:spPr>
            <a:xfrm>
              <a:off x="13060456" y="7188479"/>
              <a:ext cx="1116664" cy="450566"/>
            </a:xfrm>
            <a:prstGeom prst="rect">
              <a:avLst/>
            </a:prstGeom>
            <a:blipFill rotWithShape="1">
              <a:blip r:embed="rId9">
                <a:alphaModFix/>
              </a:blip>
              <a:stretch>
                <a:fillRect/>
              </a:stretch>
            </a:blipFill>
            <a:ln>
              <a:noFill/>
            </a:ln>
          </p:spPr>
          <p:txBody>
            <a:bodyPr spcFirstLastPara="1" lIns="0" tIns="0" rIns="0" bIns="0"/>
            <a:lstStyle>
              <a:defPPr>
                <a:defRPr kern="0"/>
              </a:defPPr>
            </a:lstStyle>
            <a:p>
              <a:pPr marL="0" marR="0" lvl="0" indent="0" algn="l" defTabSz="914126" rtl="0" eaLnBrk="1" fontAlgn="auto" latinLnBrk="0" hangingPunct="1">
                <a:lnSpc>
                  <a:spcPct val="100000"/>
                </a:lnSpc>
                <a:spcBef>
                  <a:spcPts val="0"/>
                </a:spcBef>
                <a:spcAft>
                  <a:spcPts val="0"/>
                </a:spcAft>
                <a:buClr>
                  <a:prstClr val="black"/>
                </a:buClr>
                <a:buSzPts val="851"/>
                <a:buFontTx/>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2" name="Google Shape;3722;p49">
              <a:extLst>
                <a:ext uri="{FF2B5EF4-FFF2-40B4-BE49-F238E27FC236}">
                  <a16:creationId xmlns:a16="http://schemas.microsoft.com/office/drawing/2014/main" id="{B81B3834-64F4-91AE-4B0D-CFCD0E45A26D}"/>
                </a:ext>
              </a:extLst>
            </p:cNvPr>
            <p:cNvSpPr/>
            <p:nvPr/>
          </p:nvSpPr>
          <p:spPr>
            <a:xfrm>
              <a:off x="12855734" y="7185445"/>
              <a:ext cx="449768" cy="450566"/>
            </a:xfrm>
            <a:prstGeom prst="rect">
              <a:avLst/>
            </a:prstGeom>
            <a:blipFill rotWithShape="1">
              <a:blip r:embed="rId6">
                <a:alphaModFix/>
              </a:blip>
              <a:stretch>
                <a:fillRect/>
              </a:stretch>
            </a:blipFill>
            <a:ln>
              <a:noFill/>
            </a:ln>
          </p:spPr>
          <p:txBody>
            <a:bodyPr spcFirstLastPara="1" lIns="0" tIns="0" rIns="0" bIns="0"/>
            <a:lstStyle>
              <a:defPPr>
                <a:defRPr kern="0"/>
              </a:defPPr>
            </a:lstStyle>
            <a:p>
              <a:pPr marL="0" marR="0" lvl="0" indent="0" algn="l" defTabSz="914126" rtl="0" eaLnBrk="1" fontAlgn="auto" latinLnBrk="0" hangingPunct="1">
                <a:lnSpc>
                  <a:spcPct val="100000"/>
                </a:lnSpc>
                <a:spcBef>
                  <a:spcPts val="0"/>
                </a:spcBef>
                <a:spcAft>
                  <a:spcPts val="0"/>
                </a:spcAft>
                <a:buClr>
                  <a:prstClr val="black"/>
                </a:buClr>
                <a:buSzPts val="851"/>
                <a:buFontTx/>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3" name="Google Shape;3723;p49">
              <a:extLst>
                <a:ext uri="{FF2B5EF4-FFF2-40B4-BE49-F238E27FC236}">
                  <a16:creationId xmlns:a16="http://schemas.microsoft.com/office/drawing/2014/main" id="{A149A324-AAB9-3394-F5D5-C943D2BB6F6E}"/>
                </a:ext>
              </a:extLst>
            </p:cNvPr>
            <p:cNvSpPr/>
            <p:nvPr/>
          </p:nvSpPr>
          <p:spPr>
            <a:xfrm>
              <a:off x="13308602" y="7217299"/>
              <a:ext cx="846804" cy="375370"/>
            </a:xfrm>
            <a:prstGeom prst="rect">
              <a:avLst/>
            </a:prstGeom>
            <a:noFill/>
            <a:ln>
              <a:noFill/>
            </a:ln>
          </p:spPr>
          <p:txBody>
            <a:bodyPr spcFirstLastPara="1" lIns="0" tIns="0" rIns="0" bIns="0">
              <a:spAutoFit/>
            </a:bodyPr>
            <a:lstStyle>
              <a:defPPr>
                <a:defRPr kern="0"/>
              </a:def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lang="es-CO" sz="851" b="1" dirty="0">
                  <a:solidFill>
                    <a:prstClr val="black"/>
                  </a:solidFill>
                  <a:latin typeface="Arial Narrow"/>
                  <a:ea typeface="Arial Narrow"/>
                  <a:cs typeface="Arial Narrow"/>
                  <a:sym typeface="Arial Narrow"/>
                </a:rPr>
                <a:t>VV: 25 – 30 nudos</a:t>
              </a:r>
              <a:endParaRPr lang="es-CO" sz="900" dirty="0">
                <a:solidFill>
                  <a:prstClr val="black"/>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lang="es-CO" sz="851" b="1" dirty="0">
                  <a:solidFill>
                    <a:prstClr val="black"/>
                  </a:solidFill>
                  <a:latin typeface="Arial Narrow"/>
                  <a:ea typeface="Arial Narrow"/>
                  <a:cs typeface="Arial Narrow"/>
                  <a:sym typeface="Arial Narrow"/>
                </a:rPr>
                <a:t>DV: Este - Noreste</a:t>
              </a: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lang="es-CO" sz="851" b="1" dirty="0">
                  <a:solidFill>
                    <a:prstClr val="black"/>
                  </a:solidFill>
                  <a:latin typeface="Arial Narrow"/>
                  <a:ea typeface="Arial Narrow"/>
                  <a:cs typeface="Arial Narrow"/>
                  <a:sym typeface="Arial Narrow"/>
                </a:rPr>
                <a:t>AO: 1.8 – 2,2 m.</a:t>
              </a:r>
              <a:endParaRPr lang="es-CO" sz="1799" dirty="0">
                <a:solidFill>
                  <a:prstClr val="black"/>
                </a:solidFill>
                <a:latin typeface="Arial"/>
                <a:cs typeface="Arial"/>
                <a:sym typeface="Arial"/>
              </a:endParaRPr>
            </a:p>
          </p:txBody>
        </p:sp>
      </p:grpSp>
      <p:grpSp>
        <p:nvGrpSpPr>
          <p:cNvPr id="2" name="Grupo 1">
            <a:extLst>
              <a:ext uri="{FF2B5EF4-FFF2-40B4-BE49-F238E27FC236}">
                <a16:creationId xmlns:a16="http://schemas.microsoft.com/office/drawing/2014/main" id="{63F35B78-B217-DA5C-B778-1DE53192B78A}"/>
              </a:ext>
            </a:extLst>
          </p:cNvPr>
          <p:cNvGrpSpPr/>
          <p:nvPr/>
        </p:nvGrpSpPr>
        <p:grpSpPr>
          <a:xfrm>
            <a:off x="6329800" y="4206241"/>
            <a:ext cx="1330475" cy="450041"/>
            <a:chOff x="6169042" y="3662174"/>
            <a:chExt cx="1330822" cy="450158"/>
          </a:xfrm>
        </p:grpSpPr>
        <p:pic>
          <p:nvPicPr>
            <p:cNvPr id="3" name="Google Shape;3654;p48">
              <a:extLst>
                <a:ext uri="{FF2B5EF4-FFF2-40B4-BE49-F238E27FC236}">
                  <a16:creationId xmlns:a16="http://schemas.microsoft.com/office/drawing/2014/main" id="{BDF52B3C-B890-746B-2D86-958DB0B13DDD}"/>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655;p48">
              <a:extLst>
                <a:ext uri="{FF2B5EF4-FFF2-40B4-BE49-F238E27FC236}">
                  <a16:creationId xmlns:a16="http://schemas.microsoft.com/office/drawing/2014/main" id="{0CA20F3F-3E63-577B-9244-78BFCAC22D13}"/>
                </a:ext>
              </a:extLst>
            </p:cNvPr>
            <p:cNvSpPr/>
            <p:nvPr/>
          </p:nvSpPr>
          <p:spPr bwMode="auto">
            <a:xfrm>
              <a:off x="6169042" y="3662174"/>
              <a:ext cx="436448" cy="447558"/>
            </a:xfrm>
            <a:prstGeom prst="rect">
              <a:avLst/>
            </a:prstGeom>
            <a:blipFill rotWithShape="1">
              <a:blip r:embed="rId5">
                <a:alphaModFix/>
              </a:blip>
              <a:stretch>
                <a:fillRect/>
              </a:stretch>
            </a:blipFill>
            <a:ln>
              <a:noFill/>
            </a:ln>
          </p:spPr>
          <p:txBody>
            <a:bodyPr spcFirstLastPara="1" lIns="0" tIns="0" rIns="0" bIns="0"/>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endParaRPr kumimoji="0" lang="es-CO"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 name="Google Shape;3656;p48">
              <a:extLst>
                <a:ext uri="{FF2B5EF4-FFF2-40B4-BE49-F238E27FC236}">
                  <a16:creationId xmlns:a16="http://schemas.microsoft.com/office/drawing/2014/main" id="{DB39F368-6EDC-C448-95D7-8F108CEEF7DD}"/>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lang="es-CO" kern="0"/>
              </a:defPPr>
              <a:lvl1pPr marR="0" lvl="0"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pitchFamily="34" charset="0"/>
                  <a:ea typeface="+mn-ea"/>
                  <a:cs typeface="+mn-cs"/>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lang="es-CO" sz="1797"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6" name="Google Shape;3696;p48">
            <a:extLst>
              <a:ext uri="{FF2B5EF4-FFF2-40B4-BE49-F238E27FC236}">
                <a16:creationId xmlns:a16="http://schemas.microsoft.com/office/drawing/2014/main" id="{97F3EB4A-75E7-A427-F530-832FD8F5A755}"/>
              </a:ext>
            </a:extLst>
          </p:cNvPr>
          <p:cNvGrpSpPr>
            <a:grpSpLocks/>
          </p:cNvGrpSpPr>
          <p:nvPr/>
        </p:nvGrpSpPr>
        <p:grpSpPr bwMode="auto">
          <a:xfrm>
            <a:off x="4899607" y="5073577"/>
            <a:ext cx="1538878" cy="499932"/>
            <a:chOff x="12717919" y="6530147"/>
            <a:chExt cx="1354713" cy="421879"/>
          </a:xfrm>
        </p:grpSpPr>
        <p:pic>
          <p:nvPicPr>
            <p:cNvPr id="8" name="Google Shape;3697;p48">
              <a:extLst>
                <a:ext uri="{FF2B5EF4-FFF2-40B4-BE49-F238E27FC236}">
                  <a16:creationId xmlns:a16="http://schemas.microsoft.com/office/drawing/2014/main" id="{38070377-B1E5-0B1B-CA7C-05AD7EE88626}"/>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6628" y="6530150"/>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698;p48">
              <a:extLst>
                <a:ext uri="{FF2B5EF4-FFF2-40B4-BE49-F238E27FC236}">
                  <a16:creationId xmlns:a16="http://schemas.microsoft.com/office/drawing/2014/main" id="{AF8670BF-B409-710A-4A9C-F9646F1C1ADA}"/>
                </a:ext>
              </a:extLst>
            </p:cNvPr>
            <p:cNvSpPr/>
            <p:nvPr/>
          </p:nvSpPr>
          <p:spPr>
            <a:xfrm>
              <a:off x="12717919" y="6530147"/>
              <a:ext cx="474226" cy="421879"/>
            </a:xfrm>
            <a:prstGeom prst="rect">
              <a:avLst/>
            </a:prstGeom>
            <a:blipFill rotWithShape="1">
              <a:blip r:embed="rId6">
                <a:alphaModFix/>
              </a:blip>
              <a:stretch>
                <a:fillRect/>
              </a:stretch>
            </a:blipFill>
            <a:ln>
              <a:noFill/>
            </a:ln>
          </p:spPr>
          <p:txBody>
            <a:bodyPr spcFirstLastPara="1" lIns="0" tIns="0" rIns="0" bIns="0"/>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3852" rtl="0" eaLnBrk="1" fontAlgn="auto" latinLnBrk="0" hangingPunct="1">
                <a:lnSpc>
                  <a:spcPct val="100000"/>
                </a:lnSpc>
                <a:spcBef>
                  <a:spcPts val="0"/>
                </a:spcBef>
                <a:spcAft>
                  <a:spcPts val="0"/>
                </a:spcAft>
                <a:buClr>
                  <a:srgbClr val="000000"/>
                </a:buClr>
                <a:buSzTx/>
                <a:buFont typeface="Arial"/>
                <a:buNone/>
                <a:tabLst/>
                <a:defRPr/>
              </a:pPr>
              <a:endParaRPr kumimoji="0" lang="es-CO"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6" name="Google Shape;3699;p48">
              <a:extLst>
                <a:ext uri="{FF2B5EF4-FFF2-40B4-BE49-F238E27FC236}">
                  <a16:creationId xmlns:a16="http://schemas.microsoft.com/office/drawing/2014/main" id="{9009A53D-CAEC-9FD9-77C8-50721834E1B0}"/>
                </a:ext>
              </a:extLst>
            </p:cNvPr>
            <p:cNvSpPr/>
            <p:nvPr/>
          </p:nvSpPr>
          <p:spPr>
            <a:xfrm>
              <a:off x="13226130" y="6573005"/>
              <a:ext cx="846502" cy="331473"/>
            </a:xfrm>
            <a:prstGeom prst="rect">
              <a:avLst/>
            </a:prstGeom>
            <a:noFill/>
            <a:ln>
              <a:noFill/>
            </a:ln>
          </p:spPr>
          <p:txBody>
            <a:bodyPr spcFirstLastPara="1" lIns="0" tIns="0" rIns="0" bIns="0">
              <a:spAutoFit/>
            </a:bodyPr>
            <a:lstStyle>
              <a:defPPr marR="0" lvl="0" algn="l" rtl="0">
                <a:lnSpc>
                  <a:spcPct val="100000"/>
                </a:lnSpc>
                <a:spcBef>
                  <a:spcPts val="0"/>
                </a:spcBef>
                <a:spcAft>
                  <a:spcPts val="0"/>
                </a:spcAft>
                <a:defRPr kern="0"/>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8 – 18 nudos</a:t>
              </a:r>
              <a:endParaRPr kumimoji="0" lang="es-CO" sz="3198" b="0" i="0" u="none" strike="noStrike" kern="0" cap="none" spc="0" normalizeH="0" baseline="0" noProof="0" dirty="0">
                <a:ln>
                  <a:noFill/>
                </a:ln>
                <a:solidFill>
                  <a:prstClr val="black"/>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Suroeste</a:t>
              </a: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1,1 – 1,6 m.</a:t>
              </a:r>
              <a:endParaRPr kumimoji="0" lang="es-CO" sz="1798" b="0" i="0" u="none" strike="noStrike" kern="0" cap="none" spc="0" normalizeH="0" baseline="0" noProof="0" dirty="0">
                <a:ln>
                  <a:noFill/>
                </a:ln>
                <a:solidFill>
                  <a:prstClr val="black"/>
                </a:solidFill>
                <a:effectLst/>
                <a:uLnTx/>
                <a:uFillTx/>
                <a:latin typeface="Arial"/>
                <a:cs typeface="Arial"/>
                <a:sym typeface="Arial"/>
              </a:endParaRPr>
            </a:p>
          </p:txBody>
        </p:sp>
      </p:grpSp>
      <p:pic>
        <p:nvPicPr>
          <p:cNvPr id="17" name="Google Shape;3738;p49">
            <a:extLst>
              <a:ext uri="{FF2B5EF4-FFF2-40B4-BE49-F238E27FC236}">
                <a16:creationId xmlns:a16="http://schemas.microsoft.com/office/drawing/2014/main" id="{863F8A63-E6FA-49B0-602B-F79DD8DC4D3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1259" y="2435059"/>
            <a:ext cx="1352198" cy="4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a:extLst>
              <a:ext uri="{FF2B5EF4-FFF2-40B4-BE49-F238E27FC236}">
                <a16:creationId xmlns:a16="http://schemas.microsoft.com/office/drawing/2014/main" id="{78B056F3-1257-4CF8-88E8-174C2AA09987}"/>
              </a:ext>
            </a:extLst>
          </p:cNvPr>
          <p:cNvGrpSpPr/>
          <p:nvPr/>
        </p:nvGrpSpPr>
        <p:grpSpPr>
          <a:xfrm>
            <a:off x="6292975" y="3404474"/>
            <a:ext cx="1307662" cy="471241"/>
            <a:chOff x="4466186" y="4500860"/>
            <a:chExt cx="1308344" cy="471487"/>
          </a:xfrm>
        </p:grpSpPr>
        <p:grpSp>
          <p:nvGrpSpPr>
            <p:cNvPr id="11" name="Grupo 10">
              <a:extLst>
                <a:ext uri="{FF2B5EF4-FFF2-40B4-BE49-F238E27FC236}">
                  <a16:creationId xmlns:a16="http://schemas.microsoft.com/office/drawing/2014/main" id="{A91991ED-1A52-53EF-E434-5D07B93D0CD8}"/>
                </a:ext>
              </a:extLst>
            </p:cNvPr>
            <p:cNvGrpSpPr/>
            <p:nvPr/>
          </p:nvGrpSpPr>
          <p:grpSpPr>
            <a:xfrm>
              <a:off x="4673027" y="4500866"/>
              <a:ext cx="1068110" cy="447680"/>
              <a:chOff x="4917038" y="4995859"/>
              <a:chExt cx="931312" cy="307185"/>
            </a:xfrm>
          </p:grpSpPr>
          <p:sp>
            <p:nvSpPr>
              <p:cNvPr id="19" name="Diagrama de flujo: retraso 18">
                <a:extLst>
                  <a:ext uri="{FF2B5EF4-FFF2-40B4-BE49-F238E27FC236}">
                    <a16:creationId xmlns:a16="http://schemas.microsoft.com/office/drawing/2014/main" id="{763971EE-40B2-21B7-0C23-FCF7E8E7EC82}"/>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3" name="Rectángulo 22">
                <a:extLst>
                  <a:ext uri="{FF2B5EF4-FFF2-40B4-BE49-F238E27FC236}">
                    <a16:creationId xmlns:a16="http://schemas.microsoft.com/office/drawing/2014/main" id="{312938EB-84AF-4B66-2DF8-C0B7221AAA3E}"/>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12" name="Google Shape;3712;p49">
              <a:extLst>
                <a:ext uri="{FF2B5EF4-FFF2-40B4-BE49-F238E27FC236}">
                  <a16:creationId xmlns:a16="http://schemas.microsoft.com/office/drawing/2014/main" id="{86F863F1-2488-BEB3-118E-178129E09A44}"/>
                </a:ext>
              </a:extLst>
            </p:cNvPr>
            <p:cNvGrpSpPr>
              <a:grpSpLocks/>
            </p:cNvGrpSpPr>
            <p:nvPr/>
          </p:nvGrpSpPr>
          <p:grpSpPr bwMode="auto">
            <a:xfrm>
              <a:off x="4466186" y="4500860"/>
              <a:ext cx="1308344" cy="471487"/>
              <a:chOff x="12849264" y="5857985"/>
              <a:chExt cx="1234313" cy="471600"/>
            </a:xfrm>
          </p:grpSpPr>
          <p:pic>
            <p:nvPicPr>
              <p:cNvPr id="13" name="Google Shape;3714;p49">
                <a:extLst>
                  <a:ext uri="{FF2B5EF4-FFF2-40B4-BE49-F238E27FC236}">
                    <a16:creationId xmlns:a16="http://schemas.microsoft.com/office/drawing/2014/main" id="{03683C43-472F-5C85-CE36-8D5E9F7DF47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3715;p49">
                <a:extLst>
                  <a:ext uri="{FF2B5EF4-FFF2-40B4-BE49-F238E27FC236}">
                    <a16:creationId xmlns:a16="http://schemas.microsoft.com/office/drawing/2014/main" id="{B6DCBAC0-DAAD-D4DC-8B13-25C5CD9ACBBE}"/>
                  </a:ext>
                </a:extLst>
              </p:cNvPr>
              <p:cNvSpPr/>
              <p:nvPr/>
            </p:nvSpPr>
            <p:spPr>
              <a:xfrm>
                <a:off x="13320428" y="5937379"/>
                <a:ext cx="763149" cy="292867"/>
              </a:xfrm>
              <a:prstGeom prst="rect">
                <a:avLst/>
              </a:prstGeom>
              <a:noFill/>
              <a:ln>
                <a:noFill/>
              </a:ln>
            </p:spPr>
            <p:txBody>
              <a:bodyPr spcFirstLastPara="1" lIns="0" tIns="0" rIns="0" bIns="0">
                <a:spAutoFit/>
              </a:bodyPr>
              <a:lstStyle>
                <a:defPPr>
                  <a:defRPr kern="0"/>
                </a:defPPr>
              </a:lstStyle>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8 de</a:t>
                </a:r>
              </a:p>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lang="es-CO" sz="951" b="1" dirty="0">
                    <a:solidFill>
                      <a:prstClr val="black"/>
                    </a:solidFill>
                    <a:latin typeface="Arial Narrow"/>
                    <a:ea typeface="Arial"/>
                    <a:cs typeface="Arial"/>
                    <a:sym typeface="Arial Narrow"/>
                  </a:rPr>
                  <a:t>Mayo</a:t>
                </a:r>
                <a:endParaRPr kumimoji="0" lang="es-CO"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24" name="Grupo 23">
            <a:extLst>
              <a:ext uri="{FF2B5EF4-FFF2-40B4-BE49-F238E27FC236}">
                <a16:creationId xmlns:a16="http://schemas.microsoft.com/office/drawing/2014/main" id="{F1AFA21A-582F-993A-082D-E790DC5B8281}"/>
              </a:ext>
            </a:extLst>
          </p:cNvPr>
          <p:cNvGrpSpPr/>
          <p:nvPr/>
        </p:nvGrpSpPr>
        <p:grpSpPr>
          <a:xfrm>
            <a:off x="5130821" y="4576944"/>
            <a:ext cx="1307662" cy="471241"/>
            <a:chOff x="4466186" y="4500860"/>
            <a:chExt cx="1308344" cy="471487"/>
          </a:xfrm>
        </p:grpSpPr>
        <p:grpSp>
          <p:nvGrpSpPr>
            <p:cNvPr id="48" name="Grupo 47">
              <a:extLst>
                <a:ext uri="{FF2B5EF4-FFF2-40B4-BE49-F238E27FC236}">
                  <a16:creationId xmlns:a16="http://schemas.microsoft.com/office/drawing/2014/main" id="{66F588F4-81FE-079C-A140-A2D7787344B9}"/>
                </a:ext>
              </a:extLst>
            </p:cNvPr>
            <p:cNvGrpSpPr/>
            <p:nvPr/>
          </p:nvGrpSpPr>
          <p:grpSpPr>
            <a:xfrm>
              <a:off x="4673027" y="4500866"/>
              <a:ext cx="1068110" cy="447680"/>
              <a:chOff x="4917038" y="4995859"/>
              <a:chExt cx="931312" cy="307185"/>
            </a:xfrm>
          </p:grpSpPr>
          <p:sp>
            <p:nvSpPr>
              <p:cNvPr id="52" name="Diagrama de flujo: retraso 51">
                <a:extLst>
                  <a:ext uri="{FF2B5EF4-FFF2-40B4-BE49-F238E27FC236}">
                    <a16:creationId xmlns:a16="http://schemas.microsoft.com/office/drawing/2014/main" id="{8AEB6A46-77CF-6E67-0FF5-23F9791801CD}"/>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3" name="Rectángulo 52">
                <a:extLst>
                  <a:ext uri="{FF2B5EF4-FFF2-40B4-BE49-F238E27FC236}">
                    <a16:creationId xmlns:a16="http://schemas.microsoft.com/office/drawing/2014/main" id="{931D6739-CBCA-EDA5-23C8-F52C5D3D55D7}"/>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s-CO" sz="1798"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49" name="Google Shape;3712;p49">
              <a:extLst>
                <a:ext uri="{FF2B5EF4-FFF2-40B4-BE49-F238E27FC236}">
                  <a16:creationId xmlns:a16="http://schemas.microsoft.com/office/drawing/2014/main" id="{53FED736-9085-00A4-9A89-BE84C6930513}"/>
                </a:ext>
              </a:extLst>
            </p:cNvPr>
            <p:cNvGrpSpPr>
              <a:grpSpLocks/>
            </p:cNvGrpSpPr>
            <p:nvPr/>
          </p:nvGrpSpPr>
          <p:grpSpPr bwMode="auto">
            <a:xfrm>
              <a:off x="4466186" y="4500860"/>
              <a:ext cx="1308344" cy="471487"/>
              <a:chOff x="12849264" y="5857985"/>
              <a:chExt cx="1234313" cy="471600"/>
            </a:xfrm>
          </p:grpSpPr>
          <p:pic>
            <p:nvPicPr>
              <p:cNvPr id="50" name="Google Shape;3714;p49">
                <a:extLst>
                  <a:ext uri="{FF2B5EF4-FFF2-40B4-BE49-F238E27FC236}">
                    <a16:creationId xmlns:a16="http://schemas.microsoft.com/office/drawing/2014/main" id="{1C858925-F5AD-AE8C-AAB2-222D919C13B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Google Shape;3715;p49">
                <a:extLst>
                  <a:ext uri="{FF2B5EF4-FFF2-40B4-BE49-F238E27FC236}">
                    <a16:creationId xmlns:a16="http://schemas.microsoft.com/office/drawing/2014/main" id="{58D96338-0C11-76F8-0770-B0F4BD933817}"/>
                  </a:ext>
                </a:extLst>
              </p:cNvPr>
              <p:cNvSpPr/>
              <p:nvPr/>
            </p:nvSpPr>
            <p:spPr>
              <a:xfrm>
                <a:off x="13320428" y="5937379"/>
                <a:ext cx="763149" cy="292867"/>
              </a:xfrm>
              <a:prstGeom prst="rect">
                <a:avLst/>
              </a:prstGeom>
              <a:noFill/>
              <a:ln>
                <a:noFill/>
              </a:ln>
            </p:spPr>
            <p:txBody>
              <a:bodyPr spcFirstLastPara="1" lIns="0" tIns="0" rIns="0" bIns="0">
                <a:spAutoFit/>
              </a:bodyPr>
              <a:lstStyle>
                <a:defPPr>
                  <a:defRPr kern="0"/>
                </a:defPPr>
              </a:lstStyle>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8 de</a:t>
                </a:r>
              </a:p>
              <a:p>
                <a:pPr marL="0" marR="0" lvl="0" indent="0" algn="l" defTabSz="913852" rtl="0" eaLnBrk="1" fontAlgn="auto" latinLnBrk="0" hangingPunct="1">
                  <a:lnSpc>
                    <a:spcPct val="100000"/>
                  </a:lnSpc>
                  <a:spcBef>
                    <a:spcPts val="0"/>
                  </a:spcBef>
                  <a:spcAft>
                    <a:spcPts val="0"/>
                  </a:spcAft>
                  <a:buClr>
                    <a:srgbClr val="FFFFFF"/>
                  </a:buClr>
                  <a:buSzPts val="951"/>
                  <a:buFontTx/>
                  <a:buNone/>
                  <a:tabLst/>
                  <a:defRPr/>
                </a:pPr>
                <a:r>
                  <a:rPr lang="es-CO" sz="951" b="1" dirty="0">
                    <a:solidFill>
                      <a:prstClr val="black"/>
                    </a:solidFill>
                    <a:latin typeface="Arial Narrow"/>
                    <a:ea typeface="Arial"/>
                    <a:cs typeface="Arial"/>
                    <a:sym typeface="Arial Narrow"/>
                  </a:rPr>
                  <a:t>Mayo</a:t>
                </a:r>
                <a:endParaRPr kumimoji="0" lang="es-CO"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8045790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D8CBE0F-2C1C-4E71-1C6A-D135547957A5}"/>
              </a:ext>
            </a:extLst>
          </p:cNvPr>
          <p:cNvSpPr/>
          <p:nvPr/>
        </p:nvSpPr>
        <p:spPr>
          <a:xfrm>
            <a:off x="8389938" y="2038350"/>
            <a:ext cx="2851150" cy="3767138"/>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noProof="0" dirty="0"/>
          </a:p>
        </p:txBody>
      </p:sp>
      <p:sp>
        <p:nvSpPr>
          <p:cNvPr id="2" name="Título 1">
            <a:extLst>
              <a:ext uri="{FF2B5EF4-FFF2-40B4-BE49-F238E27FC236}">
                <a16:creationId xmlns:a16="http://schemas.microsoft.com/office/drawing/2014/main" id="{36A8F0CD-8AEF-4767-519F-F27D41096830}"/>
              </a:ext>
            </a:extLst>
          </p:cNvPr>
          <p:cNvSpPr>
            <a:spLocks noGrp="1"/>
          </p:cNvSpPr>
          <p:nvPr>
            <p:ph type="title" idx="4294967295"/>
          </p:nvPr>
        </p:nvSpPr>
        <p:spPr>
          <a:xfrm>
            <a:off x="641350" y="1287463"/>
            <a:ext cx="4941888" cy="922337"/>
          </a:xfrm>
        </p:spPr>
        <p:txBody>
          <a:bodyPr rtlCol="0">
            <a:normAutofit fontScale="90000"/>
          </a:bodyPr>
          <a:lstStyle/>
          <a:p>
            <a:pPr defTabSz="914377" fontAlgn="auto">
              <a:spcAft>
                <a:spcPts val="0"/>
              </a:spcAft>
              <a:defRPr/>
            </a:pPr>
            <a:r>
              <a:rPr lang="es-CO" sz="2400" b="1" noProof="0" dirty="0">
                <a:solidFill>
                  <a:srgbClr val="92D050"/>
                </a:solidFill>
                <a:latin typeface="Verdana" panose="020B0604030504040204" pitchFamily="34" charset="0"/>
                <a:ea typeface="Verdana" panose="020B0604030504040204" pitchFamily="34" charset="0"/>
              </a:rPr>
              <a:t>CONDICIONES HIDROMETEOROLÓGICAS ACTUALES</a:t>
            </a:r>
          </a:p>
        </p:txBody>
      </p:sp>
      <p:sp>
        <p:nvSpPr>
          <p:cNvPr id="513029" name="Google Shape;1730;p69">
            <a:extLst>
              <a:ext uri="{FF2B5EF4-FFF2-40B4-BE49-F238E27FC236}">
                <a16:creationId xmlns:a16="http://schemas.microsoft.com/office/drawing/2014/main" id="{CA2ED79E-06FE-A0F4-8CFD-E8E600F92972}"/>
              </a:ext>
            </a:extLst>
          </p:cNvPr>
          <p:cNvSpPr>
            <a:spLocks noChangeArrowheads="1"/>
          </p:cNvSpPr>
          <p:nvPr/>
        </p:nvSpPr>
        <p:spPr bwMode="auto">
          <a:xfrm>
            <a:off x="8550275" y="2114550"/>
            <a:ext cx="20970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FFFFFF"/>
              </a:buClr>
              <a:buSzPts val="1800"/>
              <a:buFont typeface="Calibri" panose="020F0502020204030204" pitchFamily="34" charset="0"/>
              <a:buNone/>
            </a:pPr>
            <a:r>
              <a:rPr lang="es-CO" sz="1400" b="1" noProof="0" dirty="0">
                <a:solidFill>
                  <a:srgbClr val="92D050"/>
                </a:solidFill>
                <a:latin typeface="Verdana" panose="020B0604030504040204" pitchFamily="34" charset="0"/>
                <a:ea typeface="Verdana" panose="020B0604030504040204" pitchFamily="34" charset="0"/>
                <a:cs typeface="Calibri" panose="020F0502020204030204" pitchFamily="34" charset="0"/>
                <a:sym typeface="Calibri" panose="020F0502020204030204" pitchFamily="34" charset="0"/>
              </a:rPr>
              <a:t>VISITA NUESTRAS REDES SOCIALES</a:t>
            </a:r>
            <a:endParaRPr lang="es-CO" sz="1100" b="1" noProof="0" dirty="0">
              <a:solidFill>
                <a:srgbClr val="92D05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nvGrpSpPr>
          <p:cNvPr id="513030" name="Grupo 37">
            <a:extLst>
              <a:ext uri="{FF2B5EF4-FFF2-40B4-BE49-F238E27FC236}">
                <a16:creationId xmlns:a16="http://schemas.microsoft.com/office/drawing/2014/main" id="{397EBD8D-2C2B-9613-11F8-76E96A73B323}"/>
              </a:ext>
            </a:extLst>
          </p:cNvPr>
          <p:cNvGrpSpPr>
            <a:grpSpLocks/>
          </p:cNvGrpSpPr>
          <p:nvPr/>
        </p:nvGrpSpPr>
        <p:grpSpPr bwMode="auto">
          <a:xfrm>
            <a:off x="8869363" y="2927350"/>
            <a:ext cx="2228850" cy="2559050"/>
            <a:chOff x="8855817" y="2561633"/>
            <a:chExt cx="1843914" cy="2118168"/>
          </a:xfrm>
        </p:grpSpPr>
        <p:pic>
          <p:nvPicPr>
            <p:cNvPr id="513031" name="Imagen 28">
              <a:extLst>
                <a:ext uri="{FF2B5EF4-FFF2-40B4-BE49-F238E27FC236}">
                  <a16:creationId xmlns:a16="http://schemas.microsoft.com/office/drawing/2014/main" id="{75565787-EB91-1909-F09E-E40F7A79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817" y="4349526"/>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2" name="Imagen 29">
              <a:extLst>
                <a:ext uri="{FF2B5EF4-FFF2-40B4-BE49-F238E27FC236}">
                  <a16:creationId xmlns:a16="http://schemas.microsoft.com/office/drawing/2014/main" id="{CFB54726-AF0C-C8DC-374C-4DF864E8A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817" y="3746544"/>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3" name="Imagen 30">
              <a:extLst>
                <a:ext uri="{FF2B5EF4-FFF2-40B4-BE49-F238E27FC236}">
                  <a16:creationId xmlns:a16="http://schemas.microsoft.com/office/drawing/2014/main" id="{B56EA03F-FF28-4250-F152-869973F52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817" y="3177616"/>
              <a:ext cx="330275" cy="31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4" name="Imagen 31">
              <a:extLst>
                <a:ext uri="{FF2B5EF4-FFF2-40B4-BE49-F238E27FC236}">
                  <a16:creationId xmlns:a16="http://schemas.microsoft.com/office/drawing/2014/main" id="{388C7D3E-53C6-55CF-09F1-750F96B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817" y="2561633"/>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1725;p69">
              <a:extLst>
                <a:ext uri="{FF2B5EF4-FFF2-40B4-BE49-F238E27FC236}">
                  <a16:creationId xmlns:a16="http://schemas.microsoft.com/office/drawing/2014/main" id="{40A9C4D5-BAE0-7901-294F-5E1A9D022304}"/>
                </a:ext>
              </a:extLst>
            </p:cNvPr>
            <p:cNvSpPr txBox="1"/>
            <p:nvPr/>
          </p:nvSpPr>
          <p:spPr>
            <a:xfrm flipH="1">
              <a:off x="9274769" y="2591855"/>
              <a:ext cx="1275243"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noProof="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a:extLst>
                <a:ext uri="{FF2B5EF4-FFF2-40B4-BE49-F238E27FC236}">
                  <a16:creationId xmlns:a16="http://schemas.microsoft.com/office/drawing/2014/main" id="{F8A99E5D-B8D6-3627-FC3B-B01D4C509434}"/>
                </a:ext>
              </a:extLst>
            </p:cNvPr>
            <p:cNvSpPr txBox="1"/>
            <p:nvPr/>
          </p:nvSpPr>
          <p:spPr>
            <a:xfrm flipH="1">
              <a:off x="9274769" y="3212063"/>
              <a:ext cx="1424962"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a:extLst>
                <a:ext uri="{FF2B5EF4-FFF2-40B4-BE49-F238E27FC236}">
                  <a16:creationId xmlns:a16="http://schemas.microsoft.com/office/drawing/2014/main" id="{F71D39C2-D881-FFFC-5E1F-B404BA64CF0E}"/>
                </a:ext>
              </a:extLst>
            </p:cNvPr>
            <p:cNvSpPr txBox="1"/>
            <p:nvPr/>
          </p:nvSpPr>
          <p:spPr>
            <a:xfrm flipH="1">
              <a:off x="9274769" y="3781025"/>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noProof="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a:extLst>
                <a:ext uri="{FF2B5EF4-FFF2-40B4-BE49-F238E27FC236}">
                  <a16:creationId xmlns:a16="http://schemas.microsoft.com/office/drawing/2014/main" id="{5F88BC41-5EBE-0EF1-C59D-0AC0E3FE1492}"/>
                </a:ext>
              </a:extLst>
            </p:cNvPr>
            <p:cNvSpPr txBox="1"/>
            <p:nvPr/>
          </p:nvSpPr>
          <p:spPr>
            <a:xfrm flipH="1">
              <a:off x="9274769" y="4390721"/>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noProof="0"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
        <p:nvSpPr>
          <p:cNvPr id="24" name="Google Shape;1722;p69">
            <a:extLst>
              <a:ext uri="{FF2B5EF4-FFF2-40B4-BE49-F238E27FC236}">
                <a16:creationId xmlns:a16="http://schemas.microsoft.com/office/drawing/2014/main" id="{968B0E9E-D948-2925-C917-8060F8B46B8C}"/>
              </a:ext>
            </a:extLst>
          </p:cNvPr>
          <p:cNvSpPr txBox="1"/>
          <p:nvPr/>
        </p:nvSpPr>
        <p:spPr>
          <a:xfrm>
            <a:off x="590341" y="2377856"/>
            <a:ext cx="7641398" cy="3354724"/>
          </a:xfrm>
          <a:prstGeom prst="rect">
            <a:avLst/>
          </a:prstGeom>
          <a:noFill/>
          <a:ln>
            <a:noFill/>
          </a:ln>
        </p:spPr>
        <p:txBody>
          <a:bodyPr spcFirstLastPara="1" wrap="square" lIns="91425" tIns="45700" rIns="91425" bIns="45700" anchor="t">
            <a:spAutoFit/>
          </a:bodyPr>
          <a:lstStyle/>
          <a:p>
            <a:pPr eaLnBrk="1" fontAlgn="auto" hangingPunct="1">
              <a:spcBef>
                <a:spcPts val="0"/>
              </a:spcBef>
              <a:spcAft>
                <a:spcPts val="0"/>
              </a:spcAft>
              <a:buClr>
                <a:srgbClr val="FFFFFF"/>
              </a:buClr>
              <a:buSzPts val="1400"/>
              <a:buFont typeface="Arial Narrow"/>
              <a:buNone/>
              <a:defRPr/>
            </a:pPr>
            <a:r>
              <a:rPr lang="es-CO" sz="1400" b="1"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Ghisliane Echeverry Prieto | Directora General</a:t>
            </a:r>
          </a:p>
          <a:p>
            <a:pPr>
              <a:spcBef>
                <a:spcPts val="0"/>
              </a:spcBef>
              <a:spcAft>
                <a:spcPts val="0"/>
              </a:spcAft>
              <a:buClr>
                <a:srgbClr val="FFFFFF"/>
              </a:buClr>
              <a:buSzPts val="1400"/>
            </a:pPr>
            <a:r>
              <a:rPr lang="es-CO" sz="1400" b="1" noProof="0" dirty="0">
                <a:solidFill>
                  <a:schemeClr val="tx1">
                    <a:lumMod val="50000"/>
                    <a:lumOff val="50000"/>
                  </a:schemeClr>
                </a:solidFill>
                <a:latin typeface="Verdana" panose="020B0604030504040204" pitchFamily="34" charset="0"/>
                <a:ea typeface="Verdana" panose="020B0604030504040204" pitchFamily="34" charset="0"/>
              </a:rPr>
              <a:t>Jennifer Dorado Delgado </a:t>
            </a:r>
            <a:r>
              <a:rPr lang="es-CO" sz="1400" b="1" noProof="0" dirty="0">
                <a:solidFill>
                  <a:srgbClr val="7F7F7F"/>
                </a:solidFill>
                <a:latin typeface="Verdana"/>
                <a:ea typeface="Verdana"/>
                <a:cs typeface="Verdana"/>
                <a:sym typeface="Verdana"/>
              </a:rPr>
              <a:t>| Jefe Oficina del Servicio de Pronóstico y Alertas</a:t>
            </a:r>
            <a:endParaRPr lang="es-CO" sz="1400" noProof="0" dirty="0">
              <a:solidFill>
                <a:srgbClr val="7F7F7F"/>
              </a:solidFill>
              <a:latin typeface="Verdana"/>
              <a:ea typeface="Verdana"/>
              <a:cs typeface="Verdana"/>
              <a:sym typeface="Verdana"/>
            </a:endParaRPr>
          </a:p>
          <a:p>
            <a:pPr eaLnBrk="1" fontAlgn="auto" hangingPunct="1">
              <a:spcBef>
                <a:spcPts val="0"/>
              </a:spcBef>
              <a:spcAft>
                <a:spcPts val="0"/>
              </a:spcAft>
              <a:buClr>
                <a:srgbClr val="FFFFFF"/>
              </a:buClr>
              <a:buSzPts val="1400"/>
              <a:buFont typeface="Arial Narrow"/>
              <a:buNone/>
              <a:defRPr/>
            </a:pPr>
            <a:endParaRPr lang="es-CO" sz="1400" b="1"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Narrow"/>
              <a:buNone/>
              <a:defRPr/>
            </a:pPr>
            <a:r>
              <a:rPr lang="es-CO" sz="1400" noProof="0" dirty="0">
                <a:solidFill>
                  <a:prstClr val="black">
                    <a:lumMod val="50000"/>
                    <a:lumOff val="50000"/>
                  </a:prstClr>
                </a:solidFill>
                <a:latin typeface="Verdana" panose="020B0604030504040204" pitchFamily="34" charset="0"/>
                <a:ea typeface="Verdana" panose="020B0604030504040204" pitchFamily="34" charset="0"/>
                <a:sym typeface="Arial Narrow"/>
              </a:rPr>
              <a:t>Elaboró:</a:t>
            </a:r>
          </a:p>
          <a:p>
            <a:r>
              <a:rPr lang="es-CO" sz="1400" dirty="0">
                <a:solidFill>
                  <a:prstClr val="black">
                    <a:lumMod val="50000"/>
                    <a:lumOff val="50000"/>
                  </a:prstClr>
                </a:solidFill>
                <a:latin typeface="Verdana" panose="020B0604030504040204" pitchFamily="34" charset="0"/>
                <a:ea typeface="Verdana" panose="020B0604030504040204" pitchFamily="34" charset="0"/>
              </a:rPr>
              <a:t>Santiago Delgado Oyola </a:t>
            </a:r>
            <a:r>
              <a:rPr lang="es-ES" sz="1400" dirty="0">
                <a:solidFill>
                  <a:prstClr val="black">
                    <a:lumMod val="50000"/>
                    <a:lumOff val="50000"/>
                  </a:prstClr>
                </a:solidFill>
                <a:latin typeface="Verdana" panose="020B0604030504040204" pitchFamily="34" charset="0"/>
                <a:ea typeface="Verdana" panose="020B0604030504040204" pitchFamily="34" charset="0"/>
              </a:rPr>
              <a:t>(Meteorología).</a:t>
            </a: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rPr>
              <a:t>Josué David Daza Rojas (Hidrología).</a:t>
            </a: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rPr>
              <a:t>Julian David Moreno Galvis (Deslizamientos de tierra).</a:t>
            </a: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rPr>
              <a:t>Carolina Valencia Monroy(Incendios de la cobertura vegetal).</a:t>
            </a: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rPr>
              <a:t>Araminta Vega Burgos (Datos hidrometeorológicos). </a:t>
            </a:r>
          </a:p>
          <a:p>
            <a:pPr eaLnBrk="1" fontAlgn="auto" hangingPunct="1">
              <a:spcBef>
                <a:spcPts val="0"/>
              </a:spcBef>
              <a:spcAft>
                <a:spcPts val="0"/>
              </a:spcAft>
              <a:buClr>
                <a:srgbClr val="FFFFFF"/>
              </a:buClr>
              <a:buSzPts val="1400"/>
              <a:buFont typeface="Arial Narrow"/>
              <a:buNone/>
              <a:defRPr/>
            </a:pPr>
            <a:endParaRPr lang="es-CO" sz="1400" noProof="0" dirty="0">
              <a:solidFill>
                <a:prstClr val="black">
                  <a:lumMod val="50000"/>
                  <a:lumOff val="50000"/>
                </a:prstClr>
              </a:solidFill>
              <a:latin typeface="Verdana" panose="020B0604030504040204" pitchFamily="34" charset="0"/>
              <a:ea typeface="Verdana" panose="020B0604030504040204" pitchFamily="34" charset="0"/>
              <a:sym typeface="Verdana"/>
            </a:endParaRPr>
          </a:p>
          <a:p>
            <a:pPr eaLnBrk="1" fontAlgn="auto" hangingPunct="1">
              <a:spcBef>
                <a:spcPts val="0"/>
              </a:spcBef>
              <a:spcAft>
                <a:spcPts val="0"/>
              </a:spcAft>
              <a:buClr>
                <a:srgbClr val="FFFFFF"/>
              </a:buClr>
              <a:buSzPts val="1400"/>
              <a:buFont typeface="Arial"/>
              <a:buNone/>
              <a:defRPr/>
            </a:pPr>
            <a:r>
              <a:rPr lang="es-CO" sz="1200" b="1"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OFICINA DEL SERVICIO DE PRONÓSTICO Y ALERTAS</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a:buNone/>
              <a:defRPr/>
            </a:pP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hlinkClick r:id="rId6"/>
              </a:rPr>
              <a:t>https://www.ideam.gov.co</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b="1"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Correos electrónicos</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hlinkClick r:id="rId7"/>
              </a:rPr>
              <a:t>servicio@ideam.gov.co</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 </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hlinkClick r:id="rId8"/>
              </a:rPr>
              <a:t>alertas@ideam.gov.co</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Calle 25D </a:t>
            </a:r>
            <a:r>
              <a:rPr lang="es-CO" sz="1200" noProof="0" dirty="0" err="1">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N°</a:t>
            </a: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96B - 70, piso 3. Bogotá, D.C. </a:t>
            </a: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defRPr/>
            </a:pPr>
            <a:r>
              <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Teléfono: 601-3527160 ext. 1334 -1336.</a:t>
            </a:r>
            <a:endParaRPr lang="es-CO" sz="1200" noProof="0" dirty="0">
              <a:solidFill>
                <a:prstClr val="black">
                  <a:lumMod val="50000"/>
                  <a:lumOff val="50000"/>
                </a:prstClr>
              </a:solidFill>
              <a:latin typeface="Verdana" panose="020B0604030504040204" pitchFamily="34" charset="0"/>
              <a:ea typeface="Verdana" panose="020B0604030504040204" pitchFamily="34" charset="0"/>
            </a:endParaRPr>
          </a:p>
          <a:p>
            <a:pPr eaLnBrk="1" fontAlgn="auto" hangingPunct="1">
              <a:spcBef>
                <a:spcPts val="0"/>
              </a:spcBef>
              <a:spcAft>
                <a:spcPts val="0"/>
              </a:spcAft>
              <a:buClr>
                <a:srgbClr val="FFFFFF"/>
              </a:buClr>
              <a:buSzPts val="1400"/>
              <a:buFont typeface="Arial Narrow"/>
              <a:buNone/>
              <a:defRPr/>
            </a:pPr>
            <a:endParaRPr lang="es-CO" sz="1200" noProof="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33225</TotalTime>
  <Words>24021</Words>
  <Application>Microsoft Office PowerPoint</Application>
  <PresentationFormat>Panorámica</PresentationFormat>
  <Paragraphs>1508</Paragraphs>
  <Slides>98</Slides>
  <Notes>44</Notes>
  <HiddenSlides>11</HiddenSlides>
  <MMClips>0</MMClips>
  <ScaleCrop>false</ScaleCrop>
  <HeadingPairs>
    <vt:vector size="6" baseType="variant">
      <vt:variant>
        <vt:lpstr>Fuentes usadas</vt:lpstr>
      </vt:variant>
      <vt:variant>
        <vt:i4>12</vt:i4>
      </vt:variant>
      <vt:variant>
        <vt:lpstr>Tema</vt:lpstr>
      </vt:variant>
      <vt:variant>
        <vt:i4>7</vt:i4>
      </vt:variant>
      <vt:variant>
        <vt:lpstr>Títulos de diapositiva</vt:lpstr>
      </vt:variant>
      <vt:variant>
        <vt:i4>98</vt:i4>
      </vt:variant>
    </vt:vector>
  </HeadingPairs>
  <TitlesOfParts>
    <vt:vector size="117" baseType="lpstr">
      <vt:lpstr>Aptos</vt:lpstr>
      <vt:lpstr>Arial</vt:lpstr>
      <vt:lpstr>Arial Black</vt:lpstr>
      <vt:lpstr>Arial Narrow</vt:lpstr>
      <vt:lpstr>Calibri</vt:lpstr>
      <vt:lpstr>Calibri Light</vt:lpstr>
      <vt:lpstr>Helvetica</vt:lpstr>
      <vt:lpstr>Helvetica Neue</vt:lpstr>
      <vt:lpstr>Noto Sans Symbols</vt:lpstr>
      <vt:lpstr>Symbol</vt:lpstr>
      <vt:lpstr>Times New Roman</vt:lpstr>
      <vt:lpstr>Verdana</vt:lpstr>
      <vt:lpstr>Office Theme</vt:lpstr>
      <vt:lpstr>1_Office Theme</vt:lpstr>
      <vt:lpstr>2_Office Theme</vt:lpstr>
      <vt:lpstr>Diseño OSPA</vt:lpstr>
      <vt:lpstr>1_Diseño OSPA</vt:lpstr>
      <vt:lpstr>2_Diseño OSPA</vt:lpstr>
      <vt:lpstr>3_Diseño OSPA</vt:lpstr>
      <vt:lpstr>CONDICIONES HIDROMETEOROLÓGICAS ACTUALES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CONDICIONES HIDROMETEOROLÓGICAS ACTUALES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4070</cp:revision>
  <dcterms:created xsi:type="dcterms:W3CDTF">2025-12-03T02:56:34Z</dcterms:created>
  <dcterms:modified xsi:type="dcterms:W3CDTF">2026-05-01T04:36:06Z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2025-12-02T00:00:00Z</vt:filetime>
  </property>
  <property fmtid="{D5CDD505-2E9C-101B-9397-08002B2CF9AE}" pid="3" name="Creator">
    <vt:lpwstr>Microsoft® PowerPoint® para Microsoft 365</vt:lpwstr>
  </property>
  <property fmtid="{D5CDD505-2E9C-101B-9397-08002B2CF9AE}" pid="4" name="LastSaved">
    <vt:filetime>2025-12-03T00:00:00Z</vt:filetime>
  </property>
  <property fmtid="{D5CDD505-2E9C-101B-9397-08002B2CF9AE}" pid="5" name="MSIP_Label_defa4170-0d19-0005-0004-bc88714345d2_ActionId">
    <vt:lpwstr>196c6643-7610-4215-8e60-fe808d18baa5</vt:lpwstr>
  </property>
  <property fmtid="{D5CDD505-2E9C-101B-9397-08002B2CF9AE}" pid="6" name="MSIP_Label_defa4170-0d19-0005-0004-bc88714345d2_ContentBits">
    <vt:lpwstr>0</vt:lpwstr>
  </property>
  <property fmtid="{D5CDD505-2E9C-101B-9397-08002B2CF9AE}" pid="7" name="MSIP_Label_defa4170-0d19-0005-0004-bc88714345d2_Enabled">
    <vt:lpwstr>true</vt:lpwstr>
  </property>
  <property fmtid="{D5CDD505-2E9C-101B-9397-08002B2CF9AE}" pid="8" name="MSIP_Label_defa4170-0d19-0005-0004-bc88714345d2_Method">
    <vt:lpwstr>Standard</vt:lpwstr>
  </property>
  <property fmtid="{D5CDD505-2E9C-101B-9397-08002B2CF9AE}" pid="9" name="MSIP_Label_defa4170-0d19-0005-0004-bc88714345d2_Name">
    <vt:lpwstr>defa4170-0d19-0005-0004-bc88714345d2</vt:lpwstr>
  </property>
  <property fmtid="{D5CDD505-2E9C-101B-9397-08002B2CF9AE}" pid="10" name="MSIP_Label_defa4170-0d19-0005-0004-bc88714345d2_SetDate">
    <vt:lpwstr>2024-06-11T19:56:26Z</vt:lpwstr>
  </property>
  <property fmtid="{D5CDD505-2E9C-101B-9397-08002B2CF9AE}" pid="11" name="MSIP_Label_defa4170-0d19-0005-0004-bc88714345d2_SiteId">
    <vt:lpwstr>de2fffed-60b8-42b2-a465-00fee1de04ba</vt:lpwstr>
  </property>
  <property fmtid="{D5CDD505-2E9C-101B-9397-08002B2CF9AE}" pid="12" name="Producer">
    <vt:lpwstr>Microsoft® PowerPoint® para Microsoft 365</vt:lpwstr>
  </property>
</Properties>
</file>