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8" r:id="rId5"/>
    <p:sldMasterId id="2147483679" r:id="rId6"/>
    <p:sldMasterId id="2147483705" r:id="rId7"/>
  </p:sldMasterIdLst>
  <p:notesMasterIdLst>
    <p:notesMasterId r:id="rId33"/>
  </p:notesMasterIdLst>
  <p:handoutMasterIdLst>
    <p:handoutMasterId r:id="rId34"/>
  </p:handoutMasterIdLst>
  <p:sldIdLst>
    <p:sldId id="256" r:id="rId8"/>
    <p:sldId id="258" r:id="rId9"/>
    <p:sldId id="257" r:id="rId10"/>
    <p:sldId id="259" r:id="rId11"/>
    <p:sldId id="670" r:id="rId12"/>
    <p:sldId id="260" r:id="rId13"/>
    <p:sldId id="261" r:id="rId14"/>
    <p:sldId id="262" r:id="rId15"/>
    <p:sldId id="263" r:id="rId16"/>
    <p:sldId id="265" r:id="rId17"/>
    <p:sldId id="266" r:id="rId18"/>
    <p:sldId id="267" r:id="rId19"/>
    <p:sldId id="275" r:id="rId20"/>
    <p:sldId id="668" r:id="rId21"/>
    <p:sldId id="667" r:id="rId22"/>
    <p:sldId id="669" r:id="rId23"/>
    <p:sldId id="671" r:id="rId24"/>
    <p:sldId id="672" r:id="rId25"/>
    <p:sldId id="673" r:id="rId26"/>
    <p:sldId id="268" r:id="rId27"/>
    <p:sldId id="270" r:id="rId28"/>
    <p:sldId id="271" r:id="rId29"/>
    <p:sldId id="272" r:id="rId30"/>
    <p:sldId id="273" r:id="rId31"/>
    <p:sldId id="274" r:id="rId3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EE4D3E-9D11-9A2D-94C1-A7BAE12F046A}" name="Lizeth Dayana Ortíz Caballero" initials="LO" userId="S::ldortiz@ideam.gov.co::ef446b32-261d-4b0f-8ae1-f7d77142dadf" providerId="AD"/>
  <p188:author id="{B575CA9D-0261-AF5B-FF9F-BE7D1A691F5D}" name="Ana María Hernández Hernández" initials="AH" userId="S::amhernandez@ideam.gov.co::e830a226-d9cd-4f5e-ae6d-214b0754b7d3" providerId="AD"/>
  <p188:author id="{B3BC8DDB-283C-4091-E91B-22EE75EA12F8}" name="Ana Maria Hernandez Hernandez" initials="AH" userId="f2b117e2bb2ec3d0" providerId="Windows Live"/>
  <p188:author id="{580F81FA-0D82-EDB5-6524-B9CD83031F79}" name="Marta Cortina Gomez" initials="MC" userId="1e483f1f405026a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1008"/>
    <a:srgbClr val="A10E07"/>
    <a:srgbClr val="563A12"/>
    <a:srgbClr val="6C320A"/>
    <a:srgbClr val="000000"/>
    <a:srgbClr val="10A3EB"/>
    <a:srgbClr val="004070"/>
    <a:srgbClr val="0070C0"/>
    <a:srgbClr val="ED0802"/>
    <a:srgbClr val="F965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68" autoAdjust="0"/>
    <p:restoredTop sz="94660"/>
  </p:normalViewPr>
  <p:slideViewPr>
    <p:cSldViewPr snapToGrid="0">
      <p:cViewPr varScale="1">
        <p:scale>
          <a:sx n="95" d="100"/>
          <a:sy n="95" d="100"/>
        </p:scale>
        <p:origin x="77" y="82"/>
      </p:cViewPr>
      <p:guideLst/>
    </p:cSldViewPr>
  </p:slideViewPr>
  <p:notesTextViewPr>
    <p:cViewPr>
      <p:scale>
        <a:sx n="1" d="1"/>
        <a:sy n="1" d="1"/>
      </p:scale>
      <p:origin x="0" y="0"/>
    </p:cViewPr>
  </p:notesTextViewPr>
  <p:notesViewPr>
    <p:cSldViewPr snapToGrid="0">
      <p:cViewPr varScale="1">
        <p:scale>
          <a:sx n="88" d="100"/>
          <a:sy n="88" d="100"/>
        </p:scale>
        <p:origin x="382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6/11/relationships/changesInfo" Target="changesInfos/changesInfo1.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Cortina Gomez" userId="1e483f1f405026a7" providerId="LiveId" clId="{FFB602CF-9C55-4ABA-A464-1B078C776B33}"/>
    <pc:docChg chg="custSel modSld">
      <pc:chgData name="Marta Cortina Gomez" userId="1e483f1f405026a7" providerId="LiveId" clId="{FFB602CF-9C55-4ABA-A464-1B078C776B33}" dt="2026-09-14T16:45:58.663" v="141" actId="14100"/>
      <pc:docMkLst>
        <pc:docMk/>
      </pc:docMkLst>
      <pc:sldChg chg="addSp delSp modSp mod">
        <pc:chgData name="Marta Cortina Gomez" userId="1e483f1f405026a7" providerId="LiveId" clId="{FFB602CF-9C55-4ABA-A464-1B078C776B33}" dt="2026-09-14T16:45:58.663" v="141" actId="14100"/>
        <pc:sldMkLst>
          <pc:docMk/>
          <pc:sldMk cId="2714802621" sldId="671"/>
        </pc:sldMkLst>
        <pc:spChg chg="add mod">
          <ac:chgData name="Marta Cortina Gomez" userId="1e483f1f405026a7" providerId="LiveId" clId="{FFB602CF-9C55-4ABA-A464-1B078C776B33}" dt="2026-09-09T17:22:18.336" v="17" actId="1076"/>
          <ac:spMkLst>
            <pc:docMk/>
            <pc:sldMk cId="2714802621" sldId="671"/>
            <ac:spMk id="3" creationId="{65582FA3-D134-EC30-AF51-2B679B2E99B7}"/>
          </ac:spMkLst>
        </pc:spChg>
        <pc:spChg chg="mod">
          <ac:chgData name="Marta Cortina Gomez" userId="1e483f1f405026a7" providerId="LiveId" clId="{FFB602CF-9C55-4ABA-A464-1B078C776B33}" dt="2026-09-09T17:21:19.629" v="7" actId="14100"/>
          <ac:spMkLst>
            <pc:docMk/>
            <pc:sldMk cId="2714802621" sldId="671"/>
            <ac:spMk id="4" creationId="{3249E813-19D3-FA09-4165-CC551F271735}"/>
          </ac:spMkLst>
        </pc:spChg>
        <pc:spChg chg="mod">
          <ac:chgData name="Marta Cortina Gomez" userId="1e483f1f405026a7" providerId="LiveId" clId="{FFB602CF-9C55-4ABA-A464-1B078C776B33}" dt="2026-09-09T17:20:54.746" v="2"/>
          <ac:spMkLst>
            <pc:docMk/>
            <pc:sldMk cId="2714802621" sldId="671"/>
            <ac:spMk id="5" creationId="{69F73720-A8D0-03B2-EBE2-0E5006E90EBD}"/>
          </ac:spMkLst>
        </pc:spChg>
        <pc:picChg chg="add mod modCrop">
          <ac:chgData name="Marta Cortina Gomez" userId="1e483f1f405026a7" providerId="LiveId" clId="{FFB602CF-9C55-4ABA-A464-1B078C776B33}" dt="2026-09-14T16:45:58.663" v="141" actId="14100"/>
          <ac:picMkLst>
            <pc:docMk/>
            <pc:sldMk cId="2714802621" sldId="671"/>
            <ac:picMk id="6" creationId="{604046D7-B091-25B7-6470-7A6F972B54FD}"/>
          </ac:picMkLst>
        </pc:picChg>
        <pc:picChg chg="mod">
          <ac:chgData name="Marta Cortina Gomez" userId="1e483f1f405026a7" providerId="LiveId" clId="{FFB602CF-9C55-4ABA-A464-1B078C776B33}" dt="2026-09-14T16:45:50.325" v="138" actId="1076"/>
          <ac:picMkLst>
            <pc:docMk/>
            <pc:sldMk cId="2714802621" sldId="671"/>
            <ac:picMk id="12" creationId="{433FBFCF-B2CA-8000-6FD1-DB233A7E59C6}"/>
          </ac:picMkLst>
        </pc:picChg>
        <pc:picChg chg="mod">
          <ac:chgData name="Marta Cortina Gomez" userId="1e483f1f405026a7" providerId="LiveId" clId="{FFB602CF-9C55-4ABA-A464-1B078C776B33}" dt="2026-09-14T16:45:53.253" v="139" actId="1076"/>
          <ac:picMkLst>
            <pc:docMk/>
            <pc:sldMk cId="2714802621" sldId="671"/>
            <ac:picMk id="20" creationId="{17B7B373-1937-9C40-CEBE-6927655F39FF}"/>
          </ac:picMkLst>
        </pc:picChg>
        <pc:picChg chg="del">
          <ac:chgData name="Marta Cortina Gomez" userId="1e483f1f405026a7" providerId="LiveId" clId="{FFB602CF-9C55-4ABA-A464-1B078C776B33}" dt="2026-09-14T16:45:05.433" v="126" actId="478"/>
          <ac:picMkLst>
            <pc:docMk/>
            <pc:sldMk cId="2714802621" sldId="671"/>
            <ac:picMk id="22" creationId="{AA57B93F-1183-D3CF-357E-3F34CBEEC7FE}"/>
          </ac:picMkLst>
        </pc:picChg>
        <pc:picChg chg="mod">
          <ac:chgData name="Marta Cortina Gomez" userId="1e483f1f405026a7" providerId="LiveId" clId="{FFB602CF-9C55-4ABA-A464-1B078C776B33}" dt="2026-09-09T17:21:31.262" v="10" actId="1076"/>
          <ac:picMkLst>
            <pc:docMk/>
            <pc:sldMk cId="2714802621" sldId="671"/>
            <ac:picMk id="24" creationId="{00383C74-1343-EB25-4C7B-4D4573179E20}"/>
          </ac:picMkLst>
        </pc:picChg>
        <pc:picChg chg="mod">
          <ac:chgData name="Marta Cortina Gomez" userId="1e483f1f405026a7" providerId="LiveId" clId="{FFB602CF-9C55-4ABA-A464-1B078C776B33}" dt="2026-09-09T17:21:34.861" v="11" actId="1076"/>
          <ac:picMkLst>
            <pc:docMk/>
            <pc:sldMk cId="2714802621" sldId="671"/>
            <ac:picMk id="26" creationId="{D5B802AE-3D5B-C793-7865-12C058748490}"/>
          </ac:picMkLst>
        </pc:picChg>
      </pc:sldChg>
      <pc:sldChg chg="addSp delSp modSp mod">
        <pc:chgData name="Marta Cortina Gomez" userId="1e483f1f405026a7" providerId="LiveId" clId="{FFB602CF-9C55-4ABA-A464-1B078C776B33}" dt="2026-09-09T17:22:31.941" v="18" actId="1076"/>
        <pc:sldMkLst>
          <pc:docMk/>
          <pc:sldMk cId="3821365380" sldId="672"/>
        </pc:sldMkLst>
        <pc:spChg chg="add mod">
          <ac:chgData name="Marta Cortina Gomez" userId="1e483f1f405026a7" providerId="LiveId" clId="{FFB602CF-9C55-4ABA-A464-1B078C776B33}" dt="2026-09-09T17:22:31.941" v="18" actId="1076"/>
          <ac:spMkLst>
            <pc:docMk/>
            <pc:sldMk cId="3821365380" sldId="672"/>
            <ac:spMk id="3" creationId="{39C08212-37E7-DC9E-0F6E-617D64370FA3}"/>
          </ac:spMkLst>
        </pc:spChg>
      </pc:sldChg>
      <pc:sldChg chg="addSp delSp modSp mod modCm">
        <pc:chgData name="Marta Cortina Gomez" userId="1e483f1f405026a7" providerId="LiveId" clId="{FFB602CF-9C55-4ABA-A464-1B078C776B33}" dt="2026-09-09T17:38:16.942" v="125" actId="313"/>
        <pc:sldMkLst>
          <pc:docMk/>
          <pc:sldMk cId="1198962550" sldId="673"/>
        </pc:sldMkLst>
        <pc:spChg chg="mod">
          <ac:chgData name="Marta Cortina Gomez" userId="1e483f1f405026a7" providerId="LiveId" clId="{FFB602CF-9C55-4ABA-A464-1B078C776B33}" dt="2026-09-09T17:38:16.942" v="125" actId="313"/>
          <ac:spMkLst>
            <pc:docMk/>
            <pc:sldMk cId="1198962550" sldId="673"/>
            <ac:spMk id="27" creationId="{B1AC457E-E4DF-66FF-F4DD-3B7406DB976B}"/>
          </ac:spMkLst>
        </pc:spChg>
        <pc:picChg chg="add mod">
          <ac:chgData name="Marta Cortina Gomez" userId="1e483f1f405026a7" providerId="LiveId" clId="{FFB602CF-9C55-4ABA-A464-1B078C776B33}" dt="2026-09-09T17:28:43.687" v="40" actId="14100"/>
          <ac:picMkLst>
            <pc:docMk/>
            <pc:sldMk cId="1198962550" sldId="673"/>
            <ac:picMk id="9" creationId="{57ED48C1-48A6-F805-1DD9-CB31C6EDDF70}"/>
          </ac:picMkLst>
        </pc:picChg>
        <pc:picChg chg="add mod">
          <ac:chgData name="Marta Cortina Gomez" userId="1e483f1f405026a7" providerId="LiveId" clId="{FFB602CF-9C55-4ABA-A464-1B078C776B33}" dt="2026-09-09T17:28:32.701" v="36" actId="14100"/>
          <ac:picMkLst>
            <pc:docMk/>
            <pc:sldMk cId="1198962550" sldId="673"/>
            <ac:picMk id="12" creationId="{6A188FCF-466F-64F4-2A83-120BBDB3DA36}"/>
          </ac:picMkLst>
        </pc:picChg>
        <pc:extLst>
          <p:ext xmlns:p="http://schemas.openxmlformats.org/presentationml/2006/main" uri="{D6D511B9-2390-475A-947B-AFAB55BFBCF1}">
            <pc226:cmChg xmlns:pc226="http://schemas.microsoft.com/office/powerpoint/2022/06/main/command" chg="mod">
              <pc226:chgData name="Marta Cortina Gomez" userId="1e483f1f405026a7" providerId="LiveId" clId="{FFB602CF-9C55-4ABA-A464-1B078C776B33}" dt="2026-09-09T17:34:02.317" v="61" actId="20577"/>
              <pc2:cmMkLst xmlns:pc2="http://schemas.microsoft.com/office/powerpoint/2019/9/main/command">
                <pc:docMk/>
                <pc:sldMk cId="1198962550" sldId="673"/>
                <pc2:cmMk id="{607D6E26-2828-4F94-AA07-9192DAD3A3E2}"/>
              </pc2:cmMkLst>
            </pc226:cmChg>
            <pc226:cmChg xmlns:pc226="http://schemas.microsoft.com/office/powerpoint/2022/06/main/command" chg="mod">
              <pc226:chgData name="Marta Cortina Gomez" userId="1e483f1f405026a7" providerId="LiveId" clId="{FFB602CF-9C55-4ABA-A464-1B078C776B33}" dt="2026-09-09T17:34:02.317" v="61" actId="20577"/>
              <pc2:cmMkLst xmlns:pc2="http://schemas.microsoft.com/office/powerpoint/2019/9/main/command">
                <pc:docMk/>
                <pc:sldMk cId="1198962550" sldId="673"/>
                <pc2:cmMk id="{1B830951-6D69-4C9F-95D7-39807D1899DD}"/>
              </pc2:cmMkLst>
            </pc226:cmChg>
          </p:ext>
        </pc:ext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3A5A6A-EF40-4D83-9F11-3AF6FE43C542}" type="datetimeFigureOut">
              <a:rPr lang="es-CO" smtClean="0"/>
              <a:t>14/09/2026</a:t>
            </a:fld>
            <a:endParaRPr lang="es-CO"/>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0CCEC4-929D-4520-899D-7D1E36ED0D66}" type="slidenum">
              <a:rPr lang="es-CO" smtClean="0"/>
              <a:t>‹Nº›</a:t>
            </a:fld>
            <a:endParaRPr lang="es-CO"/>
          </a:p>
        </p:txBody>
      </p:sp>
    </p:spTree>
    <p:extLst>
      <p:ext uri="{BB962C8B-B14F-4D97-AF65-F5344CB8AC3E}">
        <p14:creationId xmlns:p14="http://schemas.microsoft.com/office/powerpoint/2010/main" val="3725291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39B20-166D-4624-BB22-A74B51DD5675}" type="datetimeFigureOut">
              <a:rPr lang="es-MX" smtClean="0"/>
              <a:t>14/09/2026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280A9-CB00-4B90-9015-F997404898FF}" type="slidenum">
              <a:rPr lang="es-MX" smtClean="0"/>
              <a:t>‹Nº›</a:t>
            </a:fld>
            <a:endParaRPr lang="es-MX"/>
          </a:p>
        </p:txBody>
      </p:sp>
    </p:spTree>
    <p:extLst>
      <p:ext uri="{BB962C8B-B14F-4D97-AF65-F5344CB8AC3E}">
        <p14:creationId xmlns:p14="http://schemas.microsoft.com/office/powerpoint/2010/main" val="9157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3.wdp"/><Relationship Id="rId4"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6.wdp"/><Relationship Id="rId4"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5.png"/><Relationship Id="rId4" Type="http://schemas.microsoft.com/office/2007/relationships/hdphoto" Target="../media/hdphoto6.wdp"/></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6.wdp"/><Relationship Id="rId4" Type="http://schemas.openxmlformats.org/officeDocument/2006/relationships/image" Target="../media/image1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6.wdp"/><Relationship Id="rId4"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6.wdp"/><Relationship Id="rId4" Type="http://schemas.openxmlformats.org/officeDocument/2006/relationships/image" Target="../media/image1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6.wdp"/><Relationship Id="rId4" Type="http://schemas.openxmlformats.org/officeDocument/2006/relationships/image" Target="../media/image1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6.wdp"/><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5.png"/><Relationship Id="rId4" Type="http://schemas.microsoft.com/office/2007/relationships/hdphoto" Target="../media/hdphoto6.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5" Type="http://schemas.microsoft.com/office/2007/relationships/hdphoto" Target="../media/hdphoto7.wdp"/><Relationship Id="rId4"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jpe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microsoft.com/office/2007/relationships/hdphoto" Target="../media/hdphoto8.wdp"/></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27.jpg"/><Relationship Id="rId5" Type="http://schemas.openxmlformats.org/officeDocument/2006/relationships/image" Target="../media/image25.png"/><Relationship Id="rId4" Type="http://schemas.openxmlformats.org/officeDocument/2006/relationships/image" Target="../media/image24.png"/><Relationship Id="rId9" Type="http://schemas.microsoft.com/office/2007/relationships/hdphoto" Target="../media/hdphoto8.wdp"/></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5.png"/><Relationship Id="rId4" Type="http://schemas.openxmlformats.org/officeDocument/2006/relationships/image" Target="../media/image32.png"/><Relationship Id="rId9" Type="http://schemas.openxmlformats.org/officeDocument/2006/relationships/image" Target="../media/image3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1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Master" Target="../slideMasters/slideMaster4.xml"/><Relationship Id="rId5" Type="http://schemas.microsoft.com/office/2007/relationships/hdphoto" Target="../media/hdphoto7.wdp"/><Relationship Id="rId4"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jpg"/><Relationship Id="rId1" Type="http://schemas.openxmlformats.org/officeDocument/2006/relationships/slideMaster" Target="../slideMasters/slideMaster4.xml"/><Relationship Id="rId5" Type="http://schemas.openxmlformats.org/officeDocument/2006/relationships/image" Target="../media/image21.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802B6317-D322-6910-FAE3-4A3D23D5FE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5915" y="2022155"/>
            <a:ext cx="2280170" cy="2813691"/>
          </a:xfrm>
          <a:prstGeom prst="rect">
            <a:avLst/>
          </a:prstGeom>
        </p:spPr>
      </p:pic>
    </p:spTree>
    <p:extLst>
      <p:ext uri="{BB962C8B-B14F-4D97-AF65-F5344CB8AC3E}">
        <p14:creationId xmlns:p14="http://schemas.microsoft.com/office/powerpoint/2010/main" val="1770355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2BB3979-ED42-DD2F-5A42-1F28544A9D74}"/>
              </a:ext>
            </a:extLst>
          </p:cNvPr>
          <p:cNvSpPr/>
          <p:nvPr userDrawn="1"/>
        </p:nvSpPr>
        <p:spPr>
          <a:xfrm>
            <a:off x="0" y="819253"/>
            <a:ext cx="12192000" cy="5219493"/>
          </a:xfrm>
          <a:prstGeom prst="rect">
            <a:avLst/>
          </a:prstGeom>
          <a:solidFill>
            <a:srgbClr val="93BB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 name="Título 1">
            <a:extLst>
              <a:ext uri="{FF2B5EF4-FFF2-40B4-BE49-F238E27FC236}">
                <a16:creationId xmlns:a16="http://schemas.microsoft.com/office/drawing/2014/main" id="{3D14FD9B-F460-87A8-F5D0-E06C6971546D}"/>
              </a:ext>
            </a:extLst>
          </p:cNvPr>
          <p:cNvSpPr>
            <a:spLocks noGrp="1"/>
          </p:cNvSpPr>
          <p:nvPr>
            <p:ph type="title"/>
          </p:nvPr>
        </p:nvSpPr>
        <p:spPr>
          <a:xfrm>
            <a:off x="1366923" y="2778853"/>
            <a:ext cx="9458153" cy="1300291"/>
          </a:xfrm>
        </p:spPr>
        <p:txBody>
          <a:bodyPr anchor="b">
            <a:normAutofit/>
          </a:bodyPr>
          <a:lstStyle>
            <a:lvl1pPr algn="ctr" defTabSz="0">
              <a:lnSpc>
                <a:spcPct val="100000"/>
              </a:lnSpc>
              <a:defRPr sz="3200" b="0">
                <a:solidFill>
                  <a:schemeClr val="bg1"/>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pic>
        <p:nvPicPr>
          <p:cNvPr id="5" name="Imagen 4">
            <a:extLst>
              <a:ext uri="{FF2B5EF4-FFF2-40B4-BE49-F238E27FC236}">
                <a16:creationId xmlns:a16="http://schemas.microsoft.com/office/drawing/2014/main" id="{59ECF0C3-66BE-2733-69BA-597159D6C4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47196" y="5265892"/>
            <a:ext cx="591177" cy="591177"/>
          </a:xfrm>
          <a:prstGeom prst="rect">
            <a:avLst/>
          </a:prstGeom>
        </p:spPr>
      </p:pic>
    </p:spTree>
    <p:extLst>
      <p:ext uri="{BB962C8B-B14F-4D97-AF65-F5344CB8AC3E}">
        <p14:creationId xmlns:p14="http://schemas.microsoft.com/office/powerpoint/2010/main" val="2600876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0" name="Imagen 9"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1" name="CuadroTexto 10">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18E5926E-30E4-EBC2-97A5-22B7D3BBE4C6}"/>
              </a:ext>
            </a:extLst>
          </p:cNvPr>
          <p:cNvSpPr>
            <a:spLocks noGrp="1"/>
          </p:cNvSpPr>
          <p:nvPr>
            <p:ph idx="1"/>
          </p:nvPr>
        </p:nvSpPr>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4235E2D5-AC69-DF0E-9281-285FB18D09CC}"/>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300CE787-DACE-C79C-761D-3A5A19FA6C24}"/>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21013298-6923-3085-7A31-DA1FD65E28DE}"/>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pic>
        <p:nvPicPr>
          <p:cNvPr id="8" name="Imagen 7">
            <a:extLst>
              <a:ext uri="{FF2B5EF4-FFF2-40B4-BE49-F238E27FC236}">
                <a16:creationId xmlns:a16="http://schemas.microsoft.com/office/drawing/2014/main" id="{64652B8C-014E-C9CE-C76A-435CEA07F7E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3" name="Imagen 12">
            <a:extLst>
              <a:ext uri="{FF2B5EF4-FFF2-40B4-BE49-F238E27FC236}">
                <a16:creationId xmlns:a16="http://schemas.microsoft.com/office/drawing/2014/main" id="{EC57BEE1-149E-EE33-634C-7DC9212396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1108940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3" name="Marcador de contenido 2">
            <a:extLst>
              <a:ext uri="{FF2B5EF4-FFF2-40B4-BE49-F238E27FC236}">
                <a16:creationId xmlns:a16="http://schemas.microsoft.com/office/drawing/2014/main" id="{F17927BC-795C-7059-C65D-3ADE221A9CE0}"/>
              </a:ext>
            </a:extLst>
          </p:cNvPr>
          <p:cNvSpPr>
            <a:spLocks noGrp="1"/>
          </p:cNvSpPr>
          <p:nvPr>
            <p:ph sz="half" idx="1"/>
          </p:nvPr>
        </p:nvSpPr>
        <p:spPr>
          <a:xfrm>
            <a:off x="838200" y="1825625"/>
            <a:ext cx="5181600" cy="435133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6423C72-35C2-C627-EAB3-11B183CEAE80}"/>
              </a:ext>
            </a:extLst>
          </p:cNvPr>
          <p:cNvSpPr>
            <a:spLocks noGrp="1"/>
          </p:cNvSpPr>
          <p:nvPr>
            <p:ph sz="half" idx="2"/>
          </p:nvPr>
        </p:nvSpPr>
        <p:spPr>
          <a:xfrm>
            <a:off x="6172200" y="1825625"/>
            <a:ext cx="5181600" cy="435133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0B730999-A66F-D476-B3C7-E75BF6C751B0}"/>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D4D91968-CD8A-3BD0-88EB-5E3934EB631A}"/>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7" name="Marcador de número de diapositiva 6">
            <a:extLst>
              <a:ext uri="{FF2B5EF4-FFF2-40B4-BE49-F238E27FC236}">
                <a16:creationId xmlns:a16="http://schemas.microsoft.com/office/drawing/2014/main" id="{71089FC1-C77E-F6AF-950A-398BE65C1EB8}"/>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9"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pic>
        <p:nvPicPr>
          <p:cNvPr id="11" name="Imagen 10">
            <a:extLst>
              <a:ext uri="{FF2B5EF4-FFF2-40B4-BE49-F238E27FC236}">
                <a16:creationId xmlns:a16="http://schemas.microsoft.com/office/drawing/2014/main" id="{6FEAD162-4DD5-E881-CDB1-657D97BD6B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4" name="Imagen 13">
            <a:extLst>
              <a:ext uri="{FF2B5EF4-FFF2-40B4-BE49-F238E27FC236}">
                <a16:creationId xmlns:a16="http://schemas.microsoft.com/office/drawing/2014/main" id="{293A18F1-F3DE-34DB-D7EA-926B452164F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170141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3" name="Marcador de texto 2">
            <a:extLst>
              <a:ext uri="{FF2B5EF4-FFF2-40B4-BE49-F238E27FC236}">
                <a16:creationId xmlns:a16="http://schemas.microsoft.com/office/drawing/2014/main" id="{9782756F-3320-1BDD-9F26-F33C25C5D76B}"/>
              </a:ext>
            </a:extLst>
          </p:cNvPr>
          <p:cNvSpPr>
            <a:spLocks noGrp="1"/>
          </p:cNvSpPr>
          <p:nvPr>
            <p:ph type="body" idx="1"/>
          </p:nvPr>
        </p:nvSpPr>
        <p:spPr>
          <a:xfrm>
            <a:off x="839789" y="1730591"/>
            <a:ext cx="5157787" cy="687387"/>
          </a:xfrm>
        </p:spPr>
        <p:txBody>
          <a:bodyPr anchor="b">
            <a:normAutofit/>
          </a:bodyPr>
          <a:lstStyle>
            <a:lvl1pPr marL="0" indent="0">
              <a:buNone/>
              <a:defRPr sz="1800" b="1">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B950E239-8FC8-FADD-7CB8-977111D00AE0}"/>
              </a:ext>
            </a:extLst>
          </p:cNvPr>
          <p:cNvSpPr>
            <a:spLocks noGrp="1"/>
          </p:cNvSpPr>
          <p:nvPr>
            <p:ph sz="half" idx="2"/>
          </p:nvPr>
        </p:nvSpPr>
        <p:spPr>
          <a:xfrm>
            <a:off x="839789" y="2505075"/>
            <a:ext cx="5157787" cy="368458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5" name="Marcador de texto 4">
            <a:extLst>
              <a:ext uri="{FF2B5EF4-FFF2-40B4-BE49-F238E27FC236}">
                <a16:creationId xmlns:a16="http://schemas.microsoft.com/office/drawing/2014/main" id="{D623AC6C-0E6C-8D3A-441F-5314AB46E22F}"/>
              </a:ext>
            </a:extLst>
          </p:cNvPr>
          <p:cNvSpPr>
            <a:spLocks noGrp="1"/>
          </p:cNvSpPr>
          <p:nvPr>
            <p:ph type="body" sz="quarter" idx="3"/>
          </p:nvPr>
        </p:nvSpPr>
        <p:spPr>
          <a:xfrm>
            <a:off x="6172201" y="1730591"/>
            <a:ext cx="5183188" cy="687387"/>
          </a:xfrm>
        </p:spPr>
        <p:txBody>
          <a:bodyPr anchor="b">
            <a:normAutofit/>
          </a:bodyPr>
          <a:lstStyle>
            <a:lvl1pPr marL="0" indent="0">
              <a:buNone/>
              <a:defRPr sz="1800" b="1">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7A937D4-2802-D166-2A0C-ED77747DF219}"/>
              </a:ext>
            </a:extLst>
          </p:cNvPr>
          <p:cNvSpPr>
            <a:spLocks noGrp="1"/>
          </p:cNvSpPr>
          <p:nvPr>
            <p:ph sz="quarter" idx="4"/>
          </p:nvPr>
        </p:nvSpPr>
        <p:spPr>
          <a:xfrm>
            <a:off x="6172201" y="2505075"/>
            <a:ext cx="5183188" cy="368458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7" name="Marcador de fecha 6">
            <a:extLst>
              <a:ext uri="{FF2B5EF4-FFF2-40B4-BE49-F238E27FC236}">
                <a16:creationId xmlns:a16="http://schemas.microsoft.com/office/drawing/2014/main" id="{0A69B877-A357-7B6E-4932-C5C55949C775}"/>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8" name="Marcador de pie de página 7">
            <a:extLst>
              <a:ext uri="{FF2B5EF4-FFF2-40B4-BE49-F238E27FC236}">
                <a16:creationId xmlns:a16="http://schemas.microsoft.com/office/drawing/2014/main" id="{BABBA54D-8050-21BB-1E38-CE6564716233}"/>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9" name="Marcador de número de diapositiva 8">
            <a:extLst>
              <a:ext uri="{FF2B5EF4-FFF2-40B4-BE49-F238E27FC236}">
                <a16:creationId xmlns:a16="http://schemas.microsoft.com/office/drawing/2014/main" id="{33F69977-F20E-1B9B-CE7C-6E921821E8A3}"/>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11"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pic>
        <p:nvPicPr>
          <p:cNvPr id="15" name="Imagen 14">
            <a:extLst>
              <a:ext uri="{FF2B5EF4-FFF2-40B4-BE49-F238E27FC236}">
                <a16:creationId xmlns:a16="http://schemas.microsoft.com/office/drawing/2014/main" id="{A6336CA5-77AD-D576-1A08-262F2C4394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6" name="Imagen 15">
            <a:extLst>
              <a:ext uri="{FF2B5EF4-FFF2-40B4-BE49-F238E27FC236}">
                <a16:creationId xmlns:a16="http://schemas.microsoft.com/office/drawing/2014/main" id="{6B12E50D-6B51-42DA-6417-618ADD02A0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4285858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8" name="Imagen 7"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9" name="CuadroTexto 8">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3" name="Marcador de fecha 2">
            <a:extLst>
              <a:ext uri="{FF2B5EF4-FFF2-40B4-BE49-F238E27FC236}">
                <a16:creationId xmlns:a16="http://schemas.microsoft.com/office/drawing/2014/main" id="{CF9BB0D1-C4EE-E089-39A2-A948BC08F6ED}"/>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4" name="Marcador de pie de página 3">
            <a:extLst>
              <a:ext uri="{FF2B5EF4-FFF2-40B4-BE49-F238E27FC236}">
                <a16:creationId xmlns:a16="http://schemas.microsoft.com/office/drawing/2014/main" id="{4E106650-5C2E-3A0B-75B1-25EFC0246988}"/>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5" name="Marcador de número de diapositiva 4">
            <a:extLst>
              <a:ext uri="{FF2B5EF4-FFF2-40B4-BE49-F238E27FC236}">
                <a16:creationId xmlns:a16="http://schemas.microsoft.com/office/drawing/2014/main" id="{E474889F-BE9C-50E0-5577-85885E5A01FB}"/>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7"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pic>
        <p:nvPicPr>
          <p:cNvPr id="11" name="Imagen 10">
            <a:extLst>
              <a:ext uri="{FF2B5EF4-FFF2-40B4-BE49-F238E27FC236}">
                <a16:creationId xmlns:a16="http://schemas.microsoft.com/office/drawing/2014/main" id="{8B9BB72C-65DD-1434-A8B5-79167E79EFD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2" name="Imagen 11">
            <a:extLst>
              <a:ext uri="{FF2B5EF4-FFF2-40B4-BE49-F238E27FC236}">
                <a16:creationId xmlns:a16="http://schemas.microsoft.com/office/drawing/2014/main" id="{FE5FD859-45BF-9525-DB0B-FF209DCC14F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1012182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Marcador de fecha 1">
            <a:extLst>
              <a:ext uri="{FF2B5EF4-FFF2-40B4-BE49-F238E27FC236}">
                <a16:creationId xmlns:a16="http://schemas.microsoft.com/office/drawing/2014/main" id="{BF1F4613-C800-1EC5-A7C5-FE92ECC236A7}"/>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3" name="Marcador de pie de página 2">
            <a:extLst>
              <a:ext uri="{FF2B5EF4-FFF2-40B4-BE49-F238E27FC236}">
                <a16:creationId xmlns:a16="http://schemas.microsoft.com/office/drawing/2014/main" id="{00895C46-1ABA-20C6-7486-D68A9052E846}"/>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4" name="Marcador de número de diapositiva 3">
            <a:extLst>
              <a:ext uri="{FF2B5EF4-FFF2-40B4-BE49-F238E27FC236}">
                <a16:creationId xmlns:a16="http://schemas.microsoft.com/office/drawing/2014/main" id="{A1D6331B-B93F-B576-175B-4692BECFF64E}"/>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pic>
        <p:nvPicPr>
          <p:cNvPr id="10" name="Imagen 9">
            <a:extLst>
              <a:ext uri="{FF2B5EF4-FFF2-40B4-BE49-F238E27FC236}">
                <a16:creationId xmlns:a16="http://schemas.microsoft.com/office/drawing/2014/main" id="{E4F95BF6-4AF6-295E-AD17-CC4CB7798FB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1" name="Imagen 10">
            <a:extLst>
              <a:ext uri="{FF2B5EF4-FFF2-40B4-BE49-F238E27FC236}">
                <a16:creationId xmlns:a16="http://schemas.microsoft.com/office/drawing/2014/main" id="{A24224FA-9ACF-1F3B-9017-CDBF6ADAF0C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978146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9" name="Imagen 8"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0" name="CuadroTexto 9">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Título 1">
            <a:extLst>
              <a:ext uri="{FF2B5EF4-FFF2-40B4-BE49-F238E27FC236}">
                <a16:creationId xmlns:a16="http://schemas.microsoft.com/office/drawing/2014/main" id="{E4F6A733-99A2-F5EB-047B-BDEAAB1D74C1}"/>
              </a:ext>
            </a:extLst>
          </p:cNvPr>
          <p:cNvSpPr>
            <a:spLocks noGrp="1"/>
          </p:cNvSpPr>
          <p:nvPr>
            <p:ph type="title"/>
          </p:nvPr>
        </p:nvSpPr>
        <p:spPr>
          <a:xfrm>
            <a:off x="839788" y="1140339"/>
            <a:ext cx="3932237" cy="689918"/>
          </a:xfrm>
        </p:spPr>
        <p:txBody>
          <a:bodyPr anchor="b">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1D9CE069-7D79-5D0B-EDCB-42D1CED081C8}"/>
              </a:ext>
            </a:extLst>
          </p:cNvPr>
          <p:cNvSpPr>
            <a:spLocks noGrp="1"/>
          </p:cNvSpPr>
          <p:nvPr>
            <p:ph idx="1"/>
          </p:nvPr>
        </p:nvSpPr>
        <p:spPr>
          <a:xfrm>
            <a:off x="5183188" y="1140341"/>
            <a:ext cx="6172200" cy="4720711"/>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vl6pPr>
              <a:defRPr sz="2000"/>
            </a:lvl6pPr>
            <a:lvl7pPr>
              <a:defRPr sz="2000"/>
            </a:lvl7pPr>
            <a:lvl8pPr>
              <a:defRPr sz="2000"/>
            </a:lvl8pPr>
            <a:lvl9pPr>
              <a:defRPr sz="20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texto 3">
            <a:extLst>
              <a:ext uri="{FF2B5EF4-FFF2-40B4-BE49-F238E27FC236}">
                <a16:creationId xmlns:a16="http://schemas.microsoft.com/office/drawing/2014/main" id="{B8BD84B5-1DE6-A22D-CAF9-611745A69195}"/>
              </a:ext>
            </a:extLst>
          </p:cNvPr>
          <p:cNvSpPr>
            <a:spLocks noGrp="1"/>
          </p:cNvSpPr>
          <p:nvPr>
            <p:ph type="body" sz="half" idx="2"/>
          </p:nvPr>
        </p:nvSpPr>
        <p:spPr>
          <a:xfrm>
            <a:off x="839788" y="2057400"/>
            <a:ext cx="3932237" cy="3811588"/>
          </a:xfrm>
        </p:spPr>
        <p:txBody>
          <a:bodyPr>
            <a:normAutofit/>
          </a:bodyPr>
          <a:lstStyle>
            <a:lvl1pPr marL="0" indent="0">
              <a:buNone/>
              <a:defRPr sz="1600">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FFD08BF-32A7-8F6D-ABA4-A41338582E82}"/>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A2029AC4-A08D-E631-174E-58A27C7D5753}"/>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7" name="Marcador de número de diapositiva 6">
            <a:extLst>
              <a:ext uri="{FF2B5EF4-FFF2-40B4-BE49-F238E27FC236}">
                <a16:creationId xmlns:a16="http://schemas.microsoft.com/office/drawing/2014/main" id="{D11830B9-637A-CFAD-9AAF-B5CA6A1A2B71}"/>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pic>
        <p:nvPicPr>
          <p:cNvPr id="13" name="Imagen 12">
            <a:extLst>
              <a:ext uri="{FF2B5EF4-FFF2-40B4-BE49-F238E27FC236}">
                <a16:creationId xmlns:a16="http://schemas.microsoft.com/office/drawing/2014/main" id="{4DDCA6FA-19E8-E71B-0B88-A4EC3C061D2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4" name="Imagen 13">
            <a:extLst>
              <a:ext uri="{FF2B5EF4-FFF2-40B4-BE49-F238E27FC236}">
                <a16:creationId xmlns:a16="http://schemas.microsoft.com/office/drawing/2014/main" id="{D46D15F9-D685-B182-C95C-6E692E3727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3598863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pic>
        <p:nvPicPr>
          <p:cNvPr id="11" name="Imagen 10"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2" name="CuadroTexto 11">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3" name="Marcador de posición de imagen 2">
            <a:extLst>
              <a:ext uri="{FF2B5EF4-FFF2-40B4-BE49-F238E27FC236}">
                <a16:creationId xmlns:a16="http://schemas.microsoft.com/office/drawing/2014/main" id="{A770AA19-4CE4-D16F-1325-A1E65BC992AD}"/>
              </a:ext>
            </a:extLst>
          </p:cNvPr>
          <p:cNvSpPr>
            <a:spLocks noGrp="1"/>
          </p:cNvSpPr>
          <p:nvPr>
            <p:ph type="pic" idx="1"/>
          </p:nvPr>
        </p:nvSpPr>
        <p:spPr>
          <a:xfrm>
            <a:off x="5183188" y="1140341"/>
            <a:ext cx="6172200" cy="472071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s-CO"/>
          </a:p>
        </p:txBody>
      </p:sp>
      <p:sp>
        <p:nvSpPr>
          <p:cNvPr id="5" name="Marcador de fecha 4">
            <a:extLst>
              <a:ext uri="{FF2B5EF4-FFF2-40B4-BE49-F238E27FC236}">
                <a16:creationId xmlns:a16="http://schemas.microsoft.com/office/drawing/2014/main" id="{28CB4689-EA09-EF4A-843B-2A7A0F720BFC}"/>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7BB86C21-8B50-A1A6-6518-83192006C70B}"/>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7" name="Marcador de número de diapositiva 6">
            <a:extLst>
              <a:ext uri="{FF2B5EF4-FFF2-40B4-BE49-F238E27FC236}">
                <a16:creationId xmlns:a16="http://schemas.microsoft.com/office/drawing/2014/main" id="{C3F1394A-0743-FA96-0EE3-43B1FE98BBE2}"/>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9" name="Título 1">
            <a:extLst>
              <a:ext uri="{FF2B5EF4-FFF2-40B4-BE49-F238E27FC236}">
                <a16:creationId xmlns:a16="http://schemas.microsoft.com/office/drawing/2014/main" id="{E4F6A733-99A2-F5EB-047B-BDEAAB1D74C1}"/>
              </a:ext>
            </a:extLst>
          </p:cNvPr>
          <p:cNvSpPr>
            <a:spLocks noGrp="1"/>
          </p:cNvSpPr>
          <p:nvPr>
            <p:ph type="title"/>
          </p:nvPr>
        </p:nvSpPr>
        <p:spPr>
          <a:xfrm>
            <a:off x="839788" y="1140339"/>
            <a:ext cx="3932237" cy="689918"/>
          </a:xfrm>
        </p:spPr>
        <p:txBody>
          <a:bodyPr anchor="b">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
        <p:nvSpPr>
          <p:cNvPr id="10" name="Marcador de texto 3">
            <a:extLst>
              <a:ext uri="{FF2B5EF4-FFF2-40B4-BE49-F238E27FC236}">
                <a16:creationId xmlns:a16="http://schemas.microsoft.com/office/drawing/2014/main" id="{B8BD84B5-1DE6-A22D-CAF9-611745A69195}"/>
              </a:ext>
            </a:extLst>
          </p:cNvPr>
          <p:cNvSpPr>
            <a:spLocks noGrp="1"/>
          </p:cNvSpPr>
          <p:nvPr>
            <p:ph type="body" sz="half" idx="2"/>
          </p:nvPr>
        </p:nvSpPr>
        <p:spPr>
          <a:xfrm>
            <a:off x="839788" y="2057400"/>
            <a:ext cx="3932237" cy="3811588"/>
          </a:xfrm>
        </p:spPr>
        <p:txBody>
          <a:bodyPr>
            <a:normAutofit/>
          </a:bodyPr>
          <a:lstStyle>
            <a:lvl1pPr marL="0" indent="0">
              <a:buNone/>
              <a:defRPr sz="1600">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pic>
        <p:nvPicPr>
          <p:cNvPr id="13" name="Imagen 12">
            <a:extLst>
              <a:ext uri="{FF2B5EF4-FFF2-40B4-BE49-F238E27FC236}">
                <a16:creationId xmlns:a16="http://schemas.microsoft.com/office/drawing/2014/main" id="{A7457D53-B5CB-D104-D236-DCC4A9132C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4" name="Imagen 13">
            <a:extLst>
              <a:ext uri="{FF2B5EF4-FFF2-40B4-BE49-F238E27FC236}">
                <a16:creationId xmlns:a16="http://schemas.microsoft.com/office/drawing/2014/main" id="{73ADB5BD-4204-219A-545B-A1196C2AE0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3135281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pic>
        <p:nvPicPr>
          <p:cNvPr id="9" name="Imagen 8"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0" name="CuadroTexto 9">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3" name="Marcador de texto vertical 2">
            <a:extLst>
              <a:ext uri="{FF2B5EF4-FFF2-40B4-BE49-F238E27FC236}">
                <a16:creationId xmlns:a16="http://schemas.microsoft.com/office/drawing/2014/main" id="{B48743B4-32EC-4FB8-39DA-43FAD87E5862}"/>
              </a:ext>
            </a:extLst>
          </p:cNvPr>
          <p:cNvSpPr>
            <a:spLocks noGrp="1"/>
          </p:cNvSpPr>
          <p:nvPr>
            <p:ph type="body" orient="vert" idx="1"/>
          </p:nvPr>
        </p:nvSpPr>
        <p:spPr/>
        <p:txBody>
          <a:bodyPr vert="eaVert">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1B4ADD26-250E-D59C-44D4-29E9114C640C}"/>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4714E331-D95D-C3B1-08DE-44AFB93C897E}"/>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CC34E802-05AD-0EDE-DF6F-5A7678636F24}"/>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8"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pic>
        <p:nvPicPr>
          <p:cNvPr id="12" name="Imagen 11">
            <a:extLst>
              <a:ext uri="{FF2B5EF4-FFF2-40B4-BE49-F238E27FC236}">
                <a16:creationId xmlns:a16="http://schemas.microsoft.com/office/drawing/2014/main" id="{9B947472-AA8D-E9B0-9E8E-CEC7CE95106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91607" y="228448"/>
            <a:ext cx="693185" cy="469899"/>
          </a:xfrm>
          <a:prstGeom prst="rect">
            <a:avLst/>
          </a:prstGeom>
        </p:spPr>
      </p:pic>
      <p:pic>
        <p:nvPicPr>
          <p:cNvPr id="13" name="Imagen 12">
            <a:extLst>
              <a:ext uri="{FF2B5EF4-FFF2-40B4-BE49-F238E27FC236}">
                <a16:creationId xmlns:a16="http://schemas.microsoft.com/office/drawing/2014/main" id="{D1585F5D-2E05-677D-9748-C1D87426096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2159377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2A75D2D-FF8E-E886-CA68-B24A8FE549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5915" y="2022155"/>
            <a:ext cx="2280170" cy="2813691"/>
          </a:xfrm>
          <a:prstGeom prst="rect">
            <a:avLst/>
          </a:prstGeom>
        </p:spPr>
      </p:pic>
    </p:spTree>
    <p:extLst>
      <p:ext uri="{BB962C8B-B14F-4D97-AF65-F5344CB8AC3E}">
        <p14:creationId xmlns:p14="http://schemas.microsoft.com/office/powerpoint/2010/main" val="615748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diciones Hidrometeorologicas">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1" name="Rectángulo 20"/>
          <p:cNvSpPr/>
          <p:nvPr userDrawn="1"/>
        </p:nvSpPr>
        <p:spPr>
          <a:xfrm>
            <a:off x="-1934" y="949571"/>
            <a:ext cx="12193935" cy="5122985"/>
          </a:xfrm>
          <a:prstGeom prst="rect">
            <a:avLst/>
          </a:prstGeom>
          <a:solidFill>
            <a:srgbClr val="D5EE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a:p>
        </p:txBody>
      </p:sp>
      <p:grpSp>
        <p:nvGrpSpPr>
          <p:cNvPr id="15" name="Grupo 14"/>
          <p:cNvGrpSpPr/>
          <p:nvPr userDrawn="1"/>
        </p:nvGrpSpPr>
        <p:grpSpPr>
          <a:xfrm>
            <a:off x="1409105" y="1102817"/>
            <a:ext cx="4244023" cy="4917996"/>
            <a:chOff x="811676" y="914400"/>
            <a:chExt cx="4430249" cy="5133796"/>
          </a:xfrm>
        </p:grpSpPr>
        <p:pic>
          <p:nvPicPr>
            <p:cNvPr id="16" name="Google Shape;16;p72"/>
            <p:cNvPicPr preferRelativeResize="0"/>
            <p:nvPr/>
          </p:nvPicPr>
          <p:blipFill rotWithShape="1">
            <a:blip r:embed="rId3">
              <a:alphaModFix/>
            </a:blip>
            <a:srcRect/>
            <a:stretch/>
          </p:blipFill>
          <p:spPr>
            <a:xfrm>
              <a:off x="811676" y="922338"/>
              <a:ext cx="388937" cy="4675187"/>
            </a:xfrm>
            <a:prstGeom prst="rect">
              <a:avLst/>
            </a:prstGeom>
            <a:noFill/>
            <a:ln>
              <a:noFill/>
            </a:ln>
          </p:spPr>
        </p:pic>
        <p:sp>
          <p:nvSpPr>
            <p:cNvPr id="17" name="Google Shape;17;p72"/>
            <p:cNvSpPr/>
            <p:nvPr/>
          </p:nvSpPr>
          <p:spPr>
            <a:xfrm>
              <a:off x="823913" y="914400"/>
              <a:ext cx="4408487" cy="4683125"/>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 name="Google Shape;19;p72"/>
            <p:cNvSpPr txBox="1"/>
            <p:nvPr/>
          </p:nvSpPr>
          <p:spPr>
            <a:xfrm>
              <a:off x="814389" y="5599113"/>
              <a:ext cx="4427536" cy="449083"/>
            </a:xfrm>
            <a:prstGeom prst="rect">
              <a:avLst/>
            </a:prstGeom>
            <a:solidFill>
              <a:schemeClr val="lt1"/>
            </a:solidFill>
            <a:ln>
              <a:noFill/>
            </a:ln>
          </p:spPr>
          <p:txBody>
            <a:bodyPr spcFirstLastPara="1" wrap="square" lIns="91425" tIns="45700" rIns="91425" bIns="45700" anchor="t" anchorCtr="0">
              <a:spAutoFit/>
            </a:bodyPr>
            <a:lstStyle/>
            <a:p>
              <a:pPr marL="85723" marR="0" lvl="1" indent="0" algn="ctr" rtl="0">
                <a:lnSpc>
                  <a:spcPct val="122000"/>
                </a:lnSpc>
                <a:spcBef>
                  <a:spcPts val="0"/>
                </a:spcBef>
                <a:spcAft>
                  <a:spcPts val="0"/>
                </a:spcAft>
                <a:buClr>
                  <a:srgbClr val="000000"/>
                </a:buClr>
                <a:buSzPts val="900"/>
                <a:buFont typeface="Calibri"/>
                <a:buNone/>
              </a:pPr>
              <a:endParaRPr sz="900" b="1" i="0" u="none" strike="noStrike" cap="none" dirty="0">
                <a:solidFill>
                  <a:srgbClr val="000000"/>
                </a:solidFill>
                <a:latin typeface="Arial Narrow"/>
                <a:ea typeface="Arial Narrow"/>
                <a:cs typeface="Arial Narrow"/>
                <a:sym typeface="Arial Narrow"/>
              </a:endParaRPr>
            </a:p>
            <a:p>
              <a:pPr marL="85723" marR="0" lvl="1" indent="0" algn="ctr" rtl="0">
                <a:lnSpc>
                  <a:spcPct val="122000"/>
                </a:lnSpc>
                <a:spcBef>
                  <a:spcPts val="0"/>
                </a:spcBef>
                <a:spcAft>
                  <a:spcPts val="0"/>
                </a:spcAft>
                <a:buClr>
                  <a:srgbClr val="000000"/>
                </a:buClr>
                <a:buSzPts val="900"/>
                <a:buFont typeface="Calibri"/>
                <a:buNone/>
              </a:pPr>
              <a:endParaRPr sz="900" b="1" i="0" u="none" strike="noStrike" cap="none" dirty="0">
                <a:solidFill>
                  <a:srgbClr val="000000"/>
                </a:solidFill>
                <a:latin typeface="Arial Narrow"/>
                <a:ea typeface="Arial Narrow"/>
                <a:cs typeface="Arial Narrow"/>
                <a:sym typeface="Arial Narrow"/>
              </a:endParaRPr>
            </a:p>
          </p:txBody>
        </p:sp>
      </p:grpSp>
      <p:sp>
        <p:nvSpPr>
          <p:cNvPr id="25" name="Google Shape;17;p72"/>
          <p:cNvSpPr/>
          <p:nvPr/>
        </p:nvSpPr>
        <p:spPr>
          <a:xfrm>
            <a:off x="6872515" y="1072122"/>
            <a:ext cx="4043565" cy="4595148"/>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 name="Google Shape;19;p72"/>
          <p:cNvSpPr txBox="1"/>
          <p:nvPr/>
        </p:nvSpPr>
        <p:spPr>
          <a:xfrm>
            <a:off x="6872515" y="5577698"/>
            <a:ext cx="4043565" cy="430206"/>
          </a:xfrm>
          <a:prstGeom prst="rect">
            <a:avLst/>
          </a:prstGeom>
          <a:solidFill>
            <a:schemeClr val="lt1"/>
          </a:solidFill>
          <a:ln>
            <a:noFill/>
          </a:ln>
        </p:spPr>
        <p:txBody>
          <a:bodyPr spcFirstLastPara="1" wrap="square" lIns="91425" tIns="45700" rIns="91425" bIns="45700" anchor="t" anchorCtr="0">
            <a:spAutoFit/>
          </a:bodyPr>
          <a:lstStyle/>
          <a:p>
            <a:pPr marL="85723" marR="0" lvl="1" indent="0" algn="ctr" rtl="0">
              <a:lnSpc>
                <a:spcPct val="122000"/>
              </a:lnSpc>
              <a:spcBef>
                <a:spcPts val="0"/>
              </a:spcBef>
              <a:spcAft>
                <a:spcPts val="0"/>
              </a:spcAft>
              <a:buClr>
                <a:srgbClr val="000000"/>
              </a:buClr>
              <a:buSzPts val="900"/>
              <a:buFont typeface="Calibri"/>
              <a:buNone/>
            </a:pPr>
            <a:endParaRPr sz="900" b="1" i="0" u="none" strike="noStrike" cap="none">
              <a:solidFill>
                <a:srgbClr val="000000"/>
              </a:solidFill>
              <a:latin typeface="Arial Narrow"/>
              <a:ea typeface="Arial Narrow"/>
              <a:cs typeface="Arial Narrow"/>
              <a:sym typeface="Arial Narrow"/>
            </a:endParaRPr>
          </a:p>
          <a:p>
            <a:pPr marL="85723" marR="0" lvl="1" indent="0" algn="ctr" rtl="0">
              <a:lnSpc>
                <a:spcPct val="122000"/>
              </a:lnSpc>
              <a:spcBef>
                <a:spcPts val="0"/>
              </a:spcBef>
              <a:spcAft>
                <a:spcPts val="0"/>
              </a:spcAft>
              <a:buClr>
                <a:srgbClr val="000000"/>
              </a:buClr>
              <a:buSzPts val="900"/>
              <a:buFont typeface="Calibri"/>
              <a:buNone/>
            </a:pPr>
            <a:endParaRPr sz="900" b="1" i="0" u="none" strike="noStrike" cap="none">
              <a:solidFill>
                <a:srgbClr val="000000"/>
              </a:solidFill>
              <a:latin typeface="Arial Narrow"/>
              <a:ea typeface="Arial Narrow"/>
              <a:cs typeface="Arial Narrow"/>
              <a:sym typeface="Arial Narrow"/>
            </a:endParaRPr>
          </a:p>
        </p:txBody>
      </p:sp>
      <p:sp>
        <p:nvSpPr>
          <p:cNvPr id="44" name="Marcador de texto 43"/>
          <p:cNvSpPr>
            <a:spLocks noGrp="1"/>
          </p:cNvSpPr>
          <p:nvPr>
            <p:ph type="body" sz="quarter" idx="10"/>
          </p:nvPr>
        </p:nvSpPr>
        <p:spPr>
          <a:xfrm>
            <a:off x="6983414" y="5598571"/>
            <a:ext cx="3838575" cy="361950"/>
          </a:xfrm>
        </p:spPr>
        <p:txBody>
          <a:bodyPr>
            <a:noAutofit/>
          </a:bodyPr>
          <a:lstStyle>
            <a:lvl1pPr marL="0" indent="0" algn="ctr">
              <a:buNone/>
              <a:defRPr sz="100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48" name="Marcador de texto 43"/>
          <p:cNvSpPr>
            <a:spLocks noGrp="1"/>
          </p:cNvSpPr>
          <p:nvPr>
            <p:ph type="body" sz="quarter" idx="11"/>
          </p:nvPr>
        </p:nvSpPr>
        <p:spPr>
          <a:xfrm>
            <a:off x="1613125" y="5608619"/>
            <a:ext cx="3838575" cy="361950"/>
          </a:xfrm>
        </p:spPr>
        <p:txBody>
          <a:bodyPr>
            <a:noAutofit/>
          </a:bodyPr>
          <a:lstStyle>
            <a:lvl1pPr marL="0" indent="0" algn="ctr">
              <a:buNone/>
              <a:defRPr sz="100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49" name="Imagen 48"/>
          <p:cNvPicPr>
            <a:picLocks noChangeAspect="1"/>
          </p:cNvPicPr>
          <p:nvPr userDrawn="1"/>
        </p:nvPicPr>
        <p:blipFill>
          <a:blip r:embed="rId4"/>
          <a:stretch>
            <a:fillRect/>
          </a:stretch>
        </p:blipFill>
        <p:spPr>
          <a:xfrm>
            <a:off x="2646070" y="6105426"/>
            <a:ext cx="6899860" cy="564757"/>
          </a:xfrm>
          <a:prstGeom prst="rect">
            <a:avLst/>
          </a:prstGeom>
        </p:spPr>
      </p:pic>
      <p:pic>
        <p:nvPicPr>
          <p:cNvPr id="5" name="Imagen 4">
            <a:extLst>
              <a:ext uri="{FF2B5EF4-FFF2-40B4-BE49-F238E27FC236}">
                <a16:creationId xmlns:a16="http://schemas.microsoft.com/office/drawing/2014/main" id="{3D82D759-81F9-2F2D-2BE9-6DB2DC21B7E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6" name="Rectángulo: esquinas superiores redondeadas 5">
            <a:extLst>
              <a:ext uri="{FF2B5EF4-FFF2-40B4-BE49-F238E27FC236}">
                <a16:creationId xmlns:a16="http://schemas.microsoft.com/office/drawing/2014/main" id="{3746117A-F2B2-B05A-93EB-9767AF34ECAC}"/>
              </a:ext>
            </a:extLst>
          </p:cNvPr>
          <p:cNvSpPr/>
          <p:nvPr userDrawn="1"/>
        </p:nvSpPr>
        <p:spPr>
          <a:xfrm rot="5400000">
            <a:off x="2531470" y="-2303023"/>
            <a:ext cx="510532" cy="5573476"/>
          </a:xfrm>
          <a:prstGeom prst="round2SameRect">
            <a:avLst/>
          </a:prstGeom>
          <a:solidFill>
            <a:srgbClr val="10A3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1" name="Imagen 10"/>
          <p:cNvPicPr>
            <a:picLocks noChangeAspect="1"/>
          </p:cNvPicPr>
          <p:nvPr userDrawn="1"/>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artisticPhotocopy/>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31263" y="293163"/>
            <a:ext cx="369332" cy="369332"/>
          </a:xfrm>
          <a:prstGeom prst="rect">
            <a:avLst/>
          </a:prstGeom>
        </p:spPr>
      </p:pic>
      <p:sp>
        <p:nvSpPr>
          <p:cNvPr id="29" name="CuadroTexto 28"/>
          <p:cNvSpPr txBox="1"/>
          <p:nvPr userDrawn="1"/>
        </p:nvSpPr>
        <p:spPr>
          <a:xfrm>
            <a:off x="844884" y="299048"/>
            <a:ext cx="4525598" cy="369332"/>
          </a:xfrm>
          <a:prstGeom prst="rect">
            <a:avLst/>
          </a:prstGeom>
          <a:noFill/>
        </p:spPr>
        <p:txBody>
          <a:bodyPr wrap="none" rtlCol="0">
            <a:spAutoFit/>
          </a:bodyPr>
          <a:lstStyle/>
          <a:p>
            <a:r>
              <a:rPr lang="es-ES" sz="1800" b="1" dirty="0">
                <a:solidFill>
                  <a:schemeClr val="bg1"/>
                </a:solidFill>
                <a:latin typeface="Verdana" panose="020B0604030504040204" pitchFamily="34" charset="0"/>
                <a:ea typeface="Verdana" panose="020B0604030504040204" pitchFamily="34" charset="0"/>
              </a:rPr>
              <a:t>Condiciones Hidrometeorológicas</a:t>
            </a:r>
            <a:endParaRPr lang="es-MX" sz="18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7166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diciones Hidrometeorológicas">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3900"/>
            <a:ext cx="12190067" cy="6859090"/>
          </a:xfrm>
          <a:prstGeom prst="rect">
            <a:avLst/>
          </a:prstGeom>
        </p:spPr>
      </p:pic>
      <p:graphicFrame>
        <p:nvGraphicFramePr>
          <p:cNvPr id="19" name="Google Shape;22;p73"/>
          <p:cNvGraphicFramePr/>
          <p:nvPr userDrawn="1">
            <p:extLst>
              <p:ext uri="{D42A27DB-BD31-4B8C-83A1-F6EECF244321}">
                <p14:modId xmlns:p14="http://schemas.microsoft.com/office/powerpoint/2010/main" val="4140264445"/>
              </p:ext>
            </p:extLst>
          </p:nvPr>
        </p:nvGraphicFramePr>
        <p:xfrm>
          <a:off x="1" y="1075525"/>
          <a:ext cx="12190065" cy="5086477"/>
        </p:xfrm>
        <a:graphic>
          <a:graphicData uri="http://schemas.openxmlformats.org/drawingml/2006/table">
            <a:tbl>
              <a:tblPr>
                <a:tableStyleId>{10A1B5D5-9B99-4C35-A422-299274C87663}</a:tableStyleId>
              </a:tblPr>
              <a:tblGrid>
                <a:gridCol w="5029199">
                  <a:extLst>
                    <a:ext uri="{9D8B030D-6E8A-4147-A177-3AD203B41FA5}">
                      <a16:colId xmlns:a16="http://schemas.microsoft.com/office/drawing/2014/main" val="20000"/>
                    </a:ext>
                  </a:extLst>
                </a:gridCol>
                <a:gridCol w="7160866">
                  <a:extLst>
                    <a:ext uri="{9D8B030D-6E8A-4147-A177-3AD203B41FA5}">
                      <a16:colId xmlns:a16="http://schemas.microsoft.com/office/drawing/2014/main" val="20001"/>
                    </a:ext>
                  </a:extLst>
                </a:gridCol>
              </a:tblGrid>
              <a:tr h="315431">
                <a:tc>
                  <a:txBody>
                    <a:bodyPr/>
                    <a:lstStyle/>
                    <a:p>
                      <a:pPr marL="0" marR="0" lvl="0" indent="0" algn="ctr" rtl="0">
                        <a:lnSpc>
                          <a:spcPct val="100000"/>
                        </a:lnSpc>
                        <a:spcBef>
                          <a:spcPts val="0"/>
                        </a:spcBef>
                        <a:spcAft>
                          <a:spcPts val="0"/>
                        </a:spcAft>
                        <a:buClr>
                          <a:srgbClr val="000000"/>
                        </a:buClr>
                        <a:buSzPts val="1400"/>
                        <a:buFont typeface="Arial"/>
                        <a:buNone/>
                      </a:pPr>
                      <a:r>
                        <a:rPr lang="es-CO" sz="1100" b="1" u="none" strike="noStrike" cap="none" dirty="0">
                          <a:solidFill>
                            <a:srgbClr val="16719A"/>
                          </a:solidFill>
                          <a:latin typeface="Verdana" panose="020B0604030504040204" pitchFamily="34" charset="0"/>
                          <a:ea typeface="Verdana" panose="020B0604030504040204" pitchFamily="34" charset="0"/>
                          <a:sym typeface="Arial Narrow"/>
                        </a:rPr>
                        <a:t>Condiciones meteorológicas en las últimas horas</a:t>
                      </a:r>
                      <a:endParaRPr sz="1100" b="1" u="none" strike="noStrike" cap="none" dirty="0">
                        <a:solidFill>
                          <a:srgbClr val="16719A"/>
                        </a:solidFill>
                        <a:latin typeface="Verdana" panose="020B0604030504040204" pitchFamily="34" charset="0"/>
                        <a:ea typeface="Verdana" panose="020B0604030504040204" pitchFamily="34" charset="0"/>
                        <a:cs typeface="Arial Narrow"/>
                        <a:sym typeface="Arial Narrow"/>
                      </a:endParaRPr>
                    </a:p>
                  </a:txBody>
                  <a:tcPr marL="85079" marR="85079" marT="42540" marB="42540" anchor="ctr">
                    <a:lnL w="12700" cmpd="sng">
                      <a:noFill/>
                    </a:lnL>
                    <a:lnR w="12700" cap="flat" cmpd="sng" algn="ctr">
                      <a:solidFill>
                        <a:srgbClr val="16719A"/>
                      </a:solidFill>
                      <a:prstDash val="solid"/>
                      <a:round/>
                      <a:headEnd type="none" w="med" len="med"/>
                      <a:tailEnd type="none" w="med" len="med"/>
                    </a:lnR>
                    <a:lnT w="12700" cap="flat" cmpd="sng" algn="ctr">
                      <a:solidFill>
                        <a:srgbClr val="16719A"/>
                      </a:solidFill>
                      <a:prstDash val="solid"/>
                      <a:round/>
                      <a:headEnd type="none" w="med" len="med"/>
                      <a:tailEnd type="none" w="med" len="med"/>
                    </a:lnT>
                    <a:lnB w="12700" cap="flat" cmpd="sng" algn="ctr">
                      <a:solidFill>
                        <a:srgbClr val="16719A"/>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7000"/>
                        </a:lnSpc>
                        <a:spcBef>
                          <a:spcPts val="0"/>
                        </a:spcBef>
                        <a:spcAft>
                          <a:spcPts val="0"/>
                        </a:spcAft>
                        <a:buClr>
                          <a:srgbClr val="000000"/>
                        </a:buClr>
                        <a:buSzPts val="1400"/>
                        <a:buFont typeface="Arial"/>
                        <a:buNone/>
                      </a:pPr>
                      <a:r>
                        <a:rPr lang="es-CO" sz="1100" b="1" u="none" strike="noStrike" cap="none" dirty="0">
                          <a:solidFill>
                            <a:srgbClr val="16719A"/>
                          </a:solidFill>
                          <a:latin typeface="Verdana" panose="020B0604030504040204" pitchFamily="34" charset="0"/>
                          <a:ea typeface="Verdana" panose="020B0604030504040204" pitchFamily="34" charset="0"/>
                          <a:sym typeface="Arial Narrow"/>
                        </a:rPr>
                        <a:t>Lluvias destacadas en las últimas horas</a:t>
                      </a:r>
                      <a:endParaRPr sz="1100" b="1" u="none" strike="noStrike" cap="none" dirty="0">
                        <a:solidFill>
                          <a:srgbClr val="16719A"/>
                        </a:solidFill>
                        <a:latin typeface="Verdana" panose="020B0604030504040204" pitchFamily="34" charset="0"/>
                        <a:ea typeface="Verdana" panose="020B0604030504040204" pitchFamily="34" charset="0"/>
                        <a:cs typeface="Arial Narrow"/>
                        <a:sym typeface="Arial Narrow"/>
                      </a:endParaRPr>
                    </a:p>
                  </a:txBody>
                  <a:tcPr marL="63798" marR="63798" marT="0" marB="0" anchor="ctr">
                    <a:lnL w="12700" cap="flat" cmpd="sng" algn="ctr">
                      <a:solidFill>
                        <a:srgbClr val="16719A"/>
                      </a:solidFill>
                      <a:prstDash val="solid"/>
                      <a:round/>
                      <a:headEnd type="none" w="med" len="med"/>
                      <a:tailEnd type="none" w="med" len="med"/>
                    </a:lnL>
                    <a:lnR w="12700" cmpd="sng">
                      <a:noFill/>
                    </a:lnR>
                    <a:lnT w="12700" cap="flat" cmpd="sng" algn="ctr">
                      <a:solidFill>
                        <a:srgbClr val="16719A"/>
                      </a:solidFill>
                      <a:prstDash val="solid"/>
                      <a:round/>
                      <a:headEnd type="none" w="med" len="med"/>
                      <a:tailEnd type="none" w="med" len="med"/>
                    </a:lnT>
                    <a:lnB w="12700" cap="flat" cmpd="sng" algn="ctr">
                      <a:solidFill>
                        <a:srgbClr val="16719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771046">
                <a:tc>
                  <a:txBody>
                    <a:bodyPr/>
                    <a:lstStyle/>
                    <a:p>
                      <a:pPr marL="0" marR="0" lvl="0" indent="0" algn="ctr" rtl="0">
                        <a:lnSpc>
                          <a:spcPct val="100000"/>
                        </a:lnSpc>
                        <a:spcBef>
                          <a:spcPts val="0"/>
                        </a:spcBef>
                        <a:spcAft>
                          <a:spcPts val="0"/>
                        </a:spcAft>
                        <a:buClr>
                          <a:srgbClr val="000000"/>
                        </a:buClr>
                        <a:buSzPts val="1400"/>
                        <a:buFont typeface="Arial"/>
                        <a:buNone/>
                      </a:pPr>
                      <a:endParaRPr sz="1300" b="0" u="none" strike="noStrike" cap="none" dirty="0">
                        <a:latin typeface="Arial Narrow"/>
                        <a:ea typeface="Arial Narrow"/>
                        <a:cs typeface="Arial Narrow"/>
                        <a:sym typeface="Arial Narrow"/>
                      </a:endParaRPr>
                    </a:p>
                  </a:txBody>
                  <a:tcPr marL="85079" marR="85079" marT="42540" marB="42540">
                    <a:lnL w="12700" cmpd="sng">
                      <a:noFill/>
                    </a:lnL>
                    <a:lnR w="12700" cap="flat" cmpd="sng" algn="ctr">
                      <a:solidFill>
                        <a:srgbClr val="16719A"/>
                      </a:solidFill>
                      <a:prstDash val="solid"/>
                      <a:round/>
                      <a:headEnd type="none" w="med" len="med"/>
                      <a:tailEnd type="none" w="med" len="med"/>
                    </a:lnR>
                    <a:lnT w="12700" cap="flat" cmpd="sng" algn="ctr">
                      <a:solidFill>
                        <a:srgbClr val="16719A"/>
                      </a:solidFill>
                      <a:prstDash val="solid"/>
                      <a:round/>
                      <a:headEnd type="none" w="med" len="med"/>
                      <a:tailEnd type="none" w="med" len="med"/>
                    </a:lnT>
                    <a:lnB w="12700" cap="flat" cmpd="sng" algn="ctr">
                      <a:solidFill>
                        <a:srgbClr val="16719A"/>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Clr>
                          <a:srgbClr val="000000"/>
                        </a:buClr>
                        <a:buSzPts val="1400"/>
                        <a:buFont typeface="Arial"/>
                        <a:buNone/>
                      </a:pPr>
                      <a:endParaRPr sz="1300" u="none" strike="noStrike" cap="none" dirty="0">
                        <a:sym typeface="Arial Narrow"/>
                      </a:endParaRPr>
                    </a:p>
                    <a:p>
                      <a:pPr marL="0" marR="0" lvl="0" indent="0" algn="ctr" rtl="0">
                        <a:lnSpc>
                          <a:spcPct val="100000"/>
                        </a:lnSpc>
                        <a:spcBef>
                          <a:spcPts val="0"/>
                        </a:spcBef>
                        <a:spcAft>
                          <a:spcPts val="0"/>
                        </a:spcAft>
                        <a:buClr>
                          <a:srgbClr val="000000"/>
                        </a:buClr>
                        <a:buSzPts val="1400"/>
                        <a:buFont typeface="Arial"/>
                        <a:buNone/>
                      </a:pPr>
                      <a:endParaRPr sz="1300" u="none" strike="noStrike" cap="none" dirty="0">
                        <a:sym typeface="Arial Narrow"/>
                      </a:endParaRPr>
                    </a:p>
                    <a:p>
                      <a:pPr marL="0" marR="0" lvl="0" indent="0" algn="ctr" rtl="0">
                        <a:lnSpc>
                          <a:spcPct val="100000"/>
                        </a:lnSpc>
                        <a:spcBef>
                          <a:spcPts val="0"/>
                        </a:spcBef>
                        <a:spcAft>
                          <a:spcPts val="0"/>
                        </a:spcAft>
                        <a:buClr>
                          <a:srgbClr val="000000"/>
                        </a:buClr>
                        <a:buSzPts val="1400"/>
                        <a:buFont typeface="Arial"/>
                        <a:buNone/>
                      </a:pPr>
                      <a:endParaRPr sz="1300" u="none" strike="noStrike" cap="none" dirty="0">
                        <a:sym typeface="Arial Narrow"/>
                      </a:endParaRPr>
                    </a:p>
                    <a:p>
                      <a:pPr marL="0" marR="0" lvl="0" indent="0" algn="ctr" rtl="0">
                        <a:lnSpc>
                          <a:spcPct val="100000"/>
                        </a:lnSpc>
                        <a:spcBef>
                          <a:spcPts val="0"/>
                        </a:spcBef>
                        <a:spcAft>
                          <a:spcPts val="0"/>
                        </a:spcAft>
                        <a:buClr>
                          <a:srgbClr val="000000"/>
                        </a:buClr>
                        <a:buSzPts val="1400"/>
                        <a:buFont typeface="Arial"/>
                        <a:buNone/>
                      </a:pPr>
                      <a:endParaRPr sz="1300" b="1" u="none" strike="noStrike" cap="none" dirty="0">
                        <a:latin typeface="Arial Narrow"/>
                        <a:ea typeface="Arial Narrow"/>
                        <a:cs typeface="Arial Narrow"/>
                        <a:sym typeface="Arial Narrow"/>
                      </a:endParaRPr>
                    </a:p>
                  </a:txBody>
                  <a:tcPr marL="85079" marR="85079" marT="42540" marB="42540">
                    <a:lnL w="12700" cap="flat" cmpd="sng" algn="ctr">
                      <a:solidFill>
                        <a:srgbClr val="16719A"/>
                      </a:solidFill>
                      <a:prstDash val="solid"/>
                      <a:round/>
                      <a:headEnd type="none" w="med" len="med"/>
                      <a:tailEnd type="none" w="med" len="med"/>
                    </a:lnL>
                    <a:lnR w="12700" cmpd="sng">
                      <a:noFill/>
                    </a:lnR>
                    <a:lnT w="12700" cap="flat" cmpd="sng" algn="ctr">
                      <a:solidFill>
                        <a:srgbClr val="16719A"/>
                      </a:solidFill>
                      <a:prstDash val="solid"/>
                      <a:round/>
                      <a:headEnd type="none" w="med" len="med"/>
                      <a:tailEnd type="none" w="med" len="med"/>
                    </a:lnT>
                    <a:lnB w="12700" cap="flat" cmpd="sng" algn="ctr">
                      <a:solidFill>
                        <a:srgbClr val="16719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3" name="Imagen 2"/>
          <p:cNvPicPr>
            <a:picLocks noChangeAspect="1"/>
          </p:cNvPicPr>
          <p:nvPr userDrawn="1"/>
        </p:nvPicPr>
        <p:blipFill>
          <a:blip r:embed="rId3"/>
          <a:stretch>
            <a:fillRect/>
          </a:stretch>
        </p:blipFill>
        <p:spPr>
          <a:xfrm>
            <a:off x="1335855" y="6294650"/>
            <a:ext cx="9520290" cy="286632"/>
          </a:xfrm>
          <a:prstGeom prst="rect">
            <a:avLst/>
          </a:prstGeom>
        </p:spPr>
      </p:pic>
      <p:sp>
        <p:nvSpPr>
          <p:cNvPr id="20" name="Google Shape;23;p73"/>
          <p:cNvSpPr/>
          <p:nvPr userDrawn="1"/>
        </p:nvSpPr>
        <p:spPr>
          <a:xfrm>
            <a:off x="521652" y="1515900"/>
            <a:ext cx="4003851" cy="4295353"/>
          </a:xfrm>
          <a:prstGeom prst="rect">
            <a:avLst/>
          </a:prstGeom>
          <a:noFill/>
          <a:ln w="9525" cap="flat" cmpd="sng">
            <a:solidFill>
              <a:schemeClr val="bg2">
                <a:lumMod val="9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 name="Marcador de texto 43"/>
          <p:cNvSpPr>
            <a:spLocks noGrp="1"/>
          </p:cNvSpPr>
          <p:nvPr>
            <p:ph type="body" sz="quarter" idx="12"/>
          </p:nvPr>
        </p:nvSpPr>
        <p:spPr>
          <a:xfrm>
            <a:off x="5370482" y="1603433"/>
            <a:ext cx="6501220" cy="4309486"/>
          </a:xfrm>
        </p:spPr>
        <p:txBody>
          <a:bodyPr>
            <a:noAutofit/>
          </a:bodyPr>
          <a:lstStyle>
            <a:lvl1pPr marL="0" indent="0" algn="just">
              <a:buNone/>
              <a:defRPr sz="105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24" name="Marcador de texto 43"/>
          <p:cNvSpPr>
            <a:spLocks noGrp="1"/>
          </p:cNvSpPr>
          <p:nvPr>
            <p:ph type="body" sz="quarter" idx="13"/>
          </p:nvPr>
        </p:nvSpPr>
        <p:spPr>
          <a:xfrm>
            <a:off x="521652" y="5895773"/>
            <a:ext cx="4003851" cy="159316"/>
          </a:xfrm>
        </p:spPr>
        <p:txBody>
          <a:bodyPr>
            <a:noAutofit/>
          </a:bodyPr>
          <a:lstStyle>
            <a:lvl1pPr marL="0" indent="0" algn="ctr">
              <a:buNone/>
              <a:defRPr sz="8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7" name="Rectángulo: esquinas superiores redondeadas 6">
            <a:extLst>
              <a:ext uri="{FF2B5EF4-FFF2-40B4-BE49-F238E27FC236}">
                <a16:creationId xmlns:a16="http://schemas.microsoft.com/office/drawing/2014/main" id="{693C2614-2550-AFBB-658C-FFED1C9504EF}"/>
              </a:ext>
            </a:extLst>
          </p:cNvPr>
          <p:cNvSpPr/>
          <p:nvPr userDrawn="1"/>
        </p:nvSpPr>
        <p:spPr>
          <a:xfrm rot="5400000">
            <a:off x="2531470" y="-2303023"/>
            <a:ext cx="510532" cy="5573476"/>
          </a:xfrm>
          <a:prstGeom prst="round2SameRect">
            <a:avLst/>
          </a:prstGeom>
          <a:solidFill>
            <a:srgbClr val="10A3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9" name="Imagen 8">
            <a:extLst>
              <a:ext uri="{FF2B5EF4-FFF2-40B4-BE49-F238E27FC236}">
                <a16:creationId xmlns:a16="http://schemas.microsoft.com/office/drawing/2014/main" id="{F79F18CF-1119-F722-55A1-84DB62DEC146}"/>
              </a:ext>
            </a:extLst>
          </p:cNvPr>
          <p:cNvPicPr>
            <a:picLocks noChangeAspect="1"/>
          </p:cNvPicPr>
          <p:nvPr userDrawn="1"/>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31263" y="293163"/>
            <a:ext cx="369332" cy="369332"/>
          </a:xfrm>
          <a:prstGeom prst="rect">
            <a:avLst/>
          </a:prstGeom>
        </p:spPr>
      </p:pic>
      <p:sp>
        <p:nvSpPr>
          <p:cNvPr id="10" name="CuadroTexto 9">
            <a:extLst>
              <a:ext uri="{FF2B5EF4-FFF2-40B4-BE49-F238E27FC236}">
                <a16:creationId xmlns:a16="http://schemas.microsoft.com/office/drawing/2014/main" id="{8026212B-C652-E810-3945-2F252EB124AA}"/>
              </a:ext>
            </a:extLst>
          </p:cNvPr>
          <p:cNvSpPr txBox="1"/>
          <p:nvPr userDrawn="1"/>
        </p:nvSpPr>
        <p:spPr>
          <a:xfrm>
            <a:off x="844884" y="299048"/>
            <a:ext cx="4525598" cy="369332"/>
          </a:xfrm>
          <a:prstGeom prst="rect">
            <a:avLst/>
          </a:prstGeom>
          <a:noFill/>
        </p:spPr>
        <p:txBody>
          <a:bodyPr wrap="none" rtlCol="0">
            <a:spAutoFit/>
          </a:bodyPr>
          <a:lstStyle/>
          <a:p>
            <a:r>
              <a:rPr lang="es-ES" sz="1800" b="1" dirty="0">
                <a:solidFill>
                  <a:schemeClr val="bg1"/>
                </a:solidFill>
                <a:latin typeface="Verdana" panose="020B0604030504040204" pitchFamily="34" charset="0"/>
                <a:ea typeface="Verdana" panose="020B0604030504040204" pitchFamily="34" charset="0"/>
              </a:rPr>
              <a:t>Condiciones Hidrometeorológicas</a:t>
            </a:r>
            <a:endParaRPr lang="es-MX" sz="1800" b="1" dirty="0">
              <a:solidFill>
                <a:schemeClr val="bg1"/>
              </a:solidFill>
              <a:latin typeface="Verdana" panose="020B0604030504040204" pitchFamily="34" charset="0"/>
              <a:ea typeface="Verdana" panose="020B0604030504040204" pitchFamily="34" charset="0"/>
            </a:endParaRPr>
          </a:p>
        </p:txBody>
      </p:sp>
      <p:pic>
        <p:nvPicPr>
          <p:cNvPr id="15" name="Imagen 14">
            <a:extLst>
              <a:ext uri="{FF2B5EF4-FFF2-40B4-BE49-F238E27FC236}">
                <a16:creationId xmlns:a16="http://schemas.microsoft.com/office/drawing/2014/main" id="{F14D66C4-81F0-A4CC-4F00-7FA49F6371E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462741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nóstico de precipitaciones">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46738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2" name="Marcador de texto 43"/>
          <p:cNvSpPr>
            <a:spLocks noGrp="1"/>
          </p:cNvSpPr>
          <p:nvPr>
            <p:ph type="body" sz="quarter" idx="12"/>
          </p:nvPr>
        </p:nvSpPr>
        <p:spPr>
          <a:xfrm>
            <a:off x="5951621" y="1409403"/>
            <a:ext cx="5438274" cy="3836114"/>
          </a:xfrm>
        </p:spPr>
        <p:txBody>
          <a:bodyPr>
            <a:noAutofit/>
          </a:bodyPr>
          <a:lstStyle>
            <a:lvl1pPr marL="0" indent="0" algn="just">
              <a:buNone/>
              <a:defRPr sz="120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4" name="Imagen 3"/>
          <p:cNvPicPr>
            <a:picLocks noChangeAspect="1"/>
          </p:cNvPicPr>
          <p:nvPr userDrawn="1"/>
        </p:nvPicPr>
        <p:blipFill>
          <a:blip r:embed="rId3"/>
          <a:stretch>
            <a:fillRect/>
          </a:stretch>
        </p:blipFill>
        <p:spPr>
          <a:xfrm>
            <a:off x="2315954" y="6090576"/>
            <a:ext cx="7560093" cy="526541"/>
          </a:xfrm>
          <a:prstGeom prst="rect">
            <a:avLst/>
          </a:prstGeom>
        </p:spPr>
      </p:pic>
      <p:sp>
        <p:nvSpPr>
          <p:cNvPr id="5" name="Redondear rectángulo de esquina del mismo lado 4"/>
          <p:cNvSpPr/>
          <p:nvPr userDrawn="1"/>
        </p:nvSpPr>
        <p:spPr>
          <a:xfrm rot="16200000">
            <a:off x="9787431" y="3591687"/>
            <a:ext cx="604177" cy="4201098"/>
          </a:xfrm>
          <a:prstGeom prst="round2SameRect">
            <a:avLst>
              <a:gd name="adj1" fmla="val 43219"/>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Imagen 5"/>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234845" y="5473553"/>
            <a:ext cx="253772" cy="439366"/>
          </a:xfrm>
          <a:prstGeom prst="rect">
            <a:avLst/>
          </a:prstGeom>
        </p:spPr>
      </p:pic>
      <p:sp>
        <p:nvSpPr>
          <p:cNvPr id="7" name="CuadroTexto 6"/>
          <p:cNvSpPr txBox="1"/>
          <p:nvPr userDrawn="1"/>
        </p:nvSpPr>
        <p:spPr>
          <a:xfrm>
            <a:off x="8614397" y="5412878"/>
            <a:ext cx="2935920" cy="553998"/>
          </a:xfrm>
          <a:prstGeom prst="rect">
            <a:avLst/>
          </a:prstGeom>
          <a:noFill/>
        </p:spPr>
        <p:txBody>
          <a:bodyPr wrap="square" rtlCol="0">
            <a:spAutoFit/>
          </a:bodyPr>
          <a:lstStyle/>
          <a:p>
            <a:pPr algn="just"/>
            <a:r>
              <a:rPr lang="es-CO" sz="1000" dirty="0">
                <a:solidFill>
                  <a:schemeClr val="bg1"/>
                </a:solidFill>
                <a:latin typeface="Verdana" panose="020B0604030504040204" pitchFamily="34" charset="0"/>
                <a:ea typeface="Verdana" panose="020B0604030504040204" pitchFamily="34" charset="0"/>
              </a:rPr>
              <a:t>Para mayor información sobre el estado del tiempo, alertas y pronósticos, consulte la aplicación móvil MI PRONÓSTICO.</a:t>
            </a:r>
            <a:endParaRPr lang="es-MX" sz="1000" dirty="0">
              <a:solidFill>
                <a:schemeClr val="bg1"/>
              </a:solidFill>
              <a:latin typeface="Verdana" panose="020B0604030504040204" pitchFamily="34" charset="0"/>
              <a:ea typeface="Verdana" panose="020B0604030504040204" pitchFamily="34" charset="0"/>
            </a:endParaRPr>
          </a:p>
        </p:txBody>
      </p:sp>
      <p:sp>
        <p:nvSpPr>
          <p:cNvPr id="9" name="Rectángulo 8"/>
          <p:cNvSpPr/>
          <p:nvPr userDrawn="1"/>
        </p:nvSpPr>
        <p:spPr>
          <a:xfrm>
            <a:off x="850232" y="1361276"/>
            <a:ext cx="4628499" cy="4503517"/>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5" name="Imagen 14">
            <a:extLst>
              <a:ext uri="{FF2B5EF4-FFF2-40B4-BE49-F238E27FC236}">
                <a16:creationId xmlns:a16="http://schemas.microsoft.com/office/drawing/2014/main" id="{EFACA062-428F-161E-3600-A15359BFBC5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6" name="Rectángulo: esquinas superiores redondeadas 15">
            <a:extLst>
              <a:ext uri="{FF2B5EF4-FFF2-40B4-BE49-F238E27FC236}">
                <a16:creationId xmlns:a16="http://schemas.microsoft.com/office/drawing/2014/main" id="{CFD59E9F-82FC-7198-95E4-9D7E467ECBD7}"/>
              </a:ext>
            </a:extLst>
          </p:cNvPr>
          <p:cNvSpPr/>
          <p:nvPr userDrawn="1"/>
        </p:nvSpPr>
        <p:spPr>
          <a:xfrm rot="5400000">
            <a:off x="2531470" y="-2303023"/>
            <a:ext cx="510532" cy="5573476"/>
          </a:xfrm>
          <a:prstGeom prst="round2SameRect">
            <a:avLst/>
          </a:prstGeom>
          <a:solidFill>
            <a:srgbClr val="10A3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 name="Imagen 1">
            <a:extLst>
              <a:ext uri="{FF2B5EF4-FFF2-40B4-BE49-F238E27FC236}">
                <a16:creationId xmlns:a16="http://schemas.microsoft.com/office/drawing/2014/main" id="{311A2049-FD33-982B-9930-7B60B48AA66F}"/>
              </a:ext>
            </a:extLst>
          </p:cNvPr>
          <p:cNvPicPr>
            <a:picLocks noChangeAspect="1"/>
          </p:cNvPicPr>
          <p:nvPr userDrawn="1"/>
        </p:nvPicPr>
        <p:blipFill>
          <a:blip r:embed="rId6">
            <a:lum bright="70000" contrast="-70000"/>
            <a:extLst>
              <a:ext uri="{BEBA8EAE-BF5A-486C-A8C5-ECC9F3942E4B}">
                <a14:imgProps xmlns:a14="http://schemas.microsoft.com/office/drawing/2010/main">
                  <a14:imgLayer r:embed="rId7">
                    <a14:imgEffect>
                      <a14:artisticPhotocopy/>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31262" y="284606"/>
            <a:ext cx="403767" cy="403767"/>
          </a:xfrm>
          <a:prstGeom prst="rect">
            <a:avLst/>
          </a:prstGeom>
        </p:spPr>
      </p:pic>
      <p:sp>
        <p:nvSpPr>
          <p:cNvPr id="29" name="CuadroTexto 28"/>
          <p:cNvSpPr txBox="1"/>
          <p:nvPr userDrawn="1"/>
        </p:nvSpPr>
        <p:spPr>
          <a:xfrm>
            <a:off x="850231" y="211353"/>
            <a:ext cx="3600999" cy="523220"/>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Pronóstico de precipitación</a:t>
            </a:r>
            <a:r>
              <a:rPr lang="es-ES" sz="1400" b="1" baseline="0" dirty="0">
                <a:solidFill>
                  <a:schemeClr val="bg1"/>
                </a:solidFill>
                <a:latin typeface="Verdana" panose="020B0604030504040204" pitchFamily="34" charset="0"/>
                <a:ea typeface="Verdana" panose="020B0604030504040204" pitchFamily="34" charset="0"/>
              </a:rPr>
              <a:t> para</a:t>
            </a:r>
          </a:p>
          <a:p>
            <a:pPr algn="l"/>
            <a:r>
              <a:rPr lang="es-ES" sz="1400" b="1" baseline="0" dirty="0">
                <a:solidFill>
                  <a:schemeClr val="bg1"/>
                </a:solidFill>
                <a:latin typeface="Verdana" panose="020B0604030504040204" pitchFamily="34" charset="0"/>
                <a:ea typeface="Verdana" panose="020B0604030504040204" pitchFamily="34" charset="0"/>
              </a:rPr>
              <a:t>las próximas seis (6) horas</a:t>
            </a:r>
            <a:endParaRPr lang="es-MX" sz="14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3627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lerta por descensos temperatura">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5" name="Imagen 4">
            <a:extLst>
              <a:ext uri="{FF2B5EF4-FFF2-40B4-BE49-F238E27FC236}">
                <a16:creationId xmlns:a16="http://schemas.microsoft.com/office/drawing/2014/main" id="{89FF0EA6-2C93-596F-51C4-5C8B587F3A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6" name="Rectángulo: esquinas superiores redondeadas 5">
            <a:extLst>
              <a:ext uri="{FF2B5EF4-FFF2-40B4-BE49-F238E27FC236}">
                <a16:creationId xmlns:a16="http://schemas.microsoft.com/office/drawing/2014/main" id="{906C133A-C11E-AA31-9A89-C5E9CA6EA473}"/>
              </a:ext>
            </a:extLst>
          </p:cNvPr>
          <p:cNvSpPr/>
          <p:nvPr userDrawn="1"/>
        </p:nvSpPr>
        <p:spPr>
          <a:xfrm rot="5400000">
            <a:off x="2531470" y="-2303023"/>
            <a:ext cx="510532" cy="5573476"/>
          </a:xfrm>
          <a:prstGeom prst="round2SameRect">
            <a:avLst/>
          </a:prstGeom>
          <a:solidFill>
            <a:srgbClr val="10A3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9" name="CuadroTexto 28"/>
          <p:cNvSpPr txBox="1"/>
          <p:nvPr userDrawn="1"/>
        </p:nvSpPr>
        <p:spPr>
          <a:xfrm>
            <a:off x="818239" y="228448"/>
            <a:ext cx="3990195" cy="523220"/>
          </a:xfrm>
          <a:prstGeom prst="rect">
            <a:avLst/>
          </a:prstGeom>
          <a:noFill/>
        </p:spPr>
        <p:txBody>
          <a:bodyPr wrap="none" rtlCol="0">
            <a:spAutoFit/>
          </a:bodyPr>
          <a:lstStyle/>
          <a:p>
            <a:pPr algn="l"/>
            <a:r>
              <a:rPr lang="es-ES" sz="1400" b="1" dirty="0">
                <a:solidFill>
                  <a:schemeClr val="bg1"/>
                </a:solidFill>
                <a:latin typeface="Verdana" panose="020B0604030504040204" pitchFamily="34" charset="0"/>
                <a:ea typeface="Verdana" panose="020B0604030504040204" pitchFamily="34" charset="0"/>
              </a:rPr>
              <a:t>Alerta por descensos significativos de</a:t>
            </a:r>
          </a:p>
          <a:p>
            <a:pPr algn="l"/>
            <a:r>
              <a:rPr lang="es-ES" sz="1400" b="1" dirty="0">
                <a:solidFill>
                  <a:schemeClr val="bg1"/>
                </a:solidFill>
                <a:latin typeface="Verdana" panose="020B0604030504040204" pitchFamily="34" charset="0"/>
                <a:ea typeface="Verdana" panose="020B0604030504040204" pitchFamily="34" charset="0"/>
              </a:rPr>
              <a:t>Las Temperaturas mínimas del aire</a:t>
            </a:r>
            <a:endParaRPr lang="es-MX" sz="1400" b="1" dirty="0">
              <a:solidFill>
                <a:schemeClr val="bg1"/>
              </a:solidFill>
              <a:latin typeface="Verdana" panose="020B0604030504040204" pitchFamily="34" charset="0"/>
              <a:ea typeface="Verdana" panose="020B0604030504040204" pitchFamily="34" charset="0"/>
            </a:endParaRPr>
          </a:p>
        </p:txBody>
      </p:sp>
      <p:pic>
        <p:nvPicPr>
          <p:cNvPr id="3" name="Imagen 2"/>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282996" y="284606"/>
            <a:ext cx="410386" cy="403767"/>
          </a:xfrm>
          <a:prstGeom prst="rect">
            <a:avLst/>
          </a:prstGeom>
        </p:spPr>
      </p:pic>
    </p:spTree>
    <p:extLst>
      <p:ext uri="{BB962C8B-B14F-4D97-AF65-F5344CB8AC3E}">
        <p14:creationId xmlns:p14="http://schemas.microsoft.com/office/powerpoint/2010/main" val="842814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ltos valores de radiación ultravioleta">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11" name="Marcador de texto 10"/>
          <p:cNvSpPr>
            <a:spLocks noGrp="1"/>
          </p:cNvSpPr>
          <p:nvPr>
            <p:ph type="body" sz="quarter" idx="11"/>
          </p:nvPr>
        </p:nvSpPr>
        <p:spPr>
          <a:xfrm>
            <a:off x="6075335" y="1441342"/>
            <a:ext cx="5594377" cy="4711808"/>
          </a:xfrm>
        </p:spPr>
        <p:txBody>
          <a:bodyPr>
            <a:normAutofit/>
          </a:bodyPr>
          <a:lstStyle>
            <a:lvl1pPr marL="0" indent="0">
              <a:buNone/>
              <a:defRPr sz="1400">
                <a:solidFill>
                  <a:schemeClr val="tx1">
                    <a:lumMod val="50000"/>
                    <a:lumOff val="50000"/>
                  </a:schemeClr>
                </a:solidFill>
                <a:latin typeface="Verdana" panose="020B0604030504040204" pitchFamily="34" charset="0"/>
                <a:ea typeface="Verdana" panose="020B0604030504040204" pitchFamily="34" charset="0"/>
              </a:defRPr>
            </a:lvl1pPr>
            <a:lvl2pPr>
              <a:defRPr sz="2000">
                <a:solidFill>
                  <a:schemeClr val="tx1">
                    <a:lumMod val="50000"/>
                    <a:lumOff val="50000"/>
                  </a:schemeClr>
                </a:solidFill>
                <a:latin typeface="Verdana" panose="020B0604030504040204" pitchFamily="34" charset="0"/>
                <a:ea typeface="Verdana" panose="020B0604030504040204" pitchFamily="34" charset="0"/>
              </a:defRPr>
            </a:lvl2pPr>
            <a:lvl3pPr>
              <a:defRPr sz="18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Editar el estilo de texto del patrón</a:t>
            </a:r>
          </a:p>
        </p:txBody>
      </p:sp>
      <p:pic>
        <p:nvPicPr>
          <p:cNvPr id="2" name="Imagen 1">
            <a:extLst>
              <a:ext uri="{FF2B5EF4-FFF2-40B4-BE49-F238E27FC236}">
                <a16:creationId xmlns:a16="http://schemas.microsoft.com/office/drawing/2014/main" id="{06E80258-6AA2-3ED5-3279-768638CA412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19791D01-1A72-ABB3-DA50-029994C34DEC}"/>
              </a:ext>
            </a:extLst>
          </p:cNvPr>
          <p:cNvSpPr/>
          <p:nvPr userDrawn="1"/>
        </p:nvSpPr>
        <p:spPr>
          <a:xfrm rot="5400000">
            <a:off x="2531470" y="-2303023"/>
            <a:ext cx="510532" cy="5573476"/>
          </a:xfrm>
          <a:prstGeom prst="round2SameRect">
            <a:avLst/>
          </a:prstGeom>
          <a:gradFill flip="none" rotWithShape="1">
            <a:gsLst>
              <a:gs pos="0">
                <a:srgbClr val="C91008">
                  <a:shade val="30000"/>
                  <a:satMod val="115000"/>
                </a:srgbClr>
              </a:gs>
              <a:gs pos="50000">
                <a:srgbClr val="C91008">
                  <a:shade val="67500"/>
                  <a:satMod val="115000"/>
                </a:srgbClr>
              </a:gs>
              <a:gs pos="100000">
                <a:srgbClr val="F9652F"/>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9" name="CuadroTexto 28"/>
          <p:cNvSpPr txBox="1"/>
          <p:nvPr userDrawn="1"/>
        </p:nvSpPr>
        <p:spPr>
          <a:xfrm>
            <a:off x="725671" y="235995"/>
            <a:ext cx="4578497" cy="338554"/>
          </a:xfrm>
          <a:prstGeom prst="rect">
            <a:avLst/>
          </a:prstGeom>
          <a:noFill/>
        </p:spPr>
        <p:txBody>
          <a:bodyPr wrap="none" rtlCol="0">
            <a:spAutoFit/>
          </a:bodyPr>
          <a:lstStyle/>
          <a:p>
            <a:pPr algn="l"/>
            <a:r>
              <a:rPr lang="es-ES" sz="1600" b="1" dirty="0">
                <a:solidFill>
                  <a:schemeClr val="bg1"/>
                </a:solidFill>
                <a:latin typeface="Verdana" panose="020B0604030504040204" pitchFamily="34" charset="0"/>
                <a:ea typeface="Verdana" panose="020B0604030504040204" pitchFamily="34" charset="0"/>
              </a:rPr>
              <a:t>Altos valores de radiación ultravioleta</a:t>
            </a:r>
            <a:endParaRPr lang="es-MX" sz="1600" b="1" dirty="0">
              <a:solidFill>
                <a:schemeClr val="bg1"/>
              </a:solidFill>
              <a:latin typeface="Verdana" panose="020B0604030504040204" pitchFamily="34" charset="0"/>
              <a:ea typeface="Verdana" panose="020B0604030504040204" pitchFamily="34" charset="0"/>
            </a:endParaRPr>
          </a:p>
        </p:txBody>
      </p:sp>
      <p:pic>
        <p:nvPicPr>
          <p:cNvPr id="4" name="Imagen 3"/>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272308" y="256393"/>
            <a:ext cx="439456" cy="439456"/>
          </a:xfrm>
          <a:prstGeom prst="rect">
            <a:avLst/>
          </a:prstGeom>
        </p:spPr>
      </p:pic>
      <p:sp>
        <p:nvSpPr>
          <p:cNvPr id="6" name="Marcador de texto 5"/>
          <p:cNvSpPr>
            <a:spLocks noGrp="1"/>
          </p:cNvSpPr>
          <p:nvPr>
            <p:ph type="body" sz="quarter" idx="10"/>
          </p:nvPr>
        </p:nvSpPr>
        <p:spPr>
          <a:xfrm>
            <a:off x="711764" y="536090"/>
            <a:ext cx="4346210" cy="240308"/>
          </a:xfrm>
        </p:spPr>
        <p:txBody>
          <a:bodyPr>
            <a:noAutofit/>
          </a:bodyPr>
          <a:lstStyle>
            <a:lvl1pPr marL="0" indent="0" algn="ctr">
              <a:buNone/>
              <a:defRPr sz="1100">
                <a:solidFill>
                  <a:schemeClr val="bg1"/>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Tree>
    <p:extLst>
      <p:ext uri="{BB962C8B-B14F-4D97-AF65-F5344CB8AC3E}">
        <p14:creationId xmlns:p14="http://schemas.microsoft.com/office/powerpoint/2010/main" val="1227452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ertas Hidrológicas">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cxnSp>
        <p:nvCxnSpPr>
          <p:cNvPr id="14" name="Conector recto 13"/>
          <p:cNvCxnSpPr/>
          <p:nvPr userDrawn="1"/>
        </p:nvCxnSpPr>
        <p:spPr>
          <a:xfrm>
            <a:off x="4873742" y="1048909"/>
            <a:ext cx="0" cy="5428091"/>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7" name="Google Shape;698;p13" descr="Recurso 24.png"/>
          <p:cNvPicPr preferRelativeResize="0"/>
          <p:nvPr userDrawn="1"/>
        </p:nvPicPr>
        <p:blipFill rotWithShape="1">
          <a:blip r:embed="rId3">
            <a:alphaModFix/>
          </a:blip>
          <a:srcRect/>
          <a:stretch/>
        </p:blipFill>
        <p:spPr>
          <a:xfrm>
            <a:off x="10688637" y="4673292"/>
            <a:ext cx="382588" cy="536575"/>
          </a:xfrm>
          <a:prstGeom prst="rect">
            <a:avLst/>
          </a:prstGeom>
          <a:noFill/>
          <a:ln>
            <a:noFill/>
          </a:ln>
        </p:spPr>
      </p:pic>
      <p:cxnSp>
        <p:nvCxnSpPr>
          <p:cNvPr id="21" name="Conector recto 20"/>
          <p:cNvCxnSpPr/>
          <p:nvPr userDrawn="1"/>
        </p:nvCxnSpPr>
        <p:spPr>
          <a:xfrm>
            <a:off x="4873742" y="4464653"/>
            <a:ext cx="6592544" cy="0"/>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p:nvPr userDrawn="1"/>
        </p:nvCxnSpPr>
        <p:spPr>
          <a:xfrm>
            <a:off x="4873742" y="5417964"/>
            <a:ext cx="6592544" cy="0"/>
          </a:xfrm>
          <a:prstGeom prst="line">
            <a:avLst/>
          </a:prstGeom>
          <a:ln w="2857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4" name="Imagen 23"/>
          <p:cNvPicPr>
            <a:picLocks noChangeAspect="1"/>
          </p:cNvPicPr>
          <p:nvPr userDrawn="1"/>
        </p:nvPicPr>
        <p:blipFill>
          <a:blip r:embed="rId4"/>
          <a:stretch>
            <a:fillRect/>
          </a:stretch>
        </p:blipFill>
        <p:spPr>
          <a:xfrm>
            <a:off x="11385290" y="1012617"/>
            <a:ext cx="797392" cy="5668738"/>
          </a:xfrm>
          <a:prstGeom prst="rect">
            <a:avLst/>
          </a:prstGeom>
        </p:spPr>
      </p:pic>
      <p:sp>
        <p:nvSpPr>
          <p:cNvPr id="26" name="Marcador de texto 25"/>
          <p:cNvSpPr>
            <a:spLocks noGrp="1"/>
          </p:cNvSpPr>
          <p:nvPr>
            <p:ph type="body" sz="quarter" idx="10"/>
          </p:nvPr>
        </p:nvSpPr>
        <p:spPr>
          <a:xfrm>
            <a:off x="4994275" y="5503863"/>
            <a:ext cx="6076950" cy="935037"/>
          </a:xfrm>
        </p:spPr>
        <p:txBody>
          <a:bodyPr>
            <a:normAutofit/>
          </a:bodyPr>
          <a:lstStyle>
            <a:lvl1pPr marL="0" indent="0">
              <a:buNone/>
              <a:defRPr sz="90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27" name="Marcador de texto 25"/>
          <p:cNvSpPr>
            <a:spLocks noGrp="1"/>
          </p:cNvSpPr>
          <p:nvPr>
            <p:ph type="body" sz="quarter" idx="11"/>
          </p:nvPr>
        </p:nvSpPr>
        <p:spPr>
          <a:xfrm>
            <a:off x="4994275" y="4061566"/>
            <a:ext cx="6076950" cy="297364"/>
          </a:xfrm>
        </p:spPr>
        <p:txBody>
          <a:bodyPr>
            <a:normAutofit/>
          </a:bodyPr>
          <a:lstStyle>
            <a:lvl1pPr marL="0" indent="0" algn="ctr">
              <a:buNone/>
              <a:defRPr sz="80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28" name="Marcador de texto 25"/>
          <p:cNvSpPr>
            <a:spLocks noGrp="1"/>
          </p:cNvSpPr>
          <p:nvPr>
            <p:ph type="body" sz="quarter" idx="12"/>
          </p:nvPr>
        </p:nvSpPr>
        <p:spPr>
          <a:xfrm>
            <a:off x="7767756" y="4595044"/>
            <a:ext cx="2817866" cy="708271"/>
          </a:xfrm>
        </p:spPr>
        <p:txBody>
          <a:bodyPr>
            <a:normAutofit/>
          </a:bodyPr>
          <a:lstStyle>
            <a:lvl1pPr marL="0" indent="0" algn="l">
              <a:buNone/>
              <a:defRPr sz="80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2" name="Imagen 1">
            <a:extLst>
              <a:ext uri="{FF2B5EF4-FFF2-40B4-BE49-F238E27FC236}">
                <a16:creationId xmlns:a16="http://schemas.microsoft.com/office/drawing/2014/main" id="{E2CE6330-152C-4CD7-EAF1-5F6678E5AF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0F06E2D2-42DF-E131-809F-ED4DA9D75FA6}"/>
              </a:ext>
            </a:extLst>
          </p:cNvPr>
          <p:cNvSpPr/>
          <p:nvPr userDrawn="1"/>
        </p:nvSpPr>
        <p:spPr>
          <a:xfrm rot="5400000">
            <a:off x="1629606" y="-1401159"/>
            <a:ext cx="510532" cy="3769747"/>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740498" y="293128"/>
            <a:ext cx="2799164" cy="369332"/>
          </a:xfrm>
          <a:prstGeom prst="rect">
            <a:avLst/>
          </a:prstGeom>
          <a:noFill/>
        </p:spPr>
        <p:txBody>
          <a:bodyPr wrap="none" rtlCol="0">
            <a:spAutoFit/>
          </a:bodyPr>
          <a:lstStyle/>
          <a:p>
            <a:pPr algn="l"/>
            <a:r>
              <a:rPr lang="es-ES" sz="1800" b="1" dirty="0">
                <a:solidFill>
                  <a:schemeClr val="bg1"/>
                </a:solidFill>
                <a:latin typeface="Verdana" panose="020B0604030504040204" pitchFamily="34" charset="0"/>
                <a:ea typeface="Verdana" panose="020B0604030504040204" pitchFamily="34" charset="0"/>
              </a:rPr>
              <a:t>Alertas Hidrológicas</a:t>
            </a:r>
            <a:endParaRPr lang="es-MX" sz="1800" b="1" dirty="0">
              <a:solidFill>
                <a:schemeClr val="bg1"/>
              </a:solidFill>
              <a:latin typeface="Verdana" panose="020B0604030504040204" pitchFamily="34" charset="0"/>
              <a:ea typeface="Verdana" panose="020B0604030504040204" pitchFamily="34" charset="0"/>
            </a:endParaRPr>
          </a:p>
        </p:txBody>
      </p:sp>
      <p:pic>
        <p:nvPicPr>
          <p:cNvPr id="11" name="Imagen 10"/>
          <p:cNvPicPr>
            <a:picLocks noChangeAspect="1"/>
          </p:cNvPicPr>
          <p:nvPr userDrawn="1"/>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tretch>
            <a:fillRect/>
          </a:stretch>
        </p:blipFill>
        <p:spPr>
          <a:xfrm>
            <a:off x="321926" y="280985"/>
            <a:ext cx="245228" cy="400110"/>
          </a:xfrm>
          <a:prstGeom prst="rect">
            <a:avLst/>
          </a:prstGeom>
        </p:spPr>
      </p:pic>
    </p:spTree>
    <p:extLst>
      <p:ext uri="{BB962C8B-B14F-4D97-AF65-F5344CB8AC3E}">
        <p14:creationId xmlns:p14="http://schemas.microsoft.com/office/powerpoint/2010/main" val="2680595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sumen de Alertas Hidrológicas">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3" name="Imagen 2">
            <a:extLst>
              <a:ext uri="{FF2B5EF4-FFF2-40B4-BE49-F238E27FC236}">
                <a16:creationId xmlns:a16="http://schemas.microsoft.com/office/drawing/2014/main" id="{F9164EFC-3EAF-5D04-435B-8B3EAB0F2C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29B353D2-5395-A2D2-3024-94CF6EF82E63}"/>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796624" y="307675"/>
            <a:ext cx="4471096" cy="369332"/>
          </a:xfrm>
          <a:prstGeom prst="rect">
            <a:avLst/>
          </a:prstGeom>
          <a:noFill/>
        </p:spPr>
        <p:txBody>
          <a:bodyPr wrap="none" rtlCol="0">
            <a:spAutoFit/>
          </a:bodyPr>
          <a:lstStyle/>
          <a:p>
            <a:pPr algn="l"/>
            <a:r>
              <a:rPr lang="es-ES" sz="1800" b="1" dirty="0">
                <a:solidFill>
                  <a:schemeClr val="bg1"/>
                </a:solidFill>
                <a:latin typeface="Verdana" panose="020B0604030504040204" pitchFamily="34" charset="0"/>
                <a:ea typeface="Verdana" panose="020B0604030504040204" pitchFamily="34" charset="0"/>
              </a:rPr>
              <a:t>Resumen de Alertas Hidrológicas</a:t>
            </a:r>
            <a:endParaRPr lang="es-MX" sz="1800" b="1" dirty="0">
              <a:solidFill>
                <a:schemeClr val="bg1"/>
              </a:solidFill>
              <a:latin typeface="Verdana" panose="020B0604030504040204" pitchFamily="34" charset="0"/>
              <a:ea typeface="Verdana" panose="020B0604030504040204" pitchFamily="34" charset="0"/>
            </a:endParaRPr>
          </a:p>
        </p:txBody>
      </p:sp>
      <p:pic>
        <p:nvPicPr>
          <p:cNvPr id="2" name="Imagen 1"/>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242533" y="304632"/>
            <a:ext cx="521374" cy="363750"/>
          </a:xfrm>
          <a:prstGeom prst="rect">
            <a:avLst/>
          </a:prstGeom>
        </p:spPr>
      </p:pic>
    </p:spTree>
    <p:extLst>
      <p:ext uri="{BB962C8B-B14F-4D97-AF65-F5344CB8AC3E}">
        <p14:creationId xmlns:p14="http://schemas.microsoft.com/office/powerpoint/2010/main" val="1341496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Área Hidrográfica Caribe">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A30E0F68-C2A9-3B46-32A6-A4237E31B7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773849D7-D0DD-CF0D-AAAE-06DD17F5BAF2}"/>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785896" y="309595"/>
            <a:ext cx="3853940" cy="369332"/>
          </a:xfrm>
          <a:prstGeom prst="rect">
            <a:avLst/>
          </a:prstGeom>
          <a:noFill/>
        </p:spPr>
        <p:txBody>
          <a:bodyPr wrap="none" rtlCol="0">
            <a:spAutoFit/>
          </a:bodyPr>
          <a:lstStyle/>
          <a:p>
            <a:pPr algn="l"/>
            <a:r>
              <a:rPr lang="es-ES" sz="1800" b="1" dirty="0">
                <a:solidFill>
                  <a:schemeClr val="bg1"/>
                </a:solidFill>
                <a:latin typeface="Verdana" panose="020B0604030504040204" pitchFamily="34" charset="0"/>
                <a:ea typeface="Verdana" panose="020B0604030504040204" pitchFamily="34" charset="0"/>
              </a:rPr>
              <a:t>Área Hidrográfica del Caribe</a:t>
            </a:r>
            <a:endParaRPr lang="es-MX" sz="1800" b="1" dirty="0">
              <a:solidFill>
                <a:schemeClr val="bg1"/>
              </a:solidFill>
              <a:latin typeface="Verdana" panose="020B0604030504040204" pitchFamily="34" charset="0"/>
              <a:ea typeface="Verdana" panose="020B0604030504040204" pitchFamily="34" charset="0"/>
            </a:endParaRPr>
          </a:p>
        </p:txBody>
      </p:sp>
      <p:pic>
        <p:nvPicPr>
          <p:cNvPr id="11" name="Imagen 10"/>
          <p:cNvPicPr>
            <a:picLocks noChangeAspect="1"/>
          </p:cNvPicPr>
          <p:nvPr userDrawn="1"/>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Tree>
    <p:extLst>
      <p:ext uri="{BB962C8B-B14F-4D97-AF65-F5344CB8AC3E}">
        <p14:creationId xmlns:p14="http://schemas.microsoft.com/office/powerpoint/2010/main" val="962989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Área Hidrográfica Pacífic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3" name="Imagen 2"/>
          <p:cNvPicPr>
            <a:picLocks noChangeAspect="1"/>
          </p:cNvPicPr>
          <p:nvPr userDrawn="1"/>
        </p:nvPicPr>
        <p:blipFill>
          <a:blip r:embed="rId3" cstate="hq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3668292" y="83266"/>
            <a:ext cx="344690" cy="452750"/>
          </a:xfrm>
          <a:prstGeom prst="rect">
            <a:avLst/>
          </a:prstGeom>
        </p:spPr>
      </p:pic>
      <p:pic>
        <p:nvPicPr>
          <p:cNvPr id="2" name="Imagen 1">
            <a:extLst>
              <a:ext uri="{FF2B5EF4-FFF2-40B4-BE49-F238E27FC236}">
                <a16:creationId xmlns:a16="http://schemas.microsoft.com/office/drawing/2014/main" id="{AB765217-A815-BE3A-8B25-1075CC3A73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E5BC0015-ADC8-8DF0-4673-8DD67020269C}"/>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a:extLst>
              <a:ext uri="{FF2B5EF4-FFF2-40B4-BE49-F238E27FC236}">
                <a16:creationId xmlns:a16="http://schemas.microsoft.com/office/drawing/2014/main" id="{4C8C588C-1394-7A7F-B5CC-96CC7A25F6E9}"/>
              </a:ext>
            </a:extLst>
          </p:cNvPr>
          <p:cNvSpPr txBox="1"/>
          <p:nvPr userDrawn="1"/>
        </p:nvSpPr>
        <p:spPr>
          <a:xfrm>
            <a:off x="785896" y="309595"/>
            <a:ext cx="4033476" cy="369332"/>
          </a:xfrm>
          <a:prstGeom prst="rect">
            <a:avLst/>
          </a:prstGeom>
          <a:noFill/>
        </p:spPr>
        <p:txBody>
          <a:bodyPr wrap="none" rtlCol="0">
            <a:spAutoFit/>
          </a:bodyPr>
          <a:lstStyle/>
          <a:p>
            <a:pPr algn="l"/>
            <a:r>
              <a:rPr lang="es-ES" sz="1800" b="1" dirty="0">
                <a:solidFill>
                  <a:schemeClr val="bg1"/>
                </a:solidFill>
                <a:latin typeface="Verdana" panose="020B0604030504040204" pitchFamily="34" charset="0"/>
                <a:ea typeface="Verdana" panose="020B0604030504040204" pitchFamily="34" charset="0"/>
              </a:rPr>
              <a:t>Área Hidrográfica del Pacífico</a:t>
            </a:r>
            <a:endParaRPr lang="es-MX" sz="1800" b="1" dirty="0">
              <a:solidFill>
                <a:schemeClr val="bg1"/>
              </a:solidFill>
              <a:latin typeface="Verdana" panose="020B0604030504040204" pitchFamily="34" charset="0"/>
              <a:ea typeface="Verdana" panose="020B0604030504040204" pitchFamily="34" charset="0"/>
            </a:endParaRPr>
          </a:p>
        </p:txBody>
      </p:sp>
      <p:pic>
        <p:nvPicPr>
          <p:cNvPr id="11" name="Imagen 10">
            <a:extLst>
              <a:ext uri="{FF2B5EF4-FFF2-40B4-BE49-F238E27FC236}">
                <a16:creationId xmlns:a16="http://schemas.microsoft.com/office/drawing/2014/main" id="{409ABC3B-FDA6-5F1B-A625-D631F6A6D55B}"/>
              </a:ext>
            </a:extLst>
          </p:cNvPr>
          <p:cNvPicPr>
            <a:picLocks noChangeAspect="1"/>
          </p:cNvPicPr>
          <p:nvPr userDrawn="1"/>
        </p:nvPicPr>
        <p:blipFill>
          <a:blip r:embed="rId3" cstate="hq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Tree>
    <p:extLst>
      <p:ext uri="{BB962C8B-B14F-4D97-AF65-F5344CB8AC3E}">
        <p14:creationId xmlns:p14="http://schemas.microsoft.com/office/powerpoint/2010/main" val="471426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Área Hidrográfica cuenca ALTA rio mag">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7F2DFE8C-FD65-8FC8-3BC7-453D760E39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B718E77E-107A-B7F2-C756-77D6C6A75061}"/>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4" name="Imagen 3">
            <a:extLst>
              <a:ext uri="{FF2B5EF4-FFF2-40B4-BE49-F238E27FC236}">
                <a16:creationId xmlns:a16="http://schemas.microsoft.com/office/drawing/2014/main" id="{C9833A77-15BE-AF48-CA2F-6F668AC0DB3F}"/>
              </a:ext>
            </a:extLst>
          </p:cNvPr>
          <p:cNvPicPr>
            <a:picLocks noChangeAspect="1"/>
          </p:cNvPicPr>
          <p:nvPr userDrawn="1"/>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
        <p:nvSpPr>
          <p:cNvPr id="9" name="CuadroTexto 8"/>
          <p:cNvSpPr txBox="1"/>
          <p:nvPr userDrawn="1"/>
        </p:nvSpPr>
        <p:spPr>
          <a:xfrm>
            <a:off x="771075" y="225083"/>
            <a:ext cx="4330032" cy="523220"/>
          </a:xfrm>
          <a:prstGeom prst="rect">
            <a:avLst/>
          </a:prstGeom>
          <a:noFill/>
        </p:spPr>
        <p:txBody>
          <a:bodyPr wrap="none" rtlCol="0">
            <a:spAutoFit/>
          </a:bodyPr>
          <a:lstStyle/>
          <a:p>
            <a:pPr algn="l"/>
            <a:r>
              <a:rPr lang="es-ES" sz="1400" b="1" dirty="0">
                <a:solidFill>
                  <a:schemeClr val="bg1"/>
                </a:solidFill>
                <a:latin typeface="Verdana" panose="020B0604030504040204" pitchFamily="34" charset="0"/>
                <a:ea typeface="Verdana" panose="020B0604030504040204" pitchFamily="34" charset="0"/>
              </a:rPr>
              <a:t>Área Hidrográfica del Magdalena – Cauca</a:t>
            </a:r>
          </a:p>
          <a:p>
            <a:pPr algn="l"/>
            <a:r>
              <a:rPr lang="es-ES" sz="1400" b="1" dirty="0">
                <a:solidFill>
                  <a:schemeClr val="bg1"/>
                </a:solidFill>
                <a:latin typeface="Verdana" panose="020B0604030504040204" pitchFamily="34" charset="0"/>
                <a:ea typeface="Verdana" panose="020B0604030504040204" pitchFamily="34" charset="0"/>
              </a:rPr>
              <a:t>(Cuenca alta del Río Magdalena)</a:t>
            </a:r>
            <a:endParaRPr lang="es-MX" sz="14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78530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Área Hidrográfica cuenca MEDIA rio mag">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F4480A92-F905-5278-B17C-45BA8552A2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F5EE3D2D-422D-A7F4-B89F-826871AD06D4}"/>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4" name="Imagen 3">
            <a:extLst>
              <a:ext uri="{FF2B5EF4-FFF2-40B4-BE49-F238E27FC236}">
                <a16:creationId xmlns:a16="http://schemas.microsoft.com/office/drawing/2014/main" id="{2172EC98-6F84-E81B-238B-B7E45F173B59}"/>
              </a:ext>
            </a:extLst>
          </p:cNvPr>
          <p:cNvPicPr>
            <a:picLocks noChangeAspect="1"/>
          </p:cNvPicPr>
          <p:nvPr userDrawn="1"/>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
        <p:nvSpPr>
          <p:cNvPr id="9" name="CuadroTexto 8"/>
          <p:cNvSpPr txBox="1"/>
          <p:nvPr userDrawn="1"/>
        </p:nvSpPr>
        <p:spPr>
          <a:xfrm>
            <a:off x="788422" y="233709"/>
            <a:ext cx="4330032" cy="523220"/>
          </a:xfrm>
          <a:prstGeom prst="rect">
            <a:avLst/>
          </a:prstGeom>
          <a:noFill/>
        </p:spPr>
        <p:txBody>
          <a:bodyPr wrap="none" rtlCol="0">
            <a:spAutoFit/>
          </a:bodyPr>
          <a:lstStyle/>
          <a:p>
            <a:pPr algn="l"/>
            <a:r>
              <a:rPr lang="es-ES" sz="1400" b="1" dirty="0">
                <a:solidFill>
                  <a:schemeClr val="bg1"/>
                </a:solidFill>
                <a:latin typeface="Verdana" panose="020B0604030504040204" pitchFamily="34" charset="0"/>
                <a:ea typeface="Verdana" panose="020B0604030504040204" pitchFamily="34" charset="0"/>
              </a:rPr>
              <a:t>Área Hidrográfica del Magdalena – Cauca</a:t>
            </a:r>
          </a:p>
          <a:p>
            <a:pPr algn="l"/>
            <a:r>
              <a:rPr lang="es-ES" sz="1400" b="1" dirty="0">
                <a:solidFill>
                  <a:schemeClr val="bg1"/>
                </a:solidFill>
                <a:latin typeface="Verdana" panose="020B0604030504040204" pitchFamily="34" charset="0"/>
                <a:ea typeface="Verdana" panose="020B0604030504040204" pitchFamily="34" charset="0"/>
              </a:rPr>
              <a:t>(Cuenca media del Río Magdalena)</a:t>
            </a:r>
            <a:endParaRPr lang="es-MX" sz="14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71257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Área Hidrográfica CUENCA rio mag">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EB2A0B40-0571-657A-81A2-DFA5D13232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C73BF5CB-D6AD-644B-F603-A23BE3850436}"/>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4" name="Imagen 3">
            <a:extLst>
              <a:ext uri="{FF2B5EF4-FFF2-40B4-BE49-F238E27FC236}">
                <a16:creationId xmlns:a16="http://schemas.microsoft.com/office/drawing/2014/main" id="{E6A40A11-0B9D-40AA-181D-16B97993D35F}"/>
              </a:ext>
            </a:extLst>
          </p:cNvPr>
          <p:cNvPicPr>
            <a:picLocks noChangeAspect="1"/>
          </p:cNvPicPr>
          <p:nvPr userDrawn="1"/>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
        <p:nvSpPr>
          <p:cNvPr id="9" name="CuadroTexto 8"/>
          <p:cNvSpPr txBox="1"/>
          <p:nvPr userDrawn="1"/>
        </p:nvSpPr>
        <p:spPr>
          <a:xfrm>
            <a:off x="789389" y="222105"/>
            <a:ext cx="4330032" cy="523220"/>
          </a:xfrm>
          <a:prstGeom prst="rect">
            <a:avLst/>
          </a:prstGeom>
          <a:noFill/>
        </p:spPr>
        <p:txBody>
          <a:bodyPr wrap="none" rtlCol="0">
            <a:spAutoFit/>
          </a:bodyPr>
          <a:lstStyle/>
          <a:p>
            <a:pPr algn="l"/>
            <a:r>
              <a:rPr lang="es-ES" sz="1400" b="1" dirty="0">
                <a:solidFill>
                  <a:schemeClr val="bg1"/>
                </a:solidFill>
                <a:latin typeface="Verdana" panose="020B0604030504040204" pitchFamily="34" charset="0"/>
                <a:ea typeface="Verdana" panose="020B0604030504040204" pitchFamily="34" charset="0"/>
              </a:rPr>
              <a:t>Área Hidrográfica del Magdalena – Cauca</a:t>
            </a:r>
          </a:p>
          <a:p>
            <a:pPr algn="l"/>
            <a:r>
              <a:rPr lang="es-ES" sz="1400" b="1" dirty="0">
                <a:solidFill>
                  <a:schemeClr val="bg1"/>
                </a:solidFill>
                <a:latin typeface="Verdana" panose="020B0604030504040204" pitchFamily="34" charset="0"/>
                <a:ea typeface="Verdana" panose="020B0604030504040204" pitchFamily="34" charset="0"/>
              </a:rPr>
              <a:t>(Cuenca del Río Magdalena)</a:t>
            </a:r>
            <a:endParaRPr lang="es-MX" sz="14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999006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Área Hidrográfica cuenca BAJA rio mag">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44B2D12B-3BC5-17E8-C58C-350E77A6E3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18A9DD4F-9EEE-2308-6B3A-9144259254E9}"/>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4" name="Imagen 3">
            <a:extLst>
              <a:ext uri="{FF2B5EF4-FFF2-40B4-BE49-F238E27FC236}">
                <a16:creationId xmlns:a16="http://schemas.microsoft.com/office/drawing/2014/main" id="{0CF1B4D2-4B06-62B9-315E-496FEDEE8BB0}"/>
              </a:ext>
            </a:extLst>
          </p:cNvPr>
          <p:cNvPicPr>
            <a:picLocks noChangeAspect="1"/>
          </p:cNvPicPr>
          <p:nvPr userDrawn="1"/>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
        <p:nvSpPr>
          <p:cNvPr id="9" name="CuadroTexto 8"/>
          <p:cNvSpPr txBox="1"/>
          <p:nvPr userDrawn="1"/>
        </p:nvSpPr>
        <p:spPr>
          <a:xfrm>
            <a:off x="788422" y="230016"/>
            <a:ext cx="4330032" cy="523220"/>
          </a:xfrm>
          <a:prstGeom prst="rect">
            <a:avLst/>
          </a:prstGeom>
          <a:noFill/>
        </p:spPr>
        <p:txBody>
          <a:bodyPr wrap="none" rtlCol="0">
            <a:spAutoFit/>
          </a:bodyPr>
          <a:lstStyle/>
          <a:p>
            <a:pPr algn="l"/>
            <a:r>
              <a:rPr lang="es-ES" sz="1400" b="1" dirty="0">
                <a:solidFill>
                  <a:schemeClr val="bg1"/>
                </a:solidFill>
                <a:latin typeface="Verdana" panose="020B0604030504040204" pitchFamily="34" charset="0"/>
                <a:ea typeface="Verdana" panose="020B0604030504040204" pitchFamily="34" charset="0"/>
              </a:rPr>
              <a:t>Área Hidrográfica del Magdalena – Cauca</a:t>
            </a:r>
          </a:p>
          <a:p>
            <a:pPr algn="l"/>
            <a:r>
              <a:rPr lang="es-ES" sz="1400" b="1" dirty="0">
                <a:solidFill>
                  <a:schemeClr val="bg1"/>
                </a:solidFill>
                <a:latin typeface="Verdana" panose="020B0604030504040204" pitchFamily="34" charset="0"/>
                <a:ea typeface="Verdana" panose="020B0604030504040204" pitchFamily="34" charset="0"/>
              </a:rPr>
              <a:t>(Cuenca baja del Río Magdalena)</a:t>
            </a:r>
            <a:endParaRPr lang="es-MX" sz="14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92838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Área Hidrográfica Orinoc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6312FF33-AA3C-868A-0233-60C4D285DF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E727588D-51FC-E529-011F-C4D5E2AEA12D}"/>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4" name="Imagen 3">
            <a:extLst>
              <a:ext uri="{FF2B5EF4-FFF2-40B4-BE49-F238E27FC236}">
                <a16:creationId xmlns:a16="http://schemas.microsoft.com/office/drawing/2014/main" id="{0DED3D7D-93BF-4CEA-C1A5-8A460303E5A5}"/>
              </a:ext>
            </a:extLst>
          </p:cNvPr>
          <p:cNvPicPr>
            <a:picLocks noChangeAspect="1"/>
          </p:cNvPicPr>
          <p:nvPr userDrawn="1"/>
        </p:nvPicPr>
        <p:blipFill>
          <a:blip r:embed="rId4" cstate="hq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
        <p:nvSpPr>
          <p:cNvPr id="9" name="CuadroTexto 8"/>
          <p:cNvSpPr txBox="1"/>
          <p:nvPr userDrawn="1"/>
        </p:nvSpPr>
        <p:spPr>
          <a:xfrm>
            <a:off x="770799" y="309641"/>
            <a:ext cx="4031873" cy="369332"/>
          </a:xfrm>
          <a:prstGeom prst="rect">
            <a:avLst/>
          </a:prstGeom>
          <a:noFill/>
        </p:spPr>
        <p:txBody>
          <a:bodyPr wrap="none" rtlCol="0">
            <a:spAutoFit/>
          </a:bodyPr>
          <a:lstStyle/>
          <a:p>
            <a:pPr algn="l"/>
            <a:r>
              <a:rPr lang="es-ES" sz="1800" b="1" dirty="0">
                <a:solidFill>
                  <a:schemeClr val="bg1"/>
                </a:solidFill>
                <a:latin typeface="Verdana" panose="020B0604030504040204" pitchFamily="34" charset="0"/>
                <a:ea typeface="Verdana" panose="020B0604030504040204" pitchFamily="34" charset="0"/>
              </a:rPr>
              <a:t>Área Hidrográfica del Orinoco</a:t>
            </a:r>
            <a:endParaRPr lang="es-MX" sz="18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096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Área Hidrográfica Amazonas">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Rectángulo: esquinas superiores redondeadas 1">
            <a:extLst>
              <a:ext uri="{FF2B5EF4-FFF2-40B4-BE49-F238E27FC236}">
                <a16:creationId xmlns:a16="http://schemas.microsoft.com/office/drawing/2014/main" id="{971500D4-7186-08E4-3C14-3B2714375B12}"/>
              </a:ext>
            </a:extLst>
          </p:cNvPr>
          <p:cNvSpPr/>
          <p:nvPr userDrawn="1"/>
        </p:nvSpPr>
        <p:spPr>
          <a:xfrm rot="5400000">
            <a:off x="2531470" y="-2303023"/>
            <a:ext cx="510532" cy="5573476"/>
          </a:xfrm>
          <a:prstGeom prst="round2Same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3" name="Imagen 2">
            <a:extLst>
              <a:ext uri="{FF2B5EF4-FFF2-40B4-BE49-F238E27FC236}">
                <a16:creationId xmlns:a16="http://schemas.microsoft.com/office/drawing/2014/main" id="{BA79CB8E-7110-20E4-B7FD-5EC39CB6981C}"/>
              </a:ext>
            </a:extLst>
          </p:cNvPr>
          <p:cNvPicPr>
            <a:picLocks noChangeAspect="1"/>
          </p:cNvPicPr>
          <p:nvPr userDrawn="1"/>
        </p:nvPicPr>
        <p:blipFill>
          <a:blip r:embed="rId3" cstate="hq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342278" y="276375"/>
            <a:ext cx="321258" cy="421972"/>
          </a:xfrm>
          <a:prstGeom prst="rect">
            <a:avLst/>
          </a:prstGeom>
        </p:spPr>
      </p:pic>
      <p:sp>
        <p:nvSpPr>
          <p:cNvPr id="9" name="CuadroTexto 8"/>
          <p:cNvSpPr txBox="1"/>
          <p:nvPr userDrawn="1"/>
        </p:nvSpPr>
        <p:spPr>
          <a:xfrm>
            <a:off x="801559" y="299049"/>
            <a:ext cx="4352474" cy="369332"/>
          </a:xfrm>
          <a:prstGeom prst="rect">
            <a:avLst/>
          </a:prstGeom>
          <a:noFill/>
        </p:spPr>
        <p:txBody>
          <a:bodyPr wrap="none" rtlCol="0">
            <a:spAutoFit/>
          </a:bodyPr>
          <a:lstStyle/>
          <a:p>
            <a:pPr algn="l"/>
            <a:r>
              <a:rPr lang="es-ES" sz="1800" b="1" dirty="0">
                <a:solidFill>
                  <a:schemeClr val="bg1"/>
                </a:solidFill>
                <a:latin typeface="Verdana" panose="020B0604030504040204" pitchFamily="34" charset="0"/>
                <a:ea typeface="Verdana" panose="020B0604030504040204" pitchFamily="34" charset="0"/>
              </a:rPr>
              <a:t>Área Hidrográfica del Amazonas</a:t>
            </a:r>
            <a:endParaRPr lang="es-MX" sz="1800" b="1" dirty="0">
              <a:solidFill>
                <a:schemeClr val="bg1"/>
              </a:solidFill>
              <a:latin typeface="Verdana" panose="020B0604030504040204" pitchFamily="34" charset="0"/>
              <a:ea typeface="Verdana" panose="020B0604030504040204" pitchFamily="34" charset="0"/>
            </a:endParaRPr>
          </a:p>
        </p:txBody>
      </p:sp>
      <p:pic>
        <p:nvPicPr>
          <p:cNvPr id="4" name="Imagen 3">
            <a:extLst>
              <a:ext uri="{FF2B5EF4-FFF2-40B4-BE49-F238E27FC236}">
                <a16:creationId xmlns:a16="http://schemas.microsoft.com/office/drawing/2014/main" id="{C3CC25C9-C197-607B-5148-158EFA2960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Tree>
    <p:extLst>
      <p:ext uri="{BB962C8B-B14F-4D97-AF65-F5344CB8AC3E}">
        <p14:creationId xmlns:p14="http://schemas.microsoft.com/office/powerpoint/2010/main" val="30505228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onóstico amenaza deslizamientos tierra">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13" name="Marcador de texto 12"/>
          <p:cNvSpPr>
            <a:spLocks noGrp="1"/>
          </p:cNvSpPr>
          <p:nvPr>
            <p:ph type="body" sz="quarter" idx="10"/>
          </p:nvPr>
        </p:nvSpPr>
        <p:spPr>
          <a:xfrm>
            <a:off x="1171067" y="780402"/>
            <a:ext cx="4263576" cy="261610"/>
          </a:xfrm>
        </p:spPr>
        <p:txBody>
          <a:bodyPr>
            <a:noAutofit/>
          </a:bodyPr>
          <a:lstStyle>
            <a:lvl1pPr marL="0" indent="0" algn="l">
              <a:buNone/>
              <a:defRPr sz="1200" b="1">
                <a:solidFill>
                  <a:schemeClr val="accent6">
                    <a:lumMod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3" name="Imagen 2">
            <a:extLst>
              <a:ext uri="{FF2B5EF4-FFF2-40B4-BE49-F238E27FC236}">
                <a16:creationId xmlns:a16="http://schemas.microsoft.com/office/drawing/2014/main" id="{6B334709-92B6-4D09-C26E-79CD5F8F699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A5AD9810-73B5-21CA-E822-5089639E52BA}"/>
              </a:ext>
            </a:extLst>
          </p:cNvPr>
          <p:cNvSpPr/>
          <p:nvPr userDrawn="1"/>
        </p:nvSpPr>
        <p:spPr>
          <a:xfrm rot="5400000">
            <a:off x="2531470" y="-2303023"/>
            <a:ext cx="510532" cy="5573476"/>
          </a:xfrm>
          <a:prstGeom prst="round2SameRect">
            <a:avLst/>
          </a:prstGeom>
          <a:gradFill flip="none" rotWithShape="1">
            <a:gsLst>
              <a:gs pos="0">
                <a:srgbClr val="6C320A"/>
              </a:gs>
              <a:gs pos="33000">
                <a:schemeClr val="accent6">
                  <a:lumMod val="5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1045292" y="231240"/>
            <a:ext cx="3190296" cy="523220"/>
          </a:xfrm>
          <a:prstGeom prst="rect">
            <a:avLst/>
          </a:prstGeom>
          <a:noFill/>
        </p:spPr>
        <p:txBody>
          <a:bodyPr wrap="none" rtlCol="0">
            <a:spAutoFit/>
          </a:bodyPr>
          <a:lstStyle/>
          <a:p>
            <a:pPr algn="l"/>
            <a:r>
              <a:rPr lang="es-ES" sz="1400" b="1" dirty="0">
                <a:solidFill>
                  <a:schemeClr val="bg1"/>
                </a:solidFill>
                <a:latin typeface="Verdana" panose="020B0604030504040204" pitchFamily="34" charset="0"/>
                <a:ea typeface="Verdana" panose="020B0604030504040204" pitchFamily="34" charset="0"/>
              </a:rPr>
              <a:t>Pronóstico de la Amenaza por</a:t>
            </a:r>
          </a:p>
          <a:p>
            <a:pPr algn="l"/>
            <a:r>
              <a:rPr lang="es-ES" sz="1400" b="1" dirty="0">
                <a:solidFill>
                  <a:schemeClr val="bg1"/>
                </a:solidFill>
                <a:latin typeface="Verdana" panose="020B0604030504040204" pitchFamily="34" charset="0"/>
                <a:ea typeface="Verdana" panose="020B0604030504040204" pitchFamily="34" charset="0"/>
              </a:rPr>
              <a:t>Deslizamientos de Tierra</a:t>
            </a:r>
            <a:endParaRPr lang="es-MX" sz="1400" b="1" dirty="0">
              <a:solidFill>
                <a:schemeClr val="bg1"/>
              </a:solidFill>
              <a:latin typeface="Verdana" panose="020B0604030504040204" pitchFamily="34" charset="0"/>
              <a:ea typeface="Verdana" panose="020B0604030504040204" pitchFamily="34" charset="0"/>
            </a:endParaRPr>
          </a:p>
        </p:txBody>
      </p:sp>
      <p:pic>
        <p:nvPicPr>
          <p:cNvPr id="2" name="Imagen 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308697" y="206806"/>
            <a:ext cx="547654" cy="547654"/>
          </a:xfrm>
          <a:prstGeom prst="rect">
            <a:avLst/>
          </a:prstGeom>
        </p:spPr>
      </p:pic>
    </p:spTree>
    <p:extLst>
      <p:ext uri="{BB962C8B-B14F-4D97-AF65-F5344CB8AC3E}">
        <p14:creationId xmlns:p14="http://schemas.microsoft.com/office/powerpoint/2010/main" val="26367277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nóstico amenaza incendios vegetal">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13" name="Marcador de texto 12"/>
          <p:cNvSpPr>
            <a:spLocks noGrp="1"/>
          </p:cNvSpPr>
          <p:nvPr>
            <p:ph type="body" sz="quarter" idx="10"/>
          </p:nvPr>
        </p:nvSpPr>
        <p:spPr>
          <a:xfrm>
            <a:off x="845523" y="780401"/>
            <a:ext cx="4524959" cy="261611"/>
          </a:xfrm>
        </p:spPr>
        <p:txBody>
          <a:bodyPr>
            <a:noAutofit/>
          </a:bodyPr>
          <a:lstStyle>
            <a:lvl1pPr marL="0" indent="0" algn="l">
              <a:buNone/>
              <a:defRPr sz="1200" b="1">
                <a:solidFill>
                  <a:srgbClr val="C00000"/>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3" name="Imagen 2">
            <a:extLst>
              <a:ext uri="{FF2B5EF4-FFF2-40B4-BE49-F238E27FC236}">
                <a16:creationId xmlns:a16="http://schemas.microsoft.com/office/drawing/2014/main" id="{C377453F-FEE5-6557-7DF5-C92BA814C5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722760E1-F7EB-8053-D0F6-F4F8022BF84C}"/>
              </a:ext>
            </a:extLst>
          </p:cNvPr>
          <p:cNvSpPr/>
          <p:nvPr userDrawn="1"/>
        </p:nvSpPr>
        <p:spPr>
          <a:xfrm rot="5400000">
            <a:off x="2531470" y="-2303023"/>
            <a:ext cx="510532" cy="5573476"/>
          </a:xfrm>
          <a:prstGeom prst="round2SameRect">
            <a:avLst/>
          </a:prstGeom>
          <a:gradFill flip="none" rotWithShape="1">
            <a:gsLst>
              <a:gs pos="100000">
                <a:srgbClr val="A10E07"/>
              </a:gs>
              <a:gs pos="0">
                <a:schemeClr val="accent4"/>
              </a:gs>
              <a:gs pos="28000">
                <a:srgbClr val="FF000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810883" y="222105"/>
            <a:ext cx="3735238" cy="523220"/>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Pronóstico de la Amenaza por</a:t>
            </a:r>
          </a:p>
          <a:p>
            <a:pPr algn="l"/>
            <a:r>
              <a:rPr lang="es-ES" sz="1400" b="1" dirty="0">
                <a:solidFill>
                  <a:schemeClr val="bg1"/>
                </a:solidFill>
                <a:latin typeface="Verdana" panose="020B0604030504040204" pitchFamily="34" charset="0"/>
                <a:ea typeface="Verdana" panose="020B0604030504040204" pitchFamily="34" charset="0"/>
              </a:rPr>
              <a:t>Incendios de la Cobertura Vegetal</a:t>
            </a:r>
            <a:endParaRPr lang="es-MX" sz="1400" b="1" dirty="0">
              <a:solidFill>
                <a:schemeClr val="bg1"/>
              </a:solidFill>
              <a:latin typeface="Verdana" panose="020B0604030504040204" pitchFamily="34" charset="0"/>
              <a:ea typeface="Verdana" panose="020B0604030504040204" pitchFamily="34" charset="0"/>
            </a:endParaRPr>
          </a:p>
        </p:txBody>
      </p:sp>
      <p:pic>
        <p:nvPicPr>
          <p:cNvPr id="2" name="Imagen 1"/>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62032" y="314100"/>
            <a:ext cx="252946" cy="344488"/>
          </a:xfrm>
          <a:prstGeom prst="rect">
            <a:avLst/>
          </a:prstGeom>
        </p:spPr>
      </p:pic>
    </p:spTree>
    <p:extLst>
      <p:ext uri="{BB962C8B-B14F-4D97-AF65-F5344CB8AC3E}">
        <p14:creationId xmlns:p14="http://schemas.microsoft.com/office/powerpoint/2010/main" val="28624685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letas Meteomarinas CARIBE">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8" name="Rectángulo redondeado 7"/>
          <p:cNvSpPr/>
          <p:nvPr userDrawn="1"/>
        </p:nvSpPr>
        <p:spPr>
          <a:xfrm>
            <a:off x="8616007" y="1047965"/>
            <a:ext cx="3420783" cy="5096993"/>
          </a:xfrm>
          <a:prstGeom prst="roundRect">
            <a:avLst>
              <a:gd name="adj" fmla="val 470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11" name="object 2"/>
          <p:cNvSpPr>
            <a:spLocks noChangeArrowheads="1"/>
          </p:cNvSpPr>
          <p:nvPr userDrawn="1"/>
        </p:nvSpPr>
        <p:spPr bwMode="auto">
          <a:xfrm>
            <a:off x="69066" y="1201921"/>
            <a:ext cx="8544909" cy="501609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914126" rtl="0" eaLnBrk="1" fontAlgn="base" latinLnBrk="0" hangingPunct="1">
              <a:lnSpc>
                <a:spcPct val="100000"/>
              </a:lnSpc>
              <a:spcBef>
                <a:spcPct val="0"/>
              </a:spcBef>
              <a:spcAft>
                <a:spcPct val="0"/>
              </a:spcAft>
              <a:buClrTx/>
              <a:buSzTx/>
              <a:buFontTx/>
              <a:buNone/>
              <a:tabLst/>
              <a:defRPr/>
            </a:pPr>
            <a:endParaRPr kumimoji="0" lang="es-CO" altLang="es-CO" sz="3198"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sym typeface="Arial"/>
            </a:endParaRPr>
          </a:p>
        </p:txBody>
      </p:sp>
      <p:sp>
        <p:nvSpPr>
          <p:cNvPr id="3" name="CuadroTexto 2"/>
          <p:cNvSpPr txBox="1"/>
          <p:nvPr userDrawn="1"/>
        </p:nvSpPr>
        <p:spPr>
          <a:xfrm>
            <a:off x="8665440" y="1174966"/>
            <a:ext cx="3200418" cy="307777"/>
          </a:xfrm>
          <a:prstGeom prst="rect">
            <a:avLst/>
          </a:prstGeom>
          <a:noFill/>
        </p:spPr>
        <p:txBody>
          <a:bodyPr wrap="square" rtlCol="0">
            <a:spAutoFit/>
          </a:bodyPr>
          <a:lstStyle/>
          <a:p>
            <a:r>
              <a:rPr lang="es-CO" sz="1400" b="1" dirty="0">
                <a:solidFill>
                  <a:srgbClr val="004070"/>
                </a:solidFill>
                <a:latin typeface="Verdana" panose="020B0604030504040204" pitchFamily="34" charset="0"/>
                <a:ea typeface="Verdana" panose="020B0604030504040204" pitchFamily="34" charset="0"/>
              </a:rPr>
              <a:t>Abreviaturas</a:t>
            </a:r>
            <a:endParaRPr lang="es-MX" sz="1400" b="1" dirty="0">
              <a:solidFill>
                <a:srgbClr val="004070"/>
              </a:solidFill>
              <a:latin typeface="Verdana" panose="020B0604030504040204" pitchFamily="34" charset="0"/>
              <a:ea typeface="Verdana" panose="020B0604030504040204" pitchFamily="34" charset="0"/>
            </a:endParaRPr>
          </a:p>
        </p:txBody>
      </p:sp>
      <p:sp>
        <p:nvSpPr>
          <p:cNvPr id="12" name="CuadroTexto 11"/>
          <p:cNvSpPr txBox="1"/>
          <p:nvPr userDrawn="1"/>
        </p:nvSpPr>
        <p:spPr>
          <a:xfrm>
            <a:off x="8776543" y="1496131"/>
            <a:ext cx="3195511" cy="507831"/>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VV</a:t>
            </a:r>
            <a:r>
              <a:rPr lang="es-CO" sz="900" dirty="0">
                <a:latin typeface="Verdana" panose="020B0604030504040204" pitchFamily="34" charset="0"/>
                <a:ea typeface="Verdana" panose="020B0604030504040204" pitchFamily="34" charset="0"/>
              </a:rPr>
              <a:t> </a:t>
            </a:r>
            <a:r>
              <a:rPr lang="es-CO" sz="900" dirty="0">
                <a:solidFill>
                  <a:schemeClr val="tx1">
                    <a:lumMod val="50000"/>
                    <a:lumOff val="50000"/>
                  </a:schemeClr>
                </a:solidFill>
                <a:latin typeface="Verdana" panose="020B0604030504040204" pitchFamily="34" charset="0"/>
                <a:ea typeface="Verdana" panose="020B0604030504040204" pitchFamily="34" charset="0"/>
              </a:rPr>
              <a:t>– Velocidad del viento máxima</a:t>
            </a:r>
            <a:r>
              <a:rPr lang="es-CO" sz="900" baseline="0" dirty="0">
                <a:solidFill>
                  <a:schemeClr val="tx1">
                    <a:lumMod val="50000"/>
                    <a:lumOff val="50000"/>
                  </a:schemeClr>
                </a:solidFill>
                <a:latin typeface="Verdana" panose="020B0604030504040204" pitchFamily="34" charset="0"/>
                <a:ea typeface="Verdana" panose="020B0604030504040204" pitchFamily="34" charset="0"/>
              </a:rPr>
              <a:t> </a:t>
            </a:r>
            <a:r>
              <a:rPr lang="es-CO" sz="900" dirty="0">
                <a:solidFill>
                  <a:schemeClr val="tx1">
                    <a:lumMod val="50000"/>
                    <a:lumOff val="50000"/>
                  </a:schemeClr>
                </a:solidFill>
                <a:latin typeface="Verdana" panose="020B0604030504040204" pitchFamily="34" charset="0"/>
                <a:ea typeface="Verdana" panose="020B0604030504040204" pitchFamily="34" charset="0"/>
              </a:rPr>
              <a:t>probable.</a:t>
            </a:r>
          </a:p>
          <a:p>
            <a:r>
              <a:rPr lang="es-CO" sz="900" b="1" dirty="0">
                <a:solidFill>
                  <a:srgbClr val="004070"/>
                </a:solidFill>
                <a:latin typeface="Verdana" panose="020B0604030504040204" pitchFamily="34" charset="0"/>
                <a:ea typeface="Verdana" panose="020B0604030504040204" pitchFamily="34" charset="0"/>
              </a:rPr>
              <a:t>DV</a:t>
            </a:r>
            <a:r>
              <a:rPr lang="es-CO" sz="900" dirty="0">
                <a:solidFill>
                  <a:schemeClr val="tx1">
                    <a:lumMod val="50000"/>
                    <a:lumOff val="50000"/>
                  </a:schemeClr>
                </a:solidFill>
                <a:latin typeface="Verdana" panose="020B0604030504040204" pitchFamily="34" charset="0"/>
                <a:ea typeface="Verdana" panose="020B0604030504040204" pitchFamily="34" charset="0"/>
              </a:rPr>
              <a:t> – Dirección predominante del viento.</a:t>
            </a:r>
          </a:p>
          <a:p>
            <a:r>
              <a:rPr lang="es-CO" sz="900" b="1" dirty="0">
                <a:solidFill>
                  <a:srgbClr val="004070"/>
                </a:solidFill>
                <a:latin typeface="Verdana" panose="020B0604030504040204" pitchFamily="34" charset="0"/>
                <a:ea typeface="Verdana" panose="020B0604030504040204" pitchFamily="34" charset="0"/>
              </a:rPr>
              <a:t>AO</a:t>
            </a:r>
            <a:r>
              <a:rPr lang="es-CO" sz="900" dirty="0">
                <a:solidFill>
                  <a:schemeClr val="tx1">
                    <a:lumMod val="50000"/>
                    <a:lumOff val="50000"/>
                  </a:schemeClr>
                </a:solidFill>
                <a:latin typeface="Verdana" panose="020B0604030504040204" pitchFamily="34" charset="0"/>
                <a:ea typeface="Verdana" panose="020B0604030504040204" pitchFamily="34" charset="0"/>
              </a:rPr>
              <a:t> – Altura significativa de la ola.</a:t>
            </a:r>
            <a:endParaRPr lang="es-MX" sz="900"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14" name="CuadroTexto 13"/>
          <p:cNvSpPr txBox="1"/>
          <p:nvPr userDrawn="1"/>
        </p:nvSpPr>
        <p:spPr>
          <a:xfrm>
            <a:off x="8665440" y="2020160"/>
            <a:ext cx="3200418" cy="307777"/>
          </a:xfrm>
          <a:prstGeom prst="rect">
            <a:avLst/>
          </a:prstGeom>
          <a:noFill/>
        </p:spPr>
        <p:txBody>
          <a:bodyPr wrap="square" rtlCol="0">
            <a:spAutoFit/>
          </a:bodyPr>
          <a:lstStyle/>
          <a:p>
            <a:r>
              <a:rPr lang="es-CO" sz="1400" b="1" dirty="0">
                <a:solidFill>
                  <a:srgbClr val="004070"/>
                </a:solidFill>
                <a:latin typeface="Verdana" panose="020B0604030504040204" pitchFamily="34" charset="0"/>
                <a:ea typeface="Verdana" panose="020B0604030504040204" pitchFamily="34" charset="0"/>
              </a:rPr>
              <a:t>Convenciones</a:t>
            </a:r>
            <a:endParaRPr lang="es-MX" sz="1400" b="1" dirty="0">
              <a:solidFill>
                <a:srgbClr val="004070"/>
              </a:solidFill>
              <a:latin typeface="Verdana" panose="020B0604030504040204" pitchFamily="34" charset="0"/>
              <a:ea typeface="Verdana" panose="020B0604030504040204" pitchFamily="34" charset="0"/>
            </a:endParaRPr>
          </a:p>
        </p:txBody>
      </p:sp>
      <p:sp>
        <p:nvSpPr>
          <p:cNvPr id="15" name="CuadroTexto 14"/>
          <p:cNvSpPr txBox="1"/>
          <p:nvPr userDrawn="1"/>
        </p:nvSpPr>
        <p:spPr>
          <a:xfrm>
            <a:off x="9231537" y="2358721"/>
            <a:ext cx="2667297" cy="1508105"/>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Tiempo Lluvioso</a:t>
            </a:r>
          </a:p>
          <a:p>
            <a:r>
              <a:rPr lang="es-CO" sz="700" b="0" dirty="0">
                <a:solidFill>
                  <a:schemeClr val="tx1">
                    <a:lumMod val="50000"/>
                    <a:lumOff val="50000"/>
                  </a:schemeClr>
                </a:solidFill>
                <a:latin typeface="Verdana" panose="020B0604030504040204" pitchFamily="34" charset="0"/>
                <a:ea typeface="Verdana" panose="020B0604030504040204" pitchFamily="34" charset="0"/>
              </a:rPr>
              <a:t>Probabilidad de lluvias moderadas a fuertes, en algunos</a:t>
            </a:r>
            <a:r>
              <a:rPr lang="es-CO" sz="700" b="0" baseline="0" dirty="0">
                <a:solidFill>
                  <a:schemeClr val="tx1">
                    <a:lumMod val="50000"/>
                    <a:lumOff val="50000"/>
                  </a:schemeClr>
                </a:solidFill>
                <a:latin typeface="Verdana" panose="020B0604030504040204" pitchFamily="34" charset="0"/>
                <a:ea typeface="Verdana" panose="020B0604030504040204" pitchFamily="34" charset="0"/>
              </a:rPr>
              <a:t> casos con posibilidad de tormentas eléctricas y rachas de viento.</a:t>
            </a:r>
          </a:p>
          <a:p>
            <a:r>
              <a:rPr lang="es-CO" sz="300" b="0" baseline="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O" sz="900" b="1" dirty="0">
                <a:solidFill>
                  <a:srgbClr val="004070"/>
                </a:solidFill>
                <a:latin typeface="Verdana" panose="020B0604030504040204" pitchFamily="34" charset="0"/>
                <a:ea typeface="Verdana" panose="020B0604030504040204" pitchFamily="34" charset="0"/>
              </a:rPr>
              <a:t>Sugerencia</a:t>
            </a:r>
            <a:r>
              <a:rPr lang="es-CO" sz="900" b="1" baseline="0" dirty="0">
                <a:solidFill>
                  <a:srgbClr val="004070"/>
                </a:solidFill>
                <a:latin typeface="Verdana" panose="020B0604030504040204" pitchFamily="34" charset="0"/>
                <a:ea typeface="Verdana" panose="020B0604030504040204" pitchFamily="34" charset="0"/>
              </a:rPr>
              <a:t> o recomendación</a:t>
            </a:r>
          </a:p>
          <a:p>
            <a:pPr marL="0" marR="0" indent="0" algn="l" defTabSz="648035" rtl="0" eaLnBrk="1" fontAlgn="auto" latinLnBrk="0" hangingPunct="1">
              <a:lnSpc>
                <a:spcPct val="100000"/>
              </a:lnSpc>
              <a:spcBef>
                <a:spcPts val="0"/>
              </a:spcBef>
              <a:spcAft>
                <a:spcPts val="0"/>
              </a:spcAft>
              <a:buClrTx/>
              <a:buSzTx/>
              <a:buFontTx/>
              <a:buNone/>
              <a:tabLst/>
              <a:defRPr/>
            </a:pPr>
            <a:r>
              <a:rPr lang="es-CO" sz="700" kern="1200" dirty="0">
                <a:solidFill>
                  <a:schemeClr val="tx1">
                    <a:lumMod val="50000"/>
                    <a:lumOff val="50000"/>
                  </a:schemeClr>
                </a:solidFill>
                <a:latin typeface="Verdana" panose="020B0604030504040204" pitchFamily="34" charset="0"/>
                <a:ea typeface="Verdana" panose="020B0604030504040204" pitchFamily="34" charset="0"/>
              </a:rPr>
              <a:t>A las embarcaciones de poco calado,</a:t>
            </a:r>
            <a:r>
              <a:rPr lang="es-CO" sz="700" kern="1200" baseline="0" dirty="0">
                <a:solidFill>
                  <a:schemeClr val="tx1">
                    <a:lumMod val="50000"/>
                    <a:lumOff val="50000"/>
                  </a:schemeClr>
                </a:solidFill>
                <a:latin typeface="Verdana" panose="020B0604030504040204" pitchFamily="34" charset="0"/>
                <a:ea typeface="Verdana" panose="020B0604030504040204" pitchFamily="34" charset="0"/>
              </a:rPr>
              <a:t> consultar con las Capitanías de puerto antes de zarpar en zonas de inminente tempestad.</a:t>
            </a:r>
            <a:endParaRPr lang="es-CO" sz="700" kern="1200" dirty="0">
              <a:solidFill>
                <a:schemeClr val="tx1">
                  <a:lumMod val="50000"/>
                  <a:lumOff val="50000"/>
                </a:schemeClr>
              </a:solidFill>
              <a:latin typeface="Verdana" panose="020B0604030504040204" pitchFamily="34" charset="0"/>
              <a:ea typeface="Verdana" panose="020B0604030504040204" pitchFamily="34" charset="0"/>
              <a:cs typeface="+mn-cs"/>
            </a:endParaRPr>
          </a:p>
          <a:p>
            <a:pPr marL="0" marR="0" indent="0" algn="l" defTabSz="648035" rtl="0" eaLnBrk="1" fontAlgn="auto" latinLnBrk="0" hangingPunct="1">
              <a:lnSpc>
                <a:spcPct val="100000"/>
              </a:lnSpc>
              <a:spcBef>
                <a:spcPts val="0"/>
              </a:spcBef>
              <a:spcAft>
                <a:spcPts val="0"/>
              </a:spcAft>
              <a:buClrTx/>
              <a:buSzTx/>
              <a:buFontTx/>
              <a:buNone/>
              <a:tabLst/>
              <a:defRPr/>
            </a:pPr>
            <a:r>
              <a:rPr lang="es-CO" sz="700" kern="120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648035" rtl="0" eaLnBrk="1" fontAlgn="auto" latinLnBrk="0" hangingPunct="1">
              <a:lnSpc>
                <a:spcPct val="100000"/>
              </a:lnSpc>
              <a:spcBef>
                <a:spcPts val="0"/>
              </a:spcBef>
              <a:spcAft>
                <a:spcPts val="0"/>
              </a:spcAft>
              <a:buClrTx/>
              <a:buSzTx/>
              <a:buFontTx/>
              <a:buNone/>
              <a:tabLst/>
              <a:defRPr/>
            </a:pPr>
            <a:r>
              <a:rPr lang="es-CO" sz="700" kern="1200" dirty="0">
                <a:solidFill>
                  <a:schemeClr val="tx1">
                    <a:lumMod val="50000"/>
                    <a:lumOff val="50000"/>
                  </a:schemeClr>
                </a:solidFill>
                <a:latin typeface="Verdana" panose="020B0604030504040204" pitchFamily="34" charset="0"/>
                <a:ea typeface="Verdana" panose="020B0604030504040204" pitchFamily="34" charset="0"/>
              </a:rPr>
              <a:t>A los bañistas y habitantes costeros,</a:t>
            </a:r>
            <a:r>
              <a:rPr lang="es-CO" sz="700" kern="1200" baseline="0" dirty="0">
                <a:solidFill>
                  <a:schemeClr val="tx1">
                    <a:lumMod val="50000"/>
                    <a:lumOff val="50000"/>
                  </a:schemeClr>
                </a:solidFill>
                <a:latin typeface="Verdana" panose="020B0604030504040204" pitchFamily="34" charset="0"/>
                <a:ea typeface="Verdana" panose="020B0604030504040204" pitchFamily="34" charset="0"/>
              </a:rPr>
              <a:t> estar atentos a la evolución de las condiciones meteorológicas y a los avisos de las autoridades locales.</a:t>
            </a:r>
            <a:endParaRPr lang="es-CO" sz="700" kern="1200" dirty="0">
              <a:solidFill>
                <a:schemeClr val="tx1">
                  <a:lumMod val="50000"/>
                  <a:lumOff val="50000"/>
                </a:schemeClr>
              </a:solidFill>
              <a:latin typeface="Verdana" panose="020B0604030504040204" pitchFamily="34" charset="0"/>
              <a:ea typeface="Verdana" panose="020B0604030504040204" pitchFamily="34" charset="0"/>
              <a:cs typeface="+mn-cs"/>
            </a:endParaRPr>
          </a:p>
        </p:txBody>
      </p:sp>
      <p:pic>
        <p:nvPicPr>
          <p:cNvPr id="16" name="Picture 4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818770" y="2375985"/>
            <a:ext cx="367293" cy="368897"/>
          </a:xfrm>
          <a:prstGeom prst="rect">
            <a:avLst/>
          </a:prstGeom>
        </p:spPr>
      </p:pic>
      <p:sp>
        <p:nvSpPr>
          <p:cNvPr id="17" name="CuadroTexto 16"/>
          <p:cNvSpPr txBox="1"/>
          <p:nvPr userDrawn="1"/>
        </p:nvSpPr>
        <p:spPr>
          <a:xfrm>
            <a:off x="9231537" y="3872368"/>
            <a:ext cx="2667297" cy="877163"/>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Pleamar</a:t>
            </a:r>
          </a:p>
          <a:p>
            <a:r>
              <a:rPr lang="es-CO" sz="700" b="0" dirty="0">
                <a:solidFill>
                  <a:schemeClr val="tx1">
                    <a:lumMod val="50000"/>
                    <a:lumOff val="50000"/>
                  </a:schemeClr>
                </a:solidFill>
                <a:latin typeface="Verdana" panose="020B0604030504040204" pitchFamily="34" charset="0"/>
                <a:ea typeface="Verdana" panose="020B0604030504040204" pitchFamily="34" charset="0"/>
              </a:rPr>
              <a:t>La marea alcanzará su máximo nivel en el intervalo de tiempo</a:t>
            </a:r>
            <a:r>
              <a:rPr lang="es-CO" sz="700" b="0" baseline="0" dirty="0">
                <a:solidFill>
                  <a:schemeClr val="tx1">
                    <a:lumMod val="50000"/>
                    <a:lumOff val="50000"/>
                  </a:schemeClr>
                </a:solidFill>
                <a:latin typeface="Verdana" panose="020B0604030504040204" pitchFamily="34" charset="0"/>
                <a:ea typeface="Verdana" panose="020B0604030504040204" pitchFamily="34" charset="0"/>
              </a:rPr>
              <a:t> establecido.</a:t>
            </a:r>
          </a:p>
          <a:p>
            <a:r>
              <a:rPr lang="es-CO" sz="300" b="0" baseline="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O" sz="900" b="1" dirty="0">
                <a:solidFill>
                  <a:srgbClr val="004070"/>
                </a:solidFill>
                <a:latin typeface="Verdana" panose="020B0604030504040204" pitchFamily="34" charset="0"/>
                <a:ea typeface="Verdana" panose="020B0604030504040204" pitchFamily="34" charset="0"/>
              </a:rPr>
              <a:t>Sugerencia</a:t>
            </a:r>
            <a:r>
              <a:rPr lang="es-CO" sz="900" b="1" baseline="0" dirty="0">
                <a:solidFill>
                  <a:srgbClr val="004070"/>
                </a:solidFill>
                <a:latin typeface="Verdana" panose="020B0604030504040204" pitchFamily="34" charset="0"/>
                <a:ea typeface="Verdana" panose="020B0604030504040204" pitchFamily="34" charset="0"/>
              </a:rPr>
              <a:t> o recomendación</a:t>
            </a:r>
          </a:p>
          <a:p>
            <a:pPr marL="0" marR="0" indent="0" algn="l" defTabSz="914400" rtl="0" eaLnBrk="1" fontAlgn="auto" latinLnBrk="0" hangingPunct="1">
              <a:lnSpc>
                <a:spcPct val="100000"/>
              </a:lnSpc>
              <a:spcBef>
                <a:spcPts val="0"/>
              </a:spcBef>
              <a:spcAft>
                <a:spcPts val="0"/>
              </a:spcAft>
              <a:buClrTx/>
              <a:buSzTx/>
              <a:buFontTx/>
              <a:buNone/>
              <a:tabLst/>
              <a:defRPr/>
            </a:pPr>
            <a:r>
              <a:rPr lang="es-CO" sz="700" dirty="0">
                <a:solidFill>
                  <a:schemeClr val="tx1">
                    <a:lumMod val="50000"/>
                    <a:lumOff val="50000"/>
                  </a:schemeClr>
                </a:solidFill>
                <a:latin typeface="Verdana" panose="020B0604030504040204" pitchFamily="34" charset="0"/>
                <a:ea typeface="Verdana" panose="020B0604030504040204" pitchFamily="34" charset="0"/>
              </a:rPr>
              <a:t>Se sugiere</a:t>
            </a:r>
            <a:r>
              <a:rPr lang="es-CO" sz="700" baseline="0" dirty="0">
                <a:solidFill>
                  <a:schemeClr val="tx1">
                    <a:lumMod val="50000"/>
                    <a:lumOff val="50000"/>
                  </a:schemeClr>
                </a:solidFill>
                <a:latin typeface="Verdana" panose="020B0604030504040204" pitchFamily="34" charset="0"/>
                <a:ea typeface="Verdana" panose="020B0604030504040204" pitchFamily="34" charset="0"/>
              </a:rPr>
              <a:t> a los habitantes costeros estar atentos a la evolución del fenómeno.</a:t>
            </a:r>
            <a:endParaRPr lang="es-CO" sz="700" dirty="0">
              <a:solidFill>
                <a:schemeClr val="tx1">
                  <a:lumMod val="50000"/>
                  <a:lumOff val="50000"/>
                </a:schemeClr>
              </a:solidFill>
              <a:latin typeface="Verdana" panose="020B0604030504040204" pitchFamily="34" charset="0"/>
              <a:ea typeface="Verdana" panose="020B0604030504040204" pitchFamily="34" charset="0"/>
              <a:cs typeface="Calibri"/>
            </a:endParaRPr>
          </a:p>
        </p:txBody>
      </p:sp>
      <p:pic>
        <p:nvPicPr>
          <p:cNvPr id="18" name="Picture 49"/>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8818770" y="3921538"/>
            <a:ext cx="367293" cy="381320"/>
          </a:xfrm>
          <a:prstGeom prst="rect">
            <a:avLst/>
          </a:prstGeom>
        </p:spPr>
      </p:pic>
      <p:sp>
        <p:nvSpPr>
          <p:cNvPr id="19" name="CuadroTexto 18"/>
          <p:cNvSpPr txBox="1"/>
          <p:nvPr userDrawn="1"/>
        </p:nvSpPr>
        <p:spPr>
          <a:xfrm>
            <a:off x="9231537" y="4778118"/>
            <a:ext cx="2667297" cy="1292662"/>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Viento y oleaje</a:t>
            </a:r>
          </a:p>
          <a:p>
            <a:r>
              <a:rPr lang="es-CO" sz="700" b="0" dirty="0">
                <a:solidFill>
                  <a:schemeClr val="tx1">
                    <a:lumMod val="50000"/>
                    <a:lumOff val="50000"/>
                  </a:schemeClr>
                </a:solidFill>
                <a:latin typeface="Verdana" panose="020B0604030504040204" pitchFamily="34" charset="0"/>
                <a:ea typeface="Verdana" panose="020B0604030504040204" pitchFamily="34" charset="0"/>
              </a:rPr>
              <a:t>Velocidad del viento y altura del oleaje con valores por encima de lo normal para la época.</a:t>
            </a:r>
            <a:endParaRPr lang="es-CO" sz="700" b="0" baseline="0" dirty="0">
              <a:solidFill>
                <a:schemeClr val="tx1">
                  <a:lumMod val="50000"/>
                  <a:lumOff val="50000"/>
                </a:schemeClr>
              </a:solidFill>
              <a:latin typeface="Verdana" panose="020B0604030504040204" pitchFamily="34" charset="0"/>
              <a:ea typeface="Verdana" panose="020B0604030504040204" pitchFamily="34" charset="0"/>
            </a:endParaRPr>
          </a:p>
          <a:p>
            <a:r>
              <a:rPr lang="es-CO" sz="300" b="0" baseline="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O" sz="900" b="1" dirty="0">
                <a:solidFill>
                  <a:srgbClr val="004070"/>
                </a:solidFill>
                <a:latin typeface="Verdana" panose="020B0604030504040204" pitchFamily="34" charset="0"/>
                <a:ea typeface="Verdana" panose="020B0604030504040204" pitchFamily="34" charset="0"/>
              </a:rPr>
              <a:t>Sugerencia</a:t>
            </a:r>
            <a:r>
              <a:rPr lang="es-CO" sz="900" b="1" baseline="0" dirty="0">
                <a:solidFill>
                  <a:srgbClr val="004070"/>
                </a:solidFill>
                <a:latin typeface="Verdana" panose="020B0604030504040204" pitchFamily="34" charset="0"/>
                <a:ea typeface="Verdana" panose="020B0604030504040204" pitchFamily="34" charset="0"/>
              </a:rPr>
              <a:t> o recomendación</a:t>
            </a:r>
          </a:p>
          <a:p>
            <a:pPr marL="0" marR="0" indent="0" algn="l" defTabSz="648035" rtl="0" eaLnBrk="1" fontAlgn="auto" latinLnBrk="0" hangingPunct="1">
              <a:lnSpc>
                <a:spcPct val="100000"/>
              </a:lnSpc>
              <a:spcBef>
                <a:spcPts val="0"/>
              </a:spcBef>
              <a:spcAft>
                <a:spcPts val="0"/>
              </a:spcAft>
              <a:buClrTx/>
              <a:buSzTx/>
              <a:buFontTx/>
              <a:buNone/>
              <a:tabLst/>
              <a:defRPr/>
            </a:pPr>
            <a:r>
              <a:rPr lang="es-CO" sz="700" dirty="0">
                <a:solidFill>
                  <a:schemeClr val="tx1">
                    <a:lumMod val="50000"/>
                    <a:lumOff val="50000"/>
                  </a:schemeClr>
                </a:solidFill>
                <a:latin typeface="Verdana" panose="020B0604030504040204" pitchFamily="34" charset="0"/>
                <a:ea typeface="Verdana" panose="020B0604030504040204" pitchFamily="34" charset="0"/>
              </a:rPr>
              <a:t>A los bañistas y habitantes costeros,</a:t>
            </a:r>
            <a:r>
              <a:rPr lang="es-CO" sz="700" baseline="0" dirty="0">
                <a:solidFill>
                  <a:schemeClr val="tx1">
                    <a:lumMod val="50000"/>
                    <a:lumOff val="50000"/>
                  </a:schemeClr>
                </a:solidFill>
                <a:latin typeface="Verdana" panose="020B0604030504040204" pitchFamily="34" charset="0"/>
                <a:ea typeface="Verdana" panose="020B0604030504040204" pitchFamily="34" charset="0"/>
              </a:rPr>
              <a:t> estar atentos a la evolución del fenómeno y a las indicaciones de las autoridades locales.</a:t>
            </a:r>
          </a:p>
          <a:p>
            <a:pPr marL="0" marR="0" indent="0" algn="l" defTabSz="648035" rtl="0" eaLnBrk="1" fontAlgn="auto" latinLnBrk="0" hangingPunct="1">
              <a:lnSpc>
                <a:spcPct val="100000"/>
              </a:lnSpc>
              <a:spcBef>
                <a:spcPts val="0"/>
              </a:spcBef>
              <a:spcAft>
                <a:spcPts val="0"/>
              </a:spcAft>
              <a:buClrTx/>
              <a:buSzTx/>
              <a:buFontTx/>
              <a:buNone/>
              <a:tabLst/>
              <a:defRPr/>
            </a:pPr>
            <a:endParaRPr lang="es-CO" sz="700" baseline="0" dirty="0">
              <a:solidFill>
                <a:schemeClr val="tx1">
                  <a:lumMod val="50000"/>
                  <a:lumOff val="50000"/>
                </a:schemeClr>
              </a:solidFill>
              <a:latin typeface="Verdana" panose="020B0604030504040204" pitchFamily="34" charset="0"/>
              <a:ea typeface="Verdana" panose="020B0604030504040204" pitchFamily="34" charset="0"/>
            </a:endParaRPr>
          </a:p>
          <a:p>
            <a:pPr marL="0" marR="0" indent="0" algn="l" defTabSz="648035" rtl="0" eaLnBrk="1" fontAlgn="auto" latinLnBrk="0" hangingPunct="1">
              <a:lnSpc>
                <a:spcPct val="100000"/>
              </a:lnSpc>
              <a:spcBef>
                <a:spcPts val="0"/>
              </a:spcBef>
              <a:spcAft>
                <a:spcPts val="0"/>
              </a:spcAft>
              <a:buClrTx/>
              <a:buSzTx/>
              <a:buFontTx/>
              <a:buNone/>
              <a:tabLst/>
              <a:defRPr/>
            </a:pPr>
            <a:r>
              <a:rPr lang="es-CO" sz="700" baseline="0" dirty="0">
                <a:solidFill>
                  <a:schemeClr val="tx1">
                    <a:lumMod val="50000"/>
                    <a:lumOff val="50000"/>
                  </a:schemeClr>
                </a:solidFill>
                <a:latin typeface="Verdana" panose="020B0604030504040204" pitchFamily="34" charset="0"/>
                <a:ea typeface="Verdana" panose="020B0604030504040204" pitchFamily="34" charset="0"/>
              </a:rPr>
              <a:t>A las embarcaciones de poco calado, consultar con las Capitanías de puerto antes de zarpar</a:t>
            </a:r>
            <a:r>
              <a:rPr lang="es-CO" sz="800" baseline="0" dirty="0">
                <a:solidFill>
                  <a:srgbClr val="154699"/>
                </a:solidFill>
                <a:latin typeface="Arial Narrow" panose="020B0606020202030204" pitchFamily="34" charset="0"/>
              </a:rPr>
              <a:t>.</a:t>
            </a:r>
            <a:endParaRPr lang="es-CO" sz="800" dirty="0">
              <a:solidFill>
                <a:srgbClr val="154699"/>
              </a:solidFill>
              <a:latin typeface="Arial Narrow" panose="020B0606020202030204" pitchFamily="34" charset="0"/>
            </a:endParaRPr>
          </a:p>
        </p:txBody>
      </p:sp>
      <p:pic>
        <p:nvPicPr>
          <p:cNvPr id="20" name="Picture 49"/>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818770" y="4803689"/>
            <a:ext cx="367293" cy="364161"/>
          </a:xfrm>
          <a:prstGeom prst="rect">
            <a:avLst/>
          </a:prstGeom>
        </p:spPr>
      </p:pic>
      <p:sp>
        <p:nvSpPr>
          <p:cNvPr id="21" name="CuadroTexto 20"/>
          <p:cNvSpPr txBox="1"/>
          <p:nvPr userDrawn="1"/>
        </p:nvSpPr>
        <p:spPr>
          <a:xfrm>
            <a:off x="8600673" y="6218013"/>
            <a:ext cx="348277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600" b="0" i="0" u="none" strike="noStrike" kern="1200" cap="none" spc="0" normalizeH="0" baseline="0" noProof="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Arial"/>
                <a:sym typeface="Arial"/>
              </a:rPr>
              <a:t>* La altura significativa de la ola, representa la media del tercio más alto de las olas, por lo cual la altura máxima posible puede ser incluso superior al doble de este valor.</a:t>
            </a:r>
            <a:endParaRPr kumimoji="0" lang="es-CO" sz="600" b="0" i="0" u="none" strike="noStrike" kern="1200" cap="none" spc="0" normalizeH="0" baseline="0" noProof="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Arial"/>
              <a:sym typeface="Arial"/>
            </a:endParaRPr>
          </a:p>
        </p:txBody>
      </p:sp>
      <p:pic>
        <p:nvPicPr>
          <p:cNvPr id="4" name="Imagen 3">
            <a:extLst>
              <a:ext uri="{FF2B5EF4-FFF2-40B4-BE49-F238E27FC236}">
                <a16:creationId xmlns:a16="http://schemas.microsoft.com/office/drawing/2014/main" id="{6695D158-4A1F-37C2-4BB1-36710F26F38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3" name="Rectángulo: esquinas superiores redondeadas 12">
            <a:extLst>
              <a:ext uri="{FF2B5EF4-FFF2-40B4-BE49-F238E27FC236}">
                <a16:creationId xmlns:a16="http://schemas.microsoft.com/office/drawing/2014/main" id="{1F0951A9-71B4-43A5-1384-F93D06EC0D2C}"/>
              </a:ext>
            </a:extLst>
          </p:cNvPr>
          <p:cNvSpPr/>
          <p:nvPr userDrawn="1"/>
        </p:nvSpPr>
        <p:spPr>
          <a:xfrm rot="5400000">
            <a:off x="2531470" y="-2303023"/>
            <a:ext cx="510532" cy="5573476"/>
          </a:xfrm>
          <a:prstGeom prst="round2SameRect">
            <a:avLst/>
          </a:prstGeom>
          <a:solidFill>
            <a:srgbClr val="0040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1013684" y="203650"/>
            <a:ext cx="3785011" cy="553998"/>
          </a:xfrm>
          <a:prstGeom prst="rect">
            <a:avLst/>
          </a:prstGeom>
          <a:noFill/>
        </p:spPr>
        <p:txBody>
          <a:bodyPr wrap="none" rtlCol="0">
            <a:spAutoFit/>
          </a:bodyPr>
          <a:lstStyle/>
          <a:p>
            <a:pPr algn="l"/>
            <a:r>
              <a:rPr lang="es-ES" sz="1600" b="1" dirty="0">
                <a:solidFill>
                  <a:srgbClr val="00FFFF"/>
                </a:solidFill>
                <a:latin typeface="Verdana" panose="020B0604030504040204" pitchFamily="34" charset="0"/>
                <a:ea typeface="Verdana" panose="020B0604030504040204" pitchFamily="34" charset="0"/>
              </a:rPr>
              <a:t>Alertas Meteomarinas Vigentes</a:t>
            </a:r>
          </a:p>
          <a:p>
            <a:pPr algn="l"/>
            <a:r>
              <a:rPr lang="es-ES" sz="1400" b="0" dirty="0">
                <a:solidFill>
                  <a:schemeClr val="bg1"/>
                </a:solidFill>
                <a:latin typeface="Verdana" panose="020B0604030504040204" pitchFamily="34" charset="0"/>
                <a:ea typeface="Verdana" panose="020B0604030504040204" pitchFamily="34" charset="0"/>
              </a:rPr>
              <a:t>Mar Caribe Colombiano</a:t>
            </a:r>
            <a:endParaRPr lang="es-MX" sz="1400" b="0" dirty="0">
              <a:solidFill>
                <a:schemeClr val="bg1"/>
              </a:solidFill>
              <a:latin typeface="Verdana" panose="020B0604030504040204" pitchFamily="34" charset="0"/>
              <a:ea typeface="Verdana" panose="020B0604030504040204" pitchFamily="34" charset="0"/>
            </a:endParaRPr>
          </a:p>
        </p:txBody>
      </p:sp>
      <p:pic>
        <p:nvPicPr>
          <p:cNvPr id="2" name="Imagen 1"/>
          <p:cNvPicPr>
            <a:picLocks noChangeAspect="1"/>
          </p:cNvPicPr>
          <p:nvPr userDrawn="1"/>
        </p:nvPicPr>
        <p:blipFill>
          <a:blip r:embed="rId8">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tretch>
            <a:fillRect/>
          </a:stretch>
        </p:blipFill>
        <p:spPr>
          <a:xfrm>
            <a:off x="320409" y="354805"/>
            <a:ext cx="556852" cy="270470"/>
          </a:xfrm>
          <a:prstGeom prst="rect">
            <a:avLst/>
          </a:prstGeom>
        </p:spPr>
      </p:pic>
    </p:spTree>
    <p:extLst>
      <p:ext uri="{BB962C8B-B14F-4D97-AF65-F5344CB8AC3E}">
        <p14:creationId xmlns:p14="http://schemas.microsoft.com/office/powerpoint/2010/main" val="23617512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letas Meteomarinas PACIFIC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8" name="Rectángulo redondeado 7"/>
          <p:cNvSpPr/>
          <p:nvPr userDrawn="1"/>
        </p:nvSpPr>
        <p:spPr>
          <a:xfrm>
            <a:off x="8616007" y="1047965"/>
            <a:ext cx="3420783" cy="5096993"/>
          </a:xfrm>
          <a:prstGeom prst="roundRect">
            <a:avLst>
              <a:gd name="adj" fmla="val 470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3" name="CuadroTexto 2"/>
          <p:cNvSpPr txBox="1"/>
          <p:nvPr userDrawn="1"/>
        </p:nvSpPr>
        <p:spPr>
          <a:xfrm>
            <a:off x="8665440" y="1174966"/>
            <a:ext cx="3200418" cy="307777"/>
          </a:xfrm>
          <a:prstGeom prst="rect">
            <a:avLst/>
          </a:prstGeom>
          <a:noFill/>
        </p:spPr>
        <p:txBody>
          <a:bodyPr wrap="square" rtlCol="0">
            <a:spAutoFit/>
          </a:bodyPr>
          <a:lstStyle/>
          <a:p>
            <a:r>
              <a:rPr lang="es-CO" sz="1400" b="1" dirty="0">
                <a:solidFill>
                  <a:srgbClr val="004070"/>
                </a:solidFill>
                <a:latin typeface="Verdana" panose="020B0604030504040204" pitchFamily="34" charset="0"/>
                <a:ea typeface="Verdana" panose="020B0604030504040204" pitchFamily="34" charset="0"/>
              </a:rPr>
              <a:t>Abreviaturas</a:t>
            </a:r>
            <a:endParaRPr lang="es-MX" sz="1400" b="1" dirty="0">
              <a:solidFill>
                <a:srgbClr val="004070"/>
              </a:solidFill>
              <a:latin typeface="Verdana" panose="020B0604030504040204" pitchFamily="34" charset="0"/>
              <a:ea typeface="Verdana" panose="020B0604030504040204" pitchFamily="34" charset="0"/>
            </a:endParaRPr>
          </a:p>
        </p:txBody>
      </p:sp>
      <p:sp>
        <p:nvSpPr>
          <p:cNvPr id="12" name="CuadroTexto 11"/>
          <p:cNvSpPr txBox="1"/>
          <p:nvPr userDrawn="1"/>
        </p:nvSpPr>
        <p:spPr>
          <a:xfrm>
            <a:off x="8776543" y="1496131"/>
            <a:ext cx="3195511" cy="507831"/>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VV</a:t>
            </a:r>
            <a:r>
              <a:rPr lang="es-CO" sz="900" dirty="0">
                <a:latin typeface="Verdana" panose="020B0604030504040204" pitchFamily="34" charset="0"/>
                <a:ea typeface="Verdana" panose="020B0604030504040204" pitchFamily="34" charset="0"/>
              </a:rPr>
              <a:t> </a:t>
            </a:r>
            <a:r>
              <a:rPr lang="es-CO" sz="900" dirty="0">
                <a:solidFill>
                  <a:schemeClr val="tx1">
                    <a:lumMod val="50000"/>
                    <a:lumOff val="50000"/>
                  </a:schemeClr>
                </a:solidFill>
                <a:latin typeface="Verdana" panose="020B0604030504040204" pitchFamily="34" charset="0"/>
                <a:ea typeface="Verdana" panose="020B0604030504040204" pitchFamily="34" charset="0"/>
              </a:rPr>
              <a:t>– Velocidad del viento máxima</a:t>
            </a:r>
            <a:r>
              <a:rPr lang="es-CO" sz="900" baseline="0" dirty="0">
                <a:solidFill>
                  <a:schemeClr val="tx1">
                    <a:lumMod val="50000"/>
                    <a:lumOff val="50000"/>
                  </a:schemeClr>
                </a:solidFill>
                <a:latin typeface="Verdana" panose="020B0604030504040204" pitchFamily="34" charset="0"/>
                <a:ea typeface="Verdana" panose="020B0604030504040204" pitchFamily="34" charset="0"/>
              </a:rPr>
              <a:t> </a:t>
            </a:r>
            <a:r>
              <a:rPr lang="es-CO" sz="900" dirty="0">
                <a:solidFill>
                  <a:schemeClr val="tx1">
                    <a:lumMod val="50000"/>
                    <a:lumOff val="50000"/>
                  </a:schemeClr>
                </a:solidFill>
                <a:latin typeface="Verdana" panose="020B0604030504040204" pitchFamily="34" charset="0"/>
                <a:ea typeface="Verdana" panose="020B0604030504040204" pitchFamily="34" charset="0"/>
              </a:rPr>
              <a:t>probable.</a:t>
            </a:r>
          </a:p>
          <a:p>
            <a:r>
              <a:rPr lang="es-CO" sz="900" b="1" dirty="0">
                <a:solidFill>
                  <a:srgbClr val="004070"/>
                </a:solidFill>
                <a:latin typeface="Verdana" panose="020B0604030504040204" pitchFamily="34" charset="0"/>
                <a:ea typeface="Verdana" panose="020B0604030504040204" pitchFamily="34" charset="0"/>
              </a:rPr>
              <a:t>DV</a:t>
            </a:r>
            <a:r>
              <a:rPr lang="es-CO" sz="900" dirty="0">
                <a:solidFill>
                  <a:schemeClr val="tx1">
                    <a:lumMod val="50000"/>
                    <a:lumOff val="50000"/>
                  </a:schemeClr>
                </a:solidFill>
                <a:latin typeface="Verdana" panose="020B0604030504040204" pitchFamily="34" charset="0"/>
                <a:ea typeface="Verdana" panose="020B0604030504040204" pitchFamily="34" charset="0"/>
              </a:rPr>
              <a:t> – Dirección predominante del viento.</a:t>
            </a:r>
          </a:p>
          <a:p>
            <a:r>
              <a:rPr lang="es-CO" sz="900" b="1" dirty="0">
                <a:solidFill>
                  <a:srgbClr val="004070"/>
                </a:solidFill>
                <a:latin typeface="Verdana" panose="020B0604030504040204" pitchFamily="34" charset="0"/>
                <a:ea typeface="Verdana" panose="020B0604030504040204" pitchFamily="34" charset="0"/>
              </a:rPr>
              <a:t>AO</a:t>
            </a:r>
            <a:r>
              <a:rPr lang="es-CO" sz="900" dirty="0">
                <a:solidFill>
                  <a:schemeClr val="tx1">
                    <a:lumMod val="50000"/>
                    <a:lumOff val="50000"/>
                  </a:schemeClr>
                </a:solidFill>
                <a:latin typeface="Verdana" panose="020B0604030504040204" pitchFamily="34" charset="0"/>
                <a:ea typeface="Verdana" panose="020B0604030504040204" pitchFamily="34" charset="0"/>
              </a:rPr>
              <a:t> – Altura significativa de la ola.</a:t>
            </a:r>
            <a:endParaRPr lang="es-MX" sz="900"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14" name="CuadroTexto 13"/>
          <p:cNvSpPr txBox="1"/>
          <p:nvPr userDrawn="1"/>
        </p:nvSpPr>
        <p:spPr>
          <a:xfrm>
            <a:off x="8665440" y="2020160"/>
            <a:ext cx="3200418" cy="307777"/>
          </a:xfrm>
          <a:prstGeom prst="rect">
            <a:avLst/>
          </a:prstGeom>
          <a:noFill/>
        </p:spPr>
        <p:txBody>
          <a:bodyPr wrap="square" rtlCol="0">
            <a:spAutoFit/>
          </a:bodyPr>
          <a:lstStyle/>
          <a:p>
            <a:r>
              <a:rPr lang="es-CO" sz="1400" b="1" dirty="0">
                <a:solidFill>
                  <a:srgbClr val="004070"/>
                </a:solidFill>
                <a:latin typeface="Verdana" panose="020B0604030504040204" pitchFamily="34" charset="0"/>
                <a:ea typeface="Verdana" panose="020B0604030504040204" pitchFamily="34" charset="0"/>
              </a:rPr>
              <a:t>Convenciones</a:t>
            </a:r>
            <a:endParaRPr lang="es-MX" sz="1400" b="1" dirty="0">
              <a:solidFill>
                <a:srgbClr val="004070"/>
              </a:solidFill>
              <a:latin typeface="Verdana" panose="020B0604030504040204" pitchFamily="34" charset="0"/>
              <a:ea typeface="Verdana" panose="020B0604030504040204" pitchFamily="34" charset="0"/>
            </a:endParaRPr>
          </a:p>
        </p:txBody>
      </p:sp>
      <p:sp>
        <p:nvSpPr>
          <p:cNvPr id="15" name="CuadroTexto 14"/>
          <p:cNvSpPr txBox="1"/>
          <p:nvPr userDrawn="1"/>
        </p:nvSpPr>
        <p:spPr>
          <a:xfrm>
            <a:off x="9231537" y="2358721"/>
            <a:ext cx="2667297" cy="1508105"/>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Tiempo Lluvioso</a:t>
            </a:r>
          </a:p>
          <a:p>
            <a:r>
              <a:rPr lang="es-CO" sz="700" b="0" dirty="0">
                <a:solidFill>
                  <a:schemeClr val="tx1">
                    <a:lumMod val="50000"/>
                    <a:lumOff val="50000"/>
                  </a:schemeClr>
                </a:solidFill>
                <a:latin typeface="Verdana" panose="020B0604030504040204" pitchFamily="34" charset="0"/>
                <a:ea typeface="Verdana" panose="020B0604030504040204" pitchFamily="34" charset="0"/>
              </a:rPr>
              <a:t>Probabilidad de lluvias moderadas a fuertes, en algunos</a:t>
            </a:r>
            <a:r>
              <a:rPr lang="es-CO" sz="700" b="0" baseline="0" dirty="0">
                <a:solidFill>
                  <a:schemeClr val="tx1">
                    <a:lumMod val="50000"/>
                    <a:lumOff val="50000"/>
                  </a:schemeClr>
                </a:solidFill>
                <a:latin typeface="Verdana" panose="020B0604030504040204" pitchFamily="34" charset="0"/>
                <a:ea typeface="Verdana" panose="020B0604030504040204" pitchFamily="34" charset="0"/>
              </a:rPr>
              <a:t> casos con posibilidad de tormentas eléctricas y rachas de viento.</a:t>
            </a:r>
          </a:p>
          <a:p>
            <a:r>
              <a:rPr lang="es-CO" sz="300" b="0" baseline="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O" sz="900" b="1" dirty="0">
                <a:solidFill>
                  <a:srgbClr val="004070"/>
                </a:solidFill>
                <a:latin typeface="Verdana" panose="020B0604030504040204" pitchFamily="34" charset="0"/>
                <a:ea typeface="Verdana" panose="020B0604030504040204" pitchFamily="34" charset="0"/>
              </a:rPr>
              <a:t>Sugerencia</a:t>
            </a:r>
            <a:r>
              <a:rPr lang="es-CO" sz="900" b="1" baseline="0" dirty="0">
                <a:solidFill>
                  <a:srgbClr val="004070"/>
                </a:solidFill>
                <a:latin typeface="Verdana" panose="020B0604030504040204" pitchFamily="34" charset="0"/>
                <a:ea typeface="Verdana" panose="020B0604030504040204" pitchFamily="34" charset="0"/>
              </a:rPr>
              <a:t> o recomendación</a:t>
            </a:r>
          </a:p>
          <a:p>
            <a:pPr marL="0" marR="0" indent="0" algn="l" defTabSz="648035" rtl="0" eaLnBrk="1" fontAlgn="auto" latinLnBrk="0" hangingPunct="1">
              <a:lnSpc>
                <a:spcPct val="100000"/>
              </a:lnSpc>
              <a:spcBef>
                <a:spcPts val="0"/>
              </a:spcBef>
              <a:spcAft>
                <a:spcPts val="0"/>
              </a:spcAft>
              <a:buClrTx/>
              <a:buSzTx/>
              <a:buFontTx/>
              <a:buNone/>
              <a:tabLst/>
              <a:defRPr/>
            </a:pPr>
            <a:r>
              <a:rPr lang="es-CO" sz="700" kern="1200" dirty="0">
                <a:solidFill>
                  <a:schemeClr val="tx1">
                    <a:lumMod val="50000"/>
                    <a:lumOff val="50000"/>
                  </a:schemeClr>
                </a:solidFill>
                <a:latin typeface="Verdana" panose="020B0604030504040204" pitchFamily="34" charset="0"/>
                <a:ea typeface="Verdana" panose="020B0604030504040204" pitchFamily="34" charset="0"/>
              </a:rPr>
              <a:t>A las embarcaciones de poco calado,</a:t>
            </a:r>
            <a:r>
              <a:rPr lang="es-CO" sz="700" kern="1200" baseline="0" dirty="0">
                <a:solidFill>
                  <a:schemeClr val="tx1">
                    <a:lumMod val="50000"/>
                    <a:lumOff val="50000"/>
                  </a:schemeClr>
                </a:solidFill>
                <a:latin typeface="Verdana" panose="020B0604030504040204" pitchFamily="34" charset="0"/>
                <a:ea typeface="Verdana" panose="020B0604030504040204" pitchFamily="34" charset="0"/>
              </a:rPr>
              <a:t> consultar con las Capitanías de puerto antes de zarpar en zonas de inminente tempestad.</a:t>
            </a:r>
            <a:endParaRPr lang="es-CO" sz="700" kern="1200" dirty="0">
              <a:solidFill>
                <a:schemeClr val="tx1">
                  <a:lumMod val="50000"/>
                  <a:lumOff val="50000"/>
                </a:schemeClr>
              </a:solidFill>
              <a:latin typeface="Verdana" panose="020B0604030504040204" pitchFamily="34" charset="0"/>
              <a:ea typeface="Verdana" panose="020B0604030504040204" pitchFamily="34" charset="0"/>
              <a:cs typeface="+mn-cs"/>
            </a:endParaRPr>
          </a:p>
          <a:p>
            <a:pPr marL="0" marR="0" indent="0" algn="l" defTabSz="648035" rtl="0" eaLnBrk="1" fontAlgn="auto" latinLnBrk="0" hangingPunct="1">
              <a:lnSpc>
                <a:spcPct val="100000"/>
              </a:lnSpc>
              <a:spcBef>
                <a:spcPts val="0"/>
              </a:spcBef>
              <a:spcAft>
                <a:spcPts val="0"/>
              </a:spcAft>
              <a:buClrTx/>
              <a:buSzTx/>
              <a:buFontTx/>
              <a:buNone/>
              <a:tabLst/>
              <a:defRPr/>
            </a:pPr>
            <a:r>
              <a:rPr lang="es-CO" sz="700" kern="120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648035" rtl="0" eaLnBrk="1" fontAlgn="auto" latinLnBrk="0" hangingPunct="1">
              <a:lnSpc>
                <a:spcPct val="100000"/>
              </a:lnSpc>
              <a:spcBef>
                <a:spcPts val="0"/>
              </a:spcBef>
              <a:spcAft>
                <a:spcPts val="0"/>
              </a:spcAft>
              <a:buClrTx/>
              <a:buSzTx/>
              <a:buFontTx/>
              <a:buNone/>
              <a:tabLst/>
              <a:defRPr/>
            </a:pPr>
            <a:r>
              <a:rPr lang="es-CO" sz="700" kern="1200" dirty="0">
                <a:solidFill>
                  <a:schemeClr val="tx1">
                    <a:lumMod val="50000"/>
                    <a:lumOff val="50000"/>
                  </a:schemeClr>
                </a:solidFill>
                <a:latin typeface="Verdana" panose="020B0604030504040204" pitchFamily="34" charset="0"/>
                <a:ea typeface="Verdana" panose="020B0604030504040204" pitchFamily="34" charset="0"/>
              </a:rPr>
              <a:t>A los bañistas y habitantes costeros,</a:t>
            </a:r>
            <a:r>
              <a:rPr lang="es-CO" sz="700" kern="1200" baseline="0" dirty="0">
                <a:solidFill>
                  <a:schemeClr val="tx1">
                    <a:lumMod val="50000"/>
                    <a:lumOff val="50000"/>
                  </a:schemeClr>
                </a:solidFill>
                <a:latin typeface="Verdana" panose="020B0604030504040204" pitchFamily="34" charset="0"/>
                <a:ea typeface="Verdana" panose="020B0604030504040204" pitchFamily="34" charset="0"/>
              </a:rPr>
              <a:t> estar atentos a la evolución de las condiciones meteorológicas y a los avisos de las autoridades locales.</a:t>
            </a:r>
            <a:endParaRPr lang="es-CO" sz="700" kern="1200" dirty="0">
              <a:solidFill>
                <a:schemeClr val="tx1">
                  <a:lumMod val="50000"/>
                  <a:lumOff val="50000"/>
                </a:schemeClr>
              </a:solidFill>
              <a:latin typeface="Verdana" panose="020B0604030504040204" pitchFamily="34" charset="0"/>
              <a:ea typeface="Verdana" panose="020B0604030504040204" pitchFamily="34" charset="0"/>
              <a:cs typeface="+mn-cs"/>
            </a:endParaRPr>
          </a:p>
        </p:txBody>
      </p:sp>
      <p:pic>
        <p:nvPicPr>
          <p:cNvPr id="16" name="Picture 4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818770" y="2375985"/>
            <a:ext cx="367293" cy="368897"/>
          </a:xfrm>
          <a:prstGeom prst="rect">
            <a:avLst/>
          </a:prstGeom>
        </p:spPr>
      </p:pic>
      <p:sp>
        <p:nvSpPr>
          <p:cNvPr id="17" name="CuadroTexto 16"/>
          <p:cNvSpPr txBox="1"/>
          <p:nvPr userDrawn="1"/>
        </p:nvSpPr>
        <p:spPr>
          <a:xfrm>
            <a:off x="9231537" y="3872368"/>
            <a:ext cx="2667297" cy="877163"/>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Pleamar</a:t>
            </a:r>
          </a:p>
          <a:p>
            <a:r>
              <a:rPr lang="es-CO" sz="700" b="0" dirty="0">
                <a:solidFill>
                  <a:schemeClr val="tx1">
                    <a:lumMod val="50000"/>
                    <a:lumOff val="50000"/>
                  </a:schemeClr>
                </a:solidFill>
                <a:latin typeface="Verdana" panose="020B0604030504040204" pitchFamily="34" charset="0"/>
                <a:ea typeface="Verdana" panose="020B0604030504040204" pitchFamily="34" charset="0"/>
              </a:rPr>
              <a:t>La marea alcanzará su máximo nivel en el intervalo de tiempo</a:t>
            </a:r>
            <a:r>
              <a:rPr lang="es-CO" sz="700" b="0" baseline="0" dirty="0">
                <a:solidFill>
                  <a:schemeClr val="tx1">
                    <a:lumMod val="50000"/>
                    <a:lumOff val="50000"/>
                  </a:schemeClr>
                </a:solidFill>
                <a:latin typeface="Verdana" panose="020B0604030504040204" pitchFamily="34" charset="0"/>
                <a:ea typeface="Verdana" panose="020B0604030504040204" pitchFamily="34" charset="0"/>
              </a:rPr>
              <a:t> establecido.</a:t>
            </a:r>
          </a:p>
          <a:p>
            <a:r>
              <a:rPr lang="es-CO" sz="300" b="0" baseline="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O" sz="900" b="1" dirty="0">
                <a:solidFill>
                  <a:srgbClr val="004070"/>
                </a:solidFill>
                <a:latin typeface="Verdana" panose="020B0604030504040204" pitchFamily="34" charset="0"/>
                <a:ea typeface="Verdana" panose="020B0604030504040204" pitchFamily="34" charset="0"/>
              </a:rPr>
              <a:t>Sugerencia</a:t>
            </a:r>
            <a:r>
              <a:rPr lang="es-CO" sz="900" b="1" baseline="0" dirty="0">
                <a:solidFill>
                  <a:srgbClr val="004070"/>
                </a:solidFill>
                <a:latin typeface="Verdana" panose="020B0604030504040204" pitchFamily="34" charset="0"/>
                <a:ea typeface="Verdana" panose="020B0604030504040204" pitchFamily="34" charset="0"/>
              </a:rPr>
              <a:t> o recomendación</a:t>
            </a:r>
          </a:p>
          <a:p>
            <a:pPr marL="0" marR="0" indent="0" algn="l" defTabSz="914400" rtl="0" eaLnBrk="1" fontAlgn="auto" latinLnBrk="0" hangingPunct="1">
              <a:lnSpc>
                <a:spcPct val="100000"/>
              </a:lnSpc>
              <a:spcBef>
                <a:spcPts val="0"/>
              </a:spcBef>
              <a:spcAft>
                <a:spcPts val="0"/>
              </a:spcAft>
              <a:buClrTx/>
              <a:buSzTx/>
              <a:buFontTx/>
              <a:buNone/>
              <a:tabLst/>
              <a:defRPr/>
            </a:pPr>
            <a:r>
              <a:rPr lang="es-CO" sz="700" dirty="0">
                <a:solidFill>
                  <a:schemeClr val="tx1">
                    <a:lumMod val="50000"/>
                    <a:lumOff val="50000"/>
                  </a:schemeClr>
                </a:solidFill>
                <a:latin typeface="Verdana" panose="020B0604030504040204" pitchFamily="34" charset="0"/>
                <a:ea typeface="Verdana" panose="020B0604030504040204" pitchFamily="34" charset="0"/>
              </a:rPr>
              <a:t>Se sugiere</a:t>
            </a:r>
            <a:r>
              <a:rPr lang="es-CO" sz="700" baseline="0" dirty="0">
                <a:solidFill>
                  <a:schemeClr val="tx1">
                    <a:lumMod val="50000"/>
                    <a:lumOff val="50000"/>
                  </a:schemeClr>
                </a:solidFill>
                <a:latin typeface="Verdana" panose="020B0604030504040204" pitchFamily="34" charset="0"/>
                <a:ea typeface="Verdana" panose="020B0604030504040204" pitchFamily="34" charset="0"/>
              </a:rPr>
              <a:t> a los habitantes costeros estar atentos a la evolución del fenómeno.</a:t>
            </a:r>
            <a:endParaRPr lang="es-CO" sz="700" dirty="0">
              <a:solidFill>
                <a:schemeClr val="tx1">
                  <a:lumMod val="50000"/>
                  <a:lumOff val="50000"/>
                </a:schemeClr>
              </a:solidFill>
              <a:latin typeface="Verdana" panose="020B0604030504040204" pitchFamily="34" charset="0"/>
              <a:ea typeface="Verdana" panose="020B0604030504040204" pitchFamily="34" charset="0"/>
              <a:cs typeface="Calibri"/>
            </a:endParaRPr>
          </a:p>
        </p:txBody>
      </p:sp>
      <p:pic>
        <p:nvPicPr>
          <p:cNvPr id="18" name="Picture 4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818770" y="3921538"/>
            <a:ext cx="367293" cy="381320"/>
          </a:xfrm>
          <a:prstGeom prst="rect">
            <a:avLst/>
          </a:prstGeom>
        </p:spPr>
      </p:pic>
      <p:sp>
        <p:nvSpPr>
          <p:cNvPr id="19" name="CuadroTexto 18"/>
          <p:cNvSpPr txBox="1"/>
          <p:nvPr userDrawn="1"/>
        </p:nvSpPr>
        <p:spPr>
          <a:xfrm>
            <a:off x="9231537" y="4778118"/>
            <a:ext cx="2667297" cy="1292662"/>
          </a:xfrm>
          <a:prstGeom prst="rect">
            <a:avLst/>
          </a:prstGeom>
          <a:noFill/>
        </p:spPr>
        <p:txBody>
          <a:bodyPr wrap="square" rtlCol="0">
            <a:spAutoFit/>
          </a:bodyPr>
          <a:lstStyle/>
          <a:p>
            <a:r>
              <a:rPr lang="es-CO" sz="900" b="1" dirty="0">
                <a:solidFill>
                  <a:srgbClr val="004070"/>
                </a:solidFill>
                <a:latin typeface="Verdana" panose="020B0604030504040204" pitchFamily="34" charset="0"/>
                <a:ea typeface="Verdana" panose="020B0604030504040204" pitchFamily="34" charset="0"/>
              </a:rPr>
              <a:t>Viento y oleaje</a:t>
            </a:r>
          </a:p>
          <a:p>
            <a:r>
              <a:rPr lang="es-CO" sz="700" b="0" dirty="0">
                <a:solidFill>
                  <a:schemeClr val="tx1">
                    <a:lumMod val="50000"/>
                    <a:lumOff val="50000"/>
                  </a:schemeClr>
                </a:solidFill>
                <a:latin typeface="Verdana" panose="020B0604030504040204" pitchFamily="34" charset="0"/>
                <a:ea typeface="Verdana" panose="020B0604030504040204" pitchFamily="34" charset="0"/>
              </a:rPr>
              <a:t>Velocidad del viento y altura del oleaje con valores por encima de lo normal para la época.</a:t>
            </a:r>
            <a:endParaRPr lang="es-CO" sz="700" b="0" baseline="0" dirty="0">
              <a:solidFill>
                <a:schemeClr val="tx1">
                  <a:lumMod val="50000"/>
                  <a:lumOff val="50000"/>
                </a:schemeClr>
              </a:solidFill>
              <a:latin typeface="Verdana" panose="020B0604030504040204" pitchFamily="34" charset="0"/>
              <a:ea typeface="Verdana" panose="020B0604030504040204" pitchFamily="34" charset="0"/>
            </a:endParaRPr>
          </a:p>
          <a:p>
            <a:r>
              <a:rPr lang="es-CO" sz="300" b="0" baseline="0" dirty="0">
                <a:solidFill>
                  <a:schemeClr val="tx1">
                    <a:lumMod val="50000"/>
                    <a:lumOff val="50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CO" sz="900" b="1" dirty="0">
                <a:solidFill>
                  <a:srgbClr val="004070"/>
                </a:solidFill>
                <a:latin typeface="Verdana" panose="020B0604030504040204" pitchFamily="34" charset="0"/>
                <a:ea typeface="Verdana" panose="020B0604030504040204" pitchFamily="34" charset="0"/>
              </a:rPr>
              <a:t>Sugerencia</a:t>
            </a:r>
            <a:r>
              <a:rPr lang="es-CO" sz="900" b="1" baseline="0" dirty="0">
                <a:solidFill>
                  <a:srgbClr val="004070"/>
                </a:solidFill>
                <a:latin typeface="Verdana" panose="020B0604030504040204" pitchFamily="34" charset="0"/>
                <a:ea typeface="Verdana" panose="020B0604030504040204" pitchFamily="34" charset="0"/>
              </a:rPr>
              <a:t> o recomendación</a:t>
            </a:r>
          </a:p>
          <a:p>
            <a:pPr marL="0" marR="0" indent="0" algn="l" defTabSz="648035" rtl="0" eaLnBrk="1" fontAlgn="auto" latinLnBrk="0" hangingPunct="1">
              <a:lnSpc>
                <a:spcPct val="100000"/>
              </a:lnSpc>
              <a:spcBef>
                <a:spcPts val="0"/>
              </a:spcBef>
              <a:spcAft>
                <a:spcPts val="0"/>
              </a:spcAft>
              <a:buClrTx/>
              <a:buSzTx/>
              <a:buFontTx/>
              <a:buNone/>
              <a:tabLst/>
              <a:defRPr/>
            </a:pPr>
            <a:r>
              <a:rPr lang="es-CO" sz="700" dirty="0">
                <a:solidFill>
                  <a:schemeClr val="tx1">
                    <a:lumMod val="50000"/>
                    <a:lumOff val="50000"/>
                  </a:schemeClr>
                </a:solidFill>
                <a:latin typeface="Verdana" panose="020B0604030504040204" pitchFamily="34" charset="0"/>
                <a:ea typeface="Verdana" panose="020B0604030504040204" pitchFamily="34" charset="0"/>
              </a:rPr>
              <a:t>A los bañistas y habitantes costeros,</a:t>
            </a:r>
            <a:r>
              <a:rPr lang="es-CO" sz="700" baseline="0" dirty="0">
                <a:solidFill>
                  <a:schemeClr val="tx1">
                    <a:lumMod val="50000"/>
                    <a:lumOff val="50000"/>
                  </a:schemeClr>
                </a:solidFill>
                <a:latin typeface="Verdana" panose="020B0604030504040204" pitchFamily="34" charset="0"/>
                <a:ea typeface="Verdana" panose="020B0604030504040204" pitchFamily="34" charset="0"/>
              </a:rPr>
              <a:t> estar atentos a la evolución del fenómeno y a las indicaciones de las autoridades locales.</a:t>
            </a:r>
          </a:p>
          <a:p>
            <a:pPr marL="0" marR="0" indent="0" algn="l" defTabSz="648035" rtl="0" eaLnBrk="1" fontAlgn="auto" latinLnBrk="0" hangingPunct="1">
              <a:lnSpc>
                <a:spcPct val="100000"/>
              </a:lnSpc>
              <a:spcBef>
                <a:spcPts val="0"/>
              </a:spcBef>
              <a:spcAft>
                <a:spcPts val="0"/>
              </a:spcAft>
              <a:buClrTx/>
              <a:buSzTx/>
              <a:buFontTx/>
              <a:buNone/>
              <a:tabLst/>
              <a:defRPr/>
            </a:pPr>
            <a:endParaRPr lang="es-CO" sz="700" baseline="0" dirty="0">
              <a:solidFill>
                <a:schemeClr val="tx1">
                  <a:lumMod val="50000"/>
                  <a:lumOff val="50000"/>
                </a:schemeClr>
              </a:solidFill>
              <a:latin typeface="Verdana" panose="020B0604030504040204" pitchFamily="34" charset="0"/>
              <a:ea typeface="Verdana" panose="020B0604030504040204" pitchFamily="34" charset="0"/>
            </a:endParaRPr>
          </a:p>
          <a:p>
            <a:pPr marL="0" marR="0" indent="0" algn="l" defTabSz="648035" rtl="0" eaLnBrk="1" fontAlgn="auto" latinLnBrk="0" hangingPunct="1">
              <a:lnSpc>
                <a:spcPct val="100000"/>
              </a:lnSpc>
              <a:spcBef>
                <a:spcPts val="0"/>
              </a:spcBef>
              <a:spcAft>
                <a:spcPts val="0"/>
              </a:spcAft>
              <a:buClrTx/>
              <a:buSzTx/>
              <a:buFontTx/>
              <a:buNone/>
              <a:tabLst/>
              <a:defRPr/>
            </a:pPr>
            <a:r>
              <a:rPr lang="es-CO" sz="700" baseline="0" dirty="0">
                <a:solidFill>
                  <a:schemeClr val="tx1">
                    <a:lumMod val="50000"/>
                    <a:lumOff val="50000"/>
                  </a:schemeClr>
                </a:solidFill>
                <a:latin typeface="Verdana" panose="020B0604030504040204" pitchFamily="34" charset="0"/>
                <a:ea typeface="Verdana" panose="020B0604030504040204" pitchFamily="34" charset="0"/>
              </a:rPr>
              <a:t>A las embarcaciones de poco calado, consultar con las Capitanías de puerto antes de zarpar</a:t>
            </a:r>
            <a:r>
              <a:rPr lang="es-CO" sz="800" baseline="0" dirty="0">
                <a:solidFill>
                  <a:srgbClr val="154699"/>
                </a:solidFill>
                <a:latin typeface="Arial Narrow" panose="020B0606020202030204" pitchFamily="34" charset="0"/>
              </a:rPr>
              <a:t>.</a:t>
            </a:r>
            <a:endParaRPr lang="es-CO" sz="800" dirty="0">
              <a:solidFill>
                <a:srgbClr val="154699"/>
              </a:solidFill>
              <a:latin typeface="Arial Narrow" panose="020B0606020202030204" pitchFamily="34" charset="0"/>
            </a:endParaRPr>
          </a:p>
        </p:txBody>
      </p:sp>
      <p:pic>
        <p:nvPicPr>
          <p:cNvPr id="20" name="Picture 4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818770" y="4803689"/>
            <a:ext cx="367293" cy="364161"/>
          </a:xfrm>
          <a:prstGeom prst="rect">
            <a:avLst/>
          </a:prstGeom>
        </p:spPr>
      </p:pic>
      <p:sp>
        <p:nvSpPr>
          <p:cNvPr id="21" name="CuadroTexto 20"/>
          <p:cNvSpPr txBox="1"/>
          <p:nvPr userDrawn="1"/>
        </p:nvSpPr>
        <p:spPr>
          <a:xfrm>
            <a:off x="8600673" y="6218013"/>
            <a:ext cx="348277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600" b="0" i="0" u="none" strike="noStrike" kern="1200" cap="none" spc="0" normalizeH="0" baseline="0" noProof="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Arial"/>
                <a:sym typeface="Arial"/>
              </a:rPr>
              <a:t>* La altura significativa de la ola, representa la media del tercio más alto de las olas, por lo cual la altura máxima posible puede ser incluso superior al doble de este valor.</a:t>
            </a:r>
            <a:endParaRPr kumimoji="0" lang="es-CO" sz="600" b="0" i="0" u="none" strike="noStrike" kern="1200" cap="none" spc="0" normalizeH="0" baseline="0" noProof="0" dirty="0">
              <a:ln>
                <a:noFill/>
              </a:ln>
              <a:solidFill>
                <a:schemeClr val="tx1">
                  <a:lumMod val="50000"/>
                  <a:lumOff val="50000"/>
                </a:schemeClr>
              </a:solidFill>
              <a:effectLst/>
              <a:uLnTx/>
              <a:uFillTx/>
              <a:latin typeface="Verdana" panose="020B0604030504040204" pitchFamily="34" charset="0"/>
              <a:ea typeface="Verdana" panose="020B0604030504040204" pitchFamily="34" charset="0"/>
              <a:cs typeface="Arial"/>
              <a:sym typeface="Arial"/>
            </a:endParaRPr>
          </a:p>
        </p:txBody>
      </p:sp>
      <p:sp>
        <p:nvSpPr>
          <p:cNvPr id="22" name="Google Shape;392;p105"/>
          <p:cNvSpPr/>
          <p:nvPr userDrawn="1"/>
        </p:nvSpPr>
        <p:spPr>
          <a:xfrm>
            <a:off x="54731" y="1064279"/>
            <a:ext cx="8607974" cy="5376594"/>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 name="Imagen 3">
            <a:extLst>
              <a:ext uri="{FF2B5EF4-FFF2-40B4-BE49-F238E27FC236}">
                <a16:creationId xmlns:a16="http://schemas.microsoft.com/office/drawing/2014/main" id="{8711FB72-6EB6-18B9-BC44-366BE25CAA6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1" name="Rectángulo: esquinas superiores redondeadas 10">
            <a:extLst>
              <a:ext uri="{FF2B5EF4-FFF2-40B4-BE49-F238E27FC236}">
                <a16:creationId xmlns:a16="http://schemas.microsoft.com/office/drawing/2014/main" id="{DC8F3D9A-3807-63C4-612B-76F493D41592}"/>
              </a:ext>
            </a:extLst>
          </p:cNvPr>
          <p:cNvSpPr/>
          <p:nvPr userDrawn="1"/>
        </p:nvSpPr>
        <p:spPr>
          <a:xfrm rot="5400000">
            <a:off x="2531470" y="-2303023"/>
            <a:ext cx="510532" cy="5573476"/>
          </a:xfrm>
          <a:prstGeom prst="round2SameRect">
            <a:avLst/>
          </a:prstGeom>
          <a:solidFill>
            <a:srgbClr val="0040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3" name="Imagen 12">
            <a:extLst>
              <a:ext uri="{FF2B5EF4-FFF2-40B4-BE49-F238E27FC236}">
                <a16:creationId xmlns:a16="http://schemas.microsoft.com/office/drawing/2014/main" id="{D6464237-BEF6-68CB-F9FC-AA57177BAFB8}"/>
              </a:ext>
            </a:extLst>
          </p:cNvPr>
          <p:cNvPicPr>
            <a:picLocks noChangeAspect="1"/>
          </p:cNvPicPr>
          <p:nvPr userDrawn="1"/>
        </p:nvPicPr>
        <p:blipFill>
          <a:blip r:embed="rId8">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tretch>
            <a:fillRect/>
          </a:stretch>
        </p:blipFill>
        <p:spPr>
          <a:xfrm>
            <a:off x="320409" y="354805"/>
            <a:ext cx="556852" cy="270470"/>
          </a:xfrm>
          <a:prstGeom prst="rect">
            <a:avLst/>
          </a:prstGeom>
        </p:spPr>
      </p:pic>
      <p:sp>
        <p:nvSpPr>
          <p:cNvPr id="9" name="CuadroTexto 8"/>
          <p:cNvSpPr txBox="1"/>
          <p:nvPr userDrawn="1"/>
        </p:nvSpPr>
        <p:spPr>
          <a:xfrm>
            <a:off x="1026428" y="203877"/>
            <a:ext cx="3785011" cy="553998"/>
          </a:xfrm>
          <a:prstGeom prst="rect">
            <a:avLst/>
          </a:prstGeom>
          <a:noFill/>
        </p:spPr>
        <p:txBody>
          <a:bodyPr wrap="none" rtlCol="0">
            <a:spAutoFit/>
          </a:bodyPr>
          <a:lstStyle/>
          <a:p>
            <a:pPr algn="l"/>
            <a:r>
              <a:rPr lang="es-ES" sz="1600" b="1" dirty="0">
                <a:solidFill>
                  <a:srgbClr val="00FFFF"/>
                </a:solidFill>
                <a:latin typeface="Verdana" panose="020B0604030504040204" pitchFamily="34" charset="0"/>
                <a:ea typeface="Verdana" panose="020B0604030504040204" pitchFamily="34" charset="0"/>
              </a:rPr>
              <a:t>Alertas Meteomarinas Vigentes</a:t>
            </a:r>
          </a:p>
          <a:p>
            <a:pPr algn="l"/>
            <a:r>
              <a:rPr lang="es-ES" sz="1400" b="0" dirty="0">
                <a:solidFill>
                  <a:schemeClr val="bg1"/>
                </a:solidFill>
                <a:latin typeface="Verdana" panose="020B0604030504040204" pitchFamily="34" charset="0"/>
                <a:ea typeface="Verdana" panose="020B0604030504040204" pitchFamily="34" charset="0"/>
              </a:rPr>
              <a:t>Océano</a:t>
            </a:r>
            <a:r>
              <a:rPr lang="es-ES" sz="1400" b="0" baseline="0" dirty="0">
                <a:solidFill>
                  <a:schemeClr val="bg1"/>
                </a:solidFill>
                <a:latin typeface="Verdana" panose="020B0604030504040204" pitchFamily="34" charset="0"/>
                <a:ea typeface="Verdana" panose="020B0604030504040204" pitchFamily="34" charset="0"/>
              </a:rPr>
              <a:t> Pacifico Nacional</a:t>
            </a:r>
            <a:endParaRPr lang="es-MX" sz="1400" b="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21725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Cerrejón">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2" name="Imagen 1">
            <a:extLst>
              <a:ext uri="{FF2B5EF4-FFF2-40B4-BE49-F238E27FC236}">
                <a16:creationId xmlns:a16="http://schemas.microsoft.com/office/drawing/2014/main" id="{CDEED43C-EA76-43A5-A968-31F76E99CF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3" name="Rectángulo: esquinas superiores redondeadas 2">
            <a:extLst>
              <a:ext uri="{FF2B5EF4-FFF2-40B4-BE49-F238E27FC236}">
                <a16:creationId xmlns:a16="http://schemas.microsoft.com/office/drawing/2014/main" id="{5166E97C-4384-EF1D-8595-FC6892AC3EDA}"/>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 name="CuadroTexto 8"/>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44426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errejon situacion">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cxnSp>
        <p:nvCxnSpPr>
          <p:cNvPr id="11" name="Conector recto 10"/>
          <p:cNvCxnSpPr/>
          <p:nvPr userDrawn="1"/>
        </p:nvCxnSpPr>
        <p:spPr>
          <a:xfrm>
            <a:off x="4974336" y="1445341"/>
            <a:ext cx="0" cy="497374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uadroTexto 11"/>
          <p:cNvSpPr txBox="1"/>
          <p:nvPr userDrawn="1"/>
        </p:nvSpPr>
        <p:spPr>
          <a:xfrm>
            <a:off x="5153981" y="1981114"/>
            <a:ext cx="5280697" cy="307777"/>
          </a:xfrm>
          <a:prstGeom prst="rect">
            <a:avLst/>
          </a:prstGeom>
          <a:noFill/>
        </p:spPr>
        <p:txBody>
          <a:bodyPr wrap="square" rtlCol="0">
            <a:spAutoFit/>
          </a:bodyPr>
          <a:lstStyle/>
          <a:p>
            <a:pPr algn="l"/>
            <a:r>
              <a:rPr lang="es-CO" sz="1400" b="1" dirty="0">
                <a:solidFill>
                  <a:schemeClr val="tx1">
                    <a:lumMod val="50000"/>
                    <a:lumOff val="50000"/>
                  </a:schemeClr>
                </a:solidFill>
                <a:latin typeface="Verdana" panose="020B0604030504040204" pitchFamily="34" charset="0"/>
                <a:ea typeface="Verdana" panose="020B0604030504040204" pitchFamily="34" charset="0"/>
              </a:rPr>
              <a:t>Condiciones meteorológicas</a:t>
            </a:r>
            <a:r>
              <a:rPr lang="es-CO" sz="1400" b="1" baseline="0" dirty="0">
                <a:solidFill>
                  <a:schemeClr val="tx1">
                    <a:lumMod val="50000"/>
                    <a:lumOff val="50000"/>
                  </a:schemeClr>
                </a:solidFill>
                <a:latin typeface="Verdana" panose="020B0604030504040204" pitchFamily="34" charset="0"/>
                <a:ea typeface="Verdana" panose="020B0604030504040204" pitchFamily="34" charset="0"/>
              </a:rPr>
              <a:t> en las últimas 4 horas</a:t>
            </a:r>
            <a:endParaRPr lang="es-MX" sz="1400" b="1"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13" name="Rectángulo 12"/>
          <p:cNvSpPr/>
          <p:nvPr userDrawn="1"/>
        </p:nvSpPr>
        <p:spPr>
          <a:xfrm>
            <a:off x="658368" y="1445341"/>
            <a:ext cx="3675888" cy="40649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p:cNvSpPr txBox="1"/>
          <p:nvPr userDrawn="1"/>
        </p:nvSpPr>
        <p:spPr>
          <a:xfrm>
            <a:off x="976425" y="1445341"/>
            <a:ext cx="3023420" cy="369332"/>
          </a:xfrm>
          <a:prstGeom prst="rect">
            <a:avLst/>
          </a:prstGeom>
          <a:noFill/>
        </p:spPr>
        <p:txBody>
          <a:bodyPr wrap="square" rtlCol="0">
            <a:spAutoFit/>
          </a:bodyPr>
          <a:lstStyle/>
          <a:p>
            <a:pPr algn="ctr"/>
            <a:r>
              <a:rPr lang="es-CO" b="1" dirty="0">
                <a:solidFill>
                  <a:sysClr val="windowText" lastClr="000000"/>
                </a:solidFill>
                <a:latin typeface="Verdana" panose="020B0604030504040204" pitchFamily="34" charset="0"/>
                <a:ea typeface="Verdana" panose="020B0604030504040204" pitchFamily="34" charset="0"/>
              </a:rPr>
              <a:t>Situación Actual</a:t>
            </a:r>
            <a:endParaRPr lang="es-MX" b="1" dirty="0">
              <a:solidFill>
                <a:sysClr val="windowText" lastClr="000000"/>
              </a:solidFill>
              <a:latin typeface="Verdana" panose="020B0604030504040204" pitchFamily="34" charset="0"/>
              <a:ea typeface="Verdana" panose="020B0604030504040204" pitchFamily="34" charset="0"/>
            </a:endParaRPr>
          </a:p>
        </p:txBody>
      </p:sp>
      <p:sp>
        <p:nvSpPr>
          <p:cNvPr id="14" name="Rectángulo 13"/>
          <p:cNvSpPr/>
          <p:nvPr userDrawn="1"/>
        </p:nvSpPr>
        <p:spPr>
          <a:xfrm>
            <a:off x="6744257" y="1434128"/>
            <a:ext cx="3675888" cy="40649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userDrawn="1"/>
        </p:nvSpPr>
        <p:spPr>
          <a:xfrm>
            <a:off x="7528907" y="1445341"/>
            <a:ext cx="2106589" cy="369332"/>
          </a:xfrm>
          <a:prstGeom prst="rect">
            <a:avLst/>
          </a:prstGeom>
          <a:noFill/>
        </p:spPr>
        <p:txBody>
          <a:bodyPr wrap="square" rtlCol="0">
            <a:spAutoFit/>
          </a:bodyPr>
          <a:lstStyle/>
          <a:p>
            <a:pPr algn="l"/>
            <a:r>
              <a:rPr lang="es-CO" b="1" dirty="0">
                <a:solidFill>
                  <a:sysClr val="windowText" lastClr="000000"/>
                </a:solidFill>
                <a:latin typeface="Verdana" panose="020B0604030504040204" pitchFamily="34" charset="0"/>
                <a:ea typeface="Verdana" panose="020B0604030504040204" pitchFamily="34" charset="0"/>
              </a:rPr>
              <a:t>Para destacar</a:t>
            </a:r>
            <a:endParaRPr lang="es-MX" b="1" dirty="0">
              <a:solidFill>
                <a:sysClr val="windowText" lastClr="000000"/>
              </a:solidFill>
              <a:latin typeface="Verdana" panose="020B0604030504040204" pitchFamily="34" charset="0"/>
              <a:ea typeface="Verdana" panose="020B0604030504040204" pitchFamily="34" charset="0"/>
            </a:endParaRPr>
          </a:p>
        </p:txBody>
      </p:sp>
      <p:cxnSp>
        <p:nvCxnSpPr>
          <p:cNvPr id="16" name="Conector recto 15"/>
          <p:cNvCxnSpPr/>
          <p:nvPr userDrawn="1"/>
        </p:nvCxnSpPr>
        <p:spPr>
          <a:xfrm>
            <a:off x="4974336" y="3611335"/>
            <a:ext cx="6711696"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CuadroTexto 16"/>
          <p:cNvSpPr txBox="1"/>
          <p:nvPr userDrawn="1"/>
        </p:nvSpPr>
        <p:spPr>
          <a:xfrm>
            <a:off x="5153981" y="3738167"/>
            <a:ext cx="5280697" cy="307777"/>
          </a:xfrm>
          <a:prstGeom prst="rect">
            <a:avLst/>
          </a:prstGeom>
          <a:noFill/>
        </p:spPr>
        <p:txBody>
          <a:bodyPr wrap="square" rtlCol="0">
            <a:spAutoFit/>
          </a:bodyPr>
          <a:lstStyle/>
          <a:p>
            <a:pPr algn="l"/>
            <a:r>
              <a:rPr lang="es-CO" sz="1400" b="1" dirty="0">
                <a:solidFill>
                  <a:schemeClr val="tx1">
                    <a:lumMod val="50000"/>
                    <a:lumOff val="50000"/>
                  </a:schemeClr>
                </a:solidFill>
                <a:latin typeface="Verdana" panose="020B0604030504040204" pitchFamily="34" charset="0"/>
                <a:ea typeface="Verdana" panose="020B0604030504040204" pitchFamily="34" charset="0"/>
              </a:rPr>
              <a:t>Alertas Vigentes</a:t>
            </a:r>
            <a:endParaRPr lang="es-MX" sz="1400" b="1"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18" name="Marcador de texto 12"/>
          <p:cNvSpPr>
            <a:spLocks noGrp="1"/>
          </p:cNvSpPr>
          <p:nvPr>
            <p:ph type="body" sz="quarter" idx="10"/>
          </p:nvPr>
        </p:nvSpPr>
        <p:spPr>
          <a:xfrm>
            <a:off x="533431" y="813223"/>
            <a:ext cx="2848125" cy="376237"/>
          </a:xfrm>
        </p:spPr>
        <p:txBody>
          <a:bodyPr>
            <a:noAutofit/>
          </a:bodyPr>
          <a:lstStyle>
            <a:lvl1pPr marL="0" indent="0" algn="l">
              <a:buNone/>
              <a:defRPr sz="12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19" name="Marcador de texto 12"/>
          <p:cNvSpPr>
            <a:spLocks noGrp="1"/>
          </p:cNvSpPr>
          <p:nvPr>
            <p:ph type="body" sz="quarter" idx="11"/>
          </p:nvPr>
        </p:nvSpPr>
        <p:spPr>
          <a:xfrm>
            <a:off x="5241956" y="2429380"/>
            <a:ext cx="6444076" cy="1055124"/>
          </a:xfrm>
        </p:spPr>
        <p:txBody>
          <a:bodyPr>
            <a:noAutofit/>
          </a:bodyPr>
          <a:lstStyle>
            <a:lvl1pPr marL="0" indent="0" algn="l">
              <a:buNone/>
              <a:defRPr sz="1100" b="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sp>
        <p:nvSpPr>
          <p:cNvPr id="20" name="Marcador de texto 12"/>
          <p:cNvSpPr>
            <a:spLocks noGrp="1"/>
          </p:cNvSpPr>
          <p:nvPr>
            <p:ph type="body" sz="quarter" idx="12"/>
          </p:nvPr>
        </p:nvSpPr>
        <p:spPr>
          <a:xfrm>
            <a:off x="5241956" y="4172774"/>
            <a:ext cx="6444076" cy="2246313"/>
          </a:xfrm>
        </p:spPr>
        <p:txBody>
          <a:bodyPr>
            <a:noAutofit/>
          </a:bodyPr>
          <a:lstStyle>
            <a:lvl1pPr marL="0" indent="0" algn="l">
              <a:buNone/>
              <a:defRPr sz="1100" b="0">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3" name="Imagen 2">
            <a:extLst>
              <a:ext uri="{FF2B5EF4-FFF2-40B4-BE49-F238E27FC236}">
                <a16:creationId xmlns:a16="http://schemas.microsoft.com/office/drawing/2014/main" id="{A2DD26B0-D67C-D2DB-41CB-1D53C58A61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6E479CC1-4A62-3B36-80CE-3733036C327B}"/>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5" name="CuadroTexto 14">
            <a:extLst>
              <a:ext uri="{FF2B5EF4-FFF2-40B4-BE49-F238E27FC236}">
                <a16:creationId xmlns:a16="http://schemas.microsoft.com/office/drawing/2014/main" id="{56999F84-4CE1-DF47-2236-E5887E7D06EC}"/>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32415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errejón precipitacion">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cxnSp>
        <p:nvCxnSpPr>
          <p:cNvPr id="11" name="Conector recto 10"/>
          <p:cNvCxnSpPr/>
          <p:nvPr userDrawn="1"/>
        </p:nvCxnSpPr>
        <p:spPr>
          <a:xfrm>
            <a:off x="4855802" y="1445341"/>
            <a:ext cx="0" cy="497374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464929" y="1445341"/>
            <a:ext cx="4117082" cy="40649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p:cNvSpPr txBox="1"/>
          <p:nvPr userDrawn="1"/>
        </p:nvSpPr>
        <p:spPr>
          <a:xfrm>
            <a:off x="551717" y="1491182"/>
            <a:ext cx="3943506" cy="292388"/>
          </a:xfrm>
          <a:prstGeom prst="rect">
            <a:avLst/>
          </a:prstGeom>
          <a:noFill/>
        </p:spPr>
        <p:txBody>
          <a:bodyPr wrap="square" rtlCol="0">
            <a:spAutoFit/>
          </a:bodyPr>
          <a:lstStyle/>
          <a:p>
            <a:pPr algn="ctr"/>
            <a:r>
              <a:rPr lang="es-CO" sz="1300" b="1" dirty="0">
                <a:solidFill>
                  <a:sysClr val="windowText" lastClr="000000"/>
                </a:solidFill>
                <a:latin typeface="Verdana" panose="020B0604030504040204" pitchFamily="34" charset="0"/>
                <a:ea typeface="Verdana" panose="020B0604030504040204" pitchFamily="34" charset="0"/>
              </a:rPr>
              <a:t>Distribución espacial de la precipitación</a:t>
            </a:r>
            <a:endParaRPr lang="es-MX" sz="1300" b="1" dirty="0">
              <a:solidFill>
                <a:sysClr val="windowText" lastClr="000000"/>
              </a:solidFill>
              <a:latin typeface="Verdana" panose="020B0604030504040204" pitchFamily="34" charset="0"/>
              <a:ea typeface="Verdana" panose="020B0604030504040204" pitchFamily="34" charset="0"/>
            </a:endParaRPr>
          </a:p>
        </p:txBody>
      </p:sp>
      <p:sp>
        <p:nvSpPr>
          <p:cNvPr id="14" name="Rectángulo 13"/>
          <p:cNvSpPr/>
          <p:nvPr userDrawn="1"/>
        </p:nvSpPr>
        <p:spPr>
          <a:xfrm>
            <a:off x="5153981" y="1434128"/>
            <a:ext cx="6562680" cy="40649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userDrawn="1"/>
        </p:nvSpPr>
        <p:spPr>
          <a:xfrm>
            <a:off x="5209872" y="1509509"/>
            <a:ext cx="6474705" cy="261610"/>
          </a:xfrm>
          <a:prstGeom prst="rect">
            <a:avLst/>
          </a:prstGeom>
          <a:noFill/>
        </p:spPr>
        <p:txBody>
          <a:bodyPr wrap="square" rtlCol="0">
            <a:spAutoFit/>
          </a:bodyPr>
          <a:lstStyle/>
          <a:p>
            <a:pPr algn="l"/>
            <a:r>
              <a:rPr lang="es-CO" sz="1100" b="1" dirty="0">
                <a:solidFill>
                  <a:sysClr val="windowText" lastClr="000000"/>
                </a:solidFill>
                <a:latin typeface="Verdana" panose="020B0604030504040204" pitchFamily="34" charset="0"/>
                <a:ea typeface="Verdana" panose="020B0604030504040204" pitchFamily="34" charset="0"/>
              </a:rPr>
              <a:t>Precipitación (Estaciones de referencia, comparación mes-década-climatología)</a:t>
            </a:r>
            <a:endParaRPr lang="es-MX" sz="1100" b="1" dirty="0">
              <a:solidFill>
                <a:sysClr val="windowText" lastClr="000000"/>
              </a:solidFill>
              <a:latin typeface="Verdana" panose="020B0604030504040204" pitchFamily="34" charset="0"/>
              <a:ea typeface="Verdana" panose="020B0604030504040204" pitchFamily="34" charset="0"/>
            </a:endParaRPr>
          </a:p>
        </p:txBody>
      </p:sp>
      <p:sp>
        <p:nvSpPr>
          <p:cNvPr id="17" name="CuadroTexto 16"/>
          <p:cNvSpPr txBox="1"/>
          <p:nvPr userDrawn="1"/>
        </p:nvSpPr>
        <p:spPr>
          <a:xfrm>
            <a:off x="5121896" y="6140360"/>
            <a:ext cx="6685093"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CO"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Las líneas punteadas de color rojo corresponden a los volúmenes de lluvia del promedio climatológico de la serie 1981 -2010. Las azules muestran el acumulado </a:t>
            </a:r>
            <a:r>
              <a:rPr kumimoji="0" lang="es-CO"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decadal</a:t>
            </a:r>
            <a:r>
              <a:rPr kumimoji="0" lang="es-CO"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de precipitación. Las barras horizontales denotan las lluvia acumulada en 24 horas </a:t>
            </a:r>
          </a:p>
        </p:txBody>
      </p:sp>
      <p:sp>
        <p:nvSpPr>
          <p:cNvPr id="3" name="Marcador de texto 12">
            <a:extLst>
              <a:ext uri="{FF2B5EF4-FFF2-40B4-BE49-F238E27FC236}">
                <a16:creationId xmlns:a16="http://schemas.microsoft.com/office/drawing/2014/main" id="{05D92CCF-F799-C065-F4D4-8F62465F6CD3}"/>
              </a:ext>
            </a:extLst>
          </p:cNvPr>
          <p:cNvSpPr>
            <a:spLocks noGrp="1"/>
          </p:cNvSpPr>
          <p:nvPr>
            <p:ph type="body" sz="quarter" idx="10"/>
          </p:nvPr>
        </p:nvSpPr>
        <p:spPr>
          <a:xfrm>
            <a:off x="533431" y="813223"/>
            <a:ext cx="2848125" cy="376237"/>
          </a:xfrm>
        </p:spPr>
        <p:txBody>
          <a:bodyPr>
            <a:noAutofit/>
          </a:bodyPr>
          <a:lstStyle>
            <a:lvl1pPr marL="0" indent="0" algn="l">
              <a:buNone/>
              <a:defRPr sz="12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4" name="Imagen 3">
            <a:extLst>
              <a:ext uri="{FF2B5EF4-FFF2-40B4-BE49-F238E27FC236}">
                <a16:creationId xmlns:a16="http://schemas.microsoft.com/office/drawing/2014/main" id="{CAC35841-2F13-7644-5536-D2C68F6132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2" name="Rectángulo: esquinas superiores redondeadas 11">
            <a:extLst>
              <a:ext uri="{FF2B5EF4-FFF2-40B4-BE49-F238E27FC236}">
                <a16:creationId xmlns:a16="http://schemas.microsoft.com/office/drawing/2014/main" id="{B2E0BBED-4F6F-1C09-A1F0-E36352C27187}"/>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5" name="CuadroTexto 14">
            <a:extLst>
              <a:ext uri="{FF2B5EF4-FFF2-40B4-BE49-F238E27FC236}">
                <a16:creationId xmlns:a16="http://schemas.microsoft.com/office/drawing/2014/main" id="{BC3E6299-DDBE-E105-9623-9DE652CF2B49}"/>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989405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errejón Hato Nuev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Marcador de texto 12">
            <a:extLst>
              <a:ext uri="{FF2B5EF4-FFF2-40B4-BE49-F238E27FC236}">
                <a16:creationId xmlns:a16="http://schemas.microsoft.com/office/drawing/2014/main" id="{DDC79146-2D55-6DFB-ED57-05782CD3AC87}"/>
              </a:ext>
            </a:extLst>
          </p:cNvPr>
          <p:cNvSpPr>
            <a:spLocks noGrp="1"/>
          </p:cNvSpPr>
          <p:nvPr>
            <p:ph type="body" sz="quarter" idx="10" hasCustomPrompt="1"/>
          </p:nvPr>
        </p:nvSpPr>
        <p:spPr>
          <a:xfrm>
            <a:off x="533431" y="813223"/>
            <a:ext cx="2848125" cy="376237"/>
          </a:xfrm>
        </p:spPr>
        <p:txBody>
          <a:bodyPr>
            <a:noAutofit/>
          </a:bodyPr>
          <a:lstStyle>
            <a:lvl1pPr marL="0" indent="0" algn="l">
              <a:buNone/>
              <a:defRPr sz="12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Comportamiento de la temperatura en Hato Nuevo</a:t>
            </a:r>
          </a:p>
        </p:txBody>
      </p:sp>
      <p:pic>
        <p:nvPicPr>
          <p:cNvPr id="3" name="Imagen 2">
            <a:extLst>
              <a:ext uri="{FF2B5EF4-FFF2-40B4-BE49-F238E27FC236}">
                <a16:creationId xmlns:a16="http://schemas.microsoft.com/office/drawing/2014/main" id="{292E4CF4-7D25-1C53-BF8B-0ADBB6073F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62326C9C-34EF-0496-E623-6EC3F16EFE83}"/>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a:extLst>
              <a:ext uri="{FF2B5EF4-FFF2-40B4-BE49-F238E27FC236}">
                <a16:creationId xmlns:a16="http://schemas.microsoft.com/office/drawing/2014/main" id="{4AE39E15-10AB-003C-44EE-CE379F445C28}"/>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002558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errejón Precipitación CERREJON">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10" name="Imagen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1195" y="1778294"/>
            <a:ext cx="7922063" cy="3960000"/>
          </a:xfrm>
          <a:prstGeom prst="rect">
            <a:avLst/>
          </a:prstGeom>
        </p:spPr>
      </p:pic>
      <p:sp>
        <p:nvSpPr>
          <p:cNvPr id="2" name="Marcador de texto 12">
            <a:extLst>
              <a:ext uri="{FF2B5EF4-FFF2-40B4-BE49-F238E27FC236}">
                <a16:creationId xmlns:a16="http://schemas.microsoft.com/office/drawing/2014/main" id="{9D3D55A8-DAB7-AED4-4790-E370ABDA239D}"/>
              </a:ext>
            </a:extLst>
          </p:cNvPr>
          <p:cNvSpPr>
            <a:spLocks noGrp="1"/>
          </p:cNvSpPr>
          <p:nvPr>
            <p:ph type="body" sz="quarter" idx="10" hasCustomPrompt="1"/>
          </p:nvPr>
        </p:nvSpPr>
        <p:spPr>
          <a:xfrm>
            <a:off x="533431" y="813223"/>
            <a:ext cx="2848125" cy="203659"/>
          </a:xfrm>
        </p:spPr>
        <p:txBody>
          <a:bodyPr>
            <a:noAutofit/>
          </a:bodyPr>
          <a:lstStyle>
            <a:lvl1pPr marL="0" indent="0" algn="l">
              <a:buNone/>
              <a:defRPr sz="11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Pronóstico diario de precipitación</a:t>
            </a:r>
          </a:p>
        </p:txBody>
      </p:sp>
      <p:pic>
        <p:nvPicPr>
          <p:cNvPr id="3" name="Imagen 2">
            <a:extLst>
              <a:ext uri="{FF2B5EF4-FFF2-40B4-BE49-F238E27FC236}">
                <a16:creationId xmlns:a16="http://schemas.microsoft.com/office/drawing/2014/main" id="{037AAF09-C3CF-3F57-4972-D08B52DEE2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0975EE52-435A-E532-1B13-160528A9E01E}"/>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CuadroTexto 10">
            <a:extLst>
              <a:ext uri="{FF2B5EF4-FFF2-40B4-BE49-F238E27FC236}">
                <a16:creationId xmlns:a16="http://schemas.microsoft.com/office/drawing/2014/main" id="{5A0C2E62-CA9F-668A-B752-584E0D1F9F98}"/>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537490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errejón Precipitación PUERTO BOLIVAR">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11" name="Imagen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5539" y="1778294"/>
            <a:ext cx="7922063" cy="3960000"/>
          </a:xfrm>
          <a:prstGeom prst="rect">
            <a:avLst/>
          </a:prstGeom>
        </p:spPr>
      </p:pic>
      <p:sp>
        <p:nvSpPr>
          <p:cNvPr id="2" name="Marcador de texto 12">
            <a:extLst>
              <a:ext uri="{FF2B5EF4-FFF2-40B4-BE49-F238E27FC236}">
                <a16:creationId xmlns:a16="http://schemas.microsoft.com/office/drawing/2014/main" id="{E7CD38CA-6EC1-AD24-B335-74A71E94FCD6}"/>
              </a:ext>
            </a:extLst>
          </p:cNvPr>
          <p:cNvSpPr>
            <a:spLocks noGrp="1"/>
          </p:cNvSpPr>
          <p:nvPr>
            <p:ph type="body" sz="quarter" idx="10" hasCustomPrompt="1"/>
          </p:nvPr>
        </p:nvSpPr>
        <p:spPr>
          <a:xfrm>
            <a:off x="533431" y="813223"/>
            <a:ext cx="2848125" cy="203659"/>
          </a:xfrm>
        </p:spPr>
        <p:txBody>
          <a:bodyPr>
            <a:noAutofit/>
          </a:bodyPr>
          <a:lstStyle>
            <a:lvl1pPr marL="0" indent="0" algn="l">
              <a:buNone/>
              <a:defRPr sz="11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Pronóstico diario de precipitación</a:t>
            </a:r>
          </a:p>
        </p:txBody>
      </p:sp>
      <p:pic>
        <p:nvPicPr>
          <p:cNvPr id="3" name="Imagen 2">
            <a:extLst>
              <a:ext uri="{FF2B5EF4-FFF2-40B4-BE49-F238E27FC236}">
                <a16:creationId xmlns:a16="http://schemas.microsoft.com/office/drawing/2014/main" id="{B6E1E993-8731-94A1-0E10-870374726E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6719CE06-8618-86C4-5406-2B421D52B402}"/>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0" name="CuadroTexto 9">
            <a:extLst>
              <a:ext uri="{FF2B5EF4-FFF2-40B4-BE49-F238E27FC236}">
                <a16:creationId xmlns:a16="http://schemas.microsoft.com/office/drawing/2014/main" id="{5AE7BDCE-BE66-13AF-423A-EB893D874D2C}"/>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053834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errejón Precipitación ZONA MARITIMA">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10" name="Imagen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8605" y="1782890"/>
            <a:ext cx="7922063" cy="3960000"/>
          </a:xfrm>
          <a:prstGeom prst="rect">
            <a:avLst/>
          </a:prstGeom>
        </p:spPr>
      </p:pic>
      <p:sp>
        <p:nvSpPr>
          <p:cNvPr id="2" name="Marcador de texto 12">
            <a:extLst>
              <a:ext uri="{FF2B5EF4-FFF2-40B4-BE49-F238E27FC236}">
                <a16:creationId xmlns:a16="http://schemas.microsoft.com/office/drawing/2014/main" id="{6D8285B6-09A1-B3A6-0C45-D704F9C944FF}"/>
              </a:ext>
            </a:extLst>
          </p:cNvPr>
          <p:cNvSpPr>
            <a:spLocks noGrp="1"/>
          </p:cNvSpPr>
          <p:nvPr>
            <p:ph type="body" sz="quarter" idx="10" hasCustomPrompt="1"/>
          </p:nvPr>
        </p:nvSpPr>
        <p:spPr>
          <a:xfrm>
            <a:off x="533431" y="813223"/>
            <a:ext cx="2848125" cy="203659"/>
          </a:xfrm>
        </p:spPr>
        <p:txBody>
          <a:bodyPr>
            <a:noAutofit/>
          </a:bodyPr>
          <a:lstStyle>
            <a:lvl1pPr marL="0" indent="0" algn="l">
              <a:buNone/>
              <a:defRPr sz="11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Pronóstico diario de precipitación</a:t>
            </a:r>
          </a:p>
        </p:txBody>
      </p:sp>
      <p:pic>
        <p:nvPicPr>
          <p:cNvPr id="3" name="Imagen 2">
            <a:extLst>
              <a:ext uri="{FF2B5EF4-FFF2-40B4-BE49-F238E27FC236}">
                <a16:creationId xmlns:a16="http://schemas.microsoft.com/office/drawing/2014/main" id="{F2846AF1-F387-5CDA-B86D-AD23C162D3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1FD85AEC-1CED-E240-2DD7-B472B02DFE26}"/>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CuadroTexto 10">
            <a:extLst>
              <a:ext uri="{FF2B5EF4-FFF2-40B4-BE49-F238E27FC236}">
                <a16:creationId xmlns:a16="http://schemas.microsoft.com/office/drawing/2014/main" id="{0B033F87-02E3-0823-7C9A-1E5101797FD6}"/>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164126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errejón mapa oleaje">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cxnSp>
        <p:nvCxnSpPr>
          <p:cNvPr id="11" name="Conector recto 10"/>
          <p:cNvCxnSpPr/>
          <p:nvPr userDrawn="1"/>
        </p:nvCxnSpPr>
        <p:spPr>
          <a:xfrm>
            <a:off x="6096000" y="1445341"/>
            <a:ext cx="0" cy="497374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Rectángulo 12"/>
          <p:cNvSpPr/>
          <p:nvPr userDrawn="1"/>
        </p:nvSpPr>
        <p:spPr>
          <a:xfrm>
            <a:off x="464929" y="1445341"/>
            <a:ext cx="5411664" cy="40649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CuadroTexto 1"/>
          <p:cNvSpPr txBox="1"/>
          <p:nvPr userDrawn="1"/>
        </p:nvSpPr>
        <p:spPr>
          <a:xfrm>
            <a:off x="517850" y="1491182"/>
            <a:ext cx="5290285" cy="292388"/>
          </a:xfrm>
          <a:prstGeom prst="rect">
            <a:avLst/>
          </a:prstGeom>
          <a:noFill/>
        </p:spPr>
        <p:txBody>
          <a:bodyPr wrap="square" rtlCol="0">
            <a:spAutoFit/>
          </a:bodyPr>
          <a:lstStyle/>
          <a:p>
            <a:pPr algn="ctr"/>
            <a:r>
              <a:rPr lang="es-CO" sz="1300" b="1" dirty="0">
                <a:solidFill>
                  <a:sysClr val="windowText" lastClr="000000"/>
                </a:solidFill>
                <a:latin typeface="Verdana" panose="020B0604030504040204" pitchFamily="34" charset="0"/>
                <a:ea typeface="Verdana" panose="020B0604030504040204" pitchFamily="34" charset="0"/>
              </a:rPr>
              <a:t>Mapa</a:t>
            </a:r>
            <a:r>
              <a:rPr lang="es-CO" sz="1300" b="1" baseline="0" dirty="0">
                <a:solidFill>
                  <a:sysClr val="windowText" lastClr="000000"/>
                </a:solidFill>
                <a:latin typeface="Verdana" panose="020B0604030504040204" pitchFamily="34" charset="0"/>
                <a:ea typeface="Verdana" panose="020B0604030504040204" pitchFamily="34" charset="0"/>
              </a:rPr>
              <a:t> de análisis de la situación sinóptica en superficie</a:t>
            </a:r>
            <a:endParaRPr lang="es-MX" sz="1300" b="1" dirty="0">
              <a:solidFill>
                <a:sysClr val="windowText" lastClr="000000"/>
              </a:solidFill>
              <a:latin typeface="Verdana" panose="020B0604030504040204" pitchFamily="34" charset="0"/>
              <a:ea typeface="Verdana" panose="020B0604030504040204" pitchFamily="34" charset="0"/>
            </a:endParaRPr>
          </a:p>
        </p:txBody>
      </p:sp>
      <p:sp>
        <p:nvSpPr>
          <p:cNvPr id="14" name="Rectángulo 13"/>
          <p:cNvSpPr/>
          <p:nvPr userDrawn="1"/>
        </p:nvSpPr>
        <p:spPr>
          <a:xfrm>
            <a:off x="6315409" y="1434128"/>
            <a:ext cx="5401252" cy="4064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userDrawn="1"/>
        </p:nvSpPr>
        <p:spPr>
          <a:xfrm>
            <a:off x="7652974" y="1509509"/>
            <a:ext cx="2760710" cy="261610"/>
          </a:xfrm>
          <a:prstGeom prst="rect">
            <a:avLst/>
          </a:prstGeom>
          <a:noFill/>
        </p:spPr>
        <p:txBody>
          <a:bodyPr wrap="square" rtlCol="0">
            <a:spAutoFit/>
          </a:bodyPr>
          <a:lstStyle/>
          <a:p>
            <a:pPr algn="l"/>
            <a:r>
              <a:rPr lang="es-CO" sz="1100" b="1" dirty="0">
                <a:solidFill>
                  <a:schemeClr val="bg1"/>
                </a:solidFill>
                <a:latin typeface="Verdana" panose="020B0604030504040204" pitchFamily="34" charset="0"/>
                <a:ea typeface="Verdana" panose="020B0604030504040204" pitchFamily="34" charset="0"/>
              </a:rPr>
              <a:t>Comportamiento oleaje y viento</a:t>
            </a:r>
            <a:endParaRPr lang="es-MX" sz="1100" b="1" dirty="0">
              <a:solidFill>
                <a:schemeClr val="bg1"/>
              </a:solidFill>
              <a:latin typeface="Verdana" panose="020B0604030504040204" pitchFamily="34" charset="0"/>
              <a:ea typeface="Verdana" panose="020B0604030504040204" pitchFamily="34" charset="0"/>
            </a:endParaRPr>
          </a:p>
        </p:txBody>
      </p:sp>
      <p:pic>
        <p:nvPicPr>
          <p:cNvPr id="4" name="Imagen 3">
            <a:extLst>
              <a:ext uri="{FF2B5EF4-FFF2-40B4-BE49-F238E27FC236}">
                <a16:creationId xmlns:a16="http://schemas.microsoft.com/office/drawing/2014/main" id="{9940E6C4-9C5C-BAA3-D2EA-8FA3C0E408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2" name="Rectángulo: esquinas superiores redondeadas 11">
            <a:extLst>
              <a:ext uri="{FF2B5EF4-FFF2-40B4-BE49-F238E27FC236}">
                <a16:creationId xmlns:a16="http://schemas.microsoft.com/office/drawing/2014/main" id="{636980BB-E744-7EE5-3321-AC37A8FD6C6C}"/>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5" name="CuadroTexto 14">
            <a:extLst>
              <a:ext uri="{FF2B5EF4-FFF2-40B4-BE49-F238E27FC236}">
                <a16:creationId xmlns:a16="http://schemas.microsoft.com/office/drawing/2014/main" id="{E946FFAD-63D7-9632-3297-31351EC3D855}"/>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75676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errejón estado tiemp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3" name="Imagen 2"/>
          <p:cNvPicPr>
            <a:picLocks noChangeAspect="1"/>
          </p:cNvPicPr>
          <p:nvPr userDrawn="1"/>
        </p:nvPicPr>
        <p:blipFill>
          <a:blip r:embed="rId3"/>
          <a:stretch>
            <a:fillRect/>
          </a:stretch>
        </p:blipFill>
        <p:spPr>
          <a:xfrm>
            <a:off x="378416" y="1319517"/>
            <a:ext cx="6321006" cy="5381922"/>
          </a:xfrm>
          <a:prstGeom prst="rect">
            <a:avLst/>
          </a:prstGeom>
        </p:spPr>
      </p:pic>
      <p:pic>
        <p:nvPicPr>
          <p:cNvPr id="15" name="Imagen 3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31852" y="1285612"/>
            <a:ext cx="432694" cy="458939"/>
          </a:xfrm>
          <a:prstGeom prst="rect">
            <a:avLst/>
          </a:prstGeom>
        </p:spPr>
      </p:pic>
      <p:sp>
        <p:nvSpPr>
          <p:cNvPr id="16" name="TextBox 102"/>
          <p:cNvSpPr txBox="1"/>
          <p:nvPr userDrawn="1"/>
        </p:nvSpPr>
        <p:spPr>
          <a:xfrm>
            <a:off x="11228240" y="1690024"/>
            <a:ext cx="639919" cy="184666"/>
          </a:xfrm>
          <a:prstGeom prst="rect">
            <a:avLst/>
          </a:prstGeom>
          <a:noFill/>
        </p:spPr>
        <p:txBody>
          <a:bodyPr wrap="non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Despejado</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p:txBody>
      </p:sp>
      <p:pic>
        <p:nvPicPr>
          <p:cNvPr id="17" name="Imagen 2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95561" y="2091051"/>
            <a:ext cx="505274" cy="466285"/>
          </a:xfrm>
          <a:prstGeom prst="rect">
            <a:avLst/>
          </a:prstGeom>
        </p:spPr>
      </p:pic>
      <p:sp>
        <p:nvSpPr>
          <p:cNvPr id="19" name="TextBox 104"/>
          <p:cNvSpPr txBox="1"/>
          <p:nvPr userDrawn="1"/>
        </p:nvSpPr>
        <p:spPr>
          <a:xfrm>
            <a:off x="11091238" y="2498058"/>
            <a:ext cx="913925" cy="276999"/>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Parcialmente</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nublado</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p:txBody>
      </p:sp>
      <p:sp>
        <p:nvSpPr>
          <p:cNvPr id="20" name="TextBox 105"/>
          <p:cNvSpPr txBox="1"/>
          <p:nvPr userDrawn="1"/>
        </p:nvSpPr>
        <p:spPr>
          <a:xfrm>
            <a:off x="11091238" y="3468424"/>
            <a:ext cx="913925" cy="276999"/>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Mayormente</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nublado</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p:txBody>
      </p:sp>
      <p:pic>
        <p:nvPicPr>
          <p:cNvPr id="21" name="Imagen 12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283861" y="3029567"/>
            <a:ext cx="528678" cy="448255"/>
          </a:xfrm>
          <a:prstGeom prst="rect">
            <a:avLst/>
          </a:prstGeom>
        </p:spPr>
      </p:pic>
      <p:sp>
        <p:nvSpPr>
          <p:cNvPr id="22" name="TextBox 107"/>
          <p:cNvSpPr txBox="1"/>
          <p:nvPr userDrawn="1"/>
        </p:nvSpPr>
        <p:spPr>
          <a:xfrm>
            <a:off x="11146488" y="4294786"/>
            <a:ext cx="803425" cy="276999"/>
          </a:xfrm>
          <a:prstGeom prst="rect">
            <a:avLst/>
          </a:prstGeom>
          <a:noFill/>
        </p:spPr>
        <p:txBody>
          <a:bodyPr wrap="non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Lluvias</a:t>
            </a:r>
            <a:r>
              <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 </a:t>
            </a: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ligeras</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y/o </a:t>
            </a: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lloviznas</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p:txBody>
      </p:sp>
      <p:pic>
        <p:nvPicPr>
          <p:cNvPr id="23" name="Imagen 12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301271" y="4798749"/>
            <a:ext cx="493855" cy="452236"/>
          </a:xfrm>
          <a:prstGeom prst="rect">
            <a:avLst/>
          </a:prstGeom>
        </p:spPr>
      </p:pic>
      <p:pic>
        <p:nvPicPr>
          <p:cNvPr id="24" name="Imagen 11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305147" y="5625487"/>
            <a:ext cx="486106" cy="478615"/>
          </a:xfrm>
          <a:prstGeom prst="rect">
            <a:avLst/>
          </a:prstGeom>
        </p:spPr>
      </p:pic>
      <p:sp>
        <p:nvSpPr>
          <p:cNvPr id="25" name="TextBox 110"/>
          <p:cNvSpPr txBox="1"/>
          <p:nvPr userDrawn="1"/>
        </p:nvSpPr>
        <p:spPr>
          <a:xfrm>
            <a:off x="11058321" y="6045396"/>
            <a:ext cx="979755" cy="276999"/>
          </a:xfrm>
          <a:prstGeom prst="rect">
            <a:avLst/>
          </a:prstGeom>
          <a:noFill/>
        </p:spPr>
        <p:txBody>
          <a:bodyPr wrap="non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Lluvias</a:t>
            </a:r>
            <a:r>
              <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 con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tormenta</a:t>
            </a:r>
            <a:r>
              <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 </a:t>
            </a: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eléctrica</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p:txBody>
      </p:sp>
      <p:pic>
        <p:nvPicPr>
          <p:cNvPr id="26" name="Imagen 12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1301271" y="3944243"/>
            <a:ext cx="493855" cy="452236"/>
          </a:xfrm>
          <a:prstGeom prst="rect">
            <a:avLst/>
          </a:prstGeom>
        </p:spPr>
      </p:pic>
      <p:sp>
        <p:nvSpPr>
          <p:cNvPr id="27" name="TextBox 107"/>
          <p:cNvSpPr txBox="1"/>
          <p:nvPr userDrawn="1"/>
        </p:nvSpPr>
        <p:spPr>
          <a:xfrm>
            <a:off x="11305183" y="5204599"/>
            <a:ext cx="486030" cy="184666"/>
          </a:xfrm>
          <a:prstGeom prst="rect">
            <a:avLst/>
          </a:prstGeom>
          <a:noFill/>
        </p:spPr>
        <p:txBody>
          <a:bodyPr wrap="non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err="1">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rPr>
              <a:t>Lluvias</a:t>
            </a:r>
            <a:endParaRPr kumimoji="0" lang="en-US" sz="600" b="1" i="0" u="none" strike="noStrike" kern="1200" cap="none" spc="0" normalizeH="0" baseline="0" noProof="0" dirty="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mn-cs"/>
            </a:endParaRPr>
          </a:p>
        </p:txBody>
      </p:sp>
      <p:cxnSp>
        <p:nvCxnSpPr>
          <p:cNvPr id="28" name="Conector recto 27"/>
          <p:cNvCxnSpPr/>
          <p:nvPr userDrawn="1"/>
        </p:nvCxnSpPr>
        <p:spPr>
          <a:xfrm>
            <a:off x="10949742" y="1163352"/>
            <a:ext cx="0" cy="5182126"/>
          </a:xfrm>
          <a:prstGeom prst="line">
            <a:avLst/>
          </a:prstGeom>
          <a:ln w="12700" cmpd="sng">
            <a:solidFill>
              <a:schemeClr val="accent4">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12" name="Tabla 11"/>
          <p:cNvGraphicFramePr>
            <a:graphicFrameLocks noGrp="1"/>
          </p:cNvGraphicFramePr>
          <p:nvPr userDrawn="1">
            <p:extLst>
              <p:ext uri="{D42A27DB-BD31-4B8C-83A1-F6EECF244321}">
                <p14:modId xmlns:p14="http://schemas.microsoft.com/office/powerpoint/2010/main" val="3855769825"/>
              </p:ext>
            </p:extLst>
          </p:nvPr>
        </p:nvGraphicFramePr>
        <p:xfrm>
          <a:off x="7282534" y="1922626"/>
          <a:ext cx="3084095" cy="741680"/>
        </p:xfrm>
        <a:graphic>
          <a:graphicData uri="http://schemas.openxmlformats.org/drawingml/2006/table">
            <a:tbl>
              <a:tblPr firstRow="1" bandRow="1">
                <a:tableStyleId>{C4B1156A-380E-4F78-BDF5-A606A8083BF9}</a:tableStyleId>
              </a:tblPr>
              <a:tblGrid>
                <a:gridCol w="616819">
                  <a:extLst>
                    <a:ext uri="{9D8B030D-6E8A-4147-A177-3AD203B41FA5}">
                      <a16:colId xmlns:a16="http://schemas.microsoft.com/office/drawing/2014/main" val="990318631"/>
                    </a:ext>
                  </a:extLst>
                </a:gridCol>
                <a:gridCol w="616819">
                  <a:extLst>
                    <a:ext uri="{9D8B030D-6E8A-4147-A177-3AD203B41FA5}">
                      <a16:colId xmlns:a16="http://schemas.microsoft.com/office/drawing/2014/main" val="3892577929"/>
                    </a:ext>
                  </a:extLst>
                </a:gridCol>
                <a:gridCol w="616819">
                  <a:extLst>
                    <a:ext uri="{9D8B030D-6E8A-4147-A177-3AD203B41FA5}">
                      <a16:colId xmlns:a16="http://schemas.microsoft.com/office/drawing/2014/main" val="3792695044"/>
                    </a:ext>
                  </a:extLst>
                </a:gridCol>
                <a:gridCol w="616819">
                  <a:extLst>
                    <a:ext uri="{9D8B030D-6E8A-4147-A177-3AD203B41FA5}">
                      <a16:colId xmlns:a16="http://schemas.microsoft.com/office/drawing/2014/main" val="511205906"/>
                    </a:ext>
                  </a:extLst>
                </a:gridCol>
                <a:gridCol w="616819">
                  <a:extLst>
                    <a:ext uri="{9D8B030D-6E8A-4147-A177-3AD203B41FA5}">
                      <a16:colId xmlns:a16="http://schemas.microsoft.com/office/drawing/2014/main" val="246043553"/>
                    </a:ext>
                  </a:extLst>
                </a:gridCol>
              </a:tblGrid>
              <a:tr h="370840">
                <a:tc>
                  <a:txBody>
                    <a:bodyPr/>
                    <a:lstStyle/>
                    <a:p>
                      <a:r>
                        <a:rPr lang="es-CO" sz="1200" b="1" dirty="0">
                          <a:latin typeface="Verdana" panose="020B0604030504040204" pitchFamily="34" charset="0"/>
                          <a:ea typeface="Verdana" panose="020B0604030504040204" pitchFamily="34" charset="0"/>
                        </a:rPr>
                        <a:t>a.m.</a:t>
                      </a:r>
                      <a:endParaRPr lang="es-MX" sz="1200" b="1" dirty="0">
                        <a:latin typeface="Verdana" panose="020B0604030504040204" pitchFamily="34" charset="0"/>
                        <a:ea typeface="Verdana" panose="020B0604030504040204" pitchFamily="34" charset="0"/>
                      </a:endParaRPr>
                    </a:p>
                  </a:txBody>
                  <a:tcPr>
                    <a:solidFill>
                      <a:schemeClr val="accent4">
                        <a:lumMod val="60000"/>
                        <a:lumOff val="4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extLst>
                  <a:ext uri="{0D108BD9-81ED-4DB2-BD59-A6C34878D82A}">
                    <a16:rowId xmlns:a16="http://schemas.microsoft.com/office/drawing/2014/main" val="3316097732"/>
                  </a:ext>
                </a:extLst>
              </a:tr>
              <a:tr h="370840">
                <a:tc>
                  <a:txBody>
                    <a:bodyPr/>
                    <a:lstStyle/>
                    <a:p>
                      <a:r>
                        <a:rPr lang="es-CO" sz="1200" b="1" dirty="0">
                          <a:latin typeface="Verdana" panose="020B0604030504040204" pitchFamily="34" charset="0"/>
                          <a:ea typeface="Verdana" panose="020B0604030504040204" pitchFamily="34" charset="0"/>
                        </a:rPr>
                        <a:t>p.m.</a:t>
                      </a:r>
                      <a:endParaRPr lang="es-MX" sz="1200" b="1" dirty="0">
                        <a:latin typeface="Verdana" panose="020B0604030504040204" pitchFamily="34" charset="0"/>
                        <a:ea typeface="Verdana" panose="020B0604030504040204" pitchFamily="34" charset="0"/>
                      </a:endParaRPr>
                    </a:p>
                  </a:txBody>
                  <a:tcPr>
                    <a:solidFill>
                      <a:schemeClr val="accent4">
                        <a:lumMod val="60000"/>
                        <a:lumOff val="4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extLst>
                  <a:ext uri="{0D108BD9-81ED-4DB2-BD59-A6C34878D82A}">
                    <a16:rowId xmlns:a16="http://schemas.microsoft.com/office/drawing/2014/main" val="259493651"/>
                  </a:ext>
                </a:extLst>
              </a:tr>
            </a:tbl>
          </a:graphicData>
        </a:graphic>
      </p:graphicFrame>
      <p:sp>
        <p:nvSpPr>
          <p:cNvPr id="29" name="CuadroTexto 28"/>
          <p:cNvSpPr txBox="1"/>
          <p:nvPr userDrawn="1"/>
        </p:nvSpPr>
        <p:spPr>
          <a:xfrm>
            <a:off x="7282534" y="1515081"/>
            <a:ext cx="2543391" cy="338554"/>
          </a:xfrm>
          <a:prstGeom prst="rect">
            <a:avLst/>
          </a:prstGeom>
          <a:noFill/>
        </p:spPr>
        <p:txBody>
          <a:bodyPr wrap="square" rtlCol="0">
            <a:spAutoFit/>
          </a:bodyPr>
          <a:lstStyle/>
          <a:p>
            <a:r>
              <a:rPr lang="es-CO" sz="1600" b="1" dirty="0">
                <a:latin typeface="Verdana" panose="020B0604030504040204" pitchFamily="34" charset="0"/>
                <a:ea typeface="Verdana" panose="020B0604030504040204" pitchFamily="34" charset="0"/>
              </a:rPr>
              <a:t>Zona Marítima</a:t>
            </a:r>
            <a:endParaRPr lang="es-MX" sz="1600" b="1" dirty="0">
              <a:latin typeface="Verdana" panose="020B0604030504040204" pitchFamily="34" charset="0"/>
              <a:ea typeface="Verdana" panose="020B0604030504040204" pitchFamily="34" charset="0"/>
            </a:endParaRPr>
          </a:p>
        </p:txBody>
      </p:sp>
      <p:graphicFrame>
        <p:nvGraphicFramePr>
          <p:cNvPr id="30" name="Tabla 29"/>
          <p:cNvGraphicFramePr>
            <a:graphicFrameLocks noGrp="1"/>
          </p:cNvGraphicFramePr>
          <p:nvPr userDrawn="1">
            <p:extLst>
              <p:ext uri="{D42A27DB-BD31-4B8C-83A1-F6EECF244321}">
                <p14:modId xmlns:p14="http://schemas.microsoft.com/office/powerpoint/2010/main" val="774538599"/>
              </p:ext>
            </p:extLst>
          </p:nvPr>
        </p:nvGraphicFramePr>
        <p:xfrm>
          <a:off x="7282534" y="3608073"/>
          <a:ext cx="3084095" cy="741680"/>
        </p:xfrm>
        <a:graphic>
          <a:graphicData uri="http://schemas.openxmlformats.org/drawingml/2006/table">
            <a:tbl>
              <a:tblPr firstRow="1" bandRow="1">
                <a:tableStyleId>{C4B1156A-380E-4F78-BDF5-A606A8083BF9}</a:tableStyleId>
              </a:tblPr>
              <a:tblGrid>
                <a:gridCol w="616819">
                  <a:extLst>
                    <a:ext uri="{9D8B030D-6E8A-4147-A177-3AD203B41FA5}">
                      <a16:colId xmlns:a16="http://schemas.microsoft.com/office/drawing/2014/main" val="990318631"/>
                    </a:ext>
                  </a:extLst>
                </a:gridCol>
                <a:gridCol w="616819">
                  <a:extLst>
                    <a:ext uri="{9D8B030D-6E8A-4147-A177-3AD203B41FA5}">
                      <a16:colId xmlns:a16="http://schemas.microsoft.com/office/drawing/2014/main" val="3892577929"/>
                    </a:ext>
                  </a:extLst>
                </a:gridCol>
                <a:gridCol w="616819">
                  <a:extLst>
                    <a:ext uri="{9D8B030D-6E8A-4147-A177-3AD203B41FA5}">
                      <a16:colId xmlns:a16="http://schemas.microsoft.com/office/drawing/2014/main" val="3792695044"/>
                    </a:ext>
                  </a:extLst>
                </a:gridCol>
                <a:gridCol w="616819">
                  <a:extLst>
                    <a:ext uri="{9D8B030D-6E8A-4147-A177-3AD203B41FA5}">
                      <a16:colId xmlns:a16="http://schemas.microsoft.com/office/drawing/2014/main" val="511205906"/>
                    </a:ext>
                  </a:extLst>
                </a:gridCol>
                <a:gridCol w="616819">
                  <a:extLst>
                    <a:ext uri="{9D8B030D-6E8A-4147-A177-3AD203B41FA5}">
                      <a16:colId xmlns:a16="http://schemas.microsoft.com/office/drawing/2014/main" val="246043553"/>
                    </a:ext>
                  </a:extLst>
                </a:gridCol>
              </a:tblGrid>
              <a:tr h="370840">
                <a:tc>
                  <a:txBody>
                    <a:bodyPr/>
                    <a:lstStyle/>
                    <a:p>
                      <a:r>
                        <a:rPr lang="es-CO" sz="1200" b="1" dirty="0">
                          <a:latin typeface="Verdana" panose="020B0604030504040204" pitchFamily="34" charset="0"/>
                          <a:ea typeface="Verdana" panose="020B0604030504040204" pitchFamily="34" charset="0"/>
                        </a:rPr>
                        <a:t>a.m.</a:t>
                      </a:r>
                      <a:endParaRPr lang="es-MX" sz="1200" b="1" dirty="0">
                        <a:latin typeface="Verdana" panose="020B0604030504040204" pitchFamily="34" charset="0"/>
                        <a:ea typeface="Verdana" panose="020B0604030504040204" pitchFamily="34" charset="0"/>
                      </a:endParaRPr>
                    </a:p>
                  </a:txBody>
                  <a:tcPr>
                    <a:solidFill>
                      <a:schemeClr val="accent4">
                        <a:lumMod val="60000"/>
                        <a:lumOff val="4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extLst>
                  <a:ext uri="{0D108BD9-81ED-4DB2-BD59-A6C34878D82A}">
                    <a16:rowId xmlns:a16="http://schemas.microsoft.com/office/drawing/2014/main" val="3316097732"/>
                  </a:ext>
                </a:extLst>
              </a:tr>
              <a:tr h="370840">
                <a:tc>
                  <a:txBody>
                    <a:bodyPr/>
                    <a:lstStyle/>
                    <a:p>
                      <a:r>
                        <a:rPr lang="es-CO" sz="1200" b="1" dirty="0">
                          <a:latin typeface="Verdana" panose="020B0604030504040204" pitchFamily="34" charset="0"/>
                          <a:ea typeface="Verdana" panose="020B0604030504040204" pitchFamily="34" charset="0"/>
                        </a:rPr>
                        <a:t>p.m.</a:t>
                      </a:r>
                      <a:endParaRPr lang="es-MX" sz="1200" b="1" dirty="0">
                        <a:latin typeface="Verdana" panose="020B0604030504040204" pitchFamily="34" charset="0"/>
                        <a:ea typeface="Verdana" panose="020B0604030504040204" pitchFamily="34" charset="0"/>
                      </a:endParaRPr>
                    </a:p>
                  </a:txBody>
                  <a:tcPr>
                    <a:solidFill>
                      <a:schemeClr val="accent4">
                        <a:lumMod val="60000"/>
                        <a:lumOff val="4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extLst>
                  <a:ext uri="{0D108BD9-81ED-4DB2-BD59-A6C34878D82A}">
                    <a16:rowId xmlns:a16="http://schemas.microsoft.com/office/drawing/2014/main" val="259493651"/>
                  </a:ext>
                </a:extLst>
              </a:tr>
            </a:tbl>
          </a:graphicData>
        </a:graphic>
      </p:graphicFrame>
      <p:sp>
        <p:nvSpPr>
          <p:cNvPr id="31" name="CuadroTexto 30"/>
          <p:cNvSpPr txBox="1"/>
          <p:nvPr userDrawn="1"/>
        </p:nvSpPr>
        <p:spPr>
          <a:xfrm>
            <a:off x="7282534" y="3200528"/>
            <a:ext cx="2543391" cy="338554"/>
          </a:xfrm>
          <a:prstGeom prst="rect">
            <a:avLst/>
          </a:prstGeom>
          <a:noFill/>
        </p:spPr>
        <p:txBody>
          <a:bodyPr wrap="square" rtlCol="0">
            <a:spAutoFit/>
          </a:bodyPr>
          <a:lstStyle/>
          <a:p>
            <a:r>
              <a:rPr lang="es-CO" sz="1600" b="1" dirty="0">
                <a:latin typeface="Verdana" panose="020B0604030504040204" pitchFamily="34" charset="0"/>
                <a:ea typeface="Verdana" panose="020B0604030504040204" pitchFamily="34" charset="0"/>
              </a:rPr>
              <a:t>Puerto Bolívar</a:t>
            </a:r>
            <a:endParaRPr lang="es-MX" sz="1600" b="1" dirty="0">
              <a:latin typeface="Verdana" panose="020B0604030504040204" pitchFamily="34" charset="0"/>
              <a:ea typeface="Verdana" panose="020B0604030504040204" pitchFamily="34" charset="0"/>
            </a:endParaRPr>
          </a:p>
        </p:txBody>
      </p:sp>
      <p:graphicFrame>
        <p:nvGraphicFramePr>
          <p:cNvPr id="32" name="Tabla 31"/>
          <p:cNvGraphicFramePr>
            <a:graphicFrameLocks noGrp="1"/>
          </p:cNvGraphicFramePr>
          <p:nvPr userDrawn="1">
            <p:extLst>
              <p:ext uri="{D42A27DB-BD31-4B8C-83A1-F6EECF244321}">
                <p14:modId xmlns:p14="http://schemas.microsoft.com/office/powerpoint/2010/main" val="774538599"/>
              </p:ext>
            </p:extLst>
          </p:nvPr>
        </p:nvGraphicFramePr>
        <p:xfrm>
          <a:off x="7282534" y="5265098"/>
          <a:ext cx="3084095" cy="741680"/>
        </p:xfrm>
        <a:graphic>
          <a:graphicData uri="http://schemas.openxmlformats.org/drawingml/2006/table">
            <a:tbl>
              <a:tblPr firstRow="1" bandRow="1">
                <a:tableStyleId>{C4B1156A-380E-4F78-BDF5-A606A8083BF9}</a:tableStyleId>
              </a:tblPr>
              <a:tblGrid>
                <a:gridCol w="616819">
                  <a:extLst>
                    <a:ext uri="{9D8B030D-6E8A-4147-A177-3AD203B41FA5}">
                      <a16:colId xmlns:a16="http://schemas.microsoft.com/office/drawing/2014/main" val="990318631"/>
                    </a:ext>
                  </a:extLst>
                </a:gridCol>
                <a:gridCol w="616819">
                  <a:extLst>
                    <a:ext uri="{9D8B030D-6E8A-4147-A177-3AD203B41FA5}">
                      <a16:colId xmlns:a16="http://schemas.microsoft.com/office/drawing/2014/main" val="3892577929"/>
                    </a:ext>
                  </a:extLst>
                </a:gridCol>
                <a:gridCol w="616819">
                  <a:extLst>
                    <a:ext uri="{9D8B030D-6E8A-4147-A177-3AD203B41FA5}">
                      <a16:colId xmlns:a16="http://schemas.microsoft.com/office/drawing/2014/main" val="3792695044"/>
                    </a:ext>
                  </a:extLst>
                </a:gridCol>
                <a:gridCol w="616819">
                  <a:extLst>
                    <a:ext uri="{9D8B030D-6E8A-4147-A177-3AD203B41FA5}">
                      <a16:colId xmlns:a16="http://schemas.microsoft.com/office/drawing/2014/main" val="511205906"/>
                    </a:ext>
                  </a:extLst>
                </a:gridCol>
                <a:gridCol w="616819">
                  <a:extLst>
                    <a:ext uri="{9D8B030D-6E8A-4147-A177-3AD203B41FA5}">
                      <a16:colId xmlns:a16="http://schemas.microsoft.com/office/drawing/2014/main" val="246043553"/>
                    </a:ext>
                  </a:extLst>
                </a:gridCol>
              </a:tblGrid>
              <a:tr h="370840">
                <a:tc>
                  <a:txBody>
                    <a:bodyPr/>
                    <a:lstStyle/>
                    <a:p>
                      <a:r>
                        <a:rPr lang="es-CO" sz="1200" b="1" dirty="0">
                          <a:latin typeface="Verdana" panose="020B0604030504040204" pitchFamily="34" charset="0"/>
                          <a:ea typeface="Verdana" panose="020B0604030504040204" pitchFamily="34" charset="0"/>
                        </a:rPr>
                        <a:t>a.m.</a:t>
                      </a:r>
                      <a:endParaRPr lang="es-MX" sz="1200" b="1" dirty="0">
                        <a:latin typeface="Verdana" panose="020B0604030504040204" pitchFamily="34" charset="0"/>
                        <a:ea typeface="Verdana" panose="020B0604030504040204" pitchFamily="34" charset="0"/>
                      </a:endParaRPr>
                    </a:p>
                  </a:txBody>
                  <a:tcPr>
                    <a:solidFill>
                      <a:schemeClr val="accent4">
                        <a:lumMod val="60000"/>
                        <a:lumOff val="4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tc>
                  <a:txBody>
                    <a:bodyPr/>
                    <a:lstStyle/>
                    <a:p>
                      <a:endParaRPr lang="es-MX"/>
                    </a:p>
                  </a:txBody>
                  <a:tcPr>
                    <a:solidFill>
                      <a:schemeClr val="accent4">
                        <a:lumMod val="20000"/>
                        <a:lumOff val="80000"/>
                      </a:schemeClr>
                    </a:solidFill>
                  </a:tcPr>
                </a:tc>
                <a:extLst>
                  <a:ext uri="{0D108BD9-81ED-4DB2-BD59-A6C34878D82A}">
                    <a16:rowId xmlns:a16="http://schemas.microsoft.com/office/drawing/2014/main" val="3316097732"/>
                  </a:ext>
                </a:extLst>
              </a:tr>
              <a:tr h="370840">
                <a:tc>
                  <a:txBody>
                    <a:bodyPr/>
                    <a:lstStyle/>
                    <a:p>
                      <a:r>
                        <a:rPr lang="es-CO" sz="1200" b="1" dirty="0">
                          <a:latin typeface="Verdana" panose="020B0604030504040204" pitchFamily="34" charset="0"/>
                          <a:ea typeface="Verdana" panose="020B0604030504040204" pitchFamily="34" charset="0"/>
                        </a:rPr>
                        <a:t>p.m.</a:t>
                      </a:r>
                      <a:endParaRPr lang="es-MX" sz="1200" b="1" dirty="0">
                        <a:latin typeface="Verdana" panose="020B0604030504040204" pitchFamily="34" charset="0"/>
                        <a:ea typeface="Verdana" panose="020B0604030504040204" pitchFamily="34" charset="0"/>
                      </a:endParaRPr>
                    </a:p>
                  </a:txBody>
                  <a:tcPr>
                    <a:solidFill>
                      <a:schemeClr val="accent4">
                        <a:lumMod val="60000"/>
                        <a:lumOff val="4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tc>
                  <a:txBody>
                    <a:bodyPr/>
                    <a:lstStyle/>
                    <a:p>
                      <a:endParaRPr lang="es-MX" dirty="0"/>
                    </a:p>
                  </a:txBody>
                  <a:tcPr>
                    <a:solidFill>
                      <a:schemeClr val="accent4">
                        <a:lumMod val="20000"/>
                        <a:lumOff val="80000"/>
                      </a:schemeClr>
                    </a:solidFill>
                  </a:tcPr>
                </a:tc>
                <a:extLst>
                  <a:ext uri="{0D108BD9-81ED-4DB2-BD59-A6C34878D82A}">
                    <a16:rowId xmlns:a16="http://schemas.microsoft.com/office/drawing/2014/main" val="259493651"/>
                  </a:ext>
                </a:extLst>
              </a:tr>
            </a:tbl>
          </a:graphicData>
        </a:graphic>
      </p:graphicFrame>
      <p:sp>
        <p:nvSpPr>
          <p:cNvPr id="33" name="CuadroTexto 32"/>
          <p:cNvSpPr txBox="1"/>
          <p:nvPr userDrawn="1"/>
        </p:nvSpPr>
        <p:spPr>
          <a:xfrm>
            <a:off x="7282534" y="4857553"/>
            <a:ext cx="2543391" cy="338554"/>
          </a:xfrm>
          <a:prstGeom prst="rect">
            <a:avLst/>
          </a:prstGeom>
          <a:noFill/>
        </p:spPr>
        <p:txBody>
          <a:bodyPr wrap="square" rtlCol="0">
            <a:spAutoFit/>
          </a:bodyPr>
          <a:lstStyle/>
          <a:p>
            <a:r>
              <a:rPr lang="es-CO" sz="1600" b="1" dirty="0">
                <a:latin typeface="Verdana" panose="020B0604030504040204" pitchFamily="34" charset="0"/>
                <a:ea typeface="Verdana" panose="020B0604030504040204" pitchFamily="34" charset="0"/>
              </a:rPr>
              <a:t>Cerrejón</a:t>
            </a:r>
            <a:endParaRPr lang="es-MX" sz="1600" b="1" dirty="0">
              <a:latin typeface="Verdana" panose="020B0604030504040204" pitchFamily="34" charset="0"/>
              <a:ea typeface="Verdana" panose="020B0604030504040204" pitchFamily="34" charset="0"/>
            </a:endParaRPr>
          </a:p>
        </p:txBody>
      </p:sp>
      <p:sp>
        <p:nvSpPr>
          <p:cNvPr id="2" name="Marcador de texto 12">
            <a:extLst>
              <a:ext uri="{FF2B5EF4-FFF2-40B4-BE49-F238E27FC236}">
                <a16:creationId xmlns:a16="http://schemas.microsoft.com/office/drawing/2014/main" id="{922490D9-18A4-F549-160A-F475ED895D0F}"/>
              </a:ext>
            </a:extLst>
          </p:cNvPr>
          <p:cNvSpPr>
            <a:spLocks noGrp="1"/>
          </p:cNvSpPr>
          <p:nvPr>
            <p:ph type="body" sz="quarter" idx="10"/>
          </p:nvPr>
        </p:nvSpPr>
        <p:spPr>
          <a:xfrm>
            <a:off x="533431" y="813223"/>
            <a:ext cx="2848125" cy="376237"/>
          </a:xfrm>
        </p:spPr>
        <p:txBody>
          <a:bodyPr>
            <a:noAutofit/>
          </a:bodyPr>
          <a:lstStyle>
            <a:lvl1pPr marL="0" indent="0" algn="l">
              <a:buNone/>
              <a:defRPr sz="1200" b="1">
                <a:solidFill>
                  <a:schemeClr val="tx1">
                    <a:lumMod val="50000"/>
                    <a:lumOff val="50000"/>
                  </a:schemeClr>
                </a:solidFill>
                <a:latin typeface="Verdana" panose="020B0604030504040204" pitchFamily="34" charset="0"/>
                <a:ea typeface="Verdana" panose="020B0604030504040204" pitchFamily="34" charset="0"/>
              </a:defRPr>
            </a:lvl1pPr>
          </a:lstStyle>
          <a:p>
            <a:pPr lvl="0"/>
            <a:r>
              <a:rPr lang="es-ES" dirty="0"/>
              <a:t>Editar el estilo de texto del patrón</a:t>
            </a:r>
          </a:p>
        </p:txBody>
      </p:sp>
      <p:pic>
        <p:nvPicPr>
          <p:cNvPr id="4" name="Imagen 3">
            <a:extLst>
              <a:ext uri="{FF2B5EF4-FFF2-40B4-BE49-F238E27FC236}">
                <a16:creationId xmlns:a16="http://schemas.microsoft.com/office/drawing/2014/main" id="{DB2AFF86-7277-3F4C-2269-B2FF2B7E86B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0" name="Rectángulo: esquinas superiores redondeadas 9">
            <a:extLst>
              <a:ext uri="{FF2B5EF4-FFF2-40B4-BE49-F238E27FC236}">
                <a16:creationId xmlns:a16="http://schemas.microsoft.com/office/drawing/2014/main" id="{41F454F1-E935-34F0-234C-13BA74DEA413}"/>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CuadroTexto 10">
            <a:extLst>
              <a:ext uri="{FF2B5EF4-FFF2-40B4-BE49-F238E27FC236}">
                <a16:creationId xmlns:a16="http://schemas.microsoft.com/office/drawing/2014/main" id="{7232BDC3-F428-F51A-3617-416B71B62D23}"/>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357084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errejón Alerta Hidrologica">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CuadroTexto 1"/>
          <p:cNvSpPr txBox="1"/>
          <p:nvPr userDrawn="1"/>
        </p:nvSpPr>
        <p:spPr>
          <a:xfrm>
            <a:off x="514526" y="806337"/>
            <a:ext cx="2867030" cy="338554"/>
          </a:xfrm>
          <a:prstGeom prst="rect">
            <a:avLst/>
          </a:prstGeom>
          <a:solidFill>
            <a:schemeClr val="bg1"/>
          </a:solidFill>
        </p:spPr>
        <p:txBody>
          <a:bodyPr wrap="square" rtlCol="0">
            <a:spAutoFit/>
          </a:bodyPr>
          <a:lstStyle/>
          <a:p>
            <a:pPr algn="l"/>
            <a:r>
              <a:rPr lang="es-CO" sz="1600" b="1" dirty="0">
                <a:solidFill>
                  <a:srgbClr val="0070C0"/>
                </a:solidFill>
                <a:latin typeface="Verdana" panose="020B0604030504040204" pitchFamily="34" charset="0"/>
                <a:ea typeface="Verdana" panose="020B0604030504040204" pitchFamily="34" charset="0"/>
              </a:rPr>
              <a:t>Alertas Hidrológicas</a:t>
            </a:r>
            <a:endParaRPr lang="es-MX" sz="1600" b="1" dirty="0">
              <a:solidFill>
                <a:srgbClr val="0070C0"/>
              </a:solidFill>
              <a:latin typeface="Verdana" panose="020B0604030504040204" pitchFamily="34" charset="0"/>
              <a:ea typeface="Verdana" panose="020B0604030504040204" pitchFamily="34" charset="0"/>
            </a:endParaRPr>
          </a:p>
        </p:txBody>
      </p:sp>
      <p:pic>
        <p:nvPicPr>
          <p:cNvPr id="4" name="Imagen 3">
            <a:extLst>
              <a:ext uri="{FF2B5EF4-FFF2-40B4-BE49-F238E27FC236}">
                <a16:creationId xmlns:a16="http://schemas.microsoft.com/office/drawing/2014/main" id="{533D7312-07EB-C76E-A289-84D299AF8B0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10" name="Rectángulo: esquinas superiores redondeadas 9">
            <a:extLst>
              <a:ext uri="{FF2B5EF4-FFF2-40B4-BE49-F238E27FC236}">
                <a16:creationId xmlns:a16="http://schemas.microsoft.com/office/drawing/2014/main" id="{BC8F69AB-5F31-0F8E-2B90-F65D594677C0}"/>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CuadroTexto 10">
            <a:extLst>
              <a:ext uri="{FF2B5EF4-FFF2-40B4-BE49-F238E27FC236}">
                <a16:creationId xmlns:a16="http://schemas.microsoft.com/office/drawing/2014/main" id="{2651B017-838D-17AB-2D86-C606C587EEB0}"/>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458218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errejón Alerta incendios">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CuadroTexto 1"/>
          <p:cNvSpPr txBox="1"/>
          <p:nvPr userDrawn="1"/>
        </p:nvSpPr>
        <p:spPr>
          <a:xfrm>
            <a:off x="514525" y="787344"/>
            <a:ext cx="3079743" cy="461665"/>
          </a:xfrm>
          <a:prstGeom prst="rect">
            <a:avLst/>
          </a:prstGeom>
          <a:noFill/>
        </p:spPr>
        <p:txBody>
          <a:bodyPr wrap="square" rtlCol="0">
            <a:spAutoFit/>
          </a:bodyPr>
          <a:lstStyle/>
          <a:p>
            <a:pPr algn="l"/>
            <a:r>
              <a:rPr lang="es-CO" sz="1200" b="1" dirty="0">
                <a:solidFill>
                  <a:srgbClr val="ED0802"/>
                </a:solidFill>
                <a:latin typeface="Verdana" panose="020B0604030504040204" pitchFamily="34" charset="0"/>
                <a:ea typeface="Verdana" panose="020B0604030504040204" pitchFamily="34" charset="0"/>
              </a:rPr>
              <a:t>Alertas por amenaza</a:t>
            </a:r>
            <a:r>
              <a:rPr lang="es-CO" sz="1200" b="1" baseline="0" dirty="0">
                <a:solidFill>
                  <a:srgbClr val="ED0802"/>
                </a:solidFill>
                <a:latin typeface="Verdana" panose="020B0604030504040204" pitchFamily="34" charset="0"/>
                <a:ea typeface="Verdana" panose="020B0604030504040204" pitchFamily="34" charset="0"/>
              </a:rPr>
              <a:t> de incendios de la cobertura vegetal</a:t>
            </a:r>
            <a:endParaRPr lang="es-MX" sz="1200" b="1" dirty="0">
              <a:solidFill>
                <a:srgbClr val="ED0802"/>
              </a:solidFill>
              <a:latin typeface="Verdana" panose="020B0604030504040204" pitchFamily="34" charset="0"/>
              <a:ea typeface="Verdana" panose="020B0604030504040204" pitchFamily="34" charset="0"/>
            </a:endParaRPr>
          </a:p>
        </p:txBody>
      </p:sp>
      <p:pic>
        <p:nvPicPr>
          <p:cNvPr id="3" name="Imagen 2">
            <a:extLst>
              <a:ext uri="{FF2B5EF4-FFF2-40B4-BE49-F238E27FC236}">
                <a16:creationId xmlns:a16="http://schemas.microsoft.com/office/drawing/2014/main" id="{5D2A471E-327A-2FEA-8AC4-51FA1BCC2C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6E2B5BDC-9A66-5A8F-95F7-53A86CDCAC75}"/>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2" name="CuadroTexto 11">
            <a:extLst>
              <a:ext uri="{FF2B5EF4-FFF2-40B4-BE49-F238E27FC236}">
                <a16:creationId xmlns:a16="http://schemas.microsoft.com/office/drawing/2014/main" id="{4359BF00-93C6-104F-496D-AA43C33F06FC}"/>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07132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errejón alerta deslizamient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CuadroTexto 1"/>
          <p:cNvSpPr txBox="1"/>
          <p:nvPr userDrawn="1"/>
        </p:nvSpPr>
        <p:spPr>
          <a:xfrm>
            <a:off x="514526" y="787344"/>
            <a:ext cx="2478840" cy="523220"/>
          </a:xfrm>
          <a:prstGeom prst="rect">
            <a:avLst/>
          </a:prstGeom>
          <a:noFill/>
        </p:spPr>
        <p:txBody>
          <a:bodyPr wrap="square" rtlCol="0">
            <a:spAutoFit/>
          </a:bodyPr>
          <a:lstStyle/>
          <a:p>
            <a:pPr algn="l"/>
            <a:r>
              <a:rPr lang="es-CO" sz="1400" b="1" dirty="0">
                <a:solidFill>
                  <a:srgbClr val="563A12"/>
                </a:solidFill>
                <a:latin typeface="Verdana" panose="020B0604030504040204" pitchFamily="34" charset="0"/>
                <a:ea typeface="Verdana" panose="020B0604030504040204" pitchFamily="34" charset="0"/>
              </a:rPr>
              <a:t>Alertas por amenaza</a:t>
            </a:r>
            <a:r>
              <a:rPr lang="es-CO" sz="1400" b="1" baseline="0" dirty="0">
                <a:solidFill>
                  <a:srgbClr val="563A12"/>
                </a:solidFill>
                <a:latin typeface="Verdana" panose="020B0604030504040204" pitchFamily="34" charset="0"/>
                <a:ea typeface="Verdana" panose="020B0604030504040204" pitchFamily="34" charset="0"/>
              </a:rPr>
              <a:t> de deslizamiento</a:t>
            </a:r>
            <a:endParaRPr lang="es-MX" sz="1400" b="1" dirty="0">
              <a:solidFill>
                <a:srgbClr val="563A12"/>
              </a:solidFill>
              <a:latin typeface="Verdana" panose="020B0604030504040204" pitchFamily="34" charset="0"/>
              <a:ea typeface="Verdana" panose="020B0604030504040204" pitchFamily="34" charset="0"/>
            </a:endParaRPr>
          </a:p>
        </p:txBody>
      </p:sp>
      <p:pic>
        <p:nvPicPr>
          <p:cNvPr id="3" name="Imagen 2">
            <a:extLst>
              <a:ext uri="{FF2B5EF4-FFF2-40B4-BE49-F238E27FC236}">
                <a16:creationId xmlns:a16="http://schemas.microsoft.com/office/drawing/2014/main" id="{DD77088B-ADB9-A149-7D68-BA8EC4202B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6E43E3DE-2268-405F-1E87-D7405250E58D}"/>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1" name="CuadroTexto 10">
            <a:extLst>
              <a:ext uri="{FF2B5EF4-FFF2-40B4-BE49-F238E27FC236}">
                <a16:creationId xmlns:a16="http://schemas.microsoft.com/office/drawing/2014/main" id="{C1C0905A-CA4E-34E0-0E12-FEB030D8C6D5}"/>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47794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errejón alerta meteomarina">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 name="CuadroTexto 1"/>
          <p:cNvSpPr txBox="1"/>
          <p:nvPr userDrawn="1"/>
        </p:nvSpPr>
        <p:spPr>
          <a:xfrm>
            <a:off x="514525" y="814630"/>
            <a:ext cx="2565340" cy="307777"/>
          </a:xfrm>
          <a:prstGeom prst="rect">
            <a:avLst/>
          </a:prstGeom>
          <a:noFill/>
        </p:spPr>
        <p:txBody>
          <a:bodyPr wrap="square" rtlCol="0">
            <a:spAutoFit/>
          </a:bodyPr>
          <a:lstStyle/>
          <a:p>
            <a:pPr algn="l"/>
            <a:r>
              <a:rPr lang="es-CO" sz="1400" b="1" dirty="0">
                <a:solidFill>
                  <a:srgbClr val="004070"/>
                </a:solidFill>
                <a:latin typeface="Verdana" panose="020B0604030504040204" pitchFamily="34" charset="0"/>
                <a:ea typeface="Verdana" panose="020B0604030504040204" pitchFamily="34" charset="0"/>
              </a:rPr>
              <a:t>Alertas Meteomarinas</a:t>
            </a:r>
            <a:endParaRPr lang="es-MX" sz="1400" b="1" dirty="0">
              <a:solidFill>
                <a:srgbClr val="004070"/>
              </a:solidFill>
              <a:latin typeface="Verdana" panose="020B0604030504040204" pitchFamily="34" charset="0"/>
              <a:ea typeface="Verdana" panose="020B0604030504040204" pitchFamily="34" charset="0"/>
            </a:endParaRPr>
          </a:p>
        </p:txBody>
      </p:sp>
      <p:pic>
        <p:nvPicPr>
          <p:cNvPr id="3" name="Imagen 2">
            <a:extLst>
              <a:ext uri="{FF2B5EF4-FFF2-40B4-BE49-F238E27FC236}">
                <a16:creationId xmlns:a16="http://schemas.microsoft.com/office/drawing/2014/main" id="{18AFD55E-1204-F1F9-C8B2-17426075CD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7577" y="228448"/>
            <a:ext cx="469899" cy="469899"/>
          </a:xfrm>
          <a:prstGeom prst="rect">
            <a:avLst/>
          </a:prstGeom>
        </p:spPr>
      </p:pic>
      <p:sp>
        <p:nvSpPr>
          <p:cNvPr id="4" name="Rectángulo: esquinas superiores redondeadas 3">
            <a:extLst>
              <a:ext uri="{FF2B5EF4-FFF2-40B4-BE49-F238E27FC236}">
                <a16:creationId xmlns:a16="http://schemas.microsoft.com/office/drawing/2014/main" id="{B99D92E0-0AC3-8F36-16C9-7DDB393A4C8A}"/>
              </a:ext>
            </a:extLst>
          </p:cNvPr>
          <p:cNvSpPr/>
          <p:nvPr userDrawn="1"/>
        </p:nvSpPr>
        <p:spPr>
          <a:xfrm rot="5400000">
            <a:off x="1435511" y="-1207064"/>
            <a:ext cx="510532" cy="3381557"/>
          </a:xfrm>
          <a:prstGeom prst="round2Same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2" name="CuadroTexto 11">
            <a:extLst>
              <a:ext uri="{FF2B5EF4-FFF2-40B4-BE49-F238E27FC236}">
                <a16:creationId xmlns:a16="http://schemas.microsoft.com/office/drawing/2014/main" id="{E324354B-C680-CC30-5BD4-7E52417AFC58}"/>
              </a:ext>
            </a:extLst>
          </p:cNvPr>
          <p:cNvSpPr txBox="1"/>
          <p:nvPr userDrawn="1"/>
        </p:nvSpPr>
        <p:spPr>
          <a:xfrm>
            <a:off x="514525" y="202569"/>
            <a:ext cx="2641472" cy="584775"/>
          </a:xfrm>
          <a:prstGeom prst="rect">
            <a:avLst/>
          </a:prstGeom>
          <a:noFill/>
        </p:spPr>
        <p:txBody>
          <a:bodyPr wrap="square" rtlCol="0">
            <a:spAutoFit/>
          </a:bodyPr>
          <a:lstStyle/>
          <a:p>
            <a:pPr algn="l"/>
            <a:r>
              <a:rPr lang="es-ES" sz="1400" b="1" dirty="0">
                <a:solidFill>
                  <a:schemeClr val="bg1"/>
                </a:solidFill>
                <a:latin typeface="Verdana" panose="020B0604030504040204" pitchFamily="34" charset="0"/>
                <a:ea typeface="Verdana" panose="020B0604030504040204" pitchFamily="34" charset="0"/>
              </a:rPr>
              <a:t>Boletín de pronósticos</a:t>
            </a:r>
          </a:p>
          <a:p>
            <a:pPr algn="l"/>
            <a:r>
              <a:rPr lang="es-ES" sz="1800" b="1" dirty="0">
                <a:solidFill>
                  <a:schemeClr val="accent4"/>
                </a:solidFill>
                <a:latin typeface="Verdana" panose="020B0604030504040204" pitchFamily="34" charset="0"/>
                <a:ea typeface="Verdana" panose="020B0604030504040204" pitchFamily="34" charset="0"/>
              </a:rPr>
              <a:t>Cerrejón</a:t>
            </a:r>
            <a:endParaRPr lang="es-MX" sz="1800" b="1" dirty="0">
              <a:solidFill>
                <a:schemeClr val="accent4"/>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7158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2C2018-EF4A-4750-1700-545B6E9D138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89F3EAD1-41D8-644D-1C06-99563D877CF1}"/>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A1B80E31-20AF-E5DC-CCBA-B47F051C6BF8}"/>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FC906532-0185-0B67-3EB2-784AFA526EB0}"/>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49E200E7-C6DC-1A56-7D29-94322E7DE30B}"/>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pic>
        <p:nvPicPr>
          <p:cNvPr id="7" name="Imagen 6" descr="Icono&#10;&#10;Descripción generada automáticamente">
            <a:extLst>
              <a:ext uri="{FF2B5EF4-FFF2-40B4-BE49-F238E27FC236}">
                <a16:creationId xmlns:a16="http://schemas.microsoft.com/office/drawing/2014/main" id="{2D096783-2CEF-821C-6931-068BE7F72C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Tree>
    <p:extLst>
      <p:ext uri="{BB962C8B-B14F-4D97-AF65-F5344CB8AC3E}">
        <p14:creationId xmlns:p14="http://schemas.microsoft.com/office/powerpoint/2010/main" val="40133068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pic>
        <p:nvPicPr>
          <p:cNvPr id="7" name="Imagen 6" descr="Icono&#10;&#10;Descripción generada automáticamente con confianza baja">
            <a:extLst>
              <a:ext uri="{FF2B5EF4-FFF2-40B4-BE49-F238E27FC236}">
                <a16:creationId xmlns:a16="http://schemas.microsoft.com/office/drawing/2014/main" id="{B65432B3-EC26-BCF6-00B5-E55899507B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2" name="Título 1">
            <a:extLst>
              <a:ext uri="{FF2B5EF4-FFF2-40B4-BE49-F238E27FC236}">
                <a16:creationId xmlns:a16="http://schemas.microsoft.com/office/drawing/2014/main" id="{3D14FD9B-F460-87A8-F5D0-E06C6971546D}"/>
              </a:ext>
            </a:extLst>
          </p:cNvPr>
          <p:cNvSpPr>
            <a:spLocks noGrp="1"/>
          </p:cNvSpPr>
          <p:nvPr>
            <p:ph type="title"/>
          </p:nvPr>
        </p:nvSpPr>
        <p:spPr>
          <a:xfrm>
            <a:off x="840090" y="2852452"/>
            <a:ext cx="7027047" cy="1300291"/>
          </a:xfrm>
        </p:spPr>
        <p:txBody>
          <a:bodyPr anchor="b">
            <a:normAutofit/>
          </a:bodyPr>
          <a:lstStyle>
            <a:lvl1pPr defTabSz="0">
              <a:lnSpc>
                <a:spcPct val="100000"/>
              </a:lnSpc>
              <a:defRPr sz="4000" b="0">
                <a:solidFill>
                  <a:schemeClr val="bg1"/>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Tree>
    <p:extLst>
      <p:ext uri="{BB962C8B-B14F-4D97-AF65-F5344CB8AC3E}">
        <p14:creationId xmlns:p14="http://schemas.microsoft.com/office/powerpoint/2010/main" val="3325147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pic>
        <p:nvPicPr>
          <p:cNvPr id="10" name="Imagen 9"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1" name="CuadroTexto 10">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7" name="Imagen 6"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2"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18E5926E-30E4-EBC2-97A5-22B7D3BBE4C6}"/>
              </a:ext>
            </a:extLst>
          </p:cNvPr>
          <p:cNvSpPr>
            <a:spLocks noGrp="1"/>
          </p:cNvSpPr>
          <p:nvPr>
            <p:ph idx="1"/>
          </p:nvPr>
        </p:nvSpPr>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4235E2D5-AC69-DF0E-9281-285FB18D09CC}"/>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300CE787-DACE-C79C-761D-3A5A19FA6C24}"/>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21013298-6923-3085-7A31-DA1FD65E28DE}"/>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30961300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os objetos">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8" name="Imagen 7"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3" name="Marcador de contenido 2">
            <a:extLst>
              <a:ext uri="{FF2B5EF4-FFF2-40B4-BE49-F238E27FC236}">
                <a16:creationId xmlns:a16="http://schemas.microsoft.com/office/drawing/2014/main" id="{F17927BC-795C-7059-C65D-3ADE221A9CE0}"/>
              </a:ext>
            </a:extLst>
          </p:cNvPr>
          <p:cNvSpPr>
            <a:spLocks noGrp="1"/>
          </p:cNvSpPr>
          <p:nvPr>
            <p:ph sz="half" idx="1"/>
          </p:nvPr>
        </p:nvSpPr>
        <p:spPr>
          <a:xfrm>
            <a:off x="838200" y="1825625"/>
            <a:ext cx="5181600" cy="435133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6423C72-35C2-C627-EAB3-11B183CEAE80}"/>
              </a:ext>
            </a:extLst>
          </p:cNvPr>
          <p:cNvSpPr>
            <a:spLocks noGrp="1"/>
          </p:cNvSpPr>
          <p:nvPr>
            <p:ph sz="half" idx="2"/>
          </p:nvPr>
        </p:nvSpPr>
        <p:spPr>
          <a:xfrm>
            <a:off x="6172200" y="1825625"/>
            <a:ext cx="5181600" cy="435133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0B730999-A66F-D476-B3C7-E75BF6C751B0}"/>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D4D91968-CD8A-3BD0-88EB-5E3934EB631A}"/>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7" name="Marcador de número de diapositiva 6">
            <a:extLst>
              <a:ext uri="{FF2B5EF4-FFF2-40B4-BE49-F238E27FC236}">
                <a16:creationId xmlns:a16="http://schemas.microsoft.com/office/drawing/2014/main" id="{71089FC1-C77E-F6AF-950A-398BE65C1EB8}"/>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9"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Tree>
    <p:extLst>
      <p:ext uri="{BB962C8B-B14F-4D97-AF65-F5344CB8AC3E}">
        <p14:creationId xmlns:p14="http://schemas.microsoft.com/office/powerpoint/2010/main" val="39783052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10" name="Imagen 9"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3" name="Marcador de texto 2">
            <a:extLst>
              <a:ext uri="{FF2B5EF4-FFF2-40B4-BE49-F238E27FC236}">
                <a16:creationId xmlns:a16="http://schemas.microsoft.com/office/drawing/2014/main" id="{9782756F-3320-1BDD-9F26-F33C25C5D76B}"/>
              </a:ext>
            </a:extLst>
          </p:cNvPr>
          <p:cNvSpPr>
            <a:spLocks noGrp="1"/>
          </p:cNvSpPr>
          <p:nvPr>
            <p:ph type="body" idx="1"/>
          </p:nvPr>
        </p:nvSpPr>
        <p:spPr>
          <a:xfrm>
            <a:off x="839789" y="1730591"/>
            <a:ext cx="5157787" cy="687387"/>
          </a:xfrm>
        </p:spPr>
        <p:txBody>
          <a:bodyPr anchor="b">
            <a:normAutofit/>
          </a:bodyPr>
          <a:lstStyle>
            <a:lvl1pPr marL="0" indent="0">
              <a:buNone/>
              <a:defRPr sz="1800" b="1">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B950E239-8FC8-FADD-7CB8-977111D00AE0}"/>
              </a:ext>
            </a:extLst>
          </p:cNvPr>
          <p:cNvSpPr>
            <a:spLocks noGrp="1"/>
          </p:cNvSpPr>
          <p:nvPr>
            <p:ph sz="half" idx="2"/>
          </p:nvPr>
        </p:nvSpPr>
        <p:spPr>
          <a:xfrm>
            <a:off x="839789" y="2505075"/>
            <a:ext cx="5157787" cy="368458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5" name="Marcador de texto 4">
            <a:extLst>
              <a:ext uri="{FF2B5EF4-FFF2-40B4-BE49-F238E27FC236}">
                <a16:creationId xmlns:a16="http://schemas.microsoft.com/office/drawing/2014/main" id="{D623AC6C-0E6C-8D3A-441F-5314AB46E22F}"/>
              </a:ext>
            </a:extLst>
          </p:cNvPr>
          <p:cNvSpPr>
            <a:spLocks noGrp="1"/>
          </p:cNvSpPr>
          <p:nvPr>
            <p:ph type="body" sz="quarter" idx="3"/>
          </p:nvPr>
        </p:nvSpPr>
        <p:spPr>
          <a:xfrm>
            <a:off x="6172201" y="1730591"/>
            <a:ext cx="5183188" cy="687387"/>
          </a:xfrm>
        </p:spPr>
        <p:txBody>
          <a:bodyPr anchor="b">
            <a:normAutofit/>
          </a:bodyPr>
          <a:lstStyle>
            <a:lvl1pPr marL="0" indent="0">
              <a:buNone/>
              <a:defRPr sz="1800" b="1">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7A937D4-2802-D166-2A0C-ED77747DF219}"/>
              </a:ext>
            </a:extLst>
          </p:cNvPr>
          <p:cNvSpPr>
            <a:spLocks noGrp="1"/>
          </p:cNvSpPr>
          <p:nvPr>
            <p:ph sz="quarter" idx="4"/>
          </p:nvPr>
        </p:nvSpPr>
        <p:spPr>
          <a:xfrm>
            <a:off x="6172201" y="2505075"/>
            <a:ext cx="5183188" cy="3684588"/>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7" name="Marcador de fecha 6">
            <a:extLst>
              <a:ext uri="{FF2B5EF4-FFF2-40B4-BE49-F238E27FC236}">
                <a16:creationId xmlns:a16="http://schemas.microsoft.com/office/drawing/2014/main" id="{0A69B877-A357-7B6E-4932-C5C55949C775}"/>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8" name="Marcador de pie de página 7">
            <a:extLst>
              <a:ext uri="{FF2B5EF4-FFF2-40B4-BE49-F238E27FC236}">
                <a16:creationId xmlns:a16="http://schemas.microsoft.com/office/drawing/2014/main" id="{BABBA54D-8050-21BB-1E38-CE6564716233}"/>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9" name="Marcador de número de diapositiva 8">
            <a:extLst>
              <a:ext uri="{FF2B5EF4-FFF2-40B4-BE49-F238E27FC236}">
                <a16:creationId xmlns:a16="http://schemas.microsoft.com/office/drawing/2014/main" id="{33F69977-F20E-1B9B-CE7C-6E921821E8A3}"/>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11"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Tree>
    <p:extLst>
      <p:ext uri="{BB962C8B-B14F-4D97-AF65-F5344CB8AC3E}">
        <p14:creationId xmlns:p14="http://schemas.microsoft.com/office/powerpoint/2010/main" val="32481311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pic>
        <p:nvPicPr>
          <p:cNvPr id="8" name="Imagen 7"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9" name="CuadroTexto 8">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6" name="Imagen 5"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3" name="Marcador de fecha 2">
            <a:extLst>
              <a:ext uri="{FF2B5EF4-FFF2-40B4-BE49-F238E27FC236}">
                <a16:creationId xmlns:a16="http://schemas.microsoft.com/office/drawing/2014/main" id="{CF9BB0D1-C4EE-E089-39A2-A948BC08F6ED}"/>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4" name="Marcador de pie de página 3">
            <a:extLst>
              <a:ext uri="{FF2B5EF4-FFF2-40B4-BE49-F238E27FC236}">
                <a16:creationId xmlns:a16="http://schemas.microsoft.com/office/drawing/2014/main" id="{4E106650-5C2E-3A0B-75B1-25EFC0246988}"/>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5" name="Marcador de número de diapositiva 4">
            <a:extLst>
              <a:ext uri="{FF2B5EF4-FFF2-40B4-BE49-F238E27FC236}">
                <a16:creationId xmlns:a16="http://schemas.microsoft.com/office/drawing/2014/main" id="{E474889F-BE9C-50E0-5577-85885E5A01FB}"/>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7"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Tree>
    <p:extLst>
      <p:ext uri="{BB962C8B-B14F-4D97-AF65-F5344CB8AC3E}">
        <p14:creationId xmlns:p14="http://schemas.microsoft.com/office/powerpoint/2010/main" val="75030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5" name="Imagen 4"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2" name="Marcador de fecha 1">
            <a:extLst>
              <a:ext uri="{FF2B5EF4-FFF2-40B4-BE49-F238E27FC236}">
                <a16:creationId xmlns:a16="http://schemas.microsoft.com/office/drawing/2014/main" id="{BF1F4613-C800-1EC5-A7C5-FE92ECC236A7}"/>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3" name="Marcador de pie de página 2">
            <a:extLst>
              <a:ext uri="{FF2B5EF4-FFF2-40B4-BE49-F238E27FC236}">
                <a16:creationId xmlns:a16="http://schemas.microsoft.com/office/drawing/2014/main" id="{00895C46-1ABA-20C6-7486-D68A9052E846}"/>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4" name="Marcador de número de diapositiva 3">
            <a:extLst>
              <a:ext uri="{FF2B5EF4-FFF2-40B4-BE49-F238E27FC236}">
                <a16:creationId xmlns:a16="http://schemas.microsoft.com/office/drawing/2014/main" id="{A1D6331B-B93F-B576-175B-4692BECFF64E}"/>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27104294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1_Contenido con título">
    <p:spTree>
      <p:nvGrpSpPr>
        <p:cNvPr id="1" name=""/>
        <p:cNvGrpSpPr/>
        <p:nvPr/>
      </p:nvGrpSpPr>
      <p:grpSpPr>
        <a:xfrm>
          <a:off x="0" y="0"/>
          <a:ext cx="0" cy="0"/>
          <a:chOff x="0" y="0"/>
          <a:chExt cx="0" cy="0"/>
        </a:xfrm>
      </p:grpSpPr>
      <p:pic>
        <p:nvPicPr>
          <p:cNvPr id="9" name="Imagen 8"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0" name="CuadroTexto 9">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8" name="Imagen 7"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2" name="Título 1">
            <a:extLst>
              <a:ext uri="{FF2B5EF4-FFF2-40B4-BE49-F238E27FC236}">
                <a16:creationId xmlns:a16="http://schemas.microsoft.com/office/drawing/2014/main" id="{E4F6A733-99A2-F5EB-047B-BDEAAB1D74C1}"/>
              </a:ext>
            </a:extLst>
          </p:cNvPr>
          <p:cNvSpPr>
            <a:spLocks noGrp="1"/>
          </p:cNvSpPr>
          <p:nvPr>
            <p:ph type="title"/>
          </p:nvPr>
        </p:nvSpPr>
        <p:spPr>
          <a:xfrm>
            <a:off x="839788" y="1140339"/>
            <a:ext cx="3932237" cy="689918"/>
          </a:xfrm>
        </p:spPr>
        <p:txBody>
          <a:bodyPr anchor="b">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
        <p:nvSpPr>
          <p:cNvPr id="3" name="Marcador de contenido 2">
            <a:extLst>
              <a:ext uri="{FF2B5EF4-FFF2-40B4-BE49-F238E27FC236}">
                <a16:creationId xmlns:a16="http://schemas.microsoft.com/office/drawing/2014/main" id="{1D9CE069-7D79-5D0B-EDCB-42D1CED081C8}"/>
              </a:ext>
            </a:extLst>
          </p:cNvPr>
          <p:cNvSpPr>
            <a:spLocks noGrp="1"/>
          </p:cNvSpPr>
          <p:nvPr>
            <p:ph idx="1"/>
          </p:nvPr>
        </p:nvSpPr>
        <p:spPr>
          <a:xfrm>
            <a:off x="5183188" y="1140341"/>
            <a:ext cx="6172200" cy="4720711"/>
          </a:xfrm>
        </p:spPr>
        <p:txBody>
          <a:bodyPr>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vl6pPr>
              <a:defRPr sz="2000"/>
            </a:lvl6pPr>
            <a:lvl7pPr>
              <a:defRPr sz="2000"/>
            </a:lvl7pPr>
            <a:lvl8pPr>
              <a:defRPr sz="2000"/>
            </a:lvl8pPr>
            <a:lvl9pPr>
              <a:defRPr sz="20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texto 3">
            <a:extLst>
              <a:ext uri="{FF2B5EF4-FFF2-40B4-BE49-F238E27FC236}">
                <a16:creationId xmlns:a16="http://schemas.microsoft.com/office/drawing/2014/main" id="{B8BD84B5-1DE6-A22D-CAF9-611745A69195}"/>
              </a:ext>
            </a:extLst>
          </p:cNvPr>
          <p:cNvSpPr>
            <a:spLocks noGrp="1"/>
          </p:cNvSpPr>
          <p:nvPr>
            <p:ph type="body" sz="half" idx="2"/>
          </p:nvPr>
        </p:nvSpPr>
        <p:spPr>
          <a:xfrm>
            <a:off x="839788" y="2057400"/>
            <a:ext cx="3932237" cy="3811588"/>
          </a:xfrm>
        </p:spPr>
        <p:txBody>
          <a:bodyPr>
            <a:normAutofit/>
          </a:bodyPr>
          <a:lstStyle>
            <a:lvl1pPr marL="0" indent="0">
              <a:buNone/>
              <a:defRPr sz="1600">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FFD08BF-32A7-8F6D-ABA4-A41338582E82}"/>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A2029AC4-A08D-E631-174E-58A27C7D5753}"/>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7" name="Marcador de número de diapositiva 6">
            <a:extLst>
              <a:ext uri="{FF2B5EF4-FFF2-40B4-BE49-F238E27FC236}">
                <a16:creationId xmlns:a16="http://schemas.microsoft.com/office/drawing/2014/main" id="{D11830B9-637A-CFAD-9AAF-B5CA6A1A2B71}"/>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1048720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11" name="Imagen 10"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2" name="CuadroTexto 11">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8" name="Imagen 7"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3" name="Marcador de posición de imagen 2">
            <a:extLst>
              <a:ext uri="{FF2B5EF4-FFF2-40B4-BE49-F238E27FC236}">
                <a16:creationId xmlns:a16="http://schemas.microsoft.com/office/drawing/2014/main" id="{A770AA19-4CE4-D16F-1325-A1E65BC992AD}"/>
              </a:ext>
            </a:extLst>
          </p:cNvPr>
          <p:cNvSpPr>
            <a:spLocks noGrp="1"/>
          </p:cNvSpPr>
          <p:nvPr>
            <p:ph type="pic" idx="1"/>
          </p:nvPr>
        </p:nvSpPr>
        <p:spPr>
          <a:xfrm>
            <a:off x="5183188" y="1140341"/>
            <a:ext cx="6172200" cy="472071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s-CO"/>
          </a:p>
        </p:txBody>
      </p:sp>
      <p:sp>
        <p:nvSpPr>
          <p:cNvPr id="5" name="Marcador de fecha 4">
            <a:extLst>
              <a:ext uri="{FF2B5EF4-FFF2-40B4-BE49-F238E27FC236}">
                <a16:creationId xmlns:a16="http://schemas.microsoft.com/office/drawing/2014/main" id="{28CB4689-EA09-EF4A-843B-2A7A0F720BFC}"/>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7BB86C21-8B50-A1A6-6518-83192006C70B}"/>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7" name="Marcador de número de diapositiva 6">
            <a:extLst>
              <a:ext uri="{FF2B5EF4-FFF2-40B4-BE49-F238E27FC236}">
                <a16:creationId xmlns:a16="http://schemas.microsoft.com/office/drawing/2014/main" id="{C3F1394A-0743-FA96-0EE3-43B1FE98BBE2}"/>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9" name="Título 1">
            <a:extLst>
              <a:ext uri="{FF2B5EF4-FFF2-40B4-BE49-F238E27FC236}">
                <a16:creationId xmlns:a16="http://schemas.microsoft.com/office/drawing/2014/main" id="{E4F6A733-99A2-F5EB-047B-BDEAAB1D74C1}"/>
              </a:ext>
            </a:extLst>
          </p:cNvPr>
          <p:cNvSpPr>
            <a:spLocks noGrp="1"/>
          </p:cNvSpPr>
          <p:nvPr>
            <p:ph type="title"/>
          </p:nvPr>
        </p:nvSpPr>
        <p:spPr>
          <a:xfrm>
            <a:off x="839788" y="1140339"/>
            <a:ext cx="3932237" cy="689918"/>
          </a:xfrm>
        </p:spPr>
        <p:txBody>
          <a:bodyPr anchor="b">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
        <p:nvSpPr>
          <p:cNvPr id="10" name="Marcador de texto 3">
            <a:extLst>
              <a:ext uri="{FF2B5EF4-FFF2-40B4-BE49-F238E27FC236}">
                <a16:creationId xmlns:a16="http://schemas.microsoft.com/office/drawing/2014/main" id="{B8BD84B5-1DE6-A22D-CAF9-611745A69195}"/>
              </a:ext>
            </a:extLst>
          </p:cNvPr>
          <p:cNvSpPr>
            <a:spLocks noGrp="1"/>
          </p:cNvSpPr>
          <p:nvPr>
            <p:ph type="body" sz="half" idx="2"/>
          </p:nvPr>
        </p:nvSpPr>
        <p:spPr>
          <a:xfrm>
            <a:off x="839788" y="2057400"/>
            <a:ext cx="3932237" cy="3811588"/>
          </a:xfrm>
        </p:spPr>
        <p:txBody>
          <a:bodyPr>
            <a:normAutofit/>
          </a:bodyPr>
          <a:lstStyle>
            <a:lvl1pPr marL="0" indent="0">
              <a:buNone/>
              <a:defRPr sz="1600">
                <a:solidFill>
                  <a:schemeClr val="tx1">
                    <a:lumMod val="50000"/>
                    <a:lumOff val="50000"/>
                  </a:schemeClr>
                </a:solidFill>
                <a:latin typeface="Verdana" panose="020B0604030504040204" pitchFamily="34" charset="0"/>
                <a:ea typeface="Verdana" panose="020B060403050404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Tree>
    <p:extLst>
      <p:ext uri="{BB962C8B-B14F-4D97-AF65-F5344CB8AC3E}">
        <p14:creationId xmlns:p14="http://schemas.microsoft.com/office/powerpoint/2010/main" val="28026603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ítulo y texto vertical">
    <p:spTree>
      <p:nvGrpSpPr>
        <p:cNvPr id="1" name=""/>
        <p:cNvGrpSpPr/>
        <p:nvPr/>
      </p:nvGrpSpPr>
      <p:grpSpPr>
        <a:xfrm>
          <a:off x="0" y="0"/>
          <a:ext cx="0" cy="0"/>
          <a:chOff x="0" y="0"/>
          <a:chExt cx="0" cy="0"/>
        </a:xfrm>
      </p:grpSpPr>
      <p:pic>
        <p:nvPicPr>
          <p:cNvPr id="9" name="Imagen 8"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10" name="CuadroTexto 9">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7" name="Imagen 6"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3" name="Marcador de texto vertical 2">
            <a:extLst>
              <a:ext uri="{FF2B5EF4-FFF2-40B4-BE49-F238E27FC236}">
                <a16:creationId xmlns:a16="http://schemas.microsoft.com/office/drawing/2014/main" id="{B48743B4-32EC-4FB8-39DA-43FAD87E5862}"/>
              </a:ext>
            </a:extLst>
          </p:cNvPr>
          <p:cNvSpPr>
            <a:spLocks noGrp="1"/>
          </p:cNvSpPr>
          <p:nvPr>
            <p:ph type="body" orient="vert" idx="1"/>
          </p:nvPr>
        </p:nvSpPr>
        <p:spPr/>
        <p:txBody>
          <a:bodyPr vert="eaVert">
            <a:normAutofit/>
          </a:bodyPr>
          <a:lstStyle>
            <a:lvl1pPr>
              <a:defRPr sz="1600">
                <a:solidFill>
                  <a:schemeClr val="tx1">
                    <a:lumMod val="50000"/>
                    <a:lumOff val="50000"/>
                  </a:schemeClr>
                </a:solidFill>
                <a:latin typeface="Verdana" panose="020B0604030504040204" pitchFamily="34" charset="0"/>
                <a:ea typeface="Verdana" panose="020B0604030504040204" pitchFamily="34" charset="0"/>
              </a:defRPr>
            </a:lvl1pPr>
            <a:lvl2pPr>
              <a:defRPr sz="1600">
                <a:solidFill>
                  <a:schemeClr val="tx1">
                    <a:lumMod val="50000"/>
                    <a:lumOff val="50000"/>
                  </a:schemeClr>
                </a:solidFill>
                <a:latin typeface="Verdana" panose="020B0604030504040204" pitchFamily="34" charset="0"/>
                <a:ea typeface="Verdana" panose="020B0604030504040204" pitchFamily="34" charset="0"/>
              </a:defRPr>
            </a:lvl2pPr>
            <a:lvl3pPr>
              <a:defRPr sz="1600">
                <a:solidFill>
                  <a:schemeClr val="tx1">
                    <a:lumMod val="50000"/>
                    <a:lumOff val="50000"/>
                  </a:schemeClr>
                </a:solidFill>
                <a:latin typeface="Verdana" panose="020B0604030504040204" pitchFamily="34" charset="0"/>
                <a:ea typeface="Verdana" panose="020B0604030504040204" pitchFamily="34" charset="0"/>
              </a:defRPr>
            </a:lvl3pPr>
            <a:lvl4pPr>
              <a:defRPr sz="1600">
                <a:solidFill>
                  <a:schemeClr val="tx1">
                    <a:lumMod val="50000"/>
                    <a:lumOff val="50000"/>
                  </a:schemeClr>
                </a:solidFill>
                <a:latin typeface="Verdana" panose="020B0604030504040204" pitchFamily="34" charset="0"/>
                <a:ea typeface="Verdana" panose="020B0604030504040204" pitchFamily="34" charset="0"/>
              </a:defRPr>
            </a:lvl4pPr>
            <a:lvl5pPr>
              <a:defRPr sz="1600">
                <a:solidFill>
                  <a:schemeClr val="tx1">
                    <a:lumMod val="50000"/>
                    <a:lumOff val="50000"/>
                  </a:schemeClr>
                </a:solidFill>
                <a:latin typeface="Verdana" panose="020B0604030504040204" pitchFamily="34" charset="0"/>
                <a:ea typeface="Verdana" panose="020B0604030504040204" pitchFamily="34"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O" dirty="0"/>
          </a:p>
        </p:txBody>
      </p:sp>
      <p:sp>
        <p:nvSpPr>
          <p:cNvPr id="4" name="Marcador de fecha 3">
            <a:extLst>
              <a:ext uri="{FF2B5EF4-FFF2-40B4-BE49-F238E27FC236}">
                <a16:creationId xmlns:a16="http://schemas.microsoft.com/office/drawing/2014/main" id="{1B4ADD26-250E-D59C-44D4-29E9114C640C}"/>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4714E331-D95D-C3B1-08DE-44AFB93C897E}"/>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CC34E802-05AD-0EDE-DF6F-5A7678636F24}"/>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8" name="Título 1">
            <a:extLst>
              <a:ext uri="{FF2B5EF4-FFF2-40B4-BE49-F238E27FC236}">
                <a16:creationId xmlns:a16="http://schemas.microsoft.com/office/drawing/2014/main" id="{38C6663B-7CE7-BCAA-7248-1402B6F9DED2}"/>
              </a:ext>
            </a:extLst>
          </p:cNvPr>
          <p:cNvSpPr>
            <a:spLocks noGrp="1"/>
          </p:cNvSpPr>
          <p:nvPr>
            <p:ph type="title"/>
          </p:nvPr>
        </p:nvSpPr>
        <p:spPr>
          <a:xfrm>
            <a:off x="838200" y="1144588"/>
            <a:ext cx="10515600" cy="471488"/>
          </a:xfrm>
        </p:spPr>
        <p:txBody>
          <a:bodyPr>
            <a:normAutofit/>
          </a:bodyPr>
          <a:lstStyle>
            <a:lvl1pPr>
              <a:defRPr sz="2000">
                <a:solidFill>
                  <a:srgbClr val="96BE53"/>
                </a:solidFill>
                <a:latin typeface="Verdana" panose="020B0604030504040204" pitchFamily="34" charset="0"/>
                <a:ea typeface="Verdana" panose="020B0604030504040204" pitchFamily="34" charset="0"/>
              </a:defRPr>
            </a:lvl1pPr>
          </a:lstStyle>
          <a:p>
            <a:r>
              <a:rPr lang="es-ES" dirty="0"/>
              <a:t>Haga clic para modificar el estilo de título del patrón</a:t>
            </a:r>
            <a:endParaRPr lang="es-CO" dirty="0"/>
          </a:p>
        </p:txBody>
      </p:sp>
    </p:spTree>
    <p:extLst>
      <p:ext uri="{BB962C8B-B14F-4D97-AF65-F5344CB8AC3E}">
        <p14:creationId xmlns:p14="http://schemas.microsoft.com/office/powerpoint/2010/main" val="36712862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3" name="Imagen 2"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2497" b="85115"/>
          <a:stretch/>
        </p:blipFill>
        <p:spPr>
          <a:xfrm>
            <a:off x="2426680" y="2425587"/>
            <a:ext cx="3480986" cy="1665766"/>
          </a:xfrm>
          <a:prstGeom prst="rect">
            <a:avLst/>
          </a:prstGeom>
        </p:spPr>
      </p:pic>
      <p:pic>
        <p:nvPicPr>
          <p:cNvPr id="4" name="Imagen 3"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0976" b="85286"/>
          <a:stretch/>
        </p:blipFill>
        <p:spPr>
          <a:xfrm>
            <a:off x="6752495" y="2209776"/>
            <a:ext cx="2239106" cy="2054363"/>
          </a:xfrm>
          <a:prstGeom prst="rect">
            <a:avLst/>
          </a:prstGeom>
        </p:spPr>
      </p:pic>
    </p:spTree>
    <p:extLst>
      <p:ext uri="{BB962C8B-B14F-4D97-AF65-F5344CB8AC3E}">
        <p14:creationId xmlns:p14="http://schemas.microsoft.com/office/powerpoint/2010/main" val="18079906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lerta por descensos temperatura">
    <p:spTree>
      <p:nvGrpSpPr>
        <p:cNvPr id="1" name=""/>
        <p:cNvGrpSpPr/>
        <p:nvPr/>
      </p:nvGrpSpPr>
      <p:grpSpPr>
        <a:xfrm>
          <a:off x="0" y="0"/>
          <a:ext cx="0" cy="0"/>
          <a:chOff x="0" y="0"/>
          <a:chExt cx="0" cy="0"/>
        </a:xfrm>
      </p:grpSpPr>
      <p:pic>
        <p:nvPicPr>
          <p:cNvPr id="8" name="Imagen 7"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pic>
        <p:nvPicPr>
          <p:cNvPr id="12" name="Imagen 11"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9" name="Redondear rectángulo de esquina del mismo lado 1"/>
          <p:cNvSpPr/>
          <p:nvPr userDrawn="1"/>
        </p:nvSpPr>
        <p:spPr>
          <a:xfrm rot="10800000">
            <a:off x="2954405" y="-9676"/>
            <a:ext cx="6222675" cy="665995"/>
          </a:xfrm>
          <a:custGeom>
            <a:avLst/>
            <a:gdLst>
              <a:gd name="connsiteX0" fmla="*/ 108582 w 5783736"/>
              <a:gd name="connsiteY0" fmla="*/ 0 h 651480"/>
              <a:gd name="connsiteX1" fmla="*/ 5675154 w 5783736"/>
              <a:gd name="connsiteY1" fmla="*/ 0 h 651480"/>
              <a:gd name="connsiteX2" fmla="*/ 5783736 w 5783736"/>
              <a:gd name="connsiteY2" fmla="*/ 108582 h 651480"/>
              <a:gd name="connsiteX3" fmla="*/ 5783736 w 5783736"/>
              <a:gd name="connsiteY3" fmla="*/ 651480 h 651480"/>
              <a:gd name="connsiteX4" fmla="*/ 5783736 w 5783736"/>
              <a:gd name="connsiteY4" fmla="*/ 651480 h 651480"/>
              <a:gd name="connsiteX5" fmla="*/ 0 w 5783736"/>
              <a:gd name="connsiteY5" fmla="*/ 651480 h 651480"/>
              <a:gd name="connsiteX6" fmla="*/ 0 w 5783736"/>
              <a:gd name="connsiteY6" fmla="*/ 651480 h 651480"/>
              <a:gd name="connsiteX7" fmla="*/ 0 w 5783736"/>
              <a:gd name="connsiteY7" fmla="*/ 108582 h 651480"/>
              <a:gd name="connsiteX8" fmla="*/ 108582 w 5783736"/>
              <a:gd name="connsiteY8" fmla="*/ 0 h 651480"/>
              <a:gd name="connsiteX0" fmla="*/ 224696 w 5899850"/>
              <a:gd name="connsiteY0" fmla="*/ 0 h 665994"/>
              <a:gd name="connsiteX1" fmla="*/ 5791268 w 5899850"/>
              <a:gd name="connsiteY1" fmla="*/ 0 h 665994"/>
              <a:gd name="connsiteX2" fmla="*/ 5899850 w 5899850"/>
              <a:gd name="connsiteY2" fmla="*/ 108582 h 665994"/>
              <a:gd name="connsiteX3" fmla="*/ 5899850 w 5899850"/>
              <a:gd name="connsiteY3" fmla="*/ 651480 h 665994"/>
              <a:gd name="connsiteX4" fmla="*/ 5899850 w 5899850"/>
              <a:gd name="connsiteY4" fmla="*/ 651480 h 665994"/>
              <a:gd name="connsiteX5" fmla="*/ 116114 w 5899850"/>
              <a:gd name="connsiteY5" fmla="*/ 651480 h 665994"/>
              <a:gd name="connsiteX6" fmla="*/ 0 w 5899850"/>
              <a:gd name="connsiteY6" fmla="*/ 665994 h 665994"/>
              <a:gd name="connsiteX7" fmla="*/ 116114 w 5899850"/>
              <a:gd name="connsiteY7" fmla="*/ 108582 h 665994"/>
              <a:gd name="connsiteX8" fmla="*/ 224696 w 5899850"/>
              <a:gd name="connsiteY8" fmla="*/ 0 h 665994"/>
              <a:gd name="connsiteX0" fmla="*/ 224696 w 6088535"/>
              <a:gd name="connsiteY0" fmla="*/ 0 h 665995"/>
              <a:gd name="connsiteX1" fmla="*/ 5791268 w 6088535"/>
              <a:gd name="connsiteY1" fmla="*/ 0 h 665995"/>
              <a:gd name="connsiteX2" fmla="*/ 5899850 w 6088535"/>
              <a:gd name="connsiteY2" fmla="*/ 108582 h 665995"/>
              <a:gd name="connsiteX3" fmla="*/ 5899850 w 6088535"/>
              <a:gd name="connsiteY3" fmla="*/ 651480 h 665995"/>
              <a:gd name="connsiteX4" fmla="*/ 6088535 w 6088535"/>
              <a:gd name="connsiteY4" fmla="*/ 665995 h 665995"/>
              <a:gd name="connsiteX5" fmla="*/ 116114 w 6088535"/>
              <a:gd name="connsiteY5" fmla="*/ 651480 h 665995"/>
              <a:gd name="connsiteX6" fmla="*/ 0 w 6088535"/>
              <a:gd name="connsiteY6" fmla="*/ 665994 h 665995"/>
              <a:gd name="connsiteX7" fmla="*/ 116114 w 6088535"/>
              <a:gd name="connsiteY7" fmla="*/ 108582 h 665995"/>
              <a:gd name="connsiteX8" fmla="*/ 224696 w 6088535"/>
              <a:gd name="connsiteY8" fmla="*/ 0 h 665995"/>
              <a:gd name="connsiteX0" fmla="*/ 224696 w 6088535"/>
              <a:gd name="connsiteY0" fmla="*/ 0 h 665995"/>
              <a:gd name="connsiteX1" fmla="*/ 5791268 w 6088535"/>
              <a:gd name="connsiteY1" fmla="*/ 0 h 665995"/>
              <a:gd name="connsiteX2" fmla="*/ 5899850 w 6088535"/>
              <a:gd name="connsiteY2" fmla="*/ 108582 h 665995"/>
              <a:gd name="connsiteX3" fmla="*/ 6074021 w 6088535"/>
              <a:gd name="connsiteY3" fmla="*/ 622451 h 665995"/>
              <a:gd name="connsiteX4" fmla="*/ 6088535 w 6088535"/>
              <a:gd name="connsiteY4" fmla="*/ 665995 h 665995"/>
              <a:gd name="connsiteX5" fmla="*/ 116114 w 6088535"/>
              <a:gd name="connsiteY5" fmla="*/ 651480 h 665995"/>
              <a:gd name="connsiteX6" fmla="*/ 0 w 6088535"/>
              <a:gd name="connsiteY6" fmla="*/ 665994 h 665995"/>
              <a:gd name="connsiteX7" fmla="*/ 116114 w 6088535"/>
              <a:gd name="connsiteY7" fmla="*/ 108582 h 665995"/>
              <a:gd name="connsiteX8" fmla="*/ 224696 w 6088535"/>
              <a:gd name="connsiteY8" fmla="*/ 0 h 665995"/>
              <a:gd name="connsiteX0" fmla="*/ 224696 w 6134311"/>
              <a:gd name="connsiteY0" fmla="*/ 0 h 665995"/>
              <a:gd name="connsiteX1" fmla="*/ 5791268 w 6134311"/>
              <a:gd name="connsiteY1" fmla="*/ 0 h 665995"/>
              <a:gd name="connsiteX2" fmla="*/ 5899850 w 6134311"/>
              <a:gd name="connsiteY2" fmla="*/ 108582 h 665995"/>
              <a:gd name="connsiteX3" fmla="*/ 6134311 w 6134311"/>
              <a:gd name="connsiteY3" fmla="*/ 662644 h 665995"/>
              <a:gd name="connsiteX4" fmla="*/ 6088535 w 6134311"/>
              <a:gd name="connsiteY4" fmla="*/ 665995 h 665995"/>
              <a:gd name="connsiteX5" fmla="*/ 116114 w 6134311"/>
              <a:gd name="connsiteY5" fmla="*/ 651480 h 665995"/>
              <a:gd name="connsiteX6" fmla="*/ 0 w 6134311"/>
              <a:gd name="connsiteY6" fmla="*/ 665994 h 665995"/>
              <a:gd name="connsiteX7" fmla="*/ 116114 w 6134311"/>
              <a:gd name="connsiteY7" fmla="*/ 108582 h 665995"/>
              <a:gd name="connsiteX8" fmla="*/ 224696 w 6134311"/>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65475 w 6209674"/>
              <a:gd name="connsiteY5" fmla="*/ 655814 h 665995"/>
              <a:gd name="connsiteX6" fmla="*/ 0 w 6209674"/>
              <a:gd name="connsiteY6" fmla="*/ 650922 h 665995"/>
              <a:gd name="connsiteX7" fmla="*/ 191477 w 6209674"/>
              <a:gd name="connsiteY7" fmla="*/ 108582 h 665995"/>
              <a:gd name="connsiteX8" fmla="*/ 300059 w 6209674"/>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22675" h="665995">
                <a:moveTo>
                  <a:pt x="313060" y="0"/>
                </a:moveTo>
                <a:lnTo>
                  <a:pt x="5879632" y="0"/>
                </a:lnTo>
                <a:cubicBezTo>
                  <a:pt x="5939600" y="0"/>
                  <a:pt x="5953545" y="39947"/>
                  <a:pt x="5988214" y="108582"/>
                </a:cubicBezTo>
                <a:lnTo>
                  <a:pt x="6222675" y="662644"/>
                </a:lnTo>
                <a:lnTo>
                  <a:pt x="6176899" y="665995"/>
                </a:lnTo>
                <a:lnTo>
                  <a:pt x="178476" y="655814"/>
                </a:lnTo>
                <a:lnTo>
                  <a:pt x="0" y="655256"/>
                </a:lnTo>
                <a:cubicBezTo>
                  <a:pt x="70339" y="459217"/>
                  <a:pt x="129115" y="334766"/>
                  <a:pt x="204478" y="108582"/>
                </a:cubicBezTo>
                <a:cubicBezTo>
                  <a:pt x="226146" y="35613"/>
                  <a:pt x="253092" y="0"/>
                  <a:pt x="313060"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13" name="CuadroTexto 12">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sp>
        <p:nvSpPr>
          <p:cNvPr id="29" name="CuadroTexto 28"/>
          <p:cNvSpPr txBox="1"/>
          <p:nvPr userDrawn="1"/>
        </p:nvSpPr>
        <p:spPr>
          <a:xfrm>
            <a:off x="4091795" y="29724"/>
            <a:ext cx="4551246" cy="584775"/>
          </a:xfrm>
          <a:prstGeom prst="rect">
            <a:avLst/>
          </a:prstGeom>
          <a:noFill/>
        </p:spPr>
        <p:txBody>
          <a:bodyPr wrap="none" rtlCol="0">
            <a:spAutoFit/>
          </a:bodyPr>
          <a:lstStyle/>
          <a:p>
            <a:pPr algn="ctr"/>
            <a:r>
              <a:rPr lang="es-ES" sz="1600" b="1" dirty="0">
                <a:solidFill>
                  <a:schemeClr val="bg1"/>
                </a:solidFill>
                <a:latin typeface="Verdana" panose="020B0604030504040204" pitchFamily="34" charset="0"/>
                <a:ea typeface="Verdana" panose="020B0604030504040204" pitchFamily="34" charset="0"/>
              </a:rPr>
              <a:t>Alerta por descensos significativos de</a:t>
            </a:r>
          </a:p>
          <a:p>
            <a:pPr algn="ctr"/>
            <a:r>
              <a:rPr lang="es-ES" sz="1600" b="1" dirty="0">
                <a:solidFill>
                  <a:schemeClr val="bg1"/>
                </a:solidFill>
                <a:latin typeface="Verdana" panose="020B0604030504040204" pitchFamily="34" charset="0"/>
                <a:ea typeface="Verdana" panose="020B0604030504040204" pitchFamily="34" charset="0"/>
              </a:rPr>
              <a:t>Las Temperaturas mínimas del aire</a:t>
            </a:r>
            <a:endParaRPr lang="es-MX" sz="1600" b="1" dirty="0">
              <a:solidFill>
                <a:schemeClr val="bg1"/>
              </a:solidFill>
              <a:latin typeface="Verdana" panose="020B0604030504040204" pitchFamily="34" charset="0"/>
              <a:ea typeface="Verdana" panose="020B0604030504040204" pitchFamily="34" charset="0"/>
            </a:endParaRPr>
          </a:p>
        </p:txBody>
      </p:sp>
      <p:pic>
        <p:nvPicPr>
          <p:cNvPr id="3" name="Imagen 2"/>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514161" y="117376"/>
            <a:ext cx="472662" cy="465039"/>
          </a:xfrm>
          <a:prstGeom prst="rect">
            <a:avLst/>
          </a:prstGeom>
        </p:spPr>
      </p:pic>
    </p:spTree>
    <p:extLst>
      <p:ext uri="{BB962C8B-B14F-4D97-AF65-F5344CB8AC3E}">
        <p14:creationId xmlns:p14="http://schemas.microsoft.com/office/powerpoint/2010/main" val="33337682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2_En blanco">
    <p:spTree>
      <p:nvGrpSpPr>
        <p:cNvPr id="1" name=""/>
        <p:cNvGrpSpPr/>
        <p:nvPr/>
      </p:nvGrpSpPr>
      <p:grpSpPr>
        <a:xfrm>
          <a:off x="0" y="0"/>
          <a:ext cx="0" cy="0"/>
          <a:chOff x="0" y="0"/>
          <a:chExt cx="0" cy="0"/>
        </a:xfrm>
      </p:grpSpPr>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5" name="Imagen 4"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2" name="Marcador de fecha 1">
            <a:extLst>
              <a:ext uri="{FF2B5EF4-FFF2-40B4-BE49-F238E27FC236}">
                <a16:creationId xmlns:a16="http://schemas.microsoft.com/office/drawing/2014/main" id="{BF1F4613-C800-1EC5-A7C5-FE92ECC236A7}"/>
              </a:ext>
            </a:extLst>
          </p:cNvPr>
          <p:cNvSpPr>
            <a:spLocks noGrp="1"/>
          </p:cNvSpPr>
          <p:nvPr>
            <p:ph type="dt" sz="half" idx="10"/>
          </p:nvPr>
        </p:nvSpPr>
        <p:spPr>
          <a:xfrm>
            <a:off x="838200" y="6356352"/>
            <a:ext cx="2743200" cy="365125"/>
          </a:xfrm>
          <a:prstGeom prst="rect">
            <a:avLst/>
          </a:prstGeom>
        </p:spPr>
        <p:txBody>
          <a:bodyPr/>
          <a:lstStyle/>
          <a:p>
            <a:fld id="{3002E13E-6C34-4F23-BD5D-8481901CFB85}" type="datetimeFigureOut">
              <a:rPr lang="es-CO" smtClean="0"/>
              <a:t>14/09/2026</a:t>
            </a:fld>
            <a:endParaRPr lang="es-CO"/>
          </a:p>
        </p:txBody>
      </p:sp>
      <p:sp>
        <p:nvSpPr>
          <p:cNvPr id="3" name="Marcador de pie de página 2">
            <a:extLst>
              <a:ext uri="{FF2B5EF4-FFF2-40B4-BE49-F238E27FC236}">
                <a16:creationId xmlns:a16="http://schemas.microsoft.com/office/drawing/2014/main" id="{00895C46-1ABA-20C6-7486-D68A9052E846}"/>
              </a:ext>
            </a:extLst>
          </p:cNvPr>
          <p:cNvSpPr>
            <a:spLocks noGrp="1"/>
          </p:cNvSpPr>
          <p:nvPr>
            <p:ph type="ftr" sz="quarter" idx="11"/>
          </p:nvPr>
        </p:nvSpPr>
        <p:spPr>
          <a:xfrm>
            <a:off x="4038600" y="6356352"/>
            <a:ext cx="4114800" cy="365125"/>
          </a:xfrm>
          <a:prstGeom prst="rect">
            <a:avLst/>
          </a:prstGeom>
        </p:spPr>
        <p:txBody>
          <a:bodyPr/>
          <a:lstStyle/>
          <a:p>
            <a:endParaRPr lang="es-CO"/>
          </a:p>
        </p:txBody>
      </p:sp>
      <p:sp>
        <p:nvSpPr>
          <p:cNvPr id="4" name="Marcador de número de diapositiva 3">
            <a:extLst>
              <a:ext uri="{FF2B5EF4-FFF2-40B4-BE49-F238E27FC236}">
                <a16:creationId xmlns:a16="http://schemas.microsoft.com/office/drawing/2014/main" id="{A1D6331B-B93F-B576-175B-4692BECFF64E}"/>
              </a:ext>
            </a:extLst>
          </p:cNvPr>
          <p:cNvSpPr>
            <a:spLocks noGrp="1"/>
          </p:cNvSpPr>
          <p:nvPr>
            <p:ph type="sldNum" sz="quarter" idx="12"/>
          </p:nvPr>
        </p:nvSpPr>
        <p:spPr>
          <a:xfrm>
            <a:off x="8610600" y="6356352"/>
            <a:ext cx="2743200" cy="365125"/>
          </a:xfrm>
          <a:prstGeom prst="rect">
            <a:avLst/>
          </a:prstGeom>
        </p:spPr>
        <p:txBody>
          <a:bodyPr/>
          <a:lstStyle/>
          <a:p>
            <a:fld id="{177A03DA-489C-4B74-94A6-318826632521}" type="slidenum">
              <a:rPr lang="es-CO" smtClean="0"/>
              <a:t>‹Nº›</a:t>
            </a:fld>
            <a:endParaRPr lang="es-CO"/>
          </a:p>
        </p:txBody>
      </p:sp>
      <p:sp>
        <p:nvSpPr>
          <p:cNvPr id="8" name="Redondear rectángulo de esquina del mismo lado 1"/>
          <p:cNvSpPr/>
          <p:nvPr userDrawn="1"/>
        </p:nvSpPr>
        <p:spPr>
          <a:xfrm rot="10800000">
            <a:off x="2954405" y="-7408"/>
            <a:ext cx="6222675" cy="665995"/>
          </a:xfrm>
          <a:custGeom>
            <a:avLst/>
            <a:gdLst>
              <a:gd name="connsiteX0" fmla="*/ 108582 w 5783736"/>
              <a:gd name="connsiteY0" fmla="*/ 0 h 651480"/>
              <a:gd name="connsiteX1" fmla="*/ 5675154 w 5783736"/>
              <a:gd name="connsiteY1" fmla="*/ 0 h 651480"/>
              <a:gd name="connsiteX2" fmla="*/ 5783736 w 5783736"/>
              <a:gd name="connsiteY2" fmla="*/ 108582 h 651480"/>
              <a:gd name="connsiteX3" fmla="*/ 5783736 w 5783736"/>
              <a:gd name="connsiteY3" fmla="*/ 651480 h 651480"/>
              <a:gd name="connsiteX4" fmla="*/ 5783736 w 5783736"/>
              <a:gd name="connsiteY4" fmla="*/ 651480 h 651480"/>
              <a:gd name="connsiteX5" fmla="*/ 0 w 5783736"/>
              <a:gd name="connsiteY5" fmla="*/ 651480 h 651480"/>
              <a:gd name="connsiteX6" fmla="*/ 0 w 5783736"/>
              <a:gd name="connsiteY6" fmla="*/ 651480 h 651480"/>
              <a:gd name="connsiteX7" fmla="*/ 0 w 5783736"/>
              <a:gd name="connsiteY7" fmla="*/ 108582 h 651480"/>
              <a:gd name="connsiteX8" fmla="*/ 108582 w 5783736"/>
              <a:gd name="connsiteY8" fmla="*/ 0 h 651480"/>
              <a:gd name="connsiteX0" fmla="*/ 224696 w 5899850"/>
              <a:gd name="connsiteY0" fmla="*/ 0 h 665994"/>
              <a:gd name="connsiteX1" fmla="*/ 5791268 w 5899850"/>
              <a:gd name="connsiteY1" fmla="*/ 0 h 665994"/>
              <a:gd name="connsiteX2" fmla="*/ 5899850 w 5899850"/>
              <a:gd name="connsiteY2" fmla="*/ 108582 h 665994"/>
              <a:gd name="connsiteX3" fmla="*/ 5899850 w 5899850"/>
              <a:gd name="connsiteY3" fmla="*/ 651480 h 665994"/>
              <a:gd name="connsiteX4" fmla="*/ 5899850 w 5899850"/>
              <a:gd name="connsiteY4" fmla="*/ 651480 h 665994"/>
              <a:gd name="connsiteX5" fmla="*/ 116114 w 5899850"/>
              <a:gd name="connsiteY5" fmla="*/ 651480 h 665994"/>
              <a:gd name="connsiteX6" fmla="*/ 0 w 5899850"/>
              <a:gd name="connsiteY6" fmla="*/ 665994 h 665994"/>
              <a:gd name="connsiteX7" fmla="*/ 116114 w 5899850"/>
              <a:gd name="connsiteY7" fmla="*/ 108582 h 665994"/>
              <a:gd name="connsiteX8" fmla="*/ 224696 w 5899850"/>
              <a:gd name="connsiteY8" fmla="*/ 0 h 665994"/>
              <a:gd name="connsiteX0" fmla="*/ 224696 w 6088535"/>
              <a:gd name="connsiteY0" fmla="*/ 0 h 665995"/>
              <a:gd name="connsiteX1" fmla="*/ 5791268 w 6088535"/>
              <a:gd name="connsiteY1" fmla="*/ 0 h 665995"/>
              <a:gd name="connsiteX2" fmla="*/ 5899850 w 6088535"/>
              <a:gd name="connsiteY2" fmla="*/ 108582 h 665995"/>
              <a:gd name="connsiteX3" fmla="*/ 5899850 w 6088535"/>
              <a:gd name="connsiteY3" fmla="*/ 651480 h 665995"/>
              <a:gd name="connsiteX4" fmla="*/ 6088535 w 6088535"/>
              <a:gd name="connsiteY4" fmla="*/ 665995 h 665995"/>
              <a:gd name="connsiteX5" fmla="*/ 116114 w 6088535"/>
              <a:gd name="connsiteY5" fmla="*/ 651480 h 665995"/>
              <a:gd name="connsiteX6" fmla="*/ 0 w 6088535"/>
              <a:gd name="connsiteY6" fmla="*/ 665994 h 665995"/>
              <a:gd name="connsiteX7" fmla="*/ 116114 w 6088535"/>
              <a:gd name="connsiteY7" fmla="*/ 108582 h 665995"/>
              <a:gd name="connsiteX8" fmla="*/ 224696 w 6088535"/>
              <a:gd name="connsiteY8" fmla="*/ 0 h 665995"/>
              <a:gd name="connsiteX0" fmla="*/ 224696 w 6088535"/>
              <a:gd name="connsiteY0" fmla="*/ 0 h 665995"/>
              <a:gd name="connsiteX1" fmla="*/ 5791268 w 6088535"/>
              <a:gd name="connsiteY1" fmla="*/ 0 h 665995"/>
              <a:gd name="connsiteX2" fmla="*/ 5899850 w 6088535"/>
              <a:gd name="connsiteY2" fmla="*/ 108582 h 665995"/>
              <a:gd name="connsiteX3" fmla="*/ 6074021 w 6088535"/>
              <a:gd name="connsiteY3" fmla="*/ 622451 h 665995"/>
              <a:gd name="connsiteX4" fmla="*/ 6088535 w 6088535"/>
              <a:gd name="connsiteY4" fmla="*/ 665995 h 665995"/>
              <a:gd name="connsiteX5" fmla="*/ 116114 w 6088535"/>
              <a:gd name="connsiteY5" fmla="*/ 651480 h 665995"/>
              <a:gd name="connsiteX6" fmla="*/ 0 w 6088535"/>
              <a:gd name="connsiteY6" fmla="*/ 665994 h 665995"/>
              <a:gd name="connsiteX7" fmla="*/ 116114 w 6088535"/>
              <a:gd name="connsiteY7" fmla="*/ 108582 h 665995"/>
              <a:gd name="connsiteX8" fmla="*/ 224696 w 6088535"/>
              <a:gd name="connsiteY8" fmla="*/ 0 h 665995"/>
              <a:gd name="connsiteX0" fmla="*/ 224696 w 6134311"/>
              <a:gd name="connsiteY0" fmla="*/ 0 h 665995"/>
              <a:gd name="connsiteX1" fmla="*/ 5791268 w 6134311"/>
              <a:gd name="connsiteY1" fmla="*/ 0 h 665995"/>
              <a:gd name="connsiteX2" fmla="*/ 5899850 w 6134311"/>
              <a:gd name="connsiteY2" fmla="*/ 108582 h 665995"/>
              <a:gd name="connsiteX3" fmla="*/ 6134311 w 6134311"/>
              <a:gd name="connsiteY3" fmla="*/ 662644 h 665995"/>
              <a:gd name="connsiteX4" fmla="*/ 6088535 w 6134311"/>
              <a:gd name="connsiteY4" fmla="*/ 665995 h 665995"/>
              <a:gd name="connsiteX5" fmla="*/ 116114 w 6134311"/>
              <a:gd name="connsiteY5" fmla="*/ 651480 h 665995"/>
              <a:gd name="connsiteX6" fmla="*/ 0 w 6134311"/>
              <a:gd name="connsiteY6" fmla="*/ 665994 h 665995"/>
              <a:gd name="connsiteX7" fmla="*/ 116114 w 6134311"/>
              <a:gd name="connsiteY7" fmla="*/ 108582 h 665995"/>
              <a:gd name="connsiteX8" fmla="*/ 224696 w 6134311"/>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65475 w 6209674"/>
              <a:gd name="connsiteY5" fmla="*/ 655814 h 665995"/>
              <a:gd name="connsiteX6" fmla="*/ 0 w 6209674"/>
              <a:gd name="connsiteY6" fmla="*/ 650922 h 665995"/>
              <a:gd name="connsiteX7" fmla="*/ 191477 w 6209674"/>
              <a:gd name="connsiteY7" fmla="*/ 108582 h 665995"/>
              <a:gd name="connsiteX8" fmla="*/ 300059 w 6209674"/>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22675" h="665995">
                <a:moveTo>
                  <a:pt x="313060" y="0"/>
                </a:moveTo>
                <a:lnTo>
                  <a:pt x="5879632" y="0"/>
                </a:lnTo>
                <a:cubicBezTo>
                  <a:pt x="5939600" y="0"/>
                  <a:pt x="5953545" y="39947"/>
                  <a:pt x="5988214" y="108582"/>
                </a:cubicBezTo>
                <a:lnTo>
                  <a:pt x="6222675" y="662644"/>
                </a:lnTo>
                <a:lnTo>
                  <a:pt x="6176899" y="665995"/>
                </a:lnTo>
                <a:lnTo>
                  <a:pt x="178476" y="655814"/>
                </a:lnTo>
                <a:lnTo>
                  <a:pt x="0" y="655256"/>
                </a:lnTo>
                <a:cubicBezTo>
                  <a:pt x="70339" y="459217"/>
                  <a:pt x="129115" y="334766"/>
                  <a:pt x="204478" y="108582"/>
                </a:cubicBezTo>
                <a:cubicBezTo>
                  <a:pt x="226146" y="35613"/>
                  <a:pt x="253092" y="0"/>
                  <a:pt x="313060" y="0"/>
                </a:cubicBezTo>
                <a:close/>
              </a:path>
            </a:pathLst>
          </a:custGeom>
          <a:gradFill flip="none" rotWithShape="1">
            <a:gsLst>
              <a:gs pos="0">
                <a:srgbClr val="FFFF00"/>
              </a:gs>
              <a:gs pos="36000">
                <a:srgbClr val="FF0000"/>
              </a:gs>
              <a:gs pos="99000">
                <a:srgbClr val="992923"/>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9" name="CuadroTexto 8"/>
          <p:cNvSpPr txBox="1"/>
          <p:nvPr userDrawn="1"/>
        </p:nvSpPr>
        <p:spPr>
          <a:xfrm>
            <a:off x="4307155" y="39438"/>
            <a:ext cx="4121641" cy="584775"/>
          </a:xfrm>
          <a:prstGeom prst="rect">
            <a:avLst/>
          </a:prstGeom>
          <a:noFill/>
        </p:spPr>
        <p:txBody>
          <a:bodyPr wrap="none" rtlCol="0">
            <a:spAutoFit/>
          </a:bodyPr>
          <a:lstStyle/>
          <a:p>
            <a:pPr algn="ctr"/>
            <a:r>
              <a:rPr lang="es-ES" sz="1600" b="1" dirty="0">
                <a:solidFill>
                  <a:schemeClr val="bg1"/>
                </a:solidFill>
                <a:latin typeface="Verdana" panose="020B0604030504040204" pitchFamily="34" charset="0"/>
                <a:ea typeface="Verdana" panose="020B0604030504040204" pitchFamily="34" charset="0"/>
              </a:rPr>
              <a:t>Pronóstico de la Amenaza por</a:t>
            </a:r>
          </a:p>
          <a:p>
            <a:pPr algn="ctr"/>
            <a:r>
              <a:rPr lang="es-ES" sz="1600" b="1" dirty="0">
                <a:solidFill>
                  <a:schemeClr val="bg1"/>
                </a:solidFill>
                <a:latin typeface="Verdana" panose="020B0604030504040204" pitchFamily="34" charset="0"/>
                <a:ea typeface="Verdana" panose="020B0604030504040204" pitchFamily="34" charset="0"/>
              </a:rPr>
              <a:t>Incendios de la Cobertura Vegetal</a:t>
            </a:r>
            <a:endParaRPr lang="es-MX" sz="1600" b="1" dirty="0">
              <a:solidFill>
                <a:schemeClr val="bg1"/>
              </a:solidFill>
              <a:latin typeface="Verdana" panose="020B0604030504040204" pitchFamily="34" charset="0"/>
              <a:ea typeface="Verdana" panose="020B0604030504040204" pitchFamily="34" charset="0"/>
            </a:endParaRPr>
          </a:p>
        </p:txBody>
      </p:sp>
      <p:pic>
        <p:nvPicPr>
          <p:cNvPr id="10" name="Imagen 9"/>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3617487" y="73683"/>
            <a:ext cx="369931" cy="503811"/>
          </a:xfrm>
          <a:prstGeom prst="rect">
            <a:avLst/>
          </a:prstGeom>
        </p:spPr>
      </p:pic>
    </p:spTree>
    <p:extLst>
      <p:ext uri="{BB962C8B-B14F-4D97-AF65-F5344CB8AC3E}">
        <p14:creationId xmlns:p14="http://schemas.microsoft.com/office/powerpoint/2010/main" val="40692516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Pronóstico amenaza incendios vegetal">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b="7147"/>
          <a:stretch/>
        </p:blipFill>
        <p:spPr>
          <a:xfrm>
            <a:off x="-1934" y="222422"/>
            <a:ext cx="12194413" cy="6471015"/>
          </a:xfrm>
          <a:prstGeom prst="rect">
            <a:avLst/>
          </a:prstGeom>
        </p:spPr>
      </p:pic>
      <p:pic>
        <p:nvPicPr>
          <p:cNvPr id="5" name="Imagen 4"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089"/>
            <a:ext cx="12190065" cy="6859089"/>
          </a:xfrm>
          <a:prstGeom prst="rect">
            <a:avLst/>
          </a:prstGeom>
        </p:spPr>
      </p:pic>
      <p:sp>
        <p:nvSpPr>
          <p:cNvPr id="8" name="Rectángulo 7"/>
          <p:cNvSpPr/>
          <p:nvPr userDrawn="1"/>
        </p:nvSpPr>
        <p:spPr>
          <a:xfrm>
            <a:off x="-1934" y="222422"/>
            <a:ext cx="12192000" cy="6471015"/>
          </a:xfrm>
          <a:prstGeom prst="rect">
            <a:avLst/>
          </a:prstGeom>
          <a:gradFill flip="none" rotWithShape="1">
            <a:gsLst>
              <a:gs pos="0">
                <a:srgbClr val="FF0000">
                  <a:alpha val="0"/>
                </a:srgbClr>
              </a:gs>
              <a:gs pos="37000">
                <a:schemeClr val="bg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uadroTexto 6">
            <a:extLst>
              <a:ext uri="{FF2B5EF4-FFF2-40B4-BE49-F238E27FC236}">
                <a16:creationId xmlns:a16="http://schemas.microsoft.com/office/drawing/2014/main" id="{0CA424D0-9259-2FCA-CE5E-280E85791572}"/>
              </a:ext>
            </a:extLst>
          </p:cNvPr>
          <p:cNvSpPr txBox="1"/>
          <p:nvPr userDrawn="1"/>
        </p:nvSpPr>
        <p:spPr>
          <a:xfrm>
            <a:off x="5370482" y="6639447"/>
            <a:ext cx="1451038" cy="261610"/>
          </a:xfrm>
          <a:prstGeom prst="rect">
            <a:avLst/>
          </a:prstGeom>
          <a:noFill/>
        </p:spPr>
        <p:txBody>
          <a:bodyPr wrap="none" rtlCol="0">
            <a:spAutoFit/>
          </a:bodyPr>
          <a:lstStyle/>
          <a:p>
            <a:pPr algn="ctr"/>
            <a:r>
              <a:rPr lang="es-CO" sz="1100" b="1" dirty="0">
                <a:solidFill>
                  <a:schemeClr val="bg1"/>
                </a:solidFill>
                <a:latin typeface="Helvetica" pitchFamily="2" charset="0"/>
              </a:rPr>
              <a:t>www.ideam.gov.co</a:t>
            </a:r>
          </a:p>
        </p:txBody>
      </p:sp>
      <p:pic>
        <p:nvPicPr>
          <p:cNvPr id="6" name="Imagen 5" descr="Forma, Rectángulo&#10;&#10;Descripción generada automáticamente con confianza media">
            <a:extLst>
              <a:ext uri="{FF2B5EF4-FFF2-40B4-BE49-F238E27FC236}">
                <a16:creationId xmlns:a16="http://schemas.microsoft.com/office/drawing/2014/main" id="{4B5C1F24-2E81-9E27-63F9-E0EA9A38373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33" y="-1090"/>
            <a:ext cx="12190067" cy="6859090"/>
          </a:xfrm>
          <a:prstGeom prst="rect">
            <a:avLst/>
          </a:prstGeom>
        </p:spPr>
      </p:pic>
      <p:pic>
        <p:nvPicPr>
          <p:cNvPr id="12" name="Imagen 11" descr="Forma&#10;&#10;Descripción generada automáticamente con confianza baja">
            <a:extLst>
              <a:ext uri="{FF2B5EF4-FFF2-40B4-BE49-F238E27FC236}">
                <a16:creationId xmlns:a16="http://schemas.microsoft.com/office/drawing/2014/main" id="{FF97F986-1D0B-2E36-A455-B373F597A3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35" y="6331"/>
            <a:ext cx="12190065" cy="6859089"/>
          </a:xfrm>
          <a:prstGeom prst="rect">
            <a:avLst/>
          </a:prstGeom>
        </p:spPr>
      </p:pic>
      <p:sp>
        <p:nvSpPr>
          <p:cNvPr id="11" name="Redondear rectángulo de esquina del mismo lado 1"/>
          <p:cNvSpPr/>
          <p:nvPr userDrawn="1"/>
        </p:nvSpPr>
        <p:spPr>
          <a:xfrm rot="10800000">
            <a:off x="2954405" y="-7408"/>
            <a:ext cx="6222675" cy="665995"/>
          </a:xfrm>
          <a:custGeom>
            <a:avLst/>
            <a:gdLst>
              <a:gd name="connsiteX0" fmla="*/ 108582 w 5783736"/>
              <a:gd name="connsiteY0" fmla="*/ 0 h 651480"/>
              <a:gd name="connsiteX1" fmla="*/ 5675154 w 5783736"/>
              <a:gd name="connsiteY1" fmla="*/ 0 h 651480"/>
              <a:gd name="connsiteX2" fmla="*/ 5783736 w 5783736"/>
              <a:gd name="connsiteY2" fmla="*/ 108582 h 651480"/>
              <a:gd name="connsiteX3" fmla="*/ 5783736 w 5783736"/>
              <a:gd name="connsiteY3" fmla="*/ 651480 h 651480"/>
              <a:gd name="connsiteX4" fmla="*/ 5783736 w 5783736"/>
              <a:gd name="connsiteY4" fmla="*/ 651480 h 651480"/>
              <a:gd name="connsiteX5" fmla="*/ 0 w 5783736"/>
              <a:gd name="connsiteY5" fmla="*/ 651480 h 651480"/>
              <a:gd name="connsiteX6" fmla="*/ 0 w 5783736"/>
              <a:gd name="connsiteY6" fmla="*/ 651480 h 651480"/>
              <a:gd name="connsiteX7" fmla="*/ 0 w 5783736"/>
              <a:gd name="connsiteY7" fmla="*/ 108582 h 651480"/>
              <a:gd name="connsiteX8" fmla="*/ 108582 w 5783736"/>
              <a:gd name="connsiteY8" fmla="*/ 0 h 651480"/>
              <a:gd name="connsiteX0" fmla="*/ 224696 w 5899850"/>
              <a:gd name="connsiteY0" fmla="*/ 0 h 665994"/>
              <a:gd name="connsiteX1" fmla="*/ 5791268 w 5899850"/>
              <a:gd name="connsiteY1" fmla="*/ 0 h 665994"/>
              <a:gd name="connsiteX2" fmla="*/ 5899850 w 5899850"/>
              <a:gd name="connsiteY2" fmla="*/ 108582 h 665994"/>
              <a:gd name="connsiteX3" fmla="*/ 5899850 w 5899850"/>
              <a:gd name="connsiteY3" fmla="*/ 651480 h 665994"/>
              <a:gd name="connsiteX4" fmla="*/ 5899850 w 5899850"/>
              <a:gd name="connsiteY4" fmla="*/ 651480 h 665994"/>
              <a:gd name="connsiteX5" fmla="*/ 116114 w 5899850"/>
              <a:gd name="connsiteY5" fmla="*/ 651480 h 665994"/>
              <a:gd name="connsiteX6" fmla="*/ 0 w 5899850"/>
              <a:gd name="connsiteY6" fmla="*/ 665994 h 665994"/>
              <a:gd name="connsiteX7" fmla="*/ 116114 w 5899850"/>
              <a:gd name="connsiteY7" fmla="*/ 108582 h 665994"/>
              <a:gd name="connsiteX8" fmla="*/ 224696 w 5899850"/>
              <a:gd name="connsiteY8" fmla="*/ 0 h 665994"/>
              <a:gd name="connsiteX0" fmla="*/ 224696 w 6088535"/>
              <a:gd name="connsiteY0" fmla="*/ 0 h 665995"/>
              <a:gd name="connsiteX1" fmla="*/ 5791268 w 6088535"/>
              <a:gd name="connsiteY1" fmla="*/ 0 h 665995"/>
              <a:gd name="connsiteX2" fmla="*/ 5899850 w 6088535"/>
              <a:gd name="connsiteY2" fmla="*/ 108582 h 665995"/>
              <a:gd name="connsiteX3" fmla="*/ 5899850 w 6088535"/>
              <a:gd name="connsiteY3" fmla="*/ 651480 h 665995"/>
              <a:gd name="connsiteX4" fmla="*/ 6088535 w 6088535"/>
              <a:gd name="connsiteY4" fmla="*/ 665995 h 665995"/>
              <a:gd name="connsiteX5" fmla="*/ 116114 w 6088535"/>
              <a:gd name="connsiteY5" fmla="*/ 651480 h 665995"/>
              <a:gd name="connsiteX6" fmla="*/ 0 w 6088535"/>
              <a:gd name="connsiteY6" fmla="*/ 665994 h 665995"/>
              <a:gd name="connsiteX7" fmla="*/ 116114 w 6088535"/>
              <a:gd name="connsiteY7" fmla="*/ 108582 h 665995"/>
              <a:gd name="connsiteX8" fmla="*/ 224696 w 6088535"/>
              <a:gd name="connsiteY8" fmla="*/ 0 h 665995"/>
              <a:gd name="connsiteX0" fmla="*/ 224696 w 6088535"/>
              <a:gd name="connsiteY0" fmla="*/ 0 h 665995"/>
              <a:gd name="connsiteX1" fmla="*/ 5791268 w 6088535"/>
              <a:gd name="connsiteY1" fmla="*/ 0 h 665995"/>
              <a:gd name="connsiteX2" fmla="*/ 5899850 w 6088535"/>
              <a:gd name="connsiteY2" fmla="*/ 108582 h 665995"/>
              <a:gd name="connsiteX3" fmla="*/ 6074021 w 6088535"/>
              <a:gd name="connsiteY3" fmla="*/ 622451 h 665995"/>
              <a:gd name="connsiteX4" fmla="*/ 6088535 w 6088535"/>
              <a:gd name="connsiteY4" fmla="*/ 665995 h 665995"/>
              <a:gd name="connsiteX5" fmla="*/ 116114 w 6088535"/>
              <a:gd name="connsiteY5" fmla="*/ 651480 h 665995"/>
              <a:gd name="connsiteX6" fmla="*/ 0 w 6088535"/>
              <a:gd name="connsiteY6" fmla="*/ 665994 h 665995"/>
              <a:gd name="connsiteX7" fmla="*/ 116114 w 6088535"/>
              <a:gd name="connsiteY7" fmla="*/ 108582 h 665995"/>
              <a:gd name="connsiteX8" fmla="*/ 224696 w 6088535"/>
              <a:gd name="connsiteY8" fmla="*/ 0 h 665995"/>
              <a:gd name="connsiteX0" fmla="*/ 224696 w 6134311"/>
              <a:gd name="connsiteY0" fmla="*/ 0 h 665995"/>
              <a:gd name="connsiteX1" fmla="*/ 5791268 w 6134311"/>
              <a:gd name="connsiteY1" fmla="*/ 0 h 665995"/>
              <a:gd name="connsiteX2" fmla="*/ 5899850 w 6134311"/>
              <a:gd name="connsiteY2" fmla="*/ 108582 h 665995"/>
              <a:gd name="connsiteX3" fmla="*/ 6134311 w 6134311"/>
              <a:gd name="connsiteY3" fmla="*/ 662644 h 665995"/>
              <a:gd name="connsiteX4" fmla="*/ 6088535 w 6134311"/>
              <a:gd name="connsiteY4" fmla="*/ 665995 h 665995"/>
              <a:gd name="connsiteX5" fmla="*/ 116114 w 6134311"/>
              <a:gd name="connsiteY5" fmla="*/ 651480 h 665995"/>
              <a:gd name="connsiteX6" fmla="*/ 0 w 6134311"/>
              <a:gd name="connsiteY6" fmla="*/ 665994 h 665995"/>
              <a:gd name="connsiteX7" fmla="*/ 116114 w 6134311"/>
              <a:gd name="connsiteY7" fmla="*/ 108582 h 665995"/>
              <a:gd name="connsiteX8" fmla="*/ 224696 w 6134311"/>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91477 w 6209674"/>
              <a:gd name="connsiteY5" fmla="*/ 651480 h 665995"/>
              <a:gd name="connsiteX6" fmla="*/ 0 w 6209674"/>
              <a:gd name="connsiteY6" fmla="*/ 650922 h 665995"/>
              <a:gd name="connsiteX7" fmla="*/ 191477 w 6209674"/>
              <a:gd name="connsiteY7" fmla="*/ 108582 h 665995"/>
              <a:gd name="connsiteX8" fmla="*/ 300059 w 6209674"/>
              <a:gd name="connsiteY8" fmla="*/ 0 h 665995"/>
              <a:gd name="connsiteX0" fmla="*/ 300059 w 6209674"/>
              <a:gd name="connsiteY0" fmla="*/ 0 h 665995"/>
              <a:gd name="connsiteX1" fmla="*/ 5866631 w 6209674"/>
              <a:gd name="connsiteY1" fmla="*/ 0 h 665995"/>
              <a:gd name="connsiteX2" fmla="*/ 5975213 w 6209674"/>
              <a:gd name="connsiteY2" fmla="*/ 108582 h 665995"/>
              <a:gd name="connsiteX3" fmla="*/ 6209674 w 6209674"/>
              <a:gd name="connsiteY3" fmla="*/ 662644 h 665995"/>
              <a:gd name="connsiteX4" fmla="*/ 6163898 w 6209674"/>
              <a:gd name="connsiteY4" fmla="*/ 665995 h 665995"/>
              <a:gd name="connsiteX5" fmla="*/ 165475 w 6209674"/>
              <a:gd name="connsiteY5" fmla="*/ 655814 h 665995"/>
              <a:gd name="connsiteX6" fmla="*/ 0 w 6209674"/>
              <a:gd name="connsiteY6" fmla="*/ 650922 h 665995"/>
              <a:gd name="connsiteX7" fmla="*/ 191477 w 6209674"/>
              <a:gd name="connsiteY7" fmla="*/ 108582 h 665995"/>
              <a:gd name="connsiteX8" fmla="*/ 300059 w 6209674"/>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 name="connsiteX0" fmla="*/ 313060 w 6222675"/>
              <a:gd name="connsiteY0" fmla="*/ 0 h 665995"/>
              <a:gd name="connsiteX1" fmla="*/ 5879632 w 6222675"/>
              <a:gd name="connsiteY1" fmla="*/ 0 h 665995"/>
              <a:gd name="connsiteX2" fmla="*/ 5988214 w 6222675"/>
              <a:gd name="connsiteY2" fmla="*/ 108582 h 665995"/>
              <a:gd name="connsiteX3" fmla="*/ 6222675 w 6222675"/>
              <a:gd name="connsiteY3" fmla="*/ 662644 h 665995"/>
              <a:gd name="connsiteX4" fmla="*/ 6176899 w 6222675"/>
              <a:gd name="connsiteY4" fmla="*/ 665995 h 665995"/>
              <a:gd name="connsiteX5" fmla="*/ 178476 w 6222675"/>
              <a:gd name="connsiteY5" fmla="*/ 655814 h 665995"/>
              <a:gd name="connsiteX6" fmla="*/ 0 w 6222675"/>
              <a:gd name="connsiteY6" fmla="*/ 655256 h 665995"/>
              <a:gd name="connsiteX7" fmla="*/ 204478 w 6222675"/>
              <a:gd name="connsiteY7" fmla="*/ 108582 h 665995"/>
              <a:gd name="connsiteX8" fmla="*/ 313060 w 6222675"/>
              <a:gd name="connsiteY8" fmla="*/ 0 h 66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22675" h="665995">
                <a:moveTo>
                  <a:pt x="313060" y="0"/>
                </a:moveTo>
                <a:lnTo>
                  <a:pt x="5879632" y="0"/>
                </a:lnTo>
                <a:cubicBezTo>
                  <a:pt x="5939600" y="0"/>
                  <a:pt x="5953545" y="39947"/>
                  <a:pt x="5988214" y="108582"/>
                </a:cubicBezTo>
                <a:lnTo>
                  <a:pt x="6222675" y="662644"/>
                </a:lnTo>
                <a:lnTo>
                  <a:pt x="6176899" y="665995"/>
                </a:lnTo>
                <a:lnTo>
                  <a:pt x="178476" y="655814"/>
                </a:lnTo>
                <a:lnTo>
                  <a:pt x="0" y="655256"/>
                </a:lnTo>
                <a:cubicBezTo>
                  <a:pt x="70339" y="459217"/>
                  <a:pt x="129115" y="334766"/>
                  <a:pt x="204478" y="108582"/>
                </a:cubicBezTo>
                <a:cubicBezTo>
                  <a:pt x="226146" y="35613"/>
                  <a:pt x="253092" y="0"/>
                  <a:pt x="313060" y="0"/>
                </a:cubicBezTo>
                <a:close/>
              </a:path>
            </a:pathLst>
          </a:custGeom>
          <a:gradFill flip="none" rotWithShape="1">
            <a:gsLst>
              <a:gs pos="0">
                <a:srgbClr val="FFFF00"/>
              </a:gs>
              <a:gs pos="36000">
                <a:srgbClr val="FF0000"/>
              </a:gs>
              <a:gs pos="99000">
                <a:srgbClr val="992923"/>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sz="1800" dirty="0"/>
          </a:p>
        </p:txBody>
      </p:sp>
      <p:sp>
        <p:nvSpPr>
          <p:cNvPr id="9" name="CuadroTexto 8"/>
          <p:cNvSpPr txBox="1"/>
          <p:nvPr userDrawn="1"/>
        </p:nvSpPr>
        <p:spPr>
          <a:xfrm>
            <a:off x="4307155" y="39438"/>
            <a:ext cx="4121641" cy="584775"/>
          </a:xfrm>
          <a:prstGeom prst="rect">
            <a:avLst/>
          </a:prstGeom>
          <a:noFill/>
        </p:spPr>
        <p:txBody>
          <a:bodyPr wrap="none" rtlCol="0">
            <a:spAutoFit/>
          </a:bodyPr>
          <a:lstStyle/>
          <a:p>
            <a:pPr algn="ctr"/>
            <a:r>
              <a:rPr lang="es-ES" sz="1600" b="1" dirty="0">
                <a:solidFill>
                  <a:schemeClr val="bg1"/>
                </a:solidFill>
                <a:latin typeface="Verdana" panose="020B0604030504040204" pitchFamily="34" charset="0"/>
                <a:ea typeface="Verdana" panose="020B0604030504040204" pitchFamily="34" charset="0"/>
              </a:rPr>
              <a:t>Pronóstico de la Amenaza por</a:t>
            </a:r>
          </a:p>
          <a:p>
            <a:pPr algn="ctr"/>
            <a:r>
              <a:rPr lang="es-ES" sz="1600" b="1" dirty="0">
                <a:solidFill>
                  <a:schemeClr val="bg1"/>
                </a:solidFill>
                <a:latin typeface="Verdana" panose="020B0604030504040204" pitchFamily="34" charset="0"/>
                <a:ea typeface="Verdana" panose="020B0604030504040204" pitchFamily="34" charset="0"/>
              </a:rPr>
              <a:t>Incendios de la Cobertura Vegetal</a:t>
            </a:r>
            <a:endParaRPr lang="es-MX" sz="1600" b="1" dirty="0">
              <a:solidFill>
                <a:schemeClr val="bg1"/>
              </a:solidFill>
              <a:latin typeface="Verdana" panose="020B0604030504040204" pitchFamily="34" charset="0"/>
              <a:ea typeface="Verdana" panose="020B0604030504040204" pitchFamily="34" charset="0"/>
            </a:endParaRPr>
          </a:p>
        </p:txBody>
      </p:sp>
      <p:pic>
        <p:nvPicPr>
          <p:cNvPr id="2" name="Imagen 1"/>
          <p:cNvPicPr>
            <a:picLocks noChangeAspect="1"/>
          </p:cNvPicPr>
          <p:nvPr userDrawn="1"/>
        </p:nvPicPr>
        <p:blipFill>
          <a:blip r:embed="rId5">
            <a:lum bright="70000" contrast="-70000"/>
            <a:extLst>
              <a:ext uri="{28A0092B-C50C-407E-A947-70E740481C1C}">
                <a14:useLocalDpi xmlns:a14="http://schemas.microsoft.com/office/drawing/2010/main" val="0"/>
              </a:ext>
            </a:extLst>
          </a:blip>
          <a:stretch>
            <a:fillRect/>
          </a:stretch>
        </p:blipFill>
        <p:spPr>
          <a:xfrm>
            <a:off x="3617487" y="73683"/>
            <a:ext cx="369931" cy="503811"/>
          </a:xfrm>
          <a:prstGeom prst="rect">
            <a:avLst/>
          </a:prstGeom>
        </p:spPr>
      </p:pic>
    </p:spTree>
    <p:extLst>
      <p:ext uri="{BB962C8B-B14F-4D97-AF65-F5344CB8AC3E}">
        <p14:creationId xmlns:p14="http://schemas.microsoft.com/office/powerpoint/2010/main" val="3636532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2C2018-EF4A-4750-1700-545B6E9D138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89F3EAD1-41D8-644D-1C06-99563D877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A1B80E31-20AF-E5DC-CCBA-B47F051C6BF8}"/>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FC906532-0185-0B67-3EB2-784AFA526EB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9E200E7-C6DC-1A56-7D29-94322E7DE30B}"/>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25612990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C6663B-7CE7-BCAA-7248-1402B6F9DED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8E5926E-30E4-EBC2-97A5-22B7D3BBE4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235E2D5-AC69-DF0E-9281-285FB18D09CC}"/>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300CE787-DACE-C79C-761D-3A5A19FA6C2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1013298-6923-3085-7A31-DA1FD65E28DE}"/>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18249984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14FD9B-F460-87A8-F5D0-E06C6971546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A83BF15-485A-1AAC-671E-6D3C293FE6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B4B1E36-6A47-FD12-D1DF-AED81EA7F111}"/>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508822AC-7B0A-C4AC-A022-09B1CEA1FBF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D4349F0-C7C0-3225-828B-2E8084FDB0DE}"/>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21757848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239C0-CED8-6420-0F8A-D316E882FE8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17927BC-795C-7059-C65D-3ADE221A9CE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06423C72-35C2-C627-EAB3-11B183CEAE8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0B730999-A66F-D476-B3C7-E75BF6C751B0}"/>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D4D91968-CD8A-3BD0-88EB-5E3934EB631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1089FC1-C77E-F6AF-950A-398BE65C1EB8}"/>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32953887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CAE0C3-96D6-E4B5-C7CF-D376CBF5B19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782756F-3320-1BDD-9F26-F33C25C5D7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950E239-8FC8-FADD-7CB8-977111D00AE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623AC6C-0E6C-8D3A-441F-5314AB46E2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7A937D4-2802-D166-2A0C-ED77747DF21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0A69B877-A357-7B6E-4932-C5C55949C775}"/>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8" name="Marcador de pie de página 7">
            <a:extLst>
              <a:ext uri="{FF2B5EF4-FFF2-40B4-BE49-F238E27FC236}">
                <a16:creationId xmlns:a16="http://schemas.microsoft.com/office/drawing/2014/main" id="{BABBA54D-8050-21BB-1E38-CE6564716233}"/>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3F69977-F20E-1B9B-CE7C-6E921821E8A3}"/>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20609479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803C2C-61DC-960D-DCA3-4817D1FB84C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F9BB0D1-C4EE-E089-39A2-A948BC08F6ED}"/>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4" name="Marcador de pie de página 3">
            <a:extLst>
              <a:ext uri="{FF2B5EF4-FFF2-40B4-BE49-F238E27FC236}">
                <a16:creationId xmlns:a16="http://schemas.microsoft.com/office/drawing/2014/main" id="{4E106650-5C2E-3A0B-75B1-25EFC0246988}"/>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E474889F-BE9C-50E0-5577-85885E5A01FB}"/>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30041551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F1F4613-C800-1EC5-A7C5-FE92ECC236A7}"/>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3" name="Marcador de pie de página 2">
            <a:extLst>
              <a:ext uri="{FF2B5EF4-FFF2-40B4-BE49-F238E27FC236}">
                <a16:creationId xmlns:a16="http://schemas.microsoft.com/office/drawing/2014/main" id="{00895C46-1ABA-20C6-7486-D68A9052E846}"/>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A1D6331B-B93F-B576-175B-4692BECFF64E}"/>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17539069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F6A733-99A2-F5EB-047B-BDEAAB1D74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D9CE069-7D79-5D0B-EDCB-42D1CED081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B8BD84B5-1DE6-A22D-CAF9-611745A69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FFD08BF-32A7-8F6D-ABA4-A41338582E82}"/>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A2029AC4-A08D-E631-174E-58A27C7D575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11830B9-637A-CFAD-9AAF-B5CA6A1A2B71}"/>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1790648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76D421-AC86-1B7D-01CF-7CD3AE12187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A770AA19-4CE4-D16F-1325-A1E65BC992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131A1DCB-CE0D-E2BA-5DD1-215DE1ACA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8CB4689-EA09-EF4A-843B-2A7A0F720BFC}"/>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6" name="Marcador de pie de página 5">
            <a:extLst>
              <a:ext uri="{FF2B5EF4-FFF2-40B4-BE49-F238E27FC236}">
                <a16:creationId xmlns:a16="http://schemas.microsoft.com/office/drawing/2014/main" id="{7BB86C21-8B50-A1A6-6518-83192006C70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3F1394A-0743-FA96-0EE3-43B1FE98BBE2}"/>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21538458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B3B5DB-F9E8-A116-7F5A-8441165556B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48743B4-32EC-4FB8-39DA-43FAD87E586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B4ADD26-250E-D59C-44D4-29E9114C640C}"/>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4714E331-D95D-C3B1-08DE-44AFB93C897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C34E802-05AD-0EDE-DF6F-5A7678636F24}"/>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16872484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D5ABE84-C149-68FD-0851-5EBDB6C736B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842F8D6-8318-7ADA-FCA7-551A9D54A35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9B6A06F-6BEA-A581-B2A3-85894A3E2BA0}"/>
              </a:ext>
            </a:extLst>
          </p:cNvPr>
          <p:cNvSpPr>
            <a:spLocks noGrp="1"/>
          </p:cNvSpPr>
          <p:nvPr>
            <p:ph type="dt" sz="half" idx="10"/>
          </p:nvPr>
        </p:nvSpPr>
        <p:spPr/>
        <p:txBody>
          <a:body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642B290F-B52F-104A-37D4-8E37F4FF6D4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C882696-10FA-87EF-567C-C19D38F27B13}"/>
              </a:ext>
            </a:extLst>
          </p:cNvPr>
          <p:cNvSpPr>
            <a:spLocks noGrp="1"/>
          </p:cNvSpPr>
          <p:nvPr>
            <p:ph type="sldNum" sz="quarter" idx="12"/>
          </p:nvPr>
        </p:nvSpPr>
        <p:spPr/>
        <p:txBody>
          <a:bodyPr/>
          <a:lstStyle/>
          <a:p>
            <a:fld id="{177A03DA-489C-4B74-94A6-318826632521}" type="slidenum">
              <a:rPr lang="es-CO" smtClean="0"/>
              <a:t>‹Nº›</a:t>
            </a:fld>
            <a:endParaRPr lang="es-CO"/>
          </a:p>
        </p:txBody>
      </p:sp>
    </p:spTree>
    <p:extLst>
      <p:ext uri="{BB962C8B-B14F-4D97-AF65-F5344CB8AC3E}">
        <p14:creationId xmlns:p14="http://schemas.microsoft.com/office/powerpoint/2010/main" val="24977165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8236498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781909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ED93ECB-BCF0-1E1C-A43A-8219DE2C7312}"/>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6D8A185-B39C-0D25-4551-25708FF4F6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Tree>
    <p:extLst>
      <p:ext uri="{BB962C8B-B14F-4D97-AF65-F5344CB8AC3E}">
        <p14:creationId xmlns:p14="http://schemas.microsoft.com/office/powerpoint/2010/main" val="389359907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64" r:id="rId7"/>
    <p:sldLayoutId id="2147483656" r:id="rId8"/>
    <p:sldLayoutId id="2147483657" r:id="rId9"/>
    <p:sldLayoutId id="2147483658" r:id="rId10"/>
    <p:sldLayoutId id="2147483704"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Tree>
    <p:extLst>
      <p:ext uri="{BB962C8B-B14F-4D97-AF65-F5344CB8AC3E}">
        <p14:creationId xmlns:p14="http://schemas.microsoft.com/office/powerpoint/2010/main" val="3086374247"/>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55"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6242B-E25B-46E0-80E2-968C01D3C142}" type="datetimeFigureOut">
              <a:rPr lang="es-MX" smtClean="0"/>
              <a:t>14/09/2026</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C15A7D-551E-4BDC-992F-33AC8C07A465}" type="slidenum">
              <a:rPr lang="es-MX" smtClean="0"/>
              <a:t>‹Nº›</a:t>
            </a:fld>
            <a:endParaRPr lang="es-MX"/>
          </a:p>
        </p:txBody>
      </p:sp>
    </p:spTree>
    <p:extLst>
      <p:ext uri="{BB962C8B-B14F-4D97-AF65-F5344CB8AC3E}">
        <p14:creationId xmlns:p14="http://schemas.microsoft.com/office/powerpoint/2010/main" val="321204442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ED93ECB-BCF0-1E1C-A43A-8219DE2C73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6D8A185-B39C-0D25-4551-25708FF4F6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608A145-C7FE-8AD9-0345-C52CA8BFC4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2E13E-6C34-4F23-BD5D-8481901CFB85}" type="datetimeFigureOut">
              <a:rPr lang="es-CO" smtClean="0"/>
              <a:t>14/09/2026</a:t>
            </a:fld>
            <a:endParaRPr lang="es-CO"/>
          </a:p>
        </p:txBody>
      </p:sp>
      <p:sp>
        <p:nvSpPr>
          <p:cNvPr id="5" name="Marcador de pie de página 4">
            <a:extLst>
              <a:ext uri="{FF2B5EF4-FFF2-40B4-BE49-F238E27FC236}">
                <a16:creationId xmlns:a16="http://schemas.microsoft.com/office/drawing/2014/main" id="{96B273AC-6F3D-0085-AAD0-F5A4D8FC18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37C1F5EF-64F7-0CCC-50C1-819A39061F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A03DA-489C-4B74-94A6-318826632521}" type="slidenum">
              <a:rPr lang="es-CO" smtClean="0"/>
              <a:t>‹Nº›</a:t>
            </a:fld>
            <a:endParaRPr lang="es-CO"/>
          </a:p>
        </p:txBody>
      </p:sp>
    </p:spTree>
    <p:extLst>
      <p:ext uri="{BB962C8B-B14F-4D97-AF65-F5344CB8AC3E}">
        <p14:creationId xmlns:p14="http://schemas.microsoft.com/office/powerpoint/2010/main" val="2232038310"/>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www.ideam.gov.co/sala-de-prensa/boletin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46.png"/><Relationship Id="rId5" Type="http://schemas.microsoft.com/office/2007/relationships/hdphoto" Target="../media/hdphoto9.wdp"/><Relationship Id="rId4" Type="http://schemas.openxmlformats.org/officeDocument/2006/relationships/image" Target="../media/image45.png"/></Relationships>
</file>

<file path=ppt/slides/_rels/slide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microsoft.com/office/2007/relationships/hdphoto" Target="../media/hdphoto9.wdp"/></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6.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45.png"/><Relationship Id="rId7" Type="http://schemas.openxmlformats.org/officeDocument/2006/relationships/image" Target="../media/image54.png"/><Relationship Id="rId2" Type="http://schemas.openxmlformats.org/officeDocument/2006/relationships/image" Target="../media/image50.png"/><Relationship Id="rId1" Type="http://schemas.openxmlformats.org/officeDocument/2006/relationships/slideLayout" Target="../slideLayouts/slideLayout3.xml"/><Relationship Id="rId6" Type="http://schemas.microsoft.com/office/2007/relationships/hdphoto" Target="../media/hdphoto10.wdp"/><Relationship Id="rId5" Type="http://schemas.openxmlformats.org/officeDocument/2006/relationships/image" Target="../media/image53.png"/><Relationship Id="rId4" Type="http://schemas.microsoft.com/office/2007/relationships/hdphoto" Target="../media/hdphoto9.wdp"/><Relationship Id="rId9" Type="http://schemas.openxmlformats.org/officeDocument/2006/relationships/image" Target="../media/image56.emf"/></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 Id="rId5" Type="http://schemas.openxmlformats.org/officeDocument/2006/relationships/hyperlink" Target="https://www.ideam.gov.co/sala-de-prensa/boletines/Bolet%C3%ADn-de-Alertas-por-Pron%C3%B3stico-de-la-Amenaza-por-Incendios-de-la-Cobertura-Vegetal-(BAICV)" TargetMode="External"/><Relationship Id="rId4" Type="http://schemas.openxmlformats.org/officeDocument/2006/relationships/image" Target="../media/image59.png"/></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emf"/><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s>
</file>

<file path=ppt/slides/_rels/slide12.xml.rels><?xml version="1.0" encoding="UTF-8" standalone="yes"?>
<Relationships xmlns="http://schemas.openxmlformats.org/package/2006/relationships"><Relationship Id="rId8" Type="http://schemas.openxmlformats.org/officeDocument/2006/relationships/image" Target="../media/image76.emf"/><Relationship Id="rId3" Type="http://schemas.openxmlformats.org/officeDocument/2006/relationships/image" Target="../media/image68.png"/><Relationship Id="rId7" Type="http://schemas.openxmlformats.org/officeDocument/2006/relationships/image" Target="../media/image75.jpeg"/><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69.png"/><Relationship Id="rId9"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9.emf"/><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8.jpeg"/><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8" Type="http://schemas.openxmlformats.org/officeDocument/2006/relationships/image" Target="../media/image81.png"/><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80.png"/><Relationship Id="rId5" Type="http://schemas.microsoft.com/office/2007/relationships/hdphoto" Target="../media/hdphoto10.wdp"/><Relationship Id="rId10" Type="http://schemas.openxmlformats.org/officeDocument/2006/relationships/image" Target="../media/image82.emf"/><Relationship Id="rId4" Type="http://schemas.openxmlformats.org/officeDocument/2006/relationships/image" Target="../media/image53.png"/><Relationship Id="rId9" Type="http://schemas.openxmlformats.org/officeDocument/2006/relationships/image" Target="../media/image70.png"/></Relationships>
</file>

<file path=ppt/slides/_rels/slide1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45.png"/><Relationship Id="rId7" Type="http://schemas.openxmlformats.org/officeDocument/2006/relationships/image" Target="../media/image83.jpeg"/><Relationship Id="rId2" Type="http://schemas.openxmlformats.org/officeDocument/2006/relationships/hyperlink" Target="https://www2.sgc.gov.co/sgc/volcanes/VolcanPurace/Paginas/boletines-volcan-purace.aspx" TargetMode="External"/><Relationship Id="rId1" Type="http://schemas.openxmlformats.org/officeDocument/2006/relationships/slideLayout" Target="../slideLayouts/slideLayout50.xml"/><Relationship Id="rId6" Type="http://schemas.microsoft.com/office/2007/relationships/hdphoto" Target="../media/hdphoto11.wdp"/><Relationship Id="rId5" Type="http://schemas.openxmlformats.org/officeDocument/2006/relationships/image" Target="../media/image80.png"/><Relationship Id="rId4" Type="http://schemas.microsoft.com/office/2007/relationships/hdphoto" Target="../media/hdphoto9.wdp"/><Relationship Id="rId9" Type="http://schemas.openxmlformats.org/officeDocument/2006/relationships/image" Target="../media/image85.png"/></Relationships>
</file>

<file path=ppt/slides/_rels/slide1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9.xml"/><Relationship Id="rId4" Type="http://schemas.openxmlformats.org/officeDocument/2006/relationships/image" Target="../media/image88.png"/></Relationships>
</file>

<file path=ppt/slides/_rels/slide17.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89.png"/><Relationship Id="rId7" Type="http://schemas.openxmlformats.org/officeDocument/2006/relationships/image" Target="../media/image80.png"/><Relationship Id="rId2" Type="http://schemas.openxmlformats.org/officeDocument/2006/relationships/hyperlink" Target="https://www.ideam.gov.co/fenomeno-del-nino#territorio,%202026" TargetMode="External"/><Relationship Id="rId1" Type="http://schemas.openxmlformats.org/officeDocument/2006/relationships/slideLayout" Target="../slideLayouts/slideLayout59.xml"/><Relationship Id="rId6" Type="http://schemas.microsoft.com/office/2007/relationships/hdphoto" Target="../media/hdphoto9.wdp"/><Relationship Id="rId5" Type="http://schemas.openxmlformats.org/officeDocument/2006/relationships/image" Target="../media/image45.png"/><Relationship Id="rId10"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hyperlink" Target="https://ideam.gov.co/sala-de-prensa/noticia/ideam-indica-que-las-condiciones-tipo-el-nino-ya-se-encuentran-presentes?utm_sourc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65.png"/><Relationship Id="rId1" Type="http://schemas.openxmlformats.org/officeDocument/2006/relationships/slideLayout" Target="../slideLayouts/slideLayout59.xml"/><Relationship Id="rId6" Type="http://schemas.openxmlformats.org/officeDocument/2006/relationships/hyperlink" Target="https://www.minsalud.gov.co/Comunicaciones/noticias/2026/Paginas/MinSalud-emite-lineamientos-para-fortalecer-la-preparacion-para-la-respuesta-del-sistema-de-salud-ante-el-Fenomeno-del-ni%C3%B1o.aspx#search=calidad%20del%20aire" TargetMode="External"/><Relationship Id="rId5" Type="http://schemas.openxmlformats.org/officeDocument/2006/relationships/image" Target="../media/image93.png"/><Relationship Id="rId4" Type="http://schemas.openxmlformats.org/officeDocument/2006/relationships/hyperlink" Target="https://www.minsalud.gov.co/Comunicaciones/noticias/2026/Paginas/MinSalud-activa-respuesta-en-salud-ante-el-humo-de-los-incendios-forestales-y-el-deterioro-de-la-calidad-del-aire.aspx#search=calidad%20del%20air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puntosdecalor.ideam.gov.co/" TargetMode="External"/><Relationship Id="rId7" Type="http://schemas.openxmlformats.org/officeDocument/2006/relationships/image" Target="../media/image97.jpeg"/><Relationship Id="rId2" Type="http://schemas.openxmlformats.org/officeDocument/2006/relationships/image" Target="../media/image65.png"/><Relationship Id="rId1" Type="http://schemas.openxmlformats.org/officeDocument/2006/relationships/slideLayout" Target="../slideLayouts/slideLayout59.xml"/><Relationship Id="rId6" Type="http://schemas.openxmlformats.org/officeDocument/2006/relationships/image" Target="../media/image96.jpeg"/><Relationship Id="rId5" Type="http://schemas.openxmlformats.org/officeDocument/2006/relationships/image" Target="../media/image95.png"/><Relationship Id="rId4" Type="http://schemas.openxmlformats.org/officeDocument/2006/relationships/image" Target="../media/image94.png"/></Relationships>
</file>

<file path=ppt/slides/_rels/slide20.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100.jpeg"/><Relationship Id="rId2" Type="http://schemas.openxmlformats.org/officeDocument/2006/relationships/image" Target="../media/image86.png"/><Relationship Id="rId1" Type="http://schemas.openxmlformats.org/officeDocument/2006/relationships/slideLayout" Target="../slideLayouts/slideLayout3.xml"/><Relationship Id="rId6" Type="http://schemas.openxmlformats.org/officeDocument/2006/relationships/image" Target="../media/image99.jpeg"/><Relationship Id="rId5" Type="http://schemas.openxmlformats.org/officeDocument/2006/relationships/image" Target="../media/image51.png"/><Relationship Id="rId4" Type="http://schemas.openxmlformats.org/officeDocument/2006/relationships/image" Target="../media/image98.gif"/></Relationships>
</file>

<file path=ppt/slides/_rels/slide2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hyperlink" Target="https://siata.gov.co/siata_nuevo/" TargetMode="External"/><Relationship Id="rId13" Type="http://schemas.openxmlformats.org/officeDocument/2006/relationships/hyperlink" Target="https://cdiac.manizales.unal.edu.co/geoportal-simac/" TargetMode="External"/><Relationship Id="rId3" Type="http://schemas.openxmlformats.org/officeDocument/2006/relationships/image" Target="../media/image45.png"/><Relationship Id="rId7" Type="http://schemas.openxmlformats.org/officeDocument/2006/relationships/hyperlink" Target="http://190.255.43.62/" TargetMode="External"/><Relationship Id="rId12" Type="http://schemas.openxmlformats.org/officeDocument/2006/relationships/hyperlink" Target="https://suite.ambiensq.com/#!/mapaMonitoreo/cdmb" TargetMode="External"/><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hyperlink" Target="http://iboca.ambientebogota.gov.co/mapa/" TargetMode="External"/><Relationship Id="rId11" Type="http://schemas.openxmlformats.org/officeDocument/2006/relationships/hyperlink" Target="https://geopiragua.corantioquia.gov.co/red-automatica" TargetMode="External"/><Relationship Id="rId5" Type="http://schemas.openxmlformats.org/officeDocument/2006/relationships/image" Target="../media/image102.png"/><Relationship Id="rId15" Type="http://schemas.openxmlformats.org/officeDocument/2006/relationships/image" Target="../media/image103.png"/><Relationship Id="rId10" Type="http://schemas.openxmlformats.org/officeDocument/2006/relationships/hyperlink" Target="https://suite.ambiensq.com/#!/mapaMonitoreo/cpc" TargetMode="External"/><Relationship Id="rId4" Type="http://schemas.microsoft.com/office/2007/relationships/hdphoto" Target="../media/hdphoto9.wdp"/><Relationship Id="rId9" Type="http://schemas.openxmlformats.org/officeDocument/2006/relationships/hyperlink" Target="https://suite.ambiensq.com/#!/mapaMonitoreo/cpg" TargetMode="External"/><Relationship Id="rId14" Type="http://schemas.openxmlformats.org/officeDocument/2006/relationships/hyperlink" Target="https://www.ideam.gov.co/sala-de-prensa/informes/Estado-de-la-calidad-del-air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04.png"/><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hyperlink" Target="https://www.minsalud.gov.co/" TargetMode="External"/><Relationship Id="rId5" Type="http://schemas.openxmlformats.org/officeDocument/2006/relationships/hyperlink" Target="https://www.ideam.gov.co/sala-de-prensa/boletines/Bolet%C3%ADn-Clima-y-Salud" TargetMode="External"/><Relationship Id="rId4" Type="http://schemas.microsoft.com/office/2007/relationships/hdphoto" Target="../media/hdphoto9.wdp"/></Relationships>
</file>

<file path=ppt/slides/_rels/slide24.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45.png"/><Relationship Id="rId7" Type="http://schemas.openxmlformats.org/officeDocument/2006/relationships/hyperlink" Target="https://www.ideam.gov.co/sala-de-prensa/boletines/Bolet%C3%ADn-Semanal-para-el-Sector-Agr%C3%ADcola-(BSA)" TargetMode="External"/><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105.png"/><Relationship Id="rId5" Type="http://schemas.openxmlformats.org/officeDocument/2006/relationships/hyperlink" Target="https://www.ideam.gov.co/sala-de-prensa/boletines" TargetMode="External"/><Relationship Id="rId4" Type="http://schemas.microsoft.com/office/2007/relationships/hdphoto" Target="../media/hdphoto9.wdp"/><Relationship Id="rId9" Type="http://schemas.microsoft.com/office/2007/relationships/hdphoto" Target="../media/hdphoto12.wdp"/></Relationships>
</file>

<file path=ppt/slides/_rels/slide25.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jpg"/><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706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8C7AB359-6827-051D-A757-AC975B108883}"/>
              </a:ext>
            </a:extLst>
          </p:cNvPr>
          <p:cNvSpPr/>
          <p:nvPr/>
        </p:nvSpPr>
        <p:spPr>
          <a:xfrm>
            <a:off x="0" y="1357686"/>
            <a:ext cx="4760490" cy="3862346"/>
          </a:xfrm>
          <a:prstGeom prst="rect">
            <a:avLst/>
          </a:prstGeom>
          <a:solidFill>
            <a:srgbClr val="2091C9">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Título 1">
            <a:extLst>
              <a:ext uri="{FF2B5EF4-FFF2-40B4-BE49-F238E27FC236}">
                <a16:creationId xmlns:a16="http://schemas.microsoft.com/office/drawing/2014/main" id="{E41C0EFD-3144-EA51-486F-3E258F0D9705}"/>
              </a:ext>
            </a:extLst>
          </p:cNvPr>
          <p:cNvSpPr txBox="1">
            <a:spLocks noGrp="1"/>
          </p:cNvSpPr>
          <p:nvPr>
            <p:ph type="title"/>
          </p:nvPr>
        </p:nvSpPr>
        <p:spPr>
          <a:xfrm>
            <a:off x="4815470" y="1062816"/>
            <a:ext cx="6467475" cy="130016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s-ES" sz="4000" b="1" dirty="0">
                <a:solidFill>
                  <a:schemeClr val="tx1">
                    <a:lumMod val="50000"/>
                    <a:lumOff val="50000"/>
                  </a:schemeClr>
                </a:solidFill>
                <a:latin typeface="Verdana" panose="020B0604030504040204" pitchFamily="34" charset="0"/>
                <a:ea typeface="Verdana" panose="020B0604030504040204" pitchFamily="34" charset="0"/>
              </a:rPr>
              <a:t>Boletín de Calidad del Aire del Ideam</a:t>
            </a:r>
            <a:endParaRPr lang="es-CO" sz="4000" b="1"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7" name="Google Shape;96;p1">
            <a:extLst>
              <a:ext uri="{FF2B5EF4-FFF2-40B4-BE49-F238E27FC236}">
                <a16:creationId xmlns:a16="http://schemas.microsoft.com/office/drawing/2014/main" id="{674D1613-C5A9-BCEB-DC01-0DE377B41BE8}"/>
              </a:ext>
            </a:extLst>
          </p:cNvPr>
          <p:cNvSpPr txBox="1"/>
          <p:nvPr/>
        </p:nvSpPr>
        <p:spPr>
          <a:xfrm>
            <a:off x="4964759" y="2693990"/>
            <a:ext cx="5547657" cy="2979394"/>
          </a:xfrm>
          <a:prstGeom prst="rect">
            <a:avLst/>
          </a:prstGeom>
          <a:noFill/>
          <a:ln>
            <a:noFill/>
          </a:ln>
        </p:spPr>
        <p:txBody>
          <a:bodyPr spcFirstLastPara="1" wrap="square" lIns="0" tIns="0" rIns="0" bIns="0" anchor="t" anchorCtr="0">
            <a:noAutofit/>
          </a:bodyPr>
          <a:lstStyle/>
          <a:p>
            <a:pPr marL="12700" marR="0" lvl="0" indent="0" rtl="0">
              <a:lnSpc>
                <a:spcPct val="100000"/>
              </a:lnSpc>
              <a:spcBef>
                <a:spcPts val="0"/>
              </a:spcBef>
              <a:spcAft>
                <a:spcPts val="0"/>
              </a:spcAft>
              <a:buClr>
                <a:srgbClr val="000000"/>
              </a:buClr>
              <a:buSzPts val="2400"/>
              <a:buFont typeface="Arial"/>
              <a:buNone/>
            </a:pPr>
            <a:r>
              <a:rPr lang="es-CO" sz="1600" dirty="0">
                <a:solidFill>
                  <a:schemeClr val="bg1"/>
                </a:solidFill>
                <a:latin typeface="Verdana" panose="020B0604030504040204" pitchFamily="34" charset="0"/>
                <a:ea typeface="Verdana" panose="020B0604030504040204" pitchFamily="34" charset="0"/>
                <a:sym typeface="Calibri"/>
              </a:rPr>
              <a:t>Publicación No. 08</a:t>
            </a:r>
            <a:endParaRPr sz="1600" dirty="0">
              <a:solidFill>
                <a:schemeClr val="bg1"/>
              </a:solidFill>
              <a:latin typeface="Verdana" panose="020B0604030504040204" pitchFamily="34" charset="0"/>
              <a:ea typeface="Verdana" panose="020B0604030504040204" pitchFamily="34" charset="0"/>
              <a:sym typeface="Calibri"/>
            </a:endParaRPr>
          </a:p>
          <a:p>
            <a:pPr marL="12700">
              <a:buClr>
                <a:srgbClr val="000000"/>
              </a:buClr>
              <a:buSzPts val="2400"/>
            </a:pPr>
            <a:r>
              <a:rPr lang="es-ES" sz="1600" dirty="0">
                <a:solidFill>
                  <a:schemeClr val="bg1"/>
                </a:solidFill>
                <a:latin typeface="Verdana" panose="020B0604030504040204" pitchFamily="34" charset="0"/>
                <a:ea typeface="Verdana" panose="020B0604030504040204" pitchFamily="34" charset="0"/>
              </a:rPr>
              <a:t>Edición</a:t>
            </a:r>
            <a:r>
              <a:rPr lang="es-CO" sz="1600" dirty="0">
                <a:solidFill>
                  <a:schemeClr val="bg1"/>
                </a:solidFill>
                <a:latin typeface="Verdana" panose="020B0604030504040204" pitchFamily="34" charset="0"/>
                <a:ea typeface="Verdana" panose="020B0604030504040204" pitchFamily="34" charset="0"/>
                <a:sym typeface="Calibri"/>
              </a:rPr>
              <a:t> agosto-septiembre 2026</a:t>
            </a:r>
            <a:endParaRPr lang="es-ES" sz="1600" dirty="0">
              <a:solidFill>
                <a:schemeClr val="bg1"/>
              </a:solidFill>
              <a:latin typeface="Verdana" panose="020B0604030504040204" pitchFamily="34" charset="0"/>
              <a:ea typeface="Verdana" panose="020B0604030504040204" pitchFamily="34" charset="0"/>
            </a:endParaRPr>
          </a:p>
          <a:p>
            <a:pPr marL="0" marR="0" lvl="0" indent="0" algn="l" rtl="0">
              <a:lnSpc>
                <a:spcPct val="108333"/>
              </a:lnSpc>
              <a:spcBef>
                <a:spcPts val="3"/>
              </a:spcBef>
              <a:spcAft>
                <a:spcPts val="0"/>
              </a:spcAft>
              <a:buClr>
                <a:srgbClr val="000000"/>
              </a:buClr>
              <a:buSzPts val="1300"/>
              <a:buFont typeface="Arial"/>
              <a:buNone/>
            </a:pPr>
            <a:endParaRPr sz="1600" dirty="0">
              <a:solidFill>
                <a:schemeClr val="bg1"/>
              </a:solidFill>
              <a:latin typeface="Verdana" panose="020B0604030504040204" pitchFamily="34" charset="0"/>
              <a:ea typeface="Verdana" panose="020B0604030504040204" pitchFamily="34" charset="0"/>
              <a:sym typeface="Calibri"/>
            </a:endParaRPr>
          </a:p>
          <a:p>
            <a:pPr lvl="0" algn="just">
              <a:lnSpc>
                <a:spcPct val="115000"/>
              </a:lnSpc>
              <a:buClr>
                <a:schemeClr val="dk1"/>
              </a:buClr>
              <a:buSzPts val="1100"/>
            </a:pPr>
            <a:r>
              <a:rPr lang="es-CO" sz="1200" dirty="0">
                <a:solidFill>
                  <a:schemeClr val="bg1"/>
                </a:solidFill>
                <a:latin typeface="Verdana" panose="020B0604030504040204" pitchFamily="34" charset="0"/>
                <a:ea typeface="Verdana" panose="020B0604030504040204" pitchFamily="34" charset="0"/>
                <a:sym typeface="Calibri"/>
              </a:rPr>
              <a:t>Este boletín presenta la descripción del comportamiento de algunas variables atmosféricas y su incidencia en los fenómenos más relevantes en la dinámica de la calidad del aire, aportando insumos importantes para la construcción de nuevo conocimiento de la atmósfera y su relación con posibles episodios de contaminación, con impacto regional o local</a:t>
            </a:r>
            <a:r>
              <a:rPr lang="es-CO" sz="1100" dirty="0">
                <a:solidFill>
                  <a:schemeClr val="bg1"/>
                </a:solidFill>
                <a:latin typeface="Verdana" panose="020B0604030504040204" pitchFamily="34" charset="0"/>
                <a:ea typeface="Verdana" panose="020B0604030504040204" pitchFamily="34" charset="0"/>
                <a:sym typeface="Calibri"/>
              </a:rPr>
              <a:t>.</a:t>
            </a:r>
            <a:endParaRPr sz="1100" dirty="0">
              <a:solidFill>
                <a:schemeClr val="bg1"/>
              </a:solidFill>
              <a:latin typeface="Verdana" panose="020B0604030504040204" pitchFamily="34" charset="0"/>
              <a:ea typeface="Verdana" panose="020B0604030504040204" pitchFamily="34" charset="0"/>
              <a:sym typeface="Calibri"/>
            </a:endParaRPr>
          </a:p>
        </p:txBody>
      </p:sp>
      <p:sp>
        <p:nvSpPr>
          <p:cNvPr id="8" name="Google Shape;103;p1">
            <a:extLst>
              <a:ext uri="{FF2B5EF4-FFF2-40B4-BE49-F238E27FC236}">
                <a16:creationId xmlns:a16="http://schemas.microsoft.com/office/drawing/2014/main" id="{87494118-C7FC-80C5-79F0-7293FEA2AECE}"/>
              </a:ext>
            </a:extLst>
          </p:cNvPr>
          <p:cNvSpPr txBox="1"/>
          <p:nvPr/>
        </p:nvSpPr>
        <p:spPr>
          <a:xfrm>
            <a:off x="4964760" y="4824393"/>
            <a:ext cx="5547656" cy="1697982"/>
          </a:xfrm>
          <a:prstGeom prst="rect">
            <a:avLst/>
          </a:prstGeom>
          <a:noFill/>
          <a:ln>
            <a:noFill/>
          </a:ln>
        </p:spPr>
        <p:txBody>
          <a:bodyPr spcFirstLastPara="1" wrap="square" lIns="0" tIns="0" rIns="0" bIns="0" anchor="t" anchorCtr="0">
            <a:noAutofit/>
          </a:bodyPr>
          <a:lstStyle/>
          <a:p>
            <a:pPr marL="0" marR="0" lvl="0" indent="0" algn="just" rtl="0">
              <a:lnSpc>
                <a:spcPct val="115000"/>
              </a:lnSpc>
              <a:spcBef>
                <a:spcPts val="0"/>
              </a:spcBef>
              <a:spcAft>
                <a:spcPts val="0"/>
              </a:spcAft>
              <a:buClr>
                <a:schemeClr val="dk1"/>
              </a:buClr>
              <a:buSzPts val="1100"/>
              <a:buFont typeface="Arial"/>
              <a:buNone/>
            </a:pPr>
            <a:r>
              <a:rPr lang="es-CO" sz="1100" dirty="0">
                <a:solidFill>
                  <a:schemeClr val="bg1"/>
                </a:solidFill>
                <a:latin typeface="Verdana"/>
                <a:ea typeface="Verdana"/>
                <a:sym typeface="Calibri"/>
              </a:rPr>
              <a:t>Se recomienda el seguimiento diario de los diferentes boletines de pronóstico y de alertas emitidos por el </a:t>
            </a:r>
            <a:r>
              <a:rPr lang="es-CO" sz="1100" dirty="0" err="1">
                <a:solidFill>
                  <a:schemeClr val="bg1"/>
                </a:solidFill>
                <a:latin typeface="Verdana"/>
                <a:ea typeface="Verdana"/>
                <a:sym typeface="Calibri"/>
              </a:rPr>
              <a:t>Ideam</a:t>
            </a:r>
            <a:r>
              <a:rPr lang="es-CO" sz="1100" dirty="0">
                <a:solidFill>
                  <a:schemeClr val="bg1"/>
                </a:solidFill>
                <a:latin typeface="Verdana"/>
                <a:ea typeface="Verdana"/>
                <a:sym typeface="Calibri"/>
              </a:rPr>
              <a:t>:</a:t>
            </a:r>
          </a:p>
          <a:p>
            <a:pPr marL="0" marR="0" lvl="0" indent="0" algn="just" rtl="0">
              <a:lnSpc>
                <a:spcPct val="115000"/>
              </a:lnSpc>
              <a:spcBef>
                <a:spcPts val="0"/>
              </a:spcBef>
              <a:spcAft>
                <a:spcPts val="0"/>
              </a:spcAft>
              <a:buClr>
                <a:schemeClr val="dk1"/>
              </a:buClr>
              <a:buSzPts val="1100"/>
              <a:buFont typeface="Arial"/>
              <a:buNone/>
            </a:pPr>
            <a:endParaRPr lang="es-CO" sz="1100" dirty="0">
              <a:solidFill>
                <a:schemeClr val="tx1">
                  <a:lumMod val="50000"/>
                  <a:lumOff val="50000"/>
                </a:schemeClr>
              </a:solidFill>
              <a:latin typeface="Verdana"/>
              <a:ea typeface="Verdana"/>
              <a:sym typeface="Calibri"/>
            </a:endParaRPr>
          </a:p>
          <a:p>
            <a:pPr marL="0" marR="0" lvl="0" indent="0" algn="just" rtl="0">
              <a:lnSpc>
                <a:spcPct val="115000"/>
              </a:lnSpc>
              <a:spcBef>
                <a:spcPts val="0"/>
              </a:spcBef>
              <a:spcAft>
                <a:spcPts val="0"/>
              </a:spcAft>
              <a:buClr>
                <a:schemeClr val="dk1"/>
              </a:buClr>
              <a:buSzPts val="1100"/>
              <a:buFont typeface="Arial"/>
              <a:buNone/>
            </a:pPr>
            <a:r>
              <a:rPr lang="es-CO" sz="1100" dirty="0">
                <a:solidFill>
                  <a:schemeClr val="tx1">
                    <a:lumMod val="50000"/>
                    <a:lumOff val="50000"/>
                  </a:schemeClr>
                </a:solidFill>
                <a:latin typeface="Verdana"/>
                <a:ea typeface="Verdana"/>
                <a:sym typeface="Calibri"/>
                <a:hlinkClick r:id="rId2"/>
              </a:rPr>
              <a:t>https://www.ideam.gov.co/sala-de-prensa/boletines</a:t>
            </a:r>
            <a:endParaRPr lang="es-CO" sz="1100" dirty="0">
              <a:solidFill>
                <a:schemeClr val="tx1">
                  <a:lumMod val="50000"/>
                  <a:lumOff val="50000"/>
                </a:schemeClr>
              </a:solidFill>
              <a:latin typeface="Verdana"/>
              <a:ea typeface="Verdana"/>
              <a:sym typeface="Calibri"/>
            </a:endParaRPr>
          </a:p>
          <a:p>
            <a:pPr marL="0" marR="0" lvl="0" indent="0" algn="just" rtl="0">
              <a:lnSpc>
                <a:spcPct val="115000"/>
              </a:lnSpc>
              <a:spcBef>
                <a:spcPts val="0"/>
              </a:spcBef>
              <a:spcAft>
                <a:spcPts val="0"/>
              </a:spcAft>
              <a:buClr>
                <a:schemeClr val="dk1"/>
              </a:buClr>
              <a:buSzPts val="1100"/>
              <a:buFont typeface="Arial"/>
              <a:buNone/>
            </a:pPr>
            <a:endParaRPr lang="es-CO" sz="1100" dirty="0">
              <a:solidFill>
                <a:schemeClr val="tx1">
                  <a:lumMod val="50000"/>
                  <a:lumOff val="50000"/>
                </a:schemeClr>
              </a:solidFill>
              <a:latin typeface="Verdana"/>
              <a:ea typeface="Verdana"/>
              <a:sym typeface="Calibri"/>
            </a:endParaRPr>
          </a:p>
          <a:p>
            <a:pPr marL="0" marR="0" lvl="0" indent="0" algn="just" rtl="0">
              <a:lnSpc>
                <a:spcPct val="115000"/>
              </a:lnSpc>
              <a:spcBef>
                <a:spcPts val="0"/>
              </a:spcBef>
              <a:spcAft>
                <a:spcPts val="0"/>
              </a:spcAft>
              <a:buClr>
                <a:schemeClr val="dk1"/>
              </a:buClr>
              <a:buSzPts val="1100"/>
              <a:buFont typeface="Arial"/>
              <a:buNone/>
            </a:pPr>
            <a:endParaRPr lang="es-CO" sz="1100" dirty="0">
              <a:solidFill>
                <a:schemeClr val="tx1">
                  <a:lumMod val="50000"/>
                  <a:lumOff val="50000"/>
                </a:schemeClr>
              </a:solidFill>
              <a:latin typeface="Verdana"/>
              <a:ea typeface="Verdana"/>
              <a:sym typeface="Calibri"/>
            </a:endParaRPr>
          </a:p>
          <a:p>
            <a:pPr marL="0" marR="0" lvl="0" indent="0" algn="just" rtl="0">
              <a:lnSpc>
                <a:spcPct val="115000"/>
              </a:lnSpc>
              <a:spcBef>
                <a:spcPts val="0"/>
              </a:spcBef>
              <a:spcAft>
                <a:spcPts val="0"/>
              </a:spcAft>
              <a:buClr>
                <a:schemeClr val="dk1"/>
              </a:buClr>
              <a:buSzPts val="1100"/>
              <a:buFont typeface="Arial"/>
              <a:buNone/>
            </a:pPr>
            <a:endParaRPr lang="es-CO" sz="1100" dirty="0">
              <a:solidFill>
                <a:schemeClr val="tx2">
                  <a:lumMod val="60000"/>
                  <a:lumOff val="40000"/>
                </a:schemeClr>
              </a:solidFill>
              <a:latin typeface="Verdana" panose="020B0604030504040204" pitchFamily="34" charset="0"/>
              <a:ea typeface="Verdana" panose="020B0604030504040204" pitchFamily="34" charset="0"/>
            </a:endParaRPr>
          </a:p>
          <a:p>
            <a:pPr marL="0" marR="0" lvl="0" indent="0" algn="just" rtl="0">
              <a:lnSpc>
                <a:spcPct val="115000"/>
              </a:lnSpc>
              <a:spcBef>
                <a:spcPts val="0"/>
              </a:spcBef>
              <a:spcAft>
                <a:spcPts val="0"/>
              </a:spcAft>
              <a:buClr>
                <a:schemeClr val="dk1"/>
              </a:buClr>
              <a:buSzPts val="1100"/>
              <a:buFont typeface="Arial"/>
              <a:buNone/>
            </a:pPr>
            <a:endParaRPr sz="1100" dirty="0">
              <a:solidFill>
                <a:schemeClr val="tx1">
                  <a:lumMod val="50000"/>
                  <a:lumOff val="50000"/>
                </a:schemeClr>
              </a:solidFill>
              <a:latin typeface="Verdana" panose="020B0604030504040204" pitchFamily="34" charset="0"/>
              <a:ea typeface="Verdana" panose="020B0604030504040204" pitchFamily="34" charset="0"/>
            </a:endParaRPr>
          </a:p>
        </p:txBody>
      </p:sp>
      <p:pic>
        <p:nvPicPr>
          <p:cNvPr id="3" name="Imagen 2">
            <a:extLst>
              <a:ext uri="{FF2B5EF4-FFF2-40B4-BE49-F238E27FC236}">
                <a16:creationId xmlns:a16="http://schemas.microsoft.com/office/drawing/2014/main" id="{D208E9C7-F843-AEF4-FBD3-DC610D30EE8A}"/>
              </a:ext>
            </a:extLst>
          </p:cNvPr>
          <p:cNvPicPr>
            <a:picLocks noChangeAspect="1"/>
          </p:cNvPicPr>
          <p:nvPr/>
        </p:nvPicPr>
        <p:blipFill>
          <a:blip r:embed="rId3">
            <a:extLst>
              <a:ext uri="{28A0092B-C50C-407E-A947-70E740481C1C}">
                <a14:useLocalDpi xmlns:a14="http://schemas.microsoft.com/office/drawing/2010/main" val="0"/>
              </a:ext>
            </a:extLst>
          </a:blip>
          <a:srcRect l="-1" r="8426"/>
          <a:stretch>
            <a:fillRect/>
          </a:stretch>
        </p:blipFill>
        <p:spPr>
          <a:xfrm>
            <a:off x="-2" y="1357686"/>
            <a:ext cx="4760491" cy="3862346"/>
          </a:xfrm>
          <a:prstGeom prst="rect">
            <a:avLst/>
          </a:prstGeom>
        </p:spPr>
      </p:pic>
    </p:spTree>
    <p:extLst>
      <p:ext uri="{BB962C8B-B14F-4D97-AF65-F5344CB8AC3E}">
        <p14:creationId xmlns:p14="http://schemas.microsoft.com/office/powerpoint/2010/main" val="559973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contenido 8">
            <a:extLst>
              <a:ext uri="{FF2B5EF4-FFF2-40B4-BE49-F238E27FC236}">
                <a16:creationId xmlns:a16="http://schemas.microsoft.com/office/drawing/2014/main" id="{D0A86790-7F9D-0A2D-0B1F-096058AADCB6}"/>
              </a:ext>
            </a:extLst>
          </p:cNvPr>
          <p:cNvPicPr>
            <a:picLocks noGrp="1" noChangeAspect="1"/>
          </p:cNvPicPr>
          <p:nvPr>
            <p:ph idx="1"/>
          </p:nvPr>
        </p:nvPicPr>
        <p:blipFill>
          <a:blip r:embed="rId2"/>
          <a:stretch>
            <a:fillRect/>
          </a:stretch>
        </p:blipFill>
        <p:spPr>
          <a:xfrm>
            <a:off x="6113967" y="2156059"/>
            <a:ext cx="6002956" cy="3195586"/>
          </a:xfrm>
          <a:prstGeom prst="rect">
            <a:avLst/>
          </a:prstGeom>
        </p:spPr>
      </p:pic>
      <p:pic>
        <p:nvPicPr>
          <p:cNvPr id="5" name="Imagen 4">
            <a:extLst>
              <a:ext uri="{FF2B5EF4-FFF2-40B4-BE49-F238E27FC236}">
                <a16:creationId xmlns:a16="http://schemas.microsoft.com/office/drawing/2014/main" id="{E16E25BC-C8DB-D819-7467-48CDF035451C}"/>
              </a:ext>
            </a:extLst>
          </p:cNvPr>
          <p:cNvPicPr>
            <a:picLocks noChangeAspect="1"/>
          </p:cNvPicPr>
          <p:nvPr/>
        </p:nvPicPr>
        <p:blipFill>
          <a:blip r:embed="rId3"/>
          <a:stretch>
            <a:fillRect/>
          </a:stretch>
        </p:blipFill>
        <p:spPr>
          <a:xfrm>
            <a:off x="2531092" y="0"/>
            <a:ext cx="6980525" cy="658425"/>
          </a:xfrm>
          <a:prstGeom prst="rect">
            <a:avLst/>
          </a:prstGeom>
        </p:spPr>
      </p:pic>
      <p:sp>
        <p:nvSpPr>
          <p:cNvPr id="6" name="Título 6">
            <a:extLst>
              <a:ext uri="{FF2B5EF4-FFF2-40B4-BE49-F238E27FC236}">
                <a16:creationId xmlns:a16="http://schemas.microsoft.com/office/drawing/2014/main" id="{3E6D5D34-E7E8-A734-0777-93AA16211AED}"/>
              </a:ext>
            </a:extLst>
          </p:cNvPr>
          <p:cNvSpPr txBox="1">
            <a:spLocks/>
          </p:cNvSpPr>
          <p:nvPr/>
        </p:nvSpPr>
        <p:spPr>
          <a:xfrm>
            <a:off x="3860045" y="172246"/>
            <a:ext cx="4322618" cy="313932"/>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Boletín Calidad del Aire</a:t>
            </a:r>
          </a:p>
        </p:txBody>
      </p:sp>
      <p:pic>
        <p:nvPicPr>
          <p:cNvPr id="7" name="Picture 4" descr="Your Utah, Your Future - Air Quality">
            <a:extLst>
              <a:ext uri="{FF2B5EF4-FFF2-40B4-BE49-F238E27FC236}">
                <a16:creationId xmlns:a16="http://schemas.microsoft.com/office/drawing/2014/main" id="{3A099808-2DC4-B35D-96B9-7A3E62063ED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223860" y="63899"/>
            <a:ext cx="624026" cy="530626"/>
          </a:xfrm>
          <a:prstGeom prst="rect">
            <a:avLst/>
          </a:prstGeom>
          <a:noFill/>
          <a:extLst>
            <a:ext uri="{909E8E84-426E-40DD-AFC4-6F175D3DCCD1}">
              <a14:hiddenFill xmlns:a14="http://schemas.microsoft.com/office/drawing/2010/main">
                <a:solidFill>
                  <a:srgbClr val="FFFFFF"/>
                </a:solidFill>
              </a14:hiddenFill>
            </a:ext>
          </a:extLst>
        </p:spPr>
      </p:pic>
      <p:sp>
        <p:nvSpPr>
          <p:cNvPr id="12" name="Título 11">
            <a:extLst>
              <a:ext uri="{FF2B5EF4-FFF2-40B4-BE49-F238E27FC236}">
                <a16:creationId xmlns:a16="http://schemas.microsoft.com/office/drawing/2014/main" id="{06C34CFA-8C6C-4A27-29E4-9111881D50CF}"/>
              </a:ext>
            </a:extLst>
          </p:cNvPr>
          <p:cNvSpPr txBox="1">
            <a:spLocks noGrp="1"/>
          </p:cNvSpPr>
          <p:nvPr>
            <p:ph type="title"/>
          </p:nvPr>
        </p:nvSpPr>
        <p:spPr>
          <a:xfrm>
            <a:off x="511626" y="943758"/>
            <a:ext cx="5096069" cy="369332"/>
          </a:xfrm>
          <a:prstGeom prst="rect">
            <a:avLst/>
          </a:prstGeom>
          <a:noFill/>
        </p:spPr>
        <p:txBody>
          <a:bodyPr wrap="square">
            <a:spAutoFit/>
          </a:bodyPr>
          <a:lstStyle/>
          <a:p>
            <a:pPr algn="ctr"/>
            <a:r>
              <a:rPr lang="es-MX" sz="2000" b="1" dirty="0">
                <a:solidFill>
                  <a:srgbClr val="2091C9"/>
                </a:solidFill>
                <a:latin typeface="Verdana" panose="020B0604030504040204" pitchFamily="34" charset="0"/>
                <a:ea typeface="Verdana" panose="020B0604030504040204" pitchFamily="34" charset="0"/>
              </a:rPr>
              <a:t>CONTENIDO</a:t>
            </a:r>
          </a:p>
        </p:txBody>
      </p:sp>
      <p:sp>
        <p:nvSpPr>
          <p:cNvPr id="13" name="Google Shape;98;p1">
            <a:extLst>
              <a:ext uri="{FF2B5EF4-FFF2-40B4-BE49-F238E27FC236}">
                <a16:creationId xmlns:a16="http://schemas.microsoft.com/office/drawing/2014/main" id="{E3A041B6-DED7-2C42-2435-FB949000DA6E}"/>
              </a:ext>
            </a:extLst>
          </p:cNvPr>
          <p:cNvSpPr txBox="1"/>
          <p:nvPr/>
        </p:nvSpPr>
        <p:spPr>
          <a:xfrm>
            <a:off x="267702" y="1741649"/>
            <a:ext cx="5583921" cy="1382170"/>
          </a:xfrm>
          <a:prstGeom prst="rect">
            <a:avLst/>
          </a:prstGeom>
          <a:noFill/>
          <a:ln>
            <a:noFill/>
          </a:ln>
        </p:spPr>
        <p:txBody>
          <a:bodyPr spcFirstLastPara="1" wrap="square" lIns="0" tIns="0" rIns="0" bIns="0" anchor="t" anchorCtr="0">
            <a:noAutofit/>
          </a:bodyPr>
          <a:lstStyle/>
          <a:p>
            <a:pPr marL="184150" marR="12700" lvl="0" indent="-171450" algn="just" rtl="0">
              <a:lnSpc>
                <a:spcPct val="100000"/>
              </a:lnSpc>
              <a:spcBef>
                <a:spcPts val="0"/>
              </a:spcBef>
              <a:spcAft>
                <a:spcPts val="0"/>
              </a:spcAft>
              <a:buClr>
                <a:schemeClr val="bg1">
                  <a:lumMod val="50000"/>
                </a:schemeClr>
              </a:buClr>
              <a:buSzPts val="1536"/>
              <a:buFont typeface="Arial" panose="020B0604020202020204" pitchFamily="34" charset="0"/>
              <a:buChar char="•"/>
            </a:pPr>
            <a:r>
              <a:rPr lang="es-CO" sz="1200" dirty="0">
                <a:solidFill>
                  <a:schemeClr val="tx1">
                    <a:lumMod val="50000"/>
                    <a:lumOff val="50000"/>
                  </a:schemeClr>
                </a:solidFill>
                <a:latin typeface="Verdana"/>
                <a:ea typeface="Verdana"/>
                <a:sym typeface="Calibri"/>
              </a:rPr>
              <a:t>Panorama nacional del comportamiento de la precipitación y temperatura durante el mes de agosto 2026.</a:t>
            </a:r>
            <a:endParaRPr sz="1200" dirty="0">
              <a:solidFill>
                <a:schemeClr val="tx1">
                  <a:lumMod val="50000"/>
                  <a:lumOff val="50000"/>
                </a:schemeClr>
              </a:solidFill>
              <a:latin typeface="Verdana"/>
              <a:ea typeface="Verdana"/>
            </a:endParaRPr>
          </a:p>
          <a:p>
            <a:pPr marL="184150" marR="12700" lvl="0" indent="-171450" algn="just">
              <a:spcBef>
                <a:spcPts val="1000"/>
              </a:spcBef>
              <a:buClr>
                <a:schemeClr val="bg1">
                  <a:lumMod val="50000"/>
                </a:schemeClr>
              </a:buClr>
              <a:buSzPts val="1536"/>
              <a:buFont typeface="Arial" panose="020B0604020202020204" pitchFamily="34" charset="0"/>
              <a:buChar char="•"/>
            </a:pP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Monitoreo de focos de calor (</a:t>
            </a:r>
            <a:r>
              <a:rPr lang="es-CO" sz="1200" dirty="0" err="1">
                <a:solidFill>
                  <a:schemeClr val="tx1">
                    <a:lumMod val="50000"/>
                    <a:lumOff val="50000"/>
                  </a:schemeClr>
                </a:solidFill>
                <a:latin typeface="Verdana" panose="020B0604030504040204" pitchFamily="34" charset="0"/>
                <a:ea typeface="Verdana" panose="020B0604030504040204" pitchFamily="34" charset="0"/>
                <a:sym typeface="Calibri"/>
              </a:rPr>
              <a:t>Firms</a:t>
            </a: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 pronóstico de aerosoles de combustión de biomasa (CAMS) y pronóstico de carbono negro (GMAO; NASA) para el mes de agosto 2026.</a:t>
            </a:r>
          </a:p>
          <a:p>
            <a:pPr marL="184150" marR="12700" lvl="0" indent="-171450" algn="just">
              <a:spcBef>
                <a:spcPts val="1000"/>
              </a:spcBef>
              <a:buClr>
                <a:schemeClr val="bg1">
                  <a:lumMod val="50000"/>
                </a:schemeClr>
              </a:buClr>
              <a:buSzPts val="1536"/>
              <a:buFont typeface="Arial" panose="020B0604020202020204" pitchFamily="34" charset="0"/>
              <a:buChar char="•"/>
            </a:pP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Seguimiento de las condiciones climatológicas para</a:t>
            </a:r>
            <a:r>
              <a:rPr lang="es-CO" dirty="0">
                <a:solidFill>
                  <a:schemeClr val="bg1"/>
                </a:solidFill>
                <a:latin typeface="Calibri" panose="020F0502020204030204" pitchFamily="34" charset="0"/>
                <a:sym typeface="Calibri"/>
              </a:rPr>
              <a:t> </a:t>
            </a: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el mes de agosto 2026.</a:t>
            </a:r>
            <a:endParaRPr sz="1200" dirty="0">
              <a:solidFill>
                <a:schemeClr val="tx1">
                  <a:lumMod val="50000"/>
                  <a:lumOff val="50000"/>
                </a:schemeClr>
              </a:solidFill>
              <a:latin typeface="Verdana" panose="020B0604030504040204" pitchFamily="34" charset="0"/>
              <a:ea typeface="Verdana" panose="020B0604030504040204" pitchFamily="34" charset="0"/>
            </a:endParaRPr>
          </a:p>
          <a:p>
            <a:pPr marL="342900" marR="12700" lvl="0" indent="-330200" algn="l" rtl="0">
              <a:lnSpc>
                <a:spcPct val="100000"/>
              </a:lnSpc>
              <a:spcBef>
                <a:spcPts val="1000"/>
              </a:spcBef>
              <a:spcAft>
                <a:spcPts val="1000"/>
              </a:spcAft>
              <a:buClr>
                <a:srgbClr val="FFFFFF"/>
              </a:buClr>
              <a:buSzPts val="1536"/>
              <a:buFont typeface="Arial"/>
              <a:buChar char="●"/>
            </a:pPr>
            <a:r>
              <a:rPr lang="es-CO" dirty="0">
                <a:solidFill>
                  <a:schemeClr val="bg1"/>
                </a:solidFill>
                <a:latin typeface="Calibri" panose="020F0502020204030204" pitchFamily="34" charset="0"/>
                <a:sym typeface="Calibri"/>
              </a:rPr>
              <a:t>Recomendaciones</a:t>
            </a:r>
            <a:endParaRPr dirty="0">
              <a:solidFill>
                <a:schemeClr val="bg1"/>
              </a:solidFill>
              <a:latin typeface="Calibri" panose="020F0502020204030204" pitchFamily="34" charset="0"/>
              <a:sym typeface="Calibri"/>
            </a:endParaRPr>
          </a:p>
        </p:txBody>
      </p:sp>
      <p:cxnSp>
        <p:nvCxnSpPr>
          <p:cNvPr id="14" name="Conector recto 13">
            <a:extLst>
              <a:ext uri="{FF2B5EF4-FFF2-40B4-BE49-F238E27FC236}">
                <a16:creationId xmlns:a16="http://schemas.microsoft.com/office/drawing/2014/main" id="{4963E17B-645F-D95F-D471-02FE22C39853}"/>
              </a:ext>
            </a:extLst>
          </p:cNvPr>
          <p:cNvCxnSpPr>
            <a:cxnSpLocks/>
          </p:cNvCxnSpPr>
          <p:nvPr/>
        </p:nvCxnSpPr>
        <p:spPr>
          <a:xfrm>
            <a:off x="178130" y="3512976"/>
            <a:ext cx="5763063"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Google Shape;97;p1">
            <a:extLst>
              <a:ext uri="{FF2B5EF4-FFF2-40B4-BE49-F238E27FC236}">
                <a16:creationId xmlns:a16="http://schemas.microsoft.com/office/drawing/2014/main" id="{18D542D3-7215-CF66-D536-FCD6BAE873DA}"/>
              </a:ext>
            </a:extLst>
          </p:cNvPr>
          <p:cNvSpPr txBox="1"/>
          <p:nvPr/>
        </p:nvSpPr>
        <p:spPr>
          <a:xfrm>
            <a:off x="325821" y="3653371"/>
            <a:ext cx="5525802" cy="1397051"/>
          </a:xfrm>
          <a:prstGeom prst="rect">
            <a:avLst/>
          </a:prstGeom>
          <a:noFill/>
          <a:ln>
            <a:noFill/>
          </a:ln>
        </p:spPr>
        <p:txBody>
          <a:bodyPr spcFirstLastPara="1" wrap="square" lIns="0" tIns="0" rIns="0" bIns="0" anchor="t" anchorCtr="0">
            <a:noAutofit/>
          </a:bodyPr>
          <a:lstStyle/>
          <a:p>
            <a:pPr marL="12700" marR="12700" lvl="0" algn="just">
              <a:buSzPts val="1300"/>
            </a:pPr>
            <a:r>
              <a:rPr lang="es-CO" sz="1200" b="1" dirty="0">
                <a:solidFill>
                  <a:schemeClr val="tx1">
                    <a:lumMod val="50000"/>
                    <a:lumOff val="50000"/>
                  </a:schemeClr>
                </a:solidFill>
                <a:latin typeface="Verdana" panose="020B0604030504040204" pitchFamily="34" charset="0"/>
                <a:ea typeface="Verdana" panose="020B0604030504040204" pitchFamily="34" charset="0"/>
                <a:sym typeface="Calibri"/>
              </a:rPr>
              <a:t>Seguimiento: </a:t>
            </a: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Durante el mes de agosto se destaca el siguiente evento / fenómeno que podría representar incidencia sobre la calidad del aire, con posibles impactos regionales o locales: </a:t>
            </a:r>
          </a:p>
          <a:p>
            <a:pPr marL="12700" marR="12700" lvl="0" algn="just">
              <a:buSzPts val="1300"/>
            </a:pPr>
            <a:endParaRPr lang="es-CO" sz="1200" dirty="0">
              <a:solidFill>
                <a:schemeClr val="tx1">
                  <a:lumMod val="50000"/>
                  <a:lumOff val="50000"/>
                </a:schemeClr>
              </a:solidFill>
              <a:latin typeface="Verdana" panose="020B0604030504040204" pitchFamily="34" charset="0"/>
              <a:ea typeface="Verdana" panose="020B0604030504040204" pitchFamily="34" charset="0"/>
              <a:sym typeface="Calibri"/>
            </a:endParaRPr>
          </a:p>
          <a:p>
            <a:pPr marL="184150" marR="12700" indent="-171450">
              <a:buClr>
                <a:schemeClr val="bg1">
                  <a:lumMod val="50000"/>
                </a:schemeClr>
              </a:buClr>
              <a:buSzPts val="1536"/>
              <a:buFont typeface="Arial" panose="020B0604020202020204" pitchFamily="34" charset="0"/>
              <a:buChar char="•"/>
            </a:pP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Incendios de la cobertura vegetal </a:t>
            </a:r>
          </a:p>
          <a:p>
            <a:pPr marL="184150" marR="12700" indent="-171450">
              <a:buClr>
                <a:schemeClr val="bg1">
                  <a:lumMod val="50000"/>
                </a:schemeClr>
              </a:buClr>
              <a:buSzPts val="1536"/>
              <a:buFont typeface="Arial" panose="020B0604020202020204" pitchFamily="34" charset="0"/>
              <a:buChar char="•"/>
            </a:pP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Actividad Volcán Puracé</a:t>
            </a:r>
          </a:p>
          <a:p>
            <a:pPr marL="12700" marR="12700">
              <a:buClr>
                <a:schemeClr val="bg1">
                  <a:lumMod val="50000"/>
                </a:schemeClr>
              </a:buClr>
              <a:buSzPts val="1536"/>
            </a:pPr>
            <a:endParaRPr lang="es-CO" sz="1200" dirty="0">
              <a:solidFill>
                <a:schemeClr val="tx1">
                  <a:lumMod val="50000"/>
                  <a:lumOff val="50000"/>
                </a:schemeClr>
              </a:solidFill>
              <a:latin typeface="Verdana" panose="020B0604030504040204" pitchFamily="34" charset="0"/>
              <a:ea typeface="Verdana" panose="020B0604030504040204" pitchFamily="34" charset="0"/>
              <a:sym typeface="Calibri"/>
            </a:endParaRPr>
          </a:p>
        </p:txBody>
      </p:sp>
      <p:cxnSp>
        <p:nvCxnSpPr>
          <p:cNvPr id="17" name="Conector recto 16">
            <a:extLst>
              <a:ext uri="{FF2B5EF4-FFF2-40B4-BE49-F238E27FC236}">
                <a16:creationId xmlns:a16="http://schemas.microsoft.com/office/drawing/2014/main" id="{247D9796-13AC-05C7-A457-3C6E5413EB7F}"/>
              </a:ext>
            </a:extLst>
          </p:cNvPr>
          <p:cNvCxnSpPr>
            <a:cxnSpLocks/>
          </p:cNvCxnSpPr>
          <p:nvPr/>
        </p:nvCxnSpPr>
        <p:spPr>
          <a:xfrm>
            <a:off x="207190" y="4870821"/>
            <a:ext cx="5763063"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Google Shape;100;p1">
            <a:extLst>
              <a:ext uri="{FF2B5EF4-FFF2-40B4-BE49-F238E27FC236}">
                <a16:creationId xmlns:a16="http://schemas.microsoft.com/office/drawing/2014/main" id="{7996200F-DA92-36B9-A188-3550F249DE86}"/>
              </a:ext>
            </a:extLst>
          </p:cNvPr>
          <p:cNvSpPr txBox="1"/>
          <p:nvPr/>
        </p:nvSpPr>
        <p:spPr>
          <a:xfrm>
            <a:off x="325821" y="5050422"/>
            <a:ext cx="5583921" cy="1454255"/>
          </a:xfrm>
          <a:prstGeom prst="rect">
            <a:avLst/>
          </a:prstGeom>
          <a:noFill/>
          <a:ln>
            <a:noFill/>
          </a:ln>
        </p:spPr>
        <p:txBody>
          <a:bodyPr spcFirstLastPara="1" wrap="square" lIns="0" tIns="0" rIns="0" bIns="0" anchor="t" anchorCtr="0">
            <a:noAutofit/>
          </a:bodyPr>
          <a:lstStyle/>
          <a:p>
            <a:pPr marL="12700" marR="12700" lvl="0" indent="0" algn="just" rtl="0">
              <a:lnSpc>
                <a:spcPct val="100000"/>
              </a:lnSpc>
              <a:spcBef>
                <a:spcPts val="0"/>
              </a:spcBef>
              <a:spcAft>
                <a:spcPts val="0"/>
              </a:spcAft>
              <a:buClr>
                <a:srgbClr val="000000"/>
              </a:buClr>
              <a:buSzPts val="1300"/>
              <a:buFont typeface="Arial"/>
              <a:buNone/>
            </a:pPr>
            <a:r>
              <a:rPr lang="es-CO" sz="1200" b="1" dirty="0">
                <a:solidFill>
                  <a:schemeClr val="tx1">
                    <a:lumMod val="50000"/>
                    <a:lumOff val="50000"/>
                  </a:schemeClr>
                </a:solidFill>
                <a:latin typeface="Verdana" panose="020B0604030504040204" pitchFamily="34" charset="0"/>
                <a:ea typeface="Verdana" panose="020B0604030504040204" pitchFamily="34" charset="0"/>
                <a:sym typeface="Calibri"/>
              </a:rPr>
              <a:t>Predicción: </a:t>
            </a:r>
            <a:r>
              <a:rPr lang="es-CO" sz="1200" dirty="0">
                <a:solidFill>
                  <a:schemeClr val="tx1">
                    <a:lumMod val="50000"/>
                    <a:lumOff val="50000"/>
                  </a:schemeClr>
                </a:solidFill>
                <a:latin typeface="Verdana" panose="020B0604030504040204" pitchFamily="34" charset="0"/>
                <a:ea typeface="Verdana" panose="020B0604030504040204" pitchFamily="34" charset="0"/>
                <a:sym typeface="Calibri"/>
              </a:rPr>
              <a:t>Para  el  mes  de  septiembre se presenta la proyección de las variables climatológicas de mayor relevancia con posible repercusión en la calidad del aire, tales como la precipitación y la temperatura.  Así mismo, se presentan otros factores determinantes como la proyección de la amenaza por incendios.</a:t>
            </a:r>
            <a:endParaRPr sz="1200" dirty="0">
              <a:solidFill>
                <a:schemeClr val="tx1">
                  <a:lumMod val="50000"/>
                  <a:lumOff val="50000"/>
                </a:schemeClr>
              </a:solidFill>
              <a:latin typeface="Verdana" panose="020B0604030504040204" pitchFamily="34" charset="0"/>
              <a:ea typeface="Verdana" panose="020B0604030504040204" pitchFamily="34" charset="0"/>
              <a:sym typeface="Calibri"/>
            </a:endParaRPr>
          </a:p>
          <a:p>
            <a:pPr marL="12700" marR="12700" lvl="0" indent="0" algn="just" rtl="0">
              <a:lnSpc>
                <a:spcPct val="100000"/>
              </a:lnSpc>
              <a:spcBef>
                <a:spcPts val="0"/>
              </a:spcBef>
              <a:spcAft>
                <a:spcPts val="0"/>
              </a:spcAft>
              <a:buClr>
                <a:srgbClr val="000000"/>
              </a:buClr>
              <a:buSzPts val="1300"/>
              <a:buFont typeface="Arial"/>
              <a:buNone/>
            </a:pPr>
            <a:endParaRPr sz="1200" dirty="0">
              <a:solidFill>
                <a:schemeClr val="bg1">
                  <a:lumMod val="75000"/>
                </a:schemeClr>
              </a:solidFill>
              <a:latin typeface="Verdana" panose="020B0604030504040204" pitchFamily="34" charset="0"/>
              <a:ea typeface="Verdana" panose="020B0604030504040204" pitchFamily="34" charset="0"/>
              <a:sym typeface="Calibri"/>
            </a:endParaRPr>
          </a:p>
          <a:p>
            <a:pPr marL="12700" marR="12700" lvl="0" indent="0" algn="just" rtl="0">
              <a:lnSpc>
                <a:spcPct val="100000"/>
              </a:lnSpc>
              <a:spcBef>
                <a:spcPts val="0"/>
              </a:spcBef>
              <a:spcAft>
                <a:spcPts val="0"/>
              </a:spcAft>
              <a:buClr>
                <a:srgbClr val="000000"/>
              </a:buClr>
              <a:buSzPts val="1300"/>
              <a:buFont typeface="Arial"/>
              <a:buNone/>
            </a:pPr>
            <a:endParaRPr sz="1200" dirty="0">
              <a:solidFill>
                <a:schemeClr val="bg1">
                  <a:lumMod val="75000"/>
                </a:schemeClr>
              </a:solidFill>
              <a:latin typeface="Verdana" panose="020B0604030504040204" pitchFamily="34" charset="0"/>
              <a:ea typeface="Verdana" panose="020B0604030504040204" pitchFamily="34" charset="0"/>
              <a:sym typeface="Calibri"/>
            </a:endParaRPr>
          </a:p>
        </p:txBody>
      </p:sp>
      <p:pic>
        <p:nvPicPr>
          <p:cNvPr id="4" name="Imagen 3">
            <a:extLst>
              <a:ext uri="{FF2B5EF4-FFF2-40B4-BE49-F238E27FC236}">
                <a16:creationId xmlns:a16="http://schemas.microsoft.com/office/drawing/2014/main" id="{2AB3A105-040A-3F94-5DBF-2F833CB1A6B3}"/>
              </a:ext>
            </a:extLst>
          </p:cNvPr>
          <p:cNvPicPr>
            <a:picLocks noChangeAspect="1"/>
          </p:cNvPicPr>
          <p:nvPr/>
        </p:nvPicPr>
        <p:blipFill>
          <a:blip r:embed="rId6"/>
          <a:stretch>
            <a:fillRect/>
          </a:stretch>
        </p:blipFill>
        <p:spPr>
          <a:xfrm>
            <a:off x="6172086" y="2348631"/>
            <a:ext cx="5859751" cy="2839452"/>
          </a:xfrm>
          <a:prstGeom prst="rect">
            <a:avLst/>
          </a:prstGeom>
        </p:spPr>
      </p:pic>
    </p:spTree>
    <p:extLst>
      <p:ext uri="{BB962C8B-B14F-4D97-AF65-F5344CB8AC3E}">
        <p14:creationId xmlns:p14="http://schemas.microsoft.com/office/powerpoint/2010/main" val="3996833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16E25BC-C8DB-D819-7467-48CDF035451C}"/>
              </a:ext>
            </a:extLst>
          </p:cNvPr>
          <p:cNvPicPr>
            <a:picLocks noChangeAspect="1"/>
          </p:cNvPicPr>
          <p:nvPr/>
        </p:nvPicPr>
        <p:blipFill>
          <a:blip r:embed="rId2"/>
          <a:stretch>
            <a:fillRect/>
          </a:stretch>
        </p:blipFill>
        <p:spPr>
          <a:xfrm>
            <a:off x="2531092" y="0"/>
            <a:ext cx="6980525" cy="658425"/>
          </a:xfrm>
          <a:prstGeom prst="rect">
            <a:avLst/>
          </a:prstGeom>
        </p:spPr>
      </p:pic>
      <p:pic>
        <p:nvPicPr>
          <p:cNvPr id="7" name="Picture 4" descr="Your Utah, Your Future - Air Quality">
            <a:extLst>
              <a:ext uri="{FF2B5EF4-FFF2-40B4-BE49-F238E27FC236}">
                <a16:creationId xmlns:a16="http://schemas.microsoft.com/office/drawing/2014/main" id="{3A099808-2DC4-B35D-96B9-7A3E62063ED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223860" y="63899"/>
            <a:ext cx="624026" cy="530626"/>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6">
            <a:extLst>
              <a:ext uri="{FF2B5EF4-FFF2-40B4-BE49-F238E27FC236}">
                <a16:creationId xmlns:a16="http://schemas.microsoft.com/office/drawing/2014/main" id="{BAB60994-B3F7-3CF6-3DE7-8F926B46F3C0}"/>
              </a:ext>
            </a:extLst>
          </p:cNvPr>
          <p:cNvSpPr txBox="1">
            <a:spLocks/>
          </p:cNvSpPr>
          <p:nvPr/>
        </p:nvSpPr>
        <p:spPr>
          <a:xfrm>
            <a:off x="4107714" y="-40618"/>
            <a:ext cx="4322618" cy="71558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500" b="1" dirty="0">
                <a:solidFill>
                  <a:schemeClr val="bg1"/>
                </a:solidFill>
                <a:latin typeface="Verdana" panose="020B0604030504040204" pitchFamily="34" charset="0"/>
                <a:ea typeface="Verdana" panose="020B0604030504040204" pitchFamily="34" charset="0"/>
              </a:rPr>
              <a:t>Panorama nacional precipitación mensual y anomalía ponderada de la precipitación mes de agosto</a:t>
            </a:r>
            <a:endParaRPr lang="es-ES" sz="1500" dirty="0">
              <a:solidFill>
                <a:schemeClr val="bg1"/>
              </a:solidFill>
              <a:latin typeface="Verdana" panose="020B0604030504040204" pitchFamily="34" charset="0"/>
              <a:ea typeface="Verdana" panose="020B0604030504040204" pitchFamily="34" charset="0"/>
            </a:endParaRPr>
          </a:p>
        </p:txBody>
      </p:sp>
      <p:sp>
        <p:nvSpPr>
          <p:cNvPr id="15" name="Título 14">
            <a:extLst>
              <a:ext uri="{FF2B5EF4-FFF2-40B4-BE49-F238E27FC236}">
                <a16:creationId xmlns:a16="http://schemas.microsoft.com/office/drawing/2014/main" id="{824171EC-C517-5BCD-BC5C-F0D87BDE8551}"/>
              </a:ext>
            </a:extLst>
          </p:cNvPr>
          <p:cNvSpPr txBox="1">
            <a:spLocks noGrp="1"/>
          </p:cNvSpPr>
          <p:nvPr>
            <p:ph type="title"/>
          </p:nvPr>
        </p:nvSpPr>
        <p:spPr>
          <a:xfrm>
            <a:off x="763554" y="732429"/>
            <a:ext cx="10515600" cy="424732"/>
          </a:xfrm>
          <a:prstGeom prst="rect">
            <a:avLst/>
          </a:prstGeom>
          <a:noFill/>
        </p:spPr>
        <p:txBody>
          <a:bodyPr wrap="square">
            <a:spAutoFit/>
          </a:bodyPr>
          <a:lstStyle/>
          <a:p>
            <a:pPr algn="ctr"/>
            <a:r>
              <a:rPr lang="es-MX" sz="1200" b="1" dirty="0">
                <a:solidFill>
                  <a:srgbClr val="2091C9"/>
                </a:solidFill>
                <a:latin typeface="Verdana" panose="020B0604030504040204" pitchFamily="34" charset="0"/>
                <a:ea typeface="Verdana" panose="020B0604030504040204" pitchFamily="34" charset="0"/>
              </a:rPr>
              <a:t>Precipitación acumulada y anomalía de lluvia a partir de 2026-08-01 07:00 HCL hasta las 07:00 HCL 2026-09-01  para Colombia</a:t>
            </a:r>
          </a:p>
        </p:txBody>
      </p:sp>
      <p:pic>
        <p:nvPicPr>
          <p:cNvPr id="20" name="Imagen 19">
            <a:extLst>
              <a:ext uri="{FF2B5EF4-FFF2-40B4-BE49-F238E27FC236}">
                <a16:creationId xmlns:a16="http://schemas.microsoft.com/office/drawing/2014/main" id="{07AD543D-AC24-2ADD-7C10-1CC0C55D05CA}"/>
              </a:ext>
            </a:extLst>
          </p:cNvPr>
          <p:cNvPicPr>
            <a:picLocks noChangeAspect="1"/>
          </p:cNvPicPr>
          <p:nvPr/>
        </p:nvPicPr>
        <p:blipFill>
          <a:blip r:embed="rId5"/>
          <a:stretch>
            <a:fillRect/>
          </a:stretch>
        </p:blipFill>
        <p:spPr>
          <a:xfrm>
            <a:off x="4226998" y="1437366"/>
            <a:ext cx="3738004" cy="3744926"/>
          </a:xfrm>
          <a:prstGeom prst="rect">
            <a:avLst/>
          </a:prstGeom>
        </p:spPr>
      </p:pic>
      <p:sp>
        <p:nvSpPr>
          <p:cNvPr id="21" name="CustomShape 5">
            <a:extLst>
              <a:ext uri="{FF2B5EF4-FFF2-40B4-BE49-F238E27FC236}">
                <a16:creationId xmlns:a16="http://schemas.microsoft.com/office/drawing/2014/main" id="{F8FC71F0-F3E3-8959-6DF5-771FF2E0A0D2}"/>
              </a:ext>
            </a:extLst>
          </p:cNvPr>
          <p:cNvSpPr/>
          <p:nvPr/>
        </p:nvSpPr>
        <p:spPr>
          <a:xfrm>
            <a:off x="375951" y="1167109"/>
            <a:ext cx="4013219" cy="260156"/>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1100" b="1" i="1" spc="-1" dirty="0">
                <a:solidFill>
                  <a:prstClr val="black"/>
                </a:solidFill>
                <a:latin typeface="Arial Narrow"/>
              </a:rPr>
              <a:t>Precipitación mensual</a:t>
            </a:r>
            <a:r>
              <a:rPr kumimoji="0" lang="es-CO" sz="1100" b="1" i="1" u="none" strike="noStrike" kern="1200" cap="none" spc="-1" normalizeH="0" baseline="0" noProof="0" dirty="0">
                <a:ln>
                  <a:noFill/>
                </a:ln>
                <a:solidFill>
                  <a:prstClr val="black"/>
                </a:solidFill>
                <a:effectLst/>
                <a:uLnTx/>
                <a:uFillTx/>
                <a:latin typeface="Arial Narrow"/>
              </a:rPr>
              <a:t> del 01 de </a:t>
            </a:r>
            <a:r>
              <a:rPr lang="es-CO" sz="1100" b="1" i="1" spc="-1" noProof="0" dirty="0">
                <a:solidFill>
                  <a:prstClr val="black"/>
                </a:solidFill>
                <a:latin typeface="Arial Narrow"/>
              </a:rPr>
              <a:t>agosto</a:t>
            </a:r>
            <a:r>
              <a:rPr kumimoji="0" lang="es-CO" sz="1100" b="1" i="1" u="none" strike="noStrike" kern="1200" cap="none" spc="-1" normalizeH="0" baseline="0" noProof="0" dirty="0">
                <a:ln>
                  <a:noFill/>
                </a:ln>
                <a:solidFill>
                  <a:prstClr val="black"/>
                </a:solidFill>
                <a:effectLst/>
                <a:uLnTx/>
                <a:uFillTx/>
                <a:latin typeface="Arial Narrow"/>
              </a:rPr>
              <a:t> al </a:t>
            </a:r>
            <a:r>
              <a:rPr lang="es-CO" sz="1100" b="1" i="1" spc="-1" dirty="0">
                <a:solidFill>
                  <a:prstClr val="black"/>
                </a:solidFill>
                <a:latin typeface="Arial Narrow"/>
              </a:rPr>
              <a:t>01</a:t>
            </a:r>
            <a:r>
              <a:rPr kumimoji="0" lang="es-CO" sz="1100" b="1" i="1" u="none" strike="noStrike" kern="1200" cap="none" spc="-1" normalizeH="0" baseline="0" noProof="0" dirty="0">
                <a:ln>
                  <a:noFill/>
                </a:ln>
                <a:solidFill>
                  <a:prstClr val="black"/>
                </a:solidFill>
                <a:effectLst/>
                <a:uLnTx/>
                <a:uFillTx/>
                <a:latin typeface="Arial Narrow"/>
              </a:rPr>
              <a:t> septiembre de 2026</a:t>
            </a:r>
            <a:endParaRPr kumimoji="0" lang="es-CO" sz="1100" b="0" i="0" u="none" strike="noStrike" kern="1200" cap="none" spc="-1" normalizeH="0" baseline="0" noProof="0" dirty="0">
              <a:ln>
                <a:noFill/>
              </a:ln>
              <a:solidFill>
                <a:prstClr val="black"/>
              </a:solidFill>
              <a:effectLst/>
              <a:uLnTx/>
              <a:uFillTx/>
              <a:latin typeface="Arial"/>
            </a:endParaRPr>
          </a:p>
        </p:txBody>
      </p:sp>
      <p:sp>
        <p:nvSpPr>
          <p:cNvPr id="22" name="CustomShape 6">
            <a:extLst>
              <a:ext uri="{FF2B5EF4-FFF2-40B4-BE49-F238E27FC236}">
                <a16:creationId xmlns:a16="http://schemas.microsoft.com/office/drawing/2014/main" id="{0E2D8812-AC4E-DF21-3A3A-D13F24E1FF41}"/>
              </a:ext>
            </a:extLst>
          </p:cNvPr>
          <p:cNvSpPr/>
          <p:nvPr/>
        </p:nvSpPr>
        <p:spPr>
          <a:xfrm>
            <a:off x="8032252" y="999910"/>
            <a:ext cx="3738004" cy="429433"/>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100" b="1" i="1" u="none" strike="noStrike" kern="1200" cap="none" spc="-1" normalizeH="0" baseline="0" noProof="0" dirty="0">
                <a:ln>
                  <a:noFill/>
                </a:ln>
                <a:solidFill>
                  <a:srgbClr val="203864"/>
                </a:solidFill>
                <a:effectLst/>
                <a:uLnTx/>
                <a:uFillTx/>
                <a:latin typeface="Arial Narrow"/>
              </a:rPr>
              <a:t> </a:t>
            </a:r>
            <a:r>
              <a:rPr kumimoji="0" lang="es-CO" sz="1100" b="1" i="1" u="none" strike="noStrike" kern="1200" cap="none" spc="-1" normalizeH="0" baseline="0" noProof="0" dirty="0">
                <a:ln>
                  <a:noFill/>
                </a:ln>
                <a:solidFill>
                  <a:prstClr val="black"/>
                </a:solidFill>
                <a:effectLst/>
                <a:uLnTx/>
                <a:uFillTx/>
                <a:latin typeface="Arial Narrow"/>
              </a:rPr>
              <a:t>Anomalía </a:t>
            </a:r>
            <a:r>
              <a:rPr lang="es-CO" sz="1100" b="1" i="1" spc="-1" dirty="0">
                <a:solidFill>
                  <a:prstClr val="black"/>
                </a:solidFill>
                <a:latin typeface="Arial Narrow"/>
              </a:rPr>
              <a:t>ponderada de la precipitación</a:t>
            </a:r>
            <a:r>
              <a:rPr kumimoji="0" lang="es-CO" sz="1100" b="1" i="1" u="none" strike="noStrike" kern="1200" cap="none" spc="-1" normalizeH="0" baseline="0" noProof="0" dirty="0">
                <a:ln>
                  <a:noFill/>
                </a:ln>
                <a:solidFill>
                  <a:prstClr val="black"/>
                </a:solidFill>
                <a:effectLst/>
                <a:uLnTx/>
                <a:uFillTx/>
                <a:latin typeface="Arial Narrow"/>
              </a:rPr>
              <a:t> del 01 </a:t>
            </a:r>
            <a:r>
              <a:rPr lang="es-CO" sz="1100" b="1" i="1" spc="-1" dirty="0">
                <a:solidFill>
                  <a:prstClr val="black"/>
                </a:solidFill>
                <a:latin typeface="Arial Narrow"/>
              </a:rPr>
              <a:t>de agosto al 01 de septiembre de </a:t>
            </a:r>
            <a:r>
              <a:rPr kumimoji="0" lang="es-CO" sz="1100" b="1" i="1" u="none" strike="noStrike" kern="1200" cap="none" spc="-1" normalizeH="0" baseline="0" noProof="0" dirty="0">
                <a:ln>
                  <a:noFill/>
                </a:ln>
                <a:solidFill>
                  <a:prstClr val="black"/>
                </a:solidFill>
                <a:effectLst/>
                <a:uLnTx/>
                <a:uFillTx/>
                <a:latin typeface="Arial Narrow"/>
              </a:rPr>
              <a:t>2026</a:t>
            </a:r>
            <a:endParaRPr kumimoji="0" lang="es-CO" sz="1100" b="0" i="0" u="none" strike="noStrike" kern="1200" cap="none" spc="-1" normalizeH="0" baseline="0" noProof="0" dirty="0">
              <a:ln>
                <a:noFill/>
              </a:ln>
              <a:solidFill>
                <a:prstClr val="black"/>
              </a:solidFill>
              <a:effectLst/>
              <a:uLnTx/>
              <a:uFillTx/>
              <a:latin typeface="Arial"/>
            </a:endParaRPr>
          </a:p>
        </p:txBody>
      </p:sp>
      <p:sp>
        <p:nvSpPr>
          <p:cNvPr id="23" name="Rectángulo 22">
            <a:extLst>
              <a:ext uri="{FF2B5EF4-FFF2-40B4-BE49-F238E27FC236}">
                <a16:creationId xmlns:a16="http://schemas.microsoft.com/office/drawing/2014/main" id="{10DFE67B-29C8-66C5-2A63-EA9A9DE7E05E}"/>
              </a:ext>
            </a:extLst>
          </p:cNvPr>
          <p:cNvSpPr/>
          <p:nvPr/>
        </p:nvSpPr>
        <p:spPr>
          <a:xfrm>
            <a:off x="4361250" y="1465705"/>
            <a:ext cx="3566064" cy="3954929"/>
          </a:xfrm>
          <a:prstGeom prst="rect">
            <a:avLst/>
          </a:prstGeom>
        </p:spPr>
        <p:txBody>
          <a:bodyPr wrap="square" lIns="91440" tIns="45720" rIns="91440" bIns="45720" anchor="t">
            <a:spAutoFit/>
          </a:bodyPr>
          <a:lstStyle/>
          <a:p>
            <a:pPr algn="just"/>
            <a:endParaRPr lang="es-ES" sz="1200" dirty="0">
              <a:solidFill>
                <a:schemeClr val="bg1"/>
              </a:solidFill>
              <a:latin typeface="Verdana" panose="020B0604030504040204" pitchFamily="34" charset="0"/>
              <a:ea typeface="Verdana" panose="020B0604030504040204" pitchFamily="34" charset="0"/>
            </a:endParaRPr>
          </a:p>
          <a:p>
            <a:pPr algn="just"/>
            <a:r>
              <a:rPr lang="es-ES" sz="1200" dirty="0">
                <a:solidFill>
                  <a:schemeClr val="bg1"/>
                </a:solidFill>
                <a:latin typeface="Verdana" panose="020B0604030504040204" pitchFamily="34" charset="0"/>
                <a:ea typeface="Verdana" panose="020B0604030504040204" pitchFamily="34" charset="0"/>
              </a:rPr>
              <a:t>La temporada seca o de menos lluvias de mitad de año en gran parte del país estará supeditada, durante el mes de agosto, al paso de ondas tropicales. Por tal razón se recomienda estar atentos ante la posibilidad de amenazas de origen hidrometeorológico como son los incendios de la cobertura vegetal, los deslizamientos de tierra y las crecientes súbitas.</a:t>
            </a:r>
          </a:p>
          <a:p>
            <a:pPr algn="just"/>
            <a:endParaRPr lang="es-ES" sz="1200" dirty="0">
              <a:solidFill>
                <a:schemeClr val="bg1"/>
              </a:solidFill>
              <a:latin typeface="Verdana" panose="020B0604030504040204" pitchFamily="34" charset="0"/>
              <a:ea typeface="Verdana" panose="020B0604030504040204" pitchFamily="34" charset="0"/>
            </a:endParaRPr>
          </a:p>
          <a:p>
            <a:pPr algn="just"/>
            <a:r>
              <a:rPr lang="es-ES" sz="1200" dirty="0">
                <a:solidFill>
                  <a:schemeClr val="bg1"/>
                </a:solidFill>
                <a:latin typeface="Verdana"/>
                <a:ea typeface="Verdana"/>
              </a:rPr>
              <a:t>El día más lluvioso, a nivel nacional, fue el 16 de agosto 2026, con una precipitación total de 9665.8 </a:t>
            </a:r>
            <a:r>
              <a:rPr lang="es-ES" sz="1200" dirty="0" err="1">
                <a:solidFill>
                  <a:schemeClr val="bg1"/>
                </a:solidFill>
                <a:latin typeface="Verdana"/>
                <a:ea typeface="Verdana"/>
              </a:rPr>
              <a:t>mm.</a:t>
            </a:r>
            <a:r>
              <a:rPr lang="es-ES" sz="1200" dirty="0">
                <a:solidFill>
                  <a:schemeClr val="bg1"/>
                </a:solidFill>
                <a:latin typeface="Verdana"/>
                <a:ea typeface="Verdana"/>
              </a:rPr>
              <a:t> A nivel de estación y/o municipio, se presentó un registro máximo del mes, con 198,7 mm en 24 horas, en la estación APTO EL CARAÑO en el municipio de Quibdó, departamento de Chocó, el día 28 de agosto 2026. </a:t>
            </a:r>
            <a:endParaRPr lang="es-ES" sz="2000" dirty="0">
              <a:solidFill>
                <a:schemeClr val="bg1"/>
              </a:solidFill>
              <a:cs typeface="Calibri"/>
            </a:endParaRPr>
          </a:p>
          <a:p>
            <a:pPr algn="just"/>
            <a:endParaRPr lang="es-ES" sz="1100" dirty="0">
              <a:solidFill>
                <a:schemeClr val="bg1"/>
              </a:solidFill>
              <a:latin typeface="Verdana" panose="020B0604030504040204" pitchFamily="34" charset="0"/>
              <a:ea typeface="Verdana" panose="020B0604030504040204" pitchFamily="34" charset="0"/>
            </a:endParaRPr>
          </a:p>
          <a:p>
            <a:pPr algn="just"/>
            <a:endParaRPr lang="es-ES" sz="1200" dirty="0">
              <a:solidFill>
                <a:schemeClr val="bg1"/>
              </a:solidFill>
              <a:latin typeface="Verdana" panose="020B0604030504040204" pitchFamily="34" charset="0"/>
              <a:ea typeface="Verdana" panose="020B0604030504040204" pitchFamily="34" charset="0"/>
            </a:endParaRPr>
          </a:p>
        </p:txBody>
      </p:sp>
      <p:sp>
        <p:nvSpPr>
          <p:cNvPr id="24" name="Rectángulo 23">
            <a:extLst>
              <a:ext uri="{FF2B5EF4-FFF2-40B4-BE49-F238E27FC236}">
                <a16:creationId xmlns:a16="http://schemas.microsoft.com/office/drawing/2014/main" id="{3E8C392D-6AEB-FF22-0D4E-9B5C39A8B137}"/>
              </a:ext>
            </a:extLst>
          </p:cNvPr>
          <p:cNvSpPr/>
          <p:nvPr/>
        </p:nvSpPr>
        <p:spPr>
          <a:xfrm>
            <a:off x="173266" y="5440358"/>
            <a:ext cx="4341396" cy="1015663"/>
          </a:xfrm>
          <a:prstGeom prst="rect">
            <a:avLst/>
          </a:prstGeom>
        </p:spPr>
        <p:txBody>
          <a:bodyPr wrap="square">
            <a:spAutoFit/>
          </a:bodyPr>
          <a:lstStyle/>
          <a:p>
            <a:pPr algn="just"/>
            <a:r>
              <a:rPr lang="es-ES" sz="1000" dirty="0">
                <a:solidFill>
                  <a:schemeClr val="tx1">
                    <a:lumMod val="50000"/>
                    <a:lumOff val="50000"/>
                  </a:schemeClr>
                </a:solidFill>
                <a:latin typeface="Verdana" panose="020B0604030504040204" pitchFamily="34" charset="0"/>
                <a:ea typeface="Verdana" panose="020B0604030504040204" pitchFamily="34" charset="0"/>
              </a:rPr>
              <a:t>Durante el mes de agosto del presente año se han identificado lluvias con bajos acumulados (marcados en tonos blancos) en la península de La Guajira y el centro y sur de la región Andina. Por el contrario, se han observado lluvias con elevados acumulados (indicadas en tonos rojos oscuros) en áreas de los</a:t>
            </a:r>
          </a:p>
          <a:p>
            <a:pPr algn="just"/>
            <a:r>
              <a:rPr lang="es-ES" sz="1000" dirty="0">
                <a:solidFill>
                  <a:schemeClr val="tx1">
                    <a:lumMod val="50000"/>
                    <a:lumOff val="50000"/>
                  </a:schemeClr>
                </a:solidFill>
                <a:latin typeface="Verdana" panose="020B0604030504040204" pitchFamily="34" charset="0"/>
                <a:ea typeface="Verdana" panose="020B0604030504040204" pitchFamily="34" charset="0"/>
              </a:rPr>
              <a:t>departamentos de Chocó y Cauca.</a:t>
            </a:r>
            <a:endParaRPr lang="en-US" sz="1000"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25" name="Rectángulo 24">
            <a:extLst>
              <a:ext uri="{FF2B5EF4-FFF2-40B4-BE49-F238E27FC236}">
                <a16:creationId xmlns:a16="http://schemas.microsoft.com/office/drawing/2014/main" id="{16A5E1B3-CA5F-37F8-E912-45110C6A34BC}"/>
              </a:ext>
            </a:extLst>
          </p:cNvPr>
          <p:cNvSpPr/>
          <p:nvPr/>
        </p:nvSpPr>
        <p:spPr>
          <a:xfrm>
            <a:off x="7677339" y="5324763"/>
            <a:ext cx="4518828" cy="1169551"/>
          </a:xfrm>
          <a:prstGeom prst="rect">
            <a:avLst/>
          </a:prstGeom>
        </p:spPr>
        <p:txBody>
          <a:bodyPr wrap="square">
            <a:spAutoFit/>
          </a:bodyPr>
          <a:lstStyle/>
          <a:p>
            <a:pPr algn="just"/>
            <a:r>
              <a:rPr lang="es-ES" sz="1000" dirty="0">
                <a:solidFill>
                  <a:schemeClr val="tx1">
                    <a:lumMod val="50000"/>
                    <a:lumOff val="50000"/>
                  </a:schemeClr>
                </a:solidFill>
                <a:latin typeface="Verdana" panose="020B0604030504040204" pitchFamily="34" charset="0"/>
                <a:ea typeface="Verdana" panose="020B0604030504040204" pitchFamily="34" charset="0"/>
              </a:rPr>
              <a:t>En lo corrido del mes de agosto, de acuerdo con la anomalía ponderada de la lluvia, se observaron déficits mayores al 90 % (indicados en tonos rojos) en áreas de La Guajira, Norte de Santander, occidente de Cundinamarca, Tolima, noreste de Valle del Cauca y oriente de Nariño. En contraste se reportaron excesos de lluvia, mayores al 90 % (representados en tonos azules oscuros) en el sur de Huila y área costera de Cauca y Nariño.</a:t>
            </a:r>
            <a:endParaRPr lang="en-US" sz="1000"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26" name="CuadroTexto 25">
            <a:extLst>
              <a:ext uri="{FF2B5EF4-FFF2-40B4-BE49-F238E27FC236}">
                <a16:creationId xmlns:a16="http://schemas.microsoft.com/office/drawing/2014/main" id="{26EDCAFD-B49F-7D7D-7677-A8FB3B6AFD0F}"/>
              </a:ext>
            </a:extLst>
          </p:cNvPr>
          <p:cNvSpPr txBox="1"/>
          <p:nvPr/>
        </p:nvSpPr>
        <p:spPr>
          <a:xfrm>
            <a:off x="43706" y="6445919"/>
            <a:ext cx="3434678" cy="230832"/>
          </a:xfrm>
          <a:prstGeom prst="rect">
            <a:avLst/>
          </a:prstGeom>
          <a:noFill/>
        </p:spPr>
        <p:txBody>
          <a:bodyPr wrap="square">
            <a:spAutoFit/>
          </a:bodyPr>
          <a:lstStyle/>
          <a:p>
            <a:r>
              <a:rPr lang="es-MX" sz="900" i="1" dirty="0">
                <a:solidFill>
                  <a:schemeClr val="tx1">
                    <a:lumMod val="50000"/>
                    <a:lumOff val="50000"/>
                  </a:schemeClr>
                </a:solidFill>
                <a:latin typeface="Verdana" panose="020B0604030504040204" pitchFamily="34" charset="0"/>
                <a:ea typeface="Verdana" panose="020B0604030504040204" pitchFamily="34" charset="0"/>
              </a:rPr>
              <a:t>31 de agosto de 2026. Fuente: IDEAM, 2026.</a:t>
            </a:r>
          </a:p>
        </p:txBody>
      </p:sp>
      <p:pic>
        <p:nvPicPr>
          <p:cNvPr id="10" name="Imagen 9">
            <a:extLst>
              <a:ext uri="{FF2B5EF4-FFF2-40B4-BE49-F238E27FC236}">
                <a16:creationId xmlns:a16="http://schemas.microsoft.com/office/drawing/2014/main" id="{BC20DB22-247F-C21A-47A7-53F08E0FDC33}"/>
              </a:ext>
            </a:extLst>
          </p:cNvPr>
          <p:cNvPicPr>
            <a:picLocks noChangeAspect="1"/>
          </p:cNvPicPr>
          <p:nvPr/>
        </p:nvPicPr>
        <p:blipFill>
          <a:blip r:embed="rId6"/>
          <a:stretch>
            <a:fillRect/>
          </a:stretch>
        </p:blipFill>
        <p:spPr>
          <a:xfrm>
            <a:off x="8404306" y="1368198"/>
            <a:ext cx="3063255" cy="3965378"/>
          </a:xfrm>
          <a:prstGeom prst="rect">
            <a:avLst/>
          </a:prstGeom>
        </p:spPr>
      </p:pic>
      <p:pic>
        <p:nvPicPr>
          <p:cNvPr id="12" name="Imagen 11">
            <a:extLst>
              <a:ext uri="{FF2B5EF4-FFF2-40B4-BE49-F238E27FC236}">
                <a16:creationId xmlns:a16="http://schemas.microsoft.com/office/drawing/2014/main" id="{F5AAE5EE-C4C9-BD17-C875-59BFF142FEB6}"/>
              </a:ext>
            </a:extLst>
          </p:cNvPr>
          <p:cNvPicPr>
            <a:picLocks noChangeAspect="1"/>
          </p:cNvPicPr>
          <p:nvPr/>
        </p:nvPicPr>
        <p:blipFill>
          <a:blip r:embed="rId7"/>
          <a:stretch>
            <a:fillRect/>
          </a:stretch>
        </p:blipFill>
        <p:spPr>
          <a:xfrm>
            <a:off x="763554" y="1400611"/>
            <a:ext cx="3120704" cy="4039747"/>
          </a:xfrm>
          <a:prstGeom prst="rect">
            <a:avLst/>
          </a:prstGeom>
        </p:spPr>
      </p:pic>
    </p:spTree>
    <p:extLst>
      <p:ext uri="{BB962C8B-B14F-4D97-AF65-F5344CB8AC3E}">
        <p14:creationId xmlns:p14="http://schemas.microsoft.com/office/powerpoint/2010/main" val="3631943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3BC05-5F13-BA9B-8AE1-AB468555A92E}"/>
            </a:ext>
          </a:extLst>
        </p:cNvPr>
        <p:cNvGrpSpPr/>
        <p:nvPr/>
      </p:nvGrpSpPr>
      <p:grpSpPr>
        <a:xfrm>
          <a:off x="0" y="0"/>
          <a:ext cx="0" cy="0"/>
          <a:chOff x="0" y="0"/>
          <a:chExt cx="0" cy="0"/>
        </a:xfrm>
      </p:grpSpPr>
      <p:pic>
        <p:nvPicPr>
          <p:cNvPr id="8" name="Marcador de contenido 7">
            <a:extLst>
              <a:ext uri="{FF2B5EF4-FFF2-40B4-BE49-F238E27FC236}">
                <a16:creationId xmlns:a16="http://schemas.microsoft.com/office/drawing/2014/main" id="{93D50343-5BC5-2404-9FC0-687FA3DFD061}"/>
              </a:ext>
            </a:extLst>
          </p:cNvPr>
          <p:cNvPicPr>
            <a:picLocks noGrp="1" noChangeAspect="1"/>
          </p:cNvPicPr>
          <p:nvPr>
            <p:ph idx="1"/>
          </p:nvPr>
        </p:nvPicPr>
        <p:blipFill>
          <a:blip r:embed="rId2"/>
          <a:stretch>
            <a:fillRect/>
          </a:stretch>
        </p:blipFill>
        <p:spPr>
          <a:xfrm>
            <a:off x="8913360" y="1129085"/>
            <a:ext cx="3217628" cy="4798476"/>
          </a:xfrm>
          <a:prstGeom prst="rect">
            <a:avLst/>
          </a:prstGeom>
        </p:spPr>
      </p:pic>
      <p:sp>
        <p:nvSpPr>
          <p:cNvPr id="4" name="Diagrama de flujo: operación manual 29">
            <a:extLst>
              <a:ext uri="{FF2B5EF4-FFF2-40B4-BE49-F238E27FC236}">
                <a16:creationId xmlns:a16="http://schemas.microsoft.com/office/drawing/2014/main" id="{A7FAD68E-8C72-69EE-A9BD-AF7A273DB8DA}"/>
              </a:ext>
            </a:extLst>
          </p:cNvPr>
          <p:cNvSpPr/>
          <p:nvPr/>
        </p:nvSpPr>
        <p:spPr>
          <a:xfrm>
            <a:off x="2608671"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Título 6">
            <a:extLst>
              <a:ext uri="{FF2B5EF4-FFF2-40B4-BE49-F238E27FC236}">
                <a16:creationId xmlns:a16="http://schemas.microsoft.com/office/drawing/2014/main" id="{D681401D-D854-3247-ED4C-373C420C5207}"/>
              </a:ext>
            </a:extLst>
          </p:cNvPr>
          <p:cNvSpPr txBox="1">
            <a:spLocks/>
          </p:cNvSpPr>
          <p:nvPr/>
        </p:nvSpPr>
        <p:spPr>
          <a:xfrm>
            <a:off x="3634174" y="-48064"/>
            <a:ext cx="5669280" cy="757130"/>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Panorama nacional</a:t>
            </a:r>
          </a:p>
          <a:p>
            <a:pPr algn="ctr"/>
            <a:r>
              <a:rPr lang="es-MX" sz="1600" b="1" dirty="0">
                <a:solidFill>
                  <a:schemeClr val="bg1"/>
                </a:solidFill>
                <a:latin typeface="Verdana" panose="020B0604030504040204" pitchFamily="34" charset="0"/>
                <a:ea typeface="Verdana" panose="020B0604030504040204" pitchFamily="34" charset="0"/>
              </a:rPr>
              <a:t>Temperatura mensual (Información preliminar)</a:t>
            </a:r>
          </a:p>
          <a:p>
            <a:pPr algn="ctr"/>
            <a:r>
              <a:rPr lang="es-MX" sz="1600" b="1" dirty="0">
                <a:solidFill>
                  <a:schemeClr val="bg1"/>
                </a:solidFill>
                <a:latin typeface="Verdana" panose="020B0604030504040204" pitchFamily="34" charset="0"/>
                <a:ea typeface="Verdana" panose="020B0604030504040204" pitchFamily="34" charset="0"/>
              </a:rPr>
              <a:t>Agosto 2026</a:t>
            </a:r>
            <a:endParaRPr lang="es-ES" sz="1600" dirty="0">
              <a:solidFill>
                <a:schemeClr val="bg1"/>
              </a:solidFill>
              <a:latin typeface="Verdana" panose="020B0604030504040204" pitchFamily="34" charset="0"/>
              <a:ea typeface="Verdana" panose="020B0604030504040204" pitchFamily="34" charset="0"/>
            </a:endParaRPr>
          </a:p>
        </p:txBody>
      </p:sp>
      <p:pic>
        <p:nvPicPr>
          <p:cNvPr id="3" name="Imagen 2" descr="Imagen que contiene Texto&#10;&#10;El contenido generado por IA puede ser incorrecto.">
            <a:extLst>
              <a:ext uri="{FF2B5EF4-FFF2-40B4-BE49-F238E27FC236}">
                <a16:creationId xmlns:a16="http://schemas.microsoft.com/office/drawing/2014/main" id="{26732940-37C7-E446-8074-B6A35C636FCC}"/>
              </a:ext>
            </a:extLst>
          </p:cNvPr>
          <p:cNvPicPr>
            <a:picLocks noChangeAspect="1"/>
          </p:cNvPicPr>
          <p:nvPr/>
        </p:nvPicPr>
        <p:blipFill>
          <a:blip r:embed="rId3"/>
          <a:srcRect l="80541" t="7895" r="1730"/>
          <a:stretch>
            <a:fillRect/>
          </a:stretch>
        </p:blipFill>
        <p:spPr>
          <a:xfrm>
            <a:off x="3069203" y="111317"/>
            <a:ext cx="492981" cy="479774"/>
          </a:xfrm>
          <a:prstGeom prst="rect">
            <a:avLst/>
          </a:prstGeom>
        </p:spPr>
      </p:pic>
      <p:pic>
        <p:nvPicPr>
          <p:cNvPr id="18" name="Imagen 17">
            <a:extLst>
              <a:ext uri="{FF2B5EF4-FFF2-40B4-BE49-F238E27FC236}">
                <a16:creationId xmlns:a16="http://schemas.microsoft.com/office/drawing/2014/main" id="{8DFF7B48-70E2-31F5-975E-D5C93EED5AD3}"/>
              </a:ext>
            </a:extLst>
          </p:cNvPr>
          <p:cNvPicPr>
            <a:picLocks noChangeAspect="1"/>
          </p:cNvPicPr>
          <p:nvPr/>
        </p:nvPicPr>
        <p:blipFill>
          <a:blip r:embed="rId4"/>
          <a:stretch>
            <a:fillRect/>
          </a:stretch>
        </p:blipFill>
        <p:spPr>
          <a:xfrm>
            <a:off x="43705" y="1033837"/>
            <a:ext cx="8541001" cy="4997122"/>
          </a:xfrm>
          <a:prstGeom prst="rect">
            <a:avLst/>
          </a:prstGeom>
        </p:spPr>
      </p:pic>
      <p:sp>
        <p:nvSpPr>
          <p:cNvPr id="21" name="CuadroTexto 20">
            <a:extLst>
              <a:ext uri="{FF2B5EF4-FFF2-40B4-BE49-F238E27FC236}">
                <a16:creationId xmlns:a16="http://schemas.microsoft.com/office/drawing/2014/main" id="{DC46824E-3E58-33B7-D1E2-6DECFA26B552}"/>
              </a:ext>
            </a:extLst>
          </p:cNvPr>
          <p:cNvSpPr txBox="1"/>
          <p:nvPr/>
        </p:nvSpPr>
        <p:spPr>
          <a:xfrm>
            <a:off x="43706" y="6445919"/>
            <a:ext cx="3434678" cy="230832"/>
          </a:xfrm>
          <a:prstGeom prst="rect">
            <a:avLst/>
          </a:prstGeom>
          <a:noFill/>
        </p:spPr>
        <p:txBody>
          <a:bodyPr wrap="square">
            <a:spAutoFit/>
          </a:bodyPr>
          <a:lstStyle/>
          <a:p>
            <a:r>
              <a:rPr lang="es-MX" sz="900" i="1" dirty="0">
                <a:solidFill>
                  <a:schemeClr val="tx1">
                    <a:lumMod val="50000"/>
                    <a:lumOff val="50000"/>
                  </a:schemeClr>
                </a:solidFill>
                <a:latin typeface="Verdana" panose="020B0604030504040204" pitchFamily="34" charset="0"/>
                <a:ea typeface="Verdana" panose="020B0604030504040204" pitchFamily="34" charset="0"/>
              </a:rPr>
              <a:t>31 de agosto de 2026. Fuente: OSPA - IDEAM, 2026.</a:t>
            </a:r>
          </a:p>
        </p:txBody>
      </p:sp>
      <p:sp>
        <p:nvSpPr>
          <p:cNvPr id="23" name="Rectángulo 22">
            <a:extLst>
              <a:ext uri="{FF2B5EF4-FFF2-40B4-BE49-F238E27FC236}">
                <a16:creationId xmlns:a16="http://schemas.microsoft.com/office/drawing/2014/main" id="{C83E18F1-CB99-1BF9-A5DB-2313BBE9F94E}"/>
              </a:ext>
            </a:extLst>
          </p:cNvPr>
          <p:cNvSpPr/>
          <p:nvPr/>
        </p:nvSpPr>
        <p:spPr>
          <a:xfrm>
            <a:off x="9234062" y="2217720"/>
            <a:ext cx="2576223" cy="3416320"/>
          </a:xfrm>
          <a:prstGeom prst="rect">
            <a:avLst/>
          </a:prstGeom>
        </p:spPr>
        <p:txBody>
          <a:bodyPr wrap="square" lIns="91440" tIns="45720" rIns="91440" bIns="45720" anchor="t">
            <a:spAutoFit/>
          </a:bodyPr>
          <a:lstStyle/>
          <a:p>
            <a:pPr algn="just"/>
            <a:r>
              <a:rPr lang="es-ES" sz="1200" dirty="0">
                <a:solidFill>
                  <a:schemeClr val="bg1"/>
                </a:solidFill>
                <a:latin typeface="Verdana"/>
                <a:ea typeface="Verdana"/>
                <a:cs typeface="Verdana" panose="020B0604030504040204" pitchFamily="34" charset="0"/>
              </a:rPr>
              <a:t>Durante agosto de 2026, las temperaturas presentaron variaciones a nivel nacional, registrándose los valores más altos y bajos en diferentes regiones del país. La temperatura máxima del mes fue de 42.9 °C, registrada el 10 de agosto 2026, en la estación APTO ALFONSO LÓPEZ PUMAREJO, municipio de Valledupar, departamento de Cesar. Por su parte, la temperatura mínima alcanzó  -0.2 °C, registrada en la estación CERINZA, municipio de Cerinza, departamento de Boyacá, el 12 de agosto 2026.</a:t>
            </a:r>
          </a:p>
        </p:txBody>
      </p:sp>
      <p:sp>
        <p:nvSpPr>
          <p:cNvPr id="25" name="Rectángulo 24">
            <a:extLst>
              <a:ext uri="{FF2B5EF4-FFF2-40B4-BE49-F238E27FC236}">
                <a16:creationId xmlns:a16="http://schemas.microsoft.com/office/drawing/2014/main" id="{EF7F00A1-F172-00AA-7263-0BEFFEC319F1}"/>
              </a:ext>
            </a:extLst>
          </p:cNvPr>
          <p:cNvSpPr/>
          <p:nvPr/>
        </p:nvSpPr>
        <p:spPr>
          <a:xfrm>
            <a:off x="8913360" y="1425064"/>
            <a:ext cx="3135776" cy="523220"/>
          </a:xfrm>
          <a:prstGeom prst="rect">
            <a:avLst/>
          </a:prstGeom>
        </p:spPr>
        <p:txBody>
          <a:bodyPr wrap="square" lIns="91440" tIns="45720" rIns="91440" bIns="45720" anchor="t">
            <a:spAutoFit/>
          </a:bodyPr>
          <a:lstStyle/>
          <a:p>
            <a:pPr algn="ctr"/>
            <a:r>
              <a:rPr lang="es-ES" sz="1400" b="1" dirty="0">
                <a:solidFill>
                  <a:schemeClr val="bg1"/>
                </a:solidFill>
                <a:latin typeface="Verdana"/>
                <a:ea typeface="Verdana"/>
                <a:cs typeface="Verdana" panose="020B0604030504040204" pitchFamily="34" charset="0"/>
              </a:rPr>
              <a:t>TEMPERATURA MÁXIMA Y MÍNIMA:</a:t>
            </a:r>
          </a:p>
        </p:txBody>
      </p:sp>
    </p:spTree>
    <p:extLst>
      <p:ext uri="{BB962C8B-B14F-4D97-AF65-F5344CB8AC3E}">
        <p14:creationId xmlns:p14="http://schemas.microsoft.com/office/powerpoint/2010/main" val="4230430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a:extLst>
              <a:ext uri="{FF2B5EF4-FFF2-40B4-BE49-F238E27FC236}">
                <a16:creationId xmlns:a16="http://schemas.microsoft.com/office/drawing/2014/main" id="{B8923BF1-FBF5-CB64-6E45-9D5CDB8E94D1}"/>
              </a:ext>
            </a:extLst>
          </p:cNvPr>
          <p:cNvPicPr>
            <a:picLocks noGrp="1" noChangeAspect="1"/>
          </p:cNvPicPr>
          <p:nvPr>
            <p:ph idx="1"/>
          </p:nvPr>
        </p:nvPicPr>
        <p:blipFill>
          <a:blip r:embed="rId2"/>
          <a:stretch>
            <a:fillRect/>
          </a:stretch>
        </p:blipFill>
        <p:spPr>
          <a:xfrm>
            <a:off x="7519598" y="757130"/>
            <a:ext cx="4556974" cy="4298019"/>
          </a:xfrm>
          <a:prstGeom prst="rect">
            <a:avLst/>
          </a:prstGeom>
        </p:spPr>
      </p:pic>
      <p:sp>
        <p:nvSpPr>
          <p:cNvPr id="4" name="Diagrama de flujo: operación manual 29">
            <a:extLst>
              <a:ext uri="{FF2B5EF4-FFF2-40B4-BE49-F238E27FC236}">
                <a16:creationId xmlns:a16="http://schemas.microsoft.com/office/drawing/2014/main" id="{43BE162B-346B-E52E-9489-86A180D2271E}"/>
              </a:ext>
            </a:extLst>
          </p:cNvPr>
          <p:cNvSpPr/>
          <p:nvPr/>
        </p:nvSpPr>
        <p:spPr>
          <a:xfrm>
            <a:off x="2972652"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Título 6">
            <a:extLst>
              <a:ext uri="{FF2B5EF4-FFF2-40B4-BE49-F238E27FC236}">
                <a16:creationId xmlns:a16="http://schemas.microsoft.com/office/drawing/2014/main" id="{B6A3D6F8-5483-55BC-7E86-8B66C183270A}"/>
              </a:ext>
            </a:extLst>
          </p:cNvPr>
          <p:cNvSpPr txBox="1">
            <a:spLocks/>
          </p:cNvSpPr>
          <p:nvPr/>
        </p:nvSpPr>
        <p:spPr>
          <a:xfrm>
            <a:off x="4470831" y="-48509"/>
            <a:ext cx="4322618" cy="757130"/>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Panorama nacional</a:t>
            </a:r>
          </a:p>
          <a:p>
            <a:pPr algn="ctr"/>
            <a:r>
              <a:rPr lang="es-MX" sz="1600" b="1" dirty="0">
                <a:solidFill>
                  <a:schemeClr val="bg1"/>
                </a:solidFill>
                <a:latin typeface="Verdana" panose="020B0604030504040204" pitchFamily="34" charset="0"/>
                <a:ea typeface="Verdana" panose="020B0604030504040204" pitchFamily="34" charset="0"/>
              </a:rPr>
              <a:t>Puntos de calor – </a:t>
            </a:r>
            <a:r>
              <a:rPr lang="es-MX" sz="1600" b="1" dirty="0" err="1">
                <a:solidFill>
                  <a:schemeClr val="bg1"/>
                </a:solidFill>
                <a:latin typeface="Verdana" panose="020B0604030504040204" pitchFamily="34" charset="0"/>
                <a:ea typeface="Verdana" panose="020B0604030504040204" pitchFamily="34" charset="0"/>
              </a:rPr>
              <a:t>Firms</a:t>
            </a:r>
            <a:endParaRPr lang="es-MX" sz="1600" b="1" dirty="0">
              <a:solidFill>
                <a:schemeClr val="bg1"/>
              </a:solidFill>
              <a:latin typeface="Verdana" panose="020B0604030504040204" pitchFamily="34" charset="0"/>
              <a:ea typeface="Verdana" panose="020B0604030504040204" pitchFamily="34" charset="0"/>
            </a:endParaRPr>
          </a:p>
          <a:p>
            <a:pPr algn="ctr"/>
            <a:r>
              <a:rPr lang="es-MX" sz="1600" b="1" dirty="0">
                <a:solidFill>
                  <a:schemeClr val="bg1"/>
                </a:solidFill>
                <a:latin typeface="Verdana" panose="020B0604030504040204" pitchFamily="34" charset="0"/>
                <a:ea typeface="Verdana" panose="020B0604030504040204" pitchFamily="34" charset="0"/>
              </a:rPr>
              <a:t>Agosto 2026</a:t>
            </a:r>
            <a:endParaRPr lang="es-ES" sz="1600" dirty="0">
              <a:solidFill>
                <a:schemeClr val="bg1"/>
              </a:solidFill>
              <a:latin typeface="Verdana" panose="020B0604030504040204" pitchFamily="34" charset="0"/>
              <a:ea typeface="Verdana" panose="020B0604030504040204" pitchFamily="34" charset="0"/>
            </a:endParaRPr>
          </a:p>
        </p:txBody>
      </p:sp>
      <p:pic>
        <p:nvPicPr>
          <p:cNvPr id="6" name="Picture 4" descr="Your Utah, Your Future - Air Quality">
            <a:extLst>
              <a:ext uri="{FF2B5EF4-FFF2-40B4-BE49-F238E27FC236}">
                <a16:creationId xmlns:a16="http://schemas.microsoft.com/office/drawing/2014/main" id="{3E62AFB8-175E-867F-DA30-0BD7C75A062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428314" y="65188"/>
            <a:ext cx="624026" cy="53062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1DB8E4DD-F488-AEFE-FFB1-A234CC73D8E1}"/>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776949" y="855734"/>
            <a:ext cx="408819" cy="556772"/>
          </a:xfrm>
          <a:prstGeom prst="rect">
            <a:avLst/>
          </a:prstGeom>
        </p:spPr>
      </p:pic>
      <p:sp>
        <p:nvSpPr>
          <p:cNvPr id="10" name="CuadroTexto 9">
            <a:extLst>
              <a:ext uri="{FF2B5EF4-FFF2-40B4-BE49-F238E27FC236}">
                <a16:creationId xmlns:a16="http://schemas.microsoft.com/office/drawing/2014/main" id="{58241CF0-E0B0-716B-4FAC-5C94439618C6}"/>
              </a:ext>
            </a:extLst>
          </p:cNvPr>
          <p:cNvSpPr txBox="1"/>
          <p:nvPr/>
        </p:nvSpPr>
        <p:spPr>
          <a:xfrm>
            <a:off x="8247935" y="976186"/>
            <a:ext cx="3921839" cy="307777"/>
          </a:xfrm>
          <a:prstGeom prst="rect">
            <a:avLst/>
          </a:prstGeom>
          <a:noFill/>
        </p:spPr>
        <p:txBody>
          <a:bodyPr wrap="square" lIns="91440" tIns="45720" rIns="91440" bIns="45720" rtlCol="0" anchor="t">
            <a:spAutoFit/>
          </a:bodyPr>
          <a:lstStyle/>
          <a:p>
            <a:r>
              <a:rPr lang="es-MX" sz="1400" b="1" dirty="0">
                <a:solidFill>
                  <a:schemeClr val="bg1"/>
                </a:solidFill>
                <a:latin typeface="Verdana"/>
                <a:ea typeface="Verdana"/>
              </a:rPr>
              <a:t>Incendios de la cobertura vegetal:</a:t>
            </a:r>
          </a:p>
        </p:txBody>
      </p:sp>
      <p:sp>
        <p:nvSpPr>
          <p:cNvPr id="11" name="Rectángulo 10">
            <a:extLst>
              <a:ext uri="{FF2B5EF4-FFF2-40B4-BE49-F238E27FC236}">
                <a16:creationId xmlns:a16="http://schemas.microsoft.com/office/drawing/2014/main" id="{9ACF4770-FE96-0BDF-C516-392F0D8B6CB6}"/>
              </a:ext>
            </a:extLst>
          </p:cNvPr>
          <p:cNvSpPr/>
          <p:nvPr/>
        </p:nvSpPr>
        <p:spPr>
          <a:xfrm>
            <a:off x="7657106" y="1441912"/>
            <a:ext cx="4386139" cy="1441228"/>
          </a:xfrm>
          <a:prstGeom prst="rect">
            <a:avLst/>
          </a:prstGeom>
          <a:noFill/>
        </p:spPr>
        <p:txBody>
          <a:bodyPr wrap="square" lIns="91440" tIns="45720" rIns="91440" bIns="45720" anchor="t">
            <a:spAutoFit/>
          </a:bodyPr>
          <a:lstStyle/>
          <a:p>
            <a:pPr algn="just">
              <a:lnSpc>
                <a:spcPct val="120000"/>
              </a:lnSpc>
            </a:pPr>
            <a:r>
              <a:rPr lang="es-MX" sz="900" dirty="0">
                <a:solidFill>
                  <a:schemeClr val="bg1"/>
                </a:solidFill>
                <a:latin typeface="Verdana"/>
                <a:ea typeface="Verdana"/>
                <a:cs typeface="Calibri"/>
              </a:rPr>
              <a:t>A</a:t>
            </a:r>
            <a:r>
              <a:rPr lang="es-ES" sz="900" dirty="0">
                <a:solidFill>
                  <a:schemeClr val="bg1"/>
                </a:solidFill>
                <a:latin typeface="Verdana"/>
                <a:ea typeface="Verdana"/>
                <a:cs typeface="Calibri"/>
              </a:rPr>
              <a:t> partir del monitoreo satelital (teledetección) de los puntos de calor, efectuado mediante el sistema FIRMS de la NASA, se presenta un aumento en los puntos de calor en la primera quincena del mes los cuales actualmente se encuentran concentrados principalmente en las regiones Caribe, sectores puntuales del norte y sur de la región Andina y sur de la región Pacífica.</a:t>
            </a:r>
            <a:r>
              <a:rPr lang="es-ES" sz="1100" dirty="0">
                <a:solidFill>
                  <a:schemeClr val="bg1"/>
                </a:solidFill>
                <a:latin typeface="Verdana"/>
                <a:ea typeface="Verdana"/>
                <a:cs typeface="Calibri"/>
              </a:rPr>
              <a:t>​</a:t>
            </a:r>
            <a:r>
              <a:rPr lang="es-ES" sz="900" dirty="0">
                <a:solidFill>
                  <a:schemeClr val="bg1"/>
                </a:solidFill>
                <a:latin typeface="Verdana"/>
                <a:ea typeface="Verdana"/>
                <a:cs typeface="Calibri"/>
              </a:rPr>
              <a:t> Se identifica a mediados del mes de agosto una disminución en el número de puntos de calor, (en su mayoría por condiciones secas), en el territorio nacional.</a:t>
            </a:r>
            <a:endParaRPr lang="es-CO" sz="1100" dirty="0">
              <a:solidFill>
                <a:schemeClr val="bg1"/>
              </a:solidFill>
              <a:latin typeface="Verdana"/>
              <a:ea typeface="Verdana"/>
              <a:cs typeface="Calibri"/>
            </a:endParaRPr>
          </a:p>
        </p:txBody>
      </p:sp>
      <p:sp>
        <p:nvSpPr>
          <p:cNvPr id="12" name="Rectángulo 11">
            <a:extLst>
              <a:ext uri="{FF2B5EF4-FFF2-40B4-BE49-F238E27FC236}">
                <a16:creationId xmlns:a16="http://schemas.microsoft.com/office/drawing/2014/main" id="{3646F233-502A-ED4F-A41A-B34B4D2E2D04}"/>
              </a:ext>
            </a:extLst>
          </p:cNvPr>
          <p:cNvSpPr/>
          <p:nvPr/>
        </p:nvSpPr>
        <p:spPr>
          <a:xfrm>
            <a:off x="7657105" y="2959198"/>
            <a:ext cx="4386139" cy="2031325"/>
          </a:xfrm>
          <a:prstGeom prst="rect">
            <a:avLst/>
          </a:prstGeom>
        </p:spPr>
        <p:txBody>
          <a:bodyPr wrap="square" lIns="91440" tIns="45720" rIns="91440" bIns="45720" anchor="t">
            <a:spAutoFit/>
          </a:bodyPr>
          <a:lstStyle/>
          <a:p>
            <a:pPr algn="just"/>
            <a:r>
              <a:rPr lang="es-ES" sz="900" dirty="0">
                <a:solidFill>
                  <a:schemeClr val="bg1"/>
                </a:solidFill>
                <a:latin typeface="Verdana"/>
                <a:ea typeface="Verdana"/>
                <a:cs typeface="Verdana" panose="020B0604030504040204" pitchFamily="34" charset="0"/>
              </a:rPr>
              <a:t>Es importante considerar que los registros de incendios obtenidos en campo no son comparables con los registros de emisiones de radiación térmica presentados en FIRMS de la NASA, los cuales se obtienen mediante detección satelital, ya que:</a:t>
            </a:r>
          </a:p>
          <a:p>
            <a:pPr algn="just"/>
            <a:endParaRPr lang="es-ES" sz="900" dirty="0">
              <a:solidFill>
                <a:schemeClr val="bg1"/>
              </a:solidFill>
              <a:latin typeface="Verdana"/>
              <a:ea typeface="Verdana"/>
              <a:cs typeface="Verdana" panose="020B0604030504040204" pitchFamily="34" charset="0"/>
            </a:endParaRPr>
          </a:p>
          <a:p>
            <a:pPr marL="228600" indent="-228600" algn="just">
              <a:buAutoNum type="arabicParenR"/>
            </a:pPr>
            <a:r>
              <a:rPr lang="es-ES" sz="900" dirty="0">
                <a:solidFill>
                  <a:schemeClr val="bg1"/>
                </a:solidFill>
                <a:latin typeface="Verdana"/>
                <a:ea typeface="Verdana"/>
                <a:cs typeface="Verdana" panose="020B0604030504040204" pitchFamily="34" charset="0"/>
              </a:rPr>
              <a:t>La cantidad de focos no implica el número de incendios (varios focos pueden ser puntos calientes de un solo incendio). </a:t>
            </a:r>
          </a:p>
          <a:p>
            <a:pPr marL="228600" indent="-228600" algn="just">
              <a:buAutoNum type="arabicParenR"/>
            </a:pPr>
            <a:r>
              <a:rPr lang="es-ES" sz="900" dirty="0">
                <a:solidFill>
                  <a:schemeClr val="bg1"/>
                </a:solidFill>
                <a:latin typeface="Verdana"/>
                <a:ea typeface="Verdana"/>
                <a:cs typeface="Verdana" panose="020B0604030504040204" pitchFamily="34" charset="0"/>
              </a:rPr>
              <a:t>La cantidad de focos no es igual a la totalidad de incendios que se presentan en un momento, pueden ser simplemente registros de temperaturas similares a las emanadas por incendios, pero procedentes de otras fuentes. </a:t>
            </a:r>
          </a:p>
          <a:p>
            <a:pPr marL="228600" indent="-228600" algn="just">
              <a:buAutoNum type="arabicParenR"/>
            </a:pPr>
            <a:r>
              <a:rPr lang="es-ES" sz="900" dirty="0">
                <a:solidFill>
                  <a:schemeClr val="bg1"/>
                </a:solidFill>
                <a:latin typeface="Verdana"/>
                <a:ea typeface="Verdana"/>
                <a:cs typeface="Verdana" panose="020B0604030504040204" pitchFamily="34" charset="0"/>
              </a:rPr>
              <a:t>No todos los incendios que se presentan en un momento dado son registrados por los satélites (en ocasiones la presencia de nubes y la topografía podrían ocultar los incendios).</a:t>
            </a:r>
            <a:endParaRPr lang="en-US" sz="900" dirty="0">
              <a:solidFill>
                <a:schemeClr val="bg1"/>
              </a:solidFill>
              <a:latin typeface="Verdana"/>
              <a:ea typeface="Verdana"/>
              <a:cs typeface="Verdana" panose="020B0604030504040204" pitchFamily="34" charset="0"/>
            </a:endParaRPr>
          </a:p>
        </p:txBody>
      </p:sp>
      <p:sp>
        <p:nvSpPr>
          <p:cNvPr id="13" name="CuadroTexto 12">
            <a:extLst>
              <a:ext uri="{FF2B5EF4-FFF2-40B4-BE49-F238E27FC236}">
                <a16:creationId xmlns:a16="http://schemas.microsoft.com/office/drawing/2014/main" id="{A7DBEADA-8E2A-ADBE-863E-7D76859DEC17}"/>
              </a:ext>
            </a:extLst>
          </p:cNvPr>
          <p:cNvSpPr txBox="1"/>
          <p:nvPr/>
        </p:nvSpPr>
        <p:spPr>
          <a:xfrm>
            <a:off x="67487" y="5168439"/>
            <a:ext cx="11912682" cy="1384995"/>
          </a:xfrm>
          <a:prstGeom prst="rect">
            <a:avLst/>
          </a:prstGeom>
          <a:noFill/>
        </p:spPr>
        <p:txBody>
          <a:bodyPr wrap="square" lIns="91440" tIns="45720" rIns="91440" bIns="45720" rtlCol="0" anchor="t">
            <a:spAutoFit/>
          </a:bodyPr>
          <a:lstStyle/>
          <a:p>
            <a:pPr algn="just"/>
            <a:r>
              <a:rPr lang="es-ES" sz="1200" dirty="0">
                <a:solidFill>
                  <a:schemeClr val="tx1">
                    <a:lumMod val="50000"/>
                    <a:lumOff val="50000"/>
                  </a:schemeClr>
                </a:solidFill>
                <a:ea typeface="Calibri"/>
                <a:cs typeface="Calibri"/>
              </a:rPr>
              <a:t>Durante agosto de 2026 se observó un aumento de presencia de puntos de calor sobre el territorio colombiano, condiciones propias del inicio de la segunda temporada menos lluviosa del año, sobre todo en la región Caribe y la región Andina. Al inicio del mes, la mayor actividad se concentró en sectores del centro de la región Caribe y sur de la región Andina. Posteriormente, entre el 16 de agosto y el 19 de agosto, se evidenció el aumento en los contenidos de humedad tanto en la atmósfera como en superficie el cual favoreció la disminución de la incidencia de radiación solar en superficie y por ende de los puntos de calor, esto consecuente con el día de mayor precipitación (16/08/2026), que se evidenció el 17 de agosto 2026 . De acuerdo con la información de incendios del sistema FIRMS de la NASA, durante los últimos días de agosto, la distribución de los puntos de calor se concentró principalmente hacia la región Caribe y región Andina, retomando un patrón similar al observado al inicio del período  (que, en la mayoría de los casos pueden estar relacionados con incendios de la cobertura vegetal), lo cual podría representar en dichas regiones un deterioro a la calidad del aire por aerosoles procedentes de la quema de biomasa.</a:t>
            </a:r>
          </a:p>
        </p:txBody>
      </p:sp>
      <p:sp>
        <p:nvSpPr>
          <p:cNvPr id="14" name="CuadroTexto 4">
            <a:extLst>
              <a:ext uri="{FF2B5EF4-FFF2-40B4-BE49-F238E27FC236}">
                <a16:creationId xmlns:a16="http://schemas.microsoft.com/office/drawing/2014/main" id="{EBD85E37-2093-09C8-800F-1F0B0CDD26DC}"/>
              </a:ext>
            </a:extLst>
          </p:cNvPr>
          <p:cNvSpPr txBox="1"/>
          <p:nvPr/>
        </p:nvSpPr>
        <p:spPr>
          <a:xfrm>
            <a:off x="192721" y="4554766"/>
            <a:ext cx="3548158" cy="477054"/>
          </a:xfrm>
          <a:prstGeom prst="rect">
            <a:avLst/>
          </a:prstGeom>
          <a:noFill/>
        </p:spPr>
        <p:txBody>
          <a:bodyPr wrap="square" lIns="91440" tIns="45720" rIns="91440" bIns="45720" anchor="t">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MX" sz="800" i="1" dirty="0">
                <a:solidFill>
                  <a:schemeClr val="tx1">
                    <a:lumMod val="50000"/>
                    <a:lumOff val="50000"/>
                  </a:schemeClr>
                </a:solidFill>
                <a:latin typeface="Verdana"/>
                <a:ea typeface="Verdana"/>
                <a:cs typeface="Verdana" panose="020B0604030504040204" pitchFamily="34" charset="0"/>
              </a:rPr>
              <a:t>Incendios – Puntos de calor. </a:t>
            </a:r>
          </a:p>
          <a:p>
            <a:pPr algn="just"/>
            <a:r>
              <a:rPr lang="es-MX" sz="800" i="1" dirty="0">
                <a:solidFill>
                  <a:schemeClr val="tx1">
                    <a:lumMod val="50000"/>
                    <a:lumOff val="50000"/>
                  </a:schemeClr>
                </a:solidFill>
                <a:latin typeface="Verdana"/>
                <a:ea typeface="Verdana"/>
                <a:cs typeface="Verdana" panose="020B0604030504040204" pitchFamily="34" charset="0"/>
              </a:rPr>
              <a:t>Fuente: FIRMS Información de incendios para el sistema de gestión de recursos, NASA, 2026. </a:t>
            </a:r>
          </a:p>
        </p:txBody>
      </p:sp>
      <p:pic>
        <p:nvPicPr>
          <p:cNvPr id="15" name="Imagen 14">
            <a:extLst>
              <a:ext uri="{FF2B5EF4-FFF2-40B4-BE49-F238E27FC236}">
                <a16:creationId xmlns:a16="http://schemas.microsoft.com/office/drawing/2014/main" id="{CE4452E7-E59A-5293-C8DD-DFC3C0627C43}"/>
              </a:ext>
            </a:extLst>
          </p:cNvPr>
          <p:cNvPicPr>
            <a:picLocks noChangeAspect="1"/>
          </p:cNvPicPr>
          <p:nvPr/>
        </p:nvPicPr>
        <p:blipFill>
          <a:blip r:embed="rId7"/>
          <a:stretch>
            <a:fillRect/>
          </a:stretch>
        </p:blipFill>
        <p:spPr>
          <a:xfrm>
            <a:off x="210217" y="4168067"/>
            <a:ext cx="3392321" cy="377313"/>
          </a:xfrm>
          <a:prstGeom prst="rect">
            <a:avLst/>
          </a:prstGeom>
        </p:spPr>
      </p:pic>
      <p:sp>
        <p:nvSpPr>
          <p:cNvPr id="16" name="CuadroTexto 4">
            <a:extLst>
              <a:ext uri="{FF2B5EF4-FFF2-40B4-BE49-F238E27FC236}">
                <a16:creationId xmlns:a16="http://schemas.microsoft.com/office/drawing/2014/main" id="{ECBD3D7E-F0AE-C3C0-B8B9-B9411F91FD11}"/>
              </a:ext>
            </a:extLst>
          </p:cNvPr>
          <p:cNvSpPr txBox="1"/>
          <p:nvPr/>
        </p:nvSpPr>
        <p:spPr>
          <a:xfrm>
            <a:off x="3702836" y="4030708"/>
            <a:ext cx="3716464" cy="584775"/>
          </a:xfrm>
          <a:prstGeom prst="rect">
            <a:avLst/>
          </a:prstGeom>
          <a:noFill/>
        </p:spPr>
        <p:txBody>
          <a:bodyPr wrap="square" lIns="91440" tIns="45720" rIns="91440" bIns="45720" anchor="t">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MX" sz="800" i="1" dirty="0">
                <a:solidFill>
                  <a:schemeClr val="tx1">
                    <a:lumMod val="50000"/>
                    <a:lumOff val="50000"/>
                  </a:schemeClr>
                </a:solidFill>
                <a:latin typeface="Verdana"/>
                <a:ea typeface="Verdana"/>
                <a:cs typeface="Verdana" panose="020B0604030504040204" pitchFamily="34" charset="0"/>
              </a:rPr>
              <a:t>Incendios – Puntos de calor. </a:t>
            </a:r>
          </a:p>
          <a:p>
            <a:pPr algn="just"/>
            <a:r>
              <a:rPr lang="es-MX" sz="800" i="1" dirty="0">
                <a:solidFill>
                  <a:schemeClr val="tx1">
                    <a:lumMod val="50000"/>
                    <a:lumOff val="50000"/>
                  </a:schemeClr>
                </a:solidFill>
                <a:latin typeface="Verdana"/>
                <a:ea typeface="Verdana"/>
                <a:cs typeface="Verdana" panose="020B0604030504040204" pitchFamily="34" charset="0"/>
              </a:rPr>
              <a:t>Fuente: FIRMS Información de incendios para el sistema de gestión de recursos, NASA, 31 de agosto 2026. </a:t>
            </a:r>
          </a:p>
          <a:p>
            <a:pPr algn="just"/>
            <a:endParaRPr lang="es-MX" sz="800" i="1" dirty="0">
              <a:solidFill>
                <a:schemeClr val="tx1">
                  <a:lumMod val="50000"/>
                  <a:lumOff val="50000"/>
                </a:schemeClr>
              </a:solidFill>
              <a:latin typeface="Verdana"/>
              <a:ea typeface="Verdana"/>
              <a:cs typeface="Verdana" panose="020B0604030504040204" pitchFamily="34" charset="0"/>
            </a:endParaRPr>
          </a:p>
        </p:txBody>
      </p:sp>
      <p:pic>
        <p:nvPicPr>
          <p:cNvPr id="17" name="Imagen 16">
            <a:extLst>
              <a:ext uri="{FF2B5EF4-FFF2-40B4-BE49-F238E27FC236}">
                <a16:creationId xmlns:a16="http://schemas.microsoft.com/office/drawing/2014/main" id="{391151D5-B107-265C-A6AC-1FA9D2CDF6D3}"/>
              </a:ext>
            </a:extLst>
          </p:cNvPr>
          <p:cNvPicPr>
            <a:picLocks noChangeAspect="1"/>
          </p:cNvPicPr>
          <p:nvPr/>
        </p:nvPicPr>
        <p:blipFill>
          <a:blip r:embed="rId8">
            <a:extLst>
              <a:ext uri="{28A0092B-C50C-407E-A947-70E740481C1C}">
                <a14:useLocalDpi xmlns:a14="http://schemas.microsoft.com/office/drawing/2010/main" val="0"/>
              </a:ext>
            </a:extLst>
          </a:blip>
          <a:srcRect l="37632" r="25969" b="21888"/>
          <a:stretch>
            <a:fillRect/>
          </a:stretch>
        </p:blipFill>
        <p:spPr>
          <a:xfrm>
            <a:off x="3809056" y="834535"/>
            <a:ext cx="3610243" cy="3243235"/>
          </a:xfrm>
          <a:prstGeom prst="rect">
            <a:avLst/>
          </a:prstGeom>
        </p:spPr>
      </p:pic>
      <p:pic>
        <p:nvPicPr>
          <p:cNvPr id="19" name="Imagen 18">
            <a:extLst>
              <a:ext uri="{FF2B5EF4-FFF2-40B4-BE49-F238E27FC236}">
                <a16:creationId xmlns:a16="http://schemas.microsoft.com/office/drawing/2014/main" id="{9F26275F-E7E5-FF4E-FF6F-1DD414AFBA5A}"/>
              </a:ext>
            </a:extLst>
          </p:cNvPr>
          <p:cNvPicPr>
            <a:picLocks noChangeAspect="1"/>
          </p:cNvPicPr>
          <p:nvPr/>
        </p:nvPicPr>
        <p:blipFill>
          <a:blip r:embed="rId9"/>
          <a:stretch>
            <a:fillRect/>
          </a:stretch>
        </p:blipFill>
        <p:spPr>
          <a:xfrm>
            <a:off x="67487" y="800027"/>
            <a:ext cx="3672840" cy="3368040"/>
          </a:xfrm>
          <a:prstGeom prst="rect">
            <a:avLst/>
          </a:prstGeom>
        </p:spPr>
      </p:pic>
    </p:spTree>
    <p:extLst>
      <p:ext uri="{BB962C8B-B14F-4D97-AF65-F5344CB8AC3E}">
        <p14:creationId xmlns:p14="http://schemas.microsoft.com/office/powerpoint/2010/main" val="1160733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334B55E-F29F-706D-4F7E-0FAE62AC8161}"/>
              </a:ext>
            </a:extLst>
          </p:cNvPr>
          <p:cNvPicPr>
            <a:picLocks noChangeAspect="1"/>
          </p:cNvPicPr>
          <p:nvPr/>
        </p:nvPicPr>
        <p:blipFill>
          <a:blip r:embed="rId2"/>
          <a:stretch>
            <a:fillRect/>
          </a:stretch>
        </p:blipFill>
        <p:spPr>
          <a:xfrm>
            <a:off x="3176298" y="0"/>
            <a:ext cx="6356808" cy="629204"/>
          </a:xfrm>
          <a:prstGeom prst="rect">
            <a:avLst/>
          </a:prstGeom>
        </p:spPr>
      </p:pic>
      <p:pic>
        <p:nvPicPr>
          <p:cNvPr id="8" name="Imagen 7">
            <a:extLst>
              <a:ext uri="{FF2B5EF4-FFF2-40B4-BE49-F238E27FC236}">
                <a16:creationId xmlns:a16="http://schemas.microsoft.com/office/drawing/2014/main" id="{40EBB456-E623-4084-0E1B-B04E8AFCE31E}"/>
              </a:ext>
            </a:extLst>
          </p:cNvPr>
          <p:cNvPicPr>
            <a:picLocks noChangeAspect="1"/>
          </p:cNvPicPr>
          <p:nvPr/>
        </p:nvPicPr>
        <p:blipFill>
          <a:blip r:embed="rId3"/>
          <a:stretch>
            <a:fillRect/>
          </a:stretch>
        </p:blipFill>
        <p:spPr>
          <a:xfrm>
            <a:off x="0" y="4304489"/>
            <a:ext cx="12198735" cy="2368686"/>
          </a:xfrm>
          <a:prstGeom prst="rect">
            <a:avLst/>
          </a:prstGeom>
        </p:spPr>
      </p:pic>
      <p:pic>
        <p:nvPicPr>
          <p:cNvPr id="10" name="Imagen 9">
            <a:extLst>
              <a:ext uri="{FF2B5EF4-FFF2-40B4-BE49-F238E27FC236}">
                <a16:creationId xmlns:a16="http://schemas.microsoft.com/office/drawing/2014/main" id="{04106B13-EEEC-21F8-7754-8E70975A34AA}"/>
              </a:ext>
            </a:extLst>
          </p:cNvPr>
          <p:cNvPicPr>
            <a:picLocks noChangeAspect="1"/>
          </p:cNvPicPr>
          <p:nvPr/>
        </p:nvPicPr>
        <p:blipFill rotWithShape="1">
          <a:blip r:embed="rId4"/>
          <a:srcRect r="3275"/>
          <a:stretch/>
        </p:blipFill>
        <p:spPr>
          <a:xfrm>
            <a:off x="4062118" y="702247"/>
            <a:ext cx="8042869" cy="3605178"/>
          </a:xfrm>
          <a:prstGeom prst="rect">
            <a:avLst/>
          </a:prstGeom>
        </p:spPr>
      </p:pic>
      <p:sp>
        <p:nvSpPr>
          <p:cNvPr id="11" name="object 7">
            <a:extLst>
              <a:ext uri="{FF2B5EF4-FFF2-40B4-BE49-F238E27FC236}">
                <a16:creationId xmlns:a16="http://schemas.microsoft.com/office/drawing/2014/main" id="{A34564C5-4FD0-BC59-CFB9-5A30B287435F}"/>
              </a:ext>
            </a:extLst>
          </p:cNvPr>
          <p:cNvSpPr txBox="1"/>
          <p:nvPr/>
        </p:nvSpPr>
        <p:spPr>
          <a:xfrm>
            <a:off x="66135" y="962336"/>
            <a:ext cx="4375119" cy="1952806"/>
          </a:xfrm>
          <a:prstGeom prst="rect">
            <a:avLst/>
          </a:prstGeom>
          <a:noFill/>
          <a:ln>
            <a:noFill/>
          </a:ln>
        </p:spPr>
        <p:txBody>
          <a:bodyPr vert="horz" wrap="square" lIns="144000" tIns="144000" rIns="144000" bIns="144000" rtlCol="0">
            <a:spAutoFit/>
          </a:bodyPr>
          <a:lstStyle/>
          <a:p>
            <a:pPr marL="12700" marR="5080" algn="ctr">
              <a:lnSpc>
                <a:spcPct val="100000"/>
              </a:lnSpc>
            </a:pPr>
            <a:r>
              <a:rPr lang="es-ES" sz="1200" b="1" spc="5" dirty="0">
                <a:solidFill>
                  <a:srgbClr val="992923"/>
                </a:solidFill>
                <a:latin typeface="Verdana"/>
                <a:cs typeface="Verdana"/>
              </a:rPr>
              <a:t>Durante el mes de agosto se</a:t>
            </a:r>
          </a:p>
          <a:p>
            <a:pPr marL="12700" marR="5080" algn="ctr">
              <a:lnSpc>
                <a:spcPct val="100000"/>
              </a:lnSpc>
            </a:pPr>
            <a:r>
              <a:rPr lang="es-ES" sz="1200" b="1" spc="5" dirty="0">
                <a:solidFill>
                  <a:srgbClr val="992923"/>
                </a:solidFill>
                <a:latin typeface="Verdana"/>
                <a:cs typeface="Verdana"/>
              </a:rPr>
              <a:t>presentó una disminución en las</a:t>
            </a:r>
          </a:p>
          <a:p>
            <a:pPr marL="12700" marR="5080" algn="ctr">
              <a:lnSpc>
                <a:spcPct val="100000"/>
              </a:lnSpc>
            </a:pPr>
            <a:r>
              <a:rPr lang="es-ES" sz="1200" b="1" spc="5" dirty="0">
                <a:solidFill>
                  <a:srgbClr val="992923"/>
                </a:solidFill>
                <a:latin typeface="Verdana"/>
                <a:cs typeface="Verdana"/>
              </a:rPr>
              <a:t>precipitaciones y aumento en las</a:t>
            </a:r>
          </a:p>
          <a:p>
            <a:pPr marL="12700" marR="5080" algn="ctr">
              <a:lnSpc>
                <a:spcPct val="100000"/>
              </a:lnSpc>
            </a:pPr>
            <a:r>
              <a:rPr lang="es-ES" sz="1200" b="1" spc="5" dirty="0">
                <a:solidFill>
                  <a:srgbClr val="992923"/>
                </a:solidFill>
                <a:latin typeface="Verdana"/>
                <a:cs typeface="Verdana"/>
              </a:rPr>
              <a:t>temperaturas; persistiendo las condiciones de algún tipo de amenaza por probabilidad de ocurrencia de incendios de la cobertura vegetal, principalmente en</a:t>
            </a:r>
          </a:p>
          <a:p>
            <a:pPr marL="12700" marR="5080" algn="ctr">
              <a:lnSpc>
                <a:spcPct val="100000"/>
              </a:lnSpc>
            </a:pPr>
            <a:r>
              <a:rPr lang="es-ES" sz="1200" b="1" spc="5" dirty="0">
                <a:solidFill>
                  <a:srgbClr val="992923"/>
                </a:solidFill>
                <a:latin typeface="Verdana"/>
                <a:cs typeface="Verdana"/>
              </a:rPr>
              <a:t>las regiones Caribe y Andina.</a:t>
            </a:r>
            <a:r>
              <a:rPr lang="es-CO" sz="1200" b="1" spc="5" dirty="0">
                <a:solidFill>
                  <a:srgbClr val="992923"/>
                </a:solidFill>
                <a:latin typeface="Verdana"/>
                <a:cs typeface="Verdana"/>
              </a:rPr>
              <a:t> </a:t>
            </a:r>
          </a:p>
          <a:p>
            <a:pPr marL="12700" marR="5080" algn="ctr">
              <a:lnSpc>
                <a:spcPct val="100000"/>
              </a:lnSpc>
            </a:pPr>
            <a:endParaRPr lang="es-CO" sz="1200" spc="5" dirty="0">
              <a:solidFill>
                <a:srgbClr val="992923"/>
              </a:solidFill>
              <a:latin typeface="Verdana"/>
              <a:cs typeface="Verdana"/>
            </a:endParaRPr>
          </a:p>
        </p:txBody>
      </p:sp>
      <p:sp>
        <p:nvSpPr>
          <p:cNvPr id="3" name="Rectángulo 2">
            <a:extLst>
              <a:ext uri="{FF2B5EF4-FFF2-40B4-BE49-F238E27FC236}">
                <a16:creationId xmlns:a16="http://schemas.microsoft.com/office/drawing/2014/main" id="{91B9C78E-FD94-ED6B-36AE-AD13DE436F50}"/>
              </a:ext>
            </a:extLst>
          </p:cNvPr>
          <p:cNvSpPr/>
          <p:nvPr/>
        </p:nvSpPr>
        <p:spPr>
          <a:xfrm>
            <a:off x="381663" y="2703618"/>
            <a:ext cx="3744065" cy="2133213"/>
          </a:xfrm>
          <a:prstGeom prst="rect">
            <a:avLst/>
          </a:prstGeom>
          <a:noFill/>
        </p:spPr>
        <p:txBody>
          <a:bodyPr wrap="square">
            <a:spAutoFit/>
          </a:bodyPr>
          <a:lstStyle/>
          <a:p>
            <a:pPr algn="ctr">
              <a:lnSpc>
                <a:spcPct val="120000"/>
              </a:lnSpc>
            </a:pPr>
            <a:r>
              <a:rPr lang="es-CO" sz="1200" b="1" dirty="0">
                <a:solidFill>
                  <a:srgbClr val="992923"/>
                </a:solidFill>
                <a:latin typeface="Verdana" panose="020B0604030504040204" pitchFamily="34" charset="0"/>
                <a:ea typeface="Verdana" panose="020B0604030504040204" pitchFamily="34" charset="0"/>
              </a:rPr>
              <a:t>¡Consulta aquí los Informes Diarios de Incendios!</a:t>
            </a:r>
          </a:p>
          <a:p>
            <a:pPr algn="ctr">
              <a:lnSpc>
                <a:spcPct val="120000"/>
              </a:lnSpc>
            </a:pPr>
            <a:r>
              <a:rPr lang="es-CO" sz="1200" b="1" dirty="0">
                <a:solidFill>
                  <a:srgbClr val="992923"/>
                </a:solidFill>
                <a:latin typeface="Verdana" panose="020B0604030504040204" pitchFamily="34" charset="0"/>
                <a:ea typeface="Verdana" panose="020B0604030504040204" pitchFamily="34" charset="0"/>
                <a:hlinkClick r:id="rId5"/>
              </a:rPr>
              <a:t>https://www.ideam.gov.co/sala-de-prensa/boletines/Bolet%C3%ADn-de-Alertas-por-Pron%C3%B3stico-de-la-Amenaza-por-Incendios-de-la-Cobertura-Vegetal-(BAICV)</a:t>
            </a:r>
            <a:endParaRPr lang="es-CO" sz="1200" b="1" dirty="0">
              <a:solidFill>
                <a:srgbClr val="992923"/>
              </a:solidFill>
              <a:latin typeface="Verdana" panose="020B0604030504040204" pitchFamily="34" charset="0"/>
              <a:ea typeface="Verdana" panose="020B0604030504040204" pitchFamily="34" charset="0"/>
            </a:endParaRPr>
          </a:p>
          <a:p>
            <a:pPr algn="ctr">
              <a:lnSpc>
                <a:spcPct val="120000"/>
              </a:lnSpc>
            </a:pPr>
            <a:endParaRPr lang="es-CO" sz="1400" b="1" dirty="0">
              <a:solidFill>
                <a:srgbClr val="992923"/>
              </a:solidFill>
              <a:latin typeface="Verdana" panose="020B0604030504040204" pitchFamily="34" charset="0"/>
              <a:ea typeface="Verdana" panose="020B0604030504040204" pitchFamily="34" charset="0"/>
            </a:endParaRPr>
          </a:p>
          <a:p>
            <a:pPr algn="ctr">
              <a:lnSpc>
                <a:spcPct val="120000"/>
              </a:lnSpc>
            </a:pPr>
            <a:endParaRPr lang="es-CO" sz="1400" b="1" dirty="0">
              <a:solidFill>
                <a:srgbClr val="992923"/>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53257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A59CFFD-312A-2E45-BEA6-E3B260EF40B0}"/>
              </a:ext>
            </a:extLst>
          </p:cNvPr>
          <p:cNvPicPr>
            <a:picLocks noChangeAspect="1"/>
          </p:cNvPicPr>
          <p:nvPr/>
        </p:nvPicPr>
        <p:blipFill>
          <a:blip r:embed="rId2"/>
          <a:srcRect r="1864"/>
          <a:stretch/>
        </p:blipFill>
        <p:spPr>
          <a:xfrm>
            <a:off x="2952562" y="0"/>
            <a:ext cx="6298576" cy="634635"/>
          </a:xfrm>
          <a:prstGeom prst="rect">
            <a:avLst/>
          </a:prstGeom>
        </p:spPr>
      </p:pic>
      <p:sp>
        <p:nvSpPr>
          <p:cNvPr id="6" name="CuadroTexto 5">
            <a:extLst>
              <a:ext uri="{FF2B5EF4-FFF2-40B4-BE49-F238E27FC236}">
                <a16:creationId xmlns:a16="http://schemas.microsoft.com/office/drawing/2014/main" id="{309BA85F-274A-D078-60A0-C7E293795415}"/>
              </a:ext>
            </a:extLst>
          </p:cNvPr>
          <p:cNvSpPr txBox="1"/>
          <p:nvPr/>
        </p:nvSpPr>
        <p:spPr>
          <a:xfrm>
            <a:off x="1152708" y="5935273"/>
            <a:ext cx="9886583" cy="707886"/>
          </a:xfrm>
          <a:prstGeom prst="rect">
            <a:avLst/>
          </a:prstGeom>
          <a:noFill/>
        </p:spPr>
        <p:txBody>
          <a:bodyPr wrap="square" rtlCol="0">
            <a:spAutoFit/>
          </a:bodyPr>
          <a:lstStyle/>
          <a:p>
            <a:pPr algn="just"/>
            <a:r>
              <a:rPr lang="en-US" sz="1000" dirty="0">
                <a:solidFill>
                  <a:schemeClr val="tx1">
                    <a:lumMod val="50000"/>
                    <a:lumOff val="50000"/>
                  </a:schemeClr>
                </a:solidFill>
                <a:latin typeface="Verdana" panose="020B0604030504040204" pitchFamily="34" charset="0"/>
                <a:ea typeface="Verdana" panose="020B0604030504040204" pitchFamily="34" charset="0"/>
              </a:rPr>
              <a:t>El eje horizontal presenta la fecha de evaluación de las alertas, el eje vertical izquierdo el porcentaje de municipios * en alerta y el eje vertical derecho el número total de éstos; categorizando las alertas en una barra apilada según su nivel de amenaza: alta (rojo), moderada (naranja) y baja (amarillo).</a:t>
            </a:r>
          </a:p>
          <a:p>
            <a:r>
              <a:rPr lang="en-US" sz="1000" i="1" dirty="0">
                <a:solidFill>
                  <a:schemeClr val="tx1">
                    <a:lumMod val="50000"/>
                    <a:lumOff val="50000"/>
                  </a:schemeClr>
                </a:solidFill>
                <a:latin typeface="Verdana" panose="020B0604030504040204" pitchFamily="34" charset="0"/>
                <a:ea typeface="Verdana" panose="020B0604030504040204" pitchFamily="34" charset="0"/>
              </a:rPr>
              <a:t>*Municipios oficiales registrados por el DANE representado el 100% (1121municipios) a la fecha.</a:t>
            </a:r>
          </a:p>
        </p:txBody>
      </p:sp>
      <p:sp>
        <p:nvSpPr>
          <p:cNvPr id="7" name="CuadroTexto 6">
            <a:extLst>
              <a:ext uri="{FF2B5EF4-FFF2-40B4-BE49-F238E27FC236}">
                <a16:creationId xmlns:a16="http://schemas.microsoft.com/office/drawing/2014/main" id="{3DA95553-9308-B6DE-152F-88437E49ABC3}"/>
              </a:ext>
            </a:extLst>
          </p:cNvPr>
          <p:cNvSpPr txBox="1"/>
          <p:nvPr/>
        </p:nvSpPr>
        <p:spPr>
          <a:xfrm>
            <a:off x="5041359" y="5626461"/>
            <a:ext cx="2308194" cy="246221"/>
          </a:xfrm>
          <a:prstGeom prst="rect">
            <a:avLst/>
          </a:prstGeom>
          <a:noFill/>
        </p:spPr>
        <p:txBody>
          <a:bodyPr wrap="square" rtlCol="0">
            <a:spAutoFit/>
          </a:bodyPr>
          <a:lstStyle/>
          <a:p>
            <a:r>
              <a:rPr lang="es-CO" sz="1000" i="1" dirty="0">
                <a:solidFill>
                  <a:schemeClr val="tx1">
                    <a:lumMod val="50000"/>
                    <a:lumOff val="50000"/>
                  </a:schemeClr>
                </a:solidFill>
                <a:latin typeface="Verdana" panose="020B0604030504040204" pitchFamily="34" charset="0"/>
                <a:ea typeface="Verdana" panose="020B0604030504040204" pitchFamily="34" charset="0"/>
              </a:rPr>
              <a:t>Fuente: IDEAM, 2026.</a:t>
            </a:r>
          </a:p>
        </p:txBody>
      </p:sp>
      <p:pic>
        <p:nvPicPr>
          <p:cNvPr id="3" name="Imagen 2">
            <a:extLst>
              <a:ext uri="{FF2B5EF4-FFF2-40B4-BE49-F238E27FC236}">
                <a16:creationId xmlns:a16="http://schemas.microsoft.com/office/drawing/2014/main" id="{9A7D9497-F24D-C83A-273C-623D0B806F1B}"/>
              </a:ext>
            </a:extLst>
          </p:cNvPr>
          <p:cNvPicPr>
            <a:picLocks noChangeAspect="1"/>
          </p:cNvPicPr>
          <p:nvPr/>
        </p:nvPicPr>
        <p:blipFill>
          <a:blip r:embed="rId3"/>
          <a:stretch>
            <a:fillRect/>
          </a:stretch>
        </p:blipFill>
        <p:spPr>
          <a:xfrm>
            <a:off x="1152708" y="738780"/>
            <a:ext cx="9724676" cy="4887681"/>
          </a:xfrm>
          <a:prstGeom prst="rect">
            <a:avLst/>
          </a:prstGeom>
        </p:spPr>
      </p:pic>
    </p:spTree>
    <p:extLst>
      <p:ext uri="{BB962C8B-B14F-4D97-AF65-F5344CB8AC3E}">
        <p14:creationId xmlns:p14="http://schemas.microsoft.com/office/powerpoint/2010/main" val="209978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BC596C6-2621-6ACF-18E2-EB671890875F}"/>
              </a:ext>
            </a:extLst>
          </p:cNvPr>
          <p:cNvPicPr>
            <a:picLocks noChangeAspect="1"/>
          </p:cNvPicPr>
          <p:nvPr/>
        </p:nvPicPr>
        <p:blipFill>
          <a:blip r:embed="rId2"/>
          <a:srcRect r="3062"/>
          <a:stretch/>
        </p:blipFill>
        <p:spPr>
          <a:xfrm>
            <a:off x="2952562" y="0"/>
            <a:ext cx="6764063" cy="690664"/>
          </a:xfrm>
          <a:prstGeom prst="rect">
            <a:avLst/>
          </a:prstGeom>
        </p:spPr>
      </p:pic>
      <p:sp>
        <p:nvSpPr>
          <p:cNvPr id="5" name="CuadroTexto 4">
            <a:extLst>
              <a:ext uri="{FF2B5EF4-FFF2-40B4-BE49-F238E27FC236}">
                <a16:creationId xmlns:a16="http://schemas.microsoft.com/office/drawing/2014/main" id="{77612507-136F-C9E4-1D8A-F703A1B99E8A}"/>
              </a:ext>
            </a:extLst>
          </p:cNvPr>
          <p:cNvSpPr txBox="1"/>
          <p:nvPr/>
        </p:nvSpPr>
        <p:spPr>
          <a:xfrm>
            <a:off x="73082" y="4636784"/>
            <a:ext cx="11781692" cy="2246769"/>
          </a:xfrm>
          <a:prstGeom prst="rect">
            <a:avLst/>
          </a:prstGeom>
          <a:noFill/>
        </p:spPr>
        <p:txBody>
          <a:bodyPr wrap="square" lIns="91440" tIns="45720" rIns="91440" bIns="45720" rtlCol="0" anchor="t">
            <a:spAutoFit/>
          </a:bodyPr>
          <a:lstStyle/>
          <a:p>
            <a:pPr algn="just"/>
            <a:r>
              <a:rPr lang="es-ES" sz="1100" dirty="0">
                <a:solidFill>
                  <a:schemeClr val="tx1">
                    <a:lumMod val="50000"/>
                    <a:lumOff val="50000"/>
                  </a:schemeClr>
                </a:solidFill>
                <a:latin typeface="Verdana"/>
                <a:ea typeface="Verdana"/>
              </a:rPr>
              <a:t>De acuerdo con el pronóstico de la amenaza por incendios de la cobertura vegetal en el mes de agosto se tiene que el día que presentó mayores alertas rojas fue el día 13/08/2026 con un total de 339 municipios, destacándose los departamentos de Cundinamarca, Tolima, Nariño, Cauca, entre otros; seguidos por las alertas naranja con un total de 189 municipios y, por último, las alertas amarillas con un total de 134 municipios, para un total de 662 municipios en algún grado de alerta. Por otro lado, se destaca el día 19/08/2026 el cual se evidenció una disminución del número de alertas con un total de 8 municipios en alerta roja, seguido por las alertas naranjas con un total de 19 y, por ultimo, las alertas amarillas con un total de 35 municipios, para un total de 62 municipios en algún grado de alerta. Esto debido al aumento de las precipitaciones en varios sectores del país. El día 16/08/2026 fue el más lluvioso del mes de agosto, consecuente con la disminución de las alertas por incendios de la cobertura vegetal, comportamiento que se evidenció a partir de esa fecha. La ocurrencia de estos incendios incide significativamente en el detrimento de la calidad del aire en las zonas donde se presentan, sumado a la ausencia o bajas precipitaciones y vientos de moderada intensidad,  desfavoreciendo procesos de dispersión de contaminantes y de lavado de la atmósfera. </a:t>
            </a:r>
          </a:p>
          <a:p>
            <a:pPr algn="just"/>
            <a:endParaRPr lang="es-ES" sz="1000" dirty="0">
              <a:solidFill>
                <a:schemeClr val="tx1">
                  <a:lumMod val="50000"/>
                  <a:lumOff val="50000"/>
                </a:schemeClr>
              </a:solidFill>
              <a:latin typeface="Verdana" panose="020B0604030504040204" pitchFamily="34" charset="0"/>
              <a:ea typeface="Verdana" panose="020B0604030504040204" pitchFamily="34" charset="0"/>
            </a:endParaRPr>
          </a:p>
          <a:p>
            <a:pPr algn="just"/>
            <a:r>
              <a:rPr lang="es-ES" sz="1000" i="1" dirty="0">
                <a:solidFill>
                  <a:schemeClr val="tx1">
                    <a:lumMod val="50000"/>
                    <a:lumOff val="50000"/>
                  </a:schemeClr>
                </a:solidFill>
                <a:latin typeface="Verdana" panose="020B0604030504040204" pitchFamily="34" charset="0"/>
                <a:ea typeface="Verdana" panose="020B0604030504040204" pitchFamily="34" charset="0"/>
              </a:rPr>
              <a:t>Boletines incendios de la cobertura vegetal.</a:t>
            </a:r>
          </a:p>
          <a:p>
            <a:pPr algn="just"/>
            <a:r>
              <a:rPr lang="es-ES" sz="1000" i="1" dirty="0">
                <a:solidFill>
                  <a:schemeClr val="tx1">
                    <a:lumMod val="50000"/>
                    <a:lumOff val="50000"/>
                  </a:schemeClr>
                </a:solidFill>
                <a:latin typeface="Verdana" panose="020B0604030504040204" pitchFamily="34" charset="0"/>
                <a:ea typeface="Verdana" panose="020B0604030504040204" pitchFamily="34" charset="0"/>
              </a:rPr>
              <a:t>Fuente: IDEAM, 2026.</a:t>
            </a:r>
            <a:endParaRPr lang="es-ES" sz="1000" dirty="0">
              <a:solidFill>
                <a:schemeClr val="tx1">
                  <a:lumMod val="50000"/>
                  <a:lumOff val="50000"/>
                </a:schemeClr>
              </a:solidFill>
              <a:latin typeface="Verdana" panose="020B0604030504040204" pitchFamily="34" charset="0"/>
              <a:ea typeface="Verdana" panose="020B0604030504040204" pitchFamily="34" charset="0"/>
            </a:endParaRPr>
          </a:p>
          <a:p>
            <a:endParaRPr lang="en-US" sz="1100" i="1" dirty="0">
              <a:solidFill>
                <a:schemeClr val="tx1">
                  <a:lumMod val="50000"/>
                  <a:lumOff val="50000"/>
                </a:schemeClr>
              </a:solidFill>
            </a:endParaRPr>
          </a:p>
        </p:txBody>
      </p:sp>
      <p:pic>
        <p:nvPicPr>
          <p:cNvPr id="3" name="Imagen 2">
            <a:extLst>
              <a:ext uri="{FF2B5EF4-FFF2-40B4-BE49-F238E27FC236}">
                <a16:creationId xmlns:a16="http://schemas.microsoft.com/office/drawing/2014/main" id="{F31C08F1-5384-68AC-899D-ED17A8DEEAE1}"/>
              </a:ext>
            </a:extLst>
          </p:cNvPr>
          <p:cNvPicPr>
            <a:picLocks noChangeAspect="1"/>
          </p:cNvPicPr>
          <p:nvPr/>
        </p:nvPicPr>
        <p:blipFill>
          <a:blip r:embed="rId3"/>
          <a:stretch>
            <a:fillRect/>
          </a:stretch>
        </p:blipFill>
        <p:spPr>
          <a:xfrm>
            <a:off x="6096001" y="1582742"/>
            <a:ext cx="6004508" cy="2931335"/>
          </a:xfrm>
          <a:prstGeom prst="rect">
            <a:avLst/>
          </a:prstGeom>
        </p:spPr>
      </p:pic>
      <p:pic>
        <p:nvPicPr>
          <p:cNvPr id="8" name="Imagen 7">
            <a:extLst>
              <a:ext uri="{FF2B5EF4-FFF2-40B4-BE49-F238E27FC236}">
                <a16:creationId xmlns:a16="http://schemas.microsoft.com/office/drawing/2014/main" id="{9CB3BA86-CE8C-DF2A-1023-DCAED4508208}"/>
              </a:ext>
            </a:extLst>
          </p:cNvPr>
          <p:cNvPicPr>
            <a:picLocks noChangeAspect="1"/>
          </p:cNvPicPr>
          <p:nvPr/>
        </p:nvPicPr>
        <p:blipFill>
          <a:blip r:embed="rId4"/>
          <a:stretch>
            <a:fillRect/>
          </a:stretch>
        </p:blipFill>
        <p:spPr>
          <a:xfrm>
            <a:off x="8636531" y="1135010"/>
            <a:ext cx="1150324" cy="447732"/>
          </a:xfrm>
          <a:prstGeom prst="rect">
            <a:avLst/>
          </a:prstGeom>
        </p:spPr>
      </p:pic>
      <p:sp>
        <p:nvSpPr>
          <p:cNvPr id="11" name="CuadroTexto 10">
            <a:extLst>
              <a:ext uri="{FF2B5EF4-FFF2-40B4-BE49-F238E27FC236}">
                <a16:creationId xmlns:a16="http://schemas.microsoft.com/office/drawing/2014/main" id="{64F8D7CA-213C-3F36-EC9E-E9108A181701}"/>
              </a:ext>
            </a:extLst>
          </p:cNvPr>
          <p:cNvSpPr txBox="1"/>
          <p:nvPr/>
        </p:nvSpPr>
        <p:spPr>
          <a:xfrm>
            <a:off x="7471718" y="864762"/>
            <a:ext cx="4053542" cy="261610"/>
          </a:xfrm>
          <a:prstGeom prst="rect">
            <a:avLst/>
          </a:prstGeom>
          <a:noFill/>
        </p:spPr>
        <p:txBody>
          <a:bodyPr wrap="square" lIns="91440" tIns="45720" rIns="91440" bIns="45720" rtlCol="0" anchor="t">
            <a:spAutoFit/>
          </a:bodyPr>
          <a:lstStyle/>
          <a:p>
            <a:pPr algn="just"/>
            <a:r>
              <a:rPr lang="es-ES" sz="1100" b="1" dirty="0">
                <a:solidFill>
                  <a:srgbClr val="C00000"/>
                </a:solidFill>
                <a:latin typeface="Verdana"/>
                <a:ea typeface="Verdana"/>
              </a:rPr>
              <a:t>Dia correspondiente al menor número de alertas</a:t>
            </a:r>
            <a:endParaRPr lang="en-US" sz="1100" b="1" dirty="0">
              <a:solidFill>
                <a:srgbClr val="C00000"/>
              </a:solidFill>
            </a:endParaRPr>
          </a:p>
        </p:txBody>
      </p:sp>
      <p:sp>
        <p:nvSpPr>
          <p:cNvPr id="14" name="CuadroTexto 13">
            <a:extLst>
              <a:ext uri="{FF2B5EF4-FFF2-40B4-BE49-F238E27FC236}">
                <a16:creationId xmlns:a16="http://schemas.microsoft.com/office/drawing/2014/main" id="{919E20D6-9305-3D8D-D3E4-9391A22C5CAD}"/>
              </a:ext>
            </a:extLst>
          </p:cNvPr>
          <p:cNvSpPr txBox="1"/>
          <p:nvPr/>
        </p:nvSpPr>
        <p:spPr>
          <a:xfrm>
            <a:off x="559717" y="864762"/>
            <a:ext cx="4053542" cy="261610"/>
          </a:xfrm>
          <a:prstGeom prst="rect">
            <a:avLst/>
          </a:prstGeom>
          <a:noFill/>
        </p:spPr>
        <p:txBody>
          <a:bodyPr wrap="square" lIns="91440" tIns="45720" rIns="91440" bIns="45720" rtlCol="0" anchor="t">
            <a:spAutoFit/>
          </a:bodyPr>
          <a:lstStyle/>
          <a:p>
            <a:pPr algn="just"/>
            <a:r>
              <a:rPr lang="es-ES" sz="1100" b="1" dirty="0">
                <a:solidFill>
                  <a:srgbClr val="C00000"/>
                </a:solidFill>
                <a:latin typeface="Verdana"/>
                <a:ea typeface="Verdana"/>
              </a:rPr>
              <a:t>Dia correspondiente al mayor número de alertas</a:t>
            </a:r>
            <a:endParaRPr lang="en-US" sz="1100" b="1" dirty="0">
              <a:solidFill>
                <a:srgbClr val="C00000"/>
              </a:solidFill>
            </a:endParaRPr>
          </a:p>
        </p:txBody>
      </p:sp>
      <p:pic>
        <p:nvPicPr>
          <p:cNvPr id="17" name="Imagen 16">
            <a:extLst>
              <a:ext uri="{FF2B5EF4-FFF2-40B4-BE49-F238E27FC236}">
                <a16:creationId xmlns:a16="http://schemas.microsoft.com/office/drawing/2014/main" id="{3A2B997B-10CF-0184-CBC9-D99A7C62EA6B}"/>
              </a:ext>
            </a:extLst>
          </p:cNvPr>
          <p:cNvPicPr>
            <a:picLocks noChangeAspect="1"/>
          </p:cNvPicPr>
          <p:nvPr/>
        </p:nvPicPr>
        <p:blipFill>
          <a:blip r:embed="rId5"/>
          <a:stretch>
            <a:fillRect/>
          </a:stretch>
        </p:blipFill>
        <p:spPr>
          <a:xfrm>
            <a:off x="1802239" y="1097831"/>
            <a:ext cx="1150323" cy="411066"/>
          </a:xfrm>
          <a:prstGeom prst="rect">
            <a:avLst/>
          </a:prstGeom>
        </p:spPr>
      </p:pic>
      <p:pic>
        <p:nvPicPr>
          <p:cNvPr id="19" name="Imagen 18">
            <a:extLst>
              <a:ext uri="{FF2B5EF4-FFF2-40B4-BE49-F238E27FC236}">
                <a16:creationId xmlns:a16="http://schemas.microsoft.com/office/drawing/2014/main" id="{1019D3D0-C90A-E677-E53B-B8D188558CC5}"/>
              </a:ext>
            </a:extLst>
          </p:cNvPr>
          <p:cNvPicPr>
            <a:picLocks noChangeAspect="1"/>
          </p:cNvPicPr>
          <p:nvPr/>
        </p:nvPicPr>
        <p:blipFill>
          <a:blip r:embed="rId6"/>
          <a:stretch>
            <a:fillRect/>
          </a:stretch>
        </p:blipFill>
        <p:spPr>
          <a:xfrm>
            <a:off x="73082" y="1533539"/>
            <a:ext cx="6105297" cy="2980538"/>
          </a:xfrm>
          <a:prstGeom prst="rect">
            <a:avLst/>
          </a:prstGeom>
        </p:spPr>
      </p:pic>
    </p:spTree>
    <p:extLst>
      <p:ext uri="{BB962C8B-B14F-4D97-AF65-F5344CB8AC3E}">
        <p14:creationId xmlns:p14="http://schemas.microsoft.com/office/powerpoint/2010/main" val="1366771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grama de flujo: operación manual 29">
            <a:extLst>
              <a:ext uri="{FF2B5EF4-FFF2-40B4-BE49-F238E27FC236}">
                <a16:creationId xmlns:a16="http://schemas.microsoft.com/office/drawing/2014/main" id="{EFDE106B-BF4C-3EC1-9CCE-AEBBBFA2912B}"/>
              </a:ext>
            </a:extLst>
          </p:cNvPr>
          <p:cNvSpPr/>
          <p:nvPr/>
        </p:nvSpPr>
        <p:spPr>
          <a:xfrm>
            <a:off x="2710251"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gradFill>
            <a:gsLst>
              <a:gs pos="33580">
                <a:srgbClr val="DD0000"/>
              </a:gs>
              <a:gs pos="0">
                <a:srgbClr val="C00000"/>
              </a:gs>
              <a:gs pos="97000">
                <a:srgbClr val="FF0000"/>
              </a:gs>
              <a:gs pos="73000">
                <a:srgbClr val="FF0000"/>
              </a:gs>
              <a:gs pos="100000">
                <a:srgbClr val="FF330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a:t> </a:t>
            </a:r>
            <a:endParaRPr lang="es-CO" dirty="0"/>
          </a:p>
        </p:txBody>
      </p:sp>
      <p:sp>
        <p:nvSpPr>
          <p:cNvPr id="5" name="Título 6">
            <a:extLst>
              <a:ext uri="{FF2B5EF4-FFF2-40B4-BE49-F238E27FC236}">
                <a16:creationId xmlns:a16="http://schemas.microsoft.com/office/drawing/2014/main" id="{FAAEACAA-3008-EE2F-E6B6-B53284276A07}"/>
              </a:ext>
            </a:extLst>
          </p:cNvPr>
          <p:cNvSpPr txBox="1">
            <a:spLocks/>
          </p:cNvSpPr>
          <p:nvPr/>
        </p:nvSpPr>
        <p:spPr>
          <a:xfrm>
            <a:off x="3410676" y="134423"/>
            <a:ext cx="5370647" cy="480131"/>
          </a:xfrm>
          <a:prstGeom prst="rect">
            <a:avLst/>
          </a:prstGeom>
          <a:noFill/>
          <a:ln>
            <a:noFill/>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400" b="1" dirty="0">
                <a:solidFill>
                  <a:schemeClr val="bg1"/>
                </a:solidFill>
                <a:latin typeface="Verdana" panose="020B0604030504040204" pitchFamily="34" charset="0"/>
                <a:ea typeface="Verdana" panose="020B0604030504040204" pitchFamily="34" charset="0"/>
              </a:rPr>
              <a:t>Promedio de la amenaza por incendios de la cobertura vegetal </a:t>
            </a:r>
          </a:p>
        </p:txBody>
      </p:sp>
      <p:pic>
        <p:nvPicPr>
          <p:cNvPr id="6" name="object 3">
            <a:extLst>
              <a:ext uri="{FF2B5EF4-FFF2-40B4-BE49-F238E27FC236}">
                <a16:creationId xmlns:a16="http://schemas.microsoft.com/office/drawing/2014/main" id="{10E261C0-3E43-FF03-A345-ED399533C152}"/>
              </a:ext>
            </a:extLst>
          </p:cNvPr>
          <p:cNvPicPr/>
          <p:nvPr/>
        </p:nvPicPr>
        <p:blipFill>
          <a:blip r:embed="rId2" cstate="print"/>
          <a:stretch>
            <a:fillRect/>
          </a:stretch>
        </p:blipFill>
        <p:spPr>
          <a:xfrm>
            <a:off x="3299527" y="63661"/>
            <a:ext cx="368808" cy="504444"/>
          </a:xfrm>
          <a:prstGeom prst="rect">
            <a:avLst/>
          </a:prstGeom>
        </p:spPr>
      </p:pic>
      <p:sp>
        <p:nvSpPr>
          <p:cNvPr id="7" name="Rectángulo 6">
            <a:extLst>
              <a:ext uri="{FF2B5EF4-FFF2-40B4-BE49-F238E27FC236}">
                <a16:creationId xmlns:a16="http://schemas.microsoft.com/office/drawing/2014/main" id="{D365FC87-38A4-A7A2-6F26-5CFD96415082}"/>
              </a:ext>
            </a:extLst>
          </p:cNvPr>
          <p:cNvSpPr/>
          <p:nvPr/>
        </p:nvSpPr>
        <p:spPr>
          <a:xfrm>
            <a:off x="6611235" y="913032"/>
            <a:ext cx="5286895" cy="5154328"/>
          </a:xfrm>
          <a:prstGeom prst="rect">
            <a:avLst/>
          </a:prstGeom>
          <a:solidFill>
            <a:srgbClr val="C0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a:extLst>
              <a:ext uri="{FF2B5EF4-FFF2-40B4-BE49-F238E27FC236}">
                <a16:creationId xmlns:a16="http://schemas.microsoft.com/office/drawing/2014/main" id="{882CD7EC-D1C7-FE97-F08B-77CB8F61F908}"/>
              </a:ext>
            </a:extLst>
          </p:cNvPr>
          <p:cNvSpPr txBox="1"/>
          <p:nvPr/>
        </p:nvSpPr>
        <p:spPr>
          <a:xfrm>
            <a:off x="6732750" y="1032304"/>
            <a:ext cx="5043863" cy="4801314"/>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00"/>
              <a:buFont typeface="Arial"/>
              <a:buNone/>
            </a:pPr>
            <a:r>
              <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Promedio mensual de la amenaza por incendios de la cobertura vegetal agosto 2026</a:t>
            </a:r>
            <a:endParaRPr lang="es-MX" sz="14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r>
              <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En el mapa se presenta el promedio de la amenaza, entendida como la estimación promedio de la probabilidad para la ocurrencia de incendios de la cobertura vegetal, en relación con las condiciones de humedad en las coberturas vegetales durante el mes de agosto de 2026, de acuerdo con el Sistema de Información  Geográfica para Prevención de Incendios (SIGPI).</a:t>
            </a: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r>
              <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Las condiciones de amenaza para la ocurrencia de incendios estuvieron muy bajas en sectores de la región Caribe, sectores puntuales de la región Andina y oriente del sur de la región Pacífica; condiciones bajas en sectores puntuales de la Guajira, sectores puntuales de la región Andina y sectores puntuales del sur de la región Pacífica; condiciones moderadas, presentándose esta condición en el norte de la región Caribe y centro y sur de la región Andina; ocurrencia de incendios alta en el norte de La Guajira, sectores puntuales de Cundinamarca, en el Tolima, en el norte del Huila y en el norte de Nariño, y, por último, para gran parte del resto del territorio se presentó una condición sin amenaza para la ocurrencia de incendios.</a:t>
            </a:r>
            <a:endParaRPr lang="es-MX" sz="11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9" name="CuadroTexto 8">
            <a:extLst>
              <a:ext uri="{FF2B5EF4-FFF2-40B4-BE49-F238E27FC236}">
                <a16:creationId xmlns:a16="http://schemas.microsoft.com/office/drawing/2014/main" id="{5DD6C6FA-CE08-2E7C-83F7-7919A1F46C1E}"/>
              </a:ext>
            </a:extLst>
          </p:cNvPr>
          <p:cNvSpPr txBox="1"/>
          <p:nvPr/>
        </p:nvSpPr>
        <p:spPr>
          <a:xfrm>
            <a:off x="900486" y="6150114"/>
            <a:ext cx="5350489" cy="707886"/>
          </a:xfrm>
          <a:prstGeom prst="rect">
            <a:avLst/>
          </a:prstGeom>
          <a:noFill/>
        </p:spPr>
        <p:txBody>
          <a:bodyPr wrap="square" rtlCol="0">
            <a:spAutoFit/>
          </a:bodyPr>
          <a:lstStyle/>
          <a:p>
            <a:pPr lvl="0" algn="ctr"/>
            <a:r>
              <a:rPr lang="es-ES" sz="1000" i="1"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Modelo SIGPI de la OSPA. Este modelo se corre a diario y se extrae el promedio para el mes de agosto. </a:t>
            </a:r>
          </a:p>
          <a:p>
            <a:pPr lvl="0" algn="ctr"/>
            <a:r>
              <a:rPr lang="es-ES" sz="1000" i="1"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Fuente: IDEAM, 2026.</a:t>
            </a:r>
          </a:p>
          <a:p>
            <a:endParaRPr lang="en-US" sz="1000" dirty="0">
              <a:solidFill>
                <a:schemeClr val="tx1">
                  <a:lumMod val="50000"/>
                  <a:lumOff val="50000"/>
                </a:schemeClr>
              </a:solidFill>
            </a:endParaRPr>
          </a:p>
        </p:txBody>
      </p:sp>
      <p:pic>
        <p:nvPicPr>
          <p:cNvPr id="10" name="Imagen 9">
            <a:extLst>
              <a:ext uri="{FF2B5EF4-FFF2-40B4-BE49-F238E27FC236}">
                <a16:creationId xmlns:a16="http://schemas.microsoft.com/office/drawing/2014/main" id="{DA9A4771-E3A9-2E84-E31C-07AF72414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091" y="795425"/>
            <a:ext cx="4208238" cy="5389543"/>
          </a:xfrm>
          <a:prstGeom prst="rect">
            <a:avLst/>
          </a:prstGeom>
        </p:spPr>
      </p:pic>
    </p:spTree>
    <p:extLst>
      <p:ext uri="{BB962C8B-B14F-4D97-AF65-F5344CB8AC3E}">
        <p14:creationId xmlns:p14="http://schemas.microsoft.com/office/powerpoint/2010/main" val="3936769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F69553C-CCB3-6F76-27C7-367B32EA060A}"/>
              </a:ext>
            </a:extLst>
          </p:cNvPr>
          <p:cNvPicPr>
            <a:picLocks noChangeAspect="1"/>
          </p:cNvPicPr>
          <p:nvPr/>
        </p:nvPicPr>
        <p:blipFill>
          <a:blip r:embed="rId2"/>
          <a:stretch>
            <a:fillRect/>
          </a:stretch>
        </p:blipFill>
        <p:spPr>
          <a:xfrm>
            <a:off x="2608786" y="0"/>
            <a:ext cx="6974428" cy="658425"/>
          </a:xfrm>
          <a:prstGeom prst="rect">
            <a:avLst/>
          </a:prstGeom>
        </p:spPr>
      </p:pic>
      <p:pic>
        <p:nvPicPr>
          <p:cNvPr id="7" name="Imagen 6">
            <a:extLst>
              <a:ext uri="{FF2B5EF4-FFF2-40B4-BE49-F238E27FC236}">
                <a16:creationId xmlns:a16="http://schemas.microsoft.com/office/drawing/2014/main" id="{98C63B99-5725-FD34-DEBA-3A7EB1AD7F53}"/>
              </a:ext>
            </a:extLst>
          </p:cNvPr>
          <p:cNvPicPr>
            <a:picLocks noChangeAspect="1"/>
          </p:cNvPicPr>
          <p:nvPr/>
        </p:nvPicPr>
        <p:blipFill>
          <a:blip r:embed="rId3"/>
          <a:stretch>
            <a:fillRect/>
          </a:stretch>
        </p:blipFill>
        <p:spPr>
          <a:xfrm>
            <a:off x="6835614" y="1159903"/>
            <a:ext cx="5212532" cy="3133616"/>
          </a:xfrm>
          <a:prstGeom prst="rect">
            <a:avLst/>
          </a:prstGeom>
        </p:spPr>
      </p:pic>
      <p:sp>
        <p:nvSpPr>
          <p:cNvPr id="8" name="CuadroTexto 7">
            <a:extLst>
              <a:ext uri="{FF2B5EF4-FFF2-40B4-BE49-F238E27FC236}">
                <a16:creationId xmlns:a16="http://schemas.microsoft.com/office/drawing/2014/main" id="{0D7E67BD-8040-F0DA-EBB3-8211775F965C}"/>
              </a:ext>
            </a:extLst>
          </p:cNvPr>
          <p:cNvSpPr txBox="1"/>
          <p:nvPr/>
        </p:nvSpPr>
        <p:spPr>
          <a:xfrm>
            <a:off x="7146228" y="1318929"/>
            <a:ext cx="4433752" cy="2908489"/>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00"/>
              <a:buFont typeface="Arial"/>
              <a:buNone/>
            </a:pPr>
            <a:r>
              <a:rPr lang="es-MX" sz="14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Aerosoles totales y de combustión de biomasa:</a:t>
            </a:r>
            <a:endPar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000"/>
              <a:buFont typeface="Arial"/>
              <a:buNone/>
            </a:pPr>
            <a:endParaRPr lang="es-MX" sz="11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000"/>
              <a:buFont typeface="Arial"/>
              <a:buNone/>
            </a:pPr>
            <a:r>
              <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Los aerosoles atmosféricos son pequeñas partículas o gotitas de líquido que se encuentran suspendidas en la atmósfera. Pueden originarse a partir del polvo del desierto, erupciones volcánicas e incendios forestales, también la actividad humana.</a:t>
            </a:r>
          </a:p>
          <a:p>
            <a:pPr marL="0" marR="0" lvl="0" indent="0" algn="just" rtl="0">
              <a:lnSpc>
                <a:spcPct val="100000"/>
              </a:lnSpc>
              <a:spcBef>
                <a:spcPts val="0"/>
              </a:spcBef>
              <a:spcAft>
                <a:spcPts val="0"/>
              </a:spcAft>
              <a:buClr>
                <a:srgbClr val="000000"/>
              </a:buClr>
              <a:buSzPts val="1000"/>
              <a:buFont typeface="Arial"/>
              <a:buNone/>
            </a:pPr>
            <a:endParaRPr lang="es-MX"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r>
              <a:rPr lang="es-CO"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La profundidad óptica del aerosol es una medida de la cantidad total de aerosol en una columna vertical de la atmósfera. Los pronósticos de CAMS proporcionan valores para la profundidad óptica del aerosol total, así como individualmente para aerosoles de combustión de biomasa.</a:t>
            </a:r>
            <a:endParaRPr lang="es-CO" sz="11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9" name="Título 6">
            <a:extLst>
              <a:ext uri="{FF2B5EF4-FFF2-40B4-BE49-F238E27FC236}">
                <a16:creationId xmlns:a16="http://schemas.microsoft.com/office/drawing/2014/main" id="{5CCDDA3F-AADA-6B46-F41B-D81C704063BF}"/>
              </a:ext>
            </a:extLst>
          </p:cNvPr>
          <p:cNvSpPr txBox="1">
            <a:spLocks/>
          </p:cNvSpPr>
          <p:nvPr/>
        </p:nvSpPr>
        <p:spPr>
          <a:xfrm>
            <a:off x="3094841" y="40496"/>
            <a:ext cx="5019927" cy="5355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Pronóstico de material contaminante:</a:t>
            </a:r>
          </a:p>
          <a:p>
            <a:pPr algn="ctr"/>
            <a:r>
              <a:rPr lang="es-MX" sz="1600" b="1" dirty="0">
                <a:solidFill>
                  <a:schemeClr val="bg1"/>
                </a:solidFill>
                <a:latin typeface="Verdana" panose="020B0604030504040204" pitchFamily="34" charset="0"/>
                <a:ea typeface="Verdana" panose="020B0604030504040204" pitchFamily="34" charset="0"/>
              </a:rPr>
              <a:t>Aerosoles de combustión de biomasa</a:t>
            </a:r>
          </a:p>
        </p:txBody>
      </p:sp>
      <p:pic>
        <p:nvPicPr>
          <p:cNvPr id="10" name="Imagen 9">
            <a:extLst>
              <a:ext uri="{FF2B5EF4-FFF2-40B4-BE49-F238E27FC236}">
                <a16:creationId xmlns:a16="http://schemas.microsoft.com/office/drawing/2014/main" id="{5366520A-9E40-06AB-F9A0-52C1D0DC68D8}"/>
              </a:ext>
            </a:extLst>
          </p:cNvPr>
          <p:cNvPicPr>
            <a:picLocks noChangeAspect="1"/>
          </p:cNvPicPr>
          <p:nvPr/>
        </p:nvPicPr>
        <p:blipFill>
          <a:blip r:embed="rId4"/>
          <a:stretch>
            <a:fillRect/>
          </a:stretch>
        </p:blipFill>
        <p:spPr>
          <a:xfrm>
            <a:off x="8114768" y="118917"/>
            <a:ext cx="617273" cy="419136"/>
          </a:xfrm>
          <a:prstGeom prst="rect">
            <a:avLst/>
          </a:prstGeom>
        </p:spPr>
      </p:pic>
      <p:sp>
        <p:nvSpPr>
          <p:cNvPr id="11" name="Rectángulo 10">
            <a:extLst>
              <a:ext uri="{FF2B5EF4-FFF2-40B4-BE49-F238E27FC236}">
                <a16:creationId xmlns:a16="http://schemas.microsoft.com/office/drawing/2014/main" id="{344E5F6B-36D6-52E0-EF89-69A8CB1DE780}"/>
              </a:ext>
            </a:extLst>
          </p:cNvPr>
          <p:cNvSpPr/>
          <p:nvPr/>
        </p:nvSpPr>
        <p:spPr>
          <a:xfrm>
            <a:off x="425821" y="656594"/>
            <a:ext cx="6413565" cy="307777"/>
          </a:xfrm>
          <a:prstGeom prst="rect">
            <a:avLst/>
          </a:prstGeom>
        </p:spPr>
        <p:txBody>
          <a:bodyPr wrap="square">
            <a:spAutoFit/>
          </a:bodyPr>
          <a:lstStyle/>
          <a:p>
            <a:r>
              <a:rPr lang="es-CO" sz="1400" b="1" dirty="0">
                <a:solidFill>
                  <a:srgbClr val="2091C9"/>
                </a:solidFill>
                <a:latin typeface="Verdana" panose="020B0604030504040204" pitchFamily="34" charset="0"/>
                <a:ea typeface="Verdana" panose="020B0604030504040204" pitchFamily="34" charset="0"/>
                <a:cs typeface="Calibri"/>
                <a:sym typeface="Calibri"/>
              </a:rPr>
              <a:t>Pronóstico de aerosoles de combustión de biomasa:</a:t>
            </a:r>
          </a:p>
        </p:txBody>
      </p:sp>
      <p:grpSp>
        <p:nvGrpSpPr>
          <p:cNvPr id="12" name="Grupo 11">
            <a:extLst>
              <a:ext uri="{FF2B5EF4-FFF2-40B4-BE49-F238E27FC236}">
                <a16:creationId xmlns:a16="http://schemas.microsoft.com/office/drawing/2014/main" id="{783CE761-570C-8758-312F-1E213CCD3977}"/>
              </a:ext>
            </a:extLst>
          </p:cNvPr>
          <p:cNvGrpSpPr/>
          <p:nvPr/>
        </p:nvGrpSpPr>
        <p:grpSpPr>
          <a:xfrm>
            <a:off x="4807779" y="1630609"/>
            <a:ext cx="1109822" cy="2275086"/>
            <a:chOff x="5657035" y="1333675"/>
            <a:chExt cx="864000" cy="1730372"/>
          </a:xfrm>
        </p:grpSpPr>
        <p:pic>
          <p:nvPicPr>
            <p:cNvPr id="13" name="Imagen 12">
              <a:extLst>
                <a:ext uri="{FF2B5EF4-FFF2-40B4-BE49-F238E27FC236}">
                  <a16:creationId xmlns:a16="http://schemas.microsoft.com/office/drawing/2014/main" id="{4139EEFD-81DB-B3FD-FE34-758B4C2E4C7A}"/>
                </a:ext>
              </a:extLst>
            </p:cNvPr>
            <p:cNvPicPr>
              <a:picLocks noChangeAspect="1"/>
            </p:cNvPicPr>
            <p:nvPr/>
          </p:nvPicPr>
          <p:blipFill rotWithShape="1">
            <a:blip r:embed="rId5"/>
            <a:srcRect r="87789"/>
            <a:stretch/>
          </p:blipFill>
          <p:spPr>
            <a:xfrm>
              <a:off x="5660357" y="1333675"/>
              <a:ext cx="858979" cy="648000"/>
            </a:xfrm>
            <a:prstGeom prst="rect">
              <a:avLst/>
            </a:prstGeom>
          </p:spPr>
        </p:pic>
        <p:pic>
          <p:nvPicPr>
            <p:cNvPr id="14" name="Imagen 13">
              <a:extLst>
                <a:ext uri="{FF2B5EF4-FFF2-40B4-BE49-F238E27FC236}">
                  <a16:creationId xmlns:a16="http://schemas.microsoft.com/office/drawing/2014/main" id="{2A3598D6-D5C7-20AA-8FD9-3788AED7F060}"/>
                </a:ext>
              </a:extLst>
            </p:cNvPr>
            <p:cNvPicPr>
              <a:picLocks noChangeAspect="1"/>
            </p:cNvPicPr>
            <p:nvPr/>
          </p:nvPicPr>
          <p:blipFill rotWithShape="1">
            <a:blip r:embed="rId5"/>
            <a:srcRect l="11955" r="65492"/>
            <a:stretch/>
          </p:blipFill>
          <p:spPr>
            <a:xfrm>
              <a:off x="5657035" y="2032934"/>
              <a:ext cx="864000" cy="352914"/>
            </a:xfrm>
            <a:prstGeom prst="rect">
              <a:avLst/>
            </a:prstGeom>
          </p:spPr>
        </p:pic>
        <p:pic>
          <p:nvPicPr>
            <p:cNvPr id="15" name="Imagen 14">
              <a:extLst>
                <a:ext uri="{FF2B5EF4-FFF2-40B4-BE49-F238E27FC236}">
                  <a16:creationId xmlns:a16="http://schemas.microsoft.com/office/drawing/2014/main" id="{B5442C42-8274-728A-F8D6-EDBA406A8886}"/>
                </a:ext>
              </a:extLst>
            </p:cNvPr>
            <p:cNvPicPr>
              <a:picLocks noChangeAspect="1"/>
            </p:cNvPicPr>
            <p:nvPr/>
          </p:nvPicPr>
          <p:blipFill rotWithShape="1">
            <a:blip r:embed="rId5"/>
            <a:srcRect l="36017" r="55682" b="2587"/>
            <a:stretch/>
          </p:blipFill>
          <p:spPr>
            <a:xfrm>
              <a:off x="5777981" y="2416047"/>
              <a:ext cx="599404" cy="648000"/>
            </a:xfrm>
            <a:prstGeom prst="rect">
              <a:avLst/>
            </a:prstGeom>
          </p:spPr>
        </p:pic>
      </p:grpSp>
      <p:sp>
        <p:nvSpPr>
          <p:cNvPr id="16" name="CuadroTexto 15">
            <a:extLst>
              <a:ext uri="{FF2B5EF4-FFF2-40B4-BE49-F238E27FC236}">
                <a16:creationId xmlns:a16="http://schemas.microsoft.com/office/drawing/2014/main" id="{CCE3A074-838A-0140-1ED4-E07E7D9AC756}"/>
              </a:ext>
            </a:extLst>
          </p:cNvPr>
          <p:cNvSpPr txBox="1"/>
          <p:nvPr/>
        </p:nvSpPr>
        <p:spPr>
          <a:xfrm>
            <a:off x="393324" y="4157988"/>
            <a:ext cx="5996416" cy="338554"/>
          </a:xfrm>
          <a:prstGeom prst="rect">
            <a:avLst/>
          </a:prstGeom>
          <a:noFill/>
        </p:spPr>
        <p:txBody>
          <a:bodyPr wrap="square" lIns="91440" tIns="45720" rIns="91440" bIns="45720" anchor="t">
            <a:spAutoFit/>
          </a:bodyPr>
          <a:lstStyle>
            <a:defPPr>
              <a:defRPr lang="es-CO"/>
            </a:defPPr>
            <a:lvl1pPr>
              <a:defRPr sz="1400">
                <a:solidFill>
                  <a:srgbClr val="96BE53"/>
                </a:solidFill>
                <a:latin typeface="Verdana" panose="020B0604030504040204" pitchFamily="34" charset="0"/>
                <a:ea typeface="Verdana" panose="020B0604030504040204" pitchFamily="34" charset="0"/>
              </a:defRPr>
            </a:lvl1pPr>
          </a:lstStyle>
          <a:p>
            <a:r>
              <a:rPr lang="es-CO" sz="800" i="1" dirty="0">
                <a:solidFill>
                  <a:schemeClr val="tx1">
                    <a:lumMod val="50000"/>
                    <a:lumOff val="50000"/>
                  </a:schemeClr>
                </a:solidFill>
                <a:latin typeface="Verdana"/>
                <a:ea typeface="Verdana"/>
              </a:rPr>
              <a:t>Profundidad óptica del aerosol de combustión de biomasa a 550 nm. </a:t>
            </a:r>
          </a:p>
          <a:p>
            <a:r>
              <a:rPr lang="es-CO" sz="800" i="1" dirty="0">
                <a:solidFill>
                  <a:schemeClr val="tx1">
                    <a:lumMod val="50000"/>
                    <a:lumOff val="50000"/>
                  </a:schemeClr>
                </a:solidFill>
                <a:latin typeface="Verdana"/>
                <a:ea typeface="Verdana"/>
              </a:rPr>
              <a:t>Fuente: proporcionada por CAMS (Servicio de Monitoreo de la Atmósfera de </a:t>
            </a:r>
            <a:r>
              <a:rPr lang="es-CO" sz="800" i="1" dirty="0" err="1">
                <a:solidFill>
                  <a:schemeClr val="tx1">
                    <a:lumMod val="50000"/>
                    <a:lumOff val="50000"/>
                  </a:schemeClr>
                </a:solidFill>
                <a:latin typeface="Verdana"/>
                <a:ea typeface="Verdana"/>
              </a:rPr>
              <a:t>Copernicus</a:t>
            </a:r>
            <a:r>
              <a:rPr lang="es-CO" sz="800" i="1" dirty="0">
                <a:solidFill>
                  <a:schemeClr val="tx1">
                    <a:lumMod val="50000"/>
                    <a:lumOff val="50000"/>
                  </a:schemeClr>
                </a:solidFill>
                <a:latin typeface="Verdana"/>
                <a:ea typeface="Verdana"/>
              </a:rPr>
              <a:t>), 2026.</a:t>
            </a:r>
            <a:endParaRPr lang="es-MX" sz="800" i="1" dirty="0">
              <a:solidFill>
                <a:schemeClr val="tx1">
                  <a:lumMod val="50000"/>
                  <a:lumOff val="50000"/>
                </a:schemeClr>
              </a:solidFill>
              <a:latin typeface="Verdana"/>
              <a:ea typeface="Verdana"/>
            </a:endParaRPr>
          </a:p>
        </p:txBody>
      </p:sp>
      <p:sp>
        <p:nvSpPr>
          <p:cNvPr id="17" name="CuadroTexto 16">
            <a:extLst>
              <a:ext uri="{FF2B5EF4-FFF2-40B4-BE49-F238E27FC236}">
                <a16:creationId xmlns:a16="http://schemas.microsoft.com/office/drawing/2014/main" id="{3AADE677-958D-0E90-51D8-6E1143188B43}"/>
              </a:ext>
            </a:extLst>
          </p:cNvPr>
          <p:cNvSpPr txBox="1"/>
          <p:nvPr/>
        </p:nvSpPr>
        <p:spPr>
          <a:xfrm>
            <a:off x="221492" y="4599623"/>
            <a:ext cx="11970508" cy="2092881"/>
          </a:xfrm>
          <a:prstGeom prst="rect">
            <a:avLst/>
          </a:prstGeom>
          <a:noFill/>
        </p:spPr>
        <p:txBody>
          <a:bodyPr wrap="square" lIns="91440" tIns="45720" rIns="91440" bIns="45720" rtlCol="0" anchor="t">
            <a:spAutoFit/>
          </a:bodyPr>
          <a:lstStyle/>
          <a:p>
            <a:pPr algn="just"/>
            <a:r>
              <a:rPr lang="es-ES" sz="1000" dirty="0">
                <a:solidFill>
                  <a:schemeClr val="tx1">
                    <a:lumMod val="50000"/>
                    <a:lumOff val="50000"/>
                  </a:schemeClr>
                </a:solidFill>
                <a:latin typeface="Verdana"/>
                <a:ea typeface="Verdana"/>
              </a:rPr>
              <a:t>De acuerdo con el modelo global de pronóstico de aerosoles de combustión de biomasa (efectuado a partir del conjunto de satélites Sentinel del Programa de Observación de la Tierra), proporcionado por CAMS, el Servicio de Monitoreo de la Atmósfera de Copernicus, durante el mes de agosto no se observaron concentraciones significativas de aerosoles por combustión de biomasa a lo largo del territorio colombiano. Sin embargo, el día 14 de agosto 2026 se observa un incremento en la concentración de este contaminante en zonas puntuales de los departamentos de Antioquia y Cesar, probablemente causado por el aumento de los incendios de la cobertura vegetal a nivel nacional. Así mismo se evidencia que el 23 de agosto 2026 aumento este contaminante hacia el sur del país en la región Amazónica, probablemente debido a la temporada de incendios que se presenta anualmente en la Amazonía, razón por la cual se observa en el territorio colombiano el ingreso de masas de aire cargadas con aerosoles provenientes de la quema de biomasa originada en la selva Amazónica (del Brasil y Bolivia principalmente).</a:t>
            </a:r>
          </a:p>
          <a:p>
            <a:pPr algn="just"/>
            <a:endParaRPr lang="es-MX" sz="1000" dirty="0">
              <a:solidFill>
                <a:schemeClr val="tx1">
                  <a:lumMod val="50000"/>
                  <a:lumOff val="50000"/>
                </a:schemeClr>
              </a:solidFill>
              <a:latin typeface="Verdana"/>
              <a:ea typeface="Verdana"/>
            </a:endParaRPr>
          </a:p>
          <a:p>
            <a:pPr algn="just"/>
            <a:r>
              <a:rPr lang="es-ES" sz="1000" dirty="0">
                <a:solidFill>
                  <a:schemeClr val="tx1">
                    <a:lumMod val="50000"/>
                    <a:lumOff val="50000"/>
                  </a:schemeClr>
                </a:solidFill>
                <a:latin typeface="Verdana"/>
                <a:ea typeface="Verdana"/>
              </a:rPr>
              <a:t>Es de precisar que los modelos globales de pronóstico proporcionan </a:t>
            </a:r>
            <a:r>
              <a:rPr lang="es-ES" sz="1000" b="1" u="sng" dirty="0">
                <a:solidFill>
                  <a:schemeClr val="tx1">
                    <a:lumMod val="50000"/>
                    <a:lumOff val="50000"/>
                  </a:schemeClr>
                </a:solidFill>
                <a:latin typeface="Verdana"/>
                <a:ea typeface="Verdana"/>
              </a:rPr>
              <a:t>información indicativa</a:t>
            </a:r>
            <a:r>
              <a:rPr lang="es-ES" sz="1000" dirty="0">
                <a:solidFill>
                  <a:schemeClr val="tx1">
                    <a:lumMod val="50000"/>
                    <a:lumOff val="50000"/>
                  </a:schemeClr>
                </a:solidFill>
                <a:latin typeface="Verdana"/>
                <a:ea typeface="Verdana"/>
              </a:rPr>
              <a:t>, adecuadas para orientar acerca de las tendencias en la distribución global de los contaminantes atmosféricos, por lo cual es muy importante el seguimiento a la calidad del aire a partir del monitoreo mediante estaciones en tierra; así las cosas, se recomienda que las autoridades ambientales en jurisdicción de áreas de amenaza por incendios de la cobertura vegetal, refuercen y/o continúen con el monitoreo y seguimiento, con el fin de detectar variaciones anómalas en superficie que puedan representar algún tipo de afectación sobre la salud de la población expuesta, y en dado caso, declaren oportunamente los estados excepcionales de prevención, alerta o emergencia ante eventuales episodios de contaminación atmosférica.</a:t>
            </a:r>
            <a:endParaRPr lang="es-MX" sz="1000" dirty="0">
              <a:solidFill>
                <a:schemeClr val="tx1">
                  <a:lumMod val="50000"/>
                  <a:lumOff val="50000"/>
                </a:schemeClr>
              </a:solidFill>
              <a:latin typeface="Verdana"/>
              <a:ea typeface="Verdana"/>
            </a:endParaRPr>
          </a:p>
        </p:txBody>
      </p:sp>
      <p:pic>
        <p:nvPicPr>
          <p:cNvPr id="1026" name="Picture 2">
            <a:extLst>
              <a:ext uri="{FF2B5EF4-FFF2-40B4-BE49-F238E27FC236}">
                <a16:creationId xmlns:a16="http://schemas.microsoft.com/office/drawing/2014/main" id="{D0B20F37-A4A8-1EBD-B68A-A48228994F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2923004" y="2465167"/>
            <a:ext cx="3173468" cy="18270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C3BDE566-A8D9-DFFB-F8DA-81A7FF2720A6}"/>
              </a:ext>
            </a:extLst>
          </p:cNvPr>
          <p:cNvPicPr>
            <a:picLocks noChangeAspect="1"/>
          </p:cNvPicPr>
          <p:nvPr/>
        </p:nvPicPr>
        <p:blipFill>
          <a:blip r:embed="rId7"/>
          <a:stretch>
            <a:fillRect/>
          </a:stretch>
        </p:blipFill>
        <p:spPr>
          <a:xfrm>
            <a:off x="612020" y="952982"/>
            <a:ext cx="3709891" cy="3183378"/>
          </a:xfrm>
          <a:prstGeom prst="rect">
            <a:avLst/>
          </a:prstGeom>
        </p:spPr>
      </p:pic>
    </p:spTree>
    <p:extLst>
      <p:ext uri="{BB962C8B-B14F-4D97-AF65-F5344CB8AC3E}">
        <p14:creationId xmlns:p14="http://schemas.microsoft.com/office/powerpoint/2010/main" val="27296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F69553C-CCB3-6F76-27C7-367B32EA060A}"/>
              </a:ext>
            </a:extLst>
          </p:cNvPr>
          <p:cNvPicPr>
            <a:picLocks noChangeAspect="1"/>
          </p:cNvPicPr>
          <p:nvPr/>
        </p:nvPicPr>
        <p:blipFill>
          <a:blip r:embed="rId2"/>
          <a:stretch>
            <a:fillRect/>
          </a:stretch>
        </p:blipFill>
        <p:spPr>
          <a:xfrm>
            <a:off x="2608786" y="0"/>
            <a:ext cx="6974428" cy="658425"/>
          </a:xfrm>
          <a:prstGeom prst="rect">
            <a:avLst/>
          </a:prstGeom>
        </p:spPr>
      </p:pic>
      <p:pic>
        <p:nvPicPr>
          <p:cNvPr id="7" name="Imagen 6">
            <a:extLst>
              <a:ext uri="{FF2B5EF4-FFF2-40B4-BE49-F238E27FC236}">
                <a16:creationId xmlns:a16="http://schemas.microsoft.com/office/drawing/2014/main" id="{98C63B99-5725-FD34-DEBA-3A7EB1AD7F53}"/>
              </a:ext>
            </a:extLst>
          </p:cNvPr>
          <p:cNvPicPr>
            <a:picLocks noChangeAspect="1"/>
          </p:cNvPicPr>
          <p:nvPr/>
        </p:nvPicPr>
        <p:blipFill>
          <a:blip r:embed="rId3"/>
          <a:stretch>
            <a:fillRect/>
          </a:stretch>
        </p:blipFill>
        <p:spPr>
          <a:xfrm>
            <a:off x="7823221" y="1011220"/>
            <a:ext cx="4215631" cy="3440275"/>
          </a:xfrm>
          <a:prstGeom prst="rect">
            <a:avLst/>
          </a:prstGeom>
          <a:solidFill>
            <a:schemeClr val="accent1"/>
          </a:solidFill>
        </p:spPr>
      </p:pic>
      <p:pic>
        <p:nvPicPr>
          <p:cNvPr id="10" name="Imagen 9">
            <a:extLst>
              <a:ext uri="{FF2B5EF4-FFF2-40B4-BE49-F238E27FC236}">
                <a16:creationId xmlns:a16="http://schemas.microsoft.com/office/drawing/2014/main" id="{5366520A-9E40-06AB-F9A0-52C1D0DC68D8}"/>
              </a:ext>
            </a:extLst>
          </p:cNvPr>
          <p:cNvPicPr>
            <a:picLocks noChangeAspect="1"/>
          </p:cNvPicPr>
          <p:nvPr/>
        </p:nvPicPr>
        <p:blipFill>
          <a:blip r:embed="rId4"/>
          <a:stretch>
            <a:fillRect/>
          </a:stretch>
        </p:blipFill>
        <p:spPr>
          <a:xfrm>
            <a:off x="8114768" y="118917"/>
            <a:ext cx="617273" cy="419136"/>
          </a:xfrm>
          <a:prstGeom prst="rect">
            <a:avLst/>
          </a:prstGeom>
        </p:spPr>
      </p:pic>
      <p:sp>
        <p:nvSpPr>
          <p:cNvPr id="11" name="Rectángulo 10">
            <a:extLst>
              <a:ext uri="{FF2B5EF4-FFF2-40B4-BE49-F238E27FC236}">
                <a16:creationId xmlns:a16="http://schemas.microsoft.com/office/drawing/2014/main" id="{344E5F6B-36D6-52E0-EF89-69A8CB1DE780}"/>
              </a:ext>
            </a:extLst>
          </p:cNvPr>
          <p:cNvSpPr/>
          <p:nvPr/>
        </p:nvSpPr>
        <p:spPr>
          <a:xfrm>
            <a:off x="313863" y="726341"/>
            <a:ext cx="6413565" cy="307777"/>
          </a:xfrm>
          <a:prstGeom prst="rect">
            <a:avLst/>
          </a:prstGeom>
        </p:spPr>
        <p:txBody>
          <a:bodyPr wrap="square" lIns="91440" tIns="45720" rIns="91440" bIns="45720" anchor="t">
            <a:spAutoFit/>
          </a:bodyPr>
          <a:lstStyle/>
          <a:p>
            <a:r>
              <a:rPr lang="es-CO" sz="1400" b="1" dirty="0">
                <a:solidFill>
                  <a:srgbClr val="2091C9"/>
                </a:solidFill>
                <a:latin typeface="Verdana"/>
                <a:ea typeface="Verdana"/>
                <a:cs typeface="Calibri"/>
                <a:sym typeface="Calibri"/>
              </a:rPr>
              <a:t>Pronóstico de Carbono Negro:</a:t>
            </a:r>
            <a:endParaRPr lang="es-CO" sz="1400" b="1" dirty="0">
              <a:solidFill>
                <a:srgbClr val="2091C9"/>
              </a:solidFill>
              <a:latin typeface="Verdana" panose="020B0604030504040204" pitchFamily="34" charset="0"/>
              <a:ea typeface="Verdana" panose="020B0604030504040204" pitchFamily="34" charset="0"/>
              <a:cs typeface="Calibri"/>
              <a:sym typeface="Calibri"/>
            </a:endParaRPr>
          </a:p>
        </p:txBody>
      </p:sp>
      <p:sp>
        <p:nvSpPr>
          <p:cNvPr id="2" name="Título 6">
            <a:extLst>
              <a:ext uri="{FF2B5EF4-FFF2-40B4-BE49-F238E27FC236}">
                <a16:creationId xmlns:a16="http://schemas.microsoft.com/office/drawing/2014/main" id="{795C79AA-1FDA-81AB-7A99-22D09727D455}"/>
              </a:ext>
            </a:extLst>
          </p:cNvPr>
          <p:cNvSpPr txBox="1">
            <a:spLocks/>
          </p:cNvSpPr>
          <p:nvPr/>
        </p:nvSpPr>
        <p:spPr>
          <a:xfrm>
            <a:off x="3290150" y="118325"/>
            <a:ext cx="4824618" cy="5355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Pronóstico de material contaminante:</a:t>
            </a:r>
          </a:p>
          <a:p>
            <a:pPr algn="ctr"/>
            <a:r>
              <a:rPr lang="es-MX" sz="1600" b="1" dirty="0">
                <a:solidFill>
                  <a:schemeClr val="bg1"/>
                </a:solidFill>
                <a:latin typeface="Verdana" panose="020B0604030504040204" pitchFamily="34" charset="0"/>
                <a:ea typeface="Verdana" panose="020B0604030504040204" pitchFamily="34" charset="0"/>
              </a:rPr>
              <a:t>Carbono Negro</a:t>
            </a:r>
          </a:p>
        </p:txBody>
      </p:sp>
      <p:pic>
        <p:nvPicPr>
          <p:cNvPr id="3" name="Imagen 2">
            <a:extLst>
              <a:ext uri="{FF2B5EF4-FFF2-40B4-BE49-F238E27FC236}">
                <a16:creationId xmlns:a16="http://schemas.microsoft.com/office/drawing/2014/main" id="{E232D557-2CD1-004E-9220-3AADAA8C92DC}"/>
              </a:ext>
            </a:extLst>
          </p:cNvPr>
          <p:cNvPicPr>
            <a:picLocks noChangeAspect="1"/>
          </p:cNvPicPr>
          <p:nvPr/>
        </p:nvPicPr>
        <p:blipFill>
          <a:blip r:embed="rId5"/>
          <a:stretch>
            <a:fillRect/>
          </a:stretch>
        </p:blipFill>
        <p:spPr>
          <a:xfrm>
            <a:off x="3949168" y="1011220"/>
            <a:ext cx="336807" cy="3237945"/>
          </a:xfrm>
          <a:prstGeom prst="rect">
            <a:avLst/>
          </a:prstGeom>
        </p:spPr>
      </p:pic>
      <p:pic>
        <p:nvPicPr>
          <p:cNvPr id="4" name="Picture 4">
            <a:extLst>
              <a:ext uri="{FF2B5EF4-FFF2-40B4-BE49-F238E27FC236}">
                <a16:creationId xmlns:a16="http://schemas.microsoft.com/office/drawing/2014/main" id="{302ADA88-1DE9-7681-31AA-93A047CA67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5266" y="2311188"/>
            <a:ext cx="766722" cy="2211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B4382B0-AE23-B8DB-717A-258D097366F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 r="6058"/>
          <a:stretch/>
        </p:blipFill>
        <p:spPr bwMode="auto">
          <a:xfrm>
            <a:off x="7003644" y="2565041"/>
            <a:ext cx="819577" cy="676579"/>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B69D25D5-DE67-C7F7-7102-5EF800BA01E8}"/>
              </a:ext>
            </a:extLst>
          </p:cNvPr>
          <p:cNvSpPr txBox="1"/>
          <p:nvPr/>
        </p:nvSpPr>
        <p:spPr>
          <a:xfrm>
            <a:off x="252101" y="4260305"/>
            <a:ext cx="6067608" cy="507831"/>
          </a:xfrm>
          <a:prstGeom prst="rect">
            <a:avLst/>
          </a:prstGeom>
          <a:noFill/>
        </p:spPr>
        <p:txBody>
          <a:bodyPr wrap="square">
            <a:spAutoFit/>
          </a:bodyPr>
          <a:lstStyle>
            <a:defPPr>
              <a:defRPr lang="es-CO"/>
            </a:defPPr>
            <a:lvl1pPr>
              <a:defRPr sz="1400">
                <a:solidFill>
                  <a:srgbClr val="96BE53"/>
                </a:solidFill>
                <a:latin typeface="Verdana" panose="020B0604030504040204" pitchFamily="34" charset="0"/>
                <a:ea typeface="Verdana" panose="020B0604030504040204" pitchFamily="34" charset="0"/>
              </a:defRPr>
            </a:lvl1pPr>
          </a:lstStyle>
          <a:p>
            <a:r>
              <a:rPr lang="es-MX" sz="900" i="1" dirty="0">
                <a:solidFill>
                  <a:schemeClr val="tx1">
                    <a:lumMod val="50000"/>
                    <a:lumOff val="50000"/>
                  </a:schemeClr>
                </a:solidFill>
              </a:rPr>
              <a:t>Pronóstico de Carbono negro – Profundidad óptica del aerosol.</a:t>
            </a:r>
          </a:p>
          <a:p>
            <a:r>
              <a:rPr lang="es-MX" sz="900" i="1" dirty="0">
                <a:solidFill>
                  <a:schemeClr val="tx1">
                    <a:lumMod val="50000"/>
                    <a:lumOff val="50000"/>
                  </a:schemeClr>
                </a:solidFill>
              </a:rPr>
              <a:t>Fuente: </a:t>
            </a:r>
            <a:r>
              <a:rPr lang="en-US" sz="900" i="1" dirty="0">
                <a:solidFill>
                  <a:schemeClr val="tx1">
                    <a:lumMod val="50000"/>
                    <a:lumOff val="50000"/>
                  </a:schemeClr>
                </a:solidFill>
              </a:rPr>
              <a:t>Global Modeling and Assimilation Office - GMAO</a:t>
            </a:r>
            <a:r>
              <a:rPr lang="es-MX" sz="900" i="1" dirty="0">
                <a:solidFill>
                  <a:schemeClr val="tx1">
                    <a:lumMod val="50000"/>
                    <a:lumOff val="50000"/>
                  </a:schemeClr>
                </a:solidFill>
              </a:rPr>
              <a:t> de la NASA, 2026</a:t>
            </a:r>
          </a:p>
          <a:p>
            <a:r>
              <a:rPr lang="es-MX" sz="900" i="1" dirty="0">
                <a:solidFill>
                  <a:schemeClr val="tx1">
                    <a:lumMod val="50000"/>
                    <a:lumOff val="50000"/>
                  </a:schemeClr>
                </a:solidFill>
              </a:rPr>
              <a:t>. </a:t>
            </a:r>
          </a:p>
        </p:txBody>
      </p:sp>
      <p:sp>
        <p:nvSpPr>
          <p:cNvPr id="19" name="CuadroTexto 18">
            <a:extLst>
              <a:ext uri="{FF2B5EF4-FFF2-40B4-BE49-F238E27FC236}">
                <a16:creationId xmlns:a16="http://schemas.microsoft.com/office/drawing/2014/main" id="{D01A6FB7-A5E9-D0F6-4BE3-FAFD80F0C42F}"/>
              </a:ext>
            </a:extLst>
          </p:cNvPr>
          <p:cNvSpPr txBox="1"/>
          <p:nvPr/>
        </p:nvSpPr>
        <p:spPr>
          <a:xfrm>
            <a:off x="398813" y="4658526"/>
            <a:ext cx="11541086" cy="1785104"/>
          </a:xfrm>
          <a:prstGeom prst="rect">
            <a:avLst/>
          </a:prstGeom>
          <a:noFill/>
        </p:spPr>
        <p:txBody>
          <a:bodyPr wrap="square" lIns="91440" tIns="45720" rIns="91440" bIns="45720" rtlCol="0" anchor="t">
            <a:spAutoFit/>
          </a:bodyPr>
          <a:lstStyle/>
          <a:p>
            <a:pPr algn="just"/>
            <a:r>
              <a:rPr lang="es-MX" sz="1100" dirty="0">
                <a:solidFill>
                  <a:schemeClr val="tx1">
                    <a:lumMod val="50000"/>
                    <a:lumOff val="50000"/>
                  </a:schemeClr>
                </a:solidFill>
                <a:latin typeface="Verdana"/>
                <a:ea typeface="Verdana"/>
              </a:rPr>
              <a:t>De acuerdo con el modelo global de pronóstico de Carbono negro (efectuado a partir del Sistema de Observación de la Tierra Goddard - GEOS-5), proporcionado por GMAO, la Oficina Global de Modelado y Asimilación de la NASA,</a:t>
            </a:r>
            <a:r>
              <a:rPr lang="es-ES" sz="1100" dirty="0">
                <a:solidFill>
                  <a:schemeClr val="tx1">
                    <a:lumMod val="50000"/>
                    <a:lumOff val="50000"/>
                  </a:schemeClr>
                </a:solidFill>
                <a:latin typeface="Verdana"/>
                <a:ea typeface="Verdana"/>
              </a:rPr>
              <a:t> se observaron concentraciones levemente aumentadas de este contaminante en lo transcurrido de la segunda quincena del mes de agosto 2026, principalmente en las regiones Caribe y Amazonia, es decir al norte y sur del país. Las concentraciones previstas permanecieron dentro de rangos mínimos sin representar un aporte significativo a la carga regional de este contaminante.</a:t>
            </a:r>
          </a:p>
          <a:p>
            <a:pPr algn="just"/>
            <a:endParaRPr lang="es-ES" sz="1100" dirty="0">
              <a:solidFill>
                <a:schemeClr val="tx1">
                  <a:lumMod val="50000"/>
                  <a:lumOff val="50000"/>
                </a:schemeClr>
              </a:solidFill>
              <a:latin typeface="Verdana"/>
              <a:ea typeface="Verdana"/>
            </a:endParaRPr>
          </a:p>
          <a:p>
            <a:pPr algn="just"/>
            <a:r>
              <a:rPr lang="es-MX" sz="1100" dirty="0">
                <a:solidFill>
                  <a:schemeClr val="tx1">
                    <a:lumMod val="50000"/>
                    <a:lumOff val="50000"/>
                  </a:schemeClr>
                </a:solidFill>
                <a:latin typeface="Verdana" panose="020B0604030504040204" pitchFamily="34" charset="0"/>
                <a:ea typeface="Verdana" panose="020B0604030504040204" pitchFamily="34" charset="0"/>
              </a:rPr>
              <a:t>Es de precisar que los modelos globales de pronóstico proporcionan </a:t>
            </a:r>
            <a:r>
              <a:rPr lang="es-MX" sz="1100" b="1" u="sng" dirty="0">
                <a:solidFill>
                  <a:schemeClr val="tx1">
                    <a:lumMod val="50000"/>
                    <a:lumOff val="50000"/>
                  </a:schemeClr>
                </a:solidFill>
                <a:latin typeface="Verdana" panose="020B0604030504040204" pitchFamily="34" charset="0"/>
                <a:ea typeface="Verdana" panose="020B0604030504040204" pitchFamily="34" charset="0"/>
              </a:rPr>
              <a:t>información indicativa</a:t>
            </a:r>
            <a:r>
              <a:rPr lang="es-MX" sz="1100" dirty="0">
                <a:solidFill>
                  <a:schemeClr val="tx1">
                    <a:lumMod val="50000"/>
                    <a:lumOff val="50000"/>
                  </a:schemeClr>
                </a:solidFill>
                <a:latin typeface="Verdana" panose="020B0604030504040204" pitchFamily="34" charset="0"/>
                <a:ea typeface="Verdana" panose="020B0604030504040204" pitchFamily="34" charset="0"/>
              </a:rPr>
              <a:t>, por lo cual es muy importante el seguimiento a la calidad del aire a partir del monitoreo mediante estaciones en tierra; así las cosas, se recomienda que las autoridades ambientales en jurisdicción de áreas de amenaza por incendios de la cobertura vegetal, refuercen y/o continúen con el monitoreo y seguimiento, con el fin de detectar variaciones anómalas en superficie que puedan representar algún tipo de afectación sobre la salud de la población expuesta, y en dado caso, declaren oportunamente los estados excepcionales de prevención, alerta o emergencia ante eventuales episodios de contaminación atmosférica.</a:t>
            </a:r>
          </a:p>
        </p:txBody>
      </p:sp>
      <p:sp>
        <p:nvSpPr>
          <p:cNvPr id="20" name="CuadroTexto 19">
            <a:extLst>
              <a:ext uri="{FF2B5EF4-FFF2-40B4-BE49-F238E27FC236}">
                <a16:creationId xmlns:a16="http://schemas.microsoft.com/office/drawing/2014/main" id="{6E02A1AB-3392-9E06-9512-97466CB5C9C2}"/>
              </a:ext>
            </a:extLst>
          </p:cNvPr>
          <p:cNvSpPr txBox="1"/>
          <p:nvPr/>
        </p:nvSpPr>
        <p:spPr>
          <a:xfrm>
            <a:off x="8011344" y="1155513"/>
            <a:ext cx="4027508" cy="3062377"/>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00"/>
              <a:buFont typeface="Arial"/>
              <a:buNone/>
            </a:pPr>
            <a:r>
              <a:rPr lang="es-MX" sz="14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Carbono negro:</a:t>
            </a:r>
            <a:endPar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000"/>
              <a:buFont typeface="Arial"/>
              <a:buNone/>
            </a:pPr>
            <a:endParaRPr lang="es-MX" sz="11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000"/>
              <a:buFont typeface="Arial"/>
              <a:buNone/>
            </a:pPr>
            <a:r>
              <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El </a:t>
            </a:r>
            <a:r>
              <a:rPr lang="es-MX" sz="12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Carbono negro </a:t>
            </a:r>
            <a:r>
              <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es un aerosol que se encuentra contenido en el material particulado fino (PM2,5) y se compone esencialmente por carbón. Su principal fuente de emisión es la combustión incompleta de combustibles fósiles y de biomasa.</a:t>
            </a:r>
          </a:p>
          <a:p>
            <a:pPr marL="0" marR="0" lvl="0" indent="0" algn="just" rtl="0">
              <a:lnSpc>
                <a:spcPct val="100000"/>
              </a:lnSpc>
              <a:spcBef>
                <a:spcPts val="0"/>
              </a:spcBef>
              <a:spcAft>
                <a:spcPts val="0"/>
              </a:spcAft>
              <a:buClr>
                <a:srgbClr val="000000"/>
              </a:buClr>
              <a:buSzPts val="1000"/>
              <a:buFont typeface="Arial"/>
              <a:buNone/>
            </a:pPr>
            <a:endPar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rtl="0">
              <a:lnSpc>
                <a:spcPct val="100000"/>
              </a:lnSpc>
              <a:spcBef>
                <a:spcPts val="0"/>
              </a:spcBef>
              <a:spcAft>
                <a:spcPts val="0"/>
              </a:spcAft>
              <a:buClr>
                <a:srgbClr val="000000"/>
              </a:buClr>
              <a:buSzPts val="1000"/>
              <a:buFont typeface="Arial"/>
              <a:buNone/>
            </a:pPr>
            <a:r>
              <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El Carbono negro se produce al quemar celulosa, por lo que usualmente se emplea como marcador o trazador de la combustión de biomasa generada a partir de los incendios de la cobertura vegetal. La profundidad óptica del aerosol es una medida de la cantidad total del aerosol en una columna vertical de la atmósfera. </a:t>
            </a:r>
            <a:endParaRPr lang="es-CO"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pic>
        <p:nvPicPr>
          <p:cNvPr id="14" name="Imagen 13">
            <a:extLst>
              <a:ext uri="{FF2B5EF4-FFF2-40B4-BE49-F238E27FC236}">
                <a16:creationId xmlns:a16="http://schemas.microsoft.com/office/drawing/2014/main" id="{194A3700-F28C-6160-1062-C9B5C1F98054}"/>
              </a:ext>
            </a:extLst>
          </p:cNvPr>
          <p:cNvPicPr>
            <a:picLocks noChangeAspect="1"/>
          </p:cNvPicPr>
          <p:nvPr/>
        </p:nvPicPr>
        <p:blipFill>
          <a:blip r:embed="rId8"/>
          <a:stretch>
            <a:fillRect/>
          </a:stretch>
        </p:blipFill>
        <p:spPr>
          <a:xfrm>
            <a:off x="336757" y="1031151"/>
            <a:ext cx="3592692" cy="3254649"/>
          </a:xfrm>
          <a:prstGeom prst="rect">
            <a:avLst/>
          </a:prstGeom>
        </p:spPr>
      </p:pic>
      <p:pic>
        <p:nvPicPr>
          <p:cNvPr id="15" name="Imagen 14">
            <a:extLst>
              <a:ext uri="{FF2B5EF4-FFF2-40B4-BE49-F238E27FC236}">
                <a16:creationId xmlns:a16="http://schemas.microsoft.com/office/drawing/2014/main" id="{699243D5-7AF6-A19D-4480-C6E3C3D05E20}"/>
              </a:ext>
            </a:extLst>
          </p:cNvPr>
          <p:cNvPicPr>
            <a:picLocks noChangeAspect="1"/>
          </p:cNvPicPr>
          <p:nvPr/>
        </p:nvPicPr>
        <p:blipFill>
          <a:blip r:embed="rId9"/>
          <a:srcRect l="17165" r="17172"/>
          <a:stretch>
            <a:fillRect/>
          </a:stretch>
        </p:blipFill>
        <p:spPr>
          <a:xfrm>
            <a:off x="4183181" y="1031151"/>
            <a:ext cx="2815638" cy="3216049"/>
          </a:xfrm>
          <a:prstGeom prst="rect">
            <a:avLst/>
          </a:prstGeom>
        </p:spPr>
      </p:pic>
    </p:spTree>
    <p:extLst>
      <p:ext uri="{BB962C8B-B14F-4D97-AF65-F5344CB8AC3E}">
        <p14:creationId xmlns:p14="http://schemas.microsoft.com/office/powerpoint/2010/main" val="3801073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F69553C-CCB3-6F76-27C7-367B32EA060A}"/>
              </a:ext>
            </a:extLst>
          </p:cNvPr>
          <p:cNvPicPr>
            <a:picLocks noChangeAspect="1"/>
          </p:cNvPicPr>
          <p:nvPr/>
        </p:nvPicPr>
        <p:blipFill>
          <a:blip r:embed="rId2"/>
          <a:stretch>
            <a:fillRect/>
          </a:stretch>
        </p:blipFill>
        <p:spPr>
          <a:xfrm>
            <a:off x="2608786" y="0"/>
            <a:ext cx="6974428" cy="658425"/>
          </a:xfrm>
          <a:prstGeom prst="rect">
            <a:avLst/>
          </a:prstGeom>
        </p:spPr>
      </p:pic>
      <p:pic>
        <p:nvPicPr>
          <p:cNvPr id="7" name="Imagen 6">
            <a:extLst>
              <a:ext uri="{FF2B5EF4-FFF2-40B4-BE49-F238E27FC236}">
                <a16:creationId xmlns:a16="http://schemas.microsoft.com/office/drawing/2014/main" id="{98C63B99-5725-FD34-DEBA-3A7EB1AD7F53}"/>
              </a:ext>
            </a:extLst>
          </p:cNvPr>
          <p:cNvPicPr>
            <a:picLocks noChangeAspect="1"/>
          </p:cNvPicPr>
          <p:nvPr/>
        </p:nvPicPr>
        <p:blipFill>
          <a:blip r:embed="rId3"/>
          <a:stretch>
            <a:fillRect/>
          </a:stretch>
        </p:blipFill>
        <p:spPr>
          <a:xfrm>
            <a:off x="6835614" y="964069"/>
            <a:ext cx="5212532" cy="3133616"/>
          </a:xfrm>
          <a:prstGeom prst="rect">
            <a:avLst/>
          </a:prstGeom>
          <a:solidFill>
            <a:schemeClr val="accent4">
              <a:lumMod val="60000"/>
              <a:lumOff val="40000"/>
            </a:schemeClr>
          </a:solidFill>
        </p:spPr>
      </p:pic>
      <p:sp>
        <p:nvSpPr>
          <p:cNvPr id="8" name="CuadroTexto 7">
            <a:extLst>
              <a:ext uri="{FF2B5EF4-FFF2-40B4-BE49-F238E27FC236}">
                <a16:creationId xmlns:a16="http://schemas.microsoft.com/office/drawing/2014/main" id="{0D7E67BD-8040-F0DA-EBB3-8211775F965C}"/>
              </a:ext>
            </a:extLst>
          </p:cNvPr>
          <p:cNvSpPr txBox="1"/>
          <p:nvPr/>
        </p:nvSpPr>
        <p:spPr>
          <a:xfrm>
            <a:off x="7225004" y="1241989"/>
            <a:ext cx="4433752" cy="2677656"/>
          </a:xfrm>
          <a:prstGeom prst="rect">
            <a:avLst/>
          </a:prstGeom>
          <a:noFill/>
        </p:spPr>
        <p:txBody>
          <a:bodyPr wrap="square" lIns="91440" tIns="45720" rIns="91440" bIns="45720" anchor="t">
            <a:spAutoFit/>
          </a:bodyPr>
          <a:lstStyle/>
          <a:p>
            <a:pPr algn="ctr"/>
            <a:r>
              <a:rPr lang="es-MX" sz="1600" b="1" dirty="0">
                <a:solidFill>
                  <a:schemeClr val="bg1"/>
                </a:solidFill>
                <a:latin typeface="Verdana"/>
                <a:ea typeface="Verdana"/>
                <a:cs typeface="Calibri"/>
                <a:sym typeface="Arial"/>
              </a:rPr>
              <a:t>Monóxido de Carbono:</a:t>
            </a:r>
            <a:endParaRPr lang="es-ES" sz="1600" b="1" dirty="0">
              <a:solidFill>
                <a:schemeClr val="bg1"/>
              </a:solidFill>
              <a:latin typeface="Verdana"/>
              <a:ea typeface="Verdana"/>
              <a:cs typeface="Calibri"/>
            </a:endParaRPr>
          </a:p>
          <a:p>
            <a:pPr marL="0" marR="0" lvl="0" indent="0" algn="just" rtl="0">
              <a:lnSpc>
                <a:spcPct val="100000"/>
              </a:lnSpc>
              <a:spcBef>
                <a:spcPts val="0"/>
              </a:spcBef>
              <a:spcAft>
                <a:spcPts val="0"/>
              </a:spcAft>
              <a:buClr>
                <a:srgbClr val="000000"/>
              </a:buClr>
              <a:buSzPts val="1000"/>
              <a:buFont typeface="Arial"/>
              <a:buNone/>
            </a:pPr>
            <a:endPar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endParaRPr>
          </a:p>
          <a:p>
            <a:pPr algn="just"/>
            <a:r>
              <a:rPr lang="es-MX" sz="1200" dirty="0">
                <a:solidFill>
                  <a:schemeClr val="bg1"/>
                </a:solidFill>
                <a:latin typeface="Verdana"/>
                <a:ea typeface="Calibri"/>
                <a:cs typeface="Calibri"/>
              </a:rPr>
              <a:t>En la tierra constantemente hay emisiones de gases por procesos de combustión, en la mayoría de las situaciones, la combustión no es completa y los incendios o la quema de combustibles fósiles producen una mezcla de gases, que incluyen dióxido de carbono, metano y monóxido de carbono.</a:t>
            </a:r>
            <a:r>
              <a:rPr lang="es-MX" sz="1400" dirty="0">
                <a:solidFill>
                  <a:schemeClr val="bg1"/>
                </a:solidFill>
                <a:latin typeface="Verdana"/>
                <a:ea typeface="Calibri"/>
                <a:cs typeface="Calibri"/>
              </a:rPr>
              <a:t> </a:t>
            </a:r>
          </a:p>
          <a:p>
            <a:pPr algn="just"/>
            <a:endParaRPr lang="es-MX" sz="1400" dirty="0">
              <a:solidFill>
                <a:schemeClr val="bg1"/>
              </a:solidFill>
              <a:latin typeface="Verdana"/>
              <a:ea typeface="Calibri"/>
              <a:cs typeface="Calibri"/>
            </a:endParaRPr>
          </a:p>
          <a:p>
            <a:pPr algn="just"/>
            <a:r>
              <a:rPr lang="es-CO" sz="1200" dirty="0">
                <a:solidFill>
                  <a:schemeClr val="bg1"/>
                </a:solidFill>
                <a:latin typeface="Verdana"/>
                <a:ea typeface="Verdana"/>
                <a:cs typeface="Calibri"/>
              </a:rPr>
              <a:t>Los pronósticos de CAMS, </a:t>
            </a:r>
            <a:r>
              <a:rPr lang="es-MX" sz="1200" dirty="0">
                <a:solidFill>
                  <a:schemeClr val="bg1"/>
                </a:solidFill>
                <a:latin typeface="Verdana"/>
                <a:ea typeface="Calibri"/>
                <a:cs typeface="Calibri"/>
              </a:rPr>
              <a:t>permite observar de manera global y regional las concentraciones de monóxido de carbono que se encuentran en la atmósfera.</a:t>
            </a:r>
            <a:r>
              <a:rPr lang="es-MX" sz="1400" dirty="0">
                <a:solidFill>
                  <a:srgbClr val="000000"/>
                </a:solidFill>
                <a:latin typeface="Calibri"/>
                <a:ea typeface="Calibri"/>
                <a:cs typeface="Calibri"/>
              </a:rPr>
              <a:t> </a:t>
            </a:r>
            <a:endParaRPr lang="es-MX" dirty="0">
              <a:solidFill>
                <a:srgbClr val="000000"/>
              </a:solidFill>
              <a:latin typeface="Calibri" panose="020F0502020204030204"/>
              <a:ea typeface="Calibri"/>
              <a:cs typeface="Calibri"/>
            </a:endParaRPr>
          </a:p>
          <a:p>
            <a:pPr algn="just"/>
            <a:endParaRPr lang="es-MX" sz="1400" dirty="0">
              <a:solidFill>
                <a:schemeClr val="bg1"/>
              </a:solidFill>
              <a:latin typeface="Verdana"/>
              <a:ea typeface="Calibri"/>
              <a:cs typeface="Calibri"/>
            </a:endParaRPr>
          </a:p>
        </p:txBody>
      </p:sp>
      <p:sp>
        <p:nvSpPr>
          <p:cNvPr id="9" name="Título 6">
            <a:extLst>
              <a:ext uri="{FF2B5EF4-FFF2-40B4-BE49-F238E27FC236}">
                <a16:creationId xmlns:a16="http://schemas.microsoft.com/office/drawing/2014/main" id="{5CCDDA3F-AADA-6B46-F41B-D81C704063BF}"/>
              </a:ext>
            </a:extLst>
          </p:cNvPr>
          <p:cNvSpPr txBox="1">
            <a:spLocks/>
          </p:cNvSpPr>
          <p:nvPr/>
        </p:nvSpPr>
        <p:spPr>
          <a:xfrm>
            <a:off x="3160450" y="60720"/>
            <a:ext cx="5019927" cy="5355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Pronóstico de material contaminante:</a:t>
            </a:r>
          </a:p>
          <a:p>
            <a:pPr algn="ctr"/>
            <a:r>
              <a:rPr lang="es-MX" sz="1600" b="1" dirty="0">
                <a:solidFill>
                  <a:schemeClr val="bg1"/>
                </a:solidFill>
                <a:latin typeface="Verdana"/>
                <a:ea typeface="Verdana"/>
              </a:rPr>
              <a:t>Monóxido de Carbono</a:t>
            </a:r>
          </a:p>
        </p:txBody>
      </p:sp>
      <p:pic>
        <p:nvPicPr>
          <p:cNvPr id="10" name="Imagen 9">
            <a:extLst>
              <a:ext uri="{FF2B5EF4-FFF2-40B4-BE49-F238E27FC236}">
                <a16:creationId xmlns:a16="http://schemas.microsoft.com/office/drawing/2014/main" id="{5366520A-9E40-06AB-F9A0-52C1D0DC68D8}"/>
              </a:ext>
            </a:extLst>
          </p:cNvPr>
          <p:cNvPicPr>
            <a:picLocks noChangeAspect="1"/>
          </p:cNvPicPr>
          <p:nvPr/>
        </p:nvPicPr>
        <p:blipFill>
          <a:blip r:embed="rId4"/>
          <a:stretch>
            <a:fillRect/>
          </a:stretch>
        </p:blipFill>
        <p:spPr>
          <a:xfrm>
            <a:off x="8114768" y="118917"/>
            <a:ext cx="617273" cy="419136"/>
          </a:xfrm>
          <a:prstGeom prst="rect">
            <a:avLst/>
          </a:prstGeom>
        </p:spPr>
      </p:pic>
      <p:sp>
        <p:nvSpPr>
          <p:cNvPr id="11" name="Rectángulo 10">
            <a:extLst>
              <a:ext uri="{FF2B5EF4-FFF2-40B4-BE49-F238E27FC236}">
                <a16:creationId xmlns:a16="http://schemas.microsoft.com/office/drawing/2014/main" id="{344E5F6B-36D6-52E0-EF89-69A8CB1DE780}"/>
              </a:ext>
            </a:extLst>
          </p:cNvPr>
          <p:cNvSpPr/>
          <p:nvPr/>
        </p:nvSpPr>
        <p:spPr>
          <a:xfrm>
            <a:off x="660598" y="698130"/>
            <a:ext cx="6413565" cy="307777"/>
          </a:xfrm>
          <a:prstGeom prst="rect">
            <a:avLst/>
          </a:prstGeom>
        </p:spPr>
        <p:txBody>
          <a:bodyPr wrap="square" lIns="91440" tIns="45720" rIns="91440" bIns="45720" anchor="t">
            <a:spAutoFit/>
          </a:bodyPr>
          <a:lstStyle/>
          <a:p>
            <a:r>
              <a:rPr lang="es-CO" sz="1400" b="1" dirty="0">
                <a:solidFill>
                  <a:schemeClr val="accent4">
                    <a:lumMod val="75000"/>
                  </a:schemeClr>
                </a:solidFill>
                <a:latin typeface="Verdana"/>
                <a:ea typeface="Verdana"/>
                <a:cs typeface="Calibri"/>
                <a:sym typeface="Calibri"/>
              </a:rPr>
              <a:t>Pronóstico Monóxido de Carbono:</a:t>
            </a:r>
          </a:p>
        </p:txBody>
      </p:sp>
      <p:grpSp>
        <p:nvGrpSpPr>
          <p:cNvPr id="12" name="Grupo 11">
            <a:extLst>
              <a:ext uri="{FF2B5EF4-FFF2-40B4-BE49-F238E27FC236}">
                <a16:creationId xmlns:a16="http://schemas.microsoft.com/office/drawing/2014/main" id="{783CE761-570C-8758-312F-1E213CCD3977}"/>
              </a:ext>
            </a:extLst>
          </p:cNvPr>
          <p:cNvGrpSpPr/>
          <p:nvPr/>
        </p:nvGrpSpPr>
        <p:grpSpPr>
          <a:xfrm>
            <a:off x="5115502" y="1610386"/>
            <a:ext cx="1109822" cy="2275086"/>
            <a:chOff x="5657035" y="1333675"/>
            <a:chExt cx="864000" cy="1730372"/>
          </a:xfrm>
        </p:grpSpPr>
        <p:pic>
          <p:nvPicPr>
            <p:cNvPr id="13" name="Imagen 12">
              <a:extLst>
                <a:ext uri="{FF2B5EF4-FFF2-40B4-BE49-F238E27FC236}">
                  <a16:creationId xmlns:a16="http://schemas.microsoft.com/office/drawing/2014/main" id="{4139EEFD-81DB-B3FD-FE34-758B4C2E4C7A}"/>
                </a:ext>
              </a:extLst>
            </p:cNvPr>
            <p:cNvPicPr>
              <a:picLocks noChangeAspect="1"/>
            </p:cNvPicPr>
            <p:nvPr/>
          </p:nvPicPr>
          <p:blipFill rotWithShape="1">
            <a:blip r:embed="rId5"/>
            <a:srcRect r="87789"/>
            <a:stretch/>
          </p:blipFill>
          <p:spPr>
            <a:xfrm>
              <a:off x="5660357" y="1333675"/>
              <a:ext cx="858979" cy="648000"/>
            </a:xfrm>
            <a:prstGeom prst="rect">
              <a:avLst/>
            </a:prstGeom>
          </p:spPr>
        </p:pic>
        <p:pic>
          <p:nvPicPr>
            <p:cNvPr id="14" name="Imagen 13">
              <a:extLst>
                <a:ext uri="{FF2B5EF4-FFF2-40B4-BE49-F238E27FC236}">
                  <a16:creationId xmlns:a16="http://schemas.microsoft.com/office/drawing/2014/main" id="{2A3598D6-D5C7-20AA-8FD9-3788AED7F060}"/>
                </a:ext>
              </a:extLst>
            </p:cNvPr>
            <p:cNvPicPr>
              <a:picLocks noChangeAspect="1"/>
            </p:cNvPicPr>
            <p:nvPr/>
          </p:nvPicPr>
          <p:blipFill rotWithShape="1">
            <a:blip r:embed="rId5"/>
            <a:srcRect l="11955" r="65492"/>
            <a:stretch/>
          </p:blipFill>
          <p:spPr>
            <a:xfrm>
              <a:off x="5657035" y="2032934"/>
              <a:ext cx="864000" cy="352914"/>
            </a:xfrm>
            <a:prstGeom prst="rect">
              <a:avLst/>
            </a:prstGeom>
          </p:spPr>
        </p:pic>
        <p:pic>
          <p:nvPicPr>
            <p:cNvPr id="15" name="Imagen 14">
              <a:extLst>
                <a:ext uri="{FF2B5EF4-FFF2-40B4-BE49-F238E27FC236}">
                  <a16:creationId xmlns:a16="http://schemas.microsoft.com/office/drawing/2014/main" id="{B5442C42-8274-728A-F8D6-EDBA406A8886}"/>
                </a:ext>
              </a:extLst>
            </p:cNvPr>
            <p:cNvPicPr>
              <a:picLocks noChangeAspect="1"/>
            </p:cNvPicPr>
            <p:nvPr/>
          </p:nvPicPr>
          <p:blipFill rotWithShape="1">
            <a:blip r:embed="rId5"/>
            <a:srcRect l="36017" r="55682" b="2587"/>
            <a:stretch/>
          </p:blipFill>
          <p:spPr>
            <a:xfrm>
              <a:off x="5777981" y="2416047"/>
              <a:ext cx="599404" cy="648000"/>
            </a:xfrm>
            <a:prstGeom prst="rect">
              <a:avLst/>
            </a:prstGeom>
          </p:spPr>
        </p:pic>
      </p:grpSp>
      <p:sp>
        <p:nvSpPr>
          <p:cNvPr id="16" name="CuadroTexto 15">
            <a:extLst>
              <a:ext uri="{FF2B5EF4-FFF2-40B4-BE49-F238E27FC236}">
                <a16:creationId xmlns:a16="http://schemas.microsoft.com/office/drawing/2014/main" id="{CCE3A074-838A-0140-1ED4-E07E7D9AC756}"/>
              </a:ext>
            </a:extLst>
          </p:cNvPr>
          <p:cNvSpPr txBox="1"/>
          <p:nvPr/>
        </p:nvSpPr>
        <p:spPr>
          <a:xfrm>
            <a:off x="461493" y="4187361"/>
            <a:ext cx="5996416" cy="338554"/>
          </a:xfrm>
          <a:prstGeom prst="rect">
            <a:avLst/>
          </a:prstGeom>
          <a:noFill/>
        </p:spPr>
        <p:txBody>
          <a:bodyPr wrap="square" lIns="91440" tIns="45720" rIns="91440" bIns="45720" anchor="t">
            <a:spAutoFit/>
          </a:bodyPr>
          <a:lstStyle>
            <a:defPPr>
              <a:defRPr lang="es-CO"/>
            </a:defPPr>
            <a:lvl1pPr>
              <a:defRPr sz="1400">
                <a:solidFill>
                  <a:srgbClr val="96BE53"/>
                </a:solidFill>
                <a:latin typeface="Verdana" panose="020B0604030504040204" pitchFamily="34" charset="0"/>
                <a:ea typeface="Verdana" panose="020B0604030504040204" pitchFamily="34" charset="0"/>
              </a:defRPr>
            </a:lvl1pPr>
          </a:lstStyle>
          <a:p>
            <a:r>
              <a:rPr lang="es-CO" sz="800" i="1" dirty="0">
                <a:solidFill>
                  <a:schemeClr val="tx1">
                    <a:lumMod val="50000"/>
                    <a:lumOff val="50000"/>
                  </a:schemeClr>
                </a:solidFill>
                <a:latin typeface="Verdana"/>
                <a:ea typeface="Verdana"/>
              </a:rPr>
              <a:t>Pronostico Monóxido de Carbono a 850 hPa (PPBV).</a:t>
            </a:r>
          </a:p>
          <a:p>
            <a:r>
              <a:rPr lang="es-CO" sz="800" i="1" dirty="0">
                <a:solidFill>
                  <a:schemeClr val="tx1">
                    <a:lumMod val="50000"/>
                    <a:lumOff val="50000"/>
                  </a:schemeClr>
                </a:solidFill>
                <a:latin typeface="Verdana"/>
                <a:ea typeface="Verdana"/>
              </a:rPr>
              <a:t>Fuente: proporcionada por CAMS (Servicio de Monitoreo de la Atmósfera de </a:t>
            </a:r>
            <a:r>
              <a:rPr lang="es-CO" sz="800" i="1" dirty="0" err="1">
                <a:solidFill>
                  <a:schemeClr val="tx1">
                    <a:lumMod val="50000"/>
                    <a:lumOff val="50000"/>
                  </a:schemeClr>
                </a:solidFill>
                <a:latin typeface="Verdana"/>
                <a:ea typeface="Verdana"/>
              </a:rPr>
              <a:t>Copernicus</a:t>
            </a:r>
            <a:r>
              <a:rPr lang="es-CO" sz="800" i="1" dirty="0">
                <a:solidFill>
                  <a:schemeClr val="tx1">
                    <a:lumMod val="50000"/>
                    <a:lumOff val="50000"/>
                  </a:schemeClr>
                </a:solidFill>
                <a:latin typeface="Verdana"/>
                <a:ea typeface="Verdana"/>
              </a:rPr>
              <a:t>), 2026.</a:t>
            </a:r>
            <a:endParaRPr lang="es-MX" sz="800" i="1" dirty="0">
              <a:solidFill>
                <a:schemeClr val="tx1">
                  <a:lumMod val="50000"/>
                  <a:lumOff val="50000"/>
                </a:schemeClr>
              </a:solidFill>
              <a:latin typeface="Verdana"/>
              <a:ea typeface="Verdana"/>
            </a:endParaRPr>
          </a:p>
        </p:txBody>
      </p:sp>
      <p:sp>
        <p:nvSpPr>
          <p:cNvPr id="17" name="CuadroTexto 16">
            <a:extLst>
              <a:ext uri="{FF2B5EF4-FFF2-40B4-BE49-F238E27FC236}">
                <a16:creationId xmlns:a16="http://schemas.microsoft.com/office/drawing/2014/main" id="{3AADE677-958D-0E90-51D8-6E1143188B43}"/>
              </a:ext>
            </a:extLst>
          </p:cNvPr>
          <p:cNvSpPr txBox="1"/>
          <p:nvPr/>
        </p:nvSpPr>
        <p:spPr>
          <a:xfrm>
            <a:off x="132595" y="4524124"/>
            <a:ext cx="11926809" cy="2169825"/>
          </a:xfrm>
          <a:prstGeom prst="rect">
            <a:avLst/>
          </a:prstGeom>
          <a:noFill/>
        </p:spPr>
        <p:txBody>
          <a:bodyPr wrap="square" lIns="91440" tIns="45720" rIns="91440" bIns="45720" rtlCol="0" anchor="t">
            <a:spAutoFit/>
          </a:bodyPr>
          <a:lstStyle/>
          <a:p>
            <a:pPr algn="just"/>
            <a:r>
              <a:rPr lang="es-ES" sz="900" dirty="0">
                <a:solidFill>
                  <a:schemeClr val="tx1">
                    <a:lumMod val="50000"/>
                    <a:lumOff val="50000"/>
                  </a:schemeClr>
                </a:solidFill>
                <a:latin typeface="Verdana"/>
                <a:ea typeface="Verdana"/>
              </a:rPr>
              <a:t>De acuerdo con el modelo global de pronóstico de Monóxido de Carbono (efectuado a partir del conjunto de satélites Sentinel del Programa de Observación de la Tierra), proporcionado por CAMS, el Servicio de Monitoreo de la Atmósfera de Copernicus, como resultado del pronóstico observado, durante agosto de 2026 se observó en el pronostico el ingreso y transporte de masas de aire con presencia de CO sobre diferentes sectores del territorio nacional. Este comportamiento se presentó principalmente en la región Andina, el sur de la región Caribe, el centro y sur de la región Pacífica y la región Amazónica, con un incremento más evidente durante la segunda quincena del mes. La distribución espacial y la trayectoria de estas masas de aire sugieren la influencia tanto de fuentes regionales como del transporte de contaminantes desde zonas externas al territorio nacional donde se presenta actividad de quema de biomasa, particularmente en sectores de la Amazonía durante los meses de agosto, septiembre y octubre. Asimismo, los incendios de la cobertura vegetal registrados en Colombia pueden contribuir de manera adicional a las concentraciones de CO observadas sobre el territorio nacional. El incremento de este contaminante constituye un indicador de procesos de combustión y puede estar asociado, entre otras fuentes, a la quema de biomasa. De acuerdo con las imágenes de pronóstico, las masas de aire con presencia de CO presentaron una trayectoria hacia el norte y centro del territorio nacional, lo que podría favorecer el transporte y la distribución regional de este contaminante. </a:t>
            </a:r>
          </a:p>
          <a:p>
            <a:pPr algn="just"/>
            <a:endParaRPr lang="es-MX" sz="900" dirty="0">
              <a:solidFill>
                <a:schemeClr val="tx1">
                  <a:lumMod val="50000"/>
                  <a:lumOff val="50000"/>
                </a:schemeClr>
              </a:solidFill>
              <a:latin typeface="Verdana"/>
              <a:ea typeface="Verdana"/>
            </a:endParaRPr>
          </a:p>
          <a:p>
            <a:pPr algn="just"/>
            <a:r>
              <a:rPr lang="es-ES" sz="900" dirty="0">
                <a:solidFill>
                  <a:schemeClr val="tx1">
                    <a:lumMod val="50000"/>
                    <a:lumOff val="50000"/>
                  </a:schemeClr>
                </a:solidFill>
                <a:latin typeface="Verdana"/>
                <a:ea typeface="Verdana"/>
              </a:rPr>
              <a:t>Es de precisar que los modelos globales de pronóstico proporcionan </a:t>
            </a:r>
            <a:r>
              <a:rPr lang="es-ES" sz="900" b="1" u="sng" dirty="0">
                <a:solidFill>
                  <a:schemeClr val="tx1">
                    <a:lumMod val="50000"/>
                    <a:lumOff val="50000"/>
                  </a:schemeClr>
                </a:solidFill>
                <a:latin typeface="Verdana"/>
                <a:ea typeface="Verdana"/>
              </a:rPr>
              <a:t>información indicativa</a:t>
            </a:r>
            <a:r>
              <a:rPr lang="es-ES" sz="900" dirty="0">
                <a:solidFill>
                  <a:schemeClr val="tx1">
                    <a:lumMod val="50000"/>
                    <a:lumOff val="50000"/>
                  </a:schemeClr>
                </a:solidFill>
                <a:latin typeface="Verdana"/>
                <a:ea typeface="Verdana"/>
              </a:rPr>
              <a:t>, adecuadas para orientar acerca de las tendencias en la distribución global de los contaminantes atmosféricos, por lo cual es muy importante el seguimiento a la calidad del aire a partir del monitoreo mediante estaciones en tierra; así las cosas, se recomienda que las autoridades ambientales en jurisdicción de áreas de amenaza por incendios de la cobertura vegetal, refuercen y/o continúen con el monitoreo y seguimiento, con el fin de detectar variaciones anómalas en superficie que puedan representar algún tipo de afectación sobre la salud de la población expuesta, y en dado caso, declaren oportunamente los estados excepcionales de prevención, alerta o emergencia ante eventuales episodios de contaminación atmosférica.</a:t>
            </a:r>
            <a:endParaRPr lang="es-MX" sz="900" dirty="0">
              <a:solidFill>
                <a:schemeClr val="tx1">
                  <a:lumMod val="50000"/>
                  <a:lumOff val="50000"/>
                </a:schemeClr>
              </a:solidFill>
              <a:latin typeface="Verdana"/>
              <a:ea typeface="Verdana"/>
            </a:endParaRPr>
          </a:p>
        </p:txBody>
      </p:sp>
      <p:pic>
        <p:nvPicPr>
          <p:cNvPr id="3080" name="Picture 8">
            <a:extLst>
              <a:ext uri="{FF2B5EF4-FFF2-40B4-BE49-F238E27FC236}">
                <a16:creationId xmlns:a16="http://schemas.microsoft.com/office/drawing/2014/main" id="{EF744F8C-70EA-8526-6852-7768D29A45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2777103" y="2387663"/>
            <a:ext cx="3153123" cy="31322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737DF38D-7FB6-49E5-73D7-3855206D3049}"/>
              </a:ext>
            </a:extLst>
          </p:cNvPr>
          <p:cNvPicPr>
            <a:picLocks noChangeAspect="1"/>
          </p:cNvPicPr>
          <p:nvPr/>
        </p:nvPicPr>
        <p:blipFill>
          <a:blip r:embed="rId7"/>
          <a:stretch>
            <a:fillRect/>
          </a:stretch>
        </p:blipFill>
        <p:spPr>
          <a:xfrm>
            <a:off x="533244" y="994773"/>
            <a:ext cx="3680765" cy="3243364"/>
          </a:xfrm>
          <a:prstGeom prst="rect">
            <a:avLst/>
          </a:prstGeom>
        </p:spPr>
      </p:pic>
    </p:spTree>
    <p:extLst>
      <p:ext uri="{BB962C8B-B14F-4D97-AF65-F5344CB8AC3E}">
        <p14:creationId xmlns:p14="http://schemas.microsoft.com/office/powerpoint/2010/main" val="327804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69F40104-A6FE-E0A9-C7AF-24DA48E6FA8C}"/>
              </a:ext>
            </a:extLst>
          </p:cNvPr>
          <p:cNvSpPr txBox="1"/>
          <p:nvPr/>
        </p:nvSpPr>
        <p:spPr>
          <a:xfrm>
            <a:off x="8201831" y="1050550"/>
            <a:ext cx="3867145" cy="5355312"/>
          </a:xfrm>
          <a:prstGeom prst="rect">
            <a:avLst/>
          </a:prstGeom>
          <a:noFill/>
        </p:spPr>
        <p:txBody>
          <a:bodyPr wrap="square" rtlCol="0">
            <a:spAutoFit/>
          </a:bodyPr>
          <a:lstStyle/>
          <a:p>
            <a:pPr algn="just">
              <a:defRPr/>
            </a:pPr>
            <a:r>
              <a:rPr kumimoji="0" lang="es-ES" sz="9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A partir del modelo global de pronóstico de dióxido de azufre (SO₂) proporcionado por CAMS, se compararon las condiciones atmosféricas correspondientes a los días 4 y 31 de agosto de 2026, observándose un comportamiento espacial muy similar entre ambas fechas. A nivel de superficie, se pronosticaron concentraciones medio-bajas sobre las regiones Andina, Caribe y Pacífica, mientras que la Orinoquía y la Amazonía mantuvieron concentraciones bajas o prácticamente nulas durante el período analizado. A 850 hPa, las mayores concentraciones pronosticadas se localizaron de manera consistente en sectores de los departamentos de Cauca y Valle del Cauca y centro de la región Andina. En el nivel de 550 hPa, se observaron focos localizados de concentraciones altas en dichas áreas y concentraciones bajas en el resto del territorio. Este escenario difiere de los meses anteriores, en los que dichas regiones registraban valores prácticamente nulos. Finalmente, la columna total mostró una distribución más homogénea del contaminante, con una tendencia a concentraciones medias sobre las costas Pacífica y Caribe, mientras que hacia el interior y el oriente del país predominaron concentraciones medio-bajas, reflejando una concentración atmosférica moderada y una distribución regional relativamente estable del SO₂ durante el mes de agosto.</a:t>
            </a:r>
          </a:p>
          <a:p>
            <a:pPr algn="just">
              <a:defRPr/>
            </a:pPr>
            <a:endParaRPr lang="es-ES" sz="900" dirty="0">
              <a:solidFill>
                <a:prstClr val="black">
                  <a:lumMod val="50000"/>
                  <a:lumOff val="50000"/>
                </a:prstClr>
              </a:solidFill>
              <a:latin typeface="Verdana" panose="020B0604030504040204" pitchFamily="34" charset="0"/>
              <a:ea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9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Las variaciones observadas en el volcán Puracé - cadena volcánica Los Coconucos indican que el sistema continúa evolucionando y es posible que se continúen presentando emisiones y caídas de ceniza, de acuerdo con la dirección predominante de los vientos. Esta dispersión podría presentarse en mayor medida hacia el norte y occidente</a:t>
            </a:r>
            <a:r>
              <a:rPr lang="es-ES" sz="900" dirty="0">
                <a:solidFill>
                  <a:prstClr val="black">
                    <a:lumMod val="50000"/>
                    <a:lumOff val="50000"/>
                  </a:prstClr>
                </a:solidFill>
                <a:latin typeface="Verdana" panose="020B0604030504040204" pitchFamily="34" charset="0"/>
                <a:ea typeface="Verdana" panose="020B0604030504040204" pitchFamily="34" charset="0"/>
              </a:rPr>
              <a:t> </a:t>
            </a:r>
            <a:r>
              <a:rPr kumimoji="0" lang="es-ES" sz="9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del departamento de Cauca y norte del departamento del Huila. Sin embargo, es muy importante aclarar que, los mayores impactos se producirían a alturas entre 850 </a:t>
            </a:r>
            <a:r>
              <a:rPr kumimoji="0" lang="es-ES" sz="900" b="0" i="0" u="none" strike="noStrike" kern="1200" cap="none" spc="0" normalizeH="0" baseline="0" noProof="0" dirty="0" err="1">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hPa</a:t>
            </a:r>
            <a:r>
              <a:rPr kumimoji="0" lang="es-ES" sz="9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 (1500 metros) y 500 </a:t>
            </a:r>
            <a:r>
              <a:rPr kumimoji="0" lang="es-ES" sz="900" b="0" i="0" u="none" strike="noStrike" kern="1200" cap="none" spc="0" normalizeH="0" baseline="0" noProof="0" dirty="0" err="1">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hPa</a:t>
            </a:r>
            <a:r>
              <a:rPr kumimoji="0" lang="es-ES" sz="9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 (5500 metros). En superficie su impacto podría ser considerablemente menor y su dispersión podría darse principalmente hacia los departamentos de Cauca, Huila y Nariño. </a:t>
            </a:r>
          </a:p>
        </p:txBody>
      </p:sp>
      <p:sp>
        <p:nvSpPr>
          <p:cNvPr id="14" name="Título 6">
            <a:extLst>
              <a:ext uri="{FF2B5EF4-FFF2-40B4-BE49-F238E27FC236}">
                <a16:creationId xmlns:a16="http://schemas.microsoft.com/office/drawing/2014/main" id="{D368E7C7-9EC0-4023-D15B-FB8C888A40FB}"/>
              </a:ext>
            </a:extLst>
          </p:cNvPr>
          <p:cNvSpPr txBox="1">
            <a:spLocks/>
          </p:cNvSpPr>
          <p:nvPr/>
        </p:nvSpPr>
        <p:spPr>
          <a:xfrm>
            <a:off x="4347556" y="52997"/>
            <a:ext cx="4322618" cy="5355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j-cs"/>
              </a:rPr>
              <a:t>Panorama nacional de posibles afectaciones a la calidad del aire</a:t>
            </a:r>
            <a:endParaRPr kumimoji="0" lang="es-E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j-cs"/>
            </a:endParaRPr>
          </a:p>
        </p:txBody>
      </p:sp>
      <p:pic>
        <p:nvPicPr>
          <p:cNvPr id="15" name="Picture 4" descr="Your Utah, Your Future - Air Quality">
            <a:extLst>
              <a:ext uri="{FF2B5EF4-FFF2-40B4-BE49-F238E27FC236}">
                <a16:creationId xmlns:a16="http://schemas.microsoft.com/office/drawing/2014/main" id="{55E3B06F-004E-5A4E-8DF9-1ABAE7CB66A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800437" y="30332"/>
            <a:ext cx="624026" cy="530626"/>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a:blip r:embed="rId4">
            <a:lum bright="70000" contrast="-7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7303350" y="1721297"/>
            <a:ext cx="408819" cy="556772"/>
          </a:xfrm>
          <a:prstGeom prst="rect">
            <a:avLst/>
          </a:prstGeom>
        </p:spPr>
      </p:pic>
      <p:sp>
        <p:nvSpPr>
          <p:cNvPr id="19" name="Diagrama de flujo: operación manual 29">
            <a:extLst>
              <a:ext uri="{FF2B5EF4-FFF2-40B4-BE49-F238E27FC236}">
                <a16:creationId xmlns:a16="http://schemas.microsoft.com/office/drawing/2014/main" id="{0DFDFAD7-895D-9B09-C5A6-E6B54CEA326B}"/>
              </a:ext>
            </a:extLst>
          </p:cNvPr>
          <p:cNvSpPr/>
          <p:nvPr/>
        </p:nvSpPr>
        <p:spPr>
          <a:xfrm>
            <a:off x="3000530"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solidFill>
            <a:srgbClr val="10A3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ítulo 6">
            <a:extLst>
              <a:ext uri="{FF2B5EF4-FFF2-40B4-BE49-F238E27FC236}">
                <a16:creationId xmlns:a16="http://schemas.microsoft.com/office/drawing/2014/main" id="{D368E7C7-9EC0-4023-D15B-FB8C888A40FB}"/>
              </a:ext>
            </a:extLst>
          </p:cNvPr>
          <p:cNvSpPr txBox="1">
            <a:spLocks/>
          </p:cNvSpPr>
          <p:nvPr/>
        </p:nvSpPr>
        <p:spPr>
          <a:xfrm>
            <a:off x="3529707" y="16373"/>
            <a:ext cx="5661763" cy="6740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j-cs"/>
              </a:rPr>
              <a:t>Panorama nacional de posibles afectaciones a la calidad del aire, asociadas al nivel de actividad del Volcán Puracé, agosto 2026</a:t>
            </a:r>
          </a:p>
        </p:txBody>
      </p:sp>
      <p:sp>
        <p:nvSpPr>
          <p:cNvPr id="6" name="Rectángulo 5">
            <a:extLst>
              <a:ext uri="{FF2B5EF4-FFF2-40B4-BE49-F238E27FC236}">
                <a16:creationId xmlns:a16="http://schemas.microsoft.com/office/drawing/2014/main" id="{E20B25FC-B52A-4080-4CD8-F97465E00A85}"/>
              </a:ext>
            </a:extLst>
          </p:cNvPr>
          <p:cNvSpPr/>
          <p:nvPr/>
        </p:nvSpPr>
        <p:spPr>
          <a:xfrm>
            <a:off x="1447800" y="689700"/>
            <a:ext cx="491963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2091C9"/>
                </a:solidFill>
                <a:effectLst/>
                <a:uLnTx/>
                <a:uFillTx/>
                <a:latin typeface="Verdana" panose="020B0604030504040204" pitchFamily="34" charset="0"/>
                <a:ea typeface="Verdana" panose="020B0604030504040204" pitchFamily="34" charset="0"/>
                <a:cs typeface="Calibri"/>
                <a:sym typeface="Calibri"/>
              </a:rPr>
              <a:t>Dióxido de Azufre (SO</a:t>
            </a:r>
            <a:r>
              <a:rPr kumimoji="0" lang="es-CO" sz="1100" b="1" i="0" u="none" strike="noStrike" kern="1200" cap="none" spc="0" normalizeH="0" baseline="0" noProof="0" dirty="0">
                <a:ln>
                  <a:noFill/>
                </a:ln>
                <a:solidFill>
                  <a:srgbClr val="2091C9"/>
                </a:solidFill>
                <a:effectLst/>
                <a:uLnTx/>
                <a:uFillTx/>
                <a:latin typeface="Verdana" panose="020B0604030504040204" pitchFamily="34" charset="0"/>
                <a:ea typeface="Verdana" panose="020B0604030504040204" pitchFamily="34" charset="0"/>
                <a:cs typeface="Calibri"/>
                <a:sym typeface="Calibri"/>
              </a:rPr>
              <a:t>2</a:t>
            </a:r>
            <a:r>
              <a:rPr kumimoji="0" lang="es-CO" sz="1600" b="1" i="0" u="none" strike="noStrike" kern="1200" cap="none" spc="0" normalizeH="0" baseline="0" noProof="0" dirty="0">
                <a:ln>
                  <a:noFill/>
                </a:ln>
                <a:solidFill>
                  <a:srgbClr val="2091C9"/>
                </a:solidFill>
                <a:effectLst/>
                <a:uLnTx/>
                <a:uFillTx/>
                <a:latin typeface="Verdana" panose="020B0604030504040204" pitchFamily="34" charset="0"/>
                <a:ea typeface="Verdana" panose="020B0604030504040204" pitchFamily="34" charset="0"/>
                <a:cs typeface="Calibri"/>
                <a:sym typeface="Calibri"/>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2091C9"/>
                </a:solidFill>
                <a:effectLst/>
                <a:uLnTx/>
                <a:uFillTx/>
                <a:latin typeface="Verdana" panose="020B0604030504040204" pitchFamily="34" charset="0"/>
                <a:ea typeface="Verdana" panose="020B0604030504040204" pitchFamily="34" charset="0"/>
                <a:cs typeface="Calibri"/>
                <a:sym typeface="Calibri"/>
              </a:rPr>
              <a:t> </a:t>
            </a:r>
          </a:p>
        </p:txBody>
      </p:sp>
      <p:pic>
        <p:nvPicPr>
          <p:cNvPr id="11" name="Imagen 10">
            <a:extLst>
              <a:ext uri="{FF2B5EF4-FFF2-40B4-BE49-F238E27FC236}">
                <a16:creationId xmlns:a16="http://schemas.microsoft.com/office/drawing/2014/main" id="{B7E51C38-1D36-1F58-778D-22E76AE12CDE}"/>
              </a:ext>
            </a:extLst>
          </p:cNvPr>
          <p:cNvPicPr>
            <a:picLocks noChangeAspect="1"/>
          </p:cNvPicPr>
          <p:nvPr/>
        </p:nvPicPr>
        <p:blipFill rotWithShape="1">
          <a:blip r:embed="rId6">
            <a:lum bright="70000" contrast="-70000"/>
            <a:extLst>
              <a:ext uri="{BEBA8EAE-BF5A-486C-A8C5-ECC9F3942E4B}">
                <a14:imgProps xmlns:a14="http://schemas.microsoft.com/office/drawing/2010/main">
                  <a14:imgLayer r:embed="rId7">
                    <a14:imgEffect>
                      <a14:backgroundRemoval t="2100" b="98688" l="1393" r="98329">
                        <a14:foregroundMark x1="82451" y1="42782" x2="82451" y2="42782"/>
                        <a14:foregroundMark x1="90251" y1="36483" x2="90251" y2="36483"/>
                        <a14:foregroundMark x1="90529" y1="48294" x2="90529" y2="48294"/>
                        <a14:foregroundMark x1="68524" y1="46194" x2="68524" y2="46194"/>
                        <a14:foregroundMark x1="60167" y1="51969" x2="60167" y2="51969"/>
                        <a14:foregroundMark x1="58774" y1="55118" x2="58774" y2="55118"/>
                        <a14:foregroundMark x1="57939" y1="59318" x2="57939" y2="59318"/>
                        <a14:foregroundMark x1="45125" y1="36483" x2="45125" y2="36483"/>
                        <a14:foregroundMark x1="67409" y1="27822" x2="67409" y2="27822"/>
                        <a14:foregroundMark x1="59053" y1="17060" x2="59053" y2="17060"/>
                        <a14:foregroundMark x1="54318" y1="50656" x2="54318" y2="50656"/>
                        <a14:foregroundMark x1="49861" y1="52493" x2="49861" y2="52493"/>
                        <a14:foregroundMark x1="28969" y1="28609" x2="28969" y2="28609"/>
                        <a14:backgroundMark x1="79387" y1="81102" x2="79387" y2="81102"/>
                      </a14:backgroundRemoval>
                    </a14:imgEffect>
                  </a14:imgLayer>
                </a14:imgProps>
              </a:ext>
            </a:extLst>
          </a:blip>
          <a:srcRect l="23370" t="11500" b="26612"/>
          <a:stretch/>
        </p:blipFill>
        <p:spPr>
          <a:xfrm>
            <a:off x="8954629" y="33274"/>
            <a:ext cx="709195" cy="607868"/>
          </a:xfrm>
          <a:prstGeom prst="rect">
            <a:avLst/>
          </a:prstGeom>
        </p:spPr>
      </p:pic>
      <p:sp>
        <p:nvSpPr>
          <p:cNvPr id="25" name="CuadroTexto 24">
            <a:extLst>
              <a:ext uri="{FF2B5EF4-FFF2-40B4-BE49-F238E27FC236}">
                <a16:creationId xmlns:a16="http://schemas.microsoft.com/office/drawing/2014/main" id="{A0FB73CB-D1F6-FDB4-51D7-A933C11B017B}"/>
              </a:ext>
            </a:extLst>
          </p:cNvPr>
          <p:cNvSpPr txBox="1"/>
          <p:nvPr/>
        </p:nvSpPr>
        <p:spPr>
          <a:xfrm>
            <a:off x="133350" y="5134666"/>
            <a:ext cx="7918968" cy="230832"/>
          </a:xfrm>
          <a:prstGeom prst="rect">
            <a:avLst/>
          </a:prstGeom>
          <a:noFill/>
        </p:spPr>
        <p:txBody>
          <a:bodyPr wrap="square">
            <a:spAutoFit/>
          </a:bodyPr>
          <a:lstStyle>
            <a:defPPr>
              <a:defRPr lang="es-CO"/>
            </a:defPPr>
            <a:lvl1pPr>
              <a:defRPr sz="1400">
                <a:solidFill>
                  <a:srgbClr val="96BE53"/>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900" b="0" i="1"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Pronostico dióxido de azufre (SO2). Fuente: proporcionada por CAMS, el Servicio de Monitoreo de la Atmósfera de Copernicus, 2026.</a:t>
            </a:r>
            <a:endParaRPr kumimoji="0" lang="es-MX" sz="900" b="0" i="1"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endParaRPr>
          </a:p>
        </p:txBody>
      </p:sp>
      <p:pic>
        <p:nvPicPr>
          <p:cNvPr id="28" name="Imagen 8"/>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rot="16200000">
            <a:off x="12750333" y="4233527"/>
            <a:ext cx="2160000" cy="123701"/>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8"/>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rot="16200000">
            <a:off x="11942063" y="1286132"/>
            <a:ext cx="2160000" cy="123701"/>
          </a:xfrm>
          <a:prstGeom prst="rect">
            <a:avLst/>
          </a:prstGeom>
          <a:noFill/>
          <a:extLst>
            <a:ext uri="{909E8E84-426E-40DD-AFC4-6F175D3DCCD1}">
              <a14:hiddenFill xmlns:a14="http://schemas.microsoft.com/office/drawing/2010/main">
                <a:solidFill>
                  <a:srgbClr val="FFFFFF"/>
                </a:solidFill>
              </a14:hiddenFill>
            </a:ext>
          </a:extLst>
        </p:spPr>
      </p:pic>
      <p:pic>
        <p:nvPicPr>
          <p:cNvPr id="32" name="Imagen 8"/>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rot="16200000">
            <a:off x="3872259" y="2957570"/>
            <a:ext cx="4045733" cy="231695"/>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upo 32"/>
          <p:cNvGrpSpPr/>
          <p:nvPr/>
        </p:nvGrpSpPr>
        <p:grpSpPr>
          <a:xfrm>
            <a:off x="6393034" y="1999683"/>
            <a:ext cx="1192720" cy="1985001"/>
            <a:chOff x="5657035" y="1333675"/>
            <a:chExt cx="864000" cy="1730372"/>
          </a:xfrm>
        </p:grpSpPr>
        <p:pic>
          <p:nvPicPr>
            <p:cNvPr id="34" name="Imagen 33"/>
            <p:cNvPicPr>
              <a:picLocks noChangeAspect="1"/>
            </p:cNvPicPr>
            <p:nvPr/>
          </p:nvPicPr>
          <p:blipFill rotWithShape="1">
            <a:blip r:embed="rId9"/>
            <a:srcRect r="87789"/>
            <a:stretch/>
          </p:blipFill>
          <p:spPr>
            <a:xfrm>
              <a:off x="5660357" y="1333675"/>
              <a:ext cx="858979" cy="648000"/>
            </a:xfrm>
            <a:prstGeom prst="rect">
              <a:avLst/>
            </a:prstGeom>
          </p:spPr>
        </p:pic>
        <p:pic>
          <p:nvPicPr>
            <p:cNvPr id="35" name="Imagen 34"/>
            <p:cNvPicPr>
              <a:picLocks noChangeAspect="1"/>
            </p:cNvPicPr>
            <p:nvPr/>
          </p:nvPicPr>
          <p:blipFill rotWithShape="1">
            <a:blip r:embed="rId9"/>
            <a:srcRect l="11955" r="65492"/>
            <a:stretch/>
          </p:blipFill>
          <p:spPr>
            <a:xfrm>
              <a:off x="5657035" y="2032934"/>
              <a:ext cx="864000" cy="352914"/>
            </a:xfrm>
            <a:prstGeom prst="rect">
              <a:avLst/>
            </a:prstGeom>
          </p:spPr>
        </p:pic>
        <p:pic>
          <p:nvPicPr>
            <p:cNvPr id="36" name="Imagen 35"/>
            <p:cNvPicPr>
              <a:picLocks noChangeAspect="1"/>
            </p:cNvPicPr>
            <p:nvPr/>
          </p:nvPicPr>
          <p:blipFill rotWithShape="1">
            <a:blip r:embed="rId9"/>
            <a:srcRect l="36017" r="55682" b="2587"/>
            <a:stretch/>
          </p:blipFill>
          <p:spPr>
            <a:xfrm>
              <a:off x="5777981" y="2416047"/>
              <a:ext cx="599404" cy="648000"/>
            </a:xfrm>
            <a:prstGeom prst="rect">
              <a:avLst/>
            </a:prstGeom>
          </p:spPr>
        </p:pic>
      </p:grpSp>
      <p:sp>
        <p:nvSpPr>
          <p:cNvPr id="50" name="CuadroTexto 49">
            <a:extLst>
              <a:ext uri="{FF2B5EF4-FFF2-40B4-BE49-F238E27FC236}">
                <a16:creationId xmlns:a16="http://schemas.microsoft.com/office/drawing/2014/main" id="{69F40104-A6FE-E0A9-C7AF-24DA48E6FA8C}"/>
              </a:ext>
            </a:extLst>
          </p:cNvPr>
          <p:cNvSpPr txBox="1"/>
          <p:nvPr/>
        </p:nvSpPr>
        <p:spPr>
          <a:xfrm>
            <a:off x="133350" y="5272095"/>
            <a:ext cx="7918968" cy="133113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05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Es de precisar que los modelos globales de pronóstico proporcionan </a:t>
            </a:r>
            <a:r>
              <a:rPr kumimoji="0" lang="es-ES" sz="1000" b="1" i="0" u="sng"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información indicativa</a:t>
            </a:r>
            <a:r>
              <a:rPr kumimoji="0" lang="es-ES" sz="10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 por lo cual es muy importante hacer seguimiento al comportamiento de este contaminante, a partir del monitoreo mediante estaciones en tierra; así las cosas, se recomienda que las autoridades ambientales en jurisdicción del área de amenaza volcánica (CRC y CAM), refuercen y/o continúen con el monitoreo y seguimiento, con el fin de detectar variaciones anómalas en superficie que puedan representar algún tipo de afectación sobre la salud de la población expuesta, y en dado caso, declaren oportunamente los estados excepcionales de prevención, alerta o emergencia ante eventuales episodios de contaminación atmosférica. </a:t>
            </a:r>
          </a:p>
        </p:txBody>
      </p:sp>
      <p:pic>
        <p:nvPicPr>
          <p:cNvPr id="7" name="Imagen 6">
            <a:extLst>
              <a:ext uri="{FF2B5EF4-FFF2-40B4-BE49-F238E27FC236}">
                <a16:creationId xmlns:a16="http://schemas.microsoft.com/office/drawing/2014/main" id="{217ED8BB-CB7F-4F0B-E6AE-E5BA947D54A5}"/>
              </a:ext>
            </a:extLst>
          </p:cNvPr>
          <p:cNvPicPr>
            <a:picLocks noChangeAspect="1"/>
          </p:cNvPicPr>
          <p:nvPr/>
        </p:nvPicPr>
        <p:blipFill>
          <a:blip r:embed="rId10"/>
          <a:stretch>
            <a:fillRect/>
          </a:stretch>
        </p:blipFill>
        <p:spPr>
          <a:xfrm>
            <a:off x="637787" y="999504"/>
            <a:ext cx="5085274" cy="4066447"/>
          </a:xfrm>
          <a:prstGeom prst="rect">
            <a:avLst/>
          </a:prstGeom>
        </p:spPr>
      </p:pic>
    </p:spTree>
    <p:extLst>
      <p:ext uri="{BB962C8B-B14F-4D97-AF65-F5344CB8AC3E}">
        <p14:creationId xmlns:p14="http://schemas.microsoft.com/office/powerpoint/2010/main" val="3371635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0FB73CB-D1F6-FDB4-51D7-A933C11B017B}"/>
              </a:ext>
            </a:extLst>
          </p:cNvPr>
          <p:cNvSpPr txBox="1"/>
          <p:nvPr/>
        </p:nvSpPr>
        <p:spPr>
          <a:xfrm>
            <a:off x="716637" y="3582910"/>
            <a:ext cx="1971604" cy="646331"/>
          </a:xfrm>
          <a:prstGeom prst="rect">
            <a:avLst/>
          </a:prstGeom>
          <a:noFill/>
        </p:spPr>
        <p:txBody>
          <a:bodyPr wrap="square">
            <a:spAutoFit/>
          </a:bodyPr>
          <a:lstStyle>
            <a:defPPr>
              <a:defRPr lang="es-CO"/>
            </a:defPPr>
            <a:lvl1pPr>
              <a:defRPr sz="1400">
                <a:solidFill>
                  <a:srgbClr val="96BE53"/>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V</a:t>
            </a:r>
            <a:r>
              <a:rPr kumimoji="0" lang="es-ES" sz="900"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mn-cs"/>
              </a:rPr>
              <a:t>olcán</a:t>
            </a:r>
            <a:r>
              <a:rPr kumimoji="0" lang="es-ES" sz="900"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Puracé – cadena volcánica de Los Coconucos | Foto: Cortesía: Servicio Geológico Colombiano.</a:t>
            </a:r>
            <a:r>
              <a:rPr kumimoji="0" lang="es-MX" sz="900"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a:t>
            </a:r>
          </a:p>
        </p:txBody>
      </p:sp>
      <p:sp>
        <p:nvSpPr>
          <p:cNvPr id="8" name="CuadroTexto 7">
            <a:extLst>
              <a:ext uri="{FF2B5EF4-FFF2-40B4-BE49-F238E27FC236}">
                <a16:creationId xmlns:a16="http://schemas.microsoft.com/office/drawing/2014/main" id="{69F40104-A6FE-E0A9-C7AF-24DA48E6FA8C}"/>
              </a:ext>
            </a:extLst>
          </p:cNvPr>
          <p:cNvSpPr txBox="1"/>
          <p:nvPr/>
        </p:nvSpPr>
        <p:spPr>
          <a:xfrm>
            <a:off x="7302213" y="764450"/>
            <a:ext cx="4766083" cy="60785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srgbClr val="0F6FC6"/>
                </a:solidFill>
                <a:effectLst/>
                <a:uLnTx/>
                <a:uFillTx/>
                <a:latin typeface="Verdana" panose="020B0604030504040204" pitchFamily="34" charset="0"/>
                <a:ea typeface="Verdana" panose="020B0604030504040204" pitchFamily="34" charset="0"/>
                <a:cs typeface="+mn-cs"/>
                <a:sym typeface="Calibri"/>
              </a:rPr>
              <a:t>Emisiones de contaminantes atmosféricos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100" b="1" i="0" u="none" strike="noStrike" kern="1200" cap="none" spc="0" normalizeH="0" baseline="0" noProof="0" dirty="0">
              <a:ln>
                <a:noFill/>
              </a:ln>
              <a:solidFill>
                <a:srgbClr val="0F6FC6"/>
              </a:solidFill>
              <a:effectLst/>
              <a:uLnTx/>
              <a:uFillTx/>
              <a:latin typeface="Verdana" panose="020B0604030504040204" pitchFamily="34" charset="0"/>
              <a:ea typeface="Verdana" panose="020B0604030504040204" pitchFamily="34" charset="0"/>
              <a:cs typeface="+mn-cs"/>
              <a:sym typeface="Calibri"/>
            </a:endParaRPr>
          </a:p>
          <a:p>
            <a:pPr lvl="0" algn="just">
              <a:defRPr/>
            </a:pPr>
            <a:r>
              <a:rPr lang="es-ES" sz="1100" dirty="0">
                <a:solidFill>
                  <a:prstClr val="black">
                    <a:lumMod val="50000"/>
                    <a:lumOff val="50000"/>
                  </a:prstClr>
                </a:solidFill>
                <a:latin typeface="Verdana" panose="020B0604030504040204" pitchFamily="34" charset="0"/>
                <a:ea typeface="Verdana" panose="020B0604030504040204" pitchFamily="34" charset="0"/>
                <a:sym typeface="Calibri"/>
              </a:rPr>
              <a:t>El monitoreo de gases muestra que continúan las emisiones de dióxido de azufre (SO</a:t>
            </a:r>
            <a:r>
              <a:rPr lang="es-ES" sz="700" dirty="0">
                <a:solidFill>
                  <a:prstClr val="black">
                    <a:lumMod val="50000"/>
                    <a:lumOff val="50000"/>
                  </a:prstClr>
                </a:solidFill>
                <a:latin typeface="Verdana" panose="020B0604030504040204" pitchFamily="34" charset="0"/>
                <a:ea typeface="Verdana" panose="020B0604030504040204" pitchFamily="34" charset="0"/>
                <a:sym typeface="Calibri"/>
              </a:rPr>
              <a:t>2</a:t>
            </a:r>
            <a:r>
              <a:rPr lang="es-ES" sz="1100" dirty="0">
                <a:solidFill>
                  <a:prstClr val="black">
                    <a:lumMod val="50000"/>
                    <a:lumOff val="50000"/>
                  </a:prstClr>
                </a:solidFill>
                <a:latin typeface="Verdana" panose="020B0604030504040204" pitchFamily="34" charset="0"/>
                <a:ea typeface="Verdana" panose="020B0604030504040204" pitchFamily="34" charset="0"/>
                <a:sym typeface="Calibri"/>
              </a:rPr>
              <a:t>) y persiste el registro ascendente de la concentración de dióxido de carbono (CO</a:t>
            </a:r>
            <a:r>
              <a:rPr lang="es-ES" sz="800" dirty="0">
                <a:solidFill>
                  <a:prstClr val="black">
                    <a:lumMod val="50000"/>
                    <a:lumOff val="50000"/>
                  </a:prstClr>
                </a:solidFill>
                <a:latin typeface="Verdana" panose="020B0604030504040204" pitchFamily="34" charset="0"/>
                <a:ea typeface="Verdana" panose="020B0604030504040204" pitchFamily="34" charset="0"/>
                <a:sym typeface="Calibri"/>
              </a:rPr>
              <a:t>2</a:t>
            </a:r>
            <a:r>
              <a:rPr lang="es-ES" sz="1100" dirty="0">
                <a:solidFill>
                  <a:prstClr val="black">
                    <a:lumMod val="50000"/>
                    <a:lumOff val="50000"/>
                  </a:prstClr>
                </a:solidFill>
                <a:latin typeface="Verdana" panose="020B0604030504040204" pitchFamily="34" charset="0"/>
                <a:ea typeface="Verdana" panose="020B0604030504040204" pitchFamily="34" charset="0"/>
                <a:sym typeface="Calibri"/>
              </a:rPr>
              <a:t>) medido en suelo (Boletín extraordinario 31/08/2026, SGC). . No se han registrado anomalías térmicas asociadas al fondo del cráter, de acuerdo con la información publicada en plataformas de información satelital. Desde las 2:00 p. m. del 31 de agosto 2026 se registraron dos emisiones de ceniza que, debido a las condiciones meteorológicas adversas de alta nubosidad, no pudieron ser confirmadas visualmente mediante las cámaras de vigilancia volcánica (Boletín extraordinario 31/08/2026, SGC). </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100" dirty="0">
                <a:solidFill>
                  <a:prstClr val="black">
                    <a:lumMod val="50000"/>
                    <a:lumOff val="50000"/>
                  </a:prstClr>
                </a:solidFill>
                <a:latin typeface="Verdana" panose="020B0604030504040204" pitchFamily="34" charset="0"/>
                <a:ea typeface="Verdana" panose="020B0604030504040204" pitchFamily="34" charset="0"/>
                <a:sym typeface="Calibri"/>
              </a:rPr>
              <a:t>Se mantiene en el registro un predominio de las señales sísmicas asociadas a la dinámica de fluidos en los conductos volcánicos, especialmente de tipo tremor (TR), que continúan localizándose bajo el cráter del volcán Puracé con profundidades menores a 1 km.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Entre los contaminantes presentes en las emisiones volcánicas, y que representan los mayores riesgos se encuentran: el dióxido de azufre (SO</a:t>
            </a:r>
            <a:r>
              <a:rPr kumimoji="0" lang="es-ES" sz="8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2</a:t>
            </a: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 el monóxido de Carbono (CO), el ácido sulfhídrico (H</a:t>
            </a:r>
            <a:r>
              <a:rPr kumimoji="0" lang="es-ES" sz="8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2</a:t>
            </a: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S), el dióxido de carbono (CO</a:t>
            </a:r>
            <a:r>
              <a:rPr kumimoji="0" lang="es-ES" sz="8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2</a:t>
            </a: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 el ácido fluorhídrico (HF) y el ácido clorhídrico (</a:t>
            </a:r>
            <a:r>
              <a:rPr kumimoji="0" lang="es-ES" sz="1100" b="0" i="0" u="none" strike="noStrike" kern="1200" cap="none" spc="0" normalizeH="0" baseline="0" noProof="0" dirty="0" err="1">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HCl</a:t>
            </a: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 entro otros.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El SO</a:t>
            </a:r>
            <a:r>
              <a:rPr kumimoji="0" lang="es-ES" sz="8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2</a:t>
            </a: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 puede ser perjudicial para la salud de los humanos en su forma gaseosa y también porque se oxida formando aerosoles sulfatados. Por su parte, la ceniza puede generar reducción en la visibilidad por la presencia de partículas en suspensión, y afectar a grupos sensibles y personas con problemas respiratorios.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rPr>
              <a:t>Consulte con mayor detalle en: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hlinkClick r:id="rId2"/>
              </a:rPr>
              <a:t>https://www2.sgc.gov.co/sgc/volcanes/VolcanPurace/Paginas/boletines-volcan-purace.aspx</a:t>
            </a:r>
            <a:endParaRPr kumimoji="0" lang="es-CO" sz="12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sym typeface="Calibri"/>
            </a:endParaRPr>
          </a:p>
        </p:txBody>
      </p:sp>
      <p:sp>
        <p:nvSpPr>
          <p:cNvPr id="14" name="Título 6">
            <a:extLst>
              <a:ext uri="{FF2B5EF4-FFF2-40B4-BE49-F238E27FC236}">
                <a16:creationId xmlns:a16="http://schemas.microsoft.com/office/drawing/2014/main" id="{D368E7C7-9EC0-4023-D15B-FB8C888A40FB}"/>
              </a:ext>
            </a:extLst>
          </p:cNvPr>
          <p:cNvSpPr txBox="1">
            <a:spLocks/>
          </p:cNvSpPr>
          <p:nvPr/>
        </p:nvSpPr>
        <p:spPr>
          <a:xfrm>
            <a:off x="4347556" y="52997"/>
            <a:ext cx="4322618" cy="5355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j-cs"/>
              </a:rPr>
              <a:t>Panorama nacional de posibles afectaciones a la calidad del aire</a:t>
            </a:r>
            <a:endParaRPr kumimoji="0" lang="es-E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j-cs"/>
            </a:endParaRPr>
          </a:p>
        </p:txBody>
      </p:sp>
      <p:pic>
        <p:nvPicPr>
          <p:cNvPr id="15" name="Picture 4" descr="Your Utah, Your Future - Air Quality">
            <a:extLst>
              <a:ext uri="{FF2B5EF4-FFF2-40B4-BE49-F238E27FC236}">
                <a16:creationId xmlns:a16="http://schemas.microsoft.com/office/drawing/2014/main" id="{55E3B06F-004E-5A4E-8DF9-1ABAE7CB66A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800437" y="30332"/>
            <a:ext cx="624026" cy="530626"/>
          </a:xfrm>
          <a:prstGeom prst="rect">
            <a:avLst/>
          </a:prstGeom>
          <a:noFill/>
          <a:extLst>
            <a:ext uri="{909E8E84-426E-40DD-AFC4-6F175D3DCCD1}">
              <a14:hiddenFill xmlns:a14="http://schemas.microsoft.com/office/drawing/2010/main">
                <a:solidFill>
                  <a:srgbClr val="FFFFFF"/>
                </a:solidFill>
              </a14:hiddenFill>
            </a:ext>
          </a:extLst>
        </p:spPr>
      </p:pic>
      <p:sp>
        <p:nvSpPr>
          <p:cNvPr id="19" name="Diagrama de flujo: operación manual 29">
            <a:extLst>
              <a:ext uri="{FF2B5EF4-FFF2-40B4-BE49-F238E27FC236}">
                <a16:creationId xmlns:a16="http://schemas.microsoft.com/office/drawing/2014/main" id="{0DFDFAD7-895D-9B09-C5A6-E6B54CEA326B}"/>
              </a:ext>
            </a:extLst>
          </p:cNvPr>
          <p:cNvSpPr/>
          <p:nvPr/>
        </p:nvSpPr>
        <p:spPr>
          <a:xfrm>
            <a:off x="3000530"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gradFill flip="none" rotWithShape="1">
            <a:gsLst>
              <a:gs pos="0">
                <a:srgbClr val="2091C9"/>
              </a:gs>
              <a:gs pos="33000">
                <a:schemeClr val="accent2"/>
              </a:gs>
              <a:gs pos="67000">
                <a:schemeClr val="accent1">
                  <a:lumMod val="60000"/>
                  <a:lumOff val="40000"/>
                </a:schemeClr>
              </a:gs>
              <a:gs pos="97000">
                <a:schemeClr val="accent3">
                  <a:lumMod val="60000"/>
                  <a:lumOff val="4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ítulo 6">
            <a:extLst>
              <a:ext uri="{FF2B5EF4-FFF2-40B4-BE49-F238E27FC236}">
                <a16:creationId xmlns:a16="http://schemas.microsoft.com/office/drawing/2014/main" id="{D368E7C7-9EC0-4023-D15B-FB8C888A40FB}"/>
              </a:ext>
            </a:extLst>
          </p:cNvPr>
          <p:cNvSpPr txBox="1">
            <a:spLocks/>
          </p:cNvSpPr>
          <p:nvPr/>
        </p:nvSpPr>
        <p:spPr>
          <a:xfrm>
            <a:off x="2941642" y="38382"/>
            <a:ext cx="5661763" cy="6740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j-cs"/>
              </a:rPr>
              <a:t>Panorama nacional de posibles afectaciones a la calidad del aire, asociadas al nivel de actividad del Volcán Puracé, Agosto 2026</a:t>
            </a:r>
          </a:p>
        </p:txBody>
      </p:sp>
      <p:sp>
        <p:nvSpPr>
          <p:cNvPr id="6" name="Rectángulo 5">
            <a:extLst>
              <a:ext uri="{FF2B5EF4-FFF2-40B4-BE49-F238E27FC236}">
                <a16:creationId xmlns:a16="http://schemas.microsoft.com/office/drawing/2014/main" id="{E20B25FC-B52A-4080-4CD8-F97465E00A85}"/>
              </a:ext>
            </a:extLst>
          </p:cNvPr>
          <p:cNvSpPr/>
          <p:nvPr/>
        </p:nvSpPr>
        <p:spPr>
          <a:xfrm>
            <a:off x="390575" y="764450"/>
            <a:ext cx="491963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2091C9"/>
              </a:solidFill>
              <a:effectLst/>
              <a:uLnTx/>
              <a:uFillTx/>
              <a:latin typeface="Verdana" panose="020B0604030504040204" pitchFamily="34" charset="0"/>
              <a:ea typeface="Verdana" panose="020B0604030504040204" pitchFamily="34" charset="0"/>
              <a:cs typeface="Calibri"/>
              <a:sym typeface="Calibri"/>
            </a:endParaRPr>
          </a:p>
        </p:txBody>
      </p:sp>
      <p:pic>
        <p:nvPicPr>
          <p:cNvPr id="11" name="Imagen 10">
            <a:extLst>
              <a:ext uri="{FF2B5EF4-FFF2-40B4-BE49-F238E27FC236}">
                <a16:creationId xmlns:a16="http://schemas.microsoft.com/office/drawing/2014/main" id="{B7E51C38-1D36-1F58-778D-22E76AE12CDE}"/>
              </a:ext>
            </a:extLst>
          </p:cNvPr>
          <p:cNvPicPr>
            <a:picLocks noChangeAspect="1"/>
          </p:cNvPicPr>
          <p:nvPr/>
        </p:nvPicPr>
        <p:blipFill rotWithShape="1">
          <a:blip r:embed="rId5">
            <a:lum bright="70000" contrast="-70000"/>
            <a:extLst>
              <a:ext uri="{BEBA8EAE-BF5A-486C-A8C5-ECC9F3942E4B}">
                <a14:imgProps xmlns:a14="http://schemas.microsoft.com/office/drawing/2010/main">
                  <a14:imgLayer r:embed="rId6">
                    <a14:imgEffect>
                      <a14:backgroundRemoval t="2100" b="98688" l="1393" r="98329">
                        <a14:foregroundMark x1="82451" y1="42782" x2="82451" y2="42782"/>
                        <a14:foregroundMark x1="90251" y1="36483" x2="90251" y2="36483"/>
                        <a14:foregroundMark x1="90529" y1="48294" x2="90529" y2="48294"/>
                        <a14:foregroundMark x1="68524" y1="46194" x2="68524" y2="46194"/>
                        <a14:foregroundMark x1="60167" y1="51969" x2="60167" y2="51969"/>
                        <a14:foregroundMark x1="58774" y1="55118" x2="58774" y2="55118"/>
                        <a14:foregroundMark x1="57939" y1="59318" x2="57939" y2="59318"/>
                        <a14:foregroundMark x1="45125" y1="36483" x2="45125" y2="36483"/>
                        <a14:foregroundMark x1="67409" y1="27822" x2="67409" y2="27822"/>
                        <a14:foregroundMark x1="59053" y1="17060" x2="59053" y2="17060"/>
                        <a14:foregroundMark x1="54318" y1="50656" x2="54318" y2="50656"/>
                        <a14:foregroundMark x1="49861" y1="52493" x2="49861" y2="52493"/>
                        <a14:foregroundMark x1="28969" y1="28609" x2="28969" y2="28609"/>
                        <a14:backgroundMark x1="79387" y1="81102" x2="79387" y2="81102"/>
                      </a14:backgroundRemoval>
                    </a14:imgEffect>
                  </a14:imgLayer>
                </a14:imgProps>
              </a:ext>
            </a:extLst>
          </a:blip>
          <a:srcRect l="23370" t="11500" b="26612"/>
          <a:stretch/>
        </p:blipFill>
        <p:spPr>
          <a:xfrm>
            <a:off x="8258888" y="31299"/>
            <a:ext cx="709195" cy="607868"/>
          </a:xfrm>
          <a:prstGeom prst="rect">
            <a:avLst/>
          </a:prstGeom>
        </p:spPr>
      </p:pic>
      <p:sp>
        <p:nvSpPr>
          <p:cNvPr id="22" name="Rectángulo 21">
            <a:extLst>
              <a:ext uri="{FF2B5EF4-FFF2-40B4-BE49-F238E27FC236}">
                <a16:creationId xmlns:a16="http://schemas.microsoft.com/office/drawing/2014/main" id="{3B48E692-5AA2-C1C1-48A8-23481A9D1B55}"/>
              </a:ext>
            </a:extLst>
          </p:cNvPr>
          <p:cNvSpPr/>
          <p:nvPr/>
        </p:nvSpPr>
        <p:spPr>
          <a:xfrm>
            <a:off x="298660" y="1015153"/>
            <a:ext cx="7003553" cy="5441925"/>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100" name="Picture 4" descr="Volcán Puracé – cadena volcánica de Los Coconucos"/>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424053" y="1229392"/>
            <a:ext cx="2729784" cy="1695608"/>
          </a:xfrm>
          <a:prstGeom prst="rect">
            <a:avLst/>
          </a:prstGeom>
          <a:noFill/>
          <a:extLst>
            <a:ext uri="{909E8E84-426E-40DD-AFC4-6F175D3DCCD1}">
              <a14:hiddenFill xmlns:a14="http://schemas.microsoft.com/office/drawing/2010/main">
                <a:solidFill>
                  <a:srgbClr val="FFFFFF"/>
                </a:solidFill>
              </a14:hiddenFill>
            </a:ext>
          </a:extLst>
        </p:spPr>
      </p:pic>
      <p:sp>
        <p:nvSpPr>
          <p:cNvPr id="21" name="CuadroTexto 20">
            <a:extLst>
              <a:ext uri="{FF2B5EF4-FFF2-40B4-BE49-F238E27FC236}">
                <a16:creationId xmlns:a16="http://schemas.microsoft.com/office/drawing/2014/main" id="{85D45DC2-A90F-E87A-A848-90C3200E777C}"/>
              </a:ext>
            </a:extLst>
          </p:cNvPr>
          <p:cNvSpPr txBox="1"/>
          <p:nvPr/>
        </p:nvSpPr>
        <p:spPr>
          <a:xfrm>
            <a:off x="333132" y="2834242"/>
            <a:ext cx="2940067" cy="86177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Pts val="1000"/>
              <a:buFont typeface="Arial"/>
              <a:buNone/>
              <a:tabLst/>
              <a:defRPr/>
            </a:pPr>
            <a:endParaRPr kumimoji="0" lang="es-MX"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Volcán Puracé – cadena volcánica de Los Coconucos, se encuentra localizado en el departamento del Cauca.</a:t>
            </a:r>
          </a:p>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Foto: Servicio Geológico Colombiano.</a:t>
            </a:r>
            <a:endParaRPr kumimoji="0" lang="es-MX"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25" name="CuadroTexto 24">
            <a:extLst>
              <a:ext uri="{FF2B5EF4-FFF2-40B4-BE49-F238E27FC236}">
                <a16:creationId xmlns:a16="http://schemas.microsoft.com/office/drawing/2014/main" id="{85D45DC2-A90F-E87A-A848-90C3200E777C}"/>
              </a:ext>
            </a:extLst>
          </p:cNvPr>
          <p:cNvSpPr txBox="1"/>
          <p:nvPr/>
        </p:nvSpPr>
        <p:spPr>
          <a:xfrm>
            <a:off x="333132" y="3696016"/>
            <a:ext cx="2761636" cy="209288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El volcán Puracé Actual (VPA) se encuentra ubicado al NE del departamento del Cauca en Colombia, geográficamente se localiza 02°18'50'' N y 76°23'50'' W, con una elevación de 4640 msnm; es un estrato volcán activo cuya actividad reciente ha sido principalmente de tipo explosivo, generando una variedad de flujos </a:t>
            </a:r>
            <a:r>
              <a:rPr kumimoji="0" lang="es-ES" sz="10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piroclásticos</a:t>
            </a: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 oleadas y caídas de </a:t>
            </a:r>
            <a:r>
              <a:rPr kumimoji="0" lang="es-ES" sz="10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piroclastos</a:t>
            </a: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 a los cuales se han asociado ondas de choque y flujos de lodo. (Servicio Geológico Colombiano).</a:t>
            </a:r>
            <a:endParaRPr kumimoji="0" lang="es-MX"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p:txBody>
      </p:sp>
      <p:pic>
        <p:nvPicPr>
          <p:cNvPr id="4" name="Imagen 3"/>
          <p:cNvPicPr>
            <a:picLocks noChangeAspect="1"/>
          </p:cNvPicPr>
          <p:nvPr/>
        </p:nvPicPr>
        <p:blipFill>
          <a:blip r:embed="rId8"/>
          <a:stretch>
            <a:fillRect/>
          </a:stretch>
        </p:blipFill>
        <p:spPr>
          <a:xfrm>
            <a:off x="4045939" y="1243819"/>
            <a:ext cx="2601884" cy="1697235"/>
          </a:xfrm>
          <a:prstGeom prst="rect">
            <a:avLst/>
          </a:prstGeom>
        </p:spPr>
      </p:pic>
      <p:sp>
        <p:nvSpPr>
          <p:cNvPr id="26" name="CuadroTexto 25">
            <a:extLst>
              <a:ext uri="{FF2B5EF4-FFF2-40B4-BE49-F238E27FC236}">
                <a16:creationId xmlns:a16="http://schemas.microsoft.com/office/drawing/2014/main" id="{85D45DC2-A90F-E87A-A848-90C3200E777C}"/>
              </a:ext>
            </a:extLst>
          </p:cNvPr>
          <p:cNvSpPr txBox="1"/>
          <p:nvPr/>
        </p:nvSpPr>
        <p:spPr>
          <a:xfrm>
            <a:off x="3227408" y="3820195"/>
            <a:ext cx="4074805" cy="2708434"/>
          </a:xfrm>
          <a:prstGeom prst="rect">
            <a:avLst/>
          </a:prstGeom>
          <a:noFill/>
        </p:spPr>
        <p:txBody>
          <a:bodyPr wrap="square">
            <a:spAutoFit/>
          </a:bodyPr>
          <a:lstStyle/>
          <a:p>
            <a:pPr lvl="0" algn="just">
              <a:buClr>
                <a:srgbClr val="000000"/>
              </a:buClr>
              <a:buSzPts val="1000"/>
              <a:defRPr/>
            </a:pP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De acuerdo con lo informado por el Servicio Geológico Colombiano, en el boletín del 1 de agosto, El estado de alerta del VOLCÁN PURACÉ – CADENA VOLCÁNICA LOS COCONUCOS cambia a NARANJA: Volcán con cambios importantes en los parámetros monitoreados. Desde el pasado 20 de julio se ha registrado un aumento continuo en la actividad del volcán Puracé – CVLC, tal y como fue reportado en los últimos boletines </a:t>
            </a:r>
            <a:r>
              <a:rPr lang="es-ES" sz="1000" dirty="0">
                <a:solidFill>
                  <a:prstClr val="white"/>
                </a:solidFill>
                <a:latin typeface="Verdana" panose="020B0604030504040204" pitchFamily="34" charset="0"/>
                <a:ea typeface="Verdana" panose="020B0604030504040204" pitchFamily="34" charset="0"/>
                <a:cs typeface="Calibri" panose="020F0502020204030204" pitchFamily="34" charset="0"/>
                <a:sym typeface="Arial"/>
              </a:rPr>
              <a:t>semanales. (Boletín Extraordinario 1/08/2026, SGC).</a:t>
            </a:r>
            <a:endPar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defRPr/>
            </a:pPr>
            <a:endPar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defRPr/>
            </a:pP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A la fecha, los cambios en la actividad volcánica que han llegado a niveles que corresponden al estado de alerta Naranja: Aumento en la energía sísmica del tremor continuo y de las señales asociadas a las emisiones de ceniza. Persistencia del proceso de deformación del suelo del sector comprendido entre los volcanes Puracé, </a:t>
            </a:r>
            <a:r>
              <a:rPr kumimoji="0" lang="es-ES" sz="1000"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Piocollo</a:t>
            </a: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 y Curiquinga. (Boletín Extraordinario 31/08/2026, SGC).</a:t>
            </a:r>
            <a:endParaRPr kumimoji="0" lang="es-MX" sz="105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27" name="CuadroTexto 26">
            <a:extLst>
              <a:ext uri="{FF2B5EF4-FFF2-40B4-BE49-F238E27FC236}">
                <a16:creationId xmlns:a16="http://schemas.microsoft.com/office/drawing/2014/main" id="{85D45DC2-A90F-E87A-A848-90C3200E777C}"/>
              </a:ext>
            </a:extLst>
          </p:cNvPr>
          <p:cNvSpPr txBox="1"/>
          <p:nvPr/>
        </p:nvSpPr>
        <p:spPr>
          <a:xfrm>
            <a:off x="3584135" y="960676"/>
            <a:ext cx="3525493" cy="30777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Mapa de amenaza Volcán Puracé </a:t>
            </a:r>
            <a:endParaRPr kumimoji="0" lang="es-MX"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28" name="CuadroTexto 27">
            <a:extLst>
              <a:ext uri="{FF2B5EF4-FFF2-40B4-BE49-F238E27FC236}">
                <a16:creationId xmlns:a16="http://schemas.microsoft.com/office/drawing/2014/main" id="{85D45DC2-A90F-E87A-A848-90C3200E777C}"/>
              </a:ext>
            </a:extLst>
          </p:cNvPr>
          <p:cNvSpPr txBox="1"/>
          <p:nvPr/>
        </p:nvSpPr>
        <p:spPr>
          <a:xfrm>
            <a:off x="3227408" y="3123433"/>
            <a:ext cx="3817334"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r>
              <a:rPr kumimoji="0" lang="es-ES"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rPr>
              <a:t>El mapa de amenaza del volcán Puracé Actual (VPA) se fundamenta en la evaluación de la amenaza volcánica; producto del análisis de la información geológica de detalle. (SGC).</a:t>
            </a:r>
            <a:endParaRPr kumimoji="0" lang="es-MX"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endParaRPr kumimoji="0" lang="es-MX" sz="1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000"/>
              <a:buFontTx/>
              <a:buNone/>
              <a:tabLst/>
              <a:defRPr/>
            </a:pPr>
            <a:endParaRPr lang="es-MX" sz="1000" dirty="0">
              <a:solidFill>
                <a:prstClr val="white"/>
              </a:solidFill>
              <a:latin typeface="Verdana" panose="020B0604030504040204" pitchFamily="34" charset="0"/>
              <a:ea typeface="Verdana" panose="020B0604030504040204" pitchFamily="34" charset="0"/>
              <a:cs typeface="Calibri" panose="020F0502020204030204" pitchFamily="34" charset="0"/>
              <a:sym typeface="Arial"/>
            </a:endParaRPr>
          </a:p>
        </p:txBody>
      </p:sp>
      <p:pic>
        <p:nvPicPr>
          <p:cNvPr id="29" name="Imagen 28">
            <a:extLst>
              <a:ext uri="{FF2B5EF4-FFF2-40B4-BE49-F238E27FC236}">
                <a16:creationId xmlns:a16="http://schemas.microsoft.com/office/drawing/2014/main" id="{8C9D86B1-3A7A-4564-90D3-A59D24DE513A}"/>
              </a:ext>
            </a:extLst>
          </p:cNvPr>
          <p:cNvPicPr>
            <a:picLocks noChangeAspect="1"/>
          </p:cNvPicPr>
          <p:nvPr/>
        </p:nvPicPr>
        <p:blipFill rotWithShape="1">
          <a:blip r:embed="rId9"/>
          <a:srcRect t="12854"/>
          <a:stretch/>
        </p:blipFill>
        <p:spPr>
          <a:xfrm>
            <a:off x="243275" y="5946460"/>
            <a:ext cx="1297623" cy="540000"/>
          </a:xfrm>
          <a:prstGeom prst="rect">
            <a:avLst/>
          </a:prstGeom>
        </p:spPr>
      </p:pic>
    </p:spTree>
    <p:extLst>
      <p:ext uri="{BB962C8B-B14F-4D97-AF65-F5344CB8AC3E}">
        <p14:creationId xmlns:p14="http://schemas.microsoft.com/office/powerpoint/2010/main" val="2849063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F2006-D7D3-4D9D-8090-CF31326B987E}"/>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7C075497-A33E-E1AD-C525-30128BBE7F56}"/>
              </a:ext>
            </a:extLst>
          </p:cNvPr>
          <p:cNvPicPr>
            <a:picLocks noChangeAspect="1"/>
          </p:cNvPicPr>
          <p:nvPr/>
        </p:nvPicPr>
        <p:blipFill>
          <a:blip r:embed="rId2"/>
          <a:stretch>
            <a:fillRect/>
          </a:stretch>
        </p:blipFill>
        <p:spPr>
          <a:xfrm>
            <a:off x="2608786" y="0"/>
            <a:ext cx="6974428" cy="664522"/>
          </a:xfrm>
          <a:prstGeom prst="rect">
            <a:avLst/>
          </a:prstGeom>
        </p:spPr>
      </p:pic>
      <p:sp>
        <p:nvSpPr>
          <p:cNvPr id="7" name="Título 6">
            <a:extLst>
              <a:ext uri="{FF2B5EF4-FFF2-40B4-BE49-F238E27FC236}">
                <a16:creationId xmlns:a16="http://schemas.microsoft.com/office/drawing/2014/main" id="{EA138558-A4A0-C39E-FF87-FCE548F90076}"/>
              </a:ext>
            </a:extLst>
          </p:cNvPr>
          <p:cNvSpPr txBox="1">
            <a:spLocks/>
          </p:cNvSpPr>
          <p:nvPr/>
        </p:nvSpPr>
        <p:spPr>
          <a:xfrm>
            <a:off x="2799921" y="204752"/>
            <a:ext cx="6390349" cy="313932"/>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600" b="1" dirty="0">
                <a:solidFill>
                  <a:schemeClr val="bg1"/>
                </a:solidFill>
                <a:latin typeface="Verdana" panose="020B0604030504040204" pitchFamily="34" charset="0"/>
                <a:ea typeface="Verdana" panose="020B0604030504040204" pitchFamily="34" charset="0"/>
              </a:rPr>
              <a:t>Calendario del mes Agosto 2026</a:t>
            </a:r>
          </a:p>
        </p:txBody>
      </p:sp>
      <p:pic>
        <p:nvPicPr>
          <p:cNvPr id="11" name="Imagen 10">
            <a:extLst>
              <a:ext uri="{FF2B5EF4-FFF2-40B4-BE49-F238E27FC236}">
                <a16:creationId xmlns:a16="http://schemas.microsoft.com/office/drawing/2014/main" id="{DFAA572C-25C6-36DE-60C9-EE3D90185804}"/>
              </a:ext>
            </a:extLst>
          </p:cNvPr>
          <p:cNvPicPr>
            <a:picLocks noChangeAspect="1"/>
          </p:cNvPicPr>
          <p:nvPr/>
        </p:nvPicPr>
        <p:blipFill>
          <a:blip r:embed="rId3"/>
          <a:stretch>
            <a:fillRect/>
          </a:stretch>
        </p:blipFill>
        <p:spPr>
          <a:xfrm>
            <a:off x="7531373" y="1349965"/>
            <a:ext cx="4309607" cy="4553126"/>
          </a:xfrm>
          <a:prstGeom prst="rect">
            <a:avLst/>
          </a:prstGeom>
        </p:spPr>
      </p:pic>
      <p:sp>
        <p:nvSpPr>
          <p:cNvPr id="13" name="CuadroTexto 12">
            <a:extLst>
              <a:ext uri="{FF2B5EF4-FFF2-40B4-BE49-F238E27FC236}">
                <a16:creationId xmlns:a16="http://schemas.microsoft.com/office/drawing/2014/main" id="{2E890DC5-17EC-901B-27EF-B86B65C7FE07}"/>
              </a:ext>
            </a:extLst>
          </p:cNvPr>
          <p:cNvSpPr txBox="1"/>
          <p:nvPr/>
        </p:nvSpPr>
        <p:spPr>
          <a:xfrm>
            <a:off x="788281" y="822577"/>
            <a:ext cx="11052699" cy="369332"/>
          </a:xfrm>
          <a:prstGeom prst="rect">
            <a:avLst/>
          </a:prstGeom>
          <a:noFill/>
        </p:spPr>
        <p:txBody>
          <a:bodyPr wrap="square" rtlCol="0">
            <a:spAutoFit/>
          </a:bodyPr>
          <a:lstStyle/>
          <a:p>
            <a:pPr algn="ctr"/>
            <a:r>
              <a:rPr lang="es-ES" b="1" dirty="0">
                <a:solidFill>
                  <a:schemeClr val="accent1"/>
                </a:solidFill>
                <a:latin typeface="Verdana" panose="020B0604030504040204" pitchFamily="34" charset="0"/>
                <a:ea typeface="Verdana" panose="020B0604030504040204" pitchFamily="34" charset="0"/>
              </a:rPr>
              <a:t>“De la información a la acción para proteger la salud y el ambiente”</a:t>
            </a:r>
            <a:endParaRPr lang="es-MX" b="1" dirty="0">
              <a:solidFill>
                <a:schemeClr val="accent1"/>
              </a:solidFill>
              <a:latin typeface="Verdana" panose="020B0604030504040204" pitchFamily="34" charset="0"/>
              <a:ea typeface="Verdana" panose="020B0604030504040204" pitchFamily="34" charset="0"/>
            </a:endParaRPr>
          </a:p>
        </p:txBody>
      </p:sp>
      <p:sp>
        <p:nvSpPr>
          <p:cNvPr id="15" name="CuadroTexto 14">
            <a:extLst>
              <a:ext uri="{FF2B5EF4-FFF2-40B4-BE49-F238E27FC236}">
                <a16:creationId xmlns:a16="http://schemas.microsoft.com/office/drawing/2014/main" id="{AA632C32-5AFE-2134-2BC5-16467E8BB9EA}"/>
              </a:ext>
            </a:extLst>
          </p:cNvPr>
          <p:cNvSpPr txBox="1"/>
          <p:nvPr/>
        </p:nvSpPr>
        <p:spPr>
          <a:xfrm>
            <a:off x="7579080" y="1643819"/>
            <a:ext cx="4214191" cy="4016484"/>
          </a:xfrm>
          <a:prstGeom prst="rect">
            <a:avLst/>
          </a:prstGeom>
          <a:noFill/>
        </p:spPr>
        <p:txBody>
          <a:bodyPr wrap="square" lIns="91440" tIns="45720" rIns="91440" bIns="45720" anchor="t">
            <a:spAutoFit/>
          </a:bodyPr>
          <a:lstStyle/>
          <a:p>
            <a:pPr marL="0" marR="0" lvl="0" indent="0" algn="ctr" rtl="0">
              <a:lnSpc>
                <a:spcPct val="100000"/>
              </a:lnSpc>
              <a:spcBef>
                <a:spcPts val="0"/>
              </a:spcBef>
              <a:spcAft>
                <a:spcPts val="0"/>
              </a:spcAft>
              <a:buClr>
                <a:srgbClr val="000000"/>
              </a:buClr>
              <a:buSzPts val="1000"/>
              <a:buFont typeface="Arial"/>
              <a:buNone/>
            </a:pPr>
            <a:r>
              <a:rPr lang="es-ES" sz="12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¿Por qué es importante este día? </a:t>
            </a:r>
          </a:p>
          <a:p>
            <a:pPr marL="0" marR="0" lvl="0" indent="0" algn="ctr" rtl="0">
              <a:lnSpc>
                <a:spcPct val="100000"/>
              </a:lnSpc>
              <a:spcBef>
                <a:spcPts val="0"/>
              </a:spcBef>
              <a:spcAft>
                <a:spcPts val="0"/>
              </a:spcAft>
              <a:buClr>
                <a:srgbClr val="000000"/>
              </a:buClr>
              <a:buSzPts val="1000"/>
              <a:buFont typeface="Arial"/>
              <a:buNone/>
            </a:pPr>
            <a:endParaRPr lang="es-ES"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171450" marR="0" lvl="0" indent="-171450" algn="just" rtl="0">
              <a:lnSpc>
                <a:spcPct val="100000"/>
              </a:lnSpc>
              <a:spcBef>
                <a:spcPts val="0"/>
              </a:spcBef>
              <a:spcAft>
                <a:spcPts val="0"/>
              </a:spcAft>
              <a:buClr>
                <a:schemeClr val="bg1"/>
              </a:buClr>
              <a:buSzPts val="1000"/>
              <a:buFont typeface="Wingdings" panose="05000000000000000000" pitchFamily="2" charset="2"/>
              <a:buChar char="ü"/>
            </a:pPr>
            <a:r>
              <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Promueve la conciencia sobre la contaminación del aire, sus efectos en la salud y la importancia de protegerlo.</a:t>
            </a:r>
          </a:p>
          <a:p>
            <a:pPr marL="171450" marR="0" lvl="0" indent="-171450" algn="just" rtl="0">
              <a:lnSpc>
                <a:spcPct val="100000"/>
              </a:lnSpc>
              <a:spcBef>
                <a:spcPts val="0"/>
              </a:spcBef>
              <a:spcAft>
                <a:spcPts val="0"/>
              </a:spcAft>
              <a:buClr>
                <a:schemeClr val="bg1"/>
              </a:buClr>
              <a:buSzPts val="1000"/>
              <a:buFont typeface="Wingdings" panose="05000000000000000000" pitchFamily="2" charset="2"/>
              <a:buChar char="ü"/>
            </a:pPr>
            <a:r>
              <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La gestión de la calidad del aire requiere información confiable, investigación, articulación entre instituciones y participación de la ciudadanía.</a:t>
            </a:r>
          </a:p>
          <a:p>
            <a:pPr marR="0" lvl="0" algn="just" rtl="0">
              <a:lnSpc>
                <a:spcPct val="100000"/>
              </a:lnSpc>
              <a:spcBef>
                <a:spcPts val="0"/>
              </a:spcBef>
              <a:spcAft>
                <a:spcPts val="0"/>
              </a:spcAft>
              <a:buClr>
                <a:schemeClr val="bg1"/>
              </a:buClr>
              <a:buSzPts val="1000"/>
            </a:pPr>
            <a:endPar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R="0" lvl="0" algn="just" rtl="0">
              <a:lnSpc>
                <a:spcPct val="100000"/>
              </a:lnSpc>
              <a:spcBef>
                <a:spcPts val="0"/>
              </a:spcBef>
              <a:spcAft>
                <a:spcPts val="0"/>
              </a:spcAft>
              <a:buClr>
                <a:schemeClr val="bg1"/>
              </a:buClr>
              <a:buSzPts val="1000"/>
            </a:pPr>
            <a:endPar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000"/>
              <a:buFont typeface="Arial"/>
              <a:buNone/>
            </a:pPr>
            <a:r>
              <a:rPr lang="es-ES" sz="12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Desde el IDEAM</a:t>
            </a:r>
          </a:p>
          <a:p>
            <a:pPr marL="0" marR="0" lvl="0" indent="0" algn="ctr" rtl="0">
              <a:lnSpc>
                <a:spcPct val="100000"/>
              </a:lnSpc>
              <a:spcBef>
                <a:spcPts val="0"/>
              </a:spcBef>
              <a:spcAft>
                <a:spcPts val="0"/>
              </a:spcAft>
              <a:buClr>
                <a:srgbClr val="000000"/>
              </a:buClr>
              <a:buSzPts val="1000"/>
              <a:buFont typeface="Arial"/>
              <a:buNone/>
            </a:pPr>
            <a:endParaRPr lang="es-ES" sz="12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171450" marR="0" lvl="0" indent="-171450" algn="just" rtl="0">
              <a:lnSpc>
                <a:spcPct val="100000"/>
              </a:lnSpc>
              <a:spcBef>
                <a:spcPts val="0"/>
              </a:spcBef>
              <a:spcAft>
                <a:spcPts val="0"/>
              </a:spcAft>
              <a:buClr>
                <a:schemeClr val="bg1"/>
              </a:buClr>
              <a:buSzPts val="1000"/>
              <a:buFont typeface="Wingdings" panose="05000000000000000000" pitchFamily="2" charset="2"/>
              <a:buChar char="ü"/>
            </a:pPr>
            <a:r>
              <a:rPr lang="es-ES"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SEGUIMIENTO: </a:t>
            </a:r>
            <a:r>
              <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Compilación de la información reportada por los Sistemas de Vigilancia de Calidad del Aire.</a:t>
            </a:r>
            <a:endParaRPr lang="es-ES"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171450" marR="0" lvl="0" indent="-171450" algn="just" rtl="0">
              <a:lnSpc>
                <a:spcPct val="100000"/>
              </a:lnSpc>
              <a:spcBef>
                <a:spcPts val="0"/>
              </a:spcBef>
              <a:spcAft>
                <a:spcPts val="0"/>
              </a:spcAft>
              <a:buClr>
                <a:schemeClr val="bg1"/>
              </a:buClr>
              <a:buSzPts val="1000"/>
              <a:buFont typeface="Wingdings" panose="05000000000000000000" pitchFamily="2" charset="2"/>
              <a:buChar char="ü"/>
            </a:pPr>
            <a:r>
              <a:rPr lang="es-ES"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ESTADISTICA: </a:t>
            </a:r>
            <a:r>
              <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Generación de cifras e indicadores de la calidad del aire del país. </a:t>
            </a:r>
          </a:p>
          <a:p>
            <a:pPr marL="171450" marR="0" lvl="0" indent="-171450" algn="just" rtl="0">
              <a:lnSpc>
                <a:spcPct val="100000"/>
              </a:lnSpc>
              <a:spcBef>
                <a:spcPts val="0"/>
              </a:spcBef>
              <a:spcAft>
                <a:spcPts val="0"/>
              </a:spcAft>
              <a:buClr>
                <a:schemeClr val="bg1"/>
              </a:buClr>
              <a:buSzPts val="1000"/>
              <a:buFont typeface="Wingdings" panose="05000000000000000000" pitchFamily="2" charset="2"/>
              <a:buChar char="ü"/>
            </a:pPr>
            <a:r>
              <a:rPr lang="es-ES"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GENERAMOS CONOCIMIENTO: </a:t>
            </a:r>
            <a:r>
              <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Elaboración de informes, boletines y productos técnicos. </a:t>
            </a:r>
          </a:p>
          <a:p>
            <a:pPr marL="171450" marR="0" lvl="0" indent="-171450" algn="just" rtl="0">
              <a:lnSpc>
                <a:spcPct val="100000"/>
              </a:lnSpc>
              <a:spcBef>
                <a:spcPts val="0"/>
              </a:spcBef>
              <a:spcAft>
                <a:spcPts val="0"/>
              </a:spcAft>
              <a:buClr>
                <a:schemeClr val="bg1"/>
              </a:buClr>
              <a:buSzPts val="1000"/>
              <a:buFont typeface="Wingdings" panose="05000000000000000000" pitchFamily="2" charset="2"/>
              <a:buChar char="ü"/>
            </a:pPr>
            <a:r>
              <a:rPr lang="es-ES"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INFORMAMOS: </a:t>
            </a:r>
            <a:r>
              <a:rPr lang="es-ES"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Divulgación para autoridades ambientales, tomadores de decisiones, academia y ciudadanía.</a:t>
            </a:r>
            <a:endParaRPr lang="es-MX" sz="11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000"/>
              <a:buFont typeface="Arial"/>
              <a:buNone/>
            </a:pPr>
            <a:endParaRPr lang="es-MX" sz="10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pic>
        <p:nvPicPr>
          <p:cNvPr id="5" name="Imagen 4">
            <a:extLst>
              <a:ext uri="{FF2B5EF4-FFF2-40B4-BE49-F238E27FC236}">
                <a16:creationId xmlns:a16="http://schemas.microsoft.com/office/drawing/2014/main" id="{97A38062-6D03-E5D8-1CDF-A6E012F85C09}"/>
              </a:ext>
            </a:extLst>
          </p:cNvPr>
          <p:cNvPicPr>
            <a:picLocks noChangeAspect="1"/>
          </p:cNvPicPr>
          <p:nvPr/>
        </p:nvPicPr>
        <p:blipFill>
          <a:blip r:embed="rId4"/>
          <a:stretch>
            <a:fillRect/>
          </a:stretch>
        </p:blipFill>
        <p:spPr>
          <a:xfrm>
            <a:off x="65098" y="1349965"/>
            <a:ext cx="7281906" cy="4495004"/>
          </a:xfrm>
          <a:prstGeom prst="rect">
            <a:avLst/>
          </a:prstGeom>
        </p:spPr>
      </p:pic>
      <p:sp>
        <p:nvSpPr>
          <p:cNvPr id="18" name="CuadroTexto 17">
            <a:extLst>
              <a:ext uri="{FF2B5EF4-FFF2-40B4-BE49-F238E27FC236}">
                <a16:creationId xmlns:a16="http://schemas.microsoft.com/office/drawing/2014/main" id="{D9CFDA08-52B4-51AC-D39B-955B6806BDC5}"/>
              </a:ext>
            </a:extLst>
          </p:cNvPr>
          <p:cNvSpPr txBox="1"/>
          <p:nvPr/>
        </p:nvSpPr>
        <p:spPr>
          <a:xfrm>
            <a:off x="2168846" y="6061147"/>
            <a:ext cx="7652501" cy="461665"/>
          </a:xfrm>
          <a:prstGeom prst="rect">
            <a:avLst/>
          </a:prstGeom>
          <a:noFill/>
        </p:spPr>
        <p:txBody>
          <a:bodyPr wrap="square">
            <a:spAutoFit/>
          </a:bodyPr>
          <a:lstStyle/>
          <a:p>
            <a:pPr algn="ctr"/>
            <a:r>
              <a:rPr lang="es-ES" sz="1200" dirty="0">
                <a:solidFill>
                  <a:prstClr val="black">
                    <a:lumMod val="50000"/>
                    <a:lumOff val="50000"/>
                  </a:prstClr>
                </a:solidFill>
                <a:latin typeface="Verdana" panose="020B0604030504040204" pitchFamily="34" charset="0"/>
                <a:ea typeface="Verdana" panose="020B0604030504040204" pitchFamily="34" charset="0"/>
              </a:rPr>
              <a:t>El Día Interamericano de la Calidad del Aire (DIAIRE) se celebra el segundo viernes de agosto de cada año, que para este año correspondió al 14 de agosto 2026.</a:t>
            </a:r>
          </a:p>
        </p:txBody>
      </p:sp>
    </p:spTree>
    <p:extLst>
      <p:ext uri="{BB962C8B-B14F-4D97-AF65-F5344CB8AC3E}">
        <p14:creationId xmlns:p14="http://schemas.microsoft.com/office/powerpoint/2010/main" val="1403972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CED2-30B6-031D-5470-C3EFD2970CEA}"/>
            </a:ext>
          </a:extLst>
        </p:cNvPr>
        <p:cNvGrpSpPr/>
        <p:nvPr/>
      </p:nvGrpSpPr>
      <p:grpSpPr>
        <a:xfrm>
          <a:off x="0" y="0"/>
          <a:ext cx="0" cy="0"/>
          <a:chOff x="0" y="0"/>
          <a:chExt cx="0" cy="0"/>
        </a:xfrm>
      </p:grpSpPr>
      <p:sp>
        <p:nvSpPr>
          <p:cNvPr id="4" name="Diagrama de flujo: operación manual 29">
            <a:extLst>
              <a:ext uri="{FF2B5EF4-FFF2-40B4-BE49-F238E27FC236}">
                <a16:creationId xmlns:a16="http://schemas.microsoft.com/office/drawing/2014/main" id="{3249E813-19D3-FA09-4165-CC551F271735}"/>
              </a:ext>
            </a:extLst>
          </p:cNvPr>
          <p:cNvSpPr/>
          <p:nvPr/>
        </p:nvSpPr>
        <p:spPr>
          <a:xfrm>
            <a:off x="2594708" y="0"/>
            <a:ext cx="718233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a:t> </a:t>
            </a:r>
            <a:endParaRPr lang="es-CO" dirty="0"/>
          </a:p>
        </p:txBody>
      </p:sp>
      <p:sp>
        <p:nvSpPr>
          <p:cNvPr id="5" name="Título 6">
            <a:extLst>
              <a:ext uri="{FF2B5EF4-FFF2-40B4-BE49-F238E27FC236}">
                <a16:creationId xmlns:a16="http://schemas.microsoft.com/office/drawing/2014/main" id="{69F73720-A8D0-03B2-EBE2-0E5006E90EBD}"/>
              </a:ext>
            </a:extLst>
          </p:cNvPr>
          <p:cNvSpPr txBox="1">
            <a:spLocks/>
          </p:cNvSpPr>
          <p:nvPr/>
        </p:nvSpPr>
        <p:spPr>
          <a:xfrm>
            <a:off x="3153343" y="42711"/>
            <a:ext cx="6160044" cy="480131"/>
          </a:xfrm>
          <a:prstGeom prst="rect">
            <a:avLst/>
          </a:prstGeom>
          <a:noFill/>
          <a:ln>
            <a:noFill/>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400" b="1" dirty="0">
                <a:solidFill>
                  <a:schemeClr val="bg1"/>
                </a:solidFill>
                <a:latin typeface="Verdana" panose="020B0604030504040204" pitchFamily="34" charset="0"/>
                <a:ea typeface="Verdana" panose="020B0604030504040204" pitchFamily="34" charset="0"/>
              </a:rPr>
              <a:t>Panorama nacional Fenómeno del niño y afectaciones a la calidad del aire por incendios de la cobertura vegetal </a:t>
            </a:r>
          </a:p>
        </p:txBody>
      </p:sp>
      <p:sp>
        <p:nvSpPr>
          <p:cNvPr id="7" name="Rectángulo 6">
            <a:extLst>
              <a:ext uri="{FF2B5EF4-FFF2-40B4-BE49-F238E27FC236}">
                <a16:creationId xmlns:a16="http://schemas.microsoft.com/office/drawing/2014/main" id="{F4FFD893-9CEA-2192-1D41-876B4FA72E4C}"/>
              </a:ext>
            </a:extLst>
          </p:cNvPr>
          <p:cNvSpPr/>
          <p:nvPr/>
        </p:nvSpPr>
        <p:spPr>
          <a:xfrm>
            <a:off x="6882063" y="913032"/>
            <a:ext cx="5221536" cy="4912663"/>
          </a:xfrm>
          <a:prstGeom prst="rect">
            <a:avLst/>
          </a:prstGeom>
          <a:solidFill>
            <a:schemeClr val="bg2">
              <a:lumMod val="2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a:extLst>
              <a:ext uri="{FF2B5EF4-FFF2-40B4-BE49-F238E27FC236}">
                <a16:creationId xmlns:a16="http://schemas.microsoft.com/office/drawing/2014/main" id="{1E7FC396-2956-07B4-DC05-278BC6B3813F}"/>
              </a:ext>
            </a:extLst>
          </p:cNvPr>
          <p:cNvSpPr txBox="1"/>
          <p:nvPr/>
        </p:nvSpPr>
        <p:spPr>
          <a:xfrm>
            <a:off x="6611236" y="1032304"/>
            <a:ext cx="5404302" cy="1077218"/>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00"/>
              <a:buFont typeface="Arial"/>
              <a:buNone/>
            </a:pPr>
            <a:r>
              <a:rPr lang="es-ES"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Posible afectación de la calidad del aire</a:t>
            </a:r>
            <a:endParaRPr lang="es-MX" sz="14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9" name="CuadroTexto 8">
            <a:extLst>
              <a:ext uri="{FF2B5EF4-FFF2-40B4-BE49-F238E27FC236}">
                <a16:creationId xmlns:a16="http://schemas.microsoft.com/office/drawing/2014/main" id="{26E5B369-D370-7637-BA72-193DBB3E4475}"/>
              </a:ext>
            </a:extLst>
          </p:cNvPr>
          <p:cNvSpPr txBox="1"/>
          <p:nvPr/>
        </p:nvSpPr>
        <p:spPr>
          <a:xfrm>
            <a:off x="5211976" y="5654843"/>
            <a:ext cx="1534674" cy="938719"/>
          </a:xfrm>
          <a:prstGeom prst="rect">
            <a:avLst/>
          </a:prstGeom>
          <a:noFill/>
        </p:spPr>
        <p:txBody>
          <a:bodyPr wrap="square" rtlCol="0">
            <a:spAutoFit/>
          </a:bodyPr>
          <a:lstStyle/>
          <a:p>
            <a:pPr lvl="0" algn="ctr"/>
            <a:r>
              <a:rPr lang="es-ES" sz="900" i="1"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Fuente:</a:t>
            </a:r>
          </a:p>
          <a:p>
            <a:pPr lvl="0" algn="ctr"/>
            <a:r>
              <a:rPr lang="es-MX" sz="900" dirty="0" err="1">
                <a:hlinkClick r:id="rId2"/>
              </a:rPr>
              <a:t>Fenomeno</a:t>
            </a:r>
            <a:r>
              <a:rPr lang="es-MX" sz="900" dirty="0">
                <a:hlinkClick r:id="rId2"/>
              </a:rPr>
              <a:t> del Niño | Instituto de Hidrología, Meteorología y Estudios Ambientales</a:t>
            </a:r>
            <a:endParaRPr lang="es-ES" sz="900" i="1"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endParaRPr lang="en-US" sz="1000" dirty="0">
              <a:solidFill>
                <a:schemeClr val="tx1">
                  <a:lumMod val="50000"/>
                  <a:lumOff val="50000"/>
                </a:schemeClr>
              </a:solidFill>
            </a:endParaRPr>
          </a:p>
        </p:txBody>
      </p:sp>
      <p:pic>
        <p:nvPicPr>
          <p:cNvPr id="12" name="Imagen 11">
            <a:extLst>
              <a:ext uri="{FF2B5EF4-FFF2-40B4-BE49-F238E27FC236}">
                <a16:creationId xmlns:a16="http://schemas.microsoft.com/office/drawing/2014/main" id="{433FBFCF-B2CA-8000-6FD1-DB233A7E59C6}"/>
              </a:ext>
            </a:extLst>
          </p:cNvPr>
          <p:cNvPicPr>
            <a:picLocks noChangeAspect="1"/>
          </p:cNvPicPr>
          <p:nvPr/>
        </p:nvPicPr>
        <p:blipFill>
          <a:blip r:embed="rId3"/>
          <a:srcRect l="2443" t="7611"/>
          <a:stretch>
            <a:fillRect/>
          </a:stretch>
        </p:blipFill>
        <p:spPr>
          <a:xfrm>
            <a:off x="88401" y="5415891"/>
            <a:ext cx="5130022" cy="1386141"/>
          </a:xfrm>
          <a:prstGeom prst="rect">
            <a:avLst/>
          </a:prstGeom>
        </p:spPr>
      </p:pic>
      <p:pic>
        <p:nvPicPr>
          <p:cNvPr id="20" name="Imagen 19">
            <a:extLst>
              <a:ext uri="{FF2B5EF4-FFF2-40B4-BE49-F238E27FC236}">
                <a16:creationId xmlns:a16="http://schemas.microsoft.com/office/drawing/2014/main" id="{17B7B373-1937-9C40-CEBE-6927655F39FF}"/>
              </a:ext>
            </a:extLst>
          </p:cNvPr>
          <p:cNvPicPr>
            <a:picLocks noChangeAspect="1"/>
          </p:cNvPicPr>
          <p:nvPr/>
        </p:nvPicPr>
        <p:blipFill>
          <a:blip r:embed="rId4"/>
          <a:stretch>
            <a:fillRect/>
          </a:stretch>
        </p:blipFill>
        <p:spPr>
          <a:xfrm>
            <a:off x="45838" y="4122216"/>
            <a:ext cx="6784087" cy="1258438"/>
          </a:xfrm>
          <a:prstGeom prst="rect">
            <a:avLst/>
          </a:prstGeom>
        </p:spPr>
      </p:pic>
      <p:pic>
        <p:nvPicPr>
          <p:cNvPr id="24" name="Picture 4" descr="Your Utah, Your Future - Air Quality">
            <a:extLst>
              <a:ext uri="{FF2B5EF4-FFF2-40B4-BE49-F238E27FC236}">
                <a16:creationId xmlns:a16="http://schemas.microsoft.com/office/drawing/2014/main" id="{00383C74-1343-EB25-4C7B-4D4573179E20}"/>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9149676" y="142222"/>
            <a:ext cx="447616" cy="380620"/>
          </a:xfrm>
          <a:prstGeom prst="rect">
            <a:avLst/>
          </a:prstGeom>
          <a:noFill/>
          <a:extLst>
            <a:ext uri="{909E8E84-426E-40DD-AFC4-6F175D3DCCD1}">
              <a14:hiddenFill xmlns:a14="http://schemas.microsoft.com/office/drawing/2010/main">
                <a:solidFill>
                  <a:srgbClr val="FFFFFF"/>
                </a:solidFill>
              </a14:hiddenFill>
            </a:ext>
          </a:extLst>
        </p:spPr>
      </p:pic>
      <p:pic>
        <p:nvPicPr>
          <p:cNvPr id="26" name="Imagen 25">
            <a:extLst>
              <a:ext uri="{FF2B5EF4-FFF2-40B4-BE49-F238E27FC236}">
                <a16:creationId xmlns:a16="http://schemas.microsoft.com/office/drawing/2014/main" id="{D5B802AE-3D5B-C793-7865-12C058748490}"/>
              </a:ext>
            </a:extLst>
          </p:cNvPr>
          <p:cNvPicPr>
            <a:picLocks noChangeAspect="1"/>
          </p:cNvPicPr>
          <p:nvPr/>
        </p:nvPicPr>
        <p:blipFill rotWithShape="1">
          <a:blip r:embed="rId7">
            <a:lum bright="70000" contrast="-70000"/>
            <a:extLst>
              <a:ext uri="{BEBA8EAE-BF5A-486C-A8C5-ECC9F3942E4B}">
                <a14:imgProps xmlns:a14="http://schemas.microsoft.com/office/drawing/2010/main">
                  <a14:imgLayer r:embed="rId8">
                    <a14:imgEffect>
                      <a14:backgroundRemoval t="2100" b="98688" l="1393" r="98329">
                        <a14:foregroundMark x1="82451" y1="42782" x2="82451" y2="42782"/>
                        <a14:foregroundMark x1="90251" y1="36483" x2="90251" y2="36483"/>
                        <a14:foregroundMark x1="90529" y1="48294" x2="90529" y2="48294"/>
                        <a14:foregroundMark x1="68524" y1="46194" x2="68524" y2="46194"/>
                        <a14:foregroundMark x1="60167" y1="51969" x2="60167" y2="51969"/>
                        <a14:foregroundMark x1="58774" y1="55118" x2="58774" y2="55118"/>
                        <a14:foregroundMark x1="57939" y1="59318" x2="57939" y2="59318"/>
                        <a14:foregroundMark x1="45125" y1="36483" x2="45125" y2="36483"/>
                        <a14:foregroundMark x1="67409" y1="27822" x2="67409" y2="27822"/>
                        <a14:foregroundMark x1="59053" y1="17060" x2="59053" y2="17060"/>
                        <a14:foregroundMark x1="54318" y1="50656" x2="54318" y2="50656"/>
                        <a14:foregroundMark x1="49861" y1="52493" x2="49861" y2="52493"/>
                        <a14:foregroundMark x1="28969" y1="28609" x2="28969" y2="28609"/>
                        <a14:backgroundMark x1="79387" y1="81102" x2="79387" y2="81102"/>
                      </a14:backgroundRemoval>
                    </a14:imgEffect>
                  </a14:imgLayer>
                </a14:imgProps>
              </a:ext>
            </a:extLst>
          </a:blip>
          <a:srcRect l="23370" t="11500" b="26612"/>
          <a:stretch/>
        </p:blipFill>
        <p:spPr>
          <a:xfrm>
            <a:off x="2728762" y="55968"/>
            <a:ext cx="709195" cy="607868"/>
          </a:xfrm>
          <a:prstGeom prst="rect">
            <a:avLst/>
          </a:prstGeom>
        </p:spPr>
      </p:pic>
      <p:sp>
        <p:nvSpPr>
          <p:cNvPr id="3" name="CuadroTexto 2">
            <a:extLst>
              <a:ext uri="{FF2B5EF4-FFF2-40B4-BE49-F238E27FC236}">
                <a16:creationId xmlns:a16="http://schemas.microsoft.com/office/drawing/2014/main" id="{65582FA3-D134-EC30-AF51-2B679B2E99B7}"/>
              </a:ext>
            </a:extLst>
          </p:cNvPr>
          <p:cNvSpPr txBox="1"/>
          <p:nvPr/>
        </p:nvSpPr>
        <p:spPr>
          <a:xfrm>
            <a:off x="6986338" y="1455267"/>
            <a:ext cx="5029200" cy="4370427"/>
          </a:xfrm>
          <a:prstGeom prst="rect">
            <a:avLst/>
          </a:prstGeom>
          <a:noFill/>
        </p:spPr>
        <p:txBody>
          <a:bodyPr wrap="square">
            <a:spAutoFit/>
          </a:bodyPr>
          <a:lstStyle/>
          <a:p>
            <a:pPr lvl="0" algn="just">
              <a:buClr>
                <a:srgbClr val="000000"/>
              </a:buClr>
              <a:buSzPts val="1000"/>
            </a:pPr>
            <a:r>
              <a:rPr lang="es-ES" sz="1200" dirty="0">
                <a:solidFill>
                  <a:schemeClr val="bg1"/>
                </a:solidFill>
                <a:latin typeface="Verdana" panose="020B0604030504040204" pitchFamily="34" charset="0"/>
                <a:ea typeface="Verdana" panose="020B0604030504040204" pitchFamily="34" charset="0"/>
                <a:sym typeface="Arial"/>
              </a:rPr>
              <a:t>El fenómeno de El Niño puede favorecer un deterioro de la calidad del aire en algunas regiones de Colombia, debido al aumento de las temperaturas, la reducción de las precipitaciones y el incremento del riesgo de incendios de cobertura vegetal. Estos incendios pueden generar mayores emisiones de material particulado (PM₁₀ y PM₂.₅), gases y humo, afectando temporalmente la calidad del aire, especialmente en zonas cercanas a los focos de incendio</a:t>
            </a:r>
            <a:r>
              <a:rPr lang="es-ES" sz="1100" dirty="0">
                <a:solidFill>
                  <a:schemeClr val="bg1"/>
                </a:solidFill>
                <a:latin typeface="Verdana" panose="020B0604030504040204" pitchFamily="34" charset="0"/>
                <a:ea typeface="Verdana" panose="020B0604030504040204" pitchFamily="34" charset="0"/>
                <a:sym typeface="Arial"/>
              </a:rPr>
              <a:t>. </a:t>
            </a:r>
          </a:p>
          <a:p>
            <a:pPr lvl="0" algn="just">
              <a:buClr>
                <a:srgbClr val="000000"/>
              </a:buClr>
              <a:buSzPts val="1000"/>
            </a:pPr>
            <a:endParaRPr lang="es-ES" sz="1100" dirty="0">
              <a:solidFill>
                <a:schemeClr val="bg1"/>
              </a:solidFill>
              <a:latin typeface="Verdana" panose="020B0604030504040204" pitchFamily="34" charset="0"/>
              <a:ea typeface="Verdana" panose="020B0604030504040204" pitchFamily="34" charset="0"/>
              <a:sym typeface="Arial"/>
            </a:endParaRPr>
          </a:p>
          <a:p>
            <a:pPr lvl="0" algn="just">
              <a:buClr>
                <a:srgbClr val="000000"/>
              </a:buClr>
              <a:buSzPts val="1000"/>
            </a:pPr>
            <a:r>
              <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hlinkClick r:id="rId9">
                  <a:extLst>
                    <a:ext uri="{A12FA001-AC4F-418D-AE19-62706E023703}">
                      <ahyp:hlinkClr xmlns:ahyp="http://schemas.microsoft.com/office/drawing/2018/hyperlinkcolor" val="tx"/>
                    </a:ext>
                  </a:extLst>
                </a:hlinkClick>
              </a:rPr>
              <a:t>https://ideam.gov.co/sala-de-prensa/noticia/ideam-indica-que-las-condiciones-tipo-el-nino-ya-se-encuentran-presentes?utm_source</a:t>
            </a:r>
            <a:r>
              <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a:t>
            </a: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r>
              <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Departamentos destacados con incendios de la cobertura vegetal durante el mes de Agosto 2026: </a:t>
            </a: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r>
              <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Tolima, Cundinamarca, Valle del Cauca, Norte de Santander, Boyacá, Nariño, Antioquia, Huila, Magdalena, y La Guajira.</a:t>
            </a: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r>
              <a:rPr lang="es-ES" sz="900" i="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NOTA: El Niño no genera directamente contaminación atmosférica, pero las condiciones secas y cálidas que lo acompañan pueden incrementar la ocurrencia de incendios y, con ello, elevar las concentraciones de contaminantes en el aire.</a:t>
            </a: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pic>
        <p:nvPicPr>
          <p:cNvPr id="6" name="Imagen 5">
            <a:extLst>
              <a:ext uri="{FF2B5EF4-FFF2-40B4-BE49-F238E27FC236}">
                <a16:creationId xmlns:a16="http://schemas.microsoft.com/office/drawing/2014/main" id="{604046D7-B091-25B7-6470-7A6F972B54FD}"/>
              </a:ext>
            </a:extLst>
          </p:cNvPr>
          <p:cNvPicPr>
            <a:picLocks noChangeAspect="1"/>
          </p:cNvPicPr>
          <p:nvPr/>
        </p:nvPicPr>
        <p:blipFill>
          <a:blip r:embed="rId10"/>
          <a:srcRect l="2589" t="-1" b="1335"/>
          <a:stretch>
            <a:fillRect/>
          </a:stretch>
        </p:blipFill>
        <p:spPr>
          <a:xfrm>
            <a:off x="186542" y="834911"/>
            <a:ext cx="6560107" cy="3220264"/>
          </a:xfrm>
          <a:prstGeom prst="rect">
            <a:avLst/>
          </a:prstGeom>
        </p:spPr>
      </p:pic>
    </p:spTree>
    <p:extLst>
      <p:ext uri="{BB962C8B-B14F-4D97-AF65-F5344CB8AC3E}">
        <p14:creationId xmlns:p14="http://schemas.microsoft.com/office/powerpoint/2010/main" val="2714802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2E95F-EDDA-A4FC-60A9-35DF9E6DE2C9}"/>
            </a:ext>
          </a:extLst>
        </p:cNvPr>
        <p:cNvGrpSpPr/>
        <p:nvPr/>
      </p:nvGrpSpPr>
      <p:grpSpPr>
        <a:xfrm>
          <a:off x="0" y="0"/>
          <a:ext cx="0" cy="0"/>
          <a:chOff x="0" y="0"/>
          <a:chExt cx="0" cy="0"/>
        </a:xfrm>
      </p:grpSpPr>
      <p:sp>
        <p:nvSpPr>
          <p:cNvPr id="4" name="Diagrama de flujo: operación manual 29">
            <a:extLst>
              <a:ext uri="{FF2B5EF4-FFF2-40B4-BE49-F238E27FC236}">
                <a16:creationId xmlns:a16="http://schemas.microsoft.com/office/drawing/2014/main" id="{DFF7AD2A-0022-0522-7456-E957455EB076}"/>
              </a:ext>
            </a:extLst>
          </p:cNvPr>
          <p:cNvSpPr/>
          <p:nvPr/>
        </p:nvSpPr>
        <p:spPr>
          <a:xfrm>
            <a:off x="2710251"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solidFill>
            <a:srgbClr val="A10E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a:t> </a:t>
            </a:r>
            <a:endParaRPr lang="es-CO" dirty="0"/>
          </a:p>
        </p:txBody>
      </p:sp>
      <p:sp>
        <p:nvSpPr>
          <p:cNvPr id="5" name="Título 6">
            <a:extLst>
              <a:ext uri="{FF2B5EF4-FFF2-40B4-BE49-F238E27FC236}">
                <a16:creationId xmlns:a16="http://schemas.microsoft.com/office/drawing/2014/main" id="{E497FF01-4D80-FB21-9156-2FD2ED550B8F}"/>
              </a:ext>
            </a:extLst>
          </p:cNvPr>
          <p:cNvSpPr txBox="1">
            <a:spLocks/>
          </p:cNvSpPr>
          <p:nvPr/>
        </p:nvSpPr>
        <p:spPr>
          <a:xfrm>
            <a:off x="3410676" y="134423"/>
            <a:ext cx="6160044" cy="480131"/>
          </a:xfrm>
          <a:prstGeom prst="rect">
            <a:avLst/>
          </a:prstGeom>
          <a:noFill/>
          <a:ln>
            <a:noFill/>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400" b="1" dirty="0">
                <a:solidFill>
                  <a:schemeClr val="bg1"/>
                </a:solidFill>
                <a:latin typeface="Verdana" panose="020B0604030504040204" pitchFamily="34" charset="0"/>
                <a:ea typeface="Verdana" panose="020B0604030504040204" pitchFamily="34" charset="0"/>
              </a:rPr>
              <a:t>Panorama nacional Fenómeno del niño y afectaciones a la calidad del aire por incendios de la cobertura vegetal </a:t>
            </a:r>
          </a:p>
        </p:txBody>
      </p:sp>
      <p:pic>
        <p:nvPicPr>
          <p:cNvPr id="6" name="object 3">
            <a:extLst>
              <a:ext uri="{FF2B5EF4-FFF2-40B4-BE49-F238E27FC236}">
                <a16:creationId xmlns:a16="http://schemas.microsoft.com/office/drawing/2014/main" id="{9809EAB1-E9A8-2CC1-1D0E-7B3C465CB265}"/>
              </a:ext>
            </a:extLst>
          </p:cNvPr>
          <p:cNvPicPr/>
          <p:nvPr/>
        </p:nvPicPr>
        <p:blipFill>
          <a:blip r:embed="rId2" cstate="print"/>
          <a:stretch>
            <a:fillRect/>
          </a:stretch>
        </p:blipFill>
        <p:spPr>
          <a:xfrm>
            <a:off x="3059104" y="30352"/>
            <a:ext cx="368808" cy="504444"/>
          </a:xfrm>
          <a:prstGeom prst="rect">
            <a:avLst/>
          </a:prstGeom>
        </p:spPr>
      </p:pic>
      <p:sp>
        <p:nvSpPr>
          <p:cNvPr id="7" name="Rectángulo 6">
            <a:extLst>
              <a:ext uri="{FF2B5EF4-FFF2-40B4-BE49-F238E27FC236}">
                <a16:creationId xmlns:a16="http://schemas.microsoft.com/office/drawing/2014/main" id="{1DE55223-66F3-B9F0-0E0B-E373FAAA4E9A}"/>
              </a:ext>
            </a:extLst>
          </p:cNvPr>
          <p:cNvSpPr/>
          <p:nvPr/>
        </p:nvSpPr>
        <p:spPr>
          <a:xfrm>
            <a:off x="6930189" y="1056333"/>
            <a:ext cx="5161557" cy="5063730"/>
          </a:xfrm>
          <a:prstGeom prst="rect">
            <a:avLst/>
          </a:prstGeom>
          <a:solidFill>
            <a:srgbClr val="A10E07"/>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a:extLst>
              <a:ext uri="{FF2B5EF4-FFF2-40B4-BE49-F238E27FC236}">
                <a16:creationId xmlns:a16="http://schemas.microsoft.com/office/drawing/2014/main" id="{F40F5F92-2279-6F9F-73FF-B13A9E198DFD}"/>
              </a:ext>
            </a:extLst>
          </p:cNvPr>
          <p:cNvSpPr txBox="1"/>
          <p:nvPr/>
        </p:nvSpPr>
        <p:spPr>
          <a:xfrm>
            <a:off x="6779854" y="1185035"/>
            <a:ext cx="5404302" cy="892552"/>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00"/>
              <a:buFont typeface="Arial"/>
              <a:buNone/>
            </a:pPr>
            <a:r>
              <a:rPr lang="es-ES"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Posible afectación de la calidad del aire</a:t>
            </a:r>
            <a:endParaRPr lang="es-MX" sz="14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pic>
        <p:nvPicPr>
          <p:cNvPr id="10" name="Imagen 9">
            <a:extLst>
              <a:ext uri="{FF2B5EF4-FFF2-40B4-BE49-F238E27FC236}">
                <a16:creationId xmlns:a16="http://schemas.microsoft.com/office/drawing/2014/main" id="{B088F68A-DD52-8476-1C5D-28DA49AE1195}"/>
              </a:ext>
            </a:extLst>
          </p:cNvPr>
          <p:cNvPicPr>
            <a:picLocks noChangeAspect="1"/>
          </p:cNvPicPr>
          <p:nvPr/>
        </p:nvPicPr>
        <p:blipFill>
          <a:blip r:embed="rId3"/>
          <a:stretch>
            <a:fillRect/>
          </a:stretch>
        </p:blipFill>
        <p:spPr>
          <a:xfrm>
            <a:off x="100254" y="3885545"/>
            <a:ext cx="4824082" cy="3022475"/>
          </a:xfrm>
          <a:prstGeom prst="rect">
            <a:avLst/>
          </a:prstGeom>
        </p:spPr>
      </p:pic>
      <p:sp>
        <p:nvSpPr>
          <p:cNvPr id="16" name="CuadroTexto 15">
            <a:extLst>
              <a:ext uri="{FF2B5EF4-FFF2-40B4-BE49-F238E27FC236}">
                <a16:creationId xmlns:a16="http://schemas.microsoft.com/office/drawing/2014/main" id="{C9EB8EE2-AA29-536D-2961-D6C4DE569407}"/>
              </a:ext>
            </a:extLst>
          </p:cNvPr>
          <p:cNvSpPr txBox="1"/>
          <p:nvPr/>
        </p:nvSpPr>
        <p:spPr>
          <a:xfrm>
            <a:off x="28047" y="803641"/>
            <a:ext cx="6820100" cy="2939266"/>
          </a:xfrm>
          <a:prstGeom prst="rect">
            <a:avLst/>
          </a:prstGeom>
          <a:noFill/>
        </p:spPr>
        <p:txBody>
          <a:bodyPr wrap="square">
            <a:spAutoFit/>
          </a:bodyPr>
          <a:lstStyle/>
          <a:p>
            <a:pPr lvl="0" algn="just">
              <a:buClr>
                <a:srgbClr val="000000"/>
              </a:buClr>
              <a:buSzPts val="1000"/>
            </a:pPr>
            <a:endParaRPr lang="es-ES" sz="1100" dirty="0">
              <a:solidFill>
                <a:prstClr val="black">
                  <a:lumMod val="50000"/>
                  <a:lumOff val="50000"/>
                </a:prstClr>
              </a:solidFill>
              <a:latin typeface="Verdana" panose="020B0604030504040204" pitchFamily="34" charset="0"/>
              <a:ea typeface="Verdana" panose="020B0604030504040204" pitchFamily="34" charset="0"/>
              <a:sym typeface="Arial"/>
            </a:endParaRPr>
          </a:p>
          <a:p>
            <a:pPr lvl="0" algn="just">
              <a:buClr>
                <a:srgbClr val="000000"/>
              </a:buClr>
              <a:buSzPts val="1000"/>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En el boletín </a:t>
            </a:r>
            <a:r>
              <a:rPr lang="es-ES" sz="1050" dirty="0" err="1">
                <a:solidFill>
                  <a:prstClr val="black">
                    <a:lumMod val="50000"/>
                    <a:lumOff val="50000"/>
                  </a:prstClr>
                </a:solidFill>
                <a:latin typeface="Verdana" panose="020B0604030504040204" pitchFamily="34" charset="0"/>
                <a:ea typeface="Verdana" panose="020B0604030504040204" pitchFamily="34" charset="0"/>
                <a:sym typeface="Arial"/>
              </a:rPr>
              <a:t>N°</a:t>
            </a: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 123-2026 del 21 de agosto 2026, </a:t>
            </a:r>
            <a:r>
              <a:rPr lang="es-ES" sz="1050" dirty="0" err="1">
                <a:solidFill>
                  <a:prstClr val="black">
                    <a:lumMod val="50000"/>
                    <a:lumOff val="50000"/>
                  </a:prstClr>
                </a:solidFill>
                <a:latin typeface="Verdana" panose="020B0604030504040204" pitchFamily="34" charset="0"/>
                <a:ea typeface="Verdana" panose="020B0604030504040204" pitchFamily="34" charset="0"/>
                <a:sym typeface="Arial"/>
              </a:rPr>
              <a:t>MinSalud</a:t>
            </a: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 activa respuesta en salud ante el humo de los incendios forestales y el deterioro de la calidad del aire. En respuesta al aumento de los incendios forestales y a las condiciones climáticas caracterizadas por altas temperaturas y reducción de las precipitaciones en diversas regiones del país, según los reportes del </a:t>
            </a:r>
            <a:r>
              <a:rPr lang="es-ES" sz="1000" dirty="0">
                <a:solidFill>
                  <a:prstClr val="black">
                    <a:lumMod val="50000"/>
                    <a:lumOff val="50000"/>
                  </a:prstClr>
                </a:solidFill>
                <a:latin typeface="Verdana" panose="020B0604030504040204" pitchFamily="34" charset="0"/>
                <a:ea typeface="Verdana" panose="020B0604030504040204" pitchFamily="34" charset="0"/>
                <a:sym typeface="Arial"/>
              </a:rPr>
              <a:t>IDEAM, </a:t>
            </a: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el Ministerio de Salud y Protección Social refuerza las estrategias de vigilancia, prevención, atención y comunicación del riesgo para mitigar los impactos en la salud pública asociados a la exposición al humo y al deterioro de la calidad del aire. </a:t>
            </a:r>
          </a:p>
          <a:p>
            <a:pPr lvl="0" algn="just">
              <a:buClr>
                <a:srgbClr val="000000"/>
              </a:buClr>
              <a:buSzPts val="1000"/>
            </a:pPr>
            <a:endParaRPr lang="es-ES" sz="1050" dirty="0">
              <a:solidFill>
                <a:prstClr val="black">
                  <a:lumMod val="50000"/>
                  <a:lumOff val="50000"/>
                </a:prstClr>
              </a:solidFill>
              <a:latin typeface="Verdana" panose="020B0604030504040204" pitchFamily="34" charset="0"/>
              <a:ea typeface="Verdana" panose="020B0604030504040204" pitchFamily="34" charset="0"/>
              <a:sym typeface="Arial"/>
            </a:endParaRPr>
          </a:p>
          <a:p>
            <a:pPr lvl="0" algn="just">
              <a:buClr>
                <a:srgbClr val="000000"/>
              </a:buClr>
              <a:buSzPts val="1000"/>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La exposición al humo proveniente de incendios forestales puede incrementar la concentración de material particulado en el aire, afectando las vías respiratorias y exacerbando enfermedades crónicas como el asma y la Enfermedad Pulmonar Obstructiva Crónica (EPOC). </a:t>
            </a:r>
          </a:p>
          <a:p>
            <a:pPr lvl="0" algn="just">
              <a:buClr>
                <a:srgbClr val="000000"/>
              </a:buClr>
              <a:buSzPts val="1000"/>
            </a:pPr>
            <a:endParaRPr lang="es-ES" sz="1050" dirty="0">
              <a:solidFill>
                <a:prstClr val="black">
                  <a:lumMod val="50000"/>
                  <a:lumOff val="50000"/>
                </a:prstClr>
              </a:solidFill>
              <a:latin typeface="Verdana" panose="020B0604030504040204" pitchFamily="34" charset="0"/>
              <a:ea typeface="Verdana" panose="020B0604030504040204" pitchFamily="34" charset="0"/>
              <a:sym typeface="Arial"/>
            </a:endParaRPr>
          </a:p>
          <a:p>
            <a:pPr algn="just">
              <a:buClr>
                <a:srgbClr val="000000"/>
              </a:buClr>
              <a:buSzPts val="1000"/>
            </a:pPr>
            <a:r>
              <a:rPr lang="es-ES" sz="10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hlinkClick r:id="rId4"/>
              </a:rPr>
              <a:t>https://www.minsalud.gov.co/Comunicaciones/noticias/2026/Paginas/MinSalud-activa-respuesta-en-salud-ante-el-humo-de-los-incendios-forestales-y-el-deterioro-de-la-calidad-del-aire.aspx#search=calidad%20del%20aire</a:t>
            </a:r>
            <a:endParaRPr lang="es-ES" sz="10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n-US" dirty="0"/>
          </a:p>
        </p:txBody>
      </p:sp>
      <p:pic>
        <p:nvPicPr>
          <p:cNvPr id="18" name="Imagen 17">
            <a:extLst>
              <a:ext uri="{FF2B5EF4-FFF2-40B4-BE49-F238E27FC236}">
                <a16:creationId xmlns:a16="http://schemas.microsoft.com/office/drawing/2014/main" id="{8F53CFB5-D28D-21A4-28C7-02F0F169EBDC}"/>
              </a:ext>
            </a:extLst>
          </p:cNvPr>
          <p:cNvPicPr>
            <a:picLocks noChangeAspect="1"/>
          </p:cNvPicPr>
          <p:nvPr/>
        </p:nvPicPr>
        <p:blipFill>
          <a:blip r:embed="rId5"/>
          <a:stretch>
            <a:fillRect/>
          </a:stretch>
        </p:blipFill>
        <p:spPr>
          <a:xfrm>
            <a:off x="100254" y="3514051"/>
            <a:ext cx="1590250" cy="291960"/>
          </a:xfrm>
          <a:prstGeom prst="rect">
            <a:avLst/>
          </a:prstGeom>
        </p:spPr>
      </p:pic>
      <p:sp>
        <p:nvSpPr>
          <p:cNvPr id="20" name="CuadroTexto 19">
            <a:extLst>
              <a:ext uri="{FF2B5EF4-FFF2-40B4-BE49-F238E27FC236}">
                <a16:creationId xmlns:a16="http://schemas.microsoft.com/office/drawing/2014/main" id="{DFAFBB28-5F70-1E18-A02E-1C04388939AB}"/>
              </a:ext>
            </a:extLst>
          </p:cNvPr>
          <p:cNvSpPr txBox="1"/>
          <p:nvPr/>
        </p:nvSpPr>
        <p:spPr>
          <a:xfrm>
            <a:off x="2484212" y="6660758"/>
            <a:ext cx="4360966" cy="230832"/>
          </a:xfrm>
          <a:prstGeom prst="rect">
            <a:avLst/>
          </a:prstGeom>
          <a:noFill/>
        </p:spPr>
        <p:txBody>
          <a:bodyPr wrap="square">
            <a:spAutoFit/>
          </a:bodyPr>
          <a:lstStyle/>
          <a:p>
            <a:r>
              <a:rPr lang="en-US" sz="900" i="1" dirty="0" err="1">
                <a:solidFill>
                  <a:prstClr val="black">
                    <a:lumMod val="50000"/>
                    <a:lumOff val="50000"/>
                  </a:prstClr>
                </a:solidFill>
                <a:latin typeface="Verdana" panose="020B0604030504040204" pitchFamily="34" charset="0"/>
                <a:ea typeface="Verdana" panose="020B0604030504040204" pitchFamily="34" charset="0"/>
              </a:rPr>
              <a:t>Fuente:https</a:t>
            </a:r>
            <a:r>
              <a:rPr lang="en-US" sz="900" i="1" dirty="0">
                <a:solidFill>
                  <a:prstClr val="black">
                    <a:lumMod val="50000"/>
                    <a:lumOff val="50000"/>
                  </a:prstClr>
                </a:solidFill>
                <a:latin typeface="Verdana" panose="020B0604030504040204" pitchFamily="34" charset="0"/>
                <a:ea typeface="Verdana" panose="020B0604030504040204" pitchFamily="34" charset="0"/>
              </a:rPr>
              <a:t>://x.com/MinSaludCol/status/2091172055441879238</a:t>
            </a:r>
          </a:p>
        </p:txBody>
      </p:sp>
      <p:sp>
        <p:nvSpPr>
          <p:cNvPr id="3" name="CuadroTexto 2">
            <a:extLst>
              <a:ext uri="{FF2B5EF4-FFF2-40B4-BE49-F238E27FC236}">
                <a16:creationId xmlns:a16="http://schemas.microsoft.com/office/drawing/2014/main" id="{39C08212-37E7-DC9E-0F6E-617D64370FA3}"/>
              </a:ext>
            </a:extLst>
          </p:cNvPr>
          <p:cNvSpPr txBox="1"/>
          <p:nvPr/>
        </p:nvSpPr>
        <p:spPr>
          <a:xfrm>
            <a:off x="6978647" y="1832924"/>
            <a:ext cx="5006716" cy="4385816"/>
          </a:xfrm>
          <a:prstGeom prst="rect">
            <a:avLst/>
          </a:prstGeom>
          <a:noFill/>
        </p:spPr>
        <p:txBody>
          <a:bodyPr wrap="square">
            <a:spAutoFit/>
          </a:bodyPr>
          <a:lstStyle/>
          <a:p>
            <a:pPr algn="just"/>
            <a:r>
              <a:rPr lang="es-ES" sz="1200" dirty="0">
                <a:solidFill>
                  <a:schemeClr val="bg1"/>
                </a:solidFill>
                <a:latin typeface="Verdana" panose="020B0604030504040204" pitchFamily="34" charset="0"/>
                <a:ea typeface="Verdana" panose="020B0604030504040204" pitchFamily="34" charset="0"/>
                <a:cs typeface="Calibri"/>
              </a:rPr>
              <a:t>El Ministerio de Salud y Protección Social y el Instituto Nacional de Salud (INS) expidieron la Circular Externa Conjunta 023 del 29 de agosto 2026, con directrices para que las entidades territoriales, las Entidades Administradoras de Planes de Beneficios (EAPB), las Instituciones Prestadoras de Servicios de Salud (IPS) y los demás actores del sistema fortalezcan desde ahora la prevención, la vigilancia, la coordinación y la capacidad de respuesta ante los posibles efectos del Fenómeno de El Niño 2026-2027.</a:t>
            </a:r>
          </a:p>
          <a:p>
            <a:pPr algn="just"/>
            <a:endParaRPr lang="es-ES" sz="1200" dirty="0">
              <a:solidFill>
                <a:schemeClr val="bg1"/>
              </a:solidFill>
              <a:latin typeface="Verdana" panose="020B0604030504040204" pitchFamily="34" charset="0"/>
              <a:ea typeface="Verdana" panose="020B0604030504040204" pitchFamily="34" charset="0"/>
              <a:cs typeface="Calibri"/>
            </a:endParaRPr>
          </a:p>
          <a:p>
            <a:pPr algn="just"/>
            <a:r>
              <a:rPr lang="es-ES" sz="1200" dirty="0">
                <a:solidFill>
                  <a:schemeClr val="bg1"/>
                </a:solidFill>
                <a:latin typeface="Verdana" panose="020B0604030504040204" pitchFamily="34" charset="0"/>
                <a:ea typeface="Verdana" panose="020B0604030504040204" pitchFamily="34" charset="0"/>
                <a:cs typeface="Calibri"/>
              </a:rPr>
              <a:t>La medida busca anticiparse a los riesgos asociados al aumento de las temperaturas, la disminución de las precipitaciones, la posible escasez de agua, las olas de calor, los incendios forestales, el deterioro de la calidad del aire y el incremento de enfermedades relacionadas con estas condiciones, con especial atención a las poblaciones más vulnerables.</a:t>
            </a:r>
          </a:p>
          <a:p>
            <a:pPr algn="just"/>
            <a:endParaRPr lang="es-ES" sz="1200" dirty="0">
              <a:solidFill>
                <a:schemeClr val="bg1"/>
              </a:solidFill>
              <a:latin typeface="Verdana" panose="020B0604030504040204" pitchFamily="34" charset="0"/>
              <a:ea typeface="Verdana" panose="020B0604030504040204" pitchFamily="34" charset="0"/>
              <a:cs typeface="Calibri"/>
            </a:endParaRPr>
          </a:p>
          <a:p>
            <a:pPr algn="just"/>
            <a:r>
              <a:rPr lang="es-ES" sz="1050" dirty="0">
                <a:solidFill>
                  <a:schemeClr val="tx1">
                    <a:lumMod val="50000"/>
                    <a:lumOff val="50000"/>
                  </a:schemeClr>
                </a:solidFill>
                <a:latin typeface="Verdana" panose="020B0604030504040204" pitchFamily="34" charset="0"/>
                <a:ea typeface="Verdana" panose="020B0604030504040204" pitchFamily="34" charset="0"/>
                <a:cs typeface="Calibri"/>
                <a:hlinkClick r:id="rId6"/>
              </a:rPr>
              <a:t>https://www.minsalud.gov.co/Comunicaciones/noticias/2026/Paginas/MinSalud-emite-lineamientos-para-fortalecer-la-preparacion-para-la-respuesta-del-sistema-de-salud-ante-el-Fenomeno-del-ni%C3%B1o.aspx#search=calidad%20del%20aire</a:t>
            </a:r>
            <a:endParaRPr lang="es-ES" sz="1050" dirty="0">
              <a:solidFill>
                <a:schemeClr val="tx1">
                  <a:lumMod val="50000"/>
                  <a:lumOff val="50000"/>
                </a:schemeClr>
              </a:solidFill>
              <a:latin typeface="Verdana" panose="020B0604030504040204" pitchFamily="34" charset="0"/>
              <a:ea typeface="Verdana" panose="020B0604030504040204" pitchFamily="34" charset="0"/>
              <a:cs typeface="Calibri"/>
            </a:endParaRPr>
          </a:p>
          <a:p>
            <a:pPr algn="just"/>
            <a:endParaRPr lang="es-ES" sz="1050" dirty="0">
              <a:solidFill>
                <a:schemeClr val="tx1">
                  <a:lumMod val="50000"/>
                  <a:lumOff val="50000"/>
                </a:schemeClr>
              </a:solidFill>
              <a:latin typeface="Verdana" panose="020B0604030504040204" pitchFamily="34" charset="0"/>
              <a:ea typeface="Verdana" panose="020B0604030504040204" pitchFamily="34" charset="0"/>
              <a:cs typeface="Calibri"/>
            </a:endParaRPr>
          </a:p>
          <a:p>
            <a:pPr algn="just"/>
            <a:endParaRPr lang="en-US" sz="1050" dirty="0">
              <a:solidFill>
                <a:schemeClr val="tx1">
                  <a:lumMod val="50000"/>
                  <a:lumOff val="50000"/>
                </a:schemeClr>
              </a:solidFill>
              <a:latin typeface="Verdana" panose="020B0604030504040204" pitchFamily="34" charset="0"/>
              <a:ea typeface="Verdana" panose="020B0604030504040204" pitchFamily="34" charset="0"/>
              <a:cs typeface="Calibri"/>
            </a:endParaRPr>
          </a:p>
        </p:txBody>
      </p:sp>
    </p:spTree>
    <p:extLst>
      <p:ext uri="{BB962C8B-B14F-4D97-AF65-F5344CB8AC3E}">
        <p14:creationId xmlns:p14="http://schemas.microsoft.com/office/powerpoint/2010/main" val="3821365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D36BC-083B-05FD-B835-29602BDEF806}"/>
            </a:ext>
          </a:extLst>
        </p:cNvPr>
        <p:cNvGrpSpPr/>
        <p:nvPr/>
      </p:nvGrpSpPr>
      <p:grpSpPr>
        <a:xfrm>
          <a:off x="0" y="0"/>
          <a:ext cx="0" cy="0"/>
          <a:chOff x="0" y="0"/>
          <a:chExt cx="0" cy="0"/>
        </a:xfrm>
      </p:grpSpPr>
      <p:sp>
        <p:nvSpPr>
          <p:cNvPr id="4" name="Diagrama de flujo: operación manual 29">
            <a:extLst>
              <a:ext uri="{FF2B5EF4-FFF2-40B4-BE49-F238E27FC236}">
                <a16:creationId xmlns:a16="http://schemas.microsoft.com/office/drawing/2014/main" id="{1E3BDA64-98C2-66A7-A741-922D57B3F88B}"/>
              </a:ext>
            </a:extLst>
          </p:cNvPr>
          <p:cNvSpPr/>
          <p:nvPr/>
        </p:nvSpPr>
        <p:spPr>
          <a:xfrm>
            <a:off x="2710251"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solidFill>
            <a:srgbClr val="A10E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a:t> </a:t>
            </a:r>
            <a:endParaRPr lang="es-CO" dirty="0"/>
          </a:p>
        </p:txBody>
      </p:sp>
      <p:sp>
        <p:nvSpPr>
          <p:cNvPr id="5" name="Título 6">
            <a:extLst>
              <a:ext uri="{FF2B5EF4-FFF2-40B4-BE49-F238E27FC236}">
                <a16:creationId xmlns:a16="http://schemas.microsoft.com/office/drawing/2014/main" id="{B12F0D18-9AA0-E39D-473D-2090D342F129}"/>
              </a:ext>
            </a:extLst>
          </p:cNvPr>
          <p:cNvSpPr txBox="1">
            <a:spLocks/>
          </p:cNvSpPr>
          <p:nvPr/>
        </p:nvSpPr>
        <p:spPr>
          <a:xfrm>
            <a:off x="3015978" y="-55741"/>
            <a:ext cx="6160044" cy="674031"/>
          </a:xfrm>
          <a:prstGeom prst="rect">
            <a:avLst/>
          </a:prstGeom>
          <a:noFill/>
          <a:ln>
            <a:noFill/>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400" b="1" dirty="0">
                <a:solidFill>
                  <a:schemeClr val="bg1"/>
                </a:solidFill>
                <a:latin typeface="Verdana" panose="020B0604030504040204" pitchFamily="34" charset="0"/>
                <a:ea typeface="Verdana" panose="020B0604030504040204" pitchFamily="34" charset="0"/>
              </a:rPr>
              <a:t>     Panorama nacional 	                                                  Incendios de la cobertura vegetal</a:t>
            </a:r>
          </a:p>
          <a:p>
            <a:pPr algn="ctr"/>
            <a:r>
              <a:rPr lang="es-ES" sz="1400" b="1" dirty="0">
                <a:solidFill>
                  <a:schemeClr val="bg1"/>
                </a:solidFill>
                <a:latin typeface="Verdana" panose="020B0604030504040204" pitchFamily="34" charset="0"/>
                <a:ea typeface="Verdana" panose="020B0604030504040204" pitchFamily="34" charset="0"/>
              </a:rPr>
              <a:t>Mesa de monitoreo puntos de calor </a:t>
            </a:r>
          </a:p>
        </p:txBody>
      </p:sp>
      <p:pic>
        <p:nvPicPr>
          <p:cNvPr id="6" name="object 3">
            <a:extLst>
              <a:ext uri="{FF2B5EF4-FFF2-40B4-BE49-F238E27FC236}">
                <a16:creationId xmlns:a16="http://schemas.microsoft.com/office/drawing/2014/main" id="{2EFD07E8-6AA9-582D-BFDF-10EA97D9A20E}"/>
              </a:ext>
            </a:extLst>
          </p:cNvPr>
          <p:cNvPicPr/>
          <p:nvPr/>
        </p:nvPicPr>
        <p:blipFill>
          <a:blip r:embed="rId2" cstate="print"/>
          <a:stretch>
            <a:fillRect/>
          </a:stretch>
        </p:blipFill>
        <p:spPr>
          <a:xfrm>
            <a:off x="3253693" y="41209"/>
            <a:ext cx="368808" cy="504444"/>
          </a:xfrm>
          <a:prstGeom prst="rect">
            <a:avLst/>
          </a:prstGeom>
        </p:spPr>
      </p:pic>
      <p:sp>
        <p:nvSpPr>
          <p:cNvPr id="7" name="Rectángulo 6">
            <a:extLst>
              <a:ext uri="{FF2B5EF4-FFF2-40B4-BE49-F238E27FC236}">
                <a16:creationId xmlns:a16="http://schemas.microsoft.com/office/drawing/2014/main" id="{8EFE82CC-0B19-0FC9-D346-DDFC6A3685D9}"/>
              </a:ext>
            </a:extLst>
          </p:cNvPr>
          <p:cNvSpPr/>
          <p:nvPr/>
        </p:nvSpPr>
        <p:spPr>
          <a:xfrm>
            <a:off x="4608235" y="1367821"/>
            <a:ext cx="2347109" cy="3825727"/>
          </a:xfrm>
          <a:prstGeom prst="rect">
            <a:avLst/>
          </a:prstGeom>
          <a:solidFill>
            <a:srgbClr val="A10E07"/>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CuadroTexto 7">
            <a:extLst>
              <a:ext uri="{FF2B5EF4-FFF2-40B4-BE49-F238E27FC236}">
                <a16:creationId xmlns:a16="http://schemas.microsoft.com/office/drawing/2014/main" id="{E9389B4E-1EBB-412C-20C4-76EAF91A479E}"/>
              </a:ext>
            </a:extLst>
          </p:cNvPr>
          <p:cNvSpPr txBox="1"/>
          <p:nvPr/>
        </p:nvSpPr>
        <p:spPr>
          <a:xfrm>
            <a:off x="6779854" y="1185035"/>
            <a:ext cx="5404302" cy="892552"/>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00"/>
              <a:buFont typeface="Arial"/>
              <a:buNone/>
            </a:pPr>
            <a:r>
              <a:rPr lang="es-ES"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Posible afectación de la calidad del aire</a:t>
            </a:r>
            <a:endParaRPr lang="es-MX" sz="1400" b="1"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MX" sz="14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13" name="CuadroTexto 12">
            <a:extLst>
              <a:ext uri="{FF2B5EF4-FFF2-40B4-BE49-F238E27FC236}">
                <a16:creationId xmlns:a16="http://schemas.microsoft.com/office/drawing/2014/main" id="{EEF34E0A-D8A8-5F8B-E83F-C769829F73A1}"/>
              </a:ext>
            </a:extLst>
          </p:cNvPr>
          <p:cNvSpPr txBox="1"/>
          <p:nvPr/>
        </p:nvSpPr>
        <p:spPr>
          <a:xfrm>
            <a:off x="6955344" y="6449006"/>
            <a:ext cx="5586595" cy="954107"/>
          </a:xfrm>
          <a:prstGeom prst="rect">
            <a:avLst/>
          </a:prstGeom>
          <a:noFill/>
        </p:spPr>
        <p:txBody>
          <a:bodyPr wrap="square">
            <a:spAutoFit/>
          </a:bodyPr>
          <a:lstStyle/>
          <a:p>
            <a:pPr lvl="0" algn="just">
              <a:buClr>
                <a:srgbClr val="000000"/>
              </a:buClr>
              <a:buSzPts val="1000"/>
            </a:pPr>
            <a:r>
              <a:rPr lang="en-US" sz="1000" dirty="0">
                <a:solidFill>
                  <a:schemeClr val="bg1">
                    <a:lumMod val="50000"/>
                  </a:schemeClr>
                </a:solidFill>
                <a:latin typeface="Verdana" panose="020B0604030504040204" pitchFamily="34" charset="0"/>
                <a:ea typeface="Verdana" panose="020B0604030504040204" pitchFamily="34" charset="0"/>
              </a:rPr>
              <a:t>Para </a:t>
            </a:r>
            <a:r>
              <a:rPr lang="en-US" sz="1000" dirty="0" err="1">
                <a:solidFill>
                  <a:schemeClr val="bg1">
                    <a:lumMod val="50000"/>
                  </a:schemeClr>
                </a:solidFill>
                <a:latin typeface="Verdana" panose="020B0604030504040204" pitchFamily="34" charset="0"/>
                <a:ea typeface="Verdana" panose="020B0604030504040204" pitchFamily="34" charset="0"/>
              </a:rPr>
              <a:t>consultar</a:t>
            </a:r>
            <a:r>
              <a:rPr lang="en-US" sz="1000" dirty="0">
                <a:solidFill>
                  <a:schemeClr val="bg1">
                    <a:lumMod val="50000"/>
                  </a:schemeClr>
                </a:solidFill>
                <a:latin typeface="Verdana" panose="020B0604030504040204" pitchFamily="34" charset="0"/>
                <a:ea typeface="Verdana" panose="020B0604030504040204" pitchFamily="34" charset="0"/>
              </a:rPr>
              <a:t> el </a:t>
            </a:r>
            <a:r>
              <a:rPr lang="en-US" sz="1000" dirty="0" err="1">
                <a:solidFill>
                  <a:schemeClr val="bg1">
                    <a:lumMod val="50000"/>
                  </a:schemeClr>
                </a:solidFill>
                <a:latin typeface="Verdana" panose="020B0604030504040204" pitchFamily="34" charset="0"/>
                <a:ea typeface="Verdana" panose="020B0604030504040204" pitchFamily="34" charset="0"/>
              </a:rPr>
              <a:t>detalle</a:t>
            </a:r>
            <a:r>
              <a:rPr lang="en-US" sz="1000" dirty="0">
                <a:solidFill>
                  <a:schemeClr val="bg1">
                    <a:lumMod val="50000"/>
                  </a:schemeClr>
                </a:solidFill>
                <a:latin typeface="Verdana" panose="020B0604030504040204" pitchFamily="34" charset="0"/>
                <a:ea typeface="Verdana" panose="020B0604030504040204" pitchFamily="34" charset="0"/>
              </a:rPr>
              <a:t> de </a:t>
            </a:r>
            <a:r>
              <a:rPr lang="en-US" sz="1000" dirty="0" err="1">
                <a:solidFill>
                  <a:schemeClr val="bg1">
                    <a:lumMod val="50000"/>
                  </a:schemeClr>
                </a:solidFill>
                <a:latin typeface="Verdana" panose="020B0604030504040204" pitchFamily="34" charset="0"/>
                <a:ea typeface="Verdana" panose="020B0604030504040204" pitchFamily="34" charset="0"/>
              </a:rPr>
              <a:t>los</a:t>
            </a:r>
            <a:r>
              <a:rPr lang="en-US" sz="1000" dirty="0">
                <a:solidFill>
                  <a:schemeClr val="bg1">
                    <a:lumMod val="50000"/>
                  </a:schemeClr>
                </a:solidFill>
                <a:latin typeface="Verdana" panose="020B0604030504040204" pitchFamily="34" charset="0"/>
                <a:ea typeface="Verdana" panose="020B0604030504040204" pitchFamily="34" charset="0"/>
              </a:rPr>
              <a:t> puntos </a:t>
            </a:r>
            <a:r>
              <a:rPr lang="en-US" sz="1000" dirty="0" err="1">
                <a:solidFill>
                  <a:schemeClr val="bg1">
                    <a:lumMod val="50000"/>
                  </a:schemeClr>
                </a:solidFill>
                <a:latin typeface="Verdana" panose="020B0604030504040204" pitchFamily="34" charset="0"/>
                <a:ea typeface="Verdana" panose="020B0604030504040204" pitchFamily="34" charset="0"/>
              </a:rPr>
              <a:t>ubicados</a:t>
            </a:r>
            <a:r>
              <a:rPr lang="en-US" sz="1000" dirty="0">
                <a:solidFill>
                  <a:schemeClr val="bg1">
                    <a:lumMod val="50000"/>
                  </a:schemeClr>
                </a:solidFill>
                <a:latin typeface="Verdana" panose="020B0604030504040204" pitchFamily="34" charset="0"/>
                <a:ea typeface="Verdana" panose="020B0604030504040204" pitchFamily="34" charset="0"/>
              </a:rPr>
              <a:t> </a:t>
            </a:r>
            <a:r>
              <a:rPr lang="en-US" sz="1000" dirty="0" err="1">
                <a:solidFill>
                  <a:schemeClr val="bg1">
                    <a:lumMod val="50000"/>
                  </a:schemeClr>
                </a:solidFill>
                <a:latin typeface="Verdana" panose="020B0604030504040204" pitchFamily="34" charset="0"/>
                <a:ea typeface="Verdana" panose="020B0604030504040204" pitchFamily="34" charset="0"/>
              </a:rPr>
              <a:t>en</a:t>
            </a:r>
            <a:r>
              <a:rPr lang="en-US" sz="1000" dirty="0">
                <a:solidFill>
                  <a:schemeClr val="bg1">
                    <a:lumMod val="50000"/>
                  </a:schemeClr>
                </a:solidFill>
                <a:latin typeface="Verdana" panose="020B0604030504040204" pitchFamily="34" charset="0"/>
                <a:ea typeface="Verdana" panose="020B0604030504040204" pitchFamily="34" charset="0"/>
              </a:rPr>
              <a:t> el </a:t>
            </a:r>
            <a:r>
              <a:rPr lang="en-US" sz="1000" dirty="0" err="1">
                <a:solidFill>
                  <a:schemeClr val="bg1">
                    <a:lumMod val="50000"/>
                  </a:schemeClr>
                </a:solidFill>
                <a:latin typeface="Verdana" panose="020B0604030504040204" pitchFamily="34" charset="0"/>
                <a:ea typeface="Verdana" panose="020B0604030504040204" pitchFamily="34" charset="0"/>
              </a:rPr>
              <a:t>país</a:t>
            </a:r>
            <a:r>
              <a:rPr lang="en-US" sz="1000" dirty="0">
                <a:solidFill>
                  <a:schemeClr val="bg1">
                    <a:lumMod val="50000"/>
                  </a:schemeClr>
                </a:solidFill>
                <a:latin typeface="Verdana" panose="020B0604030504040204" pitchFamily="34" charset="0"/>
                <a:ea typeface="Verdana" panose="020B0604030504040204" pitchFamily="34" charset="0"/>
              </a:rPr>
              <a:t> consulta </a:t>
            </a:r>
            <a:r>
              <a:rPr lang="en-US" sz="1000" dirty="0" err="1">
                <a:solidFill>
                  <a:schemeClr val="bg1">
                    <a:lumMod val="50000"/>
                  </a:schemeClr>
                </a:solidFill>
                <a:latin typeface="Verdana" panose="020B0604030504040204" pitchFamily="34" charset="0"/>
                <a:ea typeface="Verdana" panose="020B0604030504040204" pitchFamily="34" charset="0"/>
              </a:rPr>
              <a:t>aquí</a:t>
            </a:r>
            <a:r>
              <a:rPr lang="en-US" sz="1000" dirty="0">
                <a:solidFill>
                  <a:schemeClr val="bg1">
                    <a:lumMod val="50000"/>
                  </a:schemeClr>
                </a:solidFill>
                <a:latin typeface="Verdana" panose="020B0604030504040204" pitchFamily="34" charset="0"/>
                <a:ea typeface="Verdana" panose="020B0604030504040204" pitchFamily="34" charset="0"/>
              </a:rPr>
              <a:t>: </a:t>
            </a:r>
          </a:p>
          <a:p>
            <a:pPr lvl="0" algn="just">
              <a:buClr>
                <a:srgbClr val="000000"/>
              </a:buClr>
              <a:buSzPts val="1000"/>
            </a:pPr>
            <a:r>
              <a:rPr lang="en-US" sz="1000" dirty="0">
                <a:solidFill>
                  <a:schemeClr val="bg1">
                    <a:lumMod val="50000"/>
                  </a:schemeClr>
                </a:solidFill>
                <a:latin typeface="Verdana" panose="020B0604030504040204" pitchFamily="34" charset="0"/>
                <a:ea typeface="Verdana" panose="020B0604030504040204" pitchFamily="34" charset="0"/>
              </a:rPr>
              <a:t>Monitoreo de puntos de </a:t>
            </a:r>
            <a:r>
              <a:rPr lang="en-US" sz="1000" dirty="0" err="1">
                <a:solidFill>
                  <a:schemeClr val="bg1">
                    <a:lumMod val="50000"/>
                  </a:schemeClr>
                </a:solidFill>
                <a:latin typeface="Verdana" panose="020B0604030504040204" pitchFamily="34" charset="0"/>
                <a:ea typeface="Verdana" panose="020B0604030504040204" pitchFamily="34" charset="0"/>
              </a:rPr>
              <a:t>calor</a:t>
            </a:r>
            <a:r>
              <a:rPr lang="en-US" sz="1000" dirty="0">
                <a:solidFill>
                  <a:schemeClr val="bg1">
                    <a:lumMod val="50000"/>
                  </a:schemeClr>
                </a:solidFill>
                <a:latin typeface="Verdana" panose="020B0604030504040204" pitchFamily="34" charset="0"/>
                <a:ea typeface="Verdana" panose="020B0604030504040204" pitchFamily="34" charset="0"/>
              </a:rPr>
              <a:t> </a:t>
            </a:r>
            <a:r>
              <a:rPr lang="en-US" sz="1000" dirty="0" err="1">
                <a:solidFill>
                  <a:schemeClr val="bg1">
                    <a:lumMod val="50000"/>
                  </a:schemeClr>
                </a:solidFill>
                <a:latin typeface="Verdana" panose="020B0604030504040204" pitchFamily="34" charset="0"/>
                <a:ea typeface="Verdana" panose="020B0604030504040204" pitchFamily="34" charset="0"/>
              </a:rPr>
              <a:t>en</a:t>
            </a:r>
            <a:r>
              <a:rPr lang="en-US" sz="1000" dirty="0">
                <a:solidFill>
                  <a:schemeClr val="bg1">
                    <a:lumMod val="50000"/>
                  </a:schemeClr>
                </a:solidFill>
                <a:latin typeface="Verdana" panose="020B0604030504040204" pitchFamily="34" charset="0"/>
                <a:ea typeface="Verdana" panose="020B0604030504040204" pitchFamily="34" charset="0"/>
              </a:rPr>
              <a:t> Colombia </a:t>
            </a:r>
            <a:r>
              <a:rPr lang="en-US" sz="1000" dirty="0">
                <a:latin typeface="Verdana" panose="020B0604030504040204" pitchFamily="34" charset="0"/>
                <a:ea typeface="Verdana" panose="020B0604030504040204" pitchFamily="34" charset="0"/>
                <a:hlinkClick r:id="rId3"/>
              </a:rPr>
              <a:t>http://puntosdecalor.ideam.gov.co/</a:t>
            </a:r>
            <a:endParaRPr lang="es-ES" sz="1000" dirty="0">
              <a:solidFill>
                <a:schemeClr val="bg1"/>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s-ES" sz="1100" dirty="0">
              <a:solidFill>
                <a:schemeClr val="bg1"/>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s-ES" sz="1200"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16" name="CuadroTexto 15">
            <a:extLst>
              <a:ext uri="{FF2B5EF4-FFF2-40B4-BE49-F238E27FC236}">
                <a16:creationId xmlns:a16="http://schemas.microsoft.com/office/drawing/2014/main" id="{023B54D9-21A9-FC23-1E29-14A330EC89F8}"/>
              </a:ext>
            </a:extLst>
          </p:cNvPr>
          <p:cNvSpPr txBox="1"/>
          <p:nvPr/>
        </p:nvSpPr>
        <p:spPr>
          <a:xfrm>
            <a:off x="2455894" y="448781"/>
            <a:ext cx="7864315" cy="1346522"/>
          </a:xfrm>
          <a:prstGeom prst="rect">
            <a:avLst/>
          </a:prstGeom>
          <a:noFill/>
        </p:spPr>
        <p:txBody>
          <a:bodyPr wrap="square">
            <a:spAutoFit/>
          </a:bodyPr>
          <a:lstStyle/>
          <a:p>
            <a:pPr lvl="0" algn="just">
              <a:buClr>
                <a:srgbClr val="000000"/>
              </a:buClr>
              <a:buSzPts val="1000"/>
            </a:pPr>
            <a:endParaRPr lang="es-ES" sz="1100" dirty="0">
              <a:solidFill>
                <a:prstClr val="black">
                  <a:lumMod val="50000"/>
                  <a:lumOff val="50000"/>
                </a:prstClr>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s-ES" sz="1050" dirty="0">
              <a:solidFill>
                <a:prstClr val="black">
                  <a:lumMod val="50000"/>
                  <a:lumOff val="50000"/>
                </a:prstClr>
              </a:solidFill>
              <a:latin typeface="Verdana" panose="020B0604030504040204" pitchFamily="34" charset="0"/>
              <a:ea typeface="Verdana" panose="020B0604030504040204" pitchFamily="34" charset="0"/>
              <a:sym typeface="Arial"/>
            </a:endParaRPr>
          </a:p>
          <a:p>
            <a:pPr lvl="0" algn="just">
              <a:buClr>
                <a:srgbClr val="000000"/>
              </a:buClr>
              <a:buSzPts val="1000"/>
            </a:pPr>
            <a:r>
              <a:rPr lang="es-ES" sz="1400" b="1" dirty="0">
                <a:solidFill>
                  <a:srgbClr val="C91008"/>
                </a:solidFill>
                <a:latin typeface="Verdana" panose="020B0604030504040204" pitchFamily="34" charset="0"/>
                <a:ea typeface="Verdana" panose="020B0604030504040204" pitchFamily="34" charset="0"/>
                <a:sym typeface="Arial"/>
              </a:rPr>
              <a:t>REPORTE DE MONITOREO DE PUNTOS DE CALOR (31 DE AGOSTO 2026)</a:t>
            </a:r>
          </a:p>
          <a:p>
            <a:pPr lvl="0" algn="just">
              <a:buClr>
                <a:srgbClr val="000000"/>
              </a:buClr>
              <a:buSzPts val="1000"/>
            </a:pPr>
            <a:endParaRPr lang="es-ES" sz="1400" b="1" dirty="0">
              <a:solidFill>
                <a:srgbClr val="C91008"/>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s-ES" sz="1400" b="1" dirty="0">
              <a:solidFill>
                <a:srgbClr val="C91008"/>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n-US" dirty="0"/>
          </a:p>
        </p:txBody>
      </p:sp>
      <p:pic>
        <p:nvPicPr>
          <p:cNvPr id="3" name="Imagen 2">
            <a:extLst>
              <a:ext uri="{FF2B5EF4-FFF2-40B4-BE49-F238E27FC236}">
                <a16:creationId xmlns:a16="http://schemas.microsoft.com/office/drawing/2014/main" id="{46AD35F7-311F-87D6-A0A6-AC8677EBEBEC}"/>
              </a:ext>
            </a:extLst>
          </p:cNvPr>
          <p:cNvPicPr>
            <a:picLocks noChangeAspect="1"/>
          </p:cNvPicPr>
          <p:nvPr/>
        </p:nvPicPr>
        <p:blipFill>
          <a:blip r:embed="rId4"/>
          <a:stretch>
            <a:fillRect/>
          </a:stretch>
        </p:blipFill>
        <p:spPr>
          <a:xfrm>
            <a:off x="195815" y="1314874"/>
            <a:ext cx="1628800" cy="3829883"/>
          </a:xfrm>
          <a:prstGeom prst="rect">
            <a:avLst/>
          </a:prstGeom>
        </p:spPr>
      </p:pic>
      <p:pic>
        <p:nvPicPr>
          <p:cNvPr id="11" name="Imagen 10">
            <a:extLst>
              <a:ext uri="{FF2B5EF4-FFF2-40B4-BE49-F238E27FC236}">
                <a16:creationId xmlns:a16="http://schemas.microsoft.com/office/drawing/2014/main" id="{8D1CCF21-9766-3152-0398-CA92B40B4683}"/>
              </a:ext>
            </a:extLst>
          </p:cNvPr>
          <p:cNvPicPr>
            <a:picLocks noChangeAspect="1"/>
          </p:cNvPicPr>
          <p:nvPr/>
        </p:nvPicPr>
        <p:blipFill>
          <a:blip r:embed="rId5"/>
          <a:stretch>
            <a:fillRect/>
          </a:stretch>
        </p:blipFill>
        <p:spPr>
          <a:xfrm>
            <a:off x="1835467" y="1319030"/>
            <a:ext cx="2361021" cy="3825727"/>
          </a:xfrm>
          <a:prstGeom prst="rect">
            <a:avLst/>
          </a:prstGeom>
        </p:spPr>
      </p:pic>
      <p:sp>
        <p:nvSpPr>
          <p:cNvPr id="17" name="CuadroTexto 16">
            <a:extLst>
              <a:ext uri="{FF2B5EF4-FFF2-40B4-BE49-F238E27FC236}">
                <a16:creationId xmlns:a16="http://schemas.microsoft.com/office/drawing/2014/main" id="{D7DA4BBE-58D5-126F-DA10-646A6686A0B7}"/>
              </a:ext>
            </a:extLst>
          </p:cNvPr>
          <p:cNvSpPr txBox="1"/>
          <p:nvPr/>
        </p:nvSpPr>
        <p:spPr>
          <a:xfrm>
            <a:off x="4732059" y="1384713"/>
            <a:ext cx="2148335" cy="3647152"/>
          </a:xfrm>
          <a:prstGeom prst="rect">
            <a:avLst/>
          </a:prstGeom>
          <a:noFill/>
        </p:spPr>
        <p:txBody>
          <a:bodyPr wrap="square">
            <a:spAutoFit/>
          </a:bodyPr>
          <a:lstStyle/>
          <a:p>
            <a:r>
              <a:rPr lang="es-ES" sz="1100" dirty="0">
                <a:solidFill>
                  <a:schemeClr val="bg1"/>
                </a:solidFill>
              </a:rPr>
              <a:t>ASISTENTES MESA DE MONITOREO DE PUNTOS DE</a:t>
            </a:r>
          </a:p>
          <a:p>
            <a:r>
              <a:rPr lang="es-ES" sz="1100" dirty="0">
                <a:solidFill>
                  <a:schemeClr val="bg1"/>
                </a:solidFill>
              </a:rPr>
              <a:t>CALOR</a:t>
            </a:r>
          </a:p>
          <a:p>
            <a:endParaRPr lang="es-ES" sz="1100" dirty="0">
              <a:solidFill>
                <a:schemeClr val="bg1"/>
              </a:solidFill>
            </a:endParaRPr>
          </a:p>
          <a:p>
            <a:r>
              <a:rPr lang="es-ES" sz="1100" dirty="0">
                <a:solidFill>
                  <a:schemeClr val="bg1"/>
                </a:solidFill>
              </a:rPr>
              <a:t>• Ministerio de Ambiente y desarrollo sostenible -</a:t>
            </a:r>
          </a:p>
          <a:p>
            <a:r>
              <a:rPr lang="es-ES" sz="1100" dirty="0" err="1">
                <a:solidFill>
                  <a:schemeClr val="bg1"/>
                </a:solidFill>
              </a:rPr>
              <a:t>MinAmbiente</a:t>
            </a:r>
            <a:endParaRPr lang="es-ES" sz="1100" dirty="0">
              <a:solidFill>
                <a:schemeClr val="bg1"/>
              </a:solidFill>
            </a:endParaRPr>
          </a:p>
          <a:p>
            <a:r>
              <a:rPr lang="es-ES" sz="1100" dirty="0">
                <a:solidFill>
                  <a:schemeClr val="bg1"/>
                </a:solidFill>
              </a:rPr>
              <a:t>• Instituto de hidrología, meteorología y estudios</a:t>
            </a:r>
          </a:p>
          <a:p>
            <a:r>
              <a:rPr lang="es-ES" sz="1100" dirty="0">
                <a:solidFill>
                  <a:schemeClr val="bg1"/>
                </a:solidFill>
              </a:rPr>
              <a:t>ambientales - IDEAM</a:t>
            </a:r>
          </a:p>
          <a:p>
            <a:r>
              <a:rPr lang="es-ES" sz="1100" dirty="0">
                <a:solidFill>
                  <a:schemeClr val="bg1"/>
                </a:solidFill>
              </a:rPr>
              <a:t>• Parques Nacionales Naturales – PNN</a:t>
            </a:r>
          </a:p>
          <a:p>
            <a:r>
              <a:rPr lang="es-ES" sz="1100" dirty="0">
                <a:solidFill>
                  <a:schemeClr val="bg1"/>
                </a:solidFill>
              </a:rPr>
              <a:t>• Instituto Amazónico de Investigaciones científicas</a:t>
            </a:r>
          </a:p>
          <a:p>
            <a:r>
              <a:rPr lang="es-ES" sz="1100" dirty="0">
                <a:solidFill>
                  <a:schemeClr val="bg1"/>
                </a:solidFill>
              </a:rPr>
              <a:t>– SINCHI.</a:t>
            </a:r>
          </a:p>
          <a:p>
            <a:r>
              <a:rPr lang="es-ES" sz="1100" dirty="0">
                <a:solidFill>
                  <a:schemeClr val="bg1"/>
                </a:solidFill>
              </a:rPr>
              <a:t>• Dirección Nacional de Bomberos de Colombia –</a:t>
            </a:r>
          </a:p>
          <a:p>
            <a:r>
              <a:rPr lang="es-ES" sz="1100" dirty="0">
                <a:solidFill>
                  <a:schemeClr val="bg1"/>
                </a:solidFill>
              </a:rPr>
              <a:t>DNBC</a:t>
            </a:r>
          </a:p>
          <a:p>
            <a:r>
              <a:rPr lang="es-ES" sz="1100" dirty="0">
                <a:solidFill>
                  <a:schemeClr val="bg1"/>
                </a:solidFill>
              </a:rPr>
              <a:t>• Unidad Nacional para la Gestión del Riesgo de</a:t>
            </a:r>
          </a:p>
          <a:p>
            <a:r>
              <a:rPr lang="es-ES" sz="1100" dirty="0">
                <a:solidFill>
                  <a:schemeClr val="bg1"/>
                </a:solidFill>
              </a:rPr>
              <a:t>Desastres -UNGRD</a:t>
            </a:r>
          </a:p>
        </p:txBody>
      </p:sp>
      <p:sp>
        <p:nvSpPr>
          <p:cNvPr id="27" name="CuadroTexto 26">
            <a:extLst>
              <a:ext uri="{FF2B5EF4-FFF2-40B4-BE49-F238E27FC236}">
                <a16:creationId xmlns:a16="http://schemas.microsoft.com/office/drawing/2014/main" id="{B1AC457E-E4DF-66FF-F4DD-3B7406DB976B}"/>
              </a:ext>
            </a:extLst>
          </p:cNvPr>
          <p:cNvSpPr txBox="1"/>
          <p:nvPr/>
        </p:nvSpPr>
        <p:spPr>
          <a:xfrm>
            <a:off x="71544" y="5161649"/>
            <a:ext cx="12048912" cy="2146742"/>
          </a:xfrm>
          <a:prstGeom prst="rect">
            <a:avLst/>
          </a:prstGeom>
          <a:noFill/>
        </p:spPr>
        <p:txBody>
          <a:bodyPr wrap="square">
            <a:spAutoFit/>
          </a:bodyPr>
          <a:lstStyle/>
          <a:p>
            <a:pPr lvl="0" algn="just">
              <a:buClr>
                <a:srgbClr val="000000"/>
              </a:buClr>
              <a:buSzPts val="1000"/>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Teniendo en cuenta que diariamente, existe la posibilidad de “presentar” elevados números de puntos de calor y que su verificación en campo es muy compleja, la mesa técnica de monitoreo de puntos de calor, ha definido los siguientes criterios de priorización con el fin de que se pueda verificar la existencia o no de un incendio forestal en los ecosistemas de importancia estratégica:</a:t>
            </a:r>
          </a:p>
          <a:p>
            <a:pPr lvl="0" algn="just">
              <a:buClr>
                <a:srgbClr val="000000"/>
              </a:buClr>
              <a:buSzPts val="1000"/>
            </a:pPr>
            <a:endParaRPr lang="es-ES" sz="1050" dirty="0">
              <a:solidFill>
                <a:prstClr val="black">
                  <a:lumMod val="50000"/>
                  <a:lumOff val="50000"/>
                </a:prstClr>
              </a:solidFill>
              <a:latin typeface="Verdana" panose="020B0604030504040204" pitchFamily="34" charset="0"/>
              <a:ea typeface="Verdana" panose="020B0604030504040204" pitchFamily="34" charset="0"/>
              <a:sym typeface="Arial"/>
            </a:endParaRPr>
          </a:p>
          <a:p>
            <a:pPr marL="171450" lvl="0" indent="-171450" algn="just">
              <a:buClr>
                <a:srgbClr val="000000"/>
              </a:buClr>
              <a:buSzPts val="1000"/>
              <a:buFont typeface="Arial" panose="020B0604020202020204" pitchFamily="34" charset="0"/>
              <a:buChar char="•"/>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Cercanía de los puntos de calor. (Distancia ≤500 m).</a:t>
            </a:r>
          </a:p>
          <a:p>
            <a:pPr marL="171450" lvl="0" indent="-171450" algn="just">
              <a:buClr>
                <a:srgbClr val="000000"/>
              </a:buClr>
              <a:buSzPts val="1000"/>
              <a:buFont typeface="Arial" panose="020B0604020202020204" pitchFamily="34" charset="0"/>
              <a:buChar char="•"/>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Áreas de importancia ambiental. (Parque Naturales, humedales, paramos, distritos de manejo integrado, reservas).</a:t>
            </a:r>
          </a:p>
          <a:p>
            <a:pPr marL="171450" lvl="0" indent="-171450" algn="just">
              <a:buClr>
                <a:srgbClr val="000000"/>
              </a:buClr>
              <a:buSzPts val="1000"/>
              <a:buFont typeface="Arial" panose="020B0604020202020204" pitchFamily="34" charset="0"/>
              <a:buChar char="•"/>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Tipo de cobertura o ecosistemas.</a:t>
            </a:r>
          </a:p>
          <a:p>
            <a:pPr marL="171450" lvl="0" indent="-171450" algn="just">
              <a:buClr>
                <a:srgbClr val="000000"/>
              </a:buClr>
              <a:buSzPts val="1000"/>
              <a:buFont typeface="Arial" panose="020B0604020202020204" pitchFamily="34" charset="0"/>
              <a:buChar char="•"/>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Condiciones hidrometeorológico.</a:t>
            </a:r>
          </a:p>
          <a:p>
            <a:pPr marL="171450" lvl="0" indent="-171450" algn="just">
              <a:buClr>
                <a:srgbClr val="000000"/>
              </a:buClr>
              <a:buSzPts val="1000"/>
              <a:buFont typeface="Arial" panose="020B0604020202020204" pitchFamily="34" charset="0"/>
              <a:buChar char="•"/>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Históricos de eventos de incendios( presencia de incendios forestales)</a:t>
            </a:r>
          </a:p>
          <a:p>
            <a:pPr marL="171450" lvl="0" indent="-171450" algn="just">
              <a:buClr>
                <a:srgbClr val="000000"/>
              </a:buClr>
              <a:buSzPts val="1000"/>
              <a:buFont typeface="Arial" panose="020B0604020202020204" pitchFamily="34" charset="0"/>
              <a:buChar char="•"/>
            </a:pPr>
            <a:r>
              <a:rPr lang="es-ES" sz="1050" dirty="0">
                <a:solidFill>
                  <a:prstClr val="black">
                    <a:lumMod val="50000"/>
                    <a:lumOff val="50000"/>
                  </a:prstClr>
                </a:solidFill>
                <a:latin typeface="Verdana" panose="020B0604030504040204" pitchFamily="34" charset="0"/>
                <a:ea typeface="Verdana" panose="020B0604030504040204" pitchFamily="34" charset="0"/>
                <a:sym typeface="Arial"/>
              </a:rPr>
              <a:t>Proximidad a zonas de influencia de áreas de importancia ambiental.</a:t>
            </a:r>
          </a:p>
          <a:p>
            <a:pPr marL="171450" lvl="0" indent="-171450" algn="just">
              <a:buClr>
                <a:srgbClr val="000000"/>
              </a:buClr>
              <a:buSzPts val="1000"/>
              <a:buFont typeface="Arial" panose="020B0604020202020204" pitchFamily="34" charset="0"/>
              <a:buChar char="•"/>
            </a:pPr>
            <a:endParaRPr lang="es-ES" sz="1050" dirty="0">
              <a:solidFill>
                <a:prstClr val="black">
                  <a:lumMod val="50000"/>
                  <a:lumOff val="50000"/>
                </a:prstClr>
              </a:solidFill>
              <a:latin typeface="Verdana" panose="020B0604030504040204" pitchFamily="34" charset="0"/>
              <a:ea typeface="Verdana" panose="020B0604030504040204" pitchFamily="34" charset="0"/>
              <a:sym typeface="Arial"/>
            </a:endParaRPr>
          </a:p>
          <a:p>
            <a:pPr lvl="0" algn="just">
              <a:buClr>
                <a:srgbClr val="000000"/>
              </a:buClr>
              <a:buSzPts val="1000"/>
            </a:pPr>
            <a:endParaRPr lang="en-US" dirty="0"/>
          </a:p>
        </p:txBody>
      </p:sp>
      <p:pic>
        <p:nvPicPr>
          <p:cNvPr id="9" name="Imagen 8">
            <a:extLst>
              <a:ext uri="{FF2B5EF4-FFF2-40B4-BE49-F238E27FC236}">
                <a16:creationId xmlns:a16="http://schemas.microsoft.com/office/drawing/2014/main" id="{57ED48C1-48A6-F805-1DD9-CB31C6EDDF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21030" y="1439496"/>
            <a:ext cx="2563125" cy="3426063"/>
          </a:xfrm>
          <a:prstGeom prst="rect">
            <a:avLst/>
          </a:prstGeom>
        </p:spPr>
      </p:pic>
      <p:pic>
        <p:nvPicPr>
          <p:cNvPr id="12" name="Imagen 11">
            <a:extLst>
              <a:ext uri="{FF2B5EF4-FFF2-40B4-BE49-F238E27FC236}">
                <a16:creationId xmlns:a16="http://schemas.microsoft.com/office/drawing/2014/main" id="{6A188FCF-466F-64F4-2A83-120BBDB3DA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4218" y="1367821"/>
            <a:ext cx="2567939" cy="3694877"/>
          </a:xfrm>
          <a:prstGeom prst="rect">
            <a:avLst/>
          </a:prstGeom>
        </p:spPr>
      </p:pic>
    </p:spTree>
    <p:extLst>
      <p:ext uri="{BB962C8B-B14F-4D97-AF65-F5344CB8AC3E}">
        <p14:creationId xmlns:p14="http://schemas.microsoft.com/office/powerpoint/2010/main" val="1198962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1E2E4A36-30A4-B2D2-1AD6-5A2406EC72E7}"/>
              </a:ext>
            </a:extLst>
          </p:cNvPr>
          <p:cNvPicPr>
            <a:picLocks noChangeAspect="1"/>
          </p:cNvPicPr>
          <p:nvPr/>
        </p:nvPicPr>
        <p:blipFill>
          <a:blip r:embed="rId2"/>
          <a:stretch>
            <a:fillRect/>
          </a:stretch>
        </p:blipFill>
        <p:spPr>
          <a:xfrm>
            <a:off x="2608786" y="0"/>
            <a:ext cx="6974428" cy="664522"/>
          </a:xfrm>
          <a:prstGeom prst="rect">
            <a:avLst/>
          </a:prstGeom>
        </p:spPr>
      </p:pic>
      <p:sp>
        <p:nvSpPr>
          <p:cNvPr id="7" name="Título 6">
            <a:extLst>
              <a:ext uri="{FF2B5EF4-FFF2-40B4-BE49-F238E27FC236}">
                <a16:creationId xmlns:a16="http://schemas.microsoft.com/office/drawing/2014/main" id="{C16BDD75-54DC-9FEB-F22A-8B14CFB20FF0}"/>
              </a:ext>
            </a:extLst>
          </p:cNvPr>
          <p:cNvSpPr txBox="1">
            <a:spLocks/>
          </p:cNvSpPr>
          <p:nvPr/>
        </p:nvSpPr>
        <p:spPr>
          <a:xfrm>
            <a:off x="3055801" y="-35974"/>
            <a:ext cx="5370647" cy="757130"/>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600" b="1" dirty="0">
                <a:solidFill>
                  <a:schemeClr val="bg1"/>
                </a:solidFill>
                <a:latin typeface="Verdana" panose="020B0604030504040204" pitchFamily="34" charset="0"/>
                <a:ea typeface="Verdana" panose="020B0604030504040204" pitchFamily="34" charset="0"/>
              </a:rPr>
              <a:t>Predicción climática </a:t>
            </a:r>
          </a:p>
          <a:p>
            <a:pPr algn="ctr"/>
            <a:r>
              <a:rPr lang="es-ES" sz="1600" b="1" dirty="0">
                <a:solidFill>
                  <a:schemeClr val="bg1"/>
                </a:solidFill>
                <a:latin typeface="Verdana" panose="020B0604030504040204" pitchFamily="34" charset="0"/>
                <a:ea typeface="Verdana" panose="020B0604030504040204" pitchFamily="34" charset="0"/>
              </a:rPr>
              <a:t>Precipitación-Temperatura</a:t>
            </a:r>
          </a:p>
          <a:p>
            <a:pPr algn="ctr"/>
            <a:r>
              <a:rPr lang="es-ES" sz="1600" b="1" dirty="0">
                <a:solidFill>
                  <a:schemeClr val="bg1"/>
                </a:solidFill>
                <a:latin typeface="Verdana" panose="020B0604030504040204" pitchFamily="34" charset="0"/>
                <a:ea typeface="Verdana" panose="020B0604030504040204" pitchFamily="34" charset="0"/>
              </a:rPr>
              <a:t>Agosto 2026</a:t>
            </a:r>
          </a:p>
        </p:txBody>
      </p:sp>
      <p:pic>
        <p:nvPicPr>
          <p:cNvPr id="11" name="Imagen 10">
            <a:extLst>
              <a:ext uri="{FF2B5EF4-FFF2-40B4-BE49-F238E27FC236}">
                <a16:creationId xmlns:a16="http://schemas.microsoft.com/office/drawing/2014/main" id="{29D05052-F6FA-9B3D-C2BF-A772E9C86ECE}"/>
              </a:ext>
            </a:extLst>
          </p:cNvPr>
          <p:cNvPicPr>
            <a:picLocks noChangeAspect="1"/>
          </p:cNvPicPr>
          <p:nvPr/>
        </p:nvPicPr>
        <p:blipFill>
          <a:blip r:embed="rId3"/>
          <a:stretch>
            <a:fillRect/>
          </a:stretch>
        </p:blipFill>
        <p:spPr>
          <a:xfrm>
            <a:off x="3839007" y="1673328"/>
            <a:ext cx="1902117" cy="4216135"/>
          </a:xfrm>
          <a:prstGeom prst="rect">
            <a:avLst/>
          </a:prstGeom>
        </p:spPr>
      </p:pic>
      <p:sp>
        <p:nvSpPr>
          <p:cNvPr id="12" name="Rectángulo 11">
            <a:extLst>
              <a:ext uri="{FF2B5EF4-FFF2-40B4-BE49-F238E27FC236}">
                <a16:creationId xmlns:a16="http://schemas.microsoft.com/office/drawing/2014/main" id="{D4E0578E-27AF-5DBD-C497-320E6508CC69}"/>
              </a:ext>
            </a:extLst>
          </p:cNvPr>
          <p:cNvSpPr/>
          <p:nvPr/>
        </p:nvSpPr>
        <p:spPr>
          <a:xfrm>
            <a:off x="9495009" y="1672978"/>
            <a:ext cx="2139016" cy="4330257"/>
          </a:xfrm>
          <a:prstGeom prst="rect">
            <a:avLst/>
          </a:prstGeom>
          <a:solidFill>
            <a:srgbClr val="CB372F"/>
          </a:solidFill>
          <a:ln>
            <a:solidFill>
              <a:srgbClr val="9929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3" name="CuadroTexto 12">
            <a:extLst>
              <a:ext uri="{FF2B5EF4-FFF2-40B4-BE49-F238E27FC236}">
                <a16:creationId xmlns:a16="http://schemas.microsoft.com/office/drawing/2014/main" id="{5E788F5D-2379-2B0C-DC68-7A9CA58CB8E9}"/>
              </a:ext>
            </a:extLst>
          </p:cNvPr>
          <p:cNvSpPr txBox="1"/>
          <p:nvPr/>
        </p:nvSpPr>
        <p:spPr>
          <a:xfrm>
            <a:off x="804184" y="6222215"/>
            <a:ext cx="11052699" cy="415498"/>
          </a:xfrm>
          <a:prstGeom prst="rect">
            <a:avLst/>
          </a:prstGeom>
          <a:noFill/>
        </p:spPr>
        <p:txBody>
          <a:bodyPr wrap="square" rtlCol="0">
            <a:spAutoFit/>
          </a:bodyPr>
          <a:lstStyle/>
          <a:p>
            <a:pPr algn="ctr"/>
            <a:r>
              <a:rPr lang="es-MX" sz="1050" b="1" i="1" dirty="0">
                <a:solidFill>
                  <a:schemeClr val="tx1">
                    <a:lumMod val="50000"/>
                    <a:lumOff val="50000"/>
                  </a:schemeClr>
                </a:solidFill>
                <a:latin typeface="Verdana" panose="020B0604030504040204" pitchFamily="34" charset="0"/>
                <a:ea typeface="Verdana" panose="020B0604030504040204" pitchFamily="34" charset="0"/>
              </a:rPr>
              <a:t>Predicción de la precipitación y la temperatura máxima mensual emitida por la subdirección de Meteorología. </a:t>
            </a:r>
          </a:p>
          <a:p>
            <a:pPr algn="ctr"/>
            <a:r>
              <a:rPr lang="es-MX" sz="1050" b="1" i="1" dirty="0">
                <a:solidFill>
                  <a:schemeClr val="tx1">
                    <a:lumMod val="50000"/>
                    <a:lumOff val="50000"/>
                  </a:schemeClr>
                </a:solidFill>
                <a:latin typeface="Verdana" panose="020B0604030504040204" pitchFamily="34" charset="0"/>
                <a:ea typeface="Verdana" panose="020B0604030504040204" pitchFamily="34" charset="0"/>
              </a:rPr>
              <a:t>Fuente: IDEAM, 2026.</a:t>
            </a:r>
          </a:p>
        </p:txBody>
      </p:sp>
      <p:sp>
        <p:nvSpPr>
          <p:cNvPr id="14" name="CuadroTexto 13">
            <a:extLst>
              <a:ext uri="{FF2B5EF4-FFF2-40B4-BE49-F238E27FC236}">
                <a16:creationId xmlns:a16="http://schemas.microsoft.com/office/drawing/2014/main" id="{BF4054BC-6C4B-1277-2A86-BEC9EBD20230}"/>
              </a:ext>
            </a:extLst>
          </p:cNvPr>
          <p:cNvSpPr txBox="1"/>
          <p:nvPr/>
        </p:nvSpPr>
        <p:spPr>
          <a:xfrm>
            <a:off x="3910709" y="1754691"/>
            <a:ext cx="1758711" cy="3801041"/>
          </a:xfrm>
          <a:prstGeom prst="rect">
            <a:avLst/>
          </a:prstGeom>
          <a:noFill/>
        </p:spPr>
        <p:txBody>
          <a:bodyPr wrap="square" lIns="91440" tIns="45720" rIns="91440" bIns="45720" anchor="t">
            <a:spAutoFit/>
          </a:bodyPr>
          <a:lstStyle/>
          <a:p>
            <a:pPr marL="0" marR="0" lvl="0" indent="0" algn="ctr" rtl="0">
              <a:lnSpc>
                <a:spcPct val="100000"/>
              </a:lnSpc>
              <a:spcBef>
                <a:spcPts val="0"/>
              </a:spcBef>
              <a:spcAft>
                <a:spcPts val="0"/>
              </a:spcAft>
              <a:buClr>
                <a:srgbClr val="000000"/>
              </a:buClr>
              <a:buSzPts val="1000"/>
              <a:buFont typeface="Arial"/>
              <a:buNone/>
            </a:pPr>
            <a:endParaRPr lang="es-MX" sz="11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000"/>
              <a:buFont typeface="Arial"/>
              <a:buNone/>
            </a:pPr>
            <a:r>
              <a:rPr lang="es-MX" sz="10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Precipitación:</a:t>
            </a:r>
          </a:p>
          <a:p>
            <a:pPr marL="0" marR="0" lvl="0" indent="0" algn="just" rtl="0">
              <a:lnSpc>
                <a:spcPct val="100000"/>
              </a:lnSpc>
              <a:spcBef>
                <a:spcPts val="0"/>
              </a:spcBef>
              <a:spcAft>
                <a:spcPts val="0"/>
              </a:spcAft>
              <a:buClr>
                <a:srgbClr val="000000"/>
              </a:buClr>
              <a:buSzPts val="1000"/>
              <a:buFont typeface="Arial"/>
              <a:buNone/>
            </a:pPr>
            <a:endParaRPr lang="es-MX" sz="10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algn="just">
              <a:buClr>
                <a:srgbClr val="000000"/>
              </a:buClr>
              <a:buSzPts val="1000"/>
            </a:pPr>
            <a:r>
              <a:rPr lang="es-MX" sz="1000" b="1" dirty="0">
                <a:solidFill>
                  <a:schemeClr val="bg1"/>
                </a:solidFill>
                <a:latin typeface="Verdana"/>
                <a:ea typeface="Verdana"/>
                <a:cs typeface="Calibri"/>
                <a:sym typeface="Arial"/>
              </a:rPr>
              <a:t>De acuerdo con la predicción climática del Ideam para septiembre de 2026, </a:t>
            </a:r>
            <a:r>
              <a:rPr lang="es-ES" sz="1000" b="1" dirty="0">
                <a:solidFill>
                  <a:schemeClr val="bg1"/>
                </a:solidFill>
                <a:latin typeface="Verdana"/>
                <a:ea typeface="Verdana"/>
                <a:cs typeface="Calibri"/>
                <a:sym typeface="Arial"/>
              </a:rPr>
              <a:t>se prevé predominancia de condiciones de precipitación por debajo de lo normal en la región Caribe, región Andina y región Pacífica, y en sectores de la región de la Orinoquía y Amazonía, con déficits de -25 mm a -200 </a:t>
            </a:r>
            <a:r>
              <a:rPr lang="es-ES" sz="1000" b="1" dirty="0" err="1">
                <a:solidFill>
                  <a:schemeClr val="bg1"/>
                </a:solidFill>
                <a:latin typeface="Verdana"/>
                <a:ea typeface="Verdana"/>
                <a:cs typeface="Calibri"/>
                <a:sym typeface="Arial"/>
              </a:rPr>
              <a:t>mm.</a:t>
            </a:r>
            <a:r>
              <a:rPr lang="es-ES" sz="1000" b="1" dirty="0">
                <a:solidFill>
                  <a:schemeClr val="bg1"/>
                </a:solidFill>
                <a:latin typeface="Verdana"/>
                <a:ea typeface="Verdana"/>
                <a:cs typeface="Calibri"/>
                <a:sym typeface="Arial"/>
              </a:rPr>
              <a:t> En San Andrés y Providencia se esperan condiciones cercanas a lo normal.</a:t>
            </a:r>
            <a:endParaRPr lang="es-MX" sz="10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15" name="CuadroTexto 14">
            <a:extLst>
              <a:ext uri="{FF2B5EF4-FFF2-40B4-BE49-F238E27FC236}">
                <a16:creationId xmlns:a16="http://schemas.microsoft.com/office/drawing/2014/main" id="{62DFC8A0-289F-023D-0394-3C27725FB17B}"/>
              </a:ext>
            </a:extLst>
          </p:cNvPr>
          <p:cNvSpPr txBox="1"/>
          <p:nvPr/>
        </p:nvSpPr>
        <p:spPr>
          <a:xfrm>
            <a:off x="9548151" y="1814532"/>
            <a:ext cx="2032731" cy="4247317"/>
          </a:xfrm>
          <a:prstGeom prst="rect">
            <a:avLst/>
          </a:prstGeom>
          <a:noFill/>
        </p:spPr>
        <p:txBody>
          <a:bodyPr wrap="square" lIns="91440" tIns="45720" rIns="91440" bIns="45720" anchor="t">
            <a:spAutoFit/>
          </a:bodyPr>
          <a:lstStyle/>
          <a:p>
            <a:pPr marL="0" marR="0" lvl="0" indent="0" algn="ctr" rtl="0">
              <a:lnSpc>
                <a:spcPct val="100000"/>
              </a:lnSpc>
              <a:spcBef>
                <a:spcPts val="0"/>
              </a:spcBef>
              <a:spcAft>
                <a:spcPts val="0"/>
              </a:spcAft>
              <a:buClr>
                <a:srgbClr val="000000"/>
              </a:buClr>
              <a:buSzPts val="1000"/>
              <a:buFont typeface="Arial"/>
              <a:buNone/>
            </a:pPr>
            <a:r>
              <a:rPr lang="es-MX" sz="10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Temperatura máxima:</a:t>
            </a:r>
          </a:p>
          <a:p>
            <a:pPr marL="0" marR="0" lvl="0" indent="0" algn="ctr" rtl="0">
              <a:lnSpc>
                <a:spcPct val="100000"/>
              </a:lnSpc>
              <a:spcBef>
                <a:spcPts val="0"/>
              </a:spcBef>
              <a:spcAft>
                <a:spcPts val="0"/>
              </a:spcAft>
              <a:buClr>
                <a:srgbClr val="000000"/>
              </a:buClr>
              <a:buSzPts val="1000"/>
              <a:buFont typeface="Arial"/>
              <a:buNone/>
            </a:pPr>
            <a:endParaRPr lang="es-MX" sz="1000" b="1"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a:p>
            <a:pPr algn="just">
              <a:buClr>
                <a:srgbClr val="000000"/>
              </a:buClr>
              <a:buSzPts val="1000"/>
            </a:pPr>
            <a:r>
              <a:rPr lang="es-ES" sz="1000" b="1" dirty="0">
                <a:solidFill>
                  <a:schemeClr val="bg1"/>
                </a:solidFill>
                <a:latin typeface="Verdana"/>
                <a:ea typeface="Verdana"/>
                <a:cs typeface="Calibri"/>
                <a:sym typeface="Arial"/>
              </a:rPr>
              <a:t>La predicción de la anomalía de la temperatura máxima del aire para septiembre indica que se podrían superar los</a:t>
            </a:r>
          </a:p>
          <a:p>
            <a:pPr algn="just">
              <a:buClr>
                <a:srgbClr val="000000"/>
              </a:buClr>
              <a:buSzPts val="1000"/>
            </a:pPr>
            <a:r>
              <a:rPr lang="es-ES" sz="1000" b="1" dirty="0">
                <a:solidFill>
                  <a:schemeClr val="bg1"/>
                </a:solidFill>
                <a:latin typeface="Verdana"/>
                <a:ea typeface="Verdana"/>
                <a:cs typeface="Calibri"/>
                <a:sym typeface="Arial"/>
              </a:rPr>
              <a:t>valores normales entre 4,0°C y 5,0°C en áreas del sur de La Guajira, Cesar, Norte de Santander, Santander, Boyacá, Cundinamarca, Tolima, Antioquia, el oriente de Valle del Cauca, el centro-oriente de Cauca, Nariño, el suroccidente de Arauca y el suroriente de Amazonas. Temperaturas máximas</a:t>
            </a:r>
          </a:p>
          <a:p>
            <a:pPr algn="just">
              <a:buClr>
                <a:srgbClr val="000000"/>
              </a:buClr>
              <a:buSzPts val="1000"/>
            </a:pPr>
            <a:r>
              <a:rPr lang="es-ES" sz="1000" b="1" dirty="0">
                <a:solidFill>
                  <a:schemeClr val="bg1"/>
                </a:solidFill>
                <a:latin typeface="Verdana"/>
                <a:ea typeface="Verdana"/>
                <a:cs typeface="Calibri"/>
                <a:sym typeface="Arial"/>
              </a:rPr>
              <a:t>del aire por debajo de lo normal, entre -4,5°C y -2.5°C, se  pronostican en zonas del sur de Santander.</a:t>
            </a:r>
            <a:endParaRPr lang="es-MX" sz="1000" b="1" dirty="0">
              <a:solidFill>
                <a:schemeClr val="bg1"/>
              </a:solidFill>
              <a:latin typeface="Verdana"/>
              <a:ea typeface="Verdana"/>
              <a:cs typeface="Calibri"/>
              <a:sym typeface="Arial"/>
            </a:endParaRPr>
          </a:p>
        </p:txBody>
      </p:sp>
      <p:grpSp>
        <p:nvGrpSpPr>
          <p:cNvPr id="9" name="Grupo 8">
            <a:extLst>
              <a:ext uri="{FF2B5EF4-FFF2-40B4-BE49-F238E27FC236}">
                <a16:creationId xmlns:a16="http://schemas.microsoft.com/office/drawing/2014/main" id="{F38C1570-BE0E-E6B9-DDF2-FBA706444EDB}"/>
              </a:ext>
            </a:extLst>
          </p:cNvPr>
          <p:cNvGrpSpPr/>
          <p:nvPr/>
        </p:nvGrpSpPr>
        <p:grpSpPr>
          <a:xfrm>
            <a:off x="1445047" y="896087"/>
            <a:ext cx="3221507" cy="525853"/>
            <a:chOff x="247622" y="6092583"/>
            <a:chExt cx="4111979" cy="770402"/>
          </a:xfrm>
        </p:grpSpPr>
        <p:sp>
          <p:nvSpPr>
            <p:cNvPr id="10" name="Proceso 3">
              <a:extLst>
                <a:ext uri="{FF2B5EF4-FFF2-40B4-BE49-F238E27FC236}">
                  <a16:creationId xmlns:a16="http://schemas.microsoft.com/office/drawing/2014/main" id="{E3CA3BF4-7E2D-040B-F7EE-D14409001487}"/>
                </a:ext>
              </a:extLst>
            </p:cNvPr>
            <p:cNvSpPr/>
            <p:nvPr/>
          </p:nvSpPr>
          <p:spPr>
            <a:xfrm>
              <a:off x="3481200" y="6092583"/>
              <a:ext cx="878401" cy="770401"/>
            </a:xfrm>
            <a:prstGeom prst="flowChartProcess">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p>
          </p:txBody>
        </p:sp>
        <p:sp>
          <p:nvSpPr>
            <p:cNvPr id="17" name="Proceso 6">
              <a:extLst>
                <a:ext uri="{FF2B5EF4-FFF2-40B4-BE49-F238E27FC236}">
                  <a16:creationId xmlns:a16="http://schemas.microsoft.com/office/drawing/2014/main" id="{2AFA4AEC-E4CF-7107-24C9-21DC31E32613}"/>
                </a:ext>
              </a:extLst>
            </p:cNvPr>
            <p:cNvSpPr/>
            <p:nvPr/>
          </p:nvSpPr>
          <p:spPr>
            <a:xfrm>
              <a:off x="247622" y="6092584"/>
              <a:ext cx="2430519" cy="766801"/>
            </a:xfrm>
            <a:prstGeom prst="flowChartProcess">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p>
          </p:txBody>
        </p:sp>
        <p:sp>
          <p:nvSpPr>
            <p:cNvPr id="19" name="Proceso 7">
              <a:extLst>
                <a:ext uri="{FF2B5EF4-FFF2-40B4-BE49-F238E27FC236}">
                  <a16:creationId xmlns:a16="http://schemas.microsoft.com/office/drawing/2014/main" id="{6860D770-AF08-2533-D330-7D7F9B696AFB}"/>
                </a:ext>
              </a:extLst>
            </p:cNvPr>
            <p:cNvSpPr/>
            <p:nvPr/>
          </p:nvSpPr>
          <p:spPr>
            <a:xfrm>
              <a:off x="2678400" y="6092584"/>
              <a:ext cx="802800" cy="770401"/>
            </a:xfrm>
            <a:prstGeom prst="flowChartProcess">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MX"/>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MX"/>
            </a:p>
          </p:txBody>
        </p:sp>
        <p:sp>
          <p:nvSpPr>
            <p:cNvPr id="21" name="CuadroTexto 9">
              <a:extLst>
                <a:ext uri="{FF2B5EF4-FFF2-40B4-BE49-F238E27FC236}">
                  <a16:creationId xmlns:a16="http://schemas.microsoft.com/office/drawing/2014/main" id="{559F6CAD-40C5-900A-075A-43ED754CB64A}"/>
                </a:ext>
              </a:extLst>
            </p:cNvPr>
            <p:cNvSpPr txBox="1"/>
            <p:nvPr/>
          </p:nvSpPr>
          <p:spPr>
            <a:xfrm>
              <a:off x="2696401" y="6333785"/>
              <a:ext cx="745200" cy="405818"/>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1200" b="1" dirty="0">
                  <a:solidFill>
                    <a:schemeClr val="bg1"/>
                  </a:solidFill>
                  <a:latin typeface="Montserrat SemiBold" pitchFamily="2" charset="0"/>
                </a:rPr>
                <a:t>2026</a:t>
              </a:r>
            </a:p>
          </p:txBody>
        </p:sp>
        <p:sp>
          <p:nvSpPr>
            <p:cNvPr id="22" name="CuadroTexto 10">
              <a:extLst>
                <a:ext uri="{FF2B5EF4-FFF2-40B4-BE49-F238E27FC236}">
                  <a16:creationId xmlns:a16="http://schemas.microsoft.com/office/drawing/2014/main" id="{0E78FCF3-5D30-D0EC-F279-59EABC0B693D}"/>
                </a:ext>
              </a:extLst>
            </p:cNvPr>
            <p:cNvSpPr txBox="1"/>
            <p:nvPr/>
          </p:nvSpPr>
          <p:spPr>
            <a:xfrm>
              <a:off x="360535" y="6151147"/>
              <a:ext cx="2204692" cy="422372"/>
            </a:xfrm>
            <a:prstGeom prst="rect">
              <a:avLst/>
            </a:prstGeom>
            <a:noFill/>
          </p:spPr>
          <p:txBody>
            <a:bodyPr wrap="square" rtlCol="0">
              <a:spAutoFit/>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1200" b="1" dirty="0">
                  <a:solidFill>
                    <a:schemeClr val="bg1"/>
                  </a:solidFill>
                  <a:latin typeface="Montserrat Black" pitchFamily="2" charset="0"/>
                </a:rPr>
                <a:t>PREDICCIÓN CLIMÁTICA</a:t>
              </a:r>
            </a:p>
          </p:txBody>
        </p:sp>
        <p:pic>
          <p:nvPicPr>
            <p:cNvPr id="23" name="Imagen 22">
              <a:extLst>
                <a:ext uri="{FF2B5EF4-FFF2-40B4-BE49-F238E27FC236}">
                  <a16:creationId xmlns:a16="http://schemas.microsoft.com/office/drawing/2014/main" id="{D82C5DB5-73D0-0853-7EF5-0ECCFB77E8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53200" y="6114183"/>
              <a:ext cx="745200" cy="711586"/>
            </a:xfrm>
            <a:prstGeom prst="rect">
              <a:avLst/>
            </a:prstGeom>
            <a:effectLst>
              <a:softEdge rad="31750"/>
            </a:effectLst>
          </p:spPr>
        </p:pic>
      </p:grpSp>
      <p:pic>
        <p:nvPicPr>
          <p:cNvPr id="24" name="Imagen 23" descr="Imagen que contiene Texto&#10;&#10;El contenido generado por IA puede ser incorrecto.">
            <a:extLst>
              <a:ext uri="{FF2B5EF4-FFF2-40B4-BE49-F238E27FC236}">
                <a16:creationId xmlns:a16="http://schemas.microsoft.com/office/drawing/2014/main" id="{48493350-7A88-DB8B-FD42-BE352548B60E}"/>
              </a:ext>
            </a:extLst>
          </p:cNvPr>
          <p:cNvPicPr>
            <a:picLocks noChangeAspect="1"/>
          </p:cNvPicPr>
          <p:nvPr/>
        </p:nvPicPr>
        <p:blipFill>
          <a:blip r:embed="rId5"/>
          <a:stretch>
            <a:fillRect/>
          </a:stretch>
        </p:blipFill>
        <p:spPr>
          <a:xfrm>
            <a:off x="7452430" y="902063"/>
            <a:ext cx="2780695" cy="520901"/>
          </a:xfrm>
          <a:prstGeom prst="rect">
            <a:avLst/>
          </a:prstGeom>
        </p:spPr>
      </p:pic>
      <p:pic>
        <p:nvPicPr>
          <p:cNvPr id="4" name="Imagen 3">
            <a:extLst>
              <a:ext uri="{FF2B5EF4-FFF2-40B4-BE49-F238E27FC236}">
                <a16:creationId xmlns:a16="http://schemas.microsoft.com/office/drawing/2014/main" id="{CA31CBCE-26F9-235F-DCBD-E90330A48F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63462" y="1667788"/>
            <a:ext cx="3346108" cy="4330257"/>
          </a:xfrm>
          <a:prstGeom prst="rect">
            <a:avLst/>
          </a:prstGeom>
        </p:spPr>
      </p:pic>
      <p:pic>
        <p:nvPicPr>
          <p:cNvPr id="16" name="Imagen 15">
            <a:extLst>
              <a:ext uri="{FF2B5EF4-FFF2-40B4-BE49-F238E27FC236}">
                <a16:creationId xmlns:a16="http://schemas.microsoft.com/office/drawing/2014/main" id="{0EBD0A80-6300-0EA9-DCE8-924C7CB372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340" y="1667788"/>
            <a:ext cx="3346108" cy="4330258"/>
          </a:xfrm>
          <a:prstGeom prst="rect">
            <a:avLst/>
          </a:prstGeom>
        </p:spPr>
      </p:pic>
    </p:spTree>
    <p:extLst>
      <p:ext uri="{BB962C8B-B14F-4D97-AF65-F5344CB8AC3E}">
        <p14:creationId xmlns:p14="http://schemas.microsoft.com/office/powerpoint/2010/main" val="649479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grama de flujo: operación manual 29">
            <a:extLst>
              <a:ext uri="{FF2B5EF4-FFF2-40B4-BE49-F238E27FC236}">
                <a16:creationId xmlns:a16="http://schemas.microsoft.com/office/drawing/2014/main" id="{B475D790-9DEB-7D56-D1FE-1BA7880FF56E}"/>
              </a:ext>
            </a:extLst>
          </p:cNvPr>
          <p:cNvSpPr/>
          <p:nvPr/>
        </p:nvSpPr>
        <p:spPr>
          <a:xfrm>
            <a:off x="3000530" y="0"/>
            <a:ext cx="6974657" cy="661003"/>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466 w 10000"/>
              <a:gd name="connsiteY3" fmla="*/ 9623 h 10000"/>
              <a:gd name="connsiteX4" fmla="*/ 0 w 10000"/>
              <a:gd name="connsiteY4" fmla="*/ 0 h 10000"/>
              <a:gd name="connsiteX0" fmla="*/ 0 w 10148"/>
              <a:gd name="connsiteY0" fmla="*/ 0 h 10000"/>
              <a:gd name="connsiteX1" fmla="*/ 10148 w 10148"/>
              <a:gd name="connsiteY1" fmla="*/ 0 h 10000"/>
              <a:gd name="connsiteX2" fmla="*/ 8000 w 10148"/>
              <a:gd name="connsiteY2" fmla="*/ 10000 h 10000"/>
              <a:gd name="connsiteX3" fmla="*/ 466 w 10148"/>
              <a:gd name="connsiteY3" fmla="*/ 9623 h 10000"/>
              <a:gd name="connsiteX4" fmla="*/ 0 w 10148"/>
              <a:gd name="connsiteY4" fmla="*/ 0 h 10000"/>
              <a:gd name="connsiteX0" fmla="*/ 0 w 10148"/>
              <a:gd name="connsiteY0" fmla="*/ 0 h 9811"/>
              <a:gd name="connsiteX1" fmla="*/ 10148 w 10148"/>
              <a:gd name="connsiteY1" fmla="*/ 0 h 9811"/>
              <a:gd name="connsiteX2" fmla="*/ 9700 w 10148"/>
              <a:gd name="connsiteY2" fmla="*/ 9811 h 9811"/>
              <a:gd name="connsiteX3" fmla="*/ 466 w 10148"/>
              <a:gd name="connsiteY3" fmla="*/ 9623 h 9811"/>
              <a:gd name="connsiteX4" fmla="*/ 0 w 10148"/>
              <a:gd name="connsiteY4" fmla="*/ 0 h 9811"/>
              <a:gd name="connsiteX0" fmla="*/ 0 w 10000"/>
              <a:gd name="connsiteY0" fmla="*/ 0 h 10000"/>
              <a:gd name="connsiteX1" fmla="*/ 10000 w 10000"/>
              <a:gd name="connsiteY1" fmla="*/ 0 h 10000"/>
              <a:gd name="connsiteX2" fmla="*/ 9559 w 10000"/>
              <a:gd name="connsiteY2" fmla="*/ 10000 h 10000"/>
              <a:gd name="connsiteX3" fmla="*/ 459 w 10000"/>
              <a:gd name="connsiteY3" fmla="*/ 980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cubicBezTo>
                  <a:pt x="9853" y="3333"/>
                  <a:pt x="9760" y="5706"/>
                  <a:pt x="9559" y="10000"/>
                </a:cubicBezTo>
                <a:lnTo>
                  <a:pt x="459" y="9808"/>
                </a:lnTo>
                <a:lnTo>
                  <a:pt x="0" y="0"/>
                </a:lnTo>
                <a:close/>
              </a:path>
            </a:pathLst>
          </a:custGeom>
          <a:gradFill>
            <a:gsLst>
              <a:gs pos="33580">
                <a:srgbClr val="DD0000"/>
              </a:gs>
              <a:gs pos="0">
                <a:srgbClr val="C00000"/>
              </a:gs>
              <a:gs pos="97000">
                <a:srgbClr val="FF0000"/>
              </a:gs>
              <a:gs pos="73000">
                <a:srgbClr val="FF0000"/>
              </a:gs>
              <a:gs pos="100000">
                <a:srgbClr val="FF3300"/>
              </a:gs>
            </a:gsLst>
            <a:lin ang="5400000" scaled="1"/>
          </a:gra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Título 6">
            <a:extLst>
              <a:ext uri="{FF2B5EF4-FFF2-40B4-BE49-F238E27FC236}">
                <a16:creationId xmlns:a16="http://schemas.microsoft.com/office/drawing/2014/main" id="{C4DD361F-A469-3539-B156-829229B49BC3}"/>
              </a:ext>
            </a:extLst>
          </p:cNvPr>
          <p:cNvSpPr txBox="1">
            <a:spLocks/>
          </p:cNvSpPr>
          <p:nvPr/>
        </p:nvSpPr>
        <p:spPr>
          <a:xfrm>
            <a:off x="4114522" y="28767"/>
            <a:ext cx="4561966" cy="674031"/>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1400" b="1" dirty="0">
                <a:solidFill>
                  <a:schemeClr val="bg1"/>
                </a:solidFill>
                <a:latin typeface="Verdana" panose="020B0604030504040204" pitchFamily="34" charset="0"/>
                <a:ea typeface="Verdana" panose="020B0604030504040204" pitchFamily="34" charset="0"/>
              </a:rPr>
              <a:t>Proyección de las condiciones para el riesgo de incendios de la cobertura vegetal</a:t>
            </a:r>
            <a:r>
              <a:rPr lang="es-MX" sz="1400" b="1" dirty="0">
                <a:solidFill>
                  <a:schemeClr val="bg1"/>
                </a:solidFill>
                <a:latin typeface="Verdana" panose="020B0604030504040204" pitchFamily="34" charset="0"/>
                <a:ea typeface="Verdana" panose="020B0604030504040204" pitchFamily="34" charset="0"/>
              </a:rPr>
              <a:t> Septiembre 2026</a:t>
            </a:r>
          </a:p>
        </p:txBody>
      </p:sp>
      <p:pic>
        <p:nvPicPr>
          <p:cNvPr id="6" name="object 3">
            <a:extLst>
              <a:ext uri="{FF2B5EF4-FFF2-40B4-BE49-F238E27FC236}">
                <a16:creationId xmlns:a16="http://schemas.microsoft.com/office/drawing/2014/main" id="{EAC68C62-A268-9D89-A1CD-01997ED3DD40}"/>
              </a:ext>
            </a:extLst>
          </p:cNvPr>
          <p:cNvPicPr/>
          <p:nvPr/>
        </p:nvPicPr>
        <p:blipFill>
          <a:blip r:embed="rId2" cstate="print"/>
          <a:stretch>
            <a:fillRect/>
          </a:stretch>
        </p:blipFill>
        <p:spPr>
          <a:xfrm>
            <a:off x="8772625" y="78279"/>
            <a:ext cx="368808" cy="504444"/>
          </a:xfrm>
          <a:prstGeom prst="rect">
            <a:avLst/>
          </a:prstGeom>
        </p:spPr>
      </p:pic>
      <p:sp>
        <p:nvSpPr>
          <p:cNvPr id="7" name="Google Shape;310;p9">
            <a:extLst>
              <a:ext uri="{FF2B5EF4-FFF2-40B4-BE49-F238E27FC236}">
                <a16:creationId xmlns:a16="http://schemas.microsoft.com/office/drawing/2014/main" id="{4EFC7E3A-ECE7-CB10-C7C4-0443E62E989B}"/>
              </a:ext>
            </a:extLst>
          </p:cNvPr>
          <p:cNvSpPr txBox="1"/>
          <p:nvPr/>
        </p:nvSpPr>
        <p:spPr>
          <a:xfrm>
            <a:off x="9816353" y="833557"/>
            <a:ext cx="2152746" cy="1031332"/>
          </a:xfrm>
          <a:prstGeom prst="rect">
            <a:avLst/>
          </a:prstGeom>
          <a:solidFill>
            <a:srgbClr val="FF0000"/>
          </a:solidFill>
          <a:ln>
            <a:noFill/>
          </a:ln>
        </p:spPr>
        <p:txBody>
          <a:bodyPr spcFirstLastPara="1" wrap="square" lIns="91425" tIns="45700" rIns="91425" bIns="45700" anchor="t" anchorCtr="0">
            <a:spAutoFit/>
          </a:bodyPr>
          <a:lstStyle/>
          <a:p>
            <a:pPr algn="ctr">
              <a:lnSpc>
                <a:spcPct val="78000"/>
              </a:lnSpc>
              <a:buClr>
                <a:srgbClr val="000000"/>
              </a:buClr>
              <a:buSzPts val="1000"/>
              <a:buFont typeface="Arial"/>
              <a:buNone/>
            </a:pPr>
            <a:r>
              <a:rPr lang="es-CO" sz="900" b="1" kern="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PROBABILIDAD MUY ALTA</a:t>
            </a:r>
            <a:endParaRPr sz="900" kern="0"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algn="ctr">
              <a:lnSpc>
                <a:spcPct val="75000"/>
              </a:lnSpc>
              <a:buClr>
                <a:srgbClr val="000000"/>
              </a:buClr>
              <a:buSzPts val="1000"/>
              <a:buFont typeface="Arial"/>
              <a:buNone/>
            </a:pPr>
            <a:r>
              <a:rPr lang="es-CO" sz="900" kern="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La humedad disponible en la vegetación presente es muy escasa, así como las precipitaciones esperadas para el mes; la temperatura, la radiación solar y el viento son muy altos, lo cual favorece la propagación del fuego.</a:t>
            </a:r>
            <a:endParaRPr sz="900" kern="0"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p:txBody>
      </p:sp>
      <p:sp>
        <p:nvSpPr>
          <p:cNvPr id="8" name="Google Shape;311;p9">
            <a:extLst>
              <a:ext uri="{FF2B5EF4-FFF2-40B4-BE49-F238E27FC236}">
                <a16:creationId xmlns:a16="http://schemas.microsoft.com/office/drawing/2014/main" id="{6171F8D6-2660-4AD3-9F01-100D3FB53D0C}"/>
              </a:ext>
            </a:extLst>
          </p:cNvPr>
          <p:cNvSpPr txBox="1"/>
          <p:nvPr/>
        </p:nvSpPr>
        <p:spPr>
          <a:xfrm>
            <a:off x="9816353" y="1832273"/>
            <a:ext cx="2152746" cy="1031332"/>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rtl="0">
              <a:lnSpc>
                <a:spcPct val="78000"/>
              </a:lnSpc>
              <a:spcBef>
                <a:spcPts val="0"/>
              </a:spcBef>
              <a:spcAft>
                <a:spcPts val="0"/>
              </a:spcAft>
              <a:buClr>
                <a:srgbClr val="000000"/>
              </a:buClr>
              <a:buSzPts val="1000"/>
              <a:buFont typeface="Arial"/>
              <a:buNone/>
            </a:pPr>
            <a:r>
              <a:rPr lang="es-CO" sz="900" b="1"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PROBABILIDAD ALTA</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marL="0" marR="0" lvl="0" indent="0" algn="ctr" rtl="0">
              <a:lnSpc>
                <a:spcPct val="75000"/>
              </a:lnSpc>
              <a:spcBef>
                <a:spcPts val="0"/>
              </a:spcBef>
              <a:spcAft>
                <a:spcPts val="0"/>
              </a:spcAft>
              <a:buClr>
                <a:srgbClr val="000000"/>
              </a:buClr>
              <a:buSzPts val="1000"/>
              <a:buFont typeface="Arial"/>
              <a:buNone/>
            </a:pPr>
            <a:r>
              <a:rPr lang="es-CO"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La humedad disponible en la vegetación presente es escasa, así como las precipitaciones esperadas para el mes; la temperatura, la radiación solar y el viento son altos, lo cual favorece la propagación del fuego.</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p:txBody>
      </p:sp>
      <p:sp>
        <p:nvSpPr>
          <p:cNvPr id="9" name="Google Shape;312;p9">
            <a:extLst>
              <a:ext uri="{FF2B5EF4-FFF2-40B4-BE49-F238E27FC236}">
                <a16:creationId xmlns:a16="http://schemas.microsoft.com/office/drawing/2014/main" id="{5F3301E4-6D3F-A2FA-3CEA-3C31B966ECF2}"/>
              </a:ext>
            </a:extLst>
          </p:cNvPr>
          <p:cNvSpPr txBox="1"/>
          <p:nvPr/>
        </p:nvSpPr>
        <p:spPr>
          <a:xfrm>
            <a:off x="9816353" y="2838839"/>
            <a:ext cx="2152746" cy="1031332"/>
          </a:xfrm>
          <a:prstGeom prst="rect">
            <a:avLst/>
          </a:prstGeom>
          <a:solidFill>
            <a:srgbClr val="FFED00"/>
          </a:solidFill>
          <a:ln>
            <a:noFill/>
          </a:ln>
        </p:spPr>
        <p:txBody>
          <a:bodyPr spcFirstLastPara="1" wrap="square" lIns="91425" tIns="45700" rIns="91425" bIns="45700" anchor="t" anchorCtr="0">
            <a:spAutoFit/>
          </a:bodyPr>
          <a:lstStyle/>
          <a:p>
            <a:pPr marL="0" marR="0" lvl="0" indent="0" algn="ctr" rtl="0">
              <a:lnSpc>
                <a:spcPct val="78000"/>
              </a:lnSpc>
              <a:spcBef>
                <a:spcPts val="0"/>
              </a:spcBef>
              <a:spcAft>
                <a:spcPts val="0"/>
              </a:spcAft>
              <a:buClr>
                <a:srgbClr val="000000"/>
              </a:buClr>
              <a:buSzPts val="1000"/>
              <a:buFont typeface="Arial"/>
              <a:buNone/>
            </a:pPr>
            <a:r>
              <a:rPr lang="es-CO" sz="900" b="1"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PROBABILIDAD MODERADA</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marL="0" marR="0" lvl="0" indent="0" algn="ctr" rtl="0">
              <a:lnSpc>
                <a:spcPct val="75000"/>
              </a:lnSpc>
              <a:spcBef>
                <a:spcPts val="0"/>
              </a:spcBef>
              <a:spcAft>
                <a:spcPts val="0"/>
              </a:spcAft>
              <a:buClr>
                <a:srgbClr val="000000"/>
              </a:buClr>
              <a:buSzPts val="1000"/>
              <a:buFont typeface="Arial"/>
              <a:buNone/>
            </a:pPr>
            <a:r>
              <a:rPr lang="es-CO"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Hay disponibilidad de humedad en la vegetación presente, pero, las precipitaciones esperadas para el mes son escasas; la temperatura, la radiación solar y el viento son altos, lo cual favorece la propagación del fuego.</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p:txBody>
      </p:sp>
      <p:sp>
        <p:nvSpPr>
          <p:cNvPr id="10" name="Google Shape;314;p9">
            <a:extLst>
              <a:ext uri="{FF2B5EF4-FFF2-40B4-BE49-F238E27FC236}">
                <a16:creationId xmlns:a16="http://schemas.microsoft.com/office/drawing/2014/main" id="{CF60193B-AB8F-05C5-08B5-1A5B5324CD3C}"/>
              </a:ext>
            </a:extLst>
          </p:cNvPr>
          <p:cNvSpPr txBox="1"/>
          <p:nvPr/>
        </p:nvSpPr>
        <p:spPr>
          <a:xfrm>
            <a:off x="9816353" y="3859078"/>
            <a:ext cx="2177725" cy="1031332"/>
          </a:xfrm>
          <a:prstGeom prst="rect">
            <a:avLst/>
          </a:prstGeom>
          <a:solidFill>
            <a:srgbClr val="00FF00"/>
          </a:solidFill>
          <a:ln>
            <a:noFill/>
          </a:ln>
        </p:spPr>
        <p:txBody>
          <a:bodyPr spcFirstLastPara="1" wrap="square" lIns="91425" tIns="45700" rIns="91425" bIns="45700" anchor="t" anchorCtr="0">
            <a:spAutoFit/>
          </a:bodyPr>
          <a:lstStyle/>
          <a:p>
            <a:pPr marL="0" marR="0" lvl="0" indent="0" algn="ctr" rtl="0">
              <a:lnSpc>
                <a:spcPct val="78000"/>
              </a:lnSpc>
              <a:spcBef>
                <a:spcPts val="0"/>
              </a:spcBef>
              <a:spcAft>
                <a:spcPts val="0"/>
              </a:spcAft>
              <a:buClr>
                <a:srgbClr val="000000"/>
              </a:buClr>
              <a:buSzPts val="1000"/>
              <a:buFont typeface="Arial"/>
              <a:buNone/>
            </a:pPr>
            <a:r>
              <a:rPr lang="es-CO" sz="900" b="1"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PROBABILIDAD BAJA</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algn="ctr">
              <a:lnSpc>
                <a:spcPct val="75000"/>
              </a:lnSpc>
              <a:buClr>
                <a:srgbClr val="000000"/>
              </a:buClr>
              <a:buSzPts val="1000"/>
            </a:pPr>
            <a:r>
              <a:rPr lang="es-CO" sz="900" b="0" i="0" u="none" strike="noStrike" cap="none" dirty="0">
                <a:solidFill>
                  <a:schemeClr val="tx1">
                    <a:lumMod val="50000"/>
                    <a:lumOff val="50000"/>
                  </a:schemeClr>
                </a:solidFill>
                <a:latin typeface="Verdana"/>
                <a:ea typeface="Verdana"/>
                <a:cs typeface="Calibri"/>
                <a:sym typeface="Calibri"/>
              </a:rPr>
              <a:t>Hay disponibilidad de humedad en la vegetación presente y se esperan precipitaciones moderadas para el mes; la temperatura, la radiación solar y </a:t>
            </a:r>
            <a:r>
              <a:rPr lang="es-CO" sz="900" dirty="0">
                <a:solidFill>
                  <a:schemeClr val="tx1">
                    <a:lumMod val="50000"/>
                    <a:lumOff val="50000"/>
                  </a:schemeClr>
                </a:solidFill>
                <a:latin typeface="Verdana"/>
                <a:ea typeface="Verdana"/>
                <a:cs typeface="Calibri"/>
                <a:sym typeface="Calibri"/>
              </a:rPr>
              <a:t>los </a:t>
            </a:r>
            <a:r>
              <a:rPr lang="es-CO" sz="900" b="0" i="0" u="none" strike="noStrike" cap="none" dirty="0">
                <a:solidFill>
                  <a:schemeClr val="tx1">
                    <a:lumMod val="50000"/>
                    <a:lumOff val="50000"/>
                  </a:schemeClr>
                </a:solidFill>
                <a:latin typeface="Verdana"/>
                <a:ea typeface="Verdana"/>
                <a:cs typeface="Calibri"/>
                <a:sym typeface="Calibri"/>
              </a:rPr>
              <a:t>vientos son bajos, lo cual inhibe en alguna medida la propagación del fuego.</a:t>
            </a:r>
            <a:endParaRPr sz="900" b="0" i="0" u="none" strike="noStrike" cap="none" dirty="0">
              <a:solidFill>
                <a:schemeClr val="tx1">
                  <a:lumMod val="50000"/>
                  <a:lumOff val="50000"/>
                </a:schemeClr>
              </a:solidFill>
              <a:latin typeface="Verdana"/>
              <a:ea typeface="Verdana"/>
              <a:cs typeface="Calibri"/>
              <a:sym typeface="Calibri"/>
            </a:endParaRPr>
          </a:p>
        </p:txBody>
      </p:sp>
      <p:sp>
        <p:nvSpPr>
          <p:cNvPr id="11" name="Google Shape;313;p9">
            <a:extLst>
              <a:ext uri="{FF2B5EF4-FFF2-40B4-BE49-F238E27FC236}">
                <a16:creationId xmlns:a16="http://schemas.microsoft.com/office/drawing/2014/main" id="{240FB5A8-02E7-4D12-22C9-ED24A99347F3}"/>
              </a:ext>
            </a:extLst>
          </p:cNvPr>
          <p:cNvSpPr txBox="1"/>
          <p:nvPr/>
        </p:nvSpPr>
        <p:spPr>
          <a:xfrm>
            <a:off x="9816353" y="4879317"/>
            <a:ext cx="2177725" cy="927458"/>
          </a:xfrm>
          <a:prstGeom prst="rect">
            <a:avLst/>
          </a:prstGeom>
          <a:solidFill>
            <a:srgbClr val="52AE32"/>
          </a:solidFill>
          <a:ln>
            <a:noFill/>
          </a:ln>
        </p:spPr>
        <p:txBody>
          <a:bodyPr spcFirstLastPara="1" wrap="square" lIns="91425" tIns="45700" rIns="91425" bIns="45700" anchor="t" anchorCtr="0">
            <a:spAutoFit/>
          </a:bodyPr>
          <a:lstStyle/>
          <a:p>
            <a:pPr marL="0" marR="0" lvl="0" indent="0" algn="ctr" rtl="0">
              <a:lnSpc>
                <a:spcPct val="78000"/>
              </a:lnSpc>
              <a:spcBef>
                <a:spcPts val="0"/>
              </a:spcBef>
              <a:spcAft>
                <a:spcPts val="0"/>
              </a:spcAft>
              <a:buClr>
                <a:srgbClr val="000000"/>
              </a:buClr>
              <a:buSzPts val="1000"/>
              <a:buFont typeface="Arial"/>
              <a:buNone/>
            </a:pPr>
            <a:r>
              <a:rPr lang="es-CO" sz="900" b="1"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PROBABILIDAD MUY BAJA</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marL="0" marR="0" lvl="0" indent="0" algn="ctr" rtl="0">
              <a:lnSpc>
                <a:spcPct val="75000"/>
              </a:lnSpc>
              <a:spcBef>
                <a:spcPts val="0"/>
              </a:spcBef>
              <a:spcAft>
                <a:spcPts val="0"/>
              </a:spcAft>
              <a:buClr>
                <a:srgbClr val="000000"/>
              </a:buClr>
              <a:buSzPts val="1000"/>
              <a:buFont typeface="Arial"/>
              <a:buNone/>
            </a:pPr>
            <a:r>
              <a:rPr lang="es-CO"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Hay disponibilidad de humedad en la vegetación presente; las precipitaciones esperadas para el mes son altas; la temperatura, la radiación solar y el viento son muy bajos, lo cual no favorece la propagación del fuego.</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p:txBody>
      </p:sp>
      <p:sp>
        <p:nvSpPr>
          <p:cNvPr id="12" name="Google Shape;315;p9">
            <a:extLst>
              <a:ext uri="{FF2B5EF4-FFF2-40B4-BE49-F238E27FC236}">
                <a16:creationId xmlns:a16="http://schemas.microsoft.com/office/drawing/2014/main" id="{5A7D82CA-1C48-8D4B-5FE0-6B29A1B4B1B2}"/>
              </a:ext>
            </a:extLst>
          </p:cNvPr>
          <p:cNvSpPr txBox="1"/>
          <p:nvPr/>
        </p:nvSpPr>
        <p:spPr>
          <a:xfrm>
            <a:off x="9816353" y="5807854"/>
            <a:ext cx="2152746" cy="719708"/>
          </a:xfrm>
          <a:prstGeom prst="rect">
            <a:avLst/>
          </a:prstGeom>
          <a:solidFill>
            <a:srgbClr val="DAEEF3"/>
          </a:solidFill>
          <a:ln>
            <a:noFill/>
          </a:ln>
        </p:spPr>
        <p:txBody>
          <a:bodyPr spcFirstLastPara="1" wrap="square" lIns="91425" tIns="45700" rIns="91425" bIns="45700" anchor="ctr" anchorCtr="0">
            <a:spAutoFit/>
          </a:bodyPr>
          <a:lstStyle/>
          <a:p>
            <a:pPr marL="0" marR="0" lvl="0" indent="0" algn="ctr" rtl="0">
              <a:lnSpc>
                <a:spcPct val="78000"/>
              </a:lnSpc>
              <a:spcBef>
                <a:spcPts val="0"/>
              </a:spcBef>
              <a:spcAft>
                <a:spcPts val="0"/>
              </a:spcAft>
              <a:buClr>
                <a:srgbClr val="000000"/>
              </a:buClr>
              <a:buSzPts val="1000"/>
              <a:buFont typeface="Arial"/>
              <a:buNone/>
            </a:pPr>
            <a:r>
              <a:rPr lang="es-CO" sz="900" b="1"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SIN CONDICIÓN</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marL="0" marR="0" lvl="0" indent="0" algn="ctr" rtl="0">
              <a:lnSpc>
                <a:spcPct val="75000"/>
              </a:lnSpc>
              <a:spcBef>
                <a:spcPts val="0"/>
              </a:spcBef>
              <a:spcAft>
                <a:spcPts val="0"/>
              </a:spcAft>
              <a:buClr>
                <a:srgbClr val="000000"/>
              </a:buClr>
              <a:buSzPts val="1000"/>
              <a:buFont typeface="Arial"/>
              <a:buNone/>
            </a:pPr>
            <a:r>
              <a:rPr lang="es-CO"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Se esperan niveles con valores en el rango de los mínimos para que se desarrollen incendios en la vegetación  respecto a los valores históricos del mes.</a:t>
            </a:r>
            <a:endParaRPr sz="900" b="0" i="0" u="none" strike="noStrike" cap="none"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p:txBody>
      </p:sp>
      <p:sp>
        <p:nvSpPr>
          <p:cNvPr id="15" name="Google Shape;320;p9">
            <a:extLst>
              <a:ext uri="{FF2B5EF4-FFF2-40B4-BE49-F238E27FC236}">
                <a16:creationId xmlns:a16="http://schemas.microsoft.com/office/drawing/2014/main" id="{D2A3E58D-E7D9-73A6-5325-8A1E65B17ED3}"/>
              </a:ext>
            </a:extLst>
          </p:cNvPr>
          <p:cNvSpPr txBox="1"/>
          <p:nvPr/>
        </p:nvSpPr>
        <p:spPr>
          <a:xfrm>
            <a:off x="27329" y="1068457"/>
            <a:ext cx="5597922" cy="4832052"/>
          </a:xfrm>
          <a:prstGeom prst="rect">
            <a:avLst/>
          </a:prstGeom>
          <a:noFill/>
          <a:ln>
            <a:noFill/>
          </a:ln>
        </p:spPr>
        <p:txBody>
          <a:bodyPr spcFirstLastPara="1" wrap="square" lIns="91425" tIns="45700" rIns="90000" bIns="45700" anchor="t" anchorCtr="0">
            <a:spAutoFit/>
          </a:bodyPr>
          <a:lstStyle/>
          <a:p>
            <a:pPr algn="just">
              <a:spcAft>
                <a:spcPts val="1200"/>
              </a:spcAft>
            </a:pPr>
            <a:r>
              <a:rPr lang="es-ES" sz="800" b="1" i="0" u="none" strike="noStrike" cap="none" dirty="0">
                <a:solidFill>
                  <a:srgbClr val="5C77DF"/>
                </a:solidFill>
                <a:latin typeface="Verdana"/>
                <a:ea typeface="Verdana"/>
                <a:cs typeface="Calibri"/>
                <a:sym typeface="Calibri"/>
              </a:rPr>
              <a:t>Región Caribe:</a:t>
            </a:r>
            <a:r>
              <a:rPr lang="es-ES" sz="800" dirty="0">
                <a:solidFill>
                  <a:schemeClr val="tx1">
                    <a:lumMod val="50000"/>
                    <a:lumOff val="50000"/>
                  </a:schemeClr>
                </a:solidFill>
                <a:latin typeface="Verdana"/>
                <a:ea typeface="Verdana"/>
                <a:cs typeface="Calibri"/>
                <a:sym typeface="Calibri"/>
              </a:rPr>
              <a:t> Se prevé una condición </a:t>
            </a:r>
            <a:r>
              <a:rPr lang="es-ES" sz="800" b="1" dirty="0">
                <a:solidFill>
                  <a:srgbClr val="FF0000"/>
                </a:solidFill>
                <a:latin typeface="Verdana"/>
                <a:ea typeface="Verdana"/>
                <a:cs typeface="Calibri"/>
                <a:sym typeface="Calibri"/>
              </a:rPr>
              <a:t>muy alta </a:t>
            </a:r>
            <a:r>
              <a:rPr lang="es-ES" sz="800" dirty="0">
                <a:solidFill>
                  <a:schemeClr val="tx1">
                    <a:lumMod val="50000"/>
                    <a:lumOff val="50000"/>
                  </a:schemeClr>
                </a:solidFill>
                <a:latin typeface="Verdana"/>
                <a:ea typeface="Verdana"/>
                <a:cs typeface="Calibri"/>
                <a:sym typeface="Calibri"/>
              </a:rPr>
              <a:t>en la parte central del departamento de La Guajira. Respecto a la condición </a:t>
            </a:r>
            <a:r>
              <a:rPr lang="es-ES" sz="800" b="1" dirty="0">
                <a:solidFill>
                  <a:srgbClr val="FFC000"/>
                </a:solidFill>
                <a:latin typeface="Verdana"/>
                <a:ea typeface="Verdana"/>
                <a:cs typeface="Calibri"/>
                <a:sym typeface="Calibri"/>
              </a:rPr>
              <a:t>alta</a:t>
            </a:r>
            <a:r>
              <a:rPr lang="es-ES" sz="800" dirty="0">
                <a:solidFill>
                  <a:schemeClr val="tx1">
                    <a:lumMod val="50000"/>
                    <a:lumOff val="50000"/>
                  </a:schemeClr>
                </a:solidFill>
                <a:latin typeface="Verdana"/>
                <a:ea typeface="Verdana"/>
                <a:cs typeface="Calibri"/>
                <a:sym typeface="Calibri"/>
              </a:rPr>
              <a:t> se prevé en gran parte de la región en los departamentos de La Guajira, San Andrés, Providencia y Santa Catalina, Magdalena, Atlántico, Sucre y Cesar.  La condición </a:t>
            </a:r>
            <a:r>
              <a:rPr lang="es-ES" sz="800" b="1" dirty="0">
                <a:solidFill>
                  <a:srgbClr val="FFED00"/>
                </a:solidFill>
                <a:latin typeface="Verdana"/>
                <a:ea typeface="Verdana"/>
                <a:cs typeface="Calibri"/>
                <a:sym typeface="Calibri"/>
              </a:rPr>
              <a:t>moderada</a:t>
            </a:r>
            <a:r>
              <a:rPr lang="es-ES" sz="800" dirty="0">
                <a:solidFill>
                  <a:schemeClr val="tx1">
                    <a:lumMod val="50000"/>
                    <a:lumOff val="50000"/>
                  </a:schemeClr>
                </a:solidFill>
                <a:latin typeface="Verdana"/>
                <a:ea typeface="Verdana"/>
                <a:cs typeface="Calibri"/>
                <a:sym typeface="Calibri"/>
              </a:rPr>
              <a:t> se espera en gran parte de Córdoba, en la parte baja de la Sierra Nevada de Santa Marta (Magdalena, La Guajira y Cesar), Bolívar y zonas puntuales del norte y sur de Sucre y en menor proporción al norte del Cesar. Se proyecta una condición </a:t>
            </a:r>
            <a:r>
              <a:rPr lang="es-ES" sz="800" b="1" dirty="0">
                <a:solidFill>
                  <a:srgbClr val="00FF00"/>
                </a:solidFill>
                <a:latin typeface="Verdana" panose="020B0604030504040204" pitchFamily="34" charset="0"/>
                <a:ea typeface="Verdana" panose="020B0604030504040204" pitchFamily="34" charset="0"/>
                <a:cs typeface="Calibri"/>
                <a:sym typeface="Calibri"/>
              </a:rPr>
              <a:t>baja</a:t>
            </a:r>
            <a:r>
              <a:rPr lang="es-ES" sz="800" dirty="0">
                <a:solidFill>
                  <a:schemeClr val="tx1">
                    <a:lumMod val="50000"/>
                    <a:lumOff val="50000"/>
                  </a:schemeClr>
                </a:solidFill>
                <a:latin typeface="Verdana"/>
                <a:ea typeface="Verdana"/>
                <a:cs typeface="Calibri"/>
                <a:sym typeface="Calibri"/>
              </a:rPr>
              <a:t> en la zona media de la Sierra Nevada de Santa Marta (Magdalena, La Guajira y Cesar) y al sur occidente de Bolívar. Finalmente se prevé una condición </a:t>
            </a:r>
            <a:r>
              <a:rPr lang="es-ES" sz="800" b="1" dirty="0">
                <a:solidFill>
                  <a:srgbClr val="52AE32"/>
                </a:solidFill>
                <a:latin typeface="Verdana" panose="020B0604030504040204" pitchFamily="34" charset="0"/>
                <a:ea typeface="Verdana" panose="020B0604030504040204" pitchFamily="34" charset="0"/>
                <a:cs typeface="Calibri"/>
                <a:sym typeface="Calibri"/>
              </a:rPr>
              <a:t>muy baja</a:t>
            </a:r>
            <a:r>
              <a:rPr lang="es-ES" sz="800" dirty="0">
                <a:solidFill>
                  <a:schemeClr val="tx1">
                    <a:lumMod val="50000"/>
                    <a:lumOff val="50000"/>
                  </a:schemeClr>
                </a:solidFill>
                <a:latin typeface="Verdana"/>
                <a:ea typeface="Verdana"/>
                <a:cs typeface="Calibri"/>
                <a:sym typeface="Calibri"/>
              </a:rPr>
              <a:t> en la parte alta de la Sierra Nevada de Santa Marta (Magdalena). </a:t>
            </a:r>
          </a:p>
          <a:p>
            <a:pPr algn="just">
              <a:spcAft>
                <a:spcPts val="1200"/>
              </a:spcAft>
            </a:pPr>
            <a:r>
              <a:rPr lang="es-ES" sz="800" b="1" i="0" u="none" strike="noStrike" cap="none" dirty="0">
                <a:solidFill>
                  <a:srgbClr val="5C77DF"/>
                </a:solidFill>
                <a:latin typeface="Verdana" panose="020B0604030504040204" pitchFamily="34" charset="0"/>
                <a:ea typeface="Verdana" panose="020B0604030504040204" pitchFamily="34" charset="0"/>
                <a:cs typeface="Calibri"/>
                <a:sym typeface="Calibri"/>
              </a:rPr>
              <a:t>Región Andina: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Se espera condición </a:t>
            </a:r>
            <a:r>
              <a:rPr lang="es-ES" sz="800" b="1" dirty="0">
                <a:solidFill>
                  <a:srgbClr val="FF0000"/>
                </a:solidFill>
                <a:latin typeface="Verdana"/>
                <a:ea typeface="Verdana"/>
                <a:cs typeface="Calibri"/>
                <a:sym typeface="Calibri"/>
              </a:rPr>
              <a:t>muy alta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en gran parte del Tolima, la parte occidental de Cundinamarca, áreas específicas del sur oriente de Norte de Santander, y norte del departamento de Huila. Una condición </a:t>
            </a:r>
            <a:r>
              <a:rPr lang="es-ES" sz="800" b="1" dirty="0">
                <a:solidFill>
                  <a:srgbClr val="FFC000"/>
                </a:solidFill>
                <a:latin typeface="Verdana"/>
                <a:ea typeface="Verdana"/>
                <a:cs typeface="Calibri"/>
                <a:sym typeface="Calibri"/>
              </a:rPr>
              <a:t>alta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se espera en gran parte del centro de Cundinamarca, la zona centro del norte de Norte de Santander, occidente del Tolima, centro y norte de Huila, en zonas puntuales del norte del departamento de Santander, occidente de Boyacá, oriente de Caldas, y para el departamento de Antioquia se espera esta condición en sectores del centro y algunos municipios del suroccidente. Respecto a la condición </a:t>
            </a:r>
            <a:r>
              <a:rPr lang="es-ES" sz="800" b="1" dirty="0">
                <a:solidFill>
                  <a:srgbClr val="FFED00"/>
                </a:solidFill>
                <a:latin typeface="Verdana"/>
                <a:ea typeface="Verdana"/>
                <a:cs typeface="Calibri"/>
                <a:sym typeface="Calibri"/>
              </a:rPr>
              <a:t>moderada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predominará en los departamentos de Santander, Norte de Santander, Boyacá, Risaralda, Quindío, Caldas, Antioquia y el sur de Huila. Para condición </a:t>
            </a:r>
            <a:r>
              <a:rPr lang="es-ES" sz="800" b="1" dirty="0">
                <a:solidFill>
                  <a:srgbClr val="00FF00"/>
                </a:solidFill>
                <a:latin typeface="Verdana" panose="020B0604030504040204" pitchFamily="34" charset="0"/>
                <a:ea typeface="Verdana" panose="020B0604030504040204" pitchFamily="34" charset="0"/>
                <a:cs typeface="Calibri"/>
                <a:sym typeface="Calibri"/>
              </a:rPr>
              <a:t>baja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se espera en áreas específicas del sur de Norte de Santander, centro y oriente de Santander, norte y oriente de Boyacá, oriente de Cundinamarca, y algunas zonas del sur de Huila. Se prevé una condición </a:t>
            </a:r>
            <a:r>
              <a:rPr lang="es-ES" sz="800" b="1" dirty="0">
                <a:solidFill>
                  <a:srgbClr val="52AE32"/>
                </a:solidFill>
                <a:latin typeface="Verdana" panose="020B0604030504040204" pitchFamily="34" charset="0"/>
                <a:ea typeface="Verdana" panose="020B0604030504040204" pitchFamily="34" charset="0"/>
                <a:cs typeface="Calibri"/>
                <a:sym typeface="Calibri"/>
              </a:rPr>
              <a:t>muy baja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es sectores puntuales del sur de Norte de Santander y norte de Boyacá. </a:t>
            </a:r>
          </a:p>
          <a:p>
            <a:pPr lvl="0" algn="just">
              <a:buClr>
                <a:srgbClr val="000000"/>
              </a:buClr>
              <a:buSzPts val="1150"/>
            </a:pPr>
            <a:r>
              <a:rPr lang="es-ES" sz="800" b="1" i="0" u="none" strike="noStrike" cap="none" dirty="0">
                <a:solidFill>
                  <a:srgbClr val="5C77DF"/>
                </a:solidFill>
                <a:latin typeface="Verdana" panose="020B0604030504040204" pitchFamily="34" charset="0"/>
                <a:ea typeface="Verdana" panose="020B0604030504040204" pitchFamily="34" charset="0"/>
                <a:cs typeface="Calibri"/>
                <a:sym typeface="Calibri"/>
              </a:rPr>
              <a:t>Región Pacífica: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Se prevé una condición </a:t>
            </a:r>
            <a:r>
              <a:rPr lang="es-ES" sz="800" b="1" dirty="0">
                <a:solidFill>
                  <a:srgbClr val="FFC000"/>
                </a:solidFill>
                <a:latin typeface="Verdana"/>
                <a:ea typeface="Verdana"/>
                <a:cs typeface="Calibri"/>
                <a:sym typeface="Calibri"/>
              </a:rPr>
              <a:t>alta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en zonas del oriente del Valle del Cauca, Cauca y zonas puntuales del oriente y norte de Cauca, y Nariño. Por otro lado, se anticipa una condición </a:t>
            </a:r>
            <a:r>
              <a:rPr lang="es-ES" sz="800" b="1" dirty="0">
                <a:solidFill>
                  <a:srgbClr val="FFED00"/>
                </a:solidFill>
                <a:latin typeface="Verdana"/>
                <a:ea typeface="Verdana"/>
                <a:cs typeface="Calibri"/>
                <a:sym typeface="Calibri"/>
              </a:rPr>
              <a:t>moderada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en mayor proporción en Nariño, oriente de Valle del Cauca y Cauca, y zonas puntuales del norte y sur oriente de Chocó. Se espera una condición </a:t>
            </a:r>
            <a:r>
              <a:rPr lang="es-ES" sz="800" b="1" dirty="0">
                <a:solidFill>
                  <a:srgbClr val="00FF00"/>
                </a:solidFill>
                <a:latin typeface="Verdana" panose="020B0604030504040204" pitchFamily="34" charset="0"/>
                <a:ea typeface="Verdana" panose="020B0604030504040204" pitchFamily="34" charset="0"/>
                <a:cs typeface="Calibri"/>
                <a:sym typeface="Calibri"/>
              </a:rPr>
              <a:t>baja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en mayor proporción en el departamento de Chocó, occidente de Valle del Cauca y zonas puntuales del occidente de Cauca, y norte de Nariño. Finalmente, se espera una condición </a:t>
            </a:r>
            <a:r>
              <a:rPr lang="es-ES" sz="800" b="1" dirty="0">
                <a:solidFill>
                  <a:srgbClr val="52AE32"/>
                </a:solidFill>
                <a:latin typeface="Verdana" panose="020B0604030504040204" pitchFamily="34" charset="0"/>
                <a:ea typeface="Verdana" panose="020B0604030504040204" pitchFamily="34" charset="0"/>
                <a:cs typeface="Calibri"/>
                <a:sym typeface="Calibri"/>
              </a:rPr>
              <a:t>muy baja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en mayor proporción al sur occidente de Chocó y en zonas limitadas del occidente del Valle del Cauca y Cauca. </a:t>
            </a:r>
          </a:p>
          <a:p>
            <a:pPr lvl="0" algn="just">
              <a:buClr>
                <a:srgbClr val="000000"/>
              </a:buClr>
              <a:buSzPts val="1150"/>
            </a:pPr>
            <a:endPar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lvl="0" algn="just">
              <a:buClr>
                <a:srgbClr val="000000"/>
              </a:buClr>
              <a:buSzPts val="1150"/>
            </a:pPr>
            <a:r>
              <a:rPr lang="es-ES" sz="800" b="1" i="0" u="none" strike="noStrike" cap="none" dirty="0">
                <a:solidFill>
                  <a:srgbClr val="5C77DF"/>
                </a:solidFill>
                <a:latin typeface="Verdana" panose="020B0604030504040204" pitchFamily="34" charset="0"/>
                <a:ea typeface="Verdana" panose="020B0604030504040204" pitchFamily="34" charset="0"/>
                <a:cs typeface="Calibri"/>
                <a:sym typeface="Calibri"/>
              </a:rPr>
              <a:t>Región Orinoquia</a:t>
            </a:r>
            <a:r>
              <a:rPr lang="es-ES" sz="800" i="0" u="none" strike="noStrike" cap="none" dirty="0">
                <a:solidFill>
                  <a:srgbClr val="5C77DF"/>
                </a:solidFill>
                <a:latin typeface="Verdana" panose="020B0604030504040204" pitchFamily="34" charset="0"/>
                <a:ea typeface="Verdana" panose="020B0604030504040204" pitchFamily="34" charset="0"/>
                <a:cs typeface="Calibri"/>
                <a:sym typeface="Calibri"/>
              </a:rPr>
              <a:t>: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Se prevé una condición </a:t>
            </a:r>
            <a:r>
              <a:rPr lang="es-ES" sz="800" b="1" dirty="0">
                <a:solidFill>
                  <a:srgbClr val="FFED00"/>
                </a:solidFill>
                <a:latin typeface="Verdana"/>
                <a:ea typeface="Verdana"/>
                <a:cs typeface="Calibri"/>
                <a:sym typeface="Calibri"/>
              </a:rPr>
              <a:t>moderada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en gran parte de los departamentos de Arauca, Casanare, occidente del Meta y al oriente de Vichada. Se prevé una condición </a:t>
            </a:r>
            <a:r>
              <a:rPr lang="es-ES" sz="800" b="1" dirty="0">
                <a:solidFill>
                  <a:srgbClr val="00FF00"/>
                </a:solidFill>
                <a:latin typeface="Verdana" panose="020B0604030504040204" pitchFamily="34" charset="0"/>
                <a:ea typeface="Verdana" panose="020B0604030504040204" pitchFamily="34" charset="0"/>
                <a:cs typeface="Calibri"/>
                <a:sym typeface="Calibri"/>
              </a:rPr>
              <a:t>baja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en la mayor parte del Vichada y Meta, así mismo en el oriente y occidente de Arauca y Casanare.</a:t>
            </a:r>
          </a:p>
          <a:p>
            <a:pPr lvl="0" algn="just">
              <a:buClr>
                <a:srgbClr val="000000"/>
              </a:buClr>
              <a:buSzPts val="1150"/>
            </a:pPr>
            <a:endPar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endParaRPr>
          </a:p>
          <a:p>
            <a:pPr marL="12700" lvl="0" algn="just">
              <a:buClr>
                <a:srgbClr val="000000"/>
              </a:buClr>
              <a:buSzPts val="1150"/>
            </a:pPr>
            <a:r>
              <a:rPr lang="es-ES" sz="800" b="1" i="0" u="none" strike="noStrike" cap="none" dirty="0">
                <a:solidFill>
                  <a:srgbClr val="5C77DF"/>
                </a:solidFill>
                <a:latin typeface="Verdana" panose="020B0604030504040204" pitchFamily="34" charset="0"/>
                <a:ea typeface="Verdana" panose="020B0604030504040204" pitchFamily="34" charset="0"/>
                <a:cs typeface="Calibri"/>
                <a:sym typeface="Calibri"/>
              </a:rPr>
              <a:t>Región Amazonía: </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Se prevé una condición </a:t>
            </a:r>
            <a:r>
              <a:rPr lang="es-ES" sz="800" b="1" dirty="0">
                <a:solidFill>
                  <a:srgbClr val="FFED00"/>
                </a:solidFill>
                <a:latin typeface="Verdana"/>
                <a:ea typeface="Verdana"/>
                <a:cs typeface="Calibri"/>
                <a:sym typeface="Calibri"/>
              </a:rPr>
              <a:t>moderada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en gran parte del departamento de Putumayo, occidente de Caquetá y en el oriente del Vaupés, al sur y oriente del departamento de Amazonas, en el norte de Guainía, y áreas puntuales del norte de Guaviare. Asimismo. Se espera una condición </a:t>
            </a:r>
            <a:r>
              <a:rPr lang="es-ES" sz="800" b="1" dirty="0">
                <a:solidFill>
                  <a:srgbClr val="00FF00"/>
                </a:solidFill>
                <a:latin typeface="Verdana" panose="020B0604030504040204" pitchFamily="34" charset="0"/>
                <a:ea typeface="Verdana" panose="020B0604030504040204" pitchFamily="34" charset="0"/>
                <a:cs typeface="Calibri"/>
                <a:sym typeface="Calibri"/>
              </a:rPr>
              <a:t>baja</a:t>
            </a:r>
            <a:r>
              <a:rPr lang="es-ES" sz="800" dirty="0">
                <a:solidFill>
                  <a:schemeClr val="tx1">
                    <a:lumMod val="50000"/>
                    <a:lumOff val="50000"/>
                  </a:schemeClr>
                </a:solidFill>
                <a:latin typeface="Verdana" panose="020B0604030504040204" pitchFamily="34" charset="0"/>
                <a:ea typeface="Verdana" panose="020B0604030504040204" pitchFamily="34" charset="0"/>
                <a:cs typeface="Calibri"/>
                <a:sym typeface="Calibri"/>
              </a:rPr>
              <a:t> en gran parte de la región, especialmente en los departamentos del Amazonas, Guainía, Guaviare, oriente de Caquetá, Vaupés, y zonas puntuales de Putumayo.</a:t>
            </a:r>
          </a:p>
        </p:txBody>
      </p:sp>
      <p:sp>
        <p:nvSpPr>
          <p:cNvPr id="16" name="CuadroTexto 15">
            <a:extLst>
              <a:ext uri="{FF2B5EF4-FFF2-40B4-BE49-F238E27FC236}">
                <a16:creationId xmlns:a16="http://schemas.microsoft.com/office/drawing/2014/main" id="{D472A032-F59A-6649-818E-BDFADD793E3A}"/>
              </a:ext>
            </a:extLst>
          </p:cNvPr>
          <p:cNvSpPr txBox="1"/>
          <p:nvPr/>
        </p:nvSpPr>
        <p:spPr>
          <a:xfrm>
            <a:off x="0" y="6307964"/>
            <a:ext cx="3749744" cy="230832"/>
          </a:xfrm>
          <a:prstGeom prst="rect">
            <a:avLst/>
          </a:prstGeom>
          <a:noFill/>
        </p:spPr>
        <p:txBody>
          <a:bodyPr wrap="none" rtlCol="0">
            <a:spAutoFit/>
          </a:bodyPr>
          <a:lstStyle/>
          <a:p>
            <a:r>
              <a:rPr lang="es-ES" sz="900" b="1" dirty="0">
                <a:solidFill>
                  <a:schemeClr val="tx1">
                    <a:lumMod val="50000"/>
                    <a:lumOff val="50000"/>
                  </a:schemeClr>
                </a:solidFill>
                <a:latin typeface="Verdana" panose="020B0604030504040204" pitchFamily="34" charset="0"/>
                <a:ea typeface="Verdana" panose="020B0604030504040204" pitchFamily="34" charset="0"/>
              </a:rPr>
              <a:t>Subdirección de Ecosistemas e Información Ambiental.</a:t>
            </a:r>
            <a:endParaRPr lang="en-US" sz="900" b="1"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17" name="CuadroTexto 16">
            <a:extLst>
              <a:ext uri="{FF2B5EF4-FFF2-40B4-BE49-F238E27FC236}">
                <a16:creationId xmlns:a16="http://schemas.microsoft.com/office/drawing/2014/main" id="{C6F34D1A-0A75-1B5E-E3DB-20E5000F81DA}"/>
              </a:ext>
            </a:extLst>
          </p:cNvPr>
          <p:cNvSpPr txBox="1"/>
          <p:nvPr/>
        </p:nvSpPr>
        <p:spPr>
          <a:xfrm>
            <a:off x="-24979" y="6427998"/>
            <a:ext cx="2991525" cy="246221"/>
          </a:xfrm>
          <a:prstGeom prst="rect">
            <a:avLst/>
          </a:prstGeom>
          <a:noFill/>
        </p:spPr>
        <p:txBody>
          <a:bodyPr wrap="none" rtlCol="0">
            <a:spAutoFit/>
          </a:bodyPr>
          <a:lstStyle/>
          <a:p>
            <a:r>
              <a:rPr lang="es-ES" sz="900" i="1" dirty="0">
                <a:solidFill>
                  <a:schemeClr val="tx1">
                    <a:lumMod val="50000"/>
                    <a:lumOff val="50000"/>
                  </a:schemeClr>
                </a:solidFill>
                <a:latin typeface="Verdana" panose="020B0604030504040204" pitchFamily="34" charset="0"/>
                <a:ea typeface="Verdana" panose="020B0604030504040204" pitchFamily="34" charset="0"/>
              </a:rPr>
              <a:t>Fuente: Informe 380 septiembre; IDEAM, 2026</a:t>
            </a:r>
            <a:r>
              <a:rPr lang="es-ES" sz="1000" i="1" dirty="0">
                <a:solidFill>
                  <a:schemeClr val="tx1">
                    <a:lumMod val="50000"/>
                    <a:lumOff val="50000"/>
                  </a:schemeClr>
                </a:solidFill>
                <a:latin typeface="Verdana" panose="020B0604030504040204" pitchFamily="34" charset="0"/>
                <a:ea typeface="Verdana" panose="020B0604030504040204" pitchFamily="34" charset="0"/>
              </a:rPr>
              <a:t>.</a:t>
            </a:r>
            <a:endParaRPr lang="en-US" sz="1000" i="1" dirty="0">
              <a:solidFill>
                <a:schemeClr val="tx1">
                  <a:lumMod val="50000"/>
                  <a:lumOff val="50000"/>
                </a:schemeClr>
              </a:solidFill>
              <a:latin typeface="Verdana" panose="020B0604030504040204" pitchFamily="34" charset="0"/>
              <a:ea typeface="Verdana" panose="020B0604030504040204" pitchFamily="34" charset="0"/>
            </a:endParaRPr>
          </a:p>
        </p:txBody>
      </p:sp>
      <p:pic>
        <p:nvPicPr>
          <p:cNvPr id="3" name="Imagen 2">
            <a:extLst>
              <a:ext uri="{FF2B5EF4-FFF2-40B4-BE49-F238E27FC236}">
                <a16:creationId xmlns:a16="http://schemas.microsoft.com/office/drawing/2014/main" id="{3E16AD37-8A04-CC37-ACFC-94082AB54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252" y="833556"/>
            <a:ext cx="4191102" cy="5705239"/>
          </a:xfrm>
          <a:prstGeom prst="rect">
            <a:avLst/>
          </a:prstGeom>
        </p:spPr>
      </p:pic>
    </p:spTree>
    <p:extLst>
      <p:ext uri="{BB962C8B-B14F-4D97-AF65-F5344CB8AC3E}">
        <p14:creationId xmlns:p14="http://schemas.microsoft.com/office/powerpoint/2010/main" val="3707111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D73761A-D282-B0E8-33BF-664D67D98CDC}"/>
              </a:ext>
            </a:extLst>
          </p:cNvPr>
          <p:cNvPicPr>
            <a:picLocks noChangeAspect="1"/>
          </p:cNvPicPr>
          <p:nvPr/>
        </p:nvPicPr>
        <p:blipFill>
          <a:blip r:embed="rId2"/>
          <a:stretch>
            <a:fillRect/>
          </a:stretch>
        </p:blipFill>
        <p:spPr>
          <a:xfrm>
            <a:off x="2665698" y="0"/>
            <a:ext cx="6980525" cy="658425"/>
          </a:xfrm>
          <a:prstGeom prst="rect">
            <a:avLst/>
          </a:prstGeom>
        </p:spPr>
      </p:pic>
      <p:sp>
        <p:nvSpPr>
          <p:cNvPr id="6" name="Título 6">
            <a:extLst>
              <a:ext uri="{FF2B5EF4-FFF2-40B4-BE49-F238E27FC236}">
                <a16:creationId xmlns:a16="http://schemas.microsoft.com/office/drawing/2014/main" id="{538DD6FF-7110-ADE1-9F80-B9E08C608701}"/>
              </a:ext>
            </a:extLst>
          </p:cNvPr>
          <p:cNvSpPr txBox="1">
            <a:spLocks/>
          </p:cNvSpPr>
          <p:nvPr/>
        </p:nvSpPr>
        <p:spPr>
          <a:xfrm>
            <a:off x="4347556" y="163796"/>
            <a:ext cx="4322618" cy="313932"/>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Recomendaciones</a:t>
            </a:r>
            <a:endParaRPr lang="es-ES" sz="1600" dirty="0">
              <a:solidFill>
                <a:schemeClr val="bg1"/>
              </a:solidFill>
              <a:latin typeface="Verdana" panose="020B0604030504040204" pitchFamily="34" charset="0"/>
              <a:ea typeface="Verdana" panose="020B0604030504040204" pitchFamily="34" charset="0"/>
            </a:endParaRPr>
          </a:p>
        </p:txBody>
      </p:sp>
      <p:pic>
        <p:nvPicPr>
          <p:cNvPr id="7" name="Picture 4" descr="Your Utah, Your Future - Air Quality">
            <a:extLst>
              <a:ext uri="{FF2B5EF4-FFF2-40B4-BE49-F238E27FC236}">
                <a16:creationId xmlns:a16="http://schemas.microsoft.com/office/drawing/2014/main" id="{66EE5DED-8590-CE29-94AB-73C40137202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800437" y="30332"/>
            <a:ext cx="624026" cy="53062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CE6183E3-0626-EE10-F43C-425F9B88373A}"/>
              </a:ext>
            </a:extLst>
          </p:cNvPr>
          <p:cNvPicPr>
            <a:picLocks noChangeAspect="1"/>
          </p:cNvPicPr>
          <p:nvPr/>
        </p:nvPicPr>
        <p:blipFill>
          <a:blip r:embed="rId5"/>
          <a:stretch>
            <a:fillRect/>
          </a:stretch>
        </p:blipFill>
        <p:spPr>
          <a:xfrm>
            <a:off x="0" y="1056157"/>
            <a:ext cx="12192000" cy="1267968"/>
          </a:xfrm>
          <a:prstGeom prst="rect">
            <a:avLst/>
          </a:prstGeom>
        </p:spPr>
      </p:pic>
      <p:sp>
        <p:nvSpPr>
          <p:cNvPr id="10" name="CuadroTexto 9">
            <a:extLst>
              <a:ext uri="{FF2B5EF4-FFF2-40B4-BE49-F238E27FC236}">
                <a16:creationId xmlns:a16="http://schemas.microsoft.com/office/drawing/2014/main" id="{0CC1EFC4-C241-6F3E-2493-9357F7C75BE1}"/>
              </a:ext>
            </a:extLst>
          </p:cNvPr>
          <p:cNvSpPr txBox="1"/>
          <p:nvPr/>
        </p:nvSpPr>
        <p:spPr>
          <a:xfrm>
            <a:off x="375791" y="1119796"/>
            <a:ext cx="11158549" cy="1015663"/>
          </a:xfrm>
          <a:prstGeom prst="rect">
            <a:avLst/>
          </a:prstGeom>
          <a:noFill/>
        </p:spPr>
        <p:txBody>
          <a:bodyPr wrap="square">
            <a:spAutoFit/>
          </a:bodyPr>
          <a:lstStyle/>
          <a:p>
            <a:pPr marL="0" marR="0" lvl="0" indent="0" algn="just" rtl="0">
              <a:lnSpc>
                <a:spcPct val="100000"/>
              </a:lnSpc>
              <a:spcBef>
                <a:spcPts val="0"/>
              </a:spcBef>
              <a:spcAft>
                <a:spcPts val="0"/>
              </a:spcAft>
              <a:buClr>
                <a:srgbClr val="000000"/>
              </a:buClr>
              <a:buSzPts val="1000"/>
              <a:buFont typeface="Arial"/>
              <a:buNone/>
            </a:pPr>
            <a:r>
              <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El IDEAM, en la temática de calidad del aire tiene la competencia de evaluar e informar sobre los fenómenos meteorológicos que ocasionen el transporte de contaminantes a nivel nacional o global que impacten la calidad del aire del país, por su parte, </a:t>
            </a:r>
            <a:r>
              <a:rPr lang="es-MX" sz="1200" b="0" i="1"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rPr>
              <a:t>“la declaratoria de los niveles de prevención, alerta o emergencia corresponde a las autoridades ambientales competentes con el fin de tomar medidas integrales de control de la contaminación y reducción de la exposición de los receptores de interés, deberá hacerse de manera coordinada con los organismos responsables de la gestión del riesgo a nivel departamental, municipal y distrital” (Resolución 2254 de 2017). </a:t>
            </a:r>
            <a:endParaRPr lang="es-MX" sz="1200" b="0" i="0" u="none" cap="none" dirty="0">
              <a:solidFill>
                <a:schemeClr val="bg1"/>
              </a:solidFill>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11" name="Google Shape;352;p10">
            <a:extLst>
              <a:ext uri="{FF2B5EF4-FFF2-40B4-BE49-F238E27FC236}">
                <a16:creationId xmlns:a16="http://schemas.microsoft.com/office/drawing/2014/main" id="{F2A19796-428D-FA14-CCED-559B60AD5E7E}"/>
              </a:ext>
            </a:extLst>
          </p:cNvPr>
          <p:cNvSpPr txBox="1"/>
          <p:nvPr/>
        </p:nvSpPr>
        <p:spPr>
          <a:xfrm>
            <a:off x="2159074" y="2387764"/>
            <a:ext cx="9407316" cy="4513238"/>
          </a:xfrm>
          <a:prstGeom prst="rect">
            <a:avLst/>
          </a:prstGeom>
          <a:noFill/>
          <a:ln>
            <a:noFill/>
          </a:ln>
        </p:spPr>
        <p:txBody>
          <a:bodyPr spcFirstLastPara="1" wrap="square" lIns="80516" tIns="40235" rIns="80516" bIns="40235" anchor="t" anchorCtr="0">
            <a:spAutoFit/>
          </a:bodyPr>
          <a:lstStyle/>
          <a:p>
            <a:pPr marL="251831" indent="-251831" algn="just">
              <a:buSzPts val="950"/>
              <a:buFont typeface="Courier New" panose="02070309020205020404" pitchFamily="49" charset="0"/>
              <a:buChar char="o"/>
            </a:pP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 las autoridades ambientales locales y regionales </a:t>
            </a:r>
            <a:r>
              <a:rPr lang="es-MX"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en jurisdicción de áreas de amenaza por incendios de la cobertura vegetal, de acuerdo con sus competencias, realizar el respectivo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monitoreo y hacer seguimiento continuo  a la calidad del aire y declarar oportunamente los estados excepcionales de prevención, alerta o emergencia, </a:t>
            </a:r>
            <a:r>
              <a:rPr lang="es-MX"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ante eventuales episodios de contaminación atmosférica,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basados en el análisis de información procedente de las estaciones de monitoreo de los Sistemas de Vigilancia de la Calidad del Aire de su jurisdicción, de acuerdo con los lineamientos definidos en la Resolución 2254 del 2017. En consecuencia, adoptar las medidas necesarias para mitigar la posible afectación sobre la calidad del aire y, por ende, sobre la población.</a:t>
            </a:r>
          </a:p>
          <a:p>
            <a:pPr marL="251831" indent="-251831" algn="just">
              <a:buSzPts val="500"/>
              <a:buFont typeface="Courier New" panose="02070309020205020404" pitchFamily="49" charset="0"/>
              <a:buChar char="o"/>
            </a:pPr>
            <a:endParaRPr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51831" indent="-251831" algn="just">
              <a:buSzPts val="950"/>
              <a:buFont typeface="Courier New" panose="02070309020205020404" pitchFamily="49" charset="0"/>
              <a:buChar char="o"/>
            </a:pP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Se recomienda consultar la información de calidad del aire en tipo real que disponen algunas autoridades ambientales en línea:</a:t>
            </a:r>
          </a:p>
          <a:p>
            <a:pPr marL="266700" algn="just">
              <a:buSzPts val="950"/>
            </a:pPr>
            <a:r>
              <a:rPr lang="es-CO"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Secretaría Distrital de Ambiente de Bogotá - SDA: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6"/>
              </a:rPr>
              <a:t>http://iboca.ambientebogota.gov.co/mapa/</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CO" sz="1200" dirty="0">
                <a:solidFill>
                  <a:srgbClr val="2091C9"/>
                </a:solidFill>
                <a:latin typeface="Verdana" panose="020B0604030504040204" pitchFamily="34" charset="0"/>
                <a:ea typeface="Verdana" panose="020B0604030504040204" pitchFamily="34" charset="0"/>
                <a:sym typeface="Calibri"/>
              </a:rPr>
              <a:t>Corporación Autónoma Regional de Cundinamarca - CAR: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7"/>
              </a:rPr>
              <a:t>http://190.255.43.62/</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CO" sz="1200" dirty="0">
                <a:solidFill>
                  <a:srgbClr val="2091C9"/>
                </a:solidFill>
                <a:latin typeface="Verdana" panose="020B0604030504040204" pitchFamily="34" charset="0"/>
                <a:ea typeface="Verdana" panose="020B0604030504040204" pitchFamily="34" charset="0"/>
                <a:sym typeface="Calibri"/>
              </a:rPr>
              <a:t>Área Metropolitana del Valle de Aburrá - AMVA: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8"/>
              </a:rPr>
              <a:t>https://siata.gov.co/siata_nuevo/</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CO"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Corporación Autónoma Regional de la Guajira - Corpoguajira:</a:t>
            </a:r>
          </a:p>
          <a:p>
            <a:pPr marL="266700" algn="just">
              <a:buSzPts val="950"/>
            </a:pP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9"/>
              </a:rPr>
              <a:t>https://suite.ambiensq.com/#!/mapaMonitoreo/cpg</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CO"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Corporación Autónoma Regional del Cesar - </a:t>
            </a:r>
            <a:r>
              <a:rPr lang="es-CO" sz="1200" dirty="0" err="1">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Corpocesar</a:t>
            </a:r>
            <a:r>
              <a:rPr lang="es-CO"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10"/>
              </a:rPr>
              <a:t>https://suite.ambiensq.com/#!/mapaMonitoreo/cpc</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CO"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Corporación Autónoma Regional de Antioquia: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11"/>
              </a:rPr>
              <a:t>https://geopiragua.corantioquia.gov.co/red-automatica</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MX"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Corporación Autónoma Regional Para la Defensa de la Meseta Bucaramanga - CDMB: </a:t>
            </a:r>
          </a:p>
          <a:p>
            <a:pPr marL="266700" algn="just">
              <a:buSzPts val="950"/>
            </a:pP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12"/>
              </a:rPr>
              <a:t>https://suite.ambiensq.com/#!/mapaMonitoreo/cdmb</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r>
              <a:rPr lang="es-MX"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Corporación Autónoma Regional de Caldas - </a:t>
            </a:r>
            <a:r>
              <a:rPr lang="es-CO" sz="1200" dirty="0" err="1">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Corpocaldas</a:t>
            </a:r>
            <a:r>
              <a:rPr lang="es-CO" sz="1200"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13"/>
              </a:rPr>
              <a:t>https://cdiac.manizales.unal.edu.co/geoportal-simac/</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6700" algn="just">
              <a:buSzPts val="950"/>
            </a:pP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51831" indent="-251831" algn="just">
              <a:buSzPts val="950"/>
              <a:buFont typeface="Courier New" panose="02070309020205020404" pitchFamily="49" charset="0"/>
              <a:buChar char="o"/>
            </a:pP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Para más información sobre el estado de la calidad en Colombia, consulte aquí el último informe anual (2025) que elabora el Ideam: </a:t>
            </a:r>
            <a:r>
              <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14"/>
              </a:rPr>
              <a:t>https://www.ideam.gov.co/sala-de-prensa/informes/Estado-de-la-calidad-del-aire</a:t>
            </a:r>
            <a:endParaRPr lang="es-CO" sz="12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51831" indent="-251831" algn="just">
              <a:buSzPts val="950"/>
              <a:buFont typeface="Courier New" panose="02070309020205020404" pitchFamily="49" charset="0"/>
              <a:buChar char="o"/>
            </a:pPr>
            <a:endParaRPr lang="es-CO" sz="1200" b="1" u="sng"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p:txBody>
      </p:sp>
      <p:pic>
        <p:nvPicPr>
          <p:cNvPr id="12" name="Picture 4" descr="Ambiental - Iconos gratis de naturaleza">
            <a:extLst>
              <a:ext uri="{FF2B5EF4-FFF2-40B4-BE49-F238E27FC236}">
                <a16:creationId xmlns:a16="http://schemas.microsoft.com/office/drawing/2014/main" id="{E02FA4A0-FCE2-309D-0B32-B123F401F2C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5791" y="3050498"/>
            <a:ext cx="1579719" cy="1579719"/>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350;p10">
            <a:extLst>
              <a:ext uri="{FF2B5EF4-FFF2-40B4-BE49-F238E27FC236}">
                <a16:creationId xmlns:a16="http://schemas.microsoft.com/office/drawing/2014/main" id="{24886E6B-786B-69A5-A283-AFF058C62A06}"/>
              </a:ext>
            </a:extLst>
          </p:cNvPr>
          <p:cNvSpPr txBox="1"/>
          <p:nvPr/>
        </p:nvSpPr>
        <p:spPr>
          <a:xfrm>
            <a:off x="470408" y="4782892"/>
            <a:ext cx="1329722" cy="573698"/>
          </a:xfrm>
          <a:prstGeom prst="rect">
            <a:avLst/>
          </a:prstGeom>
          <a:noFill/>
          <a:ln>
            <a:noFill/>
          </a:ln>
        </p:spPr>
        <p:txBody>
          <a:bodyPr spcFirstLastPara="1" wrap="square" lIns="80516" tIns="40235" rIns="80516" bIns="40235" anchor="t" anchorCtr="0">
            <a:spAutoFit/>
          </a:bodyPr>
          <a:lstStyle/>
          <a:p>
            <a:pPr algn="ctr">
              <a:buSzPts val="1166"/>
            </a:pPr>
            <a:r>
              <a:rPr lang="es-CO"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Sector Ambiente</a:t>
            </a:r>
            <a:endParaRPr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14" name="Google Shape;130;p5">
            <a:extLst>
              <a:ext uri="{FF2B5EF4-FFF2-40B4-BE49-F238E27FC236}">
                <a16:creationId xmlns:a16="http://schemas.microsoft.com/office/drawing/2014/main" id="{E68C89E2-2D20-585B-B2FB-FB070F6007FC}"/>
              </a:ext>
            </a:extLst>
          </p:cNvPr>
          <p:cNvSpPr/>
          <p:nvPr/>
        </p:nvSpPr>
        <p:spPr>
          <a:xfrm rot="10800000" flipH="1">
            <a:off x="2098386" y="2387764"/>
            <a:ext cx="94616" cy="4025900"/>
          </a:xfrm>
          <a:custGeom>
            <a:avLst/>
            <a:gdLst/>
            <a:ahLst/>
            <a:cxnLst/>
            <a:rect l="l" t="t" r="r" b="b"/>
            <a:pathLst>
              <a:path w="120000" h="6759790" extrusionOk="0">
                <a:moveTo>
                  <a:pt x="0" y="0"/>
                </a:moveTo>
                <a:lnTo>
                  <a:pt x="0" y="6759790"/>
                </a:lnTo>
              </a:path>
            </a:pathLst>
          </a:custGeom>
          <a:noFill/>
          <a:ln w="19050" cap="flat" cmpd="sng">
            <a:solidFill>
              <a:srgbClr val="2091C9"/>
            </a:solidFill>
            <a:prstDash val="sysDash"/>
            <a:round/>
            <a:headEnd type="none" w="sm" len="sm"/>
            <a:tailEnd type="none" w="sm" len="sm"/>
          </a:ln>
        </p:spPr>
        <p:txBody>
          <a:bodyPr spcFirstLastPara="1" wrap="square" lIns="0" tIns="0" rIns="0" bIns="0" anchor="t" anchorCtr="0">
            <a:noAutofit/>
          </a:bodyPr>
          <a:lstStyle/>
          <a:p>
            <a:pPr>
              <a:buSzPts val="1800"/>
            </a:pPr>
            <a:endParaRPr sz="1585" dirty="0">
              <a:latin typeface="Calibri"/>
              <a:ea typeface="Calibri"/>
              <a:cs typeface="Calibri"/>
              <a:sym typeface="Calibri"/>
            </a:endParaRPr>
          </a:p>
        </p:txBody>
      </p:sp>
    </p:spTree>
    <p:extLst>
      <p:ext uri="{BB962C8B-B14F-4D97-AF65-F5344CB8AC3E}">
        <p14:creationId xmlns:p14="http://schemas.microsoft.com/office/powerpoint/2010/main" val="1798461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D73761A-D282-B0E8-33BF-664D67D98CDC}"/>
              </a:ext>
            </a:extLst>
          </p:cNvPr>
          <p:cNvPicPr>
            <a:picLocks noChangeAspect="1"/>
          </p:cNvPicPr>
          <p:nvPr/>
        </p:nvPicPr>
        <p:blipFill>
          <a:blip r:embed="rId2"/>
          <a:stretch>
            <a:fillRect/>
          </a:stretch>
        </p:blipFill>
        <p:spPr>
          <a:xfrm>
            <a:off x="2665698" y="0"/>
            <a:ext cx="6980525" cy="658425"/>
          </a:xfrm>
          <a:prstGeom prst="rect">
            <a:avLst/>
          </a:prstGeom>
        </p:spPr>
      </p:pic>
      <p:sp>
        <p:nvSpPr>
          <p:cNvPr id="6" name="Título 6">
            <a:extLst>
              <a:ext uri="{FF2B5EF4-FFF2-40B4-BE49-F238E27FC236}">
                <a16:creationId xmlns:a16="http://schemas.microsoft.com/office/drawing/2014/main" id="{538DD6FF-7110-ADE1-9F80-B9E08C608701}"/>
              </a:ext>
            </a:extLst>
          </p:cNvPr>
          <p:cNvSpPr txBox="1">
            <a:spLocks/>
          </p:cNvSpPr>
          <p:nvPr/>
        </p:nvSpPr>
        <p:spPr>
          <a:xfrm>
            <a:off x="4347556" y="163796"/>
            <a:ext cx="4322618" cy="313932"/>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Recomendaciones</a:t>
            </a:r>
            <a:endParaRPr lang="es-ES" sz="1600" dirty="0">
              <a:solidFill>
                <a:schemeClr val="bg1"/>
              </a:solidFill>
              <a:latin typeface="Verdana" panose="020B0604030504040204" pitchFamily="34" charset="0"/>
              <a:ea typeface="Verdana" panose="020B0604030504040204" pitchFamily="34" charset="0"/>
            </a:endParaRPr>
          </a:p>
        </p:txBody>
      </p:sp>
      <p:pic>
        <p:nvPicPr>
          <p:cNvPr id="7" name="Picture 4" descr="Your Utah, Your Future - Air Quality">
            <a:extLst>
              <a:ext uri="{FF2B5EF4-FFF2-40B4-BE49-F238E27FC236}">
                <a16:creationId xmlns:a16="http://schemas.microsoft.com/office/drawing/2014/main" id="{66EE5DED-8590-CE29-94AB-73C40137202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800437" y="30332"/>
            <a:ext cx="624026" cy="53062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52;p10">
            <a:extLst>
              <a:ext uri="{FF2B5EF4-FFF2-40B4-BE49-F238E27FC236}">
                <a16:creationId xmlns:a16="http://schemas.microsoft.com/office/drawing/2014/main" id="{17D9DB52-9BA7-A1DE-0386-74809261FCEF}"/>
              </a:ext>
            </a:extLst>
          </p:cNvPr>
          <p:cNvSpPr txBox="1"/>
          <p:nvPr/>
        </p:nvSpPr>
        <p:spPr>
          <a:xfrm>
            <a:off x="2465998" y="1335456"/>
            <a:ext cx="9101936" cy="4907192"/>
          </a:xfrm>
          <a:prstGeom prst="rect">
            <a:avLst/>
          </a:prstGeom>
          <a:noFill/>
          <a:ln>
            <a:noFill/>
          </a:ln>
        </p:spPr>
        <p:txBody>
          <a:bodyPr spcFirstLastPara="1" wrap="square" lIns="80516" tIns="40235" rIns="80516" bIns="40235" anchor="t" anchorCtr="0">
            <a:spAutoFit/>
          </a:bodyPr>
          <a:lstStyle/>
          <a:p>
            <a:pPr algn="just">
              <a:lnSpc>
                <a:spcPct val="80000"/>
              </a:lnSpc>
              <a:buSzPts val="950"/>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En caso de que la autoridad ambiental de la jurisdicción declare un nivel de prevención, alerta o emergencia:</a:t>
            </a:r>
          </a:p>
          <a:p>
            <a:pPr algn="just">
              <a:lnSpc>
                <a:spcPct val="80000"/>
              </a:lnSpc>
              <a:buSzPts val="950"/>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Mantener el esquema de recomendaciones impartidas por el sector salud, ambiente y organismos de gestión de riesgo a nivel departamental, municipal y distrital.</a:t>
            </a: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Estar alerta frente a la presencia de signos y síntomas respiratorios, como: aumento de la dificultad para respirar, tos, expectoración o silbidos en el pecho para consultar oportunamente al servicio de salud.</a:t>
            </a: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 las  personas extremadamente sensibles con asma y adultos con enfermedad </a:t>
            </a:r>
            <a:r>
              <a:rPr lang="es-CO" sz="1400"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cardio</a:t>
            </a: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-cerebrovascular como hipertensión arterial, enfermedad isquémica del miocardio o pulmonar como asma, enfisema y bronquitis crónica, se recomienda reducir la actividad física fuerte o prolongada. Así mismo, en dado caso, se recomienda, utilizar continuamente los medios de protección personal como gafas o tapabocas.</a:t>
            </a: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Dada la baja nubosidad, es posible mayores intensidades de radiación global en superficie, consecuentemente altos niveles de radiación ultravioleta, por lo que se sugieren las siguientes recomendaciones de exposición saludable al sol: </a:t>
            </a: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5"/>
              </a:rPr>
              <a:t>https://www.ideam.gov.co/sala-de-prensa/boletines/Bolet%C3%ADn-Clima-y-Salud</a:t>
            </a: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51831" indent="-251831"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Se recomienda consultar la información generada por el Ministerio de Salud y protección social en el siguiente enlace:</a:t>
            </a:r>
          </a:p>
          <a:p>
            <a:pPr marL="265113" algn="just">
              <a:lnSpc>
                <a:spcPct val="80000"/>
              </a:lnSpc>
              <a:buSzPts val="950"/>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6"/>
              </a:rPr>
              <a:t>https://www.minsalud.gov.co/</a:t>
            </a: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51831" indent="-251831"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Las recomendaciones en relación con el clima y la salud las podrá encontrar en:</a:t>
            </a:r>
          </a:p>
          <a:p>
            <a:pPr algn="just">
              <a:lnSpc>
                <a:spcPct val="80000"/>
              </a:lnSpc>
              <a:buSzPts val="950"/>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     </a:t>
            </a: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5"/>
              </a:rPr>
              <a:t>https://www.ideam.gov.co/sala-de-prensa/boletines/Bolet%C3%ADn-Clima-y-Salud</a:t>
            </a: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lgn="just">
              <a:lnSpc>
                <a:spcPct val="80000"/>
              </a:lnSpc>
              <a:buSzPts val="950"/>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p:txBody>
      </p:sp>
      <p:pic>
        <p:nvPicPr>
          <p:cNvPr id="4" name="Picture 4" descr="https://cdn-icons-png.flaticon.com/512/5759/5759472.png">
            <a:extLst>
              <a:ext uri="{FF2B5EF4-FFF2-40B4-BE49-F238E27FC236}">
                <a16:creationId xmlns:a16="http://schemas.microsoft.com/office/drawing/2014/main" id="{197B9BFB-914C-FE89-603C-0D076E1BA30E}"/>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256543" y="2086395"/>
            <a:ext cx="1707840" cy="1707840"/>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350;p10">
            <a:extLst>
              <a:ext uri="{FF2B5EF4-FFF2-40B4-BE49-F238E27FC236}">
                <a16:creationId xmlns:a16="http://schemas.microsoft.com/office/drawing/2014/main" id="{3785593D-2C2A-B7C3-C429-D4259505EDCD}"/>
              </a:ext>
            </a:extLst>
          </p:cNvPr>
          <p:cNvSpPr txBox="1"/>
          <p:nvPr/>
        </p:nvSpPr>
        <p:spPr>
          <a:xfrm>
            <a:off x="256543" y="4042862"/>
            <a:ext cx="1561747" cy="573698"/>
          </a:xfrm>
          <a:prstGeom prst="rect">
            <a:avLst/>
          </a:prstGeom>
          <a:noFill/>
          <a:ln>
            <a:noFill/>
          </a:ln>
        </p:spPr>
        <p:txBody>
          <a:bodyPr spcFirstLastPara="1" wrap="square" lIns="80516" tIns="40235" rIns="80516" bIns="40235" anchor="t" anchorCtr="0">
            <a:spAutoFit/>
          </a:bodyPr>
          <a:lstStyle/>
          <a:p>
            <a:pPr algn="ctr">
              <a:buSzPts val="1166"/>
            </a:pPr>
            <a:r>
              <a:rPr lang="es-CO"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Sector Salud</a:t>
            </a:r>
            <a:endParaRPr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15" name="Google Shape;130;p5">
            <a:extLst>
              <a:ext uri="{FF2B5EF4-FFF2-40B4-BE49-F238E27FC236}">
                <a16:creationId xmlns:a16="http://schemas.microsoft.com/office/drawing/2014/main" id="{B8968160-FE56-CB12-3FAC-4094C3C4F857}"/>
              </a:ext>
            </a:extLst>
          </p:cNvPr>
          <p:cNvSpPr/>
          <p:nvPr/>
        </p:nvSpPr>
        <p:spPr>
          <a:xfrm rot="10800000" flipH="1">
            <a:off x="2129530" y="943084"/>
            <a:ext cx="318553" cy="5583839"/>
          </a:xfrm>
          <a:custGeom>
            <a:avLst/>
            <a:gdLst/>
            <a:ahLst/>
            <a:cxnLst/>
            <a:rect l="l" t="t" r="r" b="b"/>
            <a:pathLst>
              <a:path w="120000" h="6759790" extrusionOk="0">
                <a:moveTo>
                  <a:pt x="0" y="0"/>
                </a:moveTo>
                <a:lnTo>
                  <a:pt x="0" y="6759790"/>
                </a:lnTo>
              </a:path>
            </a:pathLst>
          </a:custGeom>
          <a:noFill/>
          <a:ln w="19050" cap="flat" cmpd="sng">
            <a:solidFill>
              <a:srgbClr val="2091C9"/>
            </a:solidFill>
            <a:prstDash val="sysDash"/>
            <a:round/>
            <a:headEnd type="none" w="sm" len="sm"/>
            <a:tailEnd type="none" w="sm" len="sm"/>
          </a:ln>
        </p:spPr>
        <p:txBody>
          <a:bodyPr spcFirstLastPara="1" wrap="square" lIns="0" tIns="0" rIns="0" bIns="0" anchor="t" anchorCtr="0">
            <a:noAutofit/>
          </a:bodyPr>
          <a:lstStyle/>
          <a:p>
            <a:pPr>
              <a:buSzPts val="1800"/>
            </a:pPr>
            <a:endParaRPr sz="1585" dirty="0">
              <a:latin typeface="Calibri"/>
              <a:ea typeface="Calibri"/>
              <a:cs typeface="Calibri"/>
              <a:sym typeface="Calibri"/>
            </a:endParaRPr>
          </a:p>
        </p:txBody>
      </p:sp>
    </p:spTree>
    <p:extLst>
      <p:ext uri="{BB962C8B-B14F-4D97-AF65-F5344CB8AC3E}">
        <p14:creationId xmlns:p14="http://schemas.microsoft.com/office/powerpoint/2010/main" val="738671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D73761A-D282-B0E8-33BF-664D67D98CDC}"/>
              </a:ext>
            </a:extLst>
          </p:cNvPr>
          <p:cNvPicPr>
            <a:picLocks noChangeAspect="1"/>
          </p:cNvPicPr>
          <p:nvPr/>
        </p:nvPicPr>
        <p:blipFill>
          <a:blip r:embed="rId2"/>
          <a:stretch>
            <a:fillRect/>
          </a:stretch>
        </p:blipFill>
        <p:spPr>
          <a:xfrm>
            <a:off x="2665698" y="0"/>
            <a:ext cx="6980525" cy="658425"/>
          </a:xfrm>
          <a:prstGeom prst="rect">
            <a:avLst/>
          </a:prstGeom>
        </p:spPr>
      </p:pic>
      <p:sp>
        <p:nvSpPr>
          <p:cNvPr id="6" name="Título 6">
            <a:extLst>
              <a:ext uri="{FF2B5EF4-FFF2-40B4-BE49-F238E27FC236}">
                <a16:creationId xmlns:a16="http://schemas.microsoft.com/office/drawing/2014/main" id="{538DD6FF-7110-ADE1-9F80-B9E08C608701}"/>
              </a:ext>
            </a:extLst>
          </p:cNvPr>
          <p:cNvSpPr txBox="1">
            <a:spLocks/>
          </p:cNvSpPr>
          <p:nvPr/>
        </p:nvSpPr>
        <p:spPr>
          <a:xfrm>
            <a:off x="4347556" y="163796"/>
            <a:ext cx="4322618" cy="313932"/>
          </a:xfrm>
          <a:prstGeom prst="rect">
            <a:avLst/>
          </a:prstGeom>
          <a:noFill/>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solidFill>
                  <a:schemeClr val="bg1"/>
                </a:solidFill>
                <a:latin typeface="Verdana" panose="020B0604030504040204" pitchFamily="34" charset="0"/>
                <a:ea typeface="Verdana" panose="020B0604030504040204" pitchFamily="34" charset="0"/>
              </a:rPr>
              <a:t>Recomendaciones</a:t>
            </a:r>
            <a:endParaRPr lang="es-ES" sz="1600" dirty="0">
              <a:solidFill>
                <a:schemeClr val="bg1"/>
              </a:solidFill>
              <a:latin typeface="Verdana" panose="020B0604030504040204" pitchFamily="34" charset="0"/>
              <a:ea typeface="Verdana" panose="020B0604030504040204" pitchFamily="34" charset="0"/>
            </a:endParaRPr>
          </a:p>
        </p:txBody>
      </p:sp>
      <p:pic>
        <p:nvPicPr>
          <p:cNvPr id="7" name="Picture 4" descr="Your Utah, Your Future - Air Quality">
            <a:extLst>
              <a:ext uri="{FF2B5EF4-FFF2-40B4-BE49-F238E27FC236}">
                <a16:creationId xmlns:a16="http://schemas.microsoft.com/office/drawing/2014/main" id="{66EE5DED-8590-CE29-94AB-73C40137202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2667" b="78667" l="23556" r="81778">
                        <a14:foregroundMark x1="80000" y1="64444" x2="80000" y2="64444"/>
                        <a14:foregroundMark x1="60889" y1="73778" x2="60889" y2="73778"/>
                        <a14:foregroundMark x1="55111" y1="78667" x2="55111" y2="78667"/>
                        <a14:foregroundMark x1="51111" y1="34222" x2="51111" y2="34222"/>
                        <a14:foregroundMark x1="46222" y1="22667" x2="46222" y2="22667"/>
                      </a14:backgroundRemoval>
                    </a14:imgEffect>
                  </a14:imgLayer>
                </a14:imgProps>
              </a:ext>
              <a:ext uri="{28A0092B-C50C-407E-A947-70E740481C1C}">
                <a14:useLocalDpi xmlns:a14="http://schemas.microsoft.com/office/drawing/2010/main" val="0"/>
              </a:ext>
            </a:extLst>
          </a:blip>
          <a:srcRect l="16586" t="19163" r="10126" b="18517"/>
          <a:stretch/>
        </p:blipFill>
        <p:spPr bwMode="auto">
          <a:xfrm>
            <a:off x="3800437" y="30332"/>
            <a:ext cx="624026" cy="530626"/>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352;p10">
            <a:extLst>
              <a:ext uri="{FF2B5EF4-FFF2-40B4-BE49-F238E27FC236}">
                <a16:creationId xmlns:a16="http://schemas.microsoft.com/office/drawing/2014/main" id="{02740606-927E-9F28-8402-8847114D845D}"/>
              </a:ext>
            </a:extLst>
          </p:cNvPr>
          <p:cNvSpPr txBox="1"/>
          <p:nvPr/>
        </p:nvSpPr>
        <p:spPr>
          <a:xfrm>
            <a:off x="2998613" y="977865"/>
            <a:ext cx="8266997" cy="2666579"/>
          </a:xfrm>
          <a:prstGeom prst="rect">
            <a:avLst/>
          </a:prstGeom>
          <a:noFill/>
          <a:ln>
            <a:noFill/>
          </a:ln>
        </p:spPr>
        <p:txBody>
          <a:bodyPr spcFirstLastPara="1" wrap="square" lIns="80516" tIns="40235" rIns="80516" bIns="40235" anchor="t" anchorCtr="0">
            <a:spAutoFit/>
          </a:bodyPr>
          <a:lstStyle/>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 los Consejos de Gestión de Riesgo de Desastres Departamentales Distritales y Municipales (Art. 15 de la Ley 1523), y a las autoridades ambientales regionales y locales, mantener activos los planes de prevención y atención de incendios con el fin de evitar la ocurrencia y propagación de los mismos, especialmente en áreas de reserva forestal y de Parques Nacionales Naturales.</a:t>
            </a: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 los sistemas regionales y locales de bomberos, disponer de los elementos y la logística necesaria para la atención oportuna de eventos de incendio de la cobertura vegetal.</a:t>
            </a: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51831" indent="-251831" algn="just">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Se recomienda consultar los distintos boletines técnicos que emite el Ideam en el siguiente enlace: </a:t>
            </a:r>
          </a:p>
          <a:p>
            <a:pPr marL="265113" algn="just">
              <a:buSzPts val="950"/>
            </a:pPr>
            <a:r>
              <a:rPr lang="es-CO" sz="1400" u="sng"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hlinkClick r:id="rId5"/>
              </a:rPr>
              <a:t>https://www.ideam.gov.co/sala-de-prensa/boletines</a:t>
            </a:r>
            <a:endParaRPr lang="es-CO" sz="1400" u="sng"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65113" algn="just">
              <a:buSzPts val="950"/>
            </a:pPr>
            <a:endParaRPr lang="es-CO" sz="1400" u="sng"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p:txBody>
      </p:sp>
      <p:pic>
        <p:nvPicPr>
          <p:cNvPr id="9" name="Imagen 8">
            <a:extLst>
              <a:ext uri="{FF2B5EF4-FFF2-40B4-BE49-F238E27FC236}">
                <a16:creationId xmlns:a16="http://schemas.microsoft.com/office/drawing/2014/main" id="{FF2AD6F4-DD05-DD81-C7F1-4162C922CEB1}"/>
              </a:ext>
            </a:extLst>
          </p:cNvPr>
          <p:cNvPicPr>
            <a:picLocks noChangeAspect="1"/>
          </p:cNvPicPr>
          <p:nvPr/>
        </p:nvPicPr>
        <p:blipFill rotWithShape="1">
          <a:blip r:embed="rId6"/>
          <a:srcRect l="27990" t="10131" r="30116" b="28532"/>
          <a:stretch/>
        </p:blipFill>
        <p:spPr>
          <a:xfrm>
            <a:off x="1122499" y="1046929"/>
            <a:ext cx="1013553" cy="1156771"/>
          </a:xfrm>
          <a:prstGeom prst="rect">
            <a:avLst/>
          </a:prstGeom>
        </p:spPr>
      </p:pic>
      <p:sp>
        <p:nvSpPr>
          <p:cNvPr id="10" name="Google Shape;350;p10">
            <a:extLst>
              <a:ext uri="{FF2B5EF4-FFF2-40B4-BE49-F238E27FC236}">
                <a16:creationId xmlns:a16="http://schemas.microsoft.com/office/drawing/2014/main" id="{CC0E3FC2-51D3-24D5-8FD2-E62BD7D6E991}"/>
              </a:ext>
            </a:extLst>
          </p:cNvPr>
          <p:cNvSpPr txBox="1"/>
          <p:nvPr/>
        </p:nvSpPr>
        <p:spPr>
          <a:xfrm>
            <a:off x="611162" y="2362859"/>
            <a:ext cx="2225409" cy="1066141"/>
          </a:xfrm>
          <a:prstGeom prst="rect">
            <a:avLst/>
          </a:prstGeom>
          <a:noFill/>
          <a:ln>
            <a:noFill/>
          </a:ln>
        </p:spPr>
        <p:txBody>
          <a:bodyPr spcFirstLastPara="1" wrap="square" lIns="80516" tIns="40235" rIns="80516" bIns="40235" anchor="t" anchorCtr="0">
            <a:spAutoFit/>
          </a:bodyPr>
          <a:lstStyle/>
          <a:p>
            <a:pPr algn="ctr">
              <a:buSzPts val="1166"/>
            </a:pPr>
            <a:r>
              <a:rPr lang="es-CO"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Sistema Nacional de Gestión del Riesgo de Desastres</a:t>
            </a:r>
          </a:p>
        </p:txBody>
      </p:sp>
      <p:sp>
        <p:nvSpPr>
          <p:cNvPr id="11" name="Google Shape;130;p5">
            <a:extLst>
              <a:ext uri="{FF2B5EF4-FFF2-40B4-BE49-F238E27FC236}">
                <a16:creationId xmlns:a16="http://schemas.microsoft.com/office/drawing/2014/main" id="{BCB2BAAB-20BD-EE29-B914-DD5301A14CFE}"/>
              </a:ext>
            </a:extLst>
          </p:cNvPr>
          <p:cNvSpPr/>
          <p:nvPr/>
        </p:nvSpPr>
        <p:spPr>
          <a:xfrm rot="5400000" flipH="1">
            <a:off x="5928459" y="-1721563"/>
            <a:ext cx="307653" cy="10311791"/>
          </a:xfrm>
          <a:custGeom>
            <a:avLst/>
            <a:gdLst/>
            <a:ahLst/>
            <a:cxnLst/>
            <a:rect l="l" t="t" r="r" b="b"/>
            <a:pathLst>
              <a:path w="120000" h="6759790" extrusionOk="0">
                <a:moveTo>
                  <a:pt x="0" y="0"/>
                </a:moveTo>
                <a:lnTo>
                  <a:pt x="0" y="6759790"/>
                </a:lnTo>
              </a:path>
            </a:pathLst>
          </a:custGeom>
          <a:noFill/>
          <a:ln w="19050" cap="flat" cmpd="sng">
            <a:solidFill>
              <a:srgbClr val="2091C9"/>
            </a:solidFill>
            <a:prstDash val="sysDash"/>
            <a:round/>
            <a:headEnd type="none" w="sm" len="sm"/>
            <a:tailEnd type="none" w="sm" len="sm"/>
          </a:ln>
        </p:spPr>
        <p:txBody>
          <a:bodyPr spcFirstLastPara="1" wrap="square" lIns="0" tIns="0" rIns="0" bIns="0" anchor="t" anchorCtr="0">
            <a:noAutofit/>
          </a:bodyPr>
          <a:lstStyle/>
          <a:p>
            <a:pPr>
              <a:buSzPts val="1800"/>
            </a:pPr>
            <a:endParaRPr sz="1585" dirty="0">
              <a:latin typeface="Calibri"/>
              <a:ea typeface="Calibri"/>
              <a:cs typeface="Calibri"/>
              <a:sym typeface="Calibri"/>
            </a:endParaRPr>
          </a:p>
        </p:txBody>
      </p:sp>
      <p:sp>
        <p:nvSpPr>
          <p:cNvPr id="12" name="Rectángulo 11">
            <a:extLst>
              <a:ext uri="{FF2B5EF4-FFF2-40B4-BE49-F238E27FC236}">
                <a16:creationId xmlns:a16="http://schemas.microsoft.com/office/drawing/2014/main" id="{4AF80367-23BF-0606-85C5-5566EDE6B73E}"/>
              </a:ext>
            </a:extLst>
          </p:cNvPr>
          <p:cNvSpPr/>
          <p:nvPr/>
        </p:nvSpPr>
        <p:spPr>
          <a:xfrm>
            <a:off x="2998614" y="4085996"/>
            <a:ext cx="8266996" cy="2149514"/>
          </a:xfrm>
          <a:prstGeom prst="rect">
            <a:avLst/>
          </a:prstGeom>
          <a:noFill/>
          <a:ln>
            <a:noFill/>
          </a:ln>
        </p:spPr>
        <p:txBody>
          <a:bodyPr spcFirstLastPara="1" wrap="square" lIns="80516" tIns="40235" rIns="80516" bIns="40235" anchor="t" anchorCtr="0">
            <a:spAutoFit/>
          </a:bodyPr>
          <a:lstStyle/>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 las personas que realizan quemas abiertas controladas para actividades agrícolas y mineras, se les recuerda que, para permitir su realización, deben cumplir con los requisitos, términos y condiciones establecidos en la Resolución No. 532 de 2005 del Ministerio de Ambiente, Vivienda y Desarrollo Territorial hoy Ministerio de Ambiente y Desarrollo Sostenible. </a:t>
            </a:r>
          </a:p>
          <a:p>
            <a:pPr marL="285750" indent="-285750" algn="just">
              <a:lnSpc>
                <a:spcPct val="80000"/>
              </a:lnSpc>
              <a:buSzPts val="950"/>
              <a:buFont typeface="Courier New" panose="02070309020205020404" pitchFamily="49" charset="0"/>
              <a:buChar char="o"/>
            </a:pPr>
            <a:endPar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r>
              <a:rPr lang="es-CO"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Todas las recomendaciones necesarias con respecto a efectos y recomendaciones para el sector agropecuario por regiones y departamentos, las podrá encontrar en el enlace:</a:t>
            </a:r>
          </a:p>
          <a:p>
            <a:pPr marL="285750" indent="-285750" algn="just">
              <a:lnSpc>
                <a:spcPct val="80000"/>
              </a:lnSpc>
              <a:buSzPts val="950"/>
              <a:buFont typeface="Courier New" panose="02070309020205020404" pitchFamily="49" charset="0"/>
              <a:buChar char="o"/>
            </a:pPr>
            <a:r>
              <a:rPr lang="es-CO" sz="1400" u="sng" dirty="0">
                <a:solidFill>
                  <a:schemeClr val="accent1"/>
                </a:solidFill>
                <a:latin typeface="Verdana" panose="020B0604030504040204" pitchFamily="34" charset="0"/>
                <a:ea typeface="Verdana" panose="020B0604030504040204" pitchFamily="34" charset="0"/>
                <a:cs typeface="Verdana" panose="020B0604030504040204" pitchFamily="34" charset="0"/>
                <a:sym typeface="Calibri"/>
                <a:hlinkClick r:id="rId7"/>
              </a:rPr>
              <a:t>https://www.ideam.gov.co/sala-de-prensa/boletines/Bolet%C3%ADn-Semanal-para-el-Sector-Agr%C3%ADcola-(BSA)</a:t>
            </a:r>
            <a:endParaRPr lang="es-CO" sz="1400" u="sng" dirty="0">
              <a:solidFill>
                <a:schemeClr val="accent1"/>
              </a:solidFill>
              <a:latin typeface="Verdana" panose="020B0604030504040204" pitchFamily="34" charset="0"/>
              <a:ea typeface="Verdana" panose="020B0604030504040204" pitchFamily="34" charset="0"/>
              <a:cs typeface="Verdana" panose="020B0604030504040204" pitchFamily="34" charset="0"/>
              <a:sym typeface="Calibri"/>
            </a:endParaRPr>
          </a:p>
          <a:p>
            <a:pPr marL="285750" indent="-285750" algn="just">
              <a:lnSpc>
                <a:spcPct val="80000"/>
              </a:lnSpc>
              <a:buSzPts val="950"/>
              <a:buFont typeface="Courier New" panose="02070309020205020404" pitchFamily="49" charset="0"/>
              <a:buChar char="o"/>
            </a:pPr>
            <a:endParaRPr lang="es-CO" sz="1400" u="sng" dirty="0">
              <a:solidFill>
                <a:schemeClr val="accent1"/>
              </a:solidFill>
              <a:latin typeface="Verdana" panose="020B0604030504040204" pitchFamily="34" charset="0"/>
              <a:ea typeface="Verdana" panose="020B0604030504040204" pitchFamily="34" charset="0"/>
              <a:cs typeface="Verdana" panose="020B0604030504040204" pitchFamily="34" charset="0"/>
              <a:sym typeface="Calibri"/>
            </a:endParaRPr>
          </a:p>
        </p:txBody>
      </p:sp>
      <p:pic>
        <p:nvPicPr>
          <p:cNvPr id="13" name="Imagen 12">
            <a:extLst>
              <a:ext uri="{FF2B5EF4-FFF2-40B4-BE49-F238E27FC236}">
                <a16:creationId xmlns:a16="http://schemas.microsoft.com/office/drawing/2014/main" id="{B83B88E1-E81D-A367-2297-4F71A31E7CA2}"/>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1681" r="97479">
                        <a14:foregroundMark x1="67647" y1="49057" x2="67647" y2="49057"/>
                      </a14:backgroundRemoval>
                    </a14:imgEffect>
                  </a14:imgLayer>
                </a14:imgProps>
              </a:ext>
              <a:ext uri="{28A0092B-C50C-407E-A947-70E740481C1C}">
                <a14:useLocalDpi xmlns:a14="http://schemas.microsoft.com/office/drawing/2010/main" val="0"/>
              </a:ext>
            </a:extLst>
          </a:blip>
          <a:stretch>
            <a:fillRect/>
          </a:stretch>
        </p:blipFill>
        <p:spPr>
          <a:xfrm>
            <a:off x="1001964" y="3908134"/>
            <a:ext cx="1443803" cy="1286077"/>
          </a:xfrm>
          <a:prstGeom prst="rect">
            <a:avLst/>
          </a:prstGeom>
        </p:spPr>
      </p:pic>
      <p:sp>
        <p:nvSpPr>
          <p:cNvPr id="14" name="Google Shape;350;p10">
            <a:extLst>
              <a:ext uri="{FF2B5EF4-FFF2-40B4-BE49-F238E27FC236}">
                <a16:creationId xmlns:a16="http://schemas.microsoft.com/office/drawing/2014/main" id="{42FADC52-DFDD-AFE8-DEDA-1067B633D648}"/>
              </a:ext>
            </a:extLst>
          </p:cNvPr>
          <p:cNvSpPr txBox="1"/>
          <p:nvPr/>
        </p:nvSpPr>
        <p:spPr>
          <a:xfrm>
            <a:off x="873873" y="5317103"/>
            <a:ext cx="1699983" cy="573698"/>
          </a:xfrm>
          <a:prstGeom prst="rect">
            <a:avLst/>
          </a:prstGeom>
          <a:noFill/>
          <a:ln>
            <a:noFill/>
          </a:ln>
        </p:spPr>
        <p:txBody>
          <a:bodyPr spcFirstLastPara="1" wrap="square" lIns="80516" tIns="40235" rIns="80516" bIns="40235" anchor="t" anchorCtr="0">
            <a:spAutoFit/>
          </a:bodyPr>
          <a:lstStyle/>
          <a:p>
            <a:pPr algn="ctr">
              <a:buSzPts val="1166"/>
            </a:pPr>
            <a:r>
              <a:rPr lang="es-CO"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Sector</a:t>
            </a:r>
          </a:p>
          <a:p>
            <a:pPr algn="ctr">
              <a:buSzPts val="1166"/>
            </a:pPr>
            <a:r>
              <a:rPr lang="es-CO" sz="1600" b="1" dirty="0">
                <a:solidFill>
                  <a:srgbClr val="2091C9"/>
                </a:solidFill>
                <a:latin typeface="Verdana" panose="020B0604030504040204" pitchFamily="34" charset="0"/>
                <a:ea typeface="Verdana" panose="020B0604030504040204" pitchFamily="34" charset="0"/>
                <a:cs typeface="Verdana" panose="020B0604030504040204" pitchFamily="34" charset="0"/>
                <a:sym typeface="Calibri"/>
              </a:rPr>
              <a:t>Agropecuario</a:t>
            </a:r>
          </a:p>
        </p:txBody>
      </p:sp>
    </p:spTree>
    <p:extLst>
      <p:ext uri="{BB962C8B-B14F-4D97-AF65-F5344CB8AC3E}">
        <p14:creationId xmlns:p14="http://schemas.microsoft.com/office/powerpoint/2010/main" val="2601266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76FC695-3ECC-152B-5858-A049BF1D82E1}"/>
              </a:ext>
            </a:extLst>
          </p:cNvPr>
          <p:cNvPicPr>
            <a:picLocks noChangeAspect="1"/>
          </p:cNvPicPr>
          <p:nvPr/>
        </p:nvPicPr>
        <p:blipFill rotWithShape="1">
          <a:blip r:embed="rId2">
            <a:extLst>
              <a:ext uri="{28A0092B-C50C-407E-A947-70E740481C1C}">
                <a14:useLocalDpi xmlns:a14="http://schemas.microsoft.com/office/drawing/2010/main" val="0"/>
              </a:ext>
            </a:extLst>
          </a:blip>
          <a:srcRect l="20208" r="36169" b="2593"/>
          <a:stretch/>
        </p:blipFill>
        <p:spPr>
          <a:xfrm>
            <a:off x="7047244" y="0"/>
            <a:ext cx="5144756" cy="6680200"/>
          </a:xfrm>
          <a:prstGeom prst="rect">
            <a:avLst/>
          </a:prstGeom>
        </p:spPr>
      </p:pic>
      <p:sp>
        <p:nvSpPr>
          <p:cNvPr id="5" name="Rectángulo 4">
            <a:extLst>
              <a:ext uri="{FF2B5EF4-FFF2-40B4-BE49-F238E27FC236}">
                <a16:creationId xmlns:a16="http://schemas.microsoft.com/office/drawing/2014/main" id="{5FD78871-018C-2785-7973-664A33299F08}"/>
              </a:ext>
            </a:extLst>
          </p:cNvPr>
          <p:cNvSpPr/>
          <p:nvPr/>
        </p:nvSpPr>
        <p:spPr>
          <a:xfrm>
            <a:off x="7047244" y="0"/>
            <a:ext cx="5144756" cy="6680199"/>
          </a:xfrm>
          <a:prstGeom prst="rect">
            <a:avLst/>
          </a:prstGeom>
          <a:solidFill>
            <a:srgbClr val="2091C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6" name="Imagen 5">
            <a:extLst>
              <a:ext uri="{FF2B5EF4-FFF2-40B4-BE49-F238E27FC236}">
                <a16:creationId xmlns:a16="http://schemas.microsoft.com/office/drawing/2014/main" id="{239D9561-72C7-A1A0-E414-337927FBD04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993341" y="248389"/>
            <a:ext cx="803999" cy="736349"/>
          </a:xfrm>
          <a:prstGeom prst="rect">
            <a:avLst/>
          </a:prstGeom>
        </p:spPr>
      </p:pic>
      <p:grpSp>
        <p:nvGrpSpPr>
          <p:cNvPr id="7" name="Grupo 6">
            <a:extLst>
              <a:ext uri="{FF2B5EF4-FFF2-40B4-BE49-F238E27FC236}">
                <a16:creationId xmlns:a16="http://schemas.microsoft.com/office/drawing/2014/main" id="{2AAB2FF3-69ED-2A1F-0F4F-245C12546335}"/>
              </a:ext>
            </a:extLst>
          </p:cNvPr>
          <p:cNvGrpSpPr/>
          <p:nvPr/>
        </p:nvGrpSpPr>
        <p:grpSpPr>
          <a:xfrm>
            <a:off x="8531430" y="1713574"/>
            <a:ext cx="2594113" cy="3487381"/>
            <a:chOff x="8418444" y="1243645"/>
            <a:chExt cx="2594113" cy="3487381"/>
          </a:xfrm>
        </p:grpSpPr>
        <p:sp>
          <p:nvSpPr>
            <p:cNvPr id="8" name="Google Shape;484;p25">
              <a:extLst>
                <a:ext uri="{FF2B5EF4-FFF2-40B4-BE49-F238E27FC236}">
                  <a16:creationId xmlns:a16="http://schemas.microsoft.com/office/drawing/2014/main" id="{AE469E62-5B54-6787-679B-809FCD7EFFDF}"/>
                </a:ext>
              </a:extLst>
            </p:cNvPr>
            <p:cNvSpPr/>
            <p:nvPr/>
          </p:nvSpPr>
          <p:spPr>
            <a:xfrm>
              <a:off x="8418444" y="1243645"/>
              <a:ext cx="2594113" cy="3487381"/>
            </a:xfrm>
            <a:prstGeom prst="roundRect">
              <a:avLst>
                <a:gd name="adj" fmla="val 6103"/>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9" name="Google Shape;487;p25">
              <a:extLst>
                <a:ext uri="{FF2B5EF4-FFF2-40B4-BE49-F238E27FC236}">
                  <a16:creationId xmlns:a16="http://schemas.microsoft.com/office/drawing/2014/main" id="{59579D02-3EC3-C1C1-4F28-3365C1434DC1}"/>
                </a:ext>
              </a:extLst>
            </p:cNvPr>
            <p:cNvSpPr/>
            <p:nvPr/>
          </p:nvSpPr>
          <p:spPr>
            <a:xfrm>
              <a:off x="8658570" y="1349741"/>
              <a:ext cx="2096378"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Calibri"/>
                <a:buNone/>
              </a:pPr>
              <a:r>
                <a:rPr lang="es-MX" sz="1400" b="1" i="0" u="none" strike="noStrike" cap="none" dirty="0">
                  <a:solidFill>
                    <a:srgbClr val="2091C9"/>
                  </a:solidFill>
                  <a:latin typeface="Verdana"/>
                  <a:ea typeface="Verdana"/>
                  <a:cs typeface="Verdana"/>
                  <a:sym typeface="Verdana"/>
                </a:rPr>
                <a:t>VISITA NUESTRAS REDES SOCIALES</a:t>
              </a:r>
              <a:endParaRPr sz="1100" b="1" i="0" u="none" strike="noStrike" cap="none" dirty="0">
                <a:solidFill>
                  <a:srgbClr val="2091C9"/>
                </a:solidFill>
                <a:latin typeface="Verdana"/>
                <a:ea typeface="Verdana"/>
                <a:cs typeface="Verdana"/>
                <a:sym typeface="Verdana"/>
              </a:endParaRPr>
            </a:p>
          </p:txBody>
        </p:sp>
        <p:grpSp>
          <p:nvGrpSpPr>
            <p:cNvPr id="10" name="Google Shape;488;p25">
              <a:extLst>
                <a:ext uri="{FF2B5EF4-FFF2-40B4-BE49-F238E27FC236}">
                  <a16:creationId xmlns:a16="http://schemas.microsoft.com/office/drawing/2014/main" id="{B7B7AEFC-C76A-B19E-911D-69A442BE828D}"/>
                </a:ext>
              </a:extLst>
            </p:cNvPr>
            <p:cNvGrpSpPr/>
            <p:nvPr/>
          </p:nvGrpSpPr>
          <p:grpSpPr>
            <a:xfrm>
              <a:off x="8760760" y="2132261"/>
              <a:ext cx="2092771" cy="2404039"/>
              <a:chOff x="8855817" y="2561633"/>
              <a:chExt cx="1843914" cy="2118168"/>
            </a:xfrm>
          </p:grpSpPr>
          <p:pic>
            <p:nvPicPr>
              <p:cNvPr id="11" name="Google Shape;489;p25">
                <a:extLst>
                  <a:ext uri="{FF2B5EF4-FFF2-40B4-BE49-F238E27FC236}">
                    <a16:creationId xmlns:a16="http://schemas.microsoft.com/office/drawing/2014/main" id="{34C841F0-DCD9-6CE8-5B86-7E1A46895BC0}"/>
                  </a:ext>
                </a:extLst>
              </p:cNvPr>
              <p:cNvPicPr preferRelativeResize="0"/>
              <p:nvPr/>
            </p:nvPicPr>
            <p:blipFill rotWithShape="1">
              <a:blip r:embed="rId4">
                <a:alphaModFix/>
              </a:blip>
              <a:srcRect/>
              <a:stretch/>
            </p:blipFill>
            <p:spPr>
              <a:xfrm>
                <a:off x="8855817" y="4349526"/>
                <a:ext cx="330275" cy="330275"/>
              </a:xfrm>
              <a:prstGeom prst="rect">
                <a:avLst/>
              </a:prstGeom>
              <a:noFill/>
              <a:ln>
                <a:noFill/>
              </a:ln>
            </p:spPr>
          </p:pic>
          <p:pic>
            <p:nvPicPr>
              <p:cNvPr id="12" name="Google Shape;490;p25">
                <a:extLst>
                  <a:ext uri="{FF2B5EF4-FFF2-40B4-BE49-F238E27FC236}">
                    <a16:creationId xmlns:a16="http://schemas.microsoft.com/office/drawing/2014/main" id="{BE7FE0C7-FCFD-0876-5753-50C86E7557D8}"/>
                  </a:ext>
                </a:extLst>
              </p:cNvPr>
              <p:cNvPicPr preferRelativeResize="0"/>
              <p:nvPr/>
            </p:nvPicPr>
            <p:blipFill rotWithShape="1">
              <a:blip r:embed="rId5">
                <a:alphaModFix/>
              </a:blip>
              <a:srcRect/>
              <a:stretch/>
            </p:blipFill>
            <p:spPr>
              <a:xfrm>
                <a:off x="8855817" y="3746544"/>
                <a:ext cx="330275" cy="330275"/>
              </a:xfrm>
              <a:prstGeom prst="rect">
                <a:avLst/>
              </a:prstGeom>
              <a:noFill/>
              <a:ln>
                <a:noFill/>
              </a:ln>
            </p:spPr>
          </p:pic>
          <p:pic>
            <p:nvPicPr>
              <p:cNvPr id="13" name="Google Shape;491;p25">
                <a:extLst>
                  <a:ext uri="{FF2B5EF4-FFF2-40B4-BE49-F238E27FC236}">
                    <a16:creationId xmlns:a16="http://schemas.microsoft.com/office/drawing/2014/main" id="{B6625525-D471-809B-A251-F10976856D16}"/>
                  </a:ext>
                </a:extLst>
              </p:cNvPr>
              <p:cNvPicPr preferRelativeResize="0"/>
              <p:nvPr/>
            </p:nvPicPr>
            <p:blipFill rotWithShape="1">
              <a:blip r:embed="rId6">
                <a:alphaModFix/>
              </a:blip>
              <a:srcRect/>
              <a:stretch/>
            </p:blipFill>
            <p:spPr>
              <a:xfrm>
                <a:off x="8855817" y="3177616"/>
                <a:ext cx="330275" cy="317572"/>
              </a:xfrm>
              <a:prstGeom prst="rect">
                <a:avLst/>
              </a:prstGeom>
              <a:noFill/>
              <a:ln>
                <a:noFill/>
              </a:ln>
            </p:spPr>
          </p:pic>
          <p:pic>
            <p:nvPicPr>
              <p:cNvPr id="14" name="Google Shape;492;p25">
                <a:extLst>
                  <a:ext uri="{FF2B5EF4-FFF2-40B4-BE49-F238E27FC236}">
                    <a16:creationId xmlns:a16="http://schemas.microsoft.com/office/drawing/2014/main" id="{A167FF45-493A-96C5-2BB9-614D076D0AA9}"/>
                  </a:ext>
                </a:extLst>
              </p:cNvPr>
              <p:cNvPicPr preferRelativeResize="0"/>
              <p:nvPr/>
            </p:nvPicPr>
            <p:blipFill rotWithShape="1">
              <a:blip r:embed="rId7">
                <a:alphaModFix/>
              </a:blip>
              <a:srcRect/>
              <a:stretch/>
            </p:blipFill>
            <p:spPr>
              <a:xfrm>
                <a:off x="8855817" y="2561633"/>
                <a:ext cx="330275" cy="330275"/>
              </a:xfrm>
              <a:prstGeom prst="rect">
                <a:avLst/>
              </a:prstGeom>
              <a:noFill/>
              <a:ln>
                <a:noFill/>
              </a:ln>
            </p:spPr>
          </p:pic>
          <p:sp>
            <p:nvSpPr>
              <p:cNvPr id="15" name="Google Shape;493;p25">
                <a:extLst>
                  <a:ext uri="{FF2B5EF4-FFF2-40B4-BE49-F238E27FC236}">
                    <a16:creationId xmlns:a16="http://schemas.microsoft.com/office/drawing/2014/main" id="{08EE0DF5-06B9-3F43-83D5-8F4389C3DE13}"/>
                  </a:ext>
                </a:extLst>
              </p:cNvPr>
              <p:cNvSpPr txBox="1"/>
              <p:nvPr/>
            </p:nvSpPr>
            <p:spPr>
              <a:xfrm flipH="1">
                <a:off x="9274870" y="2591831"/>
                <a:ext cx="1275447" cy="2292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400"/>
                  <a:buFont typeface="Calibri"/>
                  <a:buNone/>
                </a:pPr>
                <a:r>
                  <a:rPr lang="es-MX" sz="1200" b="0" i="0" u="none" strike="noStrike" cap="none">
                    <a:solidFill>
                      <a:srgbClr val="7F7F7F"/>
                    </a:solidFill>
                    <a:latin typeface="Verdana"/>
                    <a:ea typeface="Verdana"/>
                    <a:cs typeface="Verdana"/>
                    <a:sym typeface="Verdana"/>
                  </a:rPr>
                  <a:t>InstitutoIDEAM</a:t>
                </a:r>
                <a:endParaRPr sz="1200" b="0" i="0" u="none" strike="noStrike" cap="none">
                  <a:solidFill>
                    <a:srgbClr val="7F7F7F"/>
                  </a:solidFill>
                  <a:latin typeface="Verdana"/>
                  <a:ea typeface="Verdana"/>
                  <a:cs typeface="Verdana"/>
                  <a:sym typeface="Verdana"/>
                </a:endParaRPr>
              </a:p>
            </p:txBody>
          </p:sp>
          <p:sp>
            <p:nvSpPr>
              <p:cNvPr id="16" name="Google Shape;494;p25">
                <a:extLst>
                  <a:ext uri="{FF2B5EF4-FFF2-40B4-BE49-F238E27FC236}">
                    <a16:creationId xmlns:a16="http://schemas.microsoft.com/office/drawing/2014/main" id="{1009D51E-DF0A-01D2-14E9-82E6BC7F02AE}"/>
                  </a:ext>
                </a:extLst>
              </p:cNvPr>
              <p:cNvSpPr txBox="1"/>
              <p:nvPr/>
            </p:nvSpPr>
            <p:spPr>
              <a:xfrm flipH="1">
                <a:off x="9274870" y="3211968"/>
                <a:ext cx="1424861" cy="2292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400"/>
                  <a:buFont typeface="Calibri"/>
                  <a:buNone/>
                </a:pPr>
                <a:r>
                  <a:rPr lang="es-MX" sz="1200" b="0" i="0" u="none" strike="noStrike" cap="none">
                    <a:solidFill>
                      <a:srgbClr val="7F7F7F"/>
                    </a:solidFill>
                    <a:latin typeface="Verdana"/>
                    <a:ea typeface="Verdana"/>
                    <a:cs typeface="Verdana"/>
                    <a:sym typeface="Verdana"/>
                  </a:rPr>
                  <a:t>@IDEAMColombia</a:t>
                </a:r>
                <a:endParaRPr sz="1200" b="0" i="0" u="none" strike="noStrike" cap="none">
                  <a:solidFill>
                    <a:srgbClr val="7F7F7F"/>
                  </a:solidFill>
                  <a:latin typeface="Verdana"/>
                  <a:ea typeface="Verdana"/>
                  <a:cs typeface="Verdana"/>
                  <a:sym typeface="Verdana"/>
                </a:endParaRPr>
              </a:p>
            </p:txBody>
          </p:sp>
          <p:sp>
            <p:nvSpPr>
              <p:cNvPr id="17" name="Google Shape;495;p25">
                <a:extLst>
                  <a:ext uri="{FF2B5EF4-FFF2-40B4-BE49-F238E27FC236}">
                    <a16:creationId xmlns:a16="http://schemas.microsoft.com/office/drawing/2014/main" id="{719E4903-66D9-9638-FFEF-CF71EE96A34D}"/>
                  </a:ext>
                </a:extLst>
              </p:cNvPr>
              <p:cNvSpPr txBox="1"/>
              <p:nvPr/>
            </p:nvSpPr>
            <p:spPr>
              <a:xfrm flipH="1">
                <a:off x="9274870" y="3780896"/>
                <a:ext cx="1292210" cy="2292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400"/>
                  <a:buFont typeface="Calibri"/>
                  <a:buNone/>
                </a:pPr>
                <a:r>
                  <a:rPr lang="es-MX" sz="1200" b="0" i="0" u="none" strike="noStrike" cap="none">
                    <a:solidFill>
                      <a:srgbClr val="7F7F7F"/>
                    </a:solidFill>
                    <a:latin typeface="Verdana"/>
                    <a:ea typeface="Verdana"/>
                    <a:cs typeface="Verdana"/>
                    <a:sym typeface="Verdana"/>
                  </a:rPr>
                  <a:t>IdeamColombia</a:t>
                </a:r>
                <a:endParaRPr sz="1200" b="0" i="0" u="none" strike="noStrike" cap="none">
                  <a:solidFill>
                    <a:srgbClr val="7F7F7F"/>
                  </a:solidFill>
                  <a:latin typeface="Verdana"/>
                  <a:ea typeface="Verdana"/>
                  <a:cs typeface="Verdana"/>
                  <a:sym typeface="Verdana"/>
                </a:endParaRPr>
              </a:p>
            </p:txBody>
          </p:sp>
          <p:sp>
            <p:nvSpPr>
              <p:cNvPr id="18" name="Google Shape;496;p25">
                <a:extLst>
                  <a:ext uri="{FF2B5EF4-FFF2-40B4-BE49-F238E27FC236}">
                    <a16:creationId xmlns:a16="http://schemas.microsoft.com/office/drawing/2014/main" id="{FBF06A52-F15F-772C-7EF7-FBB5FBE48DB6}"/>
                  </a:ext>
                </a:extLst>
              </p:cNvPr>
              <p:cNvSpPr txBox="1"/>
              <p:nvPr/>
            </p:nvSpPr>
            <p:spPr>
              <a:xfrm flipH="1">
                <a:off x="9274870" y="4390230"/>
                <a:ext cx="1292210" cy="2292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400"/>
                  <a:buFont typeface="Calibri"/>
                  <a:buNone/>
                </a:pPr>
                <a:r>
                  <a:rPr lang="es-MX" sz="1200" b="0" i="0" u="none" strike="noStrike" cap="none" dirty="0" err="1">
                    <a:solidFill>
                      <a:srgbClr val="7F7F7F"/>
                    </a:solidFill>
                    <a:latin typeface="Verdana"/>
                    <a:ea typeface="Verdana"/>
                    <a:cs typeface="Verdana"/>
                    <a:sym typeface="Verdana"/>
                  </a:rPr>
                  <a:t>Ideam.Instituto</a:t>
                </a:r>
                <a:endParaRPr sz="1200" b="0" i="0" u="none" strike="noStrike" cap="none" dirty="0">
                  <a:solidFill>
                    <a:srgbClr val="7F7F7F"/>
                  </a:solidFill>
                  <a:latin typeface="Verdana"/>
                  <a:ea typeface="Verdana"/>
                  <a:cs typeface="Verdana"/>
                  <a:sym typeface="Verdana"/>
                </a:endParaRPr>
              </a:p>
            </p:txBody>
          </p:sp>
        </p:grpSp>
      </p:grpSp>
      <p:sp>
        <p:nvSpPr>
          <p:cNvPr id="19" name="Título 1">
            <a:extLst>
              <a:ext uri="{FF2B5EF4-FFF2-40B4-BE49-F238E27FC236}">
                <a16:creationId xmlns:a16="http://schemas.microsoft.com/office/drawing/2014/main" id="{02B3071F-9F81-AC9A-C361-CD4BFF557829}"/>
              </a:ext>
            </a:extLst>
          </p:cNvPr>
          <p:cNvSpPr txBox="1">
            <a:spLocks/>
          </p:cNvSpPr>
          <p:nvPr/>
        </p:nvSpPr>
        <p:spPr>
          <a:xfrm>
            <a:off x="1791583" y="616563"/>
            <a:ext cx="3664006" cy="84406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2400" b="1" dirty="0">
                <a:solidFill>
                  <a:schemeClr val="tx1">
                    <a:lumMod val="50000"/>
                    <a:lumOff val="50000"/>
                  </a:schemeClr>
                </a:solidFill>
                <a:latin typeface="Verdana" panose="020B0604030504040204" pitchFamily="34" charset="0"/>
                <a:ea typeface="Verdana" panose="020B0604030504040204" pitchFamily="34" charset="0"/>
              </a:rPr>
              <a:t>Boletín de Calidad del Aire del Ideam</a:t>
            </a:r>
            <a:endParaRPr lang="es-CO" sz="2400" b="1" dirty="0">
              <a:solidFill>
                <a:schemeClr val="tx1">
                  <a:lumMod val="50000"/>
                  <a:lumOff val="50000"/>
                </a:schemeClr>
              </a:solidFill>
              <a:latin typeface="Verdana" panose="020B0604030504040204" pitchFamily="34" charset="0"/>
              <a:ea typeface="Verdana" panose="020B0604030504040204" pitchFamily="34" charset="0"/>
            </a:endParaRPr>
          </a:p>
        </p:txBody>
      </p:sp>
      <p:sp>
        <p:nvSpPr>
          <p:cNvPr id="20" name="Rectángulo 19">
            <a:extLst>
              <a:ext uri="{FF2B5EF4-FFF2-40B4-BE49-F238E27FC236}">
                <a16:creationId xmlns:a16="http://schemas.microsoft.com/office/drawing/2014/main" id="{A5D0F0DB-7160-2629-4CDF-2F3475E695CA}"/>
              </a:ext>
            </a:extLst>
          </p:cNvPr>
          <p:cNvSpPr/>
          <p:nvPr/>
        </p:nvSpPr>
        <p:spPr>
          <a:xfrm>
            <a:off x="405517" y="1469416"/>
            <a:ext cx="6384118" cy="4955203"/>
          </a:xfrm>
          <a:prstGeom prst="rect">
            <a:avLst/>
          </a:prstGeom>
        </p:spPr>
        <p:txBody>
          <a:bodyPr wrap="square">
            <a:spAutoFit/>
          </a:bodyPr>
          <a:lstStyle/>
          <a:p>
            <a:pPr>
              <a:buSzPts val="900"/>
            </a:pP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INSTITUTO DE HIDROLOGÍA, METEOROLOGÍA Y ESTUDIOS AMBIENTALES │ 2026</a:t>
            </a:r>
          </a:p>
          <a:p>
            <a:pPr>
              <a:buSzPts val="900"/>
            </a:pPr>
            <a:endPar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900"/>
            </a:pP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Andrés </a:t>
            </a:r>
            <a:r>
              <a:rPr lang="es-MX" sz="1400" b="1"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Herkrath</a:t>
            </a: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 Sanclemente │ </a:t>
            </a: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Director General</a:t>
            </a:r>
          </a:p>
          <a:p>
            <a:pPr>
              <a:buSzPts val="900"/>
            </a:pPr>
            <a:endParaRPr lang="es-MX" sz="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1050"/>
            </a:pP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Adriana María Zapata  │</a:t>
            </a: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Subdirectora de Estudios Ambientales (E)</a:t>
            </a:r>
          </a:p>
          <a:p>
            <a:pPr>
              <a:buSzPts val="900"/>
            </a:pPr>
            <a:endParaRPr lang="es-CO"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900"/>
            </a:pPr>
            <a:r>
              <a:rPr lang="es-CO"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Elaboró</a:t>
            </a:r>
          </a:p>
          <a:p>
            <a:pPr>
              <a:buSzPts val="900"/>
            </a:pPr>
            <a:r>
              <a:rPr lang="es-CO"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Martha Cortina Gómez </a:t>
            </a: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 </a:t>
            </a: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Grupo de Aire – Subdirección de Estudios Ambientales</a:t>
            </a:r>
          </a:p>
          <a:p>
            <a:pPr>
              <a:buSzPts val="900"/>
            </a:pPr>
            <a:endPar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900"/>
            </a:pPr>
            <a:r>
              <a:rPr lang="es-ES" sz="1400" b="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Revisó</a:t>
            </a:r>
            <a:endParaRPr lang="es-ES"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900"/>
            </a:pPr>
            <a:r>
              <a:rPr lang="es-ES"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Ana María Hernández </a:t>
            </a:r>
            <a:r>
              <a:rPr lang="es-ES" sz="1400" b="1"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Hernández</a:t>
            </a:r>
            <a:endParaRPr lang="es-ES"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900"/>
            </a:pPr>
            <a:r>
              <a:rPr lang="es-ES"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Coordinadora Grupo de Aire – Subdirección de Estudios Ambientales</a:t>
            </a:r>
          </a:p>
          <a:p>
            <a:pPr>
              <a:buSzPts val="900"/>
            </a:pP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Lizeth Ortíz Caballero</a:t>
            </a:r>
          </a:p>
          <a:p>
            <a:pPr>
              <a:buSzPts val="900"/>
            </a:pP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Grupo Aire - </a:t>
            </a:r>
            <a:r>
              <a:rPr lang="es-ES"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Subdirección de Estudios Ambientales</a:t>
            </a:r>
          </a:p>
          <a:p>
            <a:pPr>
              <a:buSzPts val="900"/>
            </a:pPr>
            <a:endPar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endParaRPr>
          </a:p>
          <a:p>
            <a:pPr>
              <a:buSzPts val="900"/>
            </a:pPr>
            <a:r>
              <a:rPr lang="es-CO"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Apoyo técnico</a:t>
            </a:r>
          </a:p>
          <a:p>
            <a:pPr>
              <a:buSzPts val="900"/>
            </a:pPr>
            <a:r>
              <a:rPr lang="es-CO"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Carolina Valencia</a:t>
            </a: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 </a:t>
            </a: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Oficina de Pronostico y Alertas</a:t>
            </a:r>
          </a:p>
          <a:p>
            <a:pPr>
              <a:buSzPts val="900"/>
            </a:pP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Luis Mario Moreno Amado│ </a:t>
            </a: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Grupo de Bosques - Subdirección de Ecosistemas e Información Ambiental </a:t>
            </a:r>
          </a:p>
          <a:p>
            <a:pPr>
              <a:buSzPts val="900"/>
            </a:pPr>
            <a:r>
              <a:rPr lang="es-MX" sz="1400" b="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José Franklin Ruiz Murcia │ </a:t>
            </a:r>
            <a:r>
              <a:rPr lang="es-MX" sz="14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sym typeface="Calibri"/>
              </a:rPr>
              <a:t>Grupo Modelamiento del Tiempo y Clima - Subdirección de Meteorología</a:t>
            </a:r>
          </a:p>
        </p:txBody>
      </p:sp>
    </p:spTree>
    <p:extLst>
      <p:ext uri="{BB962C8B-B14F-4D97-AF65-F5344CB8AC3E}">
        <p14:creationId xmlns:p14="http://schemas.microsoft.com/office/powerpoint/2010/main" val="2887501639"/>
      </p:ext>
    </p:extLst>
  </p:cSld>
  <p:clrMapOvr>
    <a:masterClrMapping/>
  </p:clrMapOvr>
</p:sld>
</file>

<file path=ppt/theme/theme1.xml><?xml version="1.0" encoding="utf-8"?>
<a:theme xmlns:a="http://schemas.openxmlformats.org/drawingml/2006/main" name="Plantilla IDEA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OSP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seño Cerrej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8B412D4C349E3D4EA30C84D24047197F" ma:contentTypeVersion="14" ma:contentTypeDescription="Crear nuevo documento." ma:contentTypeScope="" ma:versionID="229f32925c15054cd96d1815965661df">
  <xsd:schema xmlns:xsd="http://www.w3.org/2001/XMLSchema" xmlns:xs="http://www.w3.org/2001/XMLSchema" xmlns:p="http://schemas.microsoft.com/office/2006/metadata/properties" xmlns:ns2="18b5275e-ae01-42c5-988e-af94d28a4e7f" xmlns:ns3="37130ef0-5c66-454e-8046-70ae2f71bbe0" targetNamespace="http://schemas.microsoft.com/office/2006/metadata/properties" ma:root="true" ma:fieldsID="12cae1e70bda897699bac35f4cb19cb8" ns2:_="" ns3:_="">
    <xsd:import namespace="18b5275e-ae01-42c5-988e-af94d28a4e7f"/>
    <xsd:import namespace="37130ef0-5c66-454e-8046-70ae2f71bb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5275e-ae01-42c5-988e-af94d28a4e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cfa4c69d-b1f6-4e6d-9b00-6144774bce4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130ef0-5c66-454e-8046-70ae2f71bbe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0320a29-b779-4cd5-a3e2-8f91c1a9323c}" ma:internalName="TaxCatchAll" ma:showField="CatchAllData" ma:web="37130ef0-5c66-454e-8046-70ae2f71bbe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8b5275e-ae01-42c5-988e-af94d28a4e7f">
      <Terms xmlns="http://schemas.microsoft.com/office/infopath/2007/PartnerControls"/>
    </lcf76f155ced4ddcb4097134ff3c332f>
    <TaxCatchAll xmlns="37130ef0-5c66-454e-8046-70ae2f71bb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7BF5A3-23C8-4571-9ACB-D787F78677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b5275e-ae01-42c5-988e-af94d28a4e7f"/>
    <ds:schemaRef ds:uri="37130ef0-5c66-454e-8046-70ae2f71bb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F24527-160D-4924-8B4A-B01AF2196A6D}">
  <ds:schemaRefs>
    <ds:schemaRef ds:uri="http://schemas.microsoft.com/office/2006/metadata/properties"/>
    <ds:schemaRef ds:uri="http://schemas.microsoft.com/office/infopath/2007/PartnerControls"/>
    <ds:schemaRef ds:uri="18b5275e-ae01-42c5-988e-af94d28a4e7f"/>
    <ds:schemaRef ds:uri="37130ef0-5c66-454e-8046-70ae2f71bbe0"/>
  </ds:schemaRefs>
</ds:datastoreItem>
</file>

<file path=customXml/itemProps3.xml><?xml version="1.0" encoding="utf-8"?>
<ds:datastoreItem xmlns:ds="http://schemas.openxmlformats.org/officeDocument/2006/customXml" ds:itemID="{5DEA2712-E729-4161-8286-4FBA92C6C4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14299</TotalTime>
  <Words>7726</Words>
  <Application>Microsoft Office PowerPoint</Application>
  <PresentationFormat>Panorámica</PresentationFormat>
  <Paragraphs>349</Paragraphs>
  <Slides>25</Slides>
  <Notes>0</Notes>
  <HiddenSlides>0</HiddenSlides>
  <MMClips>0</MMClips>
  <ScaleCrop>false</ScaleCrop>
  <HeadingPairs>
    <vt:vector size="6" baseType="variant">
      <vt:variant>
        <vt:lpstr>Fuentes usadas</vt:lpstr>
      </vt:variant>
      <vt:variant>
        <vt:i4>10</vt:i4>
      </vt:variant>
      <vt:variant>
        <vt:lpstr>Tema</vt:lpstr>
      </vt:variant>
      <vt:variant>
        <vt:i4>4</vt:i4>
      </vt:variant>
      <vt:variant>
        <vt:lpstr>Títulos de diapositiva</vt:lpstr>
      </vt:variant>
      <vt:variant>
        <vt:i4>25</vt:i4>
      </vt:variant>
    </vt:vector>
  </HeadingPairs>
  <TitlesOfParts>
    <vt:vector size="39" baseType="lpstr">
      <vt:lpstr>Arial</vt:lpstr>
      <vt:lpstr>Arial Narrow</vt:lpstr>
      <vt:lpstr>Calibri</vt:lpstr>
      <vt:lpstr>Calibri Light</vt:lpstr>
      <vt:lpstr>Courier New</vt:lpstr>
      <vt:lpstr>Helvetica</vt:lpstr>
      <vt:lpstr>Montserrat Black</vt:lpstr>
      <vt:lpstr>Montserrat SemiBold</vt:lpstr>
      <vt:lpstr>Verdana</vt:lpstr>
      <vt:lpstr>Wingdings</vt:lpstr>
      <vt:lpstr>Plantilla IDEAM</vt:lpstr>
      <vt:lpstr>Diseño OSPA</vt:lpstr>
      <vt:lpstr>Diseño Cerrejon</vt:lpstr>
      <vt:lpstr>Tema de Office</vt:lpstr>
      <vt:lpstr>Presentación de PowerPoint</vt:lpstr>
      <vt:lpstr>Boletín de Calidad del Aire del Ideam</vt:lpstr>
      <vt:lpstr>CONTENIDO</vt:lpstr>
      <vt:lpstr>Precipitación acumulada y anomalía de lluvia a partir de 2026-08-01 07:00 HCL hasta las 07:00 HCL 2026-09-01  para Colombia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Luisa Rodrìguez Arias</dc:creator>
  <cp:lastModifiedBy>Marta Cortina Gomez</cp:lastModifiedBy>
  <cp:revision>728</cp:revision>
  <dcterms:created xsi:type="dcterms:W3CDTF">2023-05-19T19:31:54Z</dcterms:created>
  <dcterms:modified xsi:type="dcterms:W3CDTF">2026-09-14T16:46:23Z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2024-03-12T19:16:51Z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de2fffed-60b8-42b2-a465-00fee1de04ba</vt:lpwstr>
  </property>
  <property fmtid="{D5CDD505-2E9C-101B-9397-08002B2CF9AE}" pid="7" name="MSIP_Label_defa4170-0d19-0005-0004-bc88714345d2_ActionId">
    <vt:lpwstr>e8b8858c-758f-4ffb-bfe4-b827629c0bb4</vt:lpwstr>
  </property>
  <property fmtid="{D5CDD505-2E9C-101B-9397-08002B2CF9AE}" pid="8" name="MSIP_Label_defa4170-0d19-0005-0004-bc88714345d2_ContentBits">
    <vt:lpwstr>0</vt:lpwstr>
  </property>
  <property fmtid="{D5CDD505-2E9C-101B-9397-08002B2CF9AE}" pid="9" name="ContentTypeId">
    <vt:lpwstr>0x0101008B412D4C349E3D4EA30C84D24047197F</vt:lpwstr>
  </property>
  <property fmtid="{D5CDD505-2E9C-101B-9397-08002B2CF9AE}" pid="10" name="MediaServiceImageTags">
    <vt:lpwstr/>
  </property>
</Properties>
</file>