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79" r:id="rId2"/>
  </p:sldMasterIdLst>
  <p:notesMasterIdLst>
    <p:notesMasterId r:id="rId15"/>
  </p:notesMasterIdLst>
  <p:handoutMasterIdLst>
    <p:handoutMasterId r:id="rId16"/>
  </p:handoutMasterIdLst>
  <p:sldIdLst>
    <p:sldId id="346" r:id="rId3"/>
    <p:sldId id="319" r:id="rId4"/>
    <p:sldId id="347" r:id="rId5"/>
    <p:sldId id="320" r:id="rId6"/>
    <p:sldId id="348" r:id="rId7"/>
    <p:sldId id="321" r:id="rId8"/>
    <p:sldId id="350" r:id="rId9"/>
    <p:sldId id="323" r:id="rId10"/>
    <p:sldId id="324" r:id="rId11"/>
    <p:sldId id="325" r:id="rId12"/>
    <p:sldId id="326" r:id="rId13"/>
    <p:sldId id="327"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0"/>
    <a:srgbClr val="0070C0"/>
    <a:srgbClr val="00FFFF"/>
    <a:srgbClr val="563A12"/>
    <a:srgbClr val="ED0802"/>
    <a:srgbClr val="FC6B32"/>
    <a:srgbClr val="FE793F"/>
    <a:srgbClr val="E1233F"/>
    <a:srgbClr val="16719A"/>
    <a:srgbClr val="96BE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96247" autoAdjust="0"/>
  </p:normalViewPr>
  <p:slideViewPr>
    <p:cSldViewPr snapToGrid="0">
      <p:cViewPr varScale="1">
        <p:scale>
          <a:sx n="103" d="100"/>
          <a:sy n="103" d="100"/>
        </p:scale>
        <p:origin x="870" y="72"/>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9/09/2024</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09/09/2024</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3.jp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image" Target="../media/image24.jpg"/><Relationship Id="rId1" Type="http://schemas.openxmlformats.org/officeDocument/2006/relationships/slideMaster" Target="../slideMasters/slideMaster1.xml"/><Relationship Id="rId6" Type="http://schemas.microsoft.com/office/2007/relationships/hdphoto" Target="../media/hdphoto7.wdp"/><Relationship Id="rId5" Type="http://schemas.openxmlformats.org/officeDocument/2006/relationships/image" Target="../media/image17.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4.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1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5.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72464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9080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076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2106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7895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0211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72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5594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9555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1763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5812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831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83053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9963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41171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5561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4102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228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268571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529607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171537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83540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96498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9710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57571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987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544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797086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963803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Rectángulo: esquinas superiores redondeadas 3">
            <a:extLst>
              <a:ext uri="{FF2B5EF4-FFF2-40B4-BE49-F238E27FC236}">
                <a16:creationId xmlns:a16="http://schemas.microsoft.com/office/drawing/2014/main" id="{6E6A9EAE-E7D3-A7DB-54FF-EE0CC213D888}"/>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B549F7D-E9EB-9AC3-A45C-E82E28C0A1FD}"/>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E5963691-013E-C831-CC9D-367E82205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4442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2139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5299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77521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139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2.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730"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674" r:id="rId16"/>
    <p:sldLayoutId id="2147483675" r:id="rId17"/>
    <p:sldLayoutId id="2147483676" r:id="rId18"/>
    <p:sldLayoutId id="2147483677" r:id="rId19"/>
    <p:sldLayoutId id="2147483723" r:id="rId20"/>
    <p:sldLayoutId id="2147483724" r:id="rId21"/>
    <p:sldLayoutId id="2147483725" r:id="rId22"/>
    <p:sldLayoutId id="2147483726" r:id="rId23"/>
    <p:sldLayoutId id="2147483727" r:id="rId24"/>
    <p:sldLayoutId id="2147483728" r:id="rId25"/>
    <p:sldLayoutId id="2147483729" r:id="rId26"/>
    <p:sldLayoutId id="2147483711" r:id="rId27"/>
    <p:sldLayoutId id="2147483712"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09/09/2024</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69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7.xml"/><Relationship Id="rId5" Type="http://schemas.openxmlformats.org/officeDocument/2006/relationships/image" Target="../media/image40.png"/><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2" Type="http://schemas.openxmlformats.org/officeDocument/2006/relationships/image" Target="../media/image55.jpeg"/><Relationship Id="rId1" Type="http://schemas.openxmlformats.org/officeDocument/2006/relationships/slideLayout" Target="../slideLayouts/slideLayout28.xml"/><Relationship Id="rId6" Type="http://schemas.openxmlformats.org/officeDocument/2006/relationships/image" Target="../media/image50.png"/><Relationship Id="rId5" Type="http://schemas.openxmlformats.org/officeDocument/2006/relationships/image" Target="../media/image51.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7.xml"/><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41.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42.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43.jpeg"/><Relationship Id="rId1" Type="http://schemas.openxmlformats.org/officeDocument/2006/relationships/slideLayout" Target="../slideLayouts/slideLayout28.xml"/><Relationship Id="rId6" Type="http://schemas.openxmlformats.org/officeDocument/2006/relationships/image" Target="../media/image45.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47.jpeg"/><Relationship Id="rId4" Type="http://schemas.openxmlformats.org/officeDocument/2006/relationships/image" Target="../media/image44.jpeg"/><Relationship Id="rId9" Type="http://schemas.openxmlformats.org/officeDocument/2006/relationships/image" Target="file:///O:\Mi%20unidad\OSPA\01.%20Tematicas\03.%20Deslizamientos\01.%20Productos\postmodelo_idd\temporales\orange_icv.jp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43.jpeg"/><Relationship Id="rId1" Type="http://schemas.openxmlformats.org/officeDocument/2006/relationships/slideLayout" Target="../slideLayouts/slideLayout28.xml"/><Relationship Id="rId6" Type="http://schemas.openxmlformats.org/officeDocument/2006/relationships/image" Target="../media/image45.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47.jpeg"/><Relationship Id="rId4" Type="http://schemas.openxmlformats.org/officeDocument/2006/relationships/image" Target="../media/image44.jpeg"/><Relationship Id="rId9" Type="http://schemas.openxmlformats.org/officeDocument/2006/relationships/image" Target="file:///O:\Mi%20unidad\OSPA\01.%20Tematicas\03.%20Deslizamientos\01.%20Productos\postmodelo_idd\temporales\orange_icv.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2" Type="http://schemas.openxmlformats.org/officeDocument/2006/relationships/image" Target="../media/image48.jpeg"/><Relationship Id="rId1" Type="http://schemas.openxmlformats.org/officeDocument/2006/relationships/slideLayout" Target="../slideLayouts/slideLayout2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ndina.jpg" TargetMode="External"/><Relationship Id="rId2" Type="http://schemas.openxmlformats.org/officeDocument/2006/relationships/image" Target="../media/image52.jpeg"/><Relationship Id="rId1" Type="http://schemas.openxmlformats.org/officeDocument/2006/relationships/slideLayout" Target="../slideLayouts/slideLayout28.xml"/><Relationship Id="rId6" Type="http://schemas.openxmlformats.org/officeDocument/2006/relationships/image" Target="../media/image49.png"/><Relationship Id="rId5" Type="http://schemas.openxmlformats.org/officeDocument/2006/relationships/image" Target="../media/image50.pn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53.jpeg"/><Relationship Id="rId1" Type="http://schemas.openxmlformats.org/officeDocument/2006/relationships/slideLayout" Target="../slideLayouts/slideLayout28.xml"/><Relationship Id="rId6" Type="http://schemas.openxmlformats.org/officeDocument/2006/relationships/image" Target="../media/image49.png"/><Relationship Id="rId5" Type="http://schemas.openxmlformats.org/officeDocument/2006/relationships/image" Target="../media/image51.png"/><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2" Type="http://schemas.openxmlformats.org/officeDocument/2006/relationships/image" Target="../media/image54.jpeg"/><Relationship Id="rId1" Type="http://schemas.openxmlformats.org/officeDocument/2006/relationships/slideLayout" Target="../slideLayouts/slideLayout2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14135" y="1982944"/>
            <a:ext cx="2775284" cy="54437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p>
        </p:txBody>
      </p:sp>
      <p:sp>
        <p:nvSpPr>
          <p:cNvPr id="5" name="CuadroTexto 4"/>
          <p:cNvSpPr txBox="1"/>
          <p:nvPr/>
        </p:nvSpPr>
        <p:spPr>
          <a:xfrm>
            <a:off x="990598" y="1486580"/>
            <a:ext cx="2422357" cy="400110"/>
          </a:xfrm>
          <a:prstGeom prst="rect">
            <a:avLst/>
          </a:prstGeom>
          <a:noFill/>
        </p:spPr>
        <p:txBody>
          <a:bodyPr wrap="square" rtlCol="0">
            <a:spAutoFit/>
          </a:bodyPr>
          <a:lstStyle/>
          <a:p>
            <a:pPr algn="ctr"/>
            <a:r>
              <a:rPr lang="es-CO" sz="2000" b="1" dirty="0">
                <a:solidFill>
                  <a:schemeClr val="accent6">
                    <a:lumMod val="50000"/>
                  </a:schemeClr>
                </a:solidFill>
                <a:latin typeface="Verdana" panose="020B0604030504040204" pitchFamily="34" charset="0"/>
                <a:ea typeface="Verdana" panose="020B0604030504040204" pitchFamily="34" charset="0"/>
              </a:rPr>
              <a:t>Boletín No.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sp>
        <p:nvSpPr>
          <p:cNvPr id="6" name="CuadroTexto 5"/>
          <p:cNvSpPr txBox="1"/>
          <p:nvPr/>
        </p:nvSpPr>
        <p:spPr>
          <a:xfrm>
            <a:off x="990598" y="2020887"/>
            <a:ext cx="2422357" cy="461665"/>
          </a:xfrm>
          <a:prstGeom prst="rect">
            <a:avLst/>
          </a:prstGeom>
          <a:noFill/>
        </p:spPr>
        <p:txBody>
          <a:bodyPr wrap="square" rtlCol="0">
            <a:spAutoFit/>
          </a:bodyPr>
          <a:lstStyle/>
          <a:p>
            <a:pPr algn="ctr"/>
            <a:r>
              <a:rPr lang="es-CO" sz="2400" b="1" dirty="0">
                <a:solidFill>
                  <a:schemeClr val="bg1"/>
                </a:solidFill>
                <a:latin typeface="Verdana" panose="020B0604030504040204" pitchFamily="34" charset="0"/>
                <a:ea typeface="Verdana" panose="020B0604030504040204" pitchFamily="34" charset="0"/>
              </a:rPr>
              <a:t>253</a:t>
            </a:r>
            <a:endParaRPr lang="es-MX" sz="2400" b="1" dirty="0">
              <a:solidFill>
                <a:schemeClr val="bg1"/>
              </a:solidFill>
              <a:latin typeface="Verdana" panose="020B0604030504040204" pitchFamily="34" charset="0"/>
              <a:ea typeface="Verdana" panose="020B0604030504040204" pitchFamily="34" charset="0"/>
            </a:endParaRPr>
          </a:p>
        </p:txBody>
      </p:sp>
      <p:cxnSp>
        <p:nvCxnSpPr>
          <p:cNvPr id="18" name="Conector recto 17"/>
          <p:cNvCxnSpPr/>
          <p:nvPr/>
        </p:nvCxnSpPr>
        <p:spPr>
          <a:xfrm>
            <a:off x="4283815" y="1132114"/>
            <a:ext cx="0" cy="2854531"/>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9" name="Marcador de contenido 3"/>
          <p:cNvSpPr txBox="1">
            <a:spLocks/>
          </p:cNvSpPr>
          <p:nvPr/>
        </p:nvSpPr>
        <p:spPr>
          <a:xfrm>
            <a:off x="371778" y="2939306"/>
            <a:ext cx="3841634" cy="533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lvl="0" indent="0">
              <a:lnSpc>
                <a:spcPct val="100000"/>
              </a:lnSpc>
              <a:spcBef>
                <a:spcPts val="0"/>
              </a:spcBef>
              <a:buSzPts val="1050"/>
              <a:buNone/>
            </a:pPr>
            <a:r>
              <a:rPr lang="es-MX" sz="1100" b="1" dirty="0">
                <a:solidFill>
                  <a:schemeClr val="accent6">
                    <a:lumMod val="50000"/>
                  </a:schemeClr>
                </a:solidFill>
                <a:ea typeface="Calibri"/>
                <a:cs typeface="Calibri"/>
                <a:sym typeface="Calibri"/>
              </a:rPr>
              <a:t>Actualización:  </a:t>
            </a:r>
            <a:fld id="{529C7154-DBE3-4556-8084-9F45BB11AB4B}" type="datetime4">
              <a:rPr lang="es-MX" sz="1100" b="1">
                <a:solidFill>
                  <a:schemeClr val="accent6">
                    <a:lumMod val="50000"/>
                  </a:schemeClr>
                </a:solidFill>
                <a:ea typeface="Calibri"/>
                <a:cs typeface="Calibri"/>
                <a:sym typeface="Calibri"/>
              </a:rPr>
              <a:pPr marL="12700" lvl="0" indent="0">
                <a:lnSpc>
                  <a:spcPct val="100000"/>
                </a:lnSpc>
                <a:spcBef>
                  <a:spcPts val="0"/>
                </a:spcBef>
                <a:buSzPts val="1050"/>
                <a:buNone/>
              </a:pPr>
              <a:t>9 de septiembre de 2024</a:t>
            </a:fld>
            <a:r>
              <a:rPr lang="es-MX" sz="1100" b="1" dirty="0">
                <a:solidFill>
                  <a:schemeClr val="accent6">
                    <a:lumMod val="50000"/>
                  </a:schemeClr>
                </a:solidFill>
                <a:ea typeface="Calibri"/>
                <a:cs typeface="Calibri"/>
                <a:sym typeface="Calibri"/>
              </a:rPr>
              <a:t> – 12:00 HLC.</a:t>
            </a:r>
            <a:endParaRPr lang="es-MX" sz="1100" dirty="0">
              <a:solidFill>
                <a:schemeClr val="accent6">
                  <a:lumMod val="50000"/>
                </a:schemeClr>
              </a:solidFill>
              <a:ea typeface="Calibri"/>
              <a:cs typeface="Calibri"/>
              <a:sym typeface="Calibri"/>
            </a:endParaRPr>
          </a:p>
          <a:p>
            <a:pPr marL="12700" lvl="0" indent="0">
              <a:lnSpc>
                <a:spcPct val="100000"/>
              </a:lnSpc>
              <a:spcBef>
                <a:spcPts val="0"/>
              </a:spcBef>
              <a:buSzPts val="1050"/>
              <a:buNone/>
            </a:pPr>
            <a:r>
              <a:rPr lang="es-MX" sz="1100" b="1" dirty="0">
                <a:solidFill>
                  <a:schemeClr val="accent6">
                    <a:lumMod val="50000"/>
                  </a:schemeClr>
                </a:solidFill>
                <a:ea typeface="Calibri"/>
                <a:cs typeface="Calibri"/>
                <a:sym typeface="Calibri"/>
              </a:rPr>
              <a:t>Alertas vigentes hasta:  10 de septiembre de 2024 – 12:00 HLC.</a:t>
            </a:r>
            <a:endParaRPr lang="es-MX" sz="1100" dirty="0">
              <a:solidFill>
                <a:schemeClr val="accent6">
                  <a:lumMod val="50000"/>
                </a:schemeClr>
              </a:solidFill>
              <a:ea typeface="Calibri"/>
              <a:cs typeface="Calibri"/>
              <a:sym typeface="Calibri"/>
            </a:endParaRPr>
          </a:p>
        </p:txBody>
      </p:sp>
      <p:grpSp>
        <p:nvGrpSpPr>
          <p:cNvPr id="2" name="Grupo 1"/>
          <p:cNvGrpSpPr/>
          <p:nvPr/>
        </p:nvGrpSpPr>
        <p:grpSpPr>
          <a:xfrm>
            <a:off x="4535861" y="1313660"/>
            <a:ext cx="7127753" cy="2553637"/>
            <a:chOff x="4535861" y="1313660"/>
            <a:chExt cx="7127753" cy="2553637"/>
          </a:xfrm>
        </p:grpSpPr>
        <p:sp>
          <p:nvSpPr>
            <p:cNvPr id="7" name="Google Shape;482;p1"/>
            <p:cNvSpPr/>
            <p:nvPr/>
          </p:nvSpPr>
          <p:spPr>
            <a:xfrm>
              <a:off x="4556962" y="1416848"/>
              <a:ext cx="1216025" cy="52387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8" name="Google Shape;485;p1"/>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9" name="CuadroTexto 8"/>
            <p:cNvSpPr txBox="1"/>
            <p:nvPr/>
          </p:nvSpPr>
          <p:spPr>
            <a:xfrm>
              <a:off x="6171701" y="1313660"/>
              <a:ext cx="5491913" cy="830997"/>
            </a:xfrm>
            <a:prstGeom prst="rect">
              <a:avLst/>
            </a:prstGeom>
            <a:noFill/>
          </p:spPr>
          <p:txBody>
            <a:bodyPr wrap="square" rtlCol="0">
              <a:spAutoFit/>
            </a:bodyPr>
            <a:lstStyle/>
            <a:p>
              <a:pPr lvl="0" algn="just"/>
              <a:r>
                <a:rPr lang="es-MX" sz="800" b="1" dirty="0">
                  <a:solidFill>
                    <a:srgbClr val="E1233F"/>
                  </a:solidFill>
                  <a:latin typeface="Verdana" panose="020B0604030504040204" pitchFamily="34" charset="0"/>
                  <a:ea typeface="Verdana" panose="020B0604030504040204" pitchFamily="34" charset="0"/>
                  <a:cs typeface="Arial Narrow"/>
                  <a:sym typeface="Arial Narrow"/>
                </a:rPr>
                <a:t>PARA TOMAR ACCIÓN </a:t>
              </a:r>
              <a:r>
                <a:rPr lang="es-MX" sz="800" dirty="0">
                  <a:solidFill>
                    <a:srgbClr val="171616"/>
                  </a:solidFill>
                  <a:latin typeface="Verdana" panose="020B0604030504040204" pitchFamily="34" charset="0"/>
                  <a:ea typeface="Verdana" panose="020B0604030504040204" pitchFamily="34" charset="0"/>
                  <a:cs typeface="Arial Narrow"/>
                  <a:sym typeface="Arial Narrow"/>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sz="800" dirty="0">
                <a:solidFill>
                  <a:srgbClr val="000000"/>
                </a:solidFill>
                <a:latin typeface="Verdana" panose="020B0604030504040204" pitchFamily="34" charset="0"/>
                <a:ea typeface="Verdana" panose="020B0604030504040204" pitchFamily="34" charset="0"/>
                <a:cs typeface="Arial"/>
                <a:sym typeface="Arial"/>
              </a:endParaRPr>
            </a:p>
          </p:txBody>
        </p:sp>
        <p:sp>
          <p:nvSpPr>
            <p:cNvPr id="10" name="Google Shape;483;p1"/>
            <p:cNvSpPr/>
            <p:nvPr/>
          </p:nvSpPr>
          <p:spPr>
            <a:xfrm>
              <a:off x="4556962" y="2202816"/>
              <a:ext cx="1216025" cy="5095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1" name="Google Shape;486;p1"/>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2" name="CuadroTexto 11"/>
            <p:cNvSpPr txBox="1"/>
            <p:nvPr/>
          </p:nvSpPr>
          <p:spPr>
            <a:xfrm>
              <a:off x="6171701" y="2164341"/>
              <a:ext cx="5491913" cy="584775"/>
            </a:xfrm>
            <a:prstGeom prst="rect">
              <a:avLst/>
            </a:prstGeom>
            <a:noFill/>
          </p:spPr>
          <p:txBody>
            <a:bodyPr wrap="square" rtlCol="0">
              <a:spAutoFit/>
            </a:bodyPr>
            <a:lstStyle/>
            <a:p>
              <a:pPr marL="12700" algn="just">
                <a:buClr>
                  <a:srgbClr val="000000"/>
                </a:buClr>
                <a:buSzPts val="900"/>
              </a:pPr>
              <a:r>
                <a:rPr lang="es-MX" sz="800" b="1" dirty="0">
                  <a:solidFill>
                    <a:srgbClr val="FE793F"/>
                  </a:solidFill>
                  <a:latin typeface="Verdana" panose="020B0604030504040204" pitchFamily="34" charset="0"/>
                  <a:ea typeface="Verdana" panose="020B0604030504040204" pitchFamily="34" charset="0"/>
                  <a:cs typeface="Arial Narrow"/>
                  <a:sym typeface="Arial Narrow"/>
                </a:rPr>
                <a:t>PARA PREPARARSE </a:t>
              </a:r>
              <a:r>
                <a:rPr lang="es-MX" sz="800" dirty="0">
                  <a:solidFill>
                    <a:srgbClr val="171616"/>
                  </a:solidFill>
                  <a:latin typeface="Verdana" panose="020B0604030504040204" pitchFamily="34" charset="0"/>
                  <a:ea typeface="Verdana" panose="020B0604030504040204" pitchFamily="34" charset="0"/>
                  <a:cs typeface="Arial Narrow"/>
                  <a:sym typeface="Arial Narrow"/>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3" name="Google Shape;484;p1"/>
            <p:cNvSpPr/>
            <p:nvPr/>
          </p:nvSpPr>
          <p:spPr>
            <a:xfrm>
              <a:off x="4541801" y="2882023"/>
              <a:ext cx="1216025" cy="50482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4" name="Google Shape;487;p1"/>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5" name="CuadroTexto 14"/>
            <p:cNvSpPr txBox="1"/>
            <p:nvPr/>
          </p:nvSpPr>
          <p:spPr>
            <a:xfrm>
              <a:off x="6171701" y="2842308"/>
              <a:ext cx="5491913" cy="584775"/>
            </a:xfrm>
            <a:prstGeom prst="rect">
              <a:avLst/>
            </a:prstGeom>
            <a:noFill/>
          </p:spPr>
          <p:txBody>
            <a:bodyPr wrap="square" rtlCol="0">
              <a:spAutoFit/>
            </a:bodyPr>
            <a:lstStyle/>
            <a:p>
              <a:pPr marL="12700" algn="just">
                <a:buClr>
                  <a:srgbClr val="000000"/>
                </a:buClr>
                <a:buSzPts val="900"/>
              </a:pPr>
              <a:r>
                <a:rPr lang="es-CO" sz="800" b="1" dirty="0">
                  <a:solidFill>
                    <a:srgbClr val="FEBB3F"/>
                  </a:solidFill>
                  <a:latin typeface="Verdana" panose="020B0604030504040204" pitchFamily="34" charset="0"/>
                  <a:ea typeface="Verdana" panose="020B0604030504040204" pitchFamily="34" charset="0"/>
                  <a:cs typeface="Arial Narrow"/>
                  <a:sym typeface="Arial Narrow"/>
                </a:rPr>
                <a:t>PARA  INFORMARSE  </a:t>
              </a:r>
              <a:r>
                <a:rPr lang="es-CO" sz="800" dirty="0">
                  <a:solidFill>
                    <a:srgbClr val="171616"/>
                  </a:solidFill>
                  <a:latin typeface="Verdana" panose="020B0604030504040204" pitchFamily="34" charset="0"/>
                  <a:ea typeface="Verdana" panose="020B0604030504040204" pitchFamily="34" charset="0"/>
                  <a:cs typeface="Arial Narrow"/>
                  <a:sym typeface="Arial Narrow"/>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6" name="Google Shape;488;p1"/>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2D05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7" name="CuadroTexto 16"/>
            <p:cNvSpPr txBox="1"/>
            <p:nvPr/>
          </p:nvSpPr>
          <p:spPr>
            <a:xfrm>
              <a:off x="6171701" y="3472503"/>
              <a:ext cx="5491913" cy="338554"/>
            </a:xfrm>
            <a:prstGeom prst="rect">
              <a:avLst/>
            </a:prstGeom>
            <a:noFill/>
          </p:spPr>
          <p:txBody>
            <a:bodyPr wrap="square" rtlCol="0">
              <a:spAutoFit/>
            </a:bodyPr>
            <a:lstStyle/>
            <a:p>
              <a:pPr marL="12700" algn="just">
                <a:buClr>
                  <a:srgbClr val="000000"/>
                </a:buClr>
                <a:buSzPts val="900"/>
              </a:pPr>
              <a:r>
                <a:rPr lang="es-MX" sz="800" b="1" dirty="0">
                  <a:solidFill>
                    <a:srgbClr val="92D050"/>
                  </a:solidFill>
                  <a:latin typeface="Verdana" panose="020B0604030504040204" pitchFamily="34" charset="0"/>
                  <a:ea typeface="Verdana" panose="020B0604030504040204" pitchFamily="34" charset="0"/>
                  <a:cs typeface="Arial Narrow"/>
                  <a:sym typeface="Arial Narrow"/>
                </a:rPr>
                <a:t>CONDICIONES NORMALES </a:t>
              </a:r>
              <a:r>
                <a:rPr lang="es-MX" sz="800" dirty="0">
                  <a:solidFill>
                    <a:srgbClr val="171616"/>
                  </a:solidFill>
                  <a:latin typeface="Verdana" panose="020B0604030504040204" pitchFamily="34" charset="0"/>
                  <a:ea typeface="Verdana" panose="020B0604030504040204" pitchFamily="34" charset="0"/>
                  <a:cs typeface="Arial Narrow"/>
                  <a:sym typeface="Arial Narrow"/>
                </a:rPr>
                <a:t>La información que se suministra se encuentra dentro de los rangos normales.</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pic>
          <p:nvPicPr>
            <p:cNvPr id="20" name="Google Shape;194;p2" descr="Recurso 39.png"/>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861" y="3520213"/>
              <a:ext cx="1237126" cy="34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761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11" name="Google Shape;142;p3"/>
          <p:cNvPicPr preferRelativeResize="0"/>
          <p:nvPr/>
        </p:nvPicPr>
        <p:blipFill rotWithShape="1">
          <a:blip r:embed="rId4">
            <a:alphaModFix/>
          </a:blip>
          <a:srcRect/>
          <a:stretch/>
        </p:blipFill>
        <p:spPr>
          <a:xfrm>
            <a:off x="12952987" y="4599558"/>
            <a:ext cx="476980" cy="448214"/>
          </a:xfrm>
          <a:prstGeom prst="rect">
            <a:avLst/>
          </a:prstGeom>
          <a:noFill/>
          <a:ln>
            <a:noFill/>
          </a:ln>
        </p:spPr>
      </p:pic>
      <p:graphicFrame>
        <p:nvGraphicFramePr>
          <p:cNvPr id="10" name="Google Shape;135;p3">
            <a:extLst>
              <a:ext uri="{FF2B5EF4-FFF2-40B4-BE49-F238E27FC236}">
                <a16:creationId xmlns:a16="http://schemas.microsoft.com/office/drawing/2014/main" id="{D12D24E7-7371-0B7D-268E-483358660673}"/>
              </a:ext>
            </a:extLst>
          </p:cNvPr>
          <p:cNvGraphicFramePr/>
          <p:nvPr>
            <p:extLst>
              <p:ext uri="{D42A27DB-BD31-4B8C-83A1-F6EECF244321}">
                <p14:modId xmlns:p14="http://schemas.microsoft.com/office/powerpoint/2010/main" val="2210635201"/>
              </p:ext>
            </p:extLst>
          </p:nvPr>
        </p:nvGraphicFramePr>
        <p:xfrm>
          <a:off x="12451208" y="5642920"/>
          <a:ext cx="6236910" cy="1154340"/>
        </p:xfrm>
        <a:graphic>
          <a:graphicData uri="http://schemas.openxmlformats.org/drawingml/2006/table">
            <a:tbl>
              <a:tblPr>
                <a:noFill/>
              </a:tblPr>
              <a:tblGrid>
                <a:gridCol w="943310">
                  <a:extLst>
                    <a:ext uri="{9D8B030D-6E8A-4147-A177-3AD203B41FA5}">
                      <a16:colId xmlns:a16="http://schemas.microsoft.com/office/drawing/2014/main" val="20000"/>
                    </a:ext>
                  </a:extLst>
                </a:gridCol>
                <a:gridCol w="529360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El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Paujíl</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Florencia, La Montañita.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bl>
          </a:graphicData>
        </a:graphic>
      </p:graphicFrame>
      <p:pic>
        <p:nvPicPr>
          <p:cNvPr id="4" name="Google Shape;144;p3" descr="Recurso 25.png">
            <a:extLst>
              <a:ext uri="{FF2B5EF4-FFF2-40B4-BE49-F238E27FC236}">
                <a16:creationId xmlns:a16="http://schemas.microsoft.com/office/drawing/2014/main" id="{9936EBC0-0C67-8D3B-DB97-6F250DAFB461}"/>
              </a:ext>
            </a:extLst>
          </p:cNvPr>
          <p:cNvPicPr preferRelativeResize="0"/>
          <p:nvPr/>
        </p:nvPicPr>
        <p:blipFill rotWithShape="1">
          <a:blip r:embed="rId5">
            <a:alphaModFix/>
          </a:blip>
          <a:srcRect/>
          <a:stretch/>
        </p:blipFill>
        <p:spPr>
          <a:xfrm>
            <a:off x="13612601" y="1832674"/>
            <a:ext cx="439616" cy="439615"/>
          </a:xfrm>
          <a:prstGeom prst="rect">
            <a:avLst/>
          </a:prstGeom>
          <a:noFill/>
          <a:ln>
            <a:noFill/>
          </a:ln>
        </p:spPr>
      </p:pic>
      <p:graphicFrame>
        <p:nvGraphicFramePr>
          <p:cNvPr id="5" name="Google Shape;135;p3">
            <a:extLst>
              <a:ext uri="{FF2B5EF4-FFF2-40B4-BE49-F238E27FC236}">
                <a16:creationId xmlns:a16="http://schemas.microsoft.com/office/drawing/2014/main" id="{8A39D736-2CEE-2EFD-7316-026DCC85B603}"/>
              </a:ext>
            </a:extLst>
          </p:cNvPr>
          <p:cNvGraphicFramePr/>
          <p:nvPr>
            <p:extLst>
              <p:ext uri="{D42A27DB-BD31-4B8C-83A1-F6EECF244321}">
                <p14:modId xmlns:p14="http://schemas.microsoft.com/office/powerpoint/2010/main" val="2260071400"/>
              </p:ext>
            </p:extLst>
          </p:nvPr>
        </p:nvGraphicFramePr>
        <p:xfrm>
          <a:off x="5523865" y="1999845"/>
          <a:ext cx="6236910" cy="2594340"/>
        </p:xfrm>
        <a:graphic>
          <a:graphicData uri="http://schemas.openxmlformats.org/drawingml/2006/table">
            <a:tbl>
              <a:tblPr>
                <a:noFill/>
              </a:tblPr>
              <a:tblGrid>
                <a:gridCol w="943310">
                  <a:extLst>
                    <a:ext uri="{9D8B030D-6E8A-4147-A177-3AD203B41FA5}">
                      <a16:colId xmlns:a16="http://schemas.microsoft.com/office/drawing/2014/main" val="20000"/>
                    </a:ext>
                  </a:extLst>
                </a:gridCol>
                <a:gridCol w="5293600">
                  <a:extLst>
                    <a:ext uri="{9D8B030D-6E8A-4147-A177-3AD203B41FA5}">
                      <a16:colId xmlns:a16="http://schemas.microsoft.com/office/drawing/2014/main" val="20001"/>
                    </a:ext>
                  </a:extLst>
                </a:gridCol>
              </a:tblGrid>
              <a:tr h="40537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 San Francisco.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San José Del Fragua.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54552279"/>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Orito.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95140984"/>
                  </a:ext>
                </a:extLst>
              </a:tr>
            </a:tbl>
          </a:graphicData>
        </a:graphic>
      </p:graphicFrame>
      <p:pic>
        <p:nvPicPr>
          <p:cNvPr id="3" name="Google Shape;143;p3">
            <a:extLst>
              <a:ext uri="{FF2B5EF4-FFF2-40B4-BE49-F238E27FC236}">
                <a16:creationId xmlns:a16="http://schemas.microsoft.com/office/drawing/2014/main" id="{7E1C032D-1799-C083-AFD4-8CD1F511ABD9}"/>
              </a:ext>
            </a:extLst>
          </p:cNvPr>
          <p:cNvPicPr preferRelativeResize="0"/>
          <p:nvPr/>
        </p:nvPicPr>
        <p:blipFill rotWithShape="1">
          <a:blip r:embed="rId6">
            <a:alphaModFix/>
          </a:blip>
          <a:srcRect/>
          <a:stretch/>
        </p:blipFill>
        <p:spPr>
          <a:xfrm>
            <a:off x="5716179" y="3287490"/>
            <a:ext cx="476980" cy="448214"/>
          </a:xfrm>
          <a:prstGeom prst="rect">
            <a:avLst/>
          </a:prstGeom>
          <a:noFill/>
          <a:ln>
            <a:noFill/>
          </a:ln>
        </p:spPr>
      </p:pic>
      <p:pic>
        <p:nvPicPr>
          <p:cNvPr id="7" name="Google Shape;142;p3">
            <a:extLst>
              <a:ext uri="{FF2B5EF4-FFF2-40B4-BE49-F238E27FC236}">
                <a16:creationId xmlns:a16="http://schemas.microsoft.com/office/drawing/2014/main" id="{0DDE95C8-A449-C69B-F592-496E643DA885}"/>
              </a:ext>
            </a:extLst>
          </p:cNvPr>
          <p:cNvPicPr preferRelativeResize="0"/>
          <p:nvPr/>
        </p:nvPicPr>
        <p:blipFill rotWithShape="1">
          <a:blip r:embed="rId4">
            <a:alphaModFix/>
          </a:blip>
          <a:srcRect/>
          <a:stretch/>
        </p:blipFill>
        <p:spPr>
          <a:xfrm>
            <a:off x="5734361" y="4005178"/>
            <a:ext cx="476980" cy="448214"/>
          </a:xfrm>
          <a:prstGeom prst="rect">
            <a:avLst/>
          </a:prstGeom>
          <a:noFill/>
          <a:ln>
            <a:noFill/>
          </a:ln>
        </p:spPr>
      </p:pic>
      <p:pic>
        <p:nvPicPr>
          <p:cNvPr id="12" name="Google Shape;144;p3" descr="Recurso 25.png">
            <a:extLst>
              <a:ext uri="{FF2B5EF4-FFF2-40B4-BE49-F238E27FC236}">
                <a16:creationId xmlns:a16="http://schemas.microsoft.com/office/drawing/2014/main" id="{E6796967-E988-650C-52E5-64CA2DE6BA63}"/>
              </a:ext>
            </a:extLst>
          </p:cNvPr>
          <p:cNvPicPr preferRelativeResize="0"/>
          <p:nvPr/>
        </p:nvPicPr>
        <p:blipFill rotWithShape="1">
          <a:blip r:embed="rId5">
            <a:alphaModFix/>
          </a:blip>
          <a:srcRect/>
          <a:stretch/>
        </p:blipFill>
        <p:spPr>
          <a:xfrm>
            <a:off x="5753043" y="2583256"/>
            <a:ext cx="439616" cy="439615"/>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484;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 name="Google Shape;486;p25"/>
          <p:cNvSpPr txBox="1"/>
          <p:nvPr/>
        </p:nvSpPr>
        <p:spPr>
          <a:xfrm>
            <a:off x="926614" y="1468000"/>
            <a:ext cx="6516244" cy="21236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Ghisliane Echeverry Prieto | Directora General</a:t>
            </a:r>
            <a:endParaRPr sz="1200" b="1"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Tatiana Sierra </a:t>
            </a: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 Jefe Oficina del Servicio de Pronóstico y Alertas</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Elaboró:</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12700" lvl="0">
              <a:buSzPts val="1100"/>
              <a:defRPr/>
            </a:pPr>
            <a:r>
              <a:rPr lang="es-ES"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Yira Nathalie Fonseca Parga - Profesional de turno</a:t>
            </a:r>
            <a:endParaRPr lang="es-ES" sz="1600" dirty="0">
              <a:solidFill>
                <a:schemeClr val="tx1">
                  <a:lumMod val="50000"/>
                  <a:lumOff val="50000"/>
                </a:schemeClr>
              </a:solidFill>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OFICINA DEL SERVICIO DE PRONÓSTICO Y ALERTAS</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http://www.ideam.gov.co</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panose="020B0604030504040204" pitchFamily="34" charset="0"/>
                <a:ea typeface="Verdana" panose="020B0604030504040204" pitchFamily="34" charset="0"/>
                <a:cs typeface="Verdana"/>
                <a:sym typeface="Verdana"/>
              </a:rPr>
              <a:t>Correos electrónicos</a:t>
            </a: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 servicio@ideam.gov.co, alertas@ideam.gov.co</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Calle 25D N° 96B - 70, piso 3. Bogotá, D.C. </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panose="020B0604030504040204" pitchFamily="34" charset="0"/>
                <a:ea typeface="Verdana" panose="020B0604030504040204" pitchFamily="34" charset="0"/>
                <a:cs typeface="Verdana"/>
                <a:sym typeface="Verdana"/>
              </a:rPr>
              <a:t>Teléfono: 3075625 ext. 1334 -1336.</a:t>
            </a:r>
            <a:endParaRPr sz="1200" b="0" i="0" u="none" strike="noStrike" cap="none" dirty="0">
              <a:solidFill>
                <a:srgbClr val="7F7F7F"/>
              </a:solidFill>
              <a:latin typeface="Verdana" panose="020B0604030504040204" pitchFamily="34" charset="0"/>
              <a:ea typeface="Verdana" panose="020B0604030504040204" pitchFamily="34" charset="0"/>
              <a:cs typeface="Verdana"/>
              <a:sym typeface="Verdana"/>
            </a:endParaRPr>
          </a:p>
        </p:txBody>
      </p:sp>
      <p:sp>
        <p:nvSpPr>
          <p:cNvPr id="22" name="Google Shape;487;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chemeClr val="accent6">
                    <a:lumMod val="50000"/>
                  </a:schemeClr>
                </a:solidFill>
                <a:latin typeface="Verdana"/>
                <a:ea typeface="Verdana"/>
                <a:cs typeface="Verdana"/>
                <a:sym typeface="Verdana"/>
              </a:rPr>
              <a:t>VISITA NUESTRAS REDES SOCIALES</a:t>
            </a:r>
            <a:endParaRPr sz="1100" b="1" i="0" u="none" strike="noStrike" cap="none" dirty="0">
              <a:solidFill>
                <a:schemeClr val="accent6">
                  <a:lumMod val="50000"/>
                </a:schemeClr>
              </a:solidFill>
              <a:latin typeface="Verdana"/>
              <a:ea typeface="Verdana"/>
              <a:cs typeface="Verdana"/>
              <a:sym typeface="Verdana"/>
            </a:endParaRPr>
          </a:p>
        </p:txBody>
      </p:sp>
      <p:grpSp>
        <p:nvGrpSpPr>
          <p:cNvPr id="23" name="Google Shape;488;p25"/>
          <p:cNvGrpSpPr/>
          <p:nvPr/>
        </p:nvGrpSpPr>
        <p:grpSpPr>
          <a:xfrm>
            <a:off x="8760760" y="2132261"/>
            <a:ext cx="2092771" cy="2404039"/>
            <a:chOff x="8855817" y="2561633"/>
            <a:chExt cx="1843914" cy="2118168"/>
          </a:xfrm>
        </p:grpSpPr>
        <p:pic>
          <p:nvPicPr>
            <p:cNvPr id="24" name="Google Shape;489;p25"/>
            <p:cNvPicPr preferRelativeResize="0"/>
            <p:nvPr/>
          </p:nvPicPr>
          <p:blipFill rotWithShape="1">
            <a:blip r:embed="rId2">
              <a:alphaModFix/>
            </a:blip>
            <a:srcRect/>
            <a:stretch/>
          </p:blipFill>
          <p:spPr>
            <a:xfrm>
              <a:off x="8855817" y="4349526"/>
              <a:ext cx="330275" cy="330275"/>
            </a:xfrm>
            <a:prstGeom prst="rect">
              <a:avLst/>
            </a:prstGeom>
            <a:noFill/>
            <a:ln>
              <a:noFill/>
            </a:ln>
          </p:spPr>
        </p:pic>
        <p:pic>
          <p:nvPicPr>
            <p:cNvPr id="25" name="Google Shape;490;p25"/>
            <p:cNvPicPr preferRelativeResize="0"/>
            <p:nvPr/>
          </p:nvPicPr>
          <p:blipFill rotWithShape="1">
            <a:blip r:embed="rId3">
              <a:alphaModFix/>
            </a:blip>
            <a:srcRect/>
            <a:stretch/>
          </p:blipFill>
          <p:spPr>
            <a:xfrm>
              <a:off x="8855817" y="3746544"/>
              <a:ext cx="330275" cy="330275"/>
            </a:xfrm>
            <a:prstGeom prst="rect">
              <a:avLst/>
            </a:prstGeom>
            <a:noFill/>
            <a:ln>
              <a:noFill/>
            </a:ln>
          </p:spPr>
        </p:pic>
        <p:pic>
          <p:nvPicPr>
            <p:cNvPr id="26" name="Google Shape;491;p25"/>
            <p:cNvPicPr preferRelativeResize="0"/>
            <p:nvPr/>
          </p:nvPicPr>
          <p:blipFill rotWithShape="1">
            <a:blip r:embed="rId4">
              <a:alphaModFix/>
            </a:blip>
            <a:srcRect/>
            <a:stretch/>
          </p:blipFill>
          <p:spPr>
            <a:xfrm>
              <a:off x="8855817" y="3177616"/>
              <a:ext cx="330275" cy="317572"/>
            </a:xfrm>
            <a:prstGeom prst="rect">
              <a:avLst/>
            </a:prstGeom>
            <a:noFill/>
            <a:ln>
              <a:noFill/>
            </a:ln>
          </p:spPr>
        </p:pic>
        <p:pic>
          <p:nvPicPr>
            <p:cNvPr id="27" name="Google Shape;492;p25"/>
            <p:cNvPicPr preferRelativeResize="0"/>
            <p:nvPr/>
          </p:nvPicPr>
          <p:blipFill rotWithShape="1">
            <a:blip r:embed="rId5">
              <a:alphaModFix/>
            </a:blip>
            <a:srcRect/>
            <a:stretch/>
          </p:blipFill>
          <p:spPr>
            <a:xfrm>
              <a:off x="8855817" y="2561633"/>
              <a:ext cx="330275" cy="330275"/>
            </a:xfrm>
            <a:prstGeom prst="rect">
              <a:avLst/>
            </a:prstGeom>
            <a:noFill/>
            <a:ln>
              <a:noFill/>
            </a:ln>
          </p:spPr>
        </p:pic>
        <p:sp>
          <p:nvSpPr>
            <p:cNvPr id="28" name="Google Shape;493;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9" name="Google Shape;494;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30" name="Google Shape;495;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31" name="Google Shape;496;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Tree>
    <p:extLst>
      <p:ext uri="{BB962C8B-B14F-4D97-AF65-F5344CB8AC3E}">
        <p14:creationId xmlns:p14="http://schemas.microsoft.com/office/powerpoint/2010/main" val="2852605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Marcador de texto 1"/>
          <p:cNvSpPr txBox="1">
            <a:spLocks/>
          </p:cNvSpPr>
          <p:nvPr/>
        </p:nvSpPr>
        <p:spPr>
          <a:xfrm>
            <a:off x="1773145" y="1469993"/>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CO" sz="1600" b="1" dirty="0">
                <a:solidFill>
                  <a:schemeClr val="accent6">
                    <a:lumMod val="50000"/>
                  </a:schemeClr>
                </a:solidFill>
                <a:latin typeface="Verdana" panose="020B0604030504040204" pitchFamily="34" charset="0"/>
                <a:ea typeface="Verdana" panose="020B0604030504040204" pitchFamily="34" charset="0"/>
              </a:rPr>
              <a:t>RESUMEN</a:t>
            </a:r>
            <a:endParaRPr lang="es-MX" sz="1600" b="1" dirty="0">
              <a:solidFill>
                <a:schemeClr val="accent6">
                  <a:lumMod val="50000"/>
                </a:schemeClr>
              </a:solidFill>
              <a:latin typeface="Verdana" panose="020B0604030504040204" pitchFamily="34" charset="0"/>
              <a:ea typeface="Verdana" panose="020B0604030504040204" pitchFamily="34" charset="0"/>
            </a:endParaRPr>
          </a:p>
        </p:txBody>
      </p:sp>
      <p:pic>
        <p:nvPicPr>
          <p:cNvPr id="5" name="Google Shape;110;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948580" y="2058717"/>
            <a:ext cx="6357655" cy="3724056"/>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2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Alta: </a:t>
            </a:r>
            <a:r>
              <a:rPr kumimoji="0" lang="es-ES"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Arauca, Bolívar, Boyacá, Cesar, Chocó, La Guajira, Magdalena, Norte De Santander, Putumayo y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2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CO" sz="12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Moderada</a:t>
            </a:r>
            <a:r>
              <a:rPr kumimoji="0" lang="es-CO"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Para algunos municipios de los departamentos de Antioquia, Bolívar, Boyacá, Caquetá, Cauca, Cesar, Chocó, Cundinamarca, Córdoba, La Guajira, Magdalena, Nariño, Norte De Santander, Putumayo, Santander y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CO" sz="1200" b="1"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Baja</a:t>
            </a:r>
            <a:r>
              <a:rPr kumimoji="0" lang="es-CO" sz="12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 Para algunos municipios de </a:t>
            </a:r>
            <a:r>
              <a:rPr lang="es-CO" sz="1200" kern="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las regiones Caribe, Pacífico, Andina, Amazonía y Orinoquía.</a:t>
            </a: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1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1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1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100" b="0" i="0" u="none" strike="noStrike" kern="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lvl="0" algn="ctr"/>
            <a:r>
              <a:rPr lang="es-MX" sz="1200"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lang="es-MX" sz="1200" b="1" dirty="0">
              <a:solidFill>
                <a:schemeClr val="accent6">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138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646331"/>
          </a:xfrm>
          <a:prstGeom prst="rect">
            <a:avLst/>
          </a:prstGeom>
          <a:noFill/>
        </p:spPr>
        <p:txBody>
          <a:bodyPr wrap="square">
            <a:spAutoFit/>
          </a:bodyPr>
          <a:lstStyle/>
          <a:p>
            <a:pPr algn="ctr">
              <a:defRPr/>
            </a:pPr>
            <a:r>
              <a:rPr lang="es-MX"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Gráfica de seguimiento de </a:t>
            </a:r>
            <a:r>
              <a:rPr lang="es-MX"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alertas por </a:t>
            </a:r>
            <a:r>
              <a:rPr lang="es-MX"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pronóstico de la amenaza de </a:t>
            </a:r>
            <a:r>
              <a:rPr lang="es-MX" b="1" dirty="0">
                <a:solidFill>
                  <a:schemeClr val="accent6">
                    <a:lumMod val="50000"/>
                  </a:schemeClr>
                </a:solidFill>
                <a:latin typeface="Verdana" panose="020B0604030504040204" pitchFamily="34" charset="0"/>
                <a:ea typeface="Verdana" panose="020B0604030504040204" pitchFamily="34" charset="0"/>
                <a:cs typeface="Arial Black"/>
                <a:sym typeface="Arial Black"/>
              </a:rPr>
              <a:t>d</a:t>
            </a:r>
            <a:r>
              <a:rPr lang="es-MX"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eslizamientos de tierra </a:t>
            </a:r>
            <a:r>
              <a:rPr lang="es-ES"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rPr>
              <a:t>para Colombia durante los últimos 30 días</a:t>
            </a:r>
            <a:endParaRPr lang="es-MX" b="1" kern="0" dirty="0">
              <a:solidFill>
                <a:schemeClr val="accent6">
                  <a:lumMod val="50000"/>
                </a:schemeClr>
              </a:solidFill>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552755" y="1683261"/>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87987" y="907961"/>
            <a:ext cx="4349839" cy="376237"/>
          </a:xfrm>
        </p:spPr>
        <p:txBody>
          <a:bodyPr>
            <a:normAutofit fontScale="92500"/>
          </a:bodyPr>
          <a:lstStyle/>
          <a:p>
            <a:pPr marL="0" lvl="0" inden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9 de septiembre de 2024 | 12:00 HLC</a:t>
            </a:r>
          </a:p>
        </p:txBody>
      </p:sp>
      <p:pic>
        <p:nvPicPr>
          <p:cNvPr id="3" name="Google Shape;119;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261815" y="1392339"/>
            <a:ext cx="3540218" cy="5006391"/>
          </a:xfrm>
          <a:prstGeom prst="rect">
            <a:avLst/>
          </a:prstGeom>
          <a:noFill/>
          <a:ln>
            <a:noFill/>
          </a:ln>
        </p:spPr>
      </p:pic>
      <p:pic>
        <p:nvPicPr>
          <p:cNvPr id="4" name="Imagen 3"/>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78387" y="2179463"/>
            <a:ext cx="2492066" cy="2712665"/>
          </a:xfrm>
          <a:prstGeom prst="rect">
            <a:avLst/>
          </a:prstGeom>
        </p:spPr>
      </p:pic>
      <p:pic>
        <p:nvPicPr>
          <p:cNvPr id="8" name="Imagen 7">
            <a:extLst>
              <a:ext uri="{FF2B5EF4-FFF2-40B4-BE49-F238E27FC236}">
                <a16:creationId xmlns:a16="http://schemas.microsoft.com/office/drawing/2014/main" id="{9FB38300-D8FD-24CE-15EA-1787329684DE}"/>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161602" y="1579554"/>
            <a:ext cx="1865439" cy="3636258"/>
          </a:xfrm>
          <a:prstGeom prst="rect">
            <a:avLst/>
          </a:prstGeom>
        </p:spPr>
      </p:pic>
      <p:pic>
        <p:nvPicPr>
          <p:cNvPr id="10" name="Imagen 9">
            <a:extLst>
              <a:ext uri="{FF2B5EF4-FFF2-40B4-BE49-F238E27FC236}">
                <a16:creationId xmlns:a16="http://schemas.microsoft.com/office/drawing/2014/main" id="{69FAAAF4-5F72-90EA-B9A5-B416055D30B1}"/>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35893" y="1579554"/>
            <a:ext cx="1864800" cy="3841532"/>
          </a:xfrm>
          <a:prstGeom prst="rect">
            <a:avLst/>
          </a:prstGeom>
        </p:spPr>
      </p:pic>
      <p:pic>
        <p:nvPicPr>
          <p:cNvPr id="9" name="Imagen 8">
            <a:extLst>
              <a:ext uri="{FF2B5EF4-FFF2-40B4-BE49-F238E27FC236}">
                <a16:creationId xmlns:a16="http://schemas.microsoft.com/office/drawing/2014/main" id="{DE6A66C0-95FD-32CD-EAC7-6D91764EBD92}"/>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370453" y="1579554"/>
            <a:ext cx="1865440" cy="2831081"/>
          </a:xfrm>
          <a:prstGeom prst="rect">
            <a:avLst/>
          </a:prstGeom>
        </p:spPr>
      </p:pic>
    </p:spTree>
    <p:extLst>
      <p:ext uri="{BB962C8B-B14F-4D97-AF65-F5344CB8AC3E}">
        <p14:creationId xmlns:p14="http://schemas.microsoft.com/office/powerpoint/2010/main" val="3355129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349839"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a:t>
            </a:r>
            <a:fld id="{A7BEFE61-7643-4659-8F3A-2A33A74E1787}" type="datetime4">
              <a:rPr lang="es-MX" sz="1200" b="1" kern="0" smtClean="0">
                <a:solidFill>
                  <a:schemeClr val="accent6">
                    <a:lumMod val="50000"/>
                  </a:schemeClr>
                </a:solidFill>
                <a:latin typeface="Verdana" panose="020B0604030504040204" pitchFamily="34" charset="0"/>
                <a:ea typeface="Verdana" panose="020B0604030504040204" pitchFamily="34" charset="0"/>
                <a:cs typeface="Arial"/>
                <a:sym typeface="Arial"/>
              </a:rPr>
              <a:t>9 de septiembre de 2024</a:t>
            </a:fld>
            <a:endPar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endParaRP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261815" y="1392339"/>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78387" y="2179463"/>
            <a:ext cx="2492066" cy="2712665"/>
          </a:xfrm>
          <a:prstGeom prst="rect">
            <a:avLst/>
          </a:prstGeom>
        </p:spPr>
      </p:pic>
      <p:pic>
        <p:nvPicPr>
          <p:cNvPr id="3" name="Imagen 2">
            <a:extLst>
              <a:ext uri="{FF2B5EF4-FFF2-40B4-BE49-F238E27FC236}">
                <a16:creationId xmlns:a16="http://schemas.microsoft.com/office/drawing/2014/main" id="{3DD4DC3A-60BF-823D-8B1B-C8E22A45FB29}"/>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161602" y="1579554"/>
            <a:ext cx="1865439" cy="3636258"/>
          </a:xfrm>
          <a:prstGeom prst="rect">
            <a:avLst/>
          </a:prstGeom>
        </p:spPr>
      </p:pic>
      <p:pic>
        <p:nvPicPr>
          <p:cNvPr id="4" name="Imagen 3">
            <a:extLst>
              <a:ext uri="{FF2B5EF4-FFF2-40B4-BE49-F238E27FC236}">
                <a16:creationId xmlns:a16="http://schemas.microsoft.com/office/drawing/2014/main" id="{1AC09AB7-4ADF-9ADD-0270-A73E5DA4EC0C}"/>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35893" y="1579554"/>
            <a:ext cx="1864800" cy="3841532"/>
          </a:xfrm>
          <a:prstGeom prst="rect">
            <a:avLst/>
          </a:prstGeom>
        </p:spPr>
      </p:pic>
      <p:pic>
        <p:nvPicPr>
          <p:cNvPr id="6" name="Imagen 5">
            <a:extLst>
              <a:ext uri="{FF2B5EF4-FFF2-40B4-BE49-F238E27FC236}">
                <a16:creationId xmlns:a16="http://schemas.microsoft.com/office/drawing/2014/main" id="{18A66F15-3087-269F-2973-B20CB6D9DB6B}"/>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370453" y="1579554"/>
            <a:ext cx="1865440" cy="2831081"/>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135;p3"/>
          <p:cNvGraphicFramePr/>
          <p:nvPr>
            <p:extLst>
              <p:ext uri="{D42A27DB-BD31-4B8C-83A1-F6EECF244321}">
                <p14:modId xmlns:p14="http://schemas.microsoft.com/office/powerpoint/2010/main" val="795646010"/>
              </p:ext>
            </p:extLst>
          </p:nvPr>
        </p:nvGraphicFramePr>
        <p:xfrm>
          <a:off x="5460960" y="1138352"/>
          <a:ext cx="6035307" cy="3713566"/>
        </p:xfrm>
        <a:graphic>
          <a:graphicData uri="http://schemas.openxmlformats.org/drawingml/2006/table">
            <a:tbl>
              <a:tblPr>
                <a:noFill/>
              </a:tblPr>
              <a:tblGrid>
                <a:gridCol w="885475">
                  <a:extLst>
                    <a:ext uri="{9D8B030D-6E8A-4147-A177-3AD203B41FA5}">
                      <a16:colId xmlns:a16="http://schemas.microsoft.com/office/drawing/2014/main" val="20000"/>
                    </a:ext>
                  </a:extLst>
                </a:gridCol>
                <a:gridCol w="5149832">
                  <a:extLst>
                    <a:ext uri="{9D8B030D-6E8A-4147-A177-3AD203B41FA5}">
                      <a16:colId xmlns:a16="http://schemas.microsoft.com/office/drawing/2014/main" val="20001"/>
                    </a:ext>
                  </a:extLst>
                </a:gridCol>
              </a:tblGrid>
              <a:tr h="442645">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80764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8900" lvl="1" indent="0" algn="just" defTabSz="914400" rtl="0" eaLnBrk="1" fontAlgn="b" latinLnBrk="0" hangingPunct="1"/>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San Martín De Loba.</a:t>
                      </a:r>
                    </a:p>
                    <a:p>
                      <a:pPr marL="88900" lvl="1" indent="0" algn="just" defTabSz="914400" rtl="0" eaLnBrk="1" fontAlgn="b" latinLnBrk="0" hangingPunct="1"/>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CESAR : Pueblo Bello.</a:t>
                      </a:r>
                    </a:p>
                    <a:p>
                      <a:pPr marL="88900" lvl="1" indent="0" algn="just" defTabSz="914400" rtl="0" eaLnBrk="1" fontAlgn="b" latinLnBrk="0" hangingPunct="1"/>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LA GUAJIRA : Dibulla, Riohacha.</a:t>
                      </a:r>
                    </a:p>
                    <a:p>
                      <a:pPr marL="88900" lvl="1" indent="0" algn="just" defTabSz="914400" rtl="0" eaLnBrk="1" fontAlgn="b" latinLnBrk="0" hangingPunct="1"/>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MAGDALENA : Ciénaga, Santa Marta.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9525" marR="9525" marT="9525" marB="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1143960">
                <a:tc>
                  <a:txBody>
                    <a:bodyPr/>
                    <a:lstStyle/>
                    <a:p>
                      <a:pPr marL="0" marR="0" lvl="0" indent="0" algn="ctr" rtl="0">
                        <a:lnSpc>
                          <a:spcPct val="107000"/>
                        </a:lnSpc>
                        <a:spcBef>
                          <a:spcPts val="0"/>
                        </a:spcBef>
                        <a:spcAft>
                          <a:spcPts val="0"/>
                        </a:spcAft>
                        <a:buClr>
                          <a:schemeClr val="dk1"/>
                        </a:buClr>
                        <a:buSzPts val="1000"/>
                        <a:buFont typeface="Calibri"/>
                        <a:buNone/>
                      </a:pPr>
                      <a:r>
                        <a:rPr lang="es-CO" sz="1050" b="1" u="none" strike="noStrike" cap="none">
                          <a:solidFill>
                            <a:srgbClr val="000000"/>
                          </a:solidFill>
                          <a:latin typeface="Verdana" panose="020B0604030504040204" pitchFamily="34" charset="0"/>
                          <a:ea typeface="Verdana" panose="020B0604030504040204" pitchFamily="34" charset="0"/>
                          <a:cs typeface="Arial Narrow"/>
                          <a:sym typeface="Arial Narrow"/>
                        </a:rPr>
                        <a:t> </a:t>
                      </a: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BOLÍVAR : Achí, Montecristo, Río Viejo, San Jacinto Del Cauca, </a:t>
                      </a:r>
                      <a:r>
                        <a:rPr kumimoji="0" lang="es-CO" sz="10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Tiquisio</a:t>
                      </a: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CESAR : El Copey, La Paz, Manaure Balcón Del Cesar, Valledupar.</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CÓRDOBA : Montelíbano, Puerto Libertador, San José De </a:t>
                      </a:r>
                      <a:r>
                        <a:rPr kumimoji="0" lang="es-CO" sz="10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Uré</a:t>
                      </a: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Tierralta.</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LA GUAJIRA : Albania, Barrancas, Distracción, El Molino, Fonseca, </a:t>
                      </a:r>
                      <a:r>
                        <a:rPr kumimoji="0" lang="es-CO" sz="10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cs typeface="+mn-cs"/>
                        </a:rPr>
                        <a:t>Hatonuevo</a:t>
                      </a: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La Jagua Del Pilar, San Juan Del Cesar, Urumita, Villanueva.</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MAGDALENA : Aracataca, Fundación.</a:t>
                      </a:r>
                    </a:p>
                  </a:txBody>
                  <a:tcPr marL="9525" marR="9525" marT="9525" marB="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r h="1319321">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ATLÁNTICO : Repelón.</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BOLÍVAR : Arenal, Barranco De Loba, Cantagallo, Clemencia, Mahates, San Pablo, Santa Catalina, Villanueva.</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CESAR : Agustín Codazzi, Bosconia, González, La Gloria, La Jagua De Ibirico, Pailitas, Pelaya, San Diego, Tamalameque.</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CÓRDOBA : Canalete, Montería, Valencia.</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LA GUAJIRA : Maicao.</a:t>
                      </a:r>
                    </a:p>
                    <a:p>
                      <a:pPr marL="88900" marR="0" lvl="1" indent="0" algn="just" defTabSz="914400" rtl="0" eaLnBrk="1" fontAlgn="b"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MAGDALENA : Zona Bananera.</a:t>
                      </a:r>
                    </a:p>
                  </a:txBody>
                  <a:tcPr marL="9525" marR="9525" marT="9525" marB="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20040434"/>
                  </a:ext>
                </a:extLst>
              </a:tr>
            </a:tbl>
          </a:graphicData>
        </a:graphic>
      </p:graphicFrame>
      <p:pic>
        <p:nvPicPr>
          <p:cNvPr id="4" name="Google Shape;140;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5" name="Google Shape;142;p3"/>
          <p:cNvPicPr preferRelativeResize="0"/>
          <p:nvPr/>
        </p:nvPicPr>
        <p:blipFill rotWithShape="1">
          <a:blip r:embed="rId4">
            <a:alphaModFix/>
          </a:blip>
          <a:srcRect/>
          <a:stretch/>
        </p:blipFill>
        <p:spPr>
          <a:xfrm>
            <a:off x="5657884" y="3888549"/>
            <a:ext cx="476980" cy="448214"/>
          </a:xfrm>
          <a:prstGeom prst="rect">
            <a:avLst/>
          </a:prstGeom>
          <a:noFill/>
          <a:ln>
            <a:noFill/>
          </a:ln>
        </p:spPr>
      </p:pic>
      <p:pic>
        <p:nvPicPr>
          <p:cNvPr id="6" name="Google Shape;143;p3"/>
          <p:cNvPicPr preferRelativeResize="0"/>
          <p:nvPr/>
        </p:nvPicPr>
        <p:blipFill rotWithShape="1">
          <a:blip r:embed="rId5">
            <a:alphaModFix/>
          </a:blip>
          <a:srcRect/>
          <a:stretch/>
        </p:blipFill>
        <p:spPr>
          <a:xfrm>
            <a:off x="5656384" y="2718797"/>
            <a:ext cx="476980" cy="448214"/>
          </a:xfrm>
          <a:prstGeom prst="rect">
            <a:avLst/>
          </a:prstGeom>
          <a:noFill/>
          <a:ln>
            <a:noFill/>
          </a:ln>
        </p:spPr>
      </p:pic>
      <p:pic>
        <p:nvPicPr>
          <p:cNvPr id="7" name="Google Shape;144;p3" descr="Recurso 25.png"/>
          <p:cNvPicPr preferRelativeResize="0"/>
          <p:nvPr/>
        </p:nvPicPr>
        <p:blipFill rotWithShape="1">
          <a:blip r:embed="rId6">
            <a:alphaModFix/>
          </a:blip>
          <a:srcRect/>
          <a:stretch/>
        </p:blipFill>
        <p:spPr>
          <a:xfrm>
            <a:off x="5656384" y="1727424"/>
            <a:ext cx="439616" cy="439615"/>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graphicFrame>
        <p:nvGraphicFramePr>
          <p:cNvPr id="4" name="Google Shape;135;p3">
            <a:extLst>
              <a:ext uri="{FF2B5EF4-FFF2-40B4-BE49-F238E27FC236}">
                <a16:creationId xmlns:a16="http://schemas.microsoft.com/office/drawing/2014/main" id="{AAB2DD27-713F-FCB0-043D-B1B6F576C082}"/>
              </a:ext>
            </a:extLst>
          </p:cNvPr>
          <p:cNvGraphicFramePr/>
          <p:nvPr>
            <p:extLst>
              <p:ext uri="{D42A27DB-BD31-4B8C-83A1-F6EECF244321}">
                <p14:modId xmlns:p14="http://schemas.microsoft.com/office/powerpoint/2010/main" val="1579786864"/>
              </p:ext>
            </p:extLst>
          </p:nvPr>
        </p:nvGraphicFramePr>
        <p:xfrm>
          <a:off x="4772513" y="1509462"/>
          <a:ext cx="7117979" cy="4610100"/>
        </p:xfrm>
        <a:graphic>
          <a:graphicData uri="http://schemas.openxmlformats.org/drawingml/2006/table">
            <a:tbl>
              <a:tblPr>
                <a:noFill/>
              </a:tblPr>
              <a:tblGrid>
                <a:gridCol w="1076569">
                  <a:extLst>
                    <a:ext uri="{9D8B030D-6E8A-4147-A177-3AD203B41FA5}">
                      <a16:colId xmlns:a16="http://schemas.microsoft.com/office/drawing/2014/main" val="20000"/>
                    </a:ext>
                  </a:extLst>
                </a:gridCol>
                <a:gridCol w="6041410">
                  <a:extLst>
                    <a:ext uri="{9D8B030D-6E8A-4147-A177-3AD203B41FA5}">
                      <a16:colId xmlns:a16="http://schemas.microsoft.com/office/drawing/2014/main" val="20001"/>
                    </a:ext>
                  </a:extLst>
                </a:gridCol>
              </a:tblGrid>
              <a:tr h="396938">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18029">
                <a:tc>
                  <a:txBody>
                    <a:bodyPr/>
                    <a:lstStyle/>
                    <a:p>
                      <a:pPr marL="0" marR="0" lvl="0" indent="0" algn="ctr" rtl="0">
                        <a:lnSpc>
                          <a:spcPct val="100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lnSpc>
                          <a:spcPct val="100000"/>
                        </a:lnSpc>
                      </a:pPr>
                      <a:r>
                        <a:rPr lang="pt-BR" sz="1000" b="0" i="0" u="none" strike="noStrike" dirty="0">
                          <a:solidFill>
                            <a:srgbClr val="000000"/>
                          </a:solidFill>
                          <a:effectLst/>
                          <a:latin typeface="Verdana" panose="020B0604030504040204" pitchFamily="34" charset="0"/>
                          <a:ea typeface="Verdana" panose="020B0604030504040204" pitchFamily="34" charset="0"/>
                        </a:rPr>
                        <a:t>ANTIOQUIA : </a:t>
                      </a:r>
                      <a:r>
                        <a:rPr lang="pt-BR" sz="1000" b="0" i="0" u="none" strike="noStrike" dirty="0" err="1">
                          <a:solidFill>
                            <a:srgbClr val="000000"/>
                          </a:solidFill>
                          <a:effectLst/>
                          <a:latin typeface="Verdana" panose="020B0604030504040204" pitchFamily="34" charset="0"/>
                          <a:ea typeface="Verdana" panose="020B0604030504040204" pitchFamily="34" charset="0"/>
                        </a:rPr>
                        <a:t>Apartadó</a:t>
                      </a:r>
                      <a:r>
                        <a:rPr lang="pt-BR" sz="1000" b="0" i="0" u="none" strike="noStrike" dirty="0">
                          <a:solidFill>
                            <a:srgbClr val="000000"/>
                          </a:solidFill>
                          <a:effectLst/>
                          <a:latin typeface="Verdana" panose="020B0604030504040204" pitchFamily="34" charset="0"/>
                          <a:ea typeface="Verdana" panose="020B0604030504040204" pitchFamily="34" charset="0"/>
                        </a:rPr>
                        <a:t>, </a:t>
                      </a:r>
                      <a:r>
                        <a:rPr lang="pt-BR" sz="1000" b="0" i="0" u="none" strike="noStrike" dirty="0" err="1">
                          <a:solidFill>
                            <a:srgbClr val="000000"/>
                          </a:solidFill>
                          <a:effectLst/>
                          <a:latin typeface="Verdana" panose="020B0604030504040204" pitchFamily="34" charset="0"/>
                          <a:ea typeface="Verdana" panose="020B0604030504040204" pitchFamily="34" charset="0"/>
                        </a:rPr>
                        <a:t>Tarazá</a:t>
                      </a:r>
                      <a:r>
                        <a:rPr lang="pt-BR" sz="1000" b="0" i="0" u="none" strike="noStrike" dirty="0">
                          <a:solidFill>
                            <a:srgbClr val="000000"/>
                          </a:solidFill>
                          <a:effectLst/>
                          <a:latin typeface="Verdana" panose="020B0604030504040204" pitchFamily="34" charset="0"/>
                          <a:ea typeface="Verdana" panose="020B0604030504040204" pitchFamily="34" charset="0"/>
                        </a:rPr>
                        <a:t>, Turbo.</a:t>
                      </a:r>
                    </a:p>
                    <a:p>
                      <a:pPr algn="l" fontAlgn="b">
                        <a:lnSpc>
                          <a:spcPct val="100000"/>
                        </a:lnSpc>
                      </a:pPr>
                      <a:r>
                        <a:rPr lang="pt-BR" sz="1000" b="0" i="0" u="none" strike="noStrike" dirty="0">
                          <a:solidFill>
                            <a:srgbClr val="000000"/>
                          </a:solidFill>
                          <a:effectLst/>
                          <a:latin typeface="Verdana" panose="020B0604030504040204" pitchFamily="34" charset="0"/>
                          <a:ea typeface="Verdana" panose="020B0604030504040204" pitchFamily="34" charset="0"/>
                        </a:rPr>
                        <a:t>BOYACÁ : Cubará.</a:t>
                      </a:r>
                    </a:p>
                    <a:p>
                      <a:pPr algn="l" fontAlgn="b">
                        <a:lnSpc>
                          <a:spcPct val="100000"/>
                        </a:lnSpc>
                      </a:pPr>
                      <a:r>
                        <a:rPr lang="pt-BR" sz="1000" b="0" i="0" u="none" strike="noStrike" dirty="0">
                          <a:solidFill>
                            <a:srgbClr val="000000"/>
                          </a:solidFill>
                          <a:effectLst/>
                          <a:latin typeface="Verdana" panose="020B0604030504040204" pitchFamily="34" charset="0"/>
                          <a:ea typeface="Verdana" panose="020B0604030504040204" pitchFamily="34" charset="0"/>
                        </a:rPr>
                        <a:t>NORTE DE SANTANDER : Toledo.</a:t>
                      </a:r>
                      <a:endParaRPr lang="es-CO"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961009">
                <a:tc>
                  <a:txBody>
                    <a:bodyPr/>
                    <a:lstStyle/>
                    <a:p>
                      <a:pPr marL="0" marR="0" lvl="0" indent="0" algn="ctr" rtl="0">
                        <a:lnSpc>
                          <a:spcPct val="100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lnSpc>
                          <a:spcPct val="100000"/>
                        </a:lnSpc>
                      </a:pPr>
                      <a:r>
                        <a:rPr lang="es-CO" sz="1000" b="0" i="0" u="none" strike="noStrike" dirty="0">
                          <a:solidFill>
                            <a:srgbClr val="000000"/>
                          </a:solidFill>
                          <a:effectLst/>
                          <a:latin typeface="Verdana" panose="020B0604030504040204" pitchFamily="34" charset="0"/>
                          <a:ea typeface="Verdana" panose="020B0604030504040204" pitchFamily="34" charset="0"/>
                        </a:rPr>
                        <a:t>ANTIOQUIA : Alejandría, Amalfi, Anorí, Briceño, Campamento, Carolina, Cáceres, Dabeiba, Gómez Plata, Ituango, Murindó, Mutatá, Peque, San Carlos, San Rafael, San Roque, Toledo, Valdivia, Vigía Del Fuerte, Yalí, Yarumal, Yolombó.</a:t>
                      </a:r>
                    </a:p>
                    <a:p>
                      <a:pPr algn="l" fontAlgn="b">
                        <a:lnSpc>
                          <a:spcPct val="100000"/>
                        </a:lnSpc>
                      </a:pPr>
                      <a:r>
                        <a:rPr lang="es-CO" sz="1000" b="0" i="0" u="none" strike="noStrike" dirty="0">
                          <a:solidFill>
                            <a:srgbClr val="000000"/>
                          </a:solidFill>
                          <a:effectLst/>
                          <a:latin typeface="Verdana" panose="020B0604030504040204" pitchFamily="34" charset="0"/>
                          <a:ea typeface="Verdana" panose="020B0604030504040204" pitchFamily="34" charset="0"/>
                        </a:rPr>
                        <a:t>BOYACÁ : Chiscas, Güicán De La Sierra.</a:t>
                      </a:r>
                    </a:p>
                    <a:p>
                      <a:pPr algn="l" fontAlgn="b">
                        <a:lnSpc>
                          <a:spcPct val="100000"/>
                        </a:lnSpc>
                      </a:pPr>
                      <a:r>
                        <a:rPr lang="es-CO" sz="1000" b="0" i="0" u="none" strike="noStrike" dirty="0">
                          <a:solidFill>
                            <a:srgbClr val="000000"/>
                          </a:solidFill>
                          <a:effectLst/>
                          <a:latin typeface="Verdana" panose="020B0604030504040204" pitchFamily="34" charset="0"/>
                          <a:ea typeface="Verdana" panose="020B0604030504040204" pitchFamily="34" charset="0"/>
                        </a:rPr>
                        <a:t>CUNDINAMARCA : Guaduas.</a:t>
                      </a:r>
                    </a:p>
                    <a:p>
                      <a:pPr algn="l" fontAlgn="b">
                        <a:lnSpc>
                          <a:spcPct val="100000"/>
                        </a:lnSpc>
                      </a:pPr>
                      <a:r>
                        <a:rPr lang="es-CO" sz="1000" b="0" i="0" u="none" strike="noStrike" dirty="0">
                          <a:solidFill>
                            <a:srgbClr val="000000"/>
                          </a:solidFill>
                          <a:effectLst/>
                          <a:latin typeface="Verdana" panose="020B0604030504040204" pitchFamily="34" charset="0"/>
                          <a:ea typeface="Verdana" panose="020B0604030504040204" pitchFamily="34" charset="0"/>
                        </a:rPr>
                        <a:t>NORTE DE SANTANDER : Chitagá.</a:t>
                      </a:r>
                    </a:p>
                    <a:p>
                      <a:pPr algn="l" fontAlgn="b">
                        <a:lnSpc>
                          <a:spcPct val="100000"/>
                        </a:lnSpc>
                      </a:pPr>
                      <a:r>
                        <a:rPr lang="es-CO" sz="1000" b="0" i="0" u="none" strike="noStrike" dirty="0">
                          <a:solidFill>
                            <a:srgbClr val="000000"/>
                          </a:solidFill>
                          <a:effectLst/>
                          <a:latin typeface="Verdana" panose="020B0604030504040204" pitchFamily="34" charset="0"/>
                          <a:ea typeface="Verdana" panose="020B0604030504040204" pitchFamily="34" charset="0"/>
                        </a:rPr>
                        <a:t>SANTANDER : Simacota, Suaita.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51042015"/>
                  </a:ext>
                </a:extLst>
              </a:tr>
              <a:tr h="961009">
                <a:tc>
                  <a:txBody>
                    <a:bodyPr/>
                    <a:lstStyle/>
                    <a:p>
                      <a:pPr marL="0" marR="0" lvl="0" indent="0" algn="ctr" rtl="0">
                        <a:lnSpc>
                          <a:spcPct val="100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ANTIOQUIA : Angostura, Arboletes, Caracolí, Carepa, Chigorodó, Cisneros, Cocorná, </a:t>
                      </a:r>
                      <a:r>
                        <a:rPr lang="es-CO" sz="1000" b="0" i="0" u="none" strike="noStrike" dirty="0" err="1">
                          <a:solidFill>
                            <a:srgbClr val="000000"/>
                          </a:solidFill>
                          <a:effectLst/>
                          <a:latin typeface="Verdana" panose="020B0604030504040204" pitchFamily="34" charset="0"/>
                          <a:ea typeface="Verdana" panose="020B0604030504040204" pitchFamily="34" charset="0"/>
                        </a:rPr>
                        <a:t>Donmatías</a:t>
                      </a:r>
                      <a:r>
                        <a:rPr lang="es-CO" sz="1000" b="0" i="0" u="none" strike="noStrike" dirty="0">
                          <a:solidFill>
                            <a:srgbClr val="000000"/>
                          </a:solidFill>
                          <a:effectLst/>
                          <a:latin typeface="Verdana" panose="020B0604030504040204" pitchFamily="34" charset="0"/>
                          <a:ea typeface="Verdana" panose="020B0604030504040204" pitchFamily="34" charset="0"/>
                        </a:rPr>
                        <a:t>, El Bagre, El Carmen De Viboral, Frontino, Granada, Guadalupe, Maceo, Nechí, Necoclí, Puerto Nare, Sabanalarga, San Francisco, San Luis, San Pedro De Urabá, Santa Rosa De Osos, Santo Domingo, Segovia, Sonsón, Urrao, </a:t>
                      </a:r>
                      <a:r>
                        <a:rPr lang="es-CO" sz="1000" b="0" i="0" u="none" strike="noStrike" dirty="0" err="1">
                          <a:solidFill>
                            <a:srgbClr val="000000"/>
                          </a:solidFill>
                          <a:effectLst/>
                          <a:latin typeface="Verdana" panose="020B0604030504040204" pitchFamily="34" charset="0"/>
                          <a:ea typeface="Verdana" panose="020B0604030504040204" pitchFamily="34" charset="0"/>
                        </a:rPr>
                        <a:t>Vegachí</a:t>
                      </a:r>
                      <a:r>
                        <a:rPr lang="es-CO" sz="1000" b="0" i="0" u="none" strike="noStrike" dirty="0">
                          <a:solidFill>
                            <a:srgbClr val="000000"/>
                          </a:solidFill>
                          <a:effectLst/>
                          <a:latin typeface="Verdana" panose="020B0604030504040204" pitchFamily="34" charset="0"/>
                          <a:ea typeface="Verdana" panose="020B0604030504040204" pitchFamily="34" charset="0"/>
                        </a:rPr>
                        <a:t>, Zaragoza.</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BOYACÁ : </a:t>
                      </a:r>
                      <a:r>
                        <a:rPr lang="es-CO" sz="1000" b="0" i="0" u="none" strike="noStrike" dirty="0" err="1">
                          <a:solidFill>
                            <a:srgbClr val="000000"/>
                          </a:solidFill>
                          <a:effectLst/>
                          <a:latin typeface="Verdana" panose="020B0604030504040204" pitchFamily="34" charset="0"/>
                          <a:ea typeface="Verdana" panose="020B0604030504040204" pitchFamily="34" charset="0"/>
                        </a:rPr>
                        <a:t>Chitaraque</a:t>
                      </a:r>
                      <a:r>
                        <a:rPr lang="es-CO" sz="1000" b="0" i="0" u="none" strike="noStrike" dirty="0">
                          <a:solidFill>
                            <a:srgbClr val="000000"/>
                          </a:solidFill>
                          <a:effectLst/>
                          <a:latin typeface="Verdana" panose="020B0604030504040204" pitchFamily="34" charset="0"/>
                          <a:ea typeface="Verdana" panose="020B0604030504040204" pitchFamily="34" charset="0"/>
                        </a:rPr>
                        <a:t>, Paya, Santana.</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NORTE DE SANTANDER : Convención, El Carmen, Ocaña, San Calixto, Sardinata, Teorama, Tibú.</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RISARALDA : Pueblo Rico.</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SANTANDER : Chima, Confines, Coromoro, El Carmen De Chucurí, Guadalupe, Guapotá, Hato, Ocamonte, Oiba, Palmar, Palmas Del Socorro, Páramo, San Benito, Santa Helena Del Opón, Socorro, Valle De San José.</a:t>
                      </a:r>
                    </a:p>
                    <a:p>
                      <a:pPr algn="l" fontAlgn="b">
                        <a:lnSpc>
                          <a:spcPct val="100000"/>
                        </a:lnSpc>
                      </a:pPr>
                      <a:endParaRPr lang="es-CO"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60182801"/>
                  </a:ext>
                </a:extLst>
              </a:tr>
            </a:tbl>
          </a:graphicData>
        </a:graphic>
      </p:graphicFrame>
      <p:pic>
        <p:nvPicPr>
          <p:cNvPr id="7" name="Google Shape;144;p3" descr="Recurso 25.png"/>
          <p:cNvPicPr preferRelativeResize="0"/>
          <p:nvPr/>
        </p:nvPicPr>
        <p:blipFill rotWithShape="1">
          <a:blip r:embed="rId4">
            <a:alphaModFix/>
          </a:blip>
          <a:srcRect/>
          <a:stretch/>
        </p:blipFill>
        <p:spPr>
          <a:xfrm>
            <a:off x="5037981" y="2079081"/>
            <a:ext cx="439616" cy="439615"/>
          </a:xfrm>
          <a:prstGeom prst="rect">
            <a:avLst/>
          </a:prstGeom>
          <a:noFill/>
          <a:ln>
            <a:noFill/>
          </a:ln>
        </p:spPr>
      </p:pic>
      <p:pic>
        <p:nvPicPr>
          <p:cNvPr id="13" name="Google Shape;143;p3"/>
          <p:cNvPicPr preferRelativeResize="0"/>
          <p:nvPr/>
        </p:nvPicPr>
        <p:blipFill rotWithShape="1">
          <a:blip r:embed="rId5">
            <a:alphaModFix/>
          </a:blip>
          <a:srcRect/>
          <a:stretch/>
        </p:blipFill>
        <p:spPr>
          <a:xfrm>
            <a:off x="5044984" y="3088315"/>
            <a:ext cx="476980" cy="448214"/>
          </a:xfrm>
          <a:prstGeom prst="rect">
            <a:avLst/>
          </a:prstGeom>
          <a:noFill/>
          <a:ln>
            <a:noFill/>
          </a:ln>
        </p:spPr>
      </p:pic>
      <p:pic>
        <p:nvPicPr>
          <p:cNvPr id="3" name="Google Shape;142;p3">
            <a:extLst>
              <a:ext uri="{FF2B5EF4-FFF2-40B4-BE49-F238E27FC236}">
                <a16:creationId xmlns:a16="http://schemas.microsoft.com/office/drawing/2014/main" id="{18C40BFF-E9A3-D027-00D8-9E1FA3D6E357}"/>
              </a:ext>
            </a:extLst>
          </p:cNvPr>
          <p:cNvPicPr preferRelativeResize="0"/>
          <p:nvPr/>
        </p:nvPicPr>
        <p:blipFill rotWithShape="1">
          <a:blip r:embed="rId6">
            <a:alphaModFix/>
          </a:blip>
          <a:srcRect/>
          <a:stretch/>
        </p:blipFill>
        <p:spPr>
          <a:xfrm>
            <a:off x="5026302" y="4841853"/>
            <a:ext cx="476980" cy="448214"/>
          </a:xfrm>
          <a:prstGeom prst="rect">
            <a:avLst/>
          </a:prstGeom>
          <a:noFill/>
          <a:ln>
            <a:noFill/>
          </a:ln>
        </p:spPr>
      </p:pic>
    </p:spTree>
    <p:extLst>
      <p:ext uri="{BB962C8B-B14F-4D97-AF65-F5344CB8AC3E}">
        <p14:creationId xmlns:p14="http://schemas.microsoft.com/office/powerpoint/2010/main" val="269024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00050" y="842962"/>
            <a:ext cx="3622349" cy="5447797"/>
          </a:xfrm>
          <a:prstGeom prst="rect">
            <a:avLst/>
          </a:prstGeom>
          <a:noFill/>
          <a:ln>
            <a:noFill/>
          </a:ln>
        </p:spPr>
      </p:pic>
      <p:graphicFrame>
        <p:nvGraphicFramePr>
          <p:cNvPr id="10" name="Google Shape;135;p3"/>
          <p:cNvGraphicFramePr/>
          <p:nvPr>
            <p:extLst>
              <p:ext uri="{D42A27DB-BD31-4B8C-83A1-F6EECF244321}">
                <p14:modId xmlns:p14="http://schemas.microsoft.com/office/powerpoint/2010/main" val="2728674526"/>
              </p:ext>
            </p:extLst>
          </p:nvPr>
        </p:nvGraphicFramePr>
        <p:xfrm>
          <a:off x="4389043" y="1728384"/>
          <a:ext cx="6906582" cy="3120760"/>
        </p:xfrm>
        <a:graphic>
          <a:graphicData uri="http://schemas.openxmlformats.org/drawingml/2006/table">
            <a:tbl>
              <a:tblPr>
                <a:noFill/>
              </a:tblPr>
              <a:tblGrid>
                <a:gridCol w="1044595">
                  <a:extLst>
                    <a:ext uri="{9D8B030D-6E8A-4147-A177-3AD203B41FA5}">
                      <a16:colId xmlns:a16="http://schemas.microsoft.com/office/drawing/2014/main" val="20000"/>
                    </a:ext>
                  </a:extLst>
                </a:gridCol>
                <a:gridCol w="5861987">
                  <a:extLst>
                    <a:ext uri="{9D8B030D-6E8A-4147-A177-3AD203B41FA5}">
                      <a16:colId xmlns:a16="http://schemas.microsoft.com/office/drawing/2014/main" val="20001"/>
                    </a:ext>
                  </a:extLst>
                </a:gridCol>
              </a:tblGrid>
              <a:tr h="482554">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034286">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CHOCÓ : Alto Baudó, Bagadó, Bahía Solano, Bajo Baudó, Bojayá, Carmen Del Darién, Condoto, Cértegui, El Cantón Del San Pablo, El Carmen De Atrato, El Litoral Del San Juan, Istmina, Lloró, Medio Baudó, Nuquí, </a:t>
                      </a:r>
                      <a:r>
                        <a:rPr lang="es-CO" sz="1000" b="0" i="0" u="none" strike="noStrike" dirty="0" err="1">
                          <a:solidFill>
                            <a:srgbClr val="000000"/>
                          </a:solidFill>
                          <a:effectLst/>
                          <a:latin typeface="Verdana" panose="020B0604030504040204" pitchFamily="34" charset="0"/>
                          <a:ea typeface="Verdana" panose="020B0604030504040204" pitchFamily="34" charset="0"/>
                        </a:rPr>
                        <a:t>Nóvita</a:t>
                      </a:r>
                      <a:r>
                        <a:rPr lang="es-CO" sz="1000" b="0" i="0" u="none" strike="noStrike" dirty="0">
                          <a:solidFill>
                            <a:srgbClr val="000000"/>
                          </a:solidFill>
                          <a:effectLst/>
                          <a:latin typeface="Verdana" panose="020B0604030504040204" pitchFamily="34" charset="0"/>
                          <a:ea typeface="Verdana" panose="020B0604030504040204" pitchFamily="34" charset="0"/>
                        </a:rPr>
                        <a:t>, Quibdó, Río Iró, Río Quito, Tadó.</a:t>
                      </a:r>
                    </a:p>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760485">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CAUCA : López De Micay, Piamonte, Santa Rosa.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CHOCÓ : Acandí, Juradó, Medio Atrato, Riosucio, San José Del Palmar, </a:t>
                      </a:r>
                      <a:r>
                        <a:rPr lang="es-ES" sz="1000" b="0" i="0" u="none" strike="noStrike" dirty="0" err="1">
                          <a:solidFill>
                            <a:srgbClr val="000000"/>
                          </a:solidFill>
                          <a:effectLst/>
                          <a:latin typeface="Verdana" panose="020B0604030504040204" pitchFamily="34" charset="0"/>
                          <a:ea typeface="Verdana" panose="020B0604030504040204" pitchFamily="34" charset="0"/>
                        </a:rPr>
                        <a:t>Sipí</a:t>
                      </a:r>
                      <a:r>
                        <a:rPr lang="es-ES" sz="1000" b="0" i="0" u="none" strike="noStrike" dirty="0">
                          <a:solidFill>
                            <a:srgbClr val="000000"/>
                          </a:solidFill>
                          <a:effectLst/>
                          <a:latin typeface="Verdana" panose="020B0604030504040204" pitchFamily="34" charset="0"/>
                          <a:ea typeface="Verdana" panose="020B0604030504040204" pitchFamily="34" charset="0"/>
                        </a:rPr>
                        <a:t>, </a:t>
                      </a:r>
                      <a:r>
                        <a:rPr lang="es-ES" sz="1000" b="0" i="0" u="none" strike="noStrike" dirty="0" err="1">
                          <a:solidFill>
                            <a:srgbClr val="000000"/>
                          </a:solidFill>
                          <a:effectLst/>
                          <a:latin typeface="Verdana" panose="020B0604030504040204" pitchFamily="34" charset="0"/>
                          <a:ea typeface="Verdana" panose="020B0604030504040204" pitchFamily="34" charset="0"/>
                        </a:rPr>
                        <a:t>Unguía</a:t>
                      </a:r>
                      <a:r>
                        <a:rPr lang="es-ES" sz="1000" b="0" i="0" u="none" strike="noStrike" dirty="0">
                          <a:solidFill>
                            <a:srgbClr val="000000"/>
                          </a:solidFill>
                          <a:effectLst/>
                          <a:latin typeface="Verdana" panose="020B0604030504040204" pitchFamily="34" charset="0"/>
                          <a:ea typeface="Verdana" panose="020B0604030504040204" pitchFamily="34" charset="0"/>
                        </a:rPr>
                        <a:t>.</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NARIÑO : Córdoba, Funes, Puerres.</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VALLE DEL CAUCA : Calima.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CAUCA : Timbiquí.</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NARIÑO : Potosí.</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89263899"/>
                  </a:ext>
                </a:extLst>
              </a:tr>
            </a:tbl>
          </a:graphicData>
        </a:graphic>
      </p:graphicFrame>
      <p:pic>
        <p:nvPicPr>
          <p:cNvPr id="12" name="Google Shape;143;p3"/>
          <p:cNvPicPr preferRelativeResize="0"/>
          <p:nvPr/>
        </p:nvPicPr>
        <p:blipFill rotWithShape="1">
          <a:blip r:embed="rId4">
            <a:alphaModFix/>
          </a:blip>
          <a:srcRect/>
          <a:stretch/>
        </p:blipFill>
        <p:spPr>
          <a:xfrm>
            <a:off x="4697465" y="3479193"/>
            <a:ext cx="439200" cy="439200"/>
          </a:xfrm>
          <a:prstGeom prst="rect">
            <a:avLst/>
          </a:prstGeom>
          <a:noFill/>
          <a:ln>
            <a:noFill/>
          </a:ln>
        </p:spPr>
      </p:pic>
      <p:pic>
        <p:nvPicPr>
          <p:cNvPr id="13" name="Google Shape;144;p3" descr="Recurso 25.png"/>
          <p:cNvPicPr preferRelativeResize="0"/>
          <p:nvPr/>
        </p:nvPicPr>
        <p:blipFill rotWithShape="1">
          <a:blip r:embed="rId5">
            <a:alphaModFix/>
          </a:blip>
          <a:srcRect/>
          <a:stretch/>
        </p:blipFill>
        <p:spPr>
          <a:xfrm>
            <a:off x="4697049" y="2482035"/>
            <a:ext cx="439616" cy="439615"/>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6">
            <a:alphaModFix/>
          </a:blip>
          <a:srcRect/>
          <a:stretch/>
        </p:blipFill>
        <p:spPr>
          <a:xfrm>
            <a:off x="4678367" y="4251829"/>
            <a:ext cx="476980" cy="448214"/>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31225" y="1265911"/>
            <a:ext cx="4894906" cy="5116461"/>
          </a:xfrm>
          <a:prstGeom prst="rect">
            <a:avLst/>
          </a:prstGeom>
          <a:noFill/>
          <a:ln>
            <a:noFill/>
          </a:ln>
        </p:spPr>
      </p:pic>
      <p:graphicFrame>
        <p:nvGraphicFramePr>
          <p:cNvPr id="10" name="Google Shape;135;p3"/>
          <p:cNvGraphicFramePr/>
          <p:nvPr>
            <p:extLst>
              <p:ext uri="{D42A27DB-BD31-4B8C-83A1-F6EECF244321}">
                <p14:modId xmlns:p14="http://schemas.microsoft.com/office/powerpoint/2010/main" val="12289608"/>
              </p:ext>
            </p:extLst>
          </p:nvPr>
        </p:nvGraphicFramePr>
        <p:xfrm>
          <a:off x="5523865" y="1999845"/>
          <a:ext cx="6236910" cy="1874340"/>
        </p:xfrm>
        <a:graphic>
          <a:graphicData uri="http://schemas.openxmlformats.org/drawingml/2006/table">
            <a:tbl>
              <a:tblPr>
                <a:noFill/>
              </a:tblPr>
              <a:tblGrid>
                <a:gridCol w="943310">
                  <a:extLst>
                    <a:ext uri="{9D8B030D-6E8A-4147-A177-3AD203B41FA5}">
                      <a16:colId xmlns:a16="http://schemas.microsoft.com/office/drawing/2014/main" val="20000"/>
                    </a:ext>
                  </a:extLst>
                </a:gridCol>
                <a:gridCol w="5293600">
                  <a:extLst>
                    <a:ext uri="{9D8B030D-6E8A-4147-A177-3AD203B41FA5}">
                      <a16:colId xmlns:a16="http://schemas.microsoft.com/office/drawing/2014/main" val="20001"/>
                    </a:ext>
                  </a:extLst>
                </a:gridCol>
              </a:tblGrid>
              <a:tr h="40537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it-IT" sz="1000" b="0" i="0" u="none" strike="noStrike" kern="1200" dirty="0">
                          <a:solidFill>
                            <a:srgbClr val="000000"/>
                          </a:solidFill>
                          <a:effectLst/>
                          <a:latin typeface="Verdana" panose="020B0604030504040204" pitchFamily="34" charset="0"/>
                          <a:ea typeface="Verdana" panose="020B0604030504040204" pitchFamily="34" charset="0"/>
                          <a:cs typeface="+mn-cs"/>
                        </a:rPr>
                        <a:t>ARAUCA : Fortul, Saravena.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CASANARE : Yopal.</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44620849"/>
                  </a:ext>
                </a:extLst>
              </a:tr>
            </a:tbl>
          </a:graphicData>
        </a:graphic>
      </p:graphicFrame>
      <p:pic>
        <p:nvPicPr>
          <p:cNvPr id="11" name="Google Shape;142;p3"/>
          <p:cNvPicPr preferRelativeResize="0"/>
          <p:nvPr/>
        </p:nvPicPr>
        <p:blipFill rotWithShape="1">
          <a:blip r:embed="rId4">
            <a:alphaModFix/>
          </a:blip>
          <a:srcRect/>
          <a:stretch/>
        </p:blipFill>
        <p:spPr>
          <a:xfrm>
            <a:off x="5772517" y="3297280"/>
            <a:ext cx="476980" cy="448214"/>
          </a:xfrm>
          <a:prstGeom prst="rect">
            <a:avLst/>
          </a:prstGeom>
          <a:noFill/>
          <a:ln>
            <a:noFill/>
          </a:ln>
        </p:spPr>
      </p:pic>
      <p:pic>
        <p:nvPicPr>
          <p:cNvPr id="12" name="Google Shape;143;p3"/>
          <p:cNvPicPr preferRelativeResize="0"/>
          <p:nvPr/>
        </p:nvPicPr>
        <p:blipFill rotWithShape="1">
          <a:blip r:embed="rId5">
            <a:alphaModFix/>
          </a:blip>
          <a:srcRect/>
          <a:stretch/>
        </p:blipFill>
        <p:spPr>
          <a:xfrm>
            <a:off x="12555852" y="3020257"/>
            <a:ext cx="476980" cy="448214"/>
          </a:xfrm>
          <a:prstGeom prst="rect">
            <a:avLst/>
          </a:prstGeom>
          <a:noFill/>
          <a:ln>
            <a:noFill/>
          </a:ln>
        </p:spPr>
      </p:pic>
      <p:pic>
        <p:nvPicPr>
          <p:cNvPr id="13" name="Google Shape;144;p3" descr="Recurso 25.png"/>
          <p:cNvPicPr preferRelativeResize="0"/>
          <p:nvPr/>
        </p:nvPicPr>
        <p:blipFill rotWithShape="1">
          <a:blip r:embed="rId6">
            <a:alphaModFix/>
          </a:blip>
          <a:srcRect/>
          <a:stretch/>
        </p:blipFill>
        <p:spPr>
          <a:xfrm>
            <a:off x="5772517" y="2580642"/>
            <a:ext cx="439616" cy="439615"/>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theme/theme1.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7421</TotalTime>
  <Words>1561</Words>
  <Application>Microsoft Office PowerPoint</Application>
  <PresentationFormat>Panorámica</PresentationFormat>
  <Paragraphs>134</Paragraphs>
  <Slides>12</Slides>
  <Notes>0</Notes>
  <HiddenSlides>1</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Arial</vt:lpstr>
      <vt:lpstr>Arial Narrow</vt:lpstr>
      <vt:lpstr>Calibri</vt:lpstr>
      <vt:lpstr>Calibri Light</vt:lpstr>
      <vt:lpstr>Helvetica</vt:lpstr>
      <vt:lpstr>Verdana</vt:lpstr>
      <vt:lpstr>Diseño OSPA</vt:lpstr>
      <vt:lpstr>Diseño Cerrejon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438</cp:revision>
  <dcterms:created xsi:type="dcterms:W3CDTF">2023-05-19T19:31:54Z</dcterms:created>
  <dcterms:modified xsi:type="dcterms:W3CDTF">2024-09-09T16:30:44Z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ies>
</file>