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6508" r:id="rId1"/>
    <p:sldMasterId id="2147498329" r:id="rId2"/>
    <p:sldMasterId id="2147499097" r:id="rId3"/>
    <p:sldMasterId id="2147499128" r:id="rId4"/>
    <p:sldMasterId id="2147499167" r:id="rId5"/>
    <p:sldMasterId id="2147499196" r:id="rId6"/>
  </p:sldMasterIdLst>
  <p:notesMasterIdLst>
    <p:notesMasterId r:id="rId80"/>
  </p:notesMasterIdLst>
  <p:handoutMasterIdLst>
    <p:handoutMasterId r:id="rId81"/>
  </p:handoutMasterIdLst>
  <p:sldIdLst>
    <p:sldId id="13320" r:id="rId7"/>
    <p:sldId id="14023" r:id="rId8"/>
    <p:sldId id="12831" r:id="rId9"/>
    <p:sldId id="13121" r:id="rId10"/>
    <p:sldId id="10016" r:id="rId11"/>
    <p:sldId id="10017" r:id="rId12"/>
    <p:sldId id="23693" r:id="rId13"/>
    <p:sldId id="23769" r:id="rId14"/>
    <p:sldId id="23770" r:id="rId15"/>
    <p:sldId id="29482" r:id="rId16"/>
    <p:sldId id="29483" r:id="rId17"/>
    <p:sldId id="29475" r:id="rId18"/>
    <p:sldId id="29476" r:id="rId19"/>
    <p:sldId id="29477" r:id="rId20"/>
    <p:sldId id="29486" r:id="rId21"/>
    <p:sldId id="29487" r:id="rId22"/>
    <p:sldId id="29488" r:id="rId23"/>
    <p:sldId id="29489" r:id="rId24"/>
    <p:sldId id="29490" r:id="rId25"/>
    <p:sldId id="29491" r:id="rId26"/>
    <p:sldId id="29492" r:id="rId27"/>
    <p:sldId id="29493" r:id="rId28"/>
    <p:sldId id="29494" r:id="rId29"/>
    <p:sldId id="29495" r:id="rId30"/>
    <p:sldId id="29496" r:id="rId31"/>
    <p:sldId id="29497" r:id="rId32"/>
    <p:sldId id="29498" r:id="rId33"/>
    <p:sldId id="29499" r:id="rId34"/>
    <p:sldId id="29500" r:id="rId35"/>
    <p:sldId id="29501" r:id="rId36"/>
    <p:sldId id="29502" r:id="rId37"/>
    <p:sldId id="29503" r:id="rId38"/>
    <p:sldId id="29504" r:id="rId39"/>
    <p:sldId id="29505" r:id="rId40"/>
    <p:sldId id="29506" r:id="rId41"/>
    <p:sldId id="29507" r:id="rId42"/>
    <p:sldId id="29508" r:id="rId43"/>
    <p:sldId id="29509" r:id="rId44"/>
    <p:sldId id="29510" r:id="rId45"/>
    <p:sldId id="29511" r:id="rId46"/>
    <p:sldId id="29512" r:id="rId47"/>
    <p:sldId id="29513" r:id="rId48"/>
    <p:sldId id="29514" r:id="rId49"/>
    <p:sldId id="29515" r:id="rId50"/>
    <p:sldId id="29516" r:id="rId51"/>
    <p:sldId id="29517" r:id="rId52"/>
    <p:sldId id="29518" r:id="rId53"/>
    <p:sldId id="29519" r:id="rId54"/>
    <p:sldId id="29520" r:id="rId55"/>
    <p:sldId id="29521" r:id="rId56"/>
    <p:sldId id="319" r:id="rId57"/>
    <p:sldId id="347" r:id="rId58"/>
    <p:sldId id="348" r:id="rId59"/>
    <p:sldId id="321" r:id="rId60"/>
    <p:sldId id="351" r:id="rId61"/>
    <p:sldId id="355" r:id="rId62"/>
    <p:sldId id="354" r:id="rId63"/>
    <p:sldId id="323" r:id="rId64"/>
    <p:sldId id="324" r:id="rId65"/>
    <p:sldId id="325" r:id="rId66"/>
    <p:sldId id="326" r:id="rId67"/>
    <p:sldId id="310" r:id="rId68"/>
    <p:sldId id="349" r:id="rId69"/>
    <p:sldId id="311" r:id="rId70"/>
    <p:sldId id="312" r:id="rId71"/>
    <p:sldId id="352" r:id="rId72"/>
    <p:sldId id="314" r:id="rId73"/>
    <p:sldId id="315" r:id="rId74"/>
    <p:sldId id="316" r:id="rId75"/>
    <p:sldId id="317" r:id="rId76"/>
    <p:sldId id="29523" r:id="rId77"/>
    <p:sldId id="29474" r:id="rId78"/>
    <p:sldId id="23768" r:id="rId7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336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Milena Rincon Loaiza" initials="AMRL" lastIdx="2" clrIdx="0"/>
  <p:cmAuthor id="2" name="CONSULTA SIPROT" initials="CS" lastIdx="2" clrIdx="1"/>
  <p:cmAuthor id="3" name="Milena Rincón" initials="MR"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7E00"/>
    <a:srgbClr val="EAEFF7"/>
    <a:srgbClr val="499ADE"/>
    <a:srgbClr val="1E66AA"/>
    <a:srgbClr val="27539D"/>
    <a:srgbClr val="C2DDF4"/>
    <a:srgbClr val="FF9A52"/>
    <a:srgbClr val="16528E"/>
    <a:srgbClr val="2949CA"/>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BDBED569-4797-4DF1-A0F4-6AAB3CD982D8}" styleName="Estilo claro 3 - Énfasis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Estilo claro 1 - Énfasis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Estilo claro 3 - Énfasi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Estilo claro 2 - Énfasi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DA37D80-6434-44D0-A028-1B22A696006F}" styleName="Estilo claro 3 - Énfasi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Estilo medio 1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5521" autoAdjust="0"/>
  </p:normalViewPr>
  <p:slideViewPr>
    <p:cSldViewPr snapToGrid="0">
      <p:cViewPr varScale="1">
        <p:scale>
          <a:sx n="103" d="100"/>
          <a:sy n="103" d="100"/>
        </p:scale>
        <p:origin x="594" y="114"/>
      </p:cViewPr>
      <p:guideLst>
        <p:guide orient="horz" pos="1003"/>
        <p:guide pos="3364"/>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100" d="100"/>
        <a:sy n="100" d="100"/>
      </p:scale>
      <p:origin x="0" y="-7752"/>
    </p:cViewPr>
  </p:sorterViewPr>
  <p:notesViewPr>
    <p:cSldViewPr snapToGrid="0" snapToObjects="1">
      <p:cViewPr varScale="1">
        <p:scale>
          <a:sx n="85" d="100"/>
          <a:sy n="85" d="100"/>
        </p:scale>
        <p:origin x="380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61" Type="http://schemas.openxmlformats.org/officeDocument/2006/relationships/slide" Target="slides/slide55.xml"/><Relationship Id="rId8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451ED8A-2853-4960-BD50-C2E418421020}" type="datetimeFigureOut">
              <a:rPr lang="es-CO" smtClean="0"/>
              <a:pPr/>
              <a:t>26/02/2025</a:t>
            </a:fld>
            <a:endParaRPr lang="es-CO"/>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C24A4E-F78A-4D5A-96A7-94EDC47E83A4}" type="slidenum">
              <a:rPr lang="es-CO" smtClean="0"/>
              <a:pPr/>
              <a:t>‹Nº›</a:t>
            </a:fld>
            <a:endParaRPr lang="es-CO"/>
          </a:p>
        </p:txBody>
      </p:sp>
    </p:spTree>
    <p:extLst>
      <p:ext uri="{BB962C8B-B14F-4D97-AF65-F5344CB8AC3E}">
        <p14:creationId xmlns:p14="http://schemas.microsoft.com/office/powerpoint/2010/main" val="39803580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D8B78-8DE0-455D-A389-7C47F178F467}" type="datetimeFigureOut">
              <a:rPr lang="es-CO" smtClean="0"/>
              <a:pPr/>
              <a:t>26/02/2025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A83B76-51B6-493B-AD8F-034B31CF8593}" type="slidenum">
              <a:rPr lang="es-CO" smtClean="0"/>
              <a:pPr/>
              <a:t>‹Nº›</a:t>
            </a:fld>
            <a:endParaRPr lang="es-CO"/>
          </a:p>
        </p:txBody>
      </p:sp>
    </p:spTree>
    <p:extLst>
      <p:ext uri="{BB962C8B-B14F-4D97-AF65-F5344CB8AC3E}">
        <p14:creationId xmlns:p14="http://schemas.microsoft.com/office/powerpoint/2010/main" val="2144978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172.16.1.237/almacen/interno/satelite/Goes16/Estimativo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172.16.1.237/almacen/interno/PronosticosCol/wrfideam/colombia/volcanes/?C=M;O=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5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45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DCD3D95D-1B86-170B-ADD3-733F050377C8}"/>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AB65F4E2-3457-3056-2218-7D99E013F1D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B6944B71-7FBF-6D33-8846-80DB74463C1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115093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120E06F-C802-06D8-AE1C-397EA873204A}"/>
            </a:ext>
          </a:extLst>
        </p:cNvPr>
        <p:cNvGrpSpPr/>
        <p:nvPr/>
      </p:nvGrpSpPr>
      <p:grpSpPr>
        <a:xfrm>
          <a:off x="0" y="0"/>
          <a:ext cx="0" cy="0"/>
          <a:chOff x="0" y="0"/>
          <a:chExt cx="0" cy="0"/>
        </a:xfrm>
      </p:grpSpPr>
      <p:sp>
        <p:nvSpPr>
          <p:cNvPr id="438274" name="Google Shape;3082;p17:notes">
            <a:extLst>
              <a:ext uri="{FF2B5EF4-FFF2-40B4-BE49-F238E27FC236}">
                <a16:creationId xmlns:a16="http://schemas.microsoft.com/office/drawing/2014/main" id="{F13C7C9D-6B37-01F5-FCB5-23BDB4DEBC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dirty="0">
              <a:latin typeface="Arial" panose="020B0604020202020204" pitchFamily="34" charset="0"/>
              <a:cs typeface="Arial" panose="020B0604020202020204" pitchFamily="34" charset="0"/>
            </a:endParaRPr>
          </a:p>
        </p:txBody>
      </p:sp>
      <p:sp>
        <p:nvSpPr>
          <p:cNvPr id="438275" name="Google Shape;3083;p17:notes">
            <a:extLst>
              <a:ext uri="{FF2B5EF4-FFF2-40B4-BE49-F238E27FC236}">
                <a16:creationId xmlns:a16="http://schemas.microsoft.com/office/drawing/2014/main" id="{40CE1BB3-D6AB-13A6-7998-D3768EA6035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73058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0DA328C-EB44-0B0C-7E79-2DACC6FF12D8}"/>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6125C58C-DF3C-D7EB-CC12-AC724E4459AD}"/>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7E82FAF2-F9A5-89D8-BE94-8D5A4C9BBB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834FECB-4773-48EA-047C-7CB63A97FB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34</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110737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612E842-66D0-0079-BFC9-2D6AD701A22A}"/>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249D78FC-9ED6-18E6-5F52-A3082328F1E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794CCAF3-E014-FBFD-4ACD-B8F0CF36BA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991E167F-FED4-2398-6144-00EDE5F834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35</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9205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2B4B0D9-A126-AADB-E3FA-3C1D4D0FA719}"/>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F2100C50-8368-02A8-A0CE-E837E6F4C805}"/>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45D0062E-4BB4-302B-64DC-8251E17214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D7745AC8-0604-77EE-0DA7-ECEC06B9D6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36</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44719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A8AEDA9-9EEB-FD3C-E8C6-1EF944708C68}"/>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50270F35-6F54-4266-CCA6-D2867BA635A8}"/>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A775A5A5-2DBF-73BF-0EEF-AEDBDA78E3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660B740-3599-57B9-2615-6A1DDFC8CA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37</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943231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6DD697A-0084-0511-71C5-C716F38E77D1}"/>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9645DA65-0CEC-142D-B3C7-B3AD121C9340}"/>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C0F0DE97-35E7-7043-BC0B-C3B99D9879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82A5A8BD-5E95-1659-1056-4FDF20BB6F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38</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854841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EC72008-3FC1-A623-2C5C-F24C29AD3874}"/>
            </a:ext>
          </a:extLst>
        </p:cNvPr>
        <p:cNvGrpSpPr/>
        <p:nvPr/>
      </p:nvGrpSpPr>
      <p:grpSpPr>
        <a:xfrm>
          <a:off x="0" y="0"/>
          <a:ext cx="0" cy="0"/>
          <a:chOff x="0" y="0"/>
          <a:chExt cx="0" cy="0"/>
        </a:xfrm>
      </p:grpSpPr>
      <p:sp>
        <p:nvSpPr>
          <p:cNvPr id="460802" name="Google Shape;3324;p26:notes">
            <a:extLst>
              <a:ext uri="{FF2B5EF4-FFF2-40B4-BE49-F238E27FC236}">
                <a16:creationId xmlns:a16="http://schemas.microsoft.com/office/drawing/2014/main" id="{8BD0D877-0B9E-7A50-BEAD-E717E7F03A3D}"/>
              </a:ext>
            </a:extLst>
          </p:cNvPr>
          <p:cNvSpPr>
            <a:spLocks noGrp="1" noRot="1" noChangeAspect="1" noChangeArrowheads="1" noTextEdit="1"/>
          </p:cNvSpPr>
          <p:nvPr>
            <p:ph type="sldImg" idx="2"/>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Google Shape;3325;p26:notes">
            <a:extLst>
              <a:ext uri="{FF2B5EF4-FFF2-40B4-BE49-F238E27FC236}">
                <a16:creationId xmlns:a16="http://schemas.microsoft.com/office/drawing/2014/main" id="{CD81DE42-7065-ECC7-9E30-8EDD5E7273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dirty="0">
              <a:latin typeface="Arial" panose="020B0604020202020204" pitchFamily="34" charset="0"/>
              <a:cs typeface="Arial" panose="020B0604020202020204" pitchFamily="34" charset="0"/>
            </a:endParaRPr>
          </a:p>
        </p:txBody>
      </p:sp>
      <p:sp>
        <p:nvSpPr>
          <p:cNvPr id="460804" name="Google Shape;3326;p26:notes">
            <a:extLst>
              <a:ext uri="{FF2B5EF4-FFF2-40B4-BE49-F238E27FC236}">
                <a16:creationId xmlns:a16="http://schemas.microsoft.com/office/drawing/2014/main" id="{B9859BCE-7A3B-1336-0375-692899E06A2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fld id="{9A3DEEAF-0455-4229-9E33-1AEF737E8D3F}" type="slidenum">
              <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r" defTabSz="914400" rtl="0" eaLnBrk="1" fontAlgn="base" latinLnBrk="0" hangingPunct="1">
                <a:lnSpc>
                  <a:spcPct val="100000"/>
                </a:lnSpc>
                <a:spcBef>
                  <a:spcPct val="0"/>
                </a:spcBef>
                <a:spcAft>
                  <a:spcPct val="0"/>
                </a:spcAft>
                <a:buClr>
                  <a:srgbClr val="000000"/>
                </a:buClr>
                <a:buSzPts val="1300"/>
                <a:buFont typeface="Arial" panose="020B0604020202020204" pitchFamily="34" charset="0"/>
                <a:buNone/>
                <a:tabLst/>
                <a:defRPr/>
              </a:pPr>
              <a:t>39</a:t>
            </a:fld>
            <a:endParaRPr kumimoji="0" lang="es-CO" altLang="es-CO" sz="13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58085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800" baseline="0" dirty="0">
                <a:latin typeface="Arial Narrow" panose="020B0606020202030204" pitchFamily="34" charset="0"/>
              </a:rPr>
              <a:t>G:\Mi unidad\OSPA\02. Datos Diarios\Mapas\Mapa 1_3Dias y Smart</a:t>
            </a:r>
            <a:endParaRPr lang="en-US" sz="800" baseline="0" dirty="0">
              <a:latin typeface="Arial Narrow" panose="020B0606020202030204" pitchFamily="34" charset="0"/>
            </a:endParaRP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NO CAMBIAR LA CONFIGURACION DE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VERIFICAR las Fechas</a:t>
            </a:r>
          </a:p>
          <a:p>
            <a:pPr marL="171450" indent="-171450">
              <a:buFont typeface="Arial" panose="020B0604020202020204" pitchFamily="34" charset="0"/>
              <a:buChar char="•"/>
            </a:pPr>
            <a:r>
              <a:rPr lang="es-CO" sz="800" baseline="0" dirty="0">
                <a:solidFill>
                  <a:srgbClr val="FF0000"/>
                </a:solidFill>
                <a:latin typeface="Arial Narrow" panose="020B0606020202030204" pitchFamily="34" charset="0"/>
              </a:rPr>
              <a:t>A</a:t>
            </a:r>
            <a:r>
              <a:rPr lang="es-CO" sz="800" baseline="0" dirty="0">
                <a:latin typeface="Arial Narrow" panose="020B0606020202030204" pitchFamily="34" charset="0"/>
              </a:rPr>
              <a:t>ltura de los mapas 12.5 cm </a:t>
            </a:r>
          </a:p>
          <a:p>
            <a:pPr marL="171450" indent="-171450">
              <a:buFont typeface="Arial" panose="020B0604020202020204" pitchFamily="34" charset="0"/>
              <a:buChar char="•"/>
            </a:pPr>
            <a:r>
              <a:rPr lang="es-CO" sz="800" baseline="0" dirty="0">
                <a:latin typeface="Arial Narrow" panose="020B0606020202030204" pitchFamily="34" charset="0"/>
              </a:rPr>
              <a:t>Sólo Alertas Rojas y Naranjas, minimizando párrafos y los mapas después de las diez.</a:t>
            </a:r>
          </a:p>
          <a:p>
            <a:pPr marL="171450" indent="-171450">
              <a:buFont typeface="Arial" panose="020B0604020202020204" pitchFamily="34" charset="0"/>
              <a:buChar char="•"/>
            </a:pPr>
            <a:r>
              <a:rPr lang="es-CO" sz="800" baseline="0" dirty="0">
                <a:latin typeface="Arial Narrow" panose="020B0606020202030204" pitchFamily="34" charset="0"/>
              </a:rPr>
              <a:t>Los mapas están ubicados en  la carpeta compartida/</a:t>
            </a: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8422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5CB91A-C5A5-6646-BF39-4A87406591B4}"/>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3F8ECF96-5542-2300-6D2E-CFC666745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9B61DE3F-4F7D-F7BF-84C2-D6A1C9C14E2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85732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328E8B0-8757-B925-61CD-DDC232ADBF33}"/>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8BE41770-9F39-DDE8-DDEB-BFB6896CD0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C25D0324-9E5F-1C0F-40CC-9ACB33BC768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688847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7A6197F-C95F-6E0B-0E0D-CC0A51F25115}"/>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E773532B-10FF-C1A3-4A40-58D99B44A2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33B30719-7933-A7A4-9457-147BBE745F86}"/>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242077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13A2DBFD-4675-1A25-E051-4D7B3D00777B}"/>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C1A2EC9D-759E-7BE4-F161-8F0FC565F4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B41F335F-C536-7218-28BD-A9985385346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941429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DC8A2397-95D4-BC82-62E5-5A362359D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E2C96A42-1AF4-9EFC-5A0F-95755D782B9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69560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89A90590-FBE8-B938-4DAA-CCA597E4E8E9}"/>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F62A8FE-581E-9109-0FA0-D670DCB532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F9BD0C4-F6B2-15D0-8833-FA68F870DE9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123979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6D4ED6F-B196-3837-5720-FC621E31B7F2}"/>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17EFF4C5-5984-90CB-079B-5F01C22160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2E098C8F-E6AB-8AA2-8422-86F5224C987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269656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D428BAC-93F1-1587-856C-2114665B19AE}"/>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29C4B6DE-25E3-09F1-1639-DFAA9B6752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39AEFB51-FA57-8FFE-4481-091B043C1CF3}"/>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55634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D7C34D8-D3AE-6198-8DBD-1261C509BFC6}"/>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71A4B9B8-BE82-8CFE-2E3D-3775FCC7F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6B0B86DC-6877-8542-D1E8-E6F9FE0D5E7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783317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55</a:t>
            </a:fld>
            <a:endParaRPr lang="es-MX"/>
          </a:p>
        </p:txBody>
      </p:sp>
    </p:spTree>
    <p:extLst>
      <p:ext uri="{BB962C8B-B14F-4D97-AF65-F5344CB8AC3E}">
        <p14:creationId xmlns:p14="http://schemas.microsoft.com/office/powerpoint/2010/main" val="599437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VERIFICAR las Fechas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baseline="0" dirty="0">
                <a:solidFill>
                  <a:srgbClr val="FF0000"/>
                </a:solidFill>
                <a:latin typeface="Arial Narrow" panose="020B0606020202030204" pitchFamily="34" charset="0"/>
              </a:rPr>
              <a:t> </a:t>
            </a:r>
            <a:r>
              <a:rPr lang="es-CO" sz="800" dirty="0">
                <a:hlinkClick r:id="rId3"/>
              </a:rPr>
              <a:t>Para bajar</a:t>
            </a:r>
            <a:r>
              <a:rPr lang="es-CO" sz="800" baseline="0" dirty="0">
                <a:hlinkClick r:id="rId3"/>
              </a:rPr>
              <a:t> las imágenes :  </a:t>
            </a:r>
            <a:r>
              <a:rPr lang="es-CO" sz="80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http://bart.ideam.gov.co/ospa/satelite/Goes16/Estimativos/Precipitacion/24H/MAPAS/2022/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u="sng" kern="1200" dirty="0">
                <a:solidFill>
                  <a:schemeClr val="tx1"/>
                </a:solidFill>
                <a:effectLst/>
                <a:latin typeface="+mn-lt"/>
                <a:ea typeface="+mn-ea"/>
                <a:cs typeface="+mn-cs"/>
              </a:rPr>
              <a:t>O:\Mi unidad\OSPA\1.Tematicas\1.6_Visualizacion_y_Radares\productos\</a:t>
            </a:r>
            <a:r>
              <a:rPr lang="es-CO" sz="800" u="sng" kern="1200" dirty="0" err="1">
                <a:solidFill>
                  <a:schemeClr val="tx1"/>
                </a:solidFill>
                <a:effectLst/>
                <a:latin typeface="+mn-lt"/>
                <a:ea typeface="+mn-ea"/>
                <a:cs typeface="+mn-cs"/>
              </a:rPr>
              <a:t>hidroestimador_satelital</a:t>
            </a:r>
            <a:r>
              <a:rPr lang="es-CO" sz="800" u="sng" kern="1200" dirty="0">
                <a:solidFill>
                  <a:schemeClr val="tx1"/>
                </a:solidFill>
                <a:effectLst/>
                <a:latin typeface="+mn-lt"/>
                <a:ea typeface="+mn-ea"/>
                <a:cs typeface="+mn-cs"/>
              </a:rPr>
              <a:t>\output\24H\MAPAS\2023\07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CO"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8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800" dirty="0"/>
              <a:t>T:</a:t>
            </a:r>
            <a:r>
              <a:rPr lang="en-US" sz="800" baseline="0" dirty="0"/>
              <a:t> Letra 11</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800" dirty="0"/>
              <a:t>Estar pendientes de la generación de la tabla de máximos</a:t>
            </a:r>
            <a:r>
              <a:rPr lang="es-CO" sz="800" baseline="0" dirty="0"/>
              <a:t> históricos. Disponibles en: Mapa disponible en: </a:t>
            </a:r>
          </a:p>
          <a:p>
            <a:pPr marL="171450" indent="-171450">
              <a:buFont typeface="Arial" panose="020B0604020202020204" pitchFamily="34" charset="0"/>
              <a:buChar char="•"/>
            </a:pPr>
            <a:endParaRPr lang="es-CO" sz="800" kern="1200" dirty="0">
              <a:solidFill>
                <a:schemeClr val="tx1"/>
              </a:solidFill>
              <a:effectLst/>
              <a:latin typeface="+mn-lt"/>
              <a:ea typeface="+mn-ea"/>
              <a:cs typeface="+mn-cs"/>
            </a:endParaRPr>
          </a:p>
          <a:p>
            <a:pPr marL="171450" indent="-171450">
              <a:buFont typeface="Arial" panose="020B0604020202020204" pitchFamily="34" charset="0"/>
              <a:buChar char="•"/>
            </a:pPr>
            <a:r>
              <a:rPr lang="es-CO" sz="800" kern="1200" dirty="0">
                <a:solidFill>
                  <a:schemeClr val="tx1"/>
                </a:solidFill>
                <a:effectLst/>
                <a:latin typeface="+mn-lt"/>
                <a:ea typeface="+mn-ea"/>
                <a:cs typeface="+mn-cs"/>
              </a:rPr>
              <a:t>M:\OF_SERVICIO_DE_PRONOSTICO_Y_ALERTAS\Compartida\1.Alertas_Ambientales\1.5_Alertas\1.5.1_Informe_técnico_diario\Archivos Excel Coordinación</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3</a:t>
            </a:fld>
            <a:endParaRPr lang="es-CO" dirty="0">
              <a:solidFill>
                <a:prstClr val="black"/>
              </a:solidFill>
            </a:endParaRPr>
          </a:p>
        </p:txBody>
      </p:sp>
    </p:spTree>
    <p:extLst>
      <p:ext uri="{BB962C8B-B14F-4D97-AF65-F5344CB8AC3E}">
        <p14:creationId xmlns:p14="http://schemas.microsoft.com/office/powerpoint/2010/main" val="8915647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EA5D2B-C83D-1795-4066-9AE1F19FD28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1FE4F1A-75EA-F3D4-A3AF-A2EB186D13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A60759-7C1B-872D-C6BB-89CE535680CF}"/>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4C40A16-77EF-F0D9-D086-6DC0CD31BDDB}"/>
              </a:ext>
            </a:extLst>
          </p:cNvPr>
          <p:cNvSpPr>
            <a:spLocks noGrp="1"/>
          </p:cNvSpPr>
          <p:nvPr>
            <p:ph type="sldNum" sz="quarter" idx="5"/>
          </p:nvPr>
        </p:nvSpPr>
        <p:spPr/>
        <p:txBody>
          <a:bodyPr/>
          <a:lstStyle/>
          <a:p>
            <a:fld id="{3D2280A9-CB00-4B90-9015-F997404898FF}" type="slidenum">
              <a:rPr lang="es-MX" smtClean="0"/>
              <a:t>56</a:t>
            </a:fld>
            <a:endParaRPr lang="es-MX"/>
          </a:p>
        </p:txBody>
      </p:sp>
    </p:spTree>
    <p:extLst>
      <p:ext uri="{BB962C8B-B14F-4D97-AF65-F5344CB8AC3E}">
        <p14:creationId xmlns:p14="http://schemas.microsoft.com/office/powerpoint/2010/main" val="31949765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2280A9-CB00-4B90-9015-F997404898FF}" type="slidenum">
              <a:rPr lang="es-MX" smtClean="0"/>
              <a:t>64</a:t>
            </a:fld>
            <a:endParaRPr lang="es-MX"/>
          </a:p>
        </p:txBody>
      </p:sp>
    </p:spTree>
    <p:extLst>
      <p:ext uri="{BB962C8B-B14F-4D97-AF65-F5344CB8AC3E}">
        <p14:creationId xmlns:p14="http://schemas.microsoft.com/office/powerpoint/2010/main" val="3833645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3D2280A9-CB00-4B90-9015-F997404898FF}" type="slidenum">
              <a:rPr lang="es-MX" smtClean="0"/>
              <a:t>70</a:t>
            </a:fld>
            <a:endParaRPr lang="es-MX"/>
          </a:p>
        </p:txBody>
      </p:sp>
    </p:spTree>
    <p:extLst>
      <p:ext uri="{BB962C8B-B14F-4D97-AF65-F5344CB8AC3E}">
        <p14:creationId xmlns:p14="http://schemas.microsoft.com/office/powerpoint/2010/main" val="565972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pPr/>
              <a:t>73</a:t>
            </a:fld>
            <a:endParaRPr lang="es-CO"/>
          </a:p>
        </p:txBody>
      </p:sp>
    </p:spTree>
    <p:extLst>
      <p:ext uri="{BB962C8B-B14F-4D97-AF65-F5344CB8AC3E}">
        <p14:creationId xmlns:p14="http://schemas.microsoft.com/office/powerpoint/2010/main" val="90373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NO BORREN LOS CUADROS ANEXOS NI LOS LINKS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aseline="0" dirty="0">
                <a:solidFill>
                  <a:srgbClr val="FF0000"/>
                </a:solidFill>
                <a:latin typeface="Arial Narrow" panose="020B0606020202030204" pitchFamily="34" charset="0"/>
              </a:rPr>
              <a:t>VERIFICAR las Fechas : </a:t>
            </a:r>
            <a:r>
              <a:rPr lang="es-CO" sz="1200" b="1" baseline="0" dirty="0">
                <a:solidFill>
                  <a:srgbClr val="FF0000"/>
                </a:solidFill>
                <a:latin typeface="Arial Narrow" panose="020B0606020202030204" pitchFamily="34" charset="0"/>
              </a:rPr>
              <a:t>coger la grafica del día anterior correspondiendo entre las 9:00 am y 6:30pm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hlinkClick r:id="rId3"/>
              </a:rPr>
              <a:t>Para bajar</a:t>
            </a:r>
            <a:r>
              <a:rPr lang="es-CO" baseline="0" dirty="0">
                <a:hlinkClick r:id="rId3"/>
              </a:rPr>
              <a:t> las imágenes :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MX" baseline="0" dirty="0">
              <a:hlinkClick r:id="rId3"/>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baseline="0" dirty="0">
                <a:hlinkClick r:id="rId3"/>
              </a:rPr>
              <a:t>https://firms.modaps.eosdis.nasa.gov/map/#m:advanced;d:24hrs;l:viirs,country-outline;@-63.2,3.8,5z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kern="1200" dirty="0">
                <a:solidFill>
                  <a:schemeClr val="tx1"/>
                </a:solidFill>
                <a:effectLst/>
                <a:latin typeface="+mn-lt"/>
                <a:ea typeface="+mn-ea"/>
                <a:cs typeface="+mn-cs"/>
              </a:rPr>
              <a:t>M:\OF_SERVICIO_DE_PRONOSTICO_Y_ALERTAS\Compartida\3.Administrativo\3.2_Contratistas\MILE_RINCON\presentacion_auto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dirty="0"/>
              <a:t>Se debe tomar el mapa del día anterior y su altura debe ser de 14.6 cm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Tabla:</a:t>
            </a:r>
            <a:r>
              <a:rPr lang="en-US" baseline="0" dirty="0"/>
              <a:t> </a:t>
            </a:r>
            <a:r>
              <a:rPr lang="en-US" baseline="0" dirty="0" err="1"/>
              <a:t>Letra</a:t>
            </a:r>
            <a:r>
              <a:rPr lang="en-US" baseline="0" dirty="0"/>
              <a:t> 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b="0" i="0" u="none" strike="noStrike" dirty="0">
                <a:solidFill>
                  <a:srgbClr val="000000"/>
                </a:solidFill>
                <a:effectLst/>
                <a:latin typeface="Calibri" panose="020F0502020204030204" pitchFamily="34" charset="0"/>
              </a:rPr>
              <a:t>Tona (Corregimiento Berlín 3316 Msnm) (2.2)</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C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89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baseline="0" dirty="0"/>
              <a:t>Recortar las imágenes, incluya el Archipiélago de San Andrés y Providencia. Utilice la guía de cada cuadro para colocar cada imagen, las cuáles, deben tener una altura de 13.0 cm aproximadamente.</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dirty="0">
              <a:hlinkClick r:id="" action="ppaction://noactio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https://linetview.nowcast.de/linetview/pages/index.html</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http://172.16.1.237/almacen/interno/satelite/Goes16/latest/pngs/latest_COLOMBIA.png</a:t>
            </a:r>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5</a:t>
            </a:fld>
            <a:endParaRPr lang="es-CO">
              <a:solidFill>
                <a:prstClr val="black"/>
              </a:solidFill>
            </a:endParaRPr>
          </a:p>
        </p:txBody>
      </p:sp>
    </p:spTree>
    <p:extLst>
      <p:ext uri="{BB962C8B-B14F-4D97-AF65-F5344CB8AC3E}">
        <p14:creationId xmlns:p14="http://schemas.microsoft.com/office/powerpoint/2010/main" val="204064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baseline="0" dirty="0"/>
              <a:t>DALI con altura de 15 cm: Precipitación acumulada a 24 horas desde las 07:00 HLC.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El </a:t>
            </a:r>
            <a:r>
              <a:rPr lang="en-US" b="1" baseline="0" dirty="0" err="1"/>
              <a:t>mapa</a:t>
            </a:r>
            <a:r>
              <a:rPr lang="en-US" b="1" baseline="0" dirty="0"/>
              <a:t> se </a:t>
            </a:r>
            <a:r>
              <a:rPr lang="en-US" b="1" baseline="0" dirty="0" err="1"/>
              <a:t>ubica</a:t>
            </a:r>
            <a:r>
              <a:rPr lang="en-US" b="1" baseline="0" dirty="0"/>
              <a:t> </a:t>
            </a:r>
            <a:r>
              <a:rPr lang="en-US" b="1" baseline="0" dirty="0" err="1"/>
              <a:t>en</a:t>
            </a:r>
            <a:r>
              <a:rPr lang="en-US" b="1" baseline="0" dirty="0"/>
              <a:t> el </a:t>
            </a:r>
            <a:r>
              <a:rPr lang="en-US" b="1" baseline="0" dirty="0" err="1"/>
              <a:t>almacén</a:t>
            </a:r>
            <a:r>
              <a:rPr lang="en-US" b="1" baseline="0" dirty="0"/>
              <a:t> </a:t>
            </a:r>
            <a:r>
              <a:rPr lang="en-US" b="1" baseline="0" dirty="0" err="1"/>
              <a:t>en</a:t>
            </a:r>
            <a:r>
              <a:rPr lang="en-US" b="1" baseline="0" dirty="0"/>
              <a:t>: </a:t>
            </a:r>
            <a:r>
              <a:rPr lang="es-ES" b="1" baseline="0" dirty="0"/>
              <a:t>El pronóstico de precipitación se debe tomar después de las 09:00 HLC, hora en la cual ya se encuentra actualizado.</a:t>
            </a:r>
          </a:p>
          <a:p>
            <a:pPr marL="0" marR="0" lvl="0" indent="0" algn="l" defTabSz="914400" rtl="0" eaLnBrk="1" fontAlgn="auto" latinLnBrk="0" hangingPunct="1">
              <a:lnSpc>
                <a:spcPct val="100000"/>
              </a:lnSpc>
              <a:spcBef>
                <a:spcPts val="0"/>
              </a:spcBef>
              <a:spcAft>
                <a:spcPts val="0"/>
              </a:spcAft>
              <a:buClrTx/>
              <a:buSzTx/>
              <a:buFontTx/>
              <a:buNone/>
              <a:tabLst/>
              <a:defRPr/>
            </a:pPr>
            <a:r>
              <a:rPr lang="es-CO" baseline="0" dirty="0"/>
              <a:t>Texto: Letra </a:t>
            </a:r>
            <a:r>
              <a:rPr lang="es-CO" baseline="0" dirty="0" err="1"/>
              <a:t>arial</a:t>
            </a:r>
            <a:r>
              <a:rPr lang="es-CO" baseline="0" dirty="0"/>
              <a:t> </a:t>
            </a:r>
            <a:r>
              <a:rPr lang="es-CO" baseline="0" dirty="0" err="1"/>
              <a:t>narrow</a:t>
            </a:r>
            <a:r>
              <a:rPr lang="es-CO" baseline="0" dirty="0"/>
              <a:t> N. 16</a:t>
            </a:r>
            <a:endParaRPr lang="es-ES" dirty="0"/>
          </a:p>
          <a:p>
            <a:endParaRPr lang="es-ES" b="1" baseline="0" dirty="0"/>
          </a:p>
          <a:p>
            <a:r>
              <a:rPr lang="es-ES" b="1" baseline="0" dirty="0"/>
              <a:t>M:\OF_SERVICIO_DE_PRONOSTICO_Y_ALERTAS\Compartida\2.Análisis_pronóstico_del_tiempo\2.01 NOTAS MET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http://bart.ideam.gov.co/ospa/PronosticosCol/SmartMet/png/latest/DALI/Hoy/dia_1.png</a:t>
            </a:r>
          </a:p>
          <a:p>
            <a:endParaRPr lang="es-ES" b="1" baseline="0" dirty="0"/>
          </a:p>
          <a:p>
            <a:endParaRPr lang="es-ES" b="1" baseline="0" dirty="0"/>
          </a:p>
        </p:txBody>
      </p:sp>
      <p:sp>
        <p:nvSpPr>
          <p:cNvPr id="4" name="Marcador de número de diapositiva 3"/>
          <p:cNvSpPr>
            <a:spLocks noGrp="1"/>
          </p:cNvSpPr>
          <p:nvPr>
            <p:ph type="sldNum" sz="quarter" idx="10"/>
          </p:nvPr>
        </p:nvSpPr>
        <p:spPr/>
        <p:txBody>
          <a:bodyPr/>
          <a:lstStyle/>
          <a:p>
            <a:fld id="{1AA83B76-51B6-493B-AD8F-034B31CF8593}" type="slidenum">
              <a:rPr lang="es-CO" smtClean="0">
                <a:solidFill>
                  <a:prstClr val="black"/>
                </a:solidFill>
              </a:rPr>
              <a:pPr/>
              <a:t>6</a:t>
            </a:fld>
            <a:endParaRPr lang="es-CO">
              <a:solidFill>
                <a:prstClr val="black"/>
              </a:solidFill>
            </a:endParaRPr>
          </a:p>
        </p:txBody>
      </p:sp>
    </p:spTree>
    <p:extLst>
      <p:ext uri="{BB962C8B-B14F-4D97-AF65-F5344CB8AC3E}">
        <p14:creationId xmlns:p14="http://schemas.microsoft.com/office/powerpoint/2010/main" val="1376530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M:\OF_SERVICIO_DE_PRONOSTICO_Y_ALERTAS\Compartida\1.Alertas_Ambientales\1.5_Alertas\1.5.1_Informe_técnico_diario\Archivos Excel </a:t>
            </a:r>
            <a:r>
              <a:rPr lang="es-CO" dirty="0" err="1"/>
              <a:t>Coordin</a:t>
            </a:r>
            <a:endParaRPr lang="es-CO" dirty="0"/>
          </a:p>
          <a:p>
            <a:r>
              <a:rPr lang="es-CO" dirty="0" err="1"/>
              <a:t>acion</a:t>
            </a:r>
            <a:r>
              <a:rPr lang="es-CO" dirty="0"/>
              <a:t>……Se escoge el </a:t>
            </a:r>
            <a:r>
              <a:rPr lang="es-CO" dirty="0" err="1"/>
              <a:t>Graf_embalses</a:t>
            </a:r>
            <a:endParaRPr lang="es-CO" dirty="0"/>
          </a:p>
          <a:p>
            <a:endParaRPr lang="es-CO" dirty="0"/>
          </a:p>
          <a:p>
            <a:pPr marL="0" marR="0" indent="0" algn="l" defTabSz="914400" rtl="0" eaLnBrk="1" fontAlgn="auto" latinLnBrk="0" hangingPunct="1">
              <a:lnSpc>
                <a:spcPct val="100000"/>
              </a:lnSpc>
              <a:spcBef>
                <a:spcPts val="0"/>
              </a:spcBef>
              <a:spcAft>
                <a:spcPts val="0"/>
              </a:spcAft>
              <a:buClrTx/>
              <a:buSzTx/>
              <a:buFontTx/>
              <a:buNone/>
              <a:tabLst/>
              <a:defRPr/>
            </a:pPr>
            <a:r>
              <a:rPr lang="es-MX" sz="1200" u="sng" spc="-30" dirty="0">
                <a:solidFill>
                  <a:prstClr val="white"/>
                </a:solidFill>
                <a:latin typeface="Arial Narrow" panose="020B0606020202030204" pitchFamily="34" charset="0"/>
                <a:ea typeface="Cambria" panose="02040503050406030204" pitchFamily="18" charset="0"/>
                <a:cs typeface="Verdana" panose="020B0604030504040204" pitchFamily="34" charset="0"/>
              </a:rPr>
              <a:t>http://ido.xm.com.co/ido/SitePages/hidrologia.aspx?q=reservas</a:t>
            </a:r>
            <a:endParaRPr lang="es-CO" sz="1200" spc="-30" dirty="0">
              <a:solidFill>
                <a:prstClr val="white"/>
              </a:solidFill>
              <a:ea typeface="Cambria" panose="02040503050406030204" pitchFamily="18" charset="0"/>
              <a:cs typeface="Calibri" panose="020F0502020204030204" pitchFamily="34" charset="0"/>
            </a:endParaRPr>
          </a:p>
          <a:p>
            <a:endParaRPr lang="es-CO"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139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FAVOR</a:t>
            </a:r>
            <a:r>
              <a:rPr lang="es-CO" sz="500" b="1" baseline="0" dirty="0">
                <a:latin typeface="Arial" panose="020B0604020202020204" pitchFamily="34" charset="0"/>
                <a:cs typeface="Arial" panose="020B0604020202020204" pitchFamily="34" charset="0"/>
              </a:rPr>
              <a:t> PEGAR COMO IMAGEN.</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CO" sz="500" b="1" dirty="0">
                <a:latin typeface="Arial" panose="020B0604020202020204" pitchFamily="34" charset="0"/>
                <a:cs typeface="Arial" panose="020B0604020202020204" pitchFamily="34" charset="0"/>
              </a:rPr>
              <a:t>Nuevo formato de volcanes que se encuentra en la ruta M:\OF_SERVICIO_DE_PRONOSTICO_Y_ALERTAS\Compartida\2.Análisis_pronóstico_del_tiempo\2.5_Volcanes. El archivo se denomina: "VOLCANES_nuevo_formato.xlsx“. Pegar</a:t>
            </a:r>
            <a:r>
              <a:rPr lang="es-CO" sz="500" b="1" baseline="0" dirty="0">
                <a:latin typeface="Arial" panose="020B0604020202020204" pitchFamily="34" charset="0"/>
                <a:cs typeface="Arial" panose="020B0604020202020204" pitchFamily="34" charset="0"/>
              </a:rPr>
              <a:t> como imagen con altura de 15 cm, después ampliar con el mouse el ancho de la misma.</a:t>
            </a:r>
            <a:endParaRPr lang="es-CO" sz="5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s-ES" sz="500" b="1" dirty="0">
                <a:latin typeface="Arial" panose="020B0604020202020204" pitchFamily="34" charset="0"/>
                <a:cs typeface="Arial" panose="020B0604020202020204" pitchFamily="34" charset="0"/>
              </a:rPr>
              <a:t>NO MOVER Mapa: 15 cm de alto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u="sng" kern="1200" dirty="0">
                <a:solidFill>
                  <a:schemeClr val="tx1"/>
                </a:solidFill>
                <a:effectLst/>
                <a:latin typeface="+mn-lt"/>
                <a:ea typeface="+mn-ea"/>
                <a:cs typeface="+mn-cs"/>
                <a:hlinkClick r:id="rId3"/>
              </a:rPr>
              <a:t>http://172.16.1.237/almacen/interno/PronosticosCol/wrfideam/colombia/volcanes/?C=M;O=D</a:t>
            </a:r>
            <a:endParaRPr lang="es-CO"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s-ES" sz="500" b="1" dirty="0">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5425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800" b="0" dirty="0"/>
              <a:t>FAVOR</a:t>
            </a:r>
            <a:r>
              <a:rPr lang="es-CO" sz="800" b="0" baseline="0" dirty="0"/>
              <a:t> PEGAR EN FORMATO  IMAGEN</a:t>
            </a:r>
            <a:endParaRPr lang="es-CO" sz="800" b="0" dirty="0"/>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r>
              <a:rPr lang="es-CO" sz="800" b="0" dirty="0"/>
              <a:t>Nuevo formato de volcanes que se encuentra en la ruta M:\OF_SERVICIO_DE_PRONOSTICO_Y_ALERTAS\Compartida\2.Análisis_pronóstico_del_tiempo\2.5_Volcanes\2.5_Volcanes. </a:t>
            </a:r>
          </a:p>
          <a:p>
            <a:pPr marL="171450" indent="-171450">
              <a:buFont typeface="Arial" panose="020B0604020202020204" pitchFamily="34" charset="0"/>
              <a:buChar char="•"/>
            </a:pPr>
            <a:r>
              <a:rPr lang="es-CO" sz="800" b="0" dirty="0"/>
              <a:t>Descargar archivo se denomina: "VOLCANES_nuevo_formato.xlsx“. </a:t>
            </a:r>
          </a:p>
          <a:p>
            <a:pPr marL="171450" indent="-171450">
              <a:buFont typeface="Arial" panose="020B0604020202020204" pitchFamily="34" charset="0"/>
              <a:buChar char="•"/>
            </a:pPr>
            <a:endParaRPr lang="es-CO" sz="800" b="0" dirty="0"/>
          </a:p>
          <a:p>
            <a:pPr marL="171450" indent="-171450">
              <a:buFont typeface="Arial" panose="020B0604020202020204" pitchFamily="34" charset="0"/>
              <a:buChar char="•"/>
            </a:pPr>
            <a:endParaRPr lang="es-CO" sz="800" b="0"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A83B76-51B6-493B-AD8F-034B31CF8593}" type="slidenum">
              <a:rPr kumimoji="0" lang="es-CO"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186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52.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42.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5.wdp"/><Relationship Id="rId4" Type="http://schemas.openxmlformats.org/officeDocument/2006/relationships/image" Target="../media/image48.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6.wdp"/><Relationship Id="rId4" Type="http://schemas.openxmlformats.org/officeDocument/2006/relationships/image" Target="../media/image49.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4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4.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8.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3.wdp"/></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2.wdp"/></Relationships>
</file>

<file path=ppt/slideLayouts/_rels/slideLayout1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Master" Target="../slideMasters/slideMaster4.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6.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29.png"/><Relationship Id="rId5" Type="http://schemas.microsoft.com/office/2007/relationships/hdphoto" Target="../media/hdphoto7.wdp"/><Relationship Id="rId4" Type="http://schemas.openxmlformats.org/officeDocument/2006/relationships/image" Target="../media/image37.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4.xml"/><Relationship Id="rId5" Type="http://schemas.openxmlformats.org/officeDocument/2006/relationships/image" Target="../media/image29.png"/><Relationship Id="rId4" Type="http://schemas.microsoft.com/office/2007/relationships/hdphoto" Target="../media/hdphoto7.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2.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5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42.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3.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5.wdp"/><Relationship Id="rId4" Type="http://schemas.openxmlformats.org/officeDocument/2006/relationships/image" Target="../media/image48.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5" Type="http://schemas.microsoft.com/office/2007/relationships/hdphoto" Target="../media/hdphoto6.wdp"/><Relationship Id="rId4" Type="http://schemas.openxmlformats.org/officeDocument/2006/relationships/image" Target="../media/image49.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9.wdp"/></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8.wdp"/></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3.wdp"/></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9.png"/><Relationship Id="rId4" Type="http://schemas.microsoft.com/office/2007/relationships/hdphoto" Target="../media/hdphoto2.wdp"/></Relationships>
</file>

<file path=ppt/slideLayouts/_rels/slideLayout1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5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5.xml"/><Relationship Id="rId4" Type="http://schemas.openxmlformats.org/officeDocument/2006/relationships/image" Target="../media/image29.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6.jpeg"/><Relationship Id="rId1" Type="http://schemas.openxmlformats.org/officeDocument/2006/relationships/slideMaster" Target="../slideMasters/slideMaster5.xml"/><Relationship Id="rId5" Type="http://schemas.openxmlformats.org/officeDocument/2006/relationships/image" Target="../media/image29.png"/><Relationship Id="rId4" Type="http://schemas.openxmlformats.org/officeDocument/2006/relationships/image" Target="../media/image32.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4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9.png"/><Relationship Id="rId5" Type="http://schemas.microsoft.com/office/2007/relationships/hdphoto" Target="../media/hdphoto4.wdp"/><Relationship Id="rId4" Type="http://schemas.openxmlformats.org/officeDocument/2006/relationships/image" Target="../media/image4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5.wdp"/><Relationship Id="rId4" Type="http://schemas.openxmlformats.org/officeDocument/2006/relationships/image" Target="../media/image48.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5" Type="http://schemas.microsoft.com/office/2007/relationships/hdphoto" Target="../media/hdphoto6.wdp"/><Relationship Id="rId4" Type="http://schemas.openxmlformats.org/officeDocument/2006/relationships/image" Target="../media/image49.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37.png"/><Relationship Id="rId4" Type="http://schemas.openxmlformats.org/officeDocument/2006/relationships/image" Target="../media/image29.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9.wdp"/></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6.xml"/><Relationship Id="rId6" Type="http://schemas.microsoft.com/office/2007/relationships/hdphoto" Target="../media/hdphoto3.wdp"/><Relationship Id="rId5" Type="http://schemas.openxmlformats.org/officeDocument/2006/relationships/image" Target="../media/image41.png"/><Relationship Id="rId4" Type="http://schemas.microsoft.com/office/2007/relationships/hdphoto" Target="../media/hdphoto8.wdp"/></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3.wdp"/></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pn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8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18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9.png"/><Relationship Id="rId2" Type="http://schemas.openxmlformats.org/officeDocument/2006/relationships/image" Target="../media/image53.jpeg"/><Relationship Id="rId1" Type="http://schemas.openxmlformats.org/officeDocument/2006/relationships/slideMaster" Target="../slideMasters/slideMaster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6.png"/></Relationships>
</file>

<file path=ppt/slideLayouts/_rels/slideLayout1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8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6.xml"/><Relationship Id="rId4" Type="http://schemas.openxmlformats.org/officeDocument/2006/relationships/image" Target="../media/image29.png"/></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jpeg"/><Relationship Id="rId1" Type="http://schemas.openxmlformats.org/officeDocument/2006/relationships/slideMaster" Target="../slideMasters/slideMaster6.xml"/><Relationship Id="rId5" Type="http://schemas.openxmlformats.org/officeDocument/2006/relationships/image" Target="../media/image29.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microsoft.com/office/2007/relationships/hdphoto" Target="../media/hdphoto3.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9.png"/><Relationship Id="rId4" Type="http://schemas.microsoft.com/office/2007/relationships/hdphoto" Target="../media/hdphoto3.wdp"/></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4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4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29.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6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1.jpe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50.png"/><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2.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3.png"/><Relationship Id="rId5" Type="http://schemas.openxmlformats.org/officeDocument/2006/relationships/image" Target="../media/image29.png"/><Relationship Id="rId4" Type="http://schemas.openxmlformats.org/officeDocument/2006/relationships/image" Target="../media/image42.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4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47.png"/><Relationship Id="rId5" Type="http://schemas.openxmlformats.org/officeDocument/2006/relationships/image" Target="../media/image29.png"/><Relationship Id="rId4" Type="http://schemas.openxmlformats.org/officeDocument/2006/relationships/image" Target="../media/image4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4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49.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37.png"/><Relationship Id="rId4"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29.png"/><Relationship Id="rId4" Type="http://schemas.openxmlformats.org/officeDocument/2006/relationships/image" Target="../media/image3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3.jpe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50.png"/><Relationship Id="rId4" Type="http://schemas.openxmlformats.org/officeDocument/2006/relationships/image" Target="../media/image16.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70608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8" t="35641" r="430" b="54111"/>
          <a:stretch/>
        </p:blipFill>
        <p:spPr>
          <a:xfrm>
            <a:off x="0" y="0"/>
            <a:ext cx="12192000" cy="709700"/>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671200" y="136383"/>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90002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F3D4DD0-9430-A8B5-2B2D-723F1376B35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B6DCEBD-6ADC-1D6C-BD1B-BA07EB3D80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AD1E84B0-7F17-EFB8-C3AE-38FA465E51D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CO" dirty="0"/>
          </a:p>
        </p:txBody>
      </p:sp>
      <p:sp>
        <p:nvSpPr>
          <p:cNvPr id="5" name="Marcador de fecha 2">
            <a:extLst>
              <a:ext uri="{FF2B5EF4-FFF2-40B4-BE49-F238E27FC236}">
                <a16:creationId xmlns:a16="http://schemas.microsoft.com/office/drawing/2014/main" id="{58B01904-8AF4-0DCD-3A5D-57238E6F62D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2A3DF7FA-0AB6-489B-A4A7-E3FFB3B9F77D}" type="datetimeFigureOut">
              <a:rPr lang="es-CO"/>
              <a:pPr>
                <a:defRPr/>
              </a:pPr>
              <a:t>26/02/2025</a:t>
            </a:fld>
            <a:endParaRPr lang="es-CO"/>
          </a:p>
        </p:txBody>
      </p:sp>
      <p:sp>
        <p:nvSpPr>
          <p:cNvPr id="6" name="Marcador de pie de página 3">
            <a:extLst>
              <a:ext uri="{FF2B5EF4-FFF2-40B4-BE49-F238E27FC236}">
                <a16:creationId xmlns:a16="http://schemas.microsoft.com/office/drawing/2014/main" id="{4B6FEEC5-4552-854F-35B7-82B3B680CC7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4802638F-7729-7879-8F79-4940CC009AA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A0D43A3-7DD8-498C-856E-B5AD6673A26D}" type="slidenum">
              <a:rPr lang="es-CO"/>
              <a:pPr>
                <a:defRPr/>
              </a:pPr>
              <a:t>‹Nº›</a:t>
            </a:fld>
            <a:endParaRPr lang="es-CO"/>
          </a:p>
        </p:txBody>
      </p:sp>
    </p:spTree>
    <p:extLst>
      <p:ext uri="{BB962C8B-B14F-4D97-AF65-F5344CB8AC3E}">
        <p14:creationId xmlns:p14="http://schemas.microsoft.com/office/powerpoint/2010/main" val="39525537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A4CA99FD-9877-846C-E683-5DD7CEC1F35C}"/>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481CF2BF-3A3C-B393-103A-8014E2288D6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6A728CA-3CCB-82A9-B0C1-B464402184B5}"/>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90927D69-716D-1163-02C3-F0E2D7AC9D8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6924A20E-C6E2-2FF9-7096-B13C9DE184D6}"/>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344C4CE-857B-2422-806E-6B41BF1892C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8104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740939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17372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36416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3454764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4122307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3897930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96273" y="-2367826"/>
            <a:ext cx="510532" cy="5703082"/>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63907" y="215761"/>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Cauca)</a:t>
            </a:r>
            <a:endParaRPr lang="es-MX" sz="1400" b="1" dirty="0">
              <a:solidFill>
                <a:schemeClr val="bg1"/>
              </a:solidFill>
              <a:latin typeface="Verdana" panose="020B0604030504040204" pitchFamily="34" charset="0"/>
              <a:ea typeface="Verdana" panose="020B0604030504040204" pitchFamily="34" charset="0"/>
            </a:endParaRPr>
          </a:p>
        </p:txBody>
      </p:sp>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pic>
        <p:nvPicPr>
          <p:cNvPr id="2" name="Imagen 1">
            <a:extLst>
              <a:ext uri="{FF2B5EF4-FFF2-40B4-BE49-F238E27FC236}">
                <a16:creationId xmlns:a16="http://schemas.microsoft.com/office/drawing/2014/main" id="{91BEBBCA-A112-487C-C3ED-90F4D0B214D2}"/>
              </a:ext>
            </a:extLst>
          </p:cNvPr>
          <p:cNvPicPr>
            <a:picLocks noChangeAspect="1"/>
          </p:cNvPicPr>
          <p:nvPr userDrawn="1"/>
        </p:nvPicPr>
        <p:blipFill>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Tree>
    <p:extLst>
      <p:ext uri="{BB962C8B-B14F-4D97-AF65-F5344CB8AC3E}">
        <p14:creationId xmlns:p14="http://schemas.microsoft.com/office/powerpoint/2010/main" val="38963616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23242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86513729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846991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13294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47382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32812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8511924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09978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660243" y="-2431797"/>
            <a:ext cx="547653" cy="5868145"/>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782559" y="228448"/>
            <a:ext cx="5236501" cy="338554"/>
          </a:xfrm>
          <a:prstGeom prst="rect">
            <a:avLst/>
          </a:prstGeom>
          <a:noFill/>
        </p:spPr>
        <p:txBody>
          <a:bodyPr wrap="square" rtlCol="0">
            <a:spAutoFit/>
          </a:bodyPr>
          <a:lstStyle/>
          <a:p>
            <a:pPr algn="l"/>
            <a:r>
              <a:rPr lang="es-ES" sz="1600" b="1" dirty="0">
                <a:solidFill>
                  <a:schemeClr val="bg1"/>
                </a:solidFill>
                <a:latin typeface="Verdana" panose="020B0604030504040204" pitchFamily="34" charset="0"/>
                <a:ea typeface="Verdana" panose="020B0604030504040204" pitchFamily="34" charset="0"/>
              </a:rPr>
              <a:t>Área Hidrográfica del Amazonas</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360761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119482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614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2860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rotWithShape="1">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9644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Pacífico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085598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58427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49688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84343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24351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65849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79649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724911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2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sp>
        <p:nvSpPr>
          <p:cNvPr id="3" name="Rectángulo: esquinas superiores redondeadas 2">
            <a:extLst>
              <a:ext uri="{FF2B5EF4-FFF2-40B4-BE49-F238E27FC236}">
                <a16:creationId xmlns:a16="http://schemas.microsoft.com/office/drawing/2014/main" id="{B644BF90-7C2F-0252-BE0A-9EA46954443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57D9721E-32C5-7315-0338-EB17CAB629F0}"/>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545791A2-5E22-F337-01C2-1908C3C9BBB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8" name="Imagen 7">
            <a:extLst>
              <a:ext uri="{FF2B5EF4-FFF2-40B4-BE49-F238E27FC236}">
                <a16:creationId xmlns:a16="http://schemas.microsoft.com/office/drawing/2014/main" id="{70C1F8D7-2522-05B5-5A85-5300BDC3A0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16306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E4A15A89-8758-64AC-CDF2-98C28125DB4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F6A89871-C388-F8AC-E288-CCFFECF1F3F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91D8A4B-C0F6-01E1-6F76-3DE8983488B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0400E1E9-6D10-B9CD-5DCB-55D0D16E96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404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algn="ctr"/>
            <a:r>
              <a:rPr lang="es-ES" dirty="0">
                <a:ln w="0"/>
                <a:solidFill>
                  <a:prstClr val="black"/>
                </a:solidFill>
                <a:effectLst>
                  <a:outerShdw blurRad="38100" dist="19050" dir="2700000" algn="tl" rotWithShape="0">
                    <a:prstClr val="black">
                      <a:alpha val="40000"/>
                    </a:prstClr>
                  </a:outerShdw>
                </a:effectLst>
              </a:rPr>
              <a:t>PEGAR EN FORMATO .JPG</a:t>
            </a:r>
          </a:p>
        </p:txBody>
      </p:sp>
    </p:spTree>
    <p:extLst>
      <p:ext uri="{BB962C8B-B14F-4D97-AF65-F5344CB8AC3E}">
        <p14:creationId xmlns:p14="http://schemas.microsoft.com/office/powerpoint/2010/main" val="14620970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1C6AF503-845D-D3CE-E50C-A9778A4E6DA6}"/>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4E04170D-E7E8-42F6-F3D6-50A618554D01}"/>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05B93F6B-92C5-FB09-0A21-D5F1D78D38F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AA459B5-5E28-E911-ED5C-72C4D2409B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29306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0A0D8DD8-96AC-4F44-D36F-2C41051E579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848F26B-80FA-5161-E40C-BA8B366492CD}"/>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047950E-E881-0E2E-B1B2-A44820D0243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CBF311EE-C799-7DCA-4974-37436DC71D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98561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8050"/>
            <a:ext cx="12189450" cy="4821658"/>
          </a:xfrm>
          <a:prstGeom prst="rect">
            <a:avLst/>
          </a:prstGeom>
        </p:spPr>
      </p:pic>
      <p:sp>
        <p:nvSpPr>
          <p:cNvPr id="18" name="Rectángulo 17"/>
          <p:cNvSpPr/>
          <p:nvPr userDrawn="1"/>
        </p:nvSpPr>
        <p:spPr>
          <a:xfrm>
            <a:off x="-2550" y="37232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CDCA5226-CC31-58BC-BD55-54BF19F96F71}"/>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829C3C32-87E5-3548-AC9C-392CAC6CD0D7}"/>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777508B5-0BE2-2044-49C5-EF0821E0D8B7}"/>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0AD0C8B-2462-1373-C970-A23CD7D3453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946124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6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BA4D036B-1A97-24EA-8096-269FEA3EC7B3}"/>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515592F-6851-900A-3F44-3F18B76A95FB}"/>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6735200F-26D7-C9ED-6F7F-E9C83BAA1C2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AD4C1EDE-EECA-F7CF-FB40-172B743EFE7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880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23060"/>
            <a:ext cx="12189450" cy="4821658"/>
          </a:xfrm>
          <a:prstGeom prst="rect">
            <a:avLst/>
          </a:prstGeom>
        </p:spPr>
      </p:pic>
      <p:sp>
        <p:nvSpPr>
          <p:cNvPr id="18" name="Rectángulo 17"/>
          <p:cNvSpPr/>
          <p:nvPr userDrawn="1"/>
        </p:nvSpPr>
        <p:spPr>
          <a:xfrm>
            <a:off x="-2550" y="357332"/>
            <a:ext cx="12192000" cy="647101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806F1E88-CFA5-58A0-1413-50CC4A43C974}"/>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E15514F3-7932-AD9F-AE6D-23FC4AD71942}"/>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59CB06E5-90A5-FA02-FF4E-505A65D2F2E2}"/>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BA98A4A-720B-76CB-B0B2-CEFD961F390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4365701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8_Alertas Hidrológicas">
    <p:spTree>
      <p:nvGrpSpPr>
        <p:cNvPr id="1" name=""/>
        <p:cNvGrpSpPr/>
        <p:nvPr/>
      </p:nvGrpSpPr>
      <p:grpSpPr>
        <a:xfrm>
          <a:off x="0" y="0"/>
          <a:ext cx="0" cy="0"/>
          <a:chOff x="0" y="0"/>
          <a:chExt cx="0" cy="0"/>
        </a:xfrm>
      </p:grpSpPr>
      <p:pic>
        <p:nvPicPr>
          <p:cNvPr id="2" name="Imagen 1"/>
          <p:cNvPicPr>
            <a:picLocks noChangeAspect="1"/>
          </p:cNvPicPr>
          <p:nvPr userDrawn="1"/>
        </p:nvPicPr>
        <p:blipFill rotWithShape="1">
          <a:blip r:embed="rId2">
            <a:extLst>
              <a:ext uri="{28A0092B-C50C-407E-A947-70E740481C1C}">
                <a14:useLocalDpi xmlns:a14="http://schemas.microsoft.com/office/drawing/2010/main" val="0"/>
              </a:ext>
            </a:extLst>
          </a:blip>
          <a:srcRect l="577" t="12900" r="1" b="27872"/>
          <a:stretch/>
        </p:blipFill>
        <p:spPr>
          <a:xfrm>
            <a:off x="0" y="2036342"/>
            <a:ext cx="12189450" cy="4821658"/>
          </a:xfrm>
          <a:prstGeom prst="rect">
            <a:avLst/>
          </a:prstGeom>
        </p:spPr>
      </p:pic>
      <p:sp>
        <p:nvSpPr>
          <p:cNvPr id="18" name="Rectángulo 17"/>
          <p:cNvSpPr/>
          <p:nvPr userDrawn="1"/>
        </p:nvSpPr>
        <p:spPr>
          <a:xfrm>
            <a:off x="-2550" y="681095"/>
            <a:ext cx="12192000" cy="6176905"/>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Rectángulo: esquinas superiores redondeadas 3">
            <a:extLst>
              <a:ext uri="{FF2B5EF4-FFF2-40B4-BE49-F238E27FC236}">
                <a16:creationId xmlns:a16="http://schemas.microsoft.com/office/drawing/2014/main" id="{45219E35-AB17-6213-5570-DE60FCC582F5}"/>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C51097A4-5D75-8A0B-A75B-543AA0801FD5}"/>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AB4168C5-3C57-8269-5AB3-30C8B3C8F1AB}"/>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pic>
        <p:nvPicPr>
          <p:cNvPr id="10" name="Imagen 9">
            <a:extLst>
              <a:ext uri="{FF2B5EF4-FFF2-40B4-BE49-F238E27FC236}">
                <a16:creationId xmlns:a16="http://schemas.microsoft.com/office/drawing/2014/main" id="{3E25EFD9-3817-244D-C94D-F407A1423CE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345195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Área Hidrográfica cuenca ALT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D783E980-BF95-701B-DADA-3CA63DFF57E4}"/>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1BADC577-409A-24D1-0048-548CB78C5A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88441E0-57FE-9320-7F7D-18273F44CAF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320A6BCF-8236-2EF5-39A0-B0687402EB6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2D6EC0C0-01DF-B3C4-0076-D07D2351C1DC}"/>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BC377B4-2907-54B9-6991-FC94A4E4CC45}"/>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814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Área Hidrográfica cuenca MEDI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599278FA-BD9A-5A4D-1E00-641C3B2AC67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F4C96F0A-47AD-9B50-6C42-B9DE999741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85EBEA97-1BED-3873-CBE7-88DAE6153DF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B1145D2F-6891-2A19-85C4-40804AB10E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0CCD6CB3-279C-D668-0774-3DB2CD99E38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8C7ADD8E-8C13-4C9B-53BD-3929149A0A68}"/>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5734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2A38D92E-1C4D-C57C-6423-C3348D291B3C}"/>
              </a:ext>
            </a:extLst>
          </p:cNvPr>
          <p:cNvSpPr>
            <a:spLocks/>
          </p:cNvSpPr>
          <p:nvPr/>
        </p:nvSpPr>
        <p:spPr bwMode="auto">
          <a:xfrm rot="10800000">
            <a:off x="2954338" y="-7938"/>
            <a:ext cx="6223000" cy="666751"/>
          </a:xfrm>
          <a:custGeom>
            <a:avLst/>
            <a:gdLst>
              <a:gd name="T0" fmla="*/ 320939 w 6222675"/>
              <a:gd name="T1" fmla="*/ 0 h 665995"/>
              <a:gd name="T2" fmla="*/ 6027002 w 6222675"/>
              <a:gd name="T3" fmla="*/ 0 h 665995"/>
              <a:gd name="T4" fmla="*/ 6138303 w 6222675"/>
              <a:gd name="T5" fmla="*/ 185907 h 665995"/>
              <a:gd name="T6" fmla="*/ 6378642 w 6222675"/>
              <a:gd name="T7" fmla="*/ 1134560 h 665995"/>
              <a:gd name="T8" fmla="*/ 6331723 w 6222675"/>
              <a:gd name="T9" fmla="*/ 1140276 h 665995"/>
              <a:gd name="T10" fmla="*/ 182836 w 6222675"/>
              <a:gd name="T11" fmla="*/ 1122875 h 665995"/>
              <a:gd name="T12" fmla="*/ 0 w 6222675"/>
              <a:gd name="T13" fmla="*/ 1121903 h 665995"/>
              <a:gd name="T14" fmla="*/ 209692 w 6222675"/>
              <a:gd name="T15" fmla="*/ 185907 h 665995"/>
              <a:gd name="T16" fmla="*/ 320939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74126424-EF8D-BD72-7A05-71B693E04A1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B9657244-1A2B-33B8-4565-EBB8910E87A9}"/>
              </a:ext>
            </a:extLst>
          </p:cNvPr>
          <p:cNvSpPr txBox="1">
            <a:spLocks noChangeArrowheads="1"/>
          </p:cNvSpPr>
          <p:nvPr/>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dirty="0">
                <a:solidFill>
                  <a:srgbClr val="FFFFFF"/>
                </a:solidFill>
                <a:latin typeface="Helvetica Neue" charset="0"/>
                <a:cs typeface="Helvetica Neue" charset="0"/>
                <a:sym typeface="Helvetica Neue" charset="0"/>
              </a:rPr>
              <a:t>www.ideam.gov.co</a:t>
            </a:r>
            <a:endParaRPr lang="es-CO" altLang="es-CO" dirty="0"/>
          </a:p>
        </p:txBody>
      </p:sp>
      <p:pic>
        <p:nvPicPr>
          <p:cNvPr id="5" name="Google Shape;208;p65" descr="Forma&#10;&#10;Descripción generada automáticamente con confianza baja">
            <a:extLst>
              <a:ext uri="{FF2B5EF4-FFF2-40B4-BE49-F238E27FC236}">
                <a16:creationId xmlns:a16="http://schemas.microsoft.com/office/drawing/2014/main" id="{ED77880D-6BC0-6B25-A0B0-7EC0BAB63F6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01A62A2-F5F7-73D4-CF3D-2DD924804B85}"/>
              </a:ext>
            </a:extLst>
          </p:cNvPr>
          <p:cNvSpPr txBox="1">
            <a:spLocks noChangeArrowheads="1"/>
          </p:cNvSpPr>
          <p:nvPr/>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A7735453-005F-A2DA-B0D2-4045E9C29F09}"/>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2666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Área Hidrográfica cuenca BAJA rio mag">
    <p:spTree>
      <p:nvGrpSpPr>
        <p:cNvPr id="1" name=""/>
        <p:cNvGrpSpPr/>
        <p:nvPr/>
      </p:nvGrpSpPr>
      <p:grpSpPr>
        <a:xfrm>
          <a:off x="0" y="0"/>
          <a:ext cx="0" cy="0"/>
          <a:chOff x="0" y="0"/>
          <a:chExt cx="0" cy="0"/>
        </a:xfrm>
      </p:grpSpPr>
      <p:sp>
        <p:nvSpPr>
          <p:cNvPr id="2" name="Redondear rectángulo de esquina del mismo lado 1">
            <a:extLst>
              <a:ext uri="{FF2B5EF4-FFF2-40B4-BE49-F238E27FC236}">
                <a16:creationId xmlns:a16="http://schemas.microsoft.com/office/drawing/2014/main" id="{F91D3FBF-1FFC-459C-DDF2-B10A06661B9F}"/>
              </a:ext>
            </a:extLst>
          </p:cNvPr>
          <p:cNvSpPr/>
          <p:nvPr userDrawn="1"/>
        </p:nvSpPr>
        <p:spPr>
          <a:xfrm rot="10800000">
            <a:off x="2954338" y="-7938"/>
            <a:ext cx="6223000" cy="666751"/>
          </a:xfrm>
          <a:custGeom>
            <a:avLst/>
            <a:gdLst>
              <a:gd name="connsiteX0" fmla="*/ 108582 w 5783736"/>
              <a:gd name="connsiteY0" fmla="*/ 0 h 651480"/>
              <a:gd name="connsiteX1" fmla="*/ 5675154 w 5783736"/>
              <a:gd name="connsiteY1" fmla="*/ 0 h 651480"/>
              <a:gd name="connsiteX2" fmla="*/ 5783736 w 5783736"/>
              <a:gd name="connsiteY2" fmla="*/ 108582 h 651480"/>
              <a:gd name="connsiteX3" fmla="*/ 5783736 w 5783736"/>
              <a:gd name="connsiteY3" fmla="*/ 651480 h 651480"/>
              <a:gd name="connsiteX4" fmla="*/ 5783736 w 5783736"/>
              <a:gd name="connsiteY4" fmla="*/ 651480 h 651480"/>
              <a:gd name="connsiteX5" fmla="*/ 0 w 5783736"/>
              <a:gd name="connsiteY5" fmla="*/ 651480 h 651480"/>
              <a:gd name="connsiteX6" fmla="*/ 0 w 5783736"/>
              <a:gd name="connsiteY6" fmla="*/ 651480 h 651480"/>
              <a:gd name="connsiteX7" fmla="*/ 0 w 5783736"/>
              <a:gd name="connsiteY7" fmla="*/ 108582 h 651480"/>
              <a:gd name="connsiteX8" fmla="*/ 108582 w 5783736"/>
              <a:gd name="connsiteY8" fmla="*/ 0 h 651480"/>
              <a:gd name="connsiteX0" fmla="*/ 224696 w 5899850"/>
              <a:gd name="connsiteY0" fmla="*/ 0 h 665994"/>
              <a:gd name="connsiteX1" fmla="*/ 5791268 w 5899850"/>
              <a:gd name="connsiteY1" fmla="*/ 0 h 665994"/>
              <a:gd name="connsiteX2" fmla="*/ 5899850 w 5899850"/>
              <a:gd name="connsiteY2" fmla="*/ 108582 h 665994"/>
              <a:gd name="connsiteX3" fmla="*/ 5899850 w 5899850"/>
              <a:gd name="connsiteY3" fmla="*/ 651480 h 665994"/>
              <a:gd name="connsiteX4" fmla="*/ 5899850 w 5899850"/>
              <a:gd name="connsiteY4" fmla="*/ 651480 h 665994"/>
              <a:gd name="connsiteX5" fmla="*/ 116114 w 5899850"/>
              <a:gd name="connsiteY5" fmla="*/ 651480 h 665994"/>
              <a:gd name="connsiteX6" fmla="*/ 0 w 5899850"/>
              <a:gd name="connsiteY6" fmla="*/ 665994 h 665994"/>
              <a:gd name="connsiteX7" fmla="*/ 116114 w 5899850"/>
              <a:gd name="connsiteY7" fmla="*/ 108582 h 665994"/>
              <a:gd name="connsiteX8" fmla="*/ 224696 w 5899850"/>
              <a:gd name="connsiteY8" fmla="*/ 0 h 665994"/>
              <a:gd name="connsiteX0" fmla="*/ 224696 w 6088535"/>
              <a:gd name="connsiteY0" fmla="*/ 0 h 665995"/>
              <a:gd name="connsiteX1" fmla="*/ 5791268 w 6088535"/>
              <a:gd name="connsiteY1" fmla="*/ 0 h 665995"/>
              <a:gd name="connsiteX2" fmla="*/ 5899850 w 6088535"/>
              <a:gd name="connsiteY2" fmla="*/ 108582 h 665995"/>
              <a:gd name="connsiteX3" fmla="*/ 5899850 w 6088535"/>
              <a:gd name="connsiteY3" fmla="*/ 651480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088535"/>
              <a:gd name="connsiteY0" fmla="*/ 0 h 665995"/>
              <a:gd name="connsiteX1" fmla="*/ 5791268 w 6088535"/>
              <a:gd name="connsiteY1" fmla="*/ 0 h 665995"/>
              <a:gd name="connsiteX2" fmla="*/ 5899850 w 6088535"/>
              <a:gd name="connsiteY2" fmla="*/ 108582 h 665995"/>
              <a:gd name="connsiteX3" fmla="*/ 6074021 w 6088535"/>
              <a:gd name="connsiteY3" fmla="*/ 622451 h 665995"/>
              <a:gd name="connsiteX4" fmla="*/ 6088535 w 6088535"/>
              <a:gd name="connsiteY4" fmla="*/ 665995 h 665995"/>
              <a:gd name="connsiteX5" fmla="*/ 116114 w 6088535"/>
              <a:gd name="connsiteY5" fmla="*/ 651480 h 665995"/>
              <a:gd name="connsiteX6" fmla="*/ 0 w 6088535"/>
              <a:gd name="connsiteY6" fmla="*/ 665994 h 665995"/>
              <a:gd name="connsiteX7" fmla="*/ 116114 w 6088535"/>
              <a:gd name="connsiteY7" fmla="*/ 108582 h 665995"/>
              <a:gd name="connsiteX8" fmla="*/ 224696 w 6088535"/>
              <a:gd name="connsiteY8" fmla="*/ 0 h 665995"/>
              <a:gd name="connsiteX0" fmla="*/ 224696 w 6134311"/>
              <a:gd name="connsiteY0" fmla="*/ 0 h 665995"/>
              <a:gd name="connsiteX1" fmla="*/ 5791268 w 6134311"/>
              <a:gd name="connsiteY1" fmla="*/ 0 h 665995"/>
              <a:gd name="connsiteX2" fmla="*/ 5899850 w 6134311"/>
              <a:gd name="connsiteY2" fmla="*/ 108582 h 665995"/>
              <a:gd name="connsiteX3" fmla="*/ 6134311 w 6134311"/>
              <a:gd name="connsiteY3" fmla="*/ 662644 h 665995"/>
              <a:gd name="connsiteX4" fmla="*/ 6088535 w 6134311"/>
              <a:gd name="connsiteY4" fmla="*/ 665995 h 665995"/>
              <a:gd name="connsiteX5" fmla="*/ 116114 w 6134311"/>
              <a:gd name="connsiteY5" fmla="*/ 651480 h 665995"/>
              <a:gd name="connsiteX6" fmla="*/ 0 w 6134311"/>
              <a:gd name="connsiteY6" fmla="*/ 665994 h 665995"/>
              <a:gd name="connsiteX7" fmla="*/ 116114 w 6134311"/>
              <a:gd name="connsiteY7" fmla="*/ 108582 h 665995"/>
              <a:gd name="connsiteX8" fmla="*/ 224696 w 6134311"/>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91477 w 6209674"/>
              <a:gd name="connsiteY5" fmla="*/ 651480 h 665995"/>
              <a:gd name="connsiteX6" fmla="*/ 0 w 6209674"/>
              <a:gd name="connsiteY6" fmla="*/ 650922 h 665995"/>
              <a:gd name="connsiteX7" fmla="*/ 191477 w 6209674"/>
              <a:gd name="connsiteY7" fmla="*/ 108582 h 665995"/>
              <a:gd name="connsiteX8" fmla="*/ 300059 w 6209674"/>
              <a:gd name="connsiteY8" fmla="*/ 0 h 665995"/>
              <a:gd name="connsiteX0" fmla="*/ 300059 w 6209674"/>
              <a:gd name="connsiteY0" fmla="*/ 0 h 665995"/>
              <a:gd name="connsiteX1" fmla="*/ 5866631 w 6209674"/>
              <a:gd name="connsiteY1" fmla="*/ 0 h 665995"/>
              <a:gd name="connsiteX2" fmla="*/ 5975213 w 6209674"/>
              <a:gd name="connsiteY2" fmla="*/ 108582 h 665995"/>
              <a:gd name="connsiteX3" fmla="*/ 6209674 w 6209674"/>
              <a:gd name="connsiteY3" fmla="*/ 662644 h 665995"/>
              <a:gd name="connsiteX4" fmla="*/ 6163898 w 6209674"/>
              <a:gd name="connsiteY4" fmla="*/ 665995 h 665995"/>
              <a:gd name="connsiteX5" fmla="*/ 165475 w 6209674"/>
              <a:gd name="connsiteY5" fmla="*/ 655814 h 665995"/>
              <a:gd name="connsiteX6" fmla="*/ 0 w 6209674"/>
              <a:gd name="connsiteY6" fmla="*/ 650922 h 665995"/>
              <a:gd name="connsiteX7" fmla="*/ 191477 w 6209674"/>
              <a:gd name="connsiteY7" fmla="*/ 108582 h 665995"/>
              <a:gd name="connsiteX8" fmla="*/ 300059 w 6209674"/>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 name="connsiteX0" fmla="*/ 313060 w 6222675"/>
              <a:gd name="connsiteY0" fmla="*/ 0 h 665995"/>
              <a:gd name="connsiteX1" fmla="*/ 5879632 w 6222675"/>
              <a:gd name="connsiteY1" fmla="*/ 0 h 665995"/>
              <a:gd name="connsiteX2" fmla="*/ 5988214 w 6222675"/>
              <a:gd name="connsiteY2" fmla="*/ 108582 h 665995"/>
              <a:gd name="connsiteX3" fmla="*/ 6222675 w 6222675"/>
              <a:gd name="connsiteY3" fmla="*/ 662644 h 665995"/>
              <a:gd name="connsiteX4" fmla="*/ 6176899 w 6222675"/>
              <a:gd name="connsiteY4" fmla="*/ 665995 h 665995"/>
              <a:gd name="connsiteX5" fmla="*/ 178476 w 6222675"/>
              <a:gd name="connsiteY5" fmla="*/ 655814 h 665995"/>
              <a:gd name="connsiteX6" fmla="*/ 0 w 6222675"/>
              <a:gd name="connsiteY6" fmla="*/ 655256 h 665995"/>
              <a:gd name="connsiteX7" fmla="*/ 204478 w 6222675"/>
              <a:gd name="connsiteY7" fmla="*/ 108582 h 665995"/>
              <a:gd name="connsiteX8" fmla="*/ 313060 w 6222675"/>
              <a:gd name="connsiteY8" fmla="*/ 0 h 665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2675" h="665995">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flip="none" rotWithShape="1">
            <a:gsLst>
              <a:gs pos="20000">
                <a:srgbClr val="0070C0">
                  <a:shade val="30000"/>
                  <a:satMod val="115000"/>
                </a:srgbClr>
              </a:gs>
              <a:gs pos="53000">
                <a:srgbClr val="0070C0">
                  <a:shade val="67500"/>
                  <a:satMod val="115000"/>
                </a:srgbClr>
              </a:gs>
              <a:gs pos="91000">
                <a:schemeClr val="accent1">
                  <a:lumMod val="7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pic>
        <p:nvPicPr>
          <p:cNvPr id="3" name="Imagen 7" descr="Forma, Rectángulo&#10;&#10;Descripción generada automáticamente con confianza media">
            <a:extLst>
              <a:ext uri="{FF2B5EF4-FFF2-40B4-BE49-F238E27FC236}">
                <a16:creationId xmlns:a16="http://schemas.microsoft.com/office/drawing/2014/main" id="{633963C2-AD1B-FF0F-35F7-17664F3E5A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3">
            <a:extLst>
              <a:ext uri="{FF2B5EF4-FFF2-40B4-BE49-F238E27FC236}">
                <a16:creationId xmlns:a16="http://schemas.microsoft.com/office/drawing/2014/main" id="{28BC385F-E20B-65DB-AF52-4CE00D4C037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CO" altLang="es-CO" sz="1100" b="1" dirty="0">
                <a:solidFill>
                  <a:schemeClr val="bg1"/>
                </a:solidFill>
                <a:latin typeface="Helvetica" panose="020B0604020202020204" pitchFamily="34" charset="0"/>
              </a:rPr>
              <a:t>www.ideam.gov.co</a:t>
            </a:r>
          </a:p>
        </p:txBody>
      </p:sp>
      <p:pic>
        <p:nvPicPr>
          <p:cNvPr id="5" name="Imagen 9" descr="Forma&#10;&#10;Descripción generada automáticamente con confianza baja">
            <a:extLst>
              <a:ext uri="{FF2B5EF4-FFF2-40B4-BE49-F238E27FC236}">
                <a16:creationId xmlns:a16="http://schemas.microsoft.com/office/drawing/2014/main" id="{DFA8C0BB-5634-C23F-CD48-7984B4B802E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5">
            <a:extLst>
              <a:ext uri="{FF2B5EF4-FFF2-40B4-BE49-F238E27FC236}">
                <a16:creationId xmlns:a16="http://schemas.microsoft.com/office/drawing/2014/main" id="{A6CA8803-F680-1040-9B16-092E6B195A65}"/>
              </a:ext>
            </a:extLst>
          </p:cNvPr>
          <p:cNvSpPr txBox="1">
            <a:spLocks noChangeArrowheads="1"/>
          </p:cNvSpPr>
          <p:nvPr userDrawn="1"/>
        </p:nvSpPr>
        <p:spPr bwMode="auto">
          <a:xfrm>
            <a:off x="3840163" y="41275"/>
            <a:ext cx="4938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algn="ctr" eaLnBrk="1" hangingPunct="1">
              <a:defRPr/>
            </a:pPr>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11">
            <a:extLst>
              <a:ext uri="{FF2B5EF4-FFF2-40B4-BE49-F238E27FC236}">
                <a16:creationId xmlns:a16="http://schemas.microsoft.com/office/drawing/2014/main" id="{6A0F5C0E-9F52-9D20-31ED-342BBC4F528E}"/>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7566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2" name="Marcador de fecha 1">
            <a:extLst>
              <a:ext uri="{FF2B5EF4-FFF2-40B4-BE49-F238E27FC236}">
                <a16:creationId xmlns:a16="http://schemas.microsoft.com/office/drawing/2014/main" id="{BF1F4613-C800-1EC5-A7C5-FE92ECC236A7}"/>
              </a:ext>
            </a:extLst>
          </p:cNvPr>
          <p:cNvSpPr>
            <a:spLocks noGrp="1"/>
          </p:cNvSpPr>
          <p:nvPr>
            <p:ph type="dt" sz="half" idx="10"/>
          </p:nvPr>
        </p:nvSpPr>
        <p:spPr>
          <a:xfrm>
            <a:off x="838200" y="6356352"/>
            <a:ext cx="2743200" cy="365125"/>
          </a:xfrm>
          <a:prstGeom prst="rect">
            <a:avLst/>
          </a:prstGeom>
        </p:spPr>
        <p:txBody>
          <a:bodyPr/>
          <a:lstStyle/>
          <a:p>
            <a:fld id="{3002E13E-6C34-4F23-BD5D-8481901CFB85}" type="datetimeFigureOut">
              <a:rPr lang="es-CO" smtClean="0"/>
              <a:t>26/02/2025</a:t>
            </a:fld>
            <a:endParaRPr lang="es-CO"/>
          </a:p>
        </p:txBody>
      </p:sp>
      <p:sp>
        <p:nvSpPr>
          <p:cNvPr id="3" name="Marcador de pie de página 2">
            <a:extLst>
              <a:ext uri="{FF2B5EF4-FFF2-40B4-BE49-F238E27FC236}">
                <a16:creationId xmlns:a16="http://schemas.microsoft.com/office/drawing/2014/main" id="{00895C46-1ABA-20C6-7486-D68A9052E846}"/>
              </a:ext>
            </a:extLst>
          </p:cNvPr>
          <p:cNvSpPr>
            <a:spLocks noGrp="1"/>
          </p:cNvSpPr>
          <p:nvPr>
            <p:ph type="ftr" sz="quarter" idx="11"/>
          </p:nvPr>
        </p:nvSpPr>
        <p:spPr>
          <a:xfrm>
            <a:off x="4038600" y="6356352"/>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A1D6331B-B93F-B576-175B-4692BECFF64E}"/>
              </a:ext>
            </a:extLst>
          </p:cNvPr>
          <p:cNvSpPr>
            <a:spLocks noGrp="1"/>
          </p:cNvSpPr>
          <p:nvPr>
            <p:ph type="sldNum" sz="quarter" idx="12"/>
          </p:nvPr>
        </p:nvSpPr>
        <p:spPr>
          <a:xfrm>
            <a:off x="8610600" y="6356352"/>
            <a:ext cx="2743200" cy="365125"/>
          </a:xfrm>
          <a:prstGeom prst="rect">
            <a:avLst/>
          </a:prstGeom>
        </p:spPr>
        <p:txBody>
          <a:bodyPr/>
          <a:lstStyle/>
          <a:p>
            <a:fld id="{177A03DA-489C-4B74-94A6-318826632521}" type="slidenum">
              <a:rPr lang="es-CO" smtClean="0"/>
              <a:t>‹Nº›</a:t>
            </a:fld>
            <a:endParaRPr lang="es-CO"/>
          </a:p>
        </p:txBody>
      </p:sp>
      <p:sp>
        <p:nvSpPr>
          <p:cNvPr id="8" name="Rectángulo 7">
            <a:extLst>
              <a:ext uri="{FF2B5EF4-FFF2-40B4-BE49-F238E27FC236}">
                <a16:creationId xmlns:a16="http://schemas.microsoft.com/office/drawing/2014/main" id="{95EE46A7-5DB8-1AA1-0E55-5775267C93B7}"/>
              </a:ext>
            </a:extLst>
          </p:cNvPr>
          <p:cNvSpPr/>
          <p:nvPr userDrawn="1"/>
        </p:nvSpPr>
        <p:spPr>
          <a:xfrm>
            <a:off x="258792" y="136523"/>
            <a:ext cx="1785668" cy="83826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8082329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33899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73979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689713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2463654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3972669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059399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0752853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7646440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365596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4059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013686"/>
      </p:ext>
    </p:extLst>
  </p:cSld>
  <p:clrMapOvr>
    <a:overrideClrMapping bg1="lt1" tx1="dk1" bg2="lt2" tx2="dk2" accent1="accent1" accent2="accent2" accent3="accent3" accent4="accent4" accent5="accent5" accent6="accent6" hlink="hlink" folHlink="folHlink"/>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78899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003773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68555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835105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60824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01089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609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73174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1023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00249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prstClr val="white"/>
              </a:solidFill>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solidFill>
                  <a:prstClr val="black"/>
                </a:solidFill>
                <a:latin typeface="Arial Narrow" panose="020B0606020202030204" pitchFamily="34" charset="0"/>
                <a:cs typeface="Arial" panose="020B0604020202020204" pitchFamily="34" charset="0"/>
              </a:rPr>
              <a:t>Aclaración</a:t>
            </a:r>
            <a:r>
              <a:rPr lang="es-CO" sz="900" dirty="0">
                <a:solidFill>
                  <a:prstClr val="black"/>
                </a:solidFill>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22810466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2559951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82362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560970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64822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02946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991961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457601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3044881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32768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373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ítulo y objetos">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3549" y="6260039"/>
            <a:ext cx="996417" cy="475589"/>
          </a:xfrm>
          <a:prstGeom prst="rect">
            <a:avLst/>
          </a:prstGeom>
        </p:spPr>
      </p:pic>
    </p:spTree>
    <p:extLst>
      <p:ext uri="{BB962C8B-B14F-4D97-AF65-F5344CB8AC3E}">
        <p14:creationId xmlns:p14="http://schemas.microsoft.com/office/powerpoint/2010/main" val="32643741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5974809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572013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52021480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9388193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361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91326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47729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04805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366219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12438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s-CO">
              <a:solidFill>
                <a:prstClr val="white"/>
              </a:solidFill>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algn="just">
              <a:defRPr/>
            </a:pPr>
            <a:r>
              <a:rPr lang="es-CO" sz="800" b="1" dirty="0">
                <a:solidFill>
                  <a:prstClr val="black"/>
                </a:solidFill>
                <a:latin typeface="Arial Narrow" panose="020B0606020202030204" pitchFamily="34" charset="0"/>
                <a:cs typeface="Arial" panose="020B0604020202020204" pitchFamily="34" charset="0"/>
              </a:rPr>
              <a:t>Aclaración</a:t>
            </a:r>
            <a:r>
              <a:rPr lang="es-CO" sz="800" dirty="0">
                <a:solidFill>
                  <a:prstClr val="black"/>
                </a:solidFill>
                <a:latin typeface="Arial Narrow" panose="020B0606020202030204" pitchFamily="34" charset="0"/>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18751556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60630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62642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97467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803798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5289412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068453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cstate="print">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6719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09099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265613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1258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99" t="35488" r="345" b="54219"/>
          <a:stretch/>
        </p:blipFill>
        <p:spPr>
          <a:xfrm>
            <a:off x="0" y="0"/>
            <a:ext cx="12192000" cy="712175"/>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3584431" y="128495"/>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169939980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06105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707689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09842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05552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2577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r>
              <a:rPr lang="es-CO" sz="1100" b="1" dirty="0">
                <a:solidFill>
                  <a:srgbClr val="FFFF00"/>
                </a:solidFill>
                <a:effectLst>
                  <a:outerShdw blurRad="38100" dist="38100" dir="2700000" algn="tl">
                    <a:srgbClr val="000000">
                      <a:alpha val="43137"/>
                    </a:srgbClr>
                  </a:outerShdw>
                </a:effectLst>
                <a:latin typeface="Arial Narrow"/>
                <a:cs typeface="Arial Narrow"/>
              </a:rPr>
              <a:t>Alertas amarillas </a:t>
            </a:r>
            <a:r>
              <a:rPr lang="es-CO" sz="1000" b="0" dirty="0">
                <a:latin typeface="Arial Narrow"/>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3637504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7" name="Rectángulo 6"/>
          <p:cNvSpPr/>
          <p:nvPr userDrawn="1"/>
        </p:nvSpPr>
        <p:spPr>
          <a:xfrm>
            <a:off x="0" y="6402218"/>
            <a:ext cx="12192000" cy="45578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54481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9" name="Rectángulo 8"/>
          <p:cNvSpPr/>
          <p:nvPr userDrawn="1"/>
        </p:nvSpPr>
        <p:spPr>
          <a:xfrm>
            <a:off x="8243034" y="6358071"/>
            <a:ext cx="3817827" cy="441752"/>
          </a:xfrm>
          <a:prstGeom prst="rect">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 name="Conector recto 7"/>
          <p:cNvCxnSpPr/>
          <p:nvPr userDrawn="1"/>
        </p:nvCxnSpPr>
        <p:spPr>
          <a:xfrm>
            <a:off x="8101049" y="709958"/>
            <a:ext cx="0" cy="6148042"/>
          </a:xfrm>
          <a:prstGeom prst="line">
            <a:avLst/>
          </a:prstGeom>
        </p:spPr>
        <p:style>
          <a:lnRef idx="2">
            <a:schemeClr val="accent1"/>
          </a:lnRef>
          <a:fillRef idx="0">
            <a:schemeClr val="accent1"/>
          </a:fillRef>
          <a:effectRef idx="1">
            <a:schemeClr val="accent1"/>
          </a:effectRef>
          <a:fontRef idx="minor">
            <a:schemeClr val="tx1"/>
          </a:fontRef>
        </p:style>
      </p:cxnSp>
      <p:sp>
        <p:nvSpPr>
          <p:cNvPr id="6" name="Rectángulo 5"/>
          <p:cNvSpPr/>
          <p:nvPr userDrawn="1"/>
        </p:nvSpPr>
        <p:spPr>
          <a:xfrm>
            <a:off x="8299724" y="6375134"/>
            <a:ext cx="3723171"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Narrow"/>
                <a:ea typeface="+mn-ea"/>
                <a:cs typeface="Arial Narrow"/>
              </a:rPr>
              <a:t>Alertas amarillas </a:t>
            </a:r>
            <a:r>
              <a:rPr kumimoji="0" lang="es-CO" sz="1000" b="0" i="0" u="none" strike="noStrike" kern="1200" cap="none" spc="0" normalizeH="0" baseline="0" noProof="0" dirty="0">
                <a:ln>
                  <a:noFill/>
                </a:ln>
                <a:solidFill>
                  <a:prstClr val="black"/>
                </a:solidFill>
                <a:effectLst/>
                <a:uLnTx/>
                <a:uFillTx/>
                <a:latin typeface="Arial Narrow"/>
                <a:ea typeface="+mn-ea"/>
                <a:cs typeface="Arial Narrow"/>
              </a:rPr>
              <a:t>e información más detallada para cada una de las categorías de alerta, remítase a la temática particular del informe.</a:t>
            </a:r>
          </a:p>
        </p:txBody>
      </p:sp>
    </p:spTree>
    <p:extLst>
      <p:ext uri="{BB962C8B-B14F-4D97-AF65-F5344CB8AC3E}">
        <p14:creationId xmlns:p14="http://schemas.microsoft.com/office/powerpoint/2010/main" val="1086851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430710"/>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66695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610044" y="958642"/>
            <a:ext cx="415969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ángulo 2"/>
          <p:cNvSpPr/>
          <p:nvPr userDrawn="1"/>
        </p:nvSpPr>
        <p:spPr>
          <a:xfrm>
            <a:off x="7737514" y="912920"/>
            <a:ext cx="4019057"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4405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7" name="Rectángulo 6"/>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
        <p:nvSpPr>
          <p:cNvPr id="8" name="Rectángulo 7"/>
          <p:cNvSpPr/>
          <p:nvPr userDrawn="1"/>
        </p:nvSpPr>
        <p:spPr>
          <a:xfrm>
            <a:off x="673988" y="1743933"/>
            <a:ext cx="4544835"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IMAGEN FORMATO .JPG O PNG</a:t>
            </a:r>
          </a:p>
        </p:txBody>
      </p:sp>
    </p:spTree>
    <p:extLst>
      <p:ext uri="{BB962C8B-B14F-4D97-AF65-F5344CB8AC3E}">
        <p14:creationId xmlns:p14="http://schemas.microsoft.com/office/powerpoint/2010/main" val="2425077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Elipse 5"/>
          <p:cNvSpPr/>
          <p:nvPr userDrawn="1"/>
        </p:nvSpPr>
        <p:spPr>
          <a:xfrm>
            <a:off x="4086020" y="149879"/>
            <a:ext cx="449641" cy="449641"/>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Imagen 4" descr="Recurso 15.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602" y="120608"/>
            <a:ext cx="493703" cy="493703"/>
          </a:xfrm>
          <a:prstGeom prst="rect">
            <a:avLst/>
          </a:prstGeom>
        </p:spPr>
      </p:pic>
    </p:spTree>
    <p:extLst>
      <p:ext uri="{BB962C8B-B14F-4D97-AF65-F5344CB8AC3E}">
        <p14:creationId xmlns:p14="http://schemas.microsoft.com/office/powerpoint/2010/main" val="1713580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0151" y="1327470"/>
            <a:ext cx="7078133" cy="1819667"/>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239252" y="1315294"/>
            <a:ext cx="6688289" cy="50783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9" name="Imagen 8"/>
          <p:cNvPicPr>
            <a:picLocks noChangeAspect="1"/>
          </p:cNvPicPr>
          <p:nvPr userDrawn="1"/>
        </p:nvPicPr>
        <p:blipFill rotWithShape="1">
          <a:blip r:embed="rId3" cstate="print">
            <a:extLst>
              <a:ext uri="{28A0092B-C50C-407E-A947-70E740481C1C}">
                <a14:useLocalDpi xmlns:a14="http://schemas.microsoft.com/office/drawing/2010/main" val="0"/>
              </a:ext>
            </a:extLst>
          </a:blip>
          <a:srcRect r="2919"/>
          <a:stretch/>
        </p:blipFill>
        <p:spPr>
          <a:xfrm>
            <a:off x="5079077" y="4633566"/>
            <a:ext cx="7112924" cy="896964"/>
          </a:xfrm>
          <a:prstGeom prst="rect">
            <a:avLst/>
          </a:prstGeom>
        </p:spPr>
      </p:pic>
      <p:pic>
        <p:nvPicPr>
          <p:cNvPr id="2" name="Imagen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39251" y="4522939"/>
            <a:ext cx="6847453" cy="548282"/>
          </a:xfrm>
          <a:prstGeom prst="rect">
            <a:avLst/>
          </a:prstGeom>
        </p:spPr>
      </p:pic>
    </p:spTree>
    <p:extLst>
      <p:ext uri="{BB962C8B-B14F-4D97-AF65-F5344CB8AC3E}">
        <p14:creationId xmlns:p14="http://schemas.microsoft.com/office/powerpoint/2010/main" val="306185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2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graphicFrame>
        <p:nvGraphicFramePr>
          <p:cNvPr id="3" name="Tabla 2"/>
          <p:cNvGraphicFramePr>
            <a:graphicFrameLocks noGrp="1"/>
          </p:cNvGraphicFramePr>
          <p:nvPr userDrawn="1"/>
        </p:nvGraphicFramePr>
        <p:xfrm>
          <a:off x="770626" y="1266092"/>
          <a:ext cx="4716000" cy="5395966"/>
        </p:xfrm>
        <a:graphic>
          <a:graphicData uri="http://schemas.openxmlformats.org/drawingml/2006/table">
            <a:tbl>
              <a:tblPr/>
              <a:tblGrid>
                <a:gridCol w="4716000">
                  <a:extLst>
                    <a:ext uri="{9D8B030D-6E8A-4147-A177-3AD203B41FA5}">
                      <a16:colId xmlns:a16="http://schemas.microsoft.com/office/drawing/2014/main" val="57259998"/>
                    </a:ext>
                  </a:extLst>
                </a:gridCol>
              </a:tblGrid>
              <a:tr h="5395966">
                <a:tc>
                  <a:txBody>
                    <a:bodyPr/>
                    <a:lstStyle/>
                    <a:p>
                      <a:endParaRPr lang="es-CO" sz="2100" dirty="0">
                        <a:ln w="3175">
                          <a:solidFill>
                            <a:schemeClr val="tx1"/>
                          </a:solidFill>
                        </a:ln>
                      </a:endParaRPr>
                    </a:p>
                  </a:txBody>
                  <a:tcPr marL="102771" marR="102771" marT="51387" marB="51387">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solidFill>
                  </a:tcPr>
                </a:tc>
                <a:extLst>
                  <a:ext uri="{0D108BD9-81ED-4DB2-BD59-A6C34878D82A}">
                    <a16:rowId xmlns:a16="http://schemas.microsoft.com/office/drawing/2014/main" val="2308712024"/>
                  </a:ext>
                </a:extLst>
              </a:tr>
            </a:tbl>
          </a:graphicData>
        </a:graphic>
      </p:graphicFrame>
      <p:sp>
        <p:nvSpPr>
          <p:cNvPr id="2" name="Rectángulo 1"/>
          <p:cNvSpPr/>
          <p:nvPr userDrawn="1"/>
        </p:nvSpPr>
        <p:spPr>
          <a:xfrm>
            <a:off x="1610142" y="1393410"/>
            <a:ext cx="3036968" cy="36933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PEGAR EN FORMATO .JPG</a:t>
            </a:r>
          </a:p>
        </p:txBody>
      </p:sp>
    </p:spTree>
    <p:extLst>
      <p:ext uri="{BB962C8B-B14F-4D97-AF65-F5344CB8AC3E}">
        <p14:creationId xmlns:p14="http://schemas.microsoft.com/office/powerpoint/2010/main" val="3136049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360388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spTree>
    <p:extLst>
      <p:ext uri="{BB962C8B-B14F-4D97-AF65-F5344CB8AC3E}">
        <p14:creationId xmlns:p14="http://schemas.microsoft.com/office/powerpoint/2010/main" val="387107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962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Diapositiva de títul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ángulo 2"/>
          <p:cNvSpPr/>
          <p:nvPr userDrawn="1"/>
        </p:nvSpPr>
        <p:spPr>
          <a:xfrm>
            <a:off x="5122576" y="1325442"/>
            <a:ext cx="7078133" cy="2785003"/>
          </a:xfrm>
          <a:prstGeom prst="rect">
            <a:avLst/>
          </a:prstGeom>
          <a:solidFill>
            <a:srgbClr val="FFF2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CuadroTexto 10"/>
          <p:cNvSpPr txBox="1"/>
          <p:nvPr userDrawn="1"/>
        </p:nvSpPr>
        <p:spPr>
          <a:xfrm>
            <a:off x="5139994" y="1325442"/>
            <a:ext cx="7007562" cy="246221"/>
          </a:xfrm>
          <a:prstGeom prst="rect">
            <a:avLst/>
          </a:prstGeom>
          <a:solidFill>
            <a:schemeClr val="bg1">
              <a:alpha val="85000"/>
            </a:schemeClr>
          </a:solidFill>
        </p:spPr>
        <p:txBody>
          <a:bodyPr wrap="square" lIns="0" tIns="0" rIns="0" bIns="0"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Aclaración</a:t>
            </a:r>
            <a:r>
              <a:rPr kumimoji="0" lang="es-CO" sz="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aunque los valores registrados en un municipio se relacionan con la ubicación de las estaciones de monitoreo del IDEAM, en ocasiones, dichas estaciones pueden estar distantes de los lugares en donde se concentra la mayor población o alejados de los centros municipales.</a:t>
            </a:r>
          </a:p>
        </p:txBody>
      </p:sp>
      <p:pic>
        <p:nvPicPr>
          <p:cNvPr id="2" name="Imagen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93921" y="4658623"/>
            <a:ext cx="6847453" cy="573596"/>
          </a:xfrm>
          <a:prstGeom prst="rect">
            <a:avLst/>
          </a:prstGeom>
        </p:spPr>
      </p:pic>
    </p:spTree>
    <p:extLst>
      <p:ext uri="{BB962C8B-B14F-4D97-AF65-F5344CB8AC3E}">
        <p14:creationId xmlns:p14="http://schemas.microsoft.com/office/powerpoint/2010/main" val="4083531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36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7952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2322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242510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07140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Alertas Hidrológicas">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DA4710D8-EDEF-ADE2-5D89-E268802B2E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577" t="12900" r="2" b="27872"/>
          <a:stretch>
            <a:fillRect/>
          </a:stretch>
        </p:blipFill>
        <p:spPr bwMode="auto">
          <a:xfrm>
            <a:off x="0" y="2022475"/>
            <a:ext cx="121888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a:extLst>
              <a:ext uri="{FF2B5EF4-FFF2-40B4-BE49-F238E27FC236}">
                <a16:creationId xmlns:a16="http://schemas.microsoft.com/office/drawing/2014/main" id="{CCA348D7-7BC5-8A2C-A9CD-CF536B4909F6}"/>
              </a:ext>
            </a:extLst>
          </p:cNvPr>
          <p:cNvSpPr/>
          <p:nvPr userDrawn="1"/>
        </p:nvSpPr>
        <p:spPr>
          <a:xfrm>
            <a:off x="-3175" y="357188"/>
            <a:ext cx="12192000" cy="6470650"/>
          </a:xfrm>
          <a:prstGeom prst="rect">
            <a:avLst/>
          </a:prstGeom>
          <a:gradFill flip="none" rotWithShape="1">
            <a:gsLst>
              <a:gs pos="0">
                <a:schemeClr val="accent1">
                  <a:lumMod val="50000"/>
                  <a:alpha val="11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Rectángulo: esquinas superiores redondeadas 3">
            <a:extLst>
              <a:ext uri="{FF2B5EF4-FFF2-40B4-BE49-F238E27FC236}">
                <a16:creationId xmlns:a16="http://schemas.microsoft.com/office/drawing/2014/main" id="{F77B493A-36D9-C79A-A729-333065F45F1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CECCB19-CC35-444E-66AF-5F3C9A89E24B}"/>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FF66A2A-1489-20AC-846A-B9B83EBFA57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9974A6-830C-4C89-1A94-B61BB544CAB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9273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8859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809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757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objetos">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0" y="1089508"/>
            <a:ext cx="5003804" cy="528792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CuadroTexto 2"/>
          <p:cNvSpPr txBox="1"/>
          <p:nvPr userDrawn="1"/>
        </p:nvSpPr>
        <p:spPr>
          <a:xfrm>
            <a:off x="5271247" y="1352332"/>
            <a:ext cx="6615953" cy="276999"/>
          </a:xfrm>
          <a:prstGeom prst="rect">
            <a:avLst/>
          </a:prstGeom>
          <a:solidFill>
            <a:schemeClr val="bg1">
              <a:alpha val="85000"/>
            </a:schemeClr>
          </a:solidFill>
        </p:spPr>
        <p:txBody>
          <a:bodyPr wrap="square" lIns="0" tIns="0" rIns="0" bIns="0" rtlCol="0" anchor="ctr">
            <a:spAutoFit/>
          </a:bodyPr>
          <a:lstStyle/>
          <a:p>
            <a:pPr algn="just"/>
            <a:r>
              <a:rPr lang="es-CO" sz="900" b="1" dirty="0">
                <a:latin typeface="Arial Narrow" panose="020B0606020202030204" pitchFamily="34" charset="0"/>
                <a:cs typeface="Arial" panose="020B0604020202020204" pitchFamily="34" charset="0"/>
              </a:rPr>
              <a:t>Aclaración</a:t>
            </a:r>
            <a:r>
              <a:rPr lang="es-CO" sz="900" dirty="0">
                <a:latin typeface="Arial Narrow" panose="020B0606020202030204" pitchFamily="34" charset="0"/>
                <a:cs typeface="Arial" panose="020B0604020202020204" pitchFamily="34" charset="0"/>
              </a:rPr>
              <a:t>: aunque los volúmenes de lluvia registrados en un municipio se relacionan con la ubicación de las estaciones de monitoreo del IDEAM, en ocasiones, dichas estaciones pueden estar distantes de los lugares en donde se concentra la mayor población o alejados de los centros municipales.</a:t>
            </a:r>
          </a:p>
        </p:txBody>
      </p:sp>
    </p:spTree>
    <p:extLst>
      <p:ext uri="{BB962C8B-B14F-4D97-AF65-F5344CB8AC3E}">
        <p14:creationId xmlns:p14="http://schemas.microsoft.com/office/powerpoint/2010/main" val="14492983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914050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351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93371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929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8674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8070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3747712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27738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6951598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7863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5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ángulo 1"/>
          <p:cNvSpPr/>
          <p:nvPr userDrawn="1"/>
        </p:nvSpPr>
        <p:spPr>
          <a:xfrm>
            <a:off x="388100" y="912920"/>
            <a:ext cx="4077368" cy="4730533"/>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3" name="Rectángulo 2"/>
          <p:cNvSpPr/>
          <p:nvPr userDrawn="1"/>
        </p:nvSpPr>
        <p:spPr>
          <a:xfrm>
            <a:off x="7830105" y="912920"/>
            <a:ext cx="3953100" cy="4684811"/>
          </a:xfrm>
          <a:prstGeom prst="rect">
            <a:avLst/>
          </a:prstGeom>
          <a:no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4" name="Imagen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8100" y="912920"/>
            <a:ext cx="409942" cy="4753445"/>
          </a:xfrm>
          <a:prstGeom prst="rect">
            <a:avLst/>
          </a:prstGeom>
        </p:spPr>
      </p:pic>
    </p:spTree>
    <p:extLst>
      <p:ext uri="{BB962C8B-B14F-4D97-AF65-F5344CB8AC3E}">
        <p14:creationId xmlns:p14="http://schemas.microsoft.com/office/powerpoint/2010/main" val="35253334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58047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0196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11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2598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8962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2243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414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86482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986410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212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extLst>
              <a:ext uri="{28A0092B-C50C-407E-A947-70E740481C1C}">
                <a14:useLocalDpi xmlns:a14="http://schemas.microsoft.com/office/drawing/2010/main" val="0"/>
              </a:ext>
            </a:extLst>
          </a:blip>
          <a:srcRect/>
          <a:tile tx="0" ty="0" sx="100000" sy="100000" flip="none" algn="tl"/>
        </a:blipFill>
        <a:effectLst/>
      </p:bgPr>
    </p:bg>
    <p:spTree>
      <p:nvGrpSpPr>
        <p:cNvPr id="1" name=""/>
        <p:cNvGrpSpPr/>
        <p:nvPr/>
      </p:nvGrpSpPr>
      <p:grpSpPr>
        <a:xfrm>
          <a:off x="0" y="0"/>
          <a:ext cx="0" cy="0"/>
          <a:chOff x="0" y="0"/>
          <a:chExt cx="0" cy="0"/>
        </a:xfrm>
      </p:grpSpPr>
      <p:pic>
        <p:nvPicPr>
          <p:cNvPr id="3" name="Imagen 2" descr="IDEAM.png"/>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450773" y="2683718"/>
            <a:ext cx="598908" cy="541284"/>
          </a:xfrm>
          <a:prstGeom prst="rect">
            <a:avLst/>
          </a:prstGeom>
        </p:spPr>
      </p:pic>
    </p:spTree>
    <p:extLst>
      <p:ext uri="{BB962C8B-B14F-4D97-AF65-F5344CB8AC3E}">
        <p14:creationId xmlns:p14="http://schemas.microsoft.com/office/powerpoint/2010/main" val="3897049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0572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1845447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39142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90206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86482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4393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798464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2470733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5607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6379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Diseño personalizado">
    <p:bg>
      <p:bgPr>
        <a:blipFill rotWithShape="1">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81590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53239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8869962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3842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4B30733-7F70-6C8B-AF18-09E7433DC93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34104B1-A606-8E44-B011-BCCC6105263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82C75E7A-070C-E3C0-8B79-37289B9070E5}"/>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64631C20-E796-E066-DAA2-F0FB5C33F06D}"/>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F5145671-CA9E-8E4A-084B-525B39AA83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3DE10D14-E6CD-16AF-32A8-906358700525}"/>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DD86E64E-5934-2A37-00B4-C1C5D8656094}"/>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FBA4BB6A-EF7F-57B0-EC0F-89AE74FEFEF7}"/>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691991AE-E425-A294-2DB3-1157C9381A06}"/>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4C876374-EA8F-A706-0660-8AF1F50A59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7C1BB23-022C-DB22-D6A9-6731D3D02CD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2046A51D-6260-978F-B6C2-2FFA70F105D4}"/>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4" name="Imagen 13">
            <a:extLst>
              <a:ext uri="{FF2B5EF4-FFF2-40B4-BE49-F238E27FC236}">
                <a16:creationId xmlns:a16="http://schemas.microsoft.com/office/drawing/2014/main" id="{ADB1B377-1B23-E2DD-E15E-BA693AFB8AB1}"/>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0D498F79-B3CA-B455-B9C6-2D964C034A88}"/>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948682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E827A77-3FBA-4675-1515-96D3D80ACB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66DD41D5-EF5F-5943-C6A9-8F6F4A3F4036}"/>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E9E21E56-8DAC-F6A7-8761-960E693136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2581FE39-86A7-4852-1F46-3E06F110D0E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5A7F5C30-B9FE-D344-8056-C019EB37D9F2}"/>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5C74FFB4-9FFB-BF7E-31EF-5CC12A3ABAFF}"/>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8" name="Imagen 7">
            <a:extLst>
              <a:ext uri="{FF2B5EF4-FFF2-40B4-BE49-F238E27FC236}">
                <a16:creationId xmlns:a16="http://schemas.microsoft.com/office/drawing/2014/main" id="{C0B950C9-1E69-B30D-0E51-893622F7C03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BDF71CF7-CB11-B807-7236-3F69C33629B7}"/>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EC2AEC24-B375-6217-9C9D-BE2EFA1B1F26}"/>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9855138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88E093A-AF1F-FCA4-15DB-24B1D62C806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E07EE6C7-A5DA-3BF2-D351-38F9AF52E5D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F48750B7-AF06-D999-19A9-5F122759CA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E8BB2600-1360-6F8F-D86B-C82AB0472672}"/>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2234ADA5-0B32-9A1E-F38C-1D778F3B924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EE9E1C48-A093-B4D3-A753-541045D2D749}"/>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AE96341C-0B57-72E6-2584-8D588170BC3B}"/>
              </a:ext>
            </a:extLst>
          </p:cNvPr>
          <p:cNvSpPr/>
          <p:nvPr userDrawn="1"/>
        </p:nvSpPr>
        <p:spPr>
          <a:xfrm>
            <a:off x="850900" y="1360488"/>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F925DA4A-AE68-FCC8-421A-0F76F587754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4598A40C-49F1-872D-BCBA-091F37D6871C}"/>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1" name="Imagen 12">
            <a:extLst>
              <a:ext uri="{FF2B5EF4-FFF2-40B4-BE49-F238E27FC236}">
                <a16:creationId xmlns:a16="http://schemas.microsoft.com/office/drawing/2014/main" id="{2CF29CFC-6244-2116-24E8-5E133013DC15}"/>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1B6A7FCD-152E-E381-CD16-1C9FFB2164C4}"/>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326412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845B72-99D7-4C5A-F18B-3ED42201F1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5B16241-6433-C4D0-E81B-6618D552B9B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036900C-E20E-389F-C1CC-ED974D2CF3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D130ABB4-2C5F-AE45-6E48-DEEF28DC733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AC3E9B9B-C0FD-BA90-B063-B75EB143ADF3}"/>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B27E1CA0-3BD4-017A-F7B2-12324234248C}"/>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814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34E5BE0-494B-6499-96A2-01AD3415BF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BD55C54-FC85-2003-6563-6EF405F34E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5DC75A2-1D4F-1281-B91F-4000B6F107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F14D8B94-AB8B-8E98-46D0-D24F0AAFB4F8}"/>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5FC4267D-EE2F-3890-0DCD-AB2BF9C7B3BE}"/>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20706A5-9530-B18E-9874-EDAC3EA7F0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5756421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9F48694-50F7-B98F-AAFD-D075F34F2C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C24B98C1-A31E-1B3C-515D-D8C5637DFCF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BD05106A-0CF6-25ED-3967-1F1B3B13090B}"/>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105C92DB-29CC-F5BD-6F42-67D97FAFEB1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472C87D9-0169-A4D7-91A5-2CA1C3B27B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F9A5F6D3-E366-097D-598B-3AC0E3C67C7D}"/>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1417AEE7-DA68-5D3B-AE91-1F123248AC00}"/>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814EF9B2-FA07-DDED-9556-F74534B93C35}"/>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65407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8B43A2F9-E211-5C85-B94C-0047D7E480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F249342-C1ED-A563-ABAE-E4F63895DE6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EB9E508-E643-3581-49EA-84D72E680F13}"/>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0186EEB-93D2-7A23-BE3A-BD35A4BC2C65}"/>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504354CB-E63D-543F-28A3-329BD095891F}"/>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8086C63A-66E2-7074-0929-DCB038D4897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3571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889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76209B9-7A47-1957-825D-818BCBD38E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D09AF49-B10A-D105-98B2-1F50947CFC51}"/>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0BC94D6-5B29-42A5-7573-08014AF6C20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6">
            <a:extLst>
              <a:ext uri="{FF2B5EF4-FFF2-40B4-BE49-F238E27FC236}">
                <a16:creationId xmlns:a16="http://schemas.microsoft.com/office/drawing/2014/main" id="{D181266E-6575-465C-9932-6A566B264095}"/>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2EC21FF4-0883-300F-2C24-E0B32FA0D218}"/>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F215CFB8-481E-276E-E270-632515DE154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340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6052D1F-1992-608A-472F-3B3F6620CF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0125A5E-F183-D9FF-951B-7BA29131B54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5ADC5BC1-5F71-079D-DBA8-72DE3A2669B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79766033-A59A-36D4-7D13-69D1C71B1D2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7">
            <a:extLst>
              <a:ext uri="{FF2B5EF4-FFF2-40B4-BE49-F238E27FC236}">
                <a16:creationId xmlns:a16="http://schemas.microsoft.com/office/drawing/2014/main" id="{CDD6279C-1087-11FD-56C1-FD6FC277B134}"/>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7D52081-AE26-32A1-87DB-78C55D81ABDA}"/>
              </a:ext>
            </a:extLst>
          </p:cNvPr>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7601D2DF-A8AE-CB92-E135-96938FDDF1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99165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FC73AA-409B-1C8A-9481-C6AA1A402F6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2D600C14-6E04-1717-63EC-61D2B72E913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4ED55E48-D70A-0352-AC78-A521DC70D01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13BA055-AA09-FFD5-8528-7DD83816780C}"/>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6559858-6CDF-88C9-035E-784E0D5B0A9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3F1EF1F-286B-CB72-E9E0-D733B9D5A16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246303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BE0022-80FF-AA5A-FB9C-F63C083120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36AE8B6-E3B5-8EA2-6D7C-DBF4742BBAD2}"/>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575F9012-8A79-23D9-C0A1-6D341472F8B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F271CC8C-9CCF-4039-440F-E31877A0CD0B}"/>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CF09E571-255C-987A-B58B-5F2FC1CB674E}"/>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559BD90-2D37-1E45-C86F-8920611ACB8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8332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2020387-CB93-5206-6EEE-5ABC78CA63D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144DB28-1CD2-5547-68D5-21BAD7822F3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370FF7D-4326-BA85-356B-86BCC84763AE}"/>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C9BA3B29-0CCA-D923-8C6F-2EAEEC776BC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4A297BB-8032-61EB-DE12-AF6DF2F51E9D}"/>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9451DE00-B3FB-4EB4-2629-705EF34CC24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5083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D898F90-0781-6DB1-F69B-0C1CBE0E60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5E6A6FB-8065-51AC-8F9A-01971A46685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0AEFEE09-4910-0E94-C13C-3E5942B650B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4D31B379-10C5-6185-E0D7-90F8459F339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9F3C3A08-FB7A-FB3F-80A5-F41567D5E0B2}"/>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77420CF-E7BA-F466-721A-B769658BAC4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0559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274C666-F078-D1E8-4FB5-582766523B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552E63E-C6BA-1E2F-4CC8-3A05DF63FF0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DF61684-8F9D-D9CD-9698-EB639776C51C}"/>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62CC7B00-366B-C2DC-60B3-8CA0C477B2C0}"/>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761E86B6-2B96-4A98-C390-4842AE0089F6}"/>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78D2CD5-E912-935A-194C-2F20C7E9F71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76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E0F93D1-EA02-18F8-0D71-FEADE83B2C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20653C8-5ECD-FB3C-66A9-E275A16CA8A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78641CE-D191-6BFD-BE8B-F15EBAEA2B7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5" name="Imagen 6">
            <a:extLst>
              <a:ext uri="{FF2B5EF4-FFF2-40B4-BE49-F238E27FC236}">
                <a16:creationId xmlns:a16="http://schemas.microsoft.com/office/drawing/2014/main" id="{3A59B177-2CF5-5B56-D812-301B5767AD1F}"/>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3B11A645-1DCC-3966-B168-99BDF0D291A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E32B94C5-6808-8A73-BB8D-07B6634814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896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56D8AE4-0294-19E3-FAB9-2692B93D87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02E00985-CE99-C980-5190-3A1E0F09991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46040D07-081B-1B16-7A7F-C3D68EDF4346}"/>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BFF054CF-01A8-CB4A-1F88-2A867FF813A8}"/>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0BA840CF-CC6E-D2A3-211A-BBA901E5085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BC27E62-3DF6-CD82-3919-DA9368DFBC2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889671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A00EC861-7E41-2CBE-6714-04BF4B8825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FA801894-B6BC-6679-6D74-3192E6C146C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EAE54F1-15F1-2718-49C5-1C09D8014B6D}"/>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6">
            <a:extLst>
              <a:ext uri="{FF2B5EF4-FFF2-40B4-BE49-F238E27FC236}">
                <a16:creationId xmlns:a16="http://schemas.microsoft.com/office/drawing/2014/main" id="{7DBBDF20-5353-4E8E-9E65-1C60E5F4652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AF11FE57-BE05-E661-CECD-4CB442F76FBA}"/>
              </a:ext>
            </a:extLst>
          </p:cNvPr>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B8F219AE-21A9-DD7D-09A2-60B499384B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04293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6" name="Imagen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85"/>
            <a:ext cx="12192000" cy="725424"/>
          </a:xfrm>
          <a:prstGeom prst="rect">
            <a:avLst/>
          </a:prstGeom>
        </p:spPr>
      </p:pic>
      <p:pic>
        <p:nvPicPr>
          <p:cNvPr id="7" name="Imagen 6"/>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flipV="1">
            <a:off x="-12357" y="6815347"/>
            <a:ext cx="12240000" cy="82642"/>
          </a:xfrm>
          <a:prstGeom prst="rect">
            <a:avLst/>
          </a:prstGeom>
        </p:spPr>
      </p:pic>
      <p:grpSp>
        <p:nvGrpSpPr>
          <p:cNvPr id="4" name="Agrupar 3"/>
          <p:cNvGrpSpPr/>
          <p:nvPr userDrawn="1"/>
        </p:nvGrpSpPr>
        <p:grpSpPr>
          <a:xfrm>
            <a:off x="2937610" y="65386"/>
            <a:ext cx="422710" cy="422710"/>
            <a:chOff x="4065603" y="191601"/>
            <a:chExt cx="422710" cy="422710"/>
          </a:xfrm>
        </p:grpSpPr>
        <p:sp>
          <p:nvSpPr>
            <p:cNvPr id="5" name="Elipse 4"/>
            <p:cNvSpPr/>
            <p:nvPr userDrawn="1"/>
          </p:nvSpPr>
          <p:spPr>
            <a:xfrm>
              <a:off x="4086021" y="214536"/>
              <a:ext cx="384984" cy="384984"/>
            </a:xfrm>
            <a:prstGeom prst="ellipse">
              <a:avLst/>
            </a:prstGeom>
            <a:solidFill>
              <a:srgbClr val="1C3C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descr="Recurso 15.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603" y="191601"/>
              <a:ext cx="422710" cy="422710"/>
            </a:xfrm>
            <a:prstGeom prst="rect">
              <a:avLst/>
            </a:prstGeom>
          </p:spPr>
        </p:pic>
      </p:grpSp>
    </p:spTree>
    <p:extLst>
      <p:ext uri="{BB962C8B-B14F-4D97-AF65-F5344CB8AC3E}">
        <p14:creationId xmlns:p14="http://schemas.microsoft.com/office/powerpoint/2010/main" val="2424412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A2EA7D7-A4FD-45CE-4679-0E8D6D5035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BB856F90-AF4B-D57B-7D46-15A9483D4E3E}"/>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B1B6DED-645F-900E-A6D6-CA26417E52A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BF4BCFB9-D3C1-7712-70B4-D82DEE7707E2}"/>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dirty="0">
              <a:solidFill>
                <a:prstClr val="black"/>
              </a:solidFill>
              <a:sym typeface="Arial"/>
            </a:endParaRPr>
          </a:p>
        </p:txBody>
      </p:sp>
      <p:sp>
        <p:nvSpPr>
          <p:cNvPr id="6" name="CuadroTexto 7">
            <a:extLst>
              <a:ext uri="{FF2B5EF4-FFF2-40B4-BE49-F238E27FC236}">
                <a16:creationId xmlns:a16="http://schemas.microsoft.com/office/drawing/2014/main" id="{3FE60B71-E611-DFFF-260D-1BF9AC2A55C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EC51B162-E5DB-BC7F-B002-20D4D79E5A0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4638D73-4242-353B-2F67-6B8C7BFCFB12}"/>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0B40857D-AB63-9767-927B-B5EB7A5467CE}"/>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21016589-5153-4027-9FD5-EF7E6515276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A5B282D3-0713-5594-EA62-2E823F6BD053}"/>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F71B74F2-01FE-E5FC-0192-2B7C1A921E1D}"/>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9D9F0629-1905-6C55-AD9F-B59E345D636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7C209E8A-62E3-8A36-B138-7544D8E256D0}"/>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9AC8FF0F-F1BD-D74D-1E53-532C428B58E0}"/>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4A59E3F0-D637-8AEC-DAF5-FAFC549ADEC5}"/>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17" name="CuadroTexto 18">
            <a:extLst>
              <a:ext uri="{FF2B5EF4-FFF2-40B4-BE49-F238E27FC236}">
                <a16:creationId xmlns:a16="http://schemas.microsoft.com/office/drawing/2014/main" id="{D1520518-4E06-D5A5-FF06-EC7DB5DEA0C7}"/>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39525F0D-D143-1261-52B8-05E075BE384A}"/>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1977507-4D5B-4E97-5681-50ABFA447609}"/>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7344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4C9B7CA9-629E-167C-F7B7-31E92F557C0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750B8DF9-CD0A-8DDB-BEB4-C09586AA4673}"/>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4A67C985-3F14-F467-8DC7-3A2E7BEF1216}"/>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E68A0ABE-6C0A-05D8-45CE-1038B195F505}"/>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0B52FCD5-45D8-C1DE-1C6F-19874B08C3A7}"/>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81976528-B43A-926D-A2DB-CC0DC2083C6E}"/>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39A0FE05-0756-EA62-422E-0FAE67111DE5}"/>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123EE79E-36F6-0561-E1B2-EA49DF7269A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36676B12-0ACA-149B-9B99-44FE36CFF34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87BF4916-9101-9555-B882-25C7CA49EA6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60D8C8F6-2FF2-68E4-9695-228A5C363492}"/>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C6597DA1-7040-69D9-CED1-7817E5927842}"/>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144E67D3-7B96-4947-0C91-3DB18ED41AE4}"/>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2CF34E53-BD28-9A7F-501D-0A1CBFE13833}"/>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77ED8788-4E27-84F4-42FB-04C1078DEA7C}"/>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pic>
        <p:nvPicPr>
          <p:cNvPr id="17" name="Imagen 18">
            <a:extLst>
              <a:ext uri="{FF2B5EF4-FFF2-40B4-BE49-F238E27FC236}">
                <a16:creationId xmlns:a16="http://schemas.microsoft.com/office/drawing/2014/main" id="{B1A616AD-65A6-ACDD-6D1F-1E5408B3EED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0FBDB79D-A1F5-BACA-6C83-D61DF14BC12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E2648E7F-C34B-A57F-4B63-54E62D720A7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2071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2868D31F-5A1E-D38F-B075-DAD0ABD821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FAF54088-9CAD-A776-413A-D731EBC7B0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EF421901-AAFF-45E4-3D41-DFF868BCC977}"/>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AF7E7FD5-DB05-1A4A-E605-7969A81D64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353C0C4D-DB26-1AC5-B206-488EFE0F59B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E2160B18-A76B-6AB3-7C4F-69CFE6A9921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8" name="CuadroTexto 9">
            <a:extLst>
              <a:ext uri="{FF2B5EF4-FFF2-40B4-BE49-F238E27FC236}">
                <a16:creationId xmlns:a16="http://schemas.microsoft.com/office/drawing/2014/main" id="{B2E7DAD1-8A95-E58C-539C-58BBB47BB90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AB355BA5-1127-A8F0-B679-C92F70518BAA}"/>
              </a:ext>
            </a:extLst>
          </p:cNvPr>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E89E0944-3F9F-B901-B9C0-50C14BCC0699}"/>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66224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3B6DB49-E251-DD59-7525-01D5B25E7A5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E64D0E3E-87E4-1E7C-ABFE-4FAC0E247EE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B78CDF3C-EFE5-4276-1F01-EC40323B435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EA36AB66-FBF7-6B50-C7D0-0F98D62DE00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738198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C3AF8A24-C545-E1AD-996B-869A7AC33CF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1CBF3338-A076-EE6B-EF1D-984F2F704EB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A0FDE72-1350-5275-2635-E829231FDD96}"/>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4BD3BB2D-435F-33E5-93DE-6B6A861918A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94586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0AA59AFB-C3E4-789F-95A6-7C4235898A07}"/>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40D6FD53-09B7-D292-0CE8-81BDCEDD1B43}"/>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63DCE700-4BAD-6C51-1A1A-7F0F5E6D707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AE513062-5B5B-9809-CFC1-7354E9589CD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666327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3F0EF2FC-BED6-98AC-69A3-34940F67BBAE}"/>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4" name="CuadroTexto 4">
            <a:extLst>
              <a:ext uri="{FF2B5EF4-FFF2-40B4-BE49-F238E27FC236}">
                <a16:creationId xmlns:a16="http://schemas.microsoft.com/office/drawing/2014/main" id="{335EE675-3719-0066-DEC5-36EEBE5A1B9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8B63CCAF-5AFB-0195-8127-5E5366D5675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17075587-D313-02CC-DD1F-E5BF1AF351E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7094592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848AB408-DB5C-D7EF-9178-F4240D3D032C}"/>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3" name="CuadroTexto 4">
            <a:extLst>
              <a:ext uri="{FF2B5EF4-FFF2-40B4-BE49-F238E27FC236}">
                <a16:creationId xmlns:a16="http://schemas.microsoft.com/office/drawing/2014/main" id="{69A669AF-80F0-288A-1FC8-EA847A4228EC}"/>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C21F4CDD-249B-EF94-F1C4-6E5DC4BC26E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A07FF7A4-17C3-20FB-4CD5-0A77EA9F698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7977555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18FDD61D-0B64-95DF-ED8C-D16656DE68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6" name="CuadroTexto 4">
            <a:extLst>
              <a:ext uri="{FF2B5EF4-FFF2-40B4-BE49-F238E27FC236}">
                <a16:creationId xmlns:a16="http://schemas.microsoft.com/office/drawing/2014/main" id="{B0EC3696-150B-AC76-5544-644A3227BBD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71A4BF05-206C-6551-10C3-ABC9648087A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86B6D154-7A92-2698-94BF-8CBB529DC1C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25850902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797A1417-573C-8DAF-583B-3A80A8C40BC1}"/>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dirty="0"/>
          </a:p>
        </p:txBody>
      </p:sp>
      <p:sp>
        <p:nvSpPr>
          <p:cNvPr id="5" name="CuadroTexto 4">
            <a:extLst>
              <a:ext uri="{FF2B5EF4-FFF2-40B4-BE49-F238E27FC236}">
                <a16:creationId xmlns:a16="http://schemas.microsoft.com/office/drawing/2014/main" id="{CCF531A7-3778-38FF-AB15-17A464A864E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4D816A09-BB50-1A9F-0E9C-FDEB2B0343C5}"/>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6">
            <a:extLst>
              <a:ext uri="{FF2B5EF4-FFF2-40B4-BE49-F238E27FC236}">
                <a16:creationId xmlns:a16="http://schemas.microsoft.com/office/drawing/2014/main" id="{2BB0F60E-6503-7909-548A-AE450A4BFF9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745825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26" Type="http://schemas.openxmlformats.org/officeDocument/2006/relationships/slideLayout" Target="../slideLayouts/slideLayout98.xml"/><Relationship Id="rId3" Type="http://schemas.openxmlformats.org/officeDocument/2006/relationships/slideLayout" Target="../slideLayouts/slideLayout75.xml"/><Relationship Id="rId21" Type="http://schemas.openxmlformats.org/officeDocument/2006/relationships/slideLayout" Target="../slideLayouts/slideLayout93.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5" Type="http://schemas.openxmlformats.org/officeDocument/2006/relationships/slideLayout" Target="../slideLayouts/slideLayout97.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slideLayout" Target="../slideLayouts/slideLayout92.xml"/><Relationship Id="rId29" Type="http://schemas.openxmlformats.org/officeDocument/2006/relationships/slideLayout" Target="../slideLayouts/slideLayout101.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24" Type="http://schemas.openxmlformats.org/officeDocument/2006/relationships/slideLayout" Target="../slideLayouts/slideLayout96.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23" Type="http://schemas.openxmlformats.org/officeDocument/2006/relationships/slideLayout" Target="../slideLayouts/slideLayout95.xml"/><Relationship Id="rId28" Type="http://schemas.openxmlformats.org/officeDocument/2006/relationships/slideLayout" Target="../slideLayouts/slideLayout100.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 Id="rId22" Type="http://schemas.openxmlformats.org/officeDocument/2006/relationships/slideLayout" Target="../slideLayouts/slideLayout94.xml"/><Relationship Id="rId27" Type="http://schemas.openxmlformats.org/officeDocument/2006/relationships/slideLayout" Target="../slideLayouts/slideLayout99.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theme" Target="../theme/theme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8" Type="http://schemas.openxmlformats.org/officeDocument/2006/relationships/slideLayout" Target="../slideLayouts/slideLayout109.xml"/><Relationship Id="rId3" Type="http://schemas.openxmlformats.org/officeDocument/2006/relationships/slideLayout" Target="../slideLayouts/slideLayout10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26" Type="http://schemas.openxmlformats.org/officeDocument/2006/relationships/slideLayout" Target="../slideLayouts/slideLayout165.xml"/><Relationship Id="rId3" Type="http://schemas.openxmlformats.org/officeDocument/2006/relationships/slideLayout" Target="../slideLayouts/slideLayout142.xml"/><Relationship Id="rId21" Type="http://schemas.openxmlformats.org/officeDocument/2006/relationships/slideLayout" Target="../slideLayouts/slideLayout160.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24" Type="http://schemas.openxmlformats.org/officeDocument/2006/relationships/slideLayout" Target="../slideLayouts/slideLayout163.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theme" Target="../theme/theme5.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 Type="http://schemas.openxmlformats.org/officeDocument/2006/relationships/slideLayout" Target="../slideLayouts/slideLayout169.xml"/><Relationship Id="rId21" Type="http://schemas.openxmlformats.org/officeDocument/2006/relationships/slideLayout" Target="../slideLayouts/slideLayout187.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0" Type="http://schemas.openxmlformats.org/officeDocument/2006/relationships/slideLayout" Target="../slideLayouts/slideLayout186.xml"/><Relationship Id="rId29" Type="http://schemas.openxmlformats.org/officeDocument/2006/relationships/theme" Target="../theme/theme6.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9CE4EC-124E-4A40-9985-A2F975A398A5}" type="datetimeFigureOut">
              <a:rPr lang="es-CO" smtClean="0"/>
              <a:pPr/>
              <a:t>26/02/2025</a:t>
            </a:fld>
            <a:endParaRPr lang="es-CO"/>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FA5CC1-1BFA-4146-893A-695949666B54}" type="slidenum">
              <a:rPr lang="es-CO" smtClean="0"/>
              <a:pPr/>
              <a:t>‹Nº›</a:t>
            </a:fld>
            <a:endParaRPr lang="es-CO"/>
          </a:p>
        </p:txBody>
      </p:sp>
    </p:spTree>
    <p:extLst>
      <p:ext uri="{BB962C8B-B14F-4D97-AF65-F5344CB8AC3E}">
        <p14:creationId xmlns:p14="http://schemas.microsoft.com/office/powerpoint/2010/main" val="2129219969"/>
      </p:ext>
    </p:extLst>
  </p:cSld>
  <p:clrMap bg1="lt1" tx1="dk1" bg2="lt2" tx2="dk2" accent1="accent1" accent2="accent2" accent3="accent3" accent4="accent4" accent5="accent5" accent6="accent6" hlink="hlink" folHlink="folHlink"/>
  <p:sldLayoutIdLst>
    <p:sldLayoutId id="2147483713" r:id="rId1"/>
    <p:sldLayoutId id="2147483716" r:id="rId2"/>
    <p:sldLayoutId id="2147486509" r:id="rId3"/>
    <p:sldLayoutId id="2147486510" r:id="rId4"/>
    <p:sldLayoutId id="2147483717" r:id="rId5"/>
    <p:sldLayoutId id="2147483661" r:id="rId6"/>
    <p:sldLayoutId id="2147483718" r:id="rId7"/>
    <p:sldLayoutId id="2147483662" r:id="rId8"/>
    <p:sldLayoutId id="2147483672" r:id="rId9"/>
    <p:sldLayoutId id="2147483673" r:id="rId10"/>
    <p:sldLayoutId id="2147483674" r:id="rId11"/>
    <p:sldLayoutId id="2147483680" r:id="rId12"/>
    <p:sldLayoutId id="2147488049" r:id="rId13"/>
    <p:sldLayoutId id="2147491402" r:id="rId14"/>
    <p:sldLayoutId id="2147486789" r:id="rId15"/>
    <p:sldLayoutId id="2147491742" r:id="rId16"/>
    <p:sldLayoutId id="2147487666" r:id="rId17"/>
    <p:sldLayoutId id="2147487669" r:id="rId18"/>
    <p:sldLayoutId id="2147488347" r:id="rId19"/>
    <p:sldLayoutId id="2147488197" r:id="rId20"/>
    <p:sldLayoutId id="2147488198" r:id="rId21"/>
    <p:sldLayoutId id="2147488200" r:id="rId22"/>
    <p:sldLayoutId id="2147488201" r:id="rId23"/>
    <p:sldLayoutId id="2147488203" r:id="rId24"/>
    <p:sldLayoutId id="2147488209" r:id="rId25"/>
    <p:sldLayoutId id="2147488221" r:id="rId26"/>
    <p:sldLayoutId id="2147488222" r:id="rId27"/>
    <p:sldLayoutId id="2147488112" r:id="rId28"/>
    <p:sldLayoutId id="2147488115" r:id="rId29"/>
    <p:sldLayoutId id="2147488133" r:id="rId30"/>
    <p:sldLayoutId id="2147500137" r:id="rId31"/>
    <p:sldLayoutId id="2147500138" r:id="rId32"/>
    <p:sldLayoutId id="2147500267" r:id="rId33"/>
    <p:sldLayoutId id="2147500268" r:id="rId34"/>
    <p:sldLayoutId id="2147500269" r:id="rId35"/>
    <p:sldLayoutId id="2147500270" r:id="rId36"/>
    <p:sldLayoutId id="2147500271" r:id="rId37"/>
    <p:sldLayoutId id="2147500272" r:id="rId38"/>
    <p:sldLayoutId id="2147500273" r:id="rId39"/>
    <p:sldLayoutId id="2147500274" r:id="rId40"/>
    <p:sldLayoutId id="2147500275" r:id="rId41"/>
    <p:sldLayoutId id="2147500276" r:id="rId42"/>
    <p:sldLayoutId id="2147500277" r:id="rId43"/>
    <p:sldLayoutId id="2147500278" r:id="rId44"/>
    <p:sldLayoutId id="2147500279" r:id="rId45"/>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s-CO"/>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2517906439"/>
      </p:ext>
    </p:extLst>
  </p:cSld>
  <p:clrMap bg1="lt1" tx1="dk1" bg2="lt2" tx2="dk2" accent1="accent1" accent2="accent2" accent3="accent3" accent4="accent4" accent5="accent5" accent6="accent6" hlink="hlink" folHlink="folHlink"/>
  <p:sldLayoutIdLst>
    <p:sldLayoutId id="2147498330" r:id="rId1"/>
    <p:sldLayoutId id="2147498331" r:id="rId2"/>
    <p:sldLayoutId id="2147498332" r:id="rId3"/>
    <p:sldLayoutId id="2147498333" r:id="rId4"/>
    <p:sldLayoutId id="2147498334" r:id="rId5"/>
    <p:sldLayoutId id="2147498335" r:id="rId6"/>
    <p:sldLayoutId id="2147498336" r:id="rId7"/>
    <p:sldLayoutId id="2147498337" r:id="rId8"/>
    <p:sldLayoutId id="2147498338" r:id="rId9"/>
    <p:sldLayoutId id="2147498339" r:id="rId10"/>
    <p:sldLayoutId id="2147498340" r:id="rId11"/>
    <p:sldLayoutId id="2147498341" r:id="rId12"/>
    <p:sldLayoutId id="2147498342" r:id="rId13"/>
    <p:sldLayoutId id="2147498343" r:id="rId14"/>
    <p:sldLayoutId id="2147498344" r:id="rId15"/>
    <p:sldLayoutId id="2147498345" r:id="rId16"/>
    <p:sldLayoutId id="2147498346" r:id="rId17"/>
    <p:sldLayoutId id="2147498347" r:id="rId18"/>
    <p:sldLayoutId id="2147498348" r:id="rId19"/>
    <p:sldLayoutId id="2147498349" r:id="rId20"/>
    <p:sldLayoutId id="2147498350" r:id="rId21"/>
    <p:sldLayoutId id="2147498351" r:id="rId22"/>
    <p:sldLayoutId id="2147498352" r:id="rId23"/>
    <p:sldLayoutId id="2147498353" r:id="rId24"/>
    <p:sldLayoutId id="2147498354" r:id="rId25"/>
    <p:sldLayoutId id="2147498355" r:id="rId26"/>
    <p:sldLayoutId id="2147498356" r:id="rId27"/>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Marcador de título 1">
            <a:extLst>
              <a:ext uri="{FF2B5EF4-FFF2-40B4-BE49-F238E27FC236}">
                <a16:creationId xmlns:a16="http://schemas.microsoft.com/office/drawing/2014/main" id="{E96828B3-4ED9-043B-AC0B-8AC9E161DE5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8195" name="Marcador de texto 2">
            <a:extLst>
              <a:ext uri="{FF2B5EF4-FFF2-40B4-BE49-F238E27FC236}">
                <a16:creationId xmlns:a16="http://schemas.microsoft.com/office/drawing/2014/main" id="{A2BD8501-E091-9168-DD6C-2307F1931E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extLst>
      <p:ext uri="{BB962C8B-B14F-4D97-AF65-F5344CB8AC3E}">
        <p14:creationId xmlns:p14="http://schemas.microsoft.com/office/powerpoint/2010/main" val="131743479"/>
      </p:ext>
    </p:extLst>
  </p:cSld>
  <p:clrMap bg1="lt1" tx1="dk1" bg2="lt2" tx2="dk2" accent1="accent1" accent2="accent2" accent3="accent3" accent4="accent4" accent5="accent5" accent6="accent6" hlink="hlink" folHlink="folHlink"/>
  <p:sldLayoutIdLst>
    <p:sldLayoutId id="2147499098" r:id="rId1"/>
    <p:sldLayoutId id="2147499099" r:id="rId2"/>
    <p:sldLayoutId id="2147499100" r:id="rId3"/>
    <p:sldLayoutId id="2147499101" r:id="rId4"/>
    <p:sldLayoutId id="2147499102" r:id="rId5"/>
    <p:sldLayoutId id="2147499103" r:id="rId6"/>
    <p:sldLayoutId id="2147499104" r:id="rId7"/>
    <p:sldLayoutId id="2147499105" r:id="rId8"/>
    <p:sldLayoutId id="2147499106" r:id="rId9"/>
    <p:sldLayoutId id="2147499107" r:id="rId10"/>
    <p:sldLayoutId id="2147499108" r:id="rId11"/>
    <p:sldLayoutId id="2147499109" r:id="rId12"/>
    <p:sldLayoutId id="2147499110" r:id="rId13"/>
    <p:sldLayoutId id="2147499111" r:id="rId14"/>
    <p:sldLayoutId id="2147499112" r:id="rId15"/>
    <p:sldLayoutId id="2147499113" r:id="rId16"/>
    <p:sldLayoutId id="2147499114" r:id="rId17"/>
    <p:sldLayoutId id="2147499115" r:id="rId18"/>
    <p:sldLayoutId id="2147499116" r:id="rId19"/>
    <p:sldLayoutId id="2147499117" r:id="rId20"/>
    <p:sldLayoutId id="2147499118" r:id="rId21"/>
    <p:sldLayoutId id="2147499119" r:id="rId22"/>
    <p:sldLayoutId id="2147499120" r:id="rId23"/>
    <p:sldLayoutId id="2147499121" r:id="rId24"/>
    <p:sldLayoutId id="2147499122" r:id="rId25"/>
    <p:sldLayoutId id="2147499123" r:id="rId26"/>
    <p:sldLayoutId id="2147499125" r:id="rId27"/>
    <p:sldLayoutId id="2147499126" r:id="rId28"/>
    <p:sldLayoutId id="2147499127" r:id="rId29"/>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294121755"/>
      </p:ext>
    </p:extLst>
  </p:cSld>
  <p:clrMap bg1="lt1" tx1="dk1" bg2="lt2" tx2="dk2" accent1="accent1" accent2="accent2" accent3="accent3" accent4="accent4" accent5="accent5" accent6="accent6" hlink="hlink" folHlink="folHlink"/>
  <p:sldLayoutIdLst>
    <p:sldLayoutId id="2147499129" r:id="rId1"/>
    <p:sldLayoutId id="2147499130" r:id="rId2"/>
    <p:sldLayoutId id="2147499131" r:id="rId3"/>
    <p:sldLayoutId id="2147499132" r:id="rId4"/>
    <p:sldLayoutId id="2147499133" r:id="rId5"/>
    <p:sldLayoutId id="2147499134" r:id="rId6"/>
    <p:sldLayoutId id="2147499135" r:id="rId7"/>
    <p:sldLayoutId id="2147499136" r:id="rId8"/>
    <p:sldLayoutId id="2147499137" r:id="rId9"/>
    <p:sldLayoutId id="2147499138" r:id="rId10"/>
    <p:sldLayoutId id="2147499139" r:id="rId11"/>
    <p:sldLayoutId id="2147499140" r:id="rId12"/>
    <p:sldLayoutId id="2147499141" r:id="rId13"/>
    <p:sldLayoutId id="2147499142" r:id="rId14"/>
    <p:sldLayoutId id="2147499143" r:id="rId15"/>
    <p:sldLayoutId id="2147499144" r:id="rId16"/>
    <p:sldLayoutId id="2147499145" r:id="rId17"/>
    <p:sldLayoutId id="2147499146" r:id="rId18"/>
    <p:sldLayoutId id="2147499147" r:id="rId19"/>
    <p:sldLayoutId id="2147499148" r:id="rId20"/>
    <p:sldLayoutId id="2147499149" r:id="rId21"/>
    <p:sldLayoutId id="2147499150" r:id="rId22"/>
    <p:sldLayoutId id="2147499151" r:id="rId23"/>
    <p:sldLayoutId id="2147499152" r:id="rId24"/>
    <p:sldLayoutId id="2147499153" r:id="rId25"/>
    <p:sldLayoutId id="2147499154" r:id="rId26"/>
    <p:sldLayoutId id="2147499155" r:id="rId27"/>
    <p:sldLayoutId id="2147499156" r:id="rId28"/>
    <p:sldLayoutId id="2147499157" r:id="rId29"/>
    <p:sldLayoutId id="2147499158" r:id="rId30"/>
    <p:sldLayoutId id="2147499159" r:id="rId31"/>
    <p:sldLayoutId id="2147499160" r:id="rId32"/>
    <p:sldLayoutId id="2147499161" r:id="rId33"/>
    <p:sldLayoutId id="2147499162" r:id="rId34"/>
    <p:sldLayoutId id="2147499163" r:id="rId35"/>
    <p:sldLayoutId id="2147499164" r:id="rId36"/>
    <p:sldLayoutId id="2147499165" r:id="rId37"/>
    <p:sldLayoutId id="2147499166" r:id="rId3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394931989"/>
      </p:ext>
    </p:extLst>
  </p:cSld>
  <p:clrMap bg1="lt1" tx1="dk1" bg2="lt2" tx2="dk2" accent1="accent1" accent2="accent2" accent3="accent3" accent4="accent4" accent5="accent5" accent6="accent6" hlink="hlink" folHlink="folHlink"/>
  <p:sldLayoutIdLst>
    <p:sldLayoutId id="2147499168" r:id="rId1"/>
    <p:sldLayoutId id="2147499169" r:id="rId2"/>
    <p:sldLayoutId id="2147499170" r:id="rId3"/>
    <p:sldLayoutId id="2147499171" r:id="rId4"/>
    <p:sldLayoutId id="2147499172" r:id="rId5"/>
    <p:sldLayoutId id="2147499173" r:id="rId6"/>
    <p:sldLayoutId id="2147499174" r:id="rId7"/>
    <p:sldLayoutId id="2147499175" r:id="rId8"/>
    <p:sldLayoutId id="2147499176" r:id="rId9"/>
    <p:sldLayoutId id="2147499177" r:id="rId10"/>
    <p:sldLayoutId id="2147499178" r:id="rId11"/>
    <p:sldLayoutId id="2147499179" r:id="rId12"/>
    <p:sldLayoutId id="2147499180" r:id="rId13"/>
    <p:sldLayoutId id="2147499181" r:id="rId14"/>
    <p:sldLayoutId id="2147499182" r:id="rId15"/>
    <p:sldLayoutId id="2147499183" r:id="rId16"/>
    <p:sldLayoutId id="2147499184" r:id="rId17"/>
    <p:sldLayoutId id="2147499185" r:id="rId18"/>
    <p:sldLayoutId id="2147499186" r:id="rId19"/>
    <p:sldLayoutId id="2147499187" r:id="rId20"/>
    <p:sldLayoutId id="2147499188" r:id="rId21"/>
    <p:sldLayoutId id="2147499189" r:id="rId22"/>
    <p:sldLayoutId id="2147499190" r:id="rId23"/>
    <p:sldLayoutId id="2147499191" r:id="rId24"/>
    <p:sldLayoutId id="2147499192" r:id="rId25"/>
    <p:sldLayoutId id="2147499193" r:id="rId26"/>
    <p:sldLayoutId id="21474991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188447694"/>
      </p:ext>
    </p:extLst>
  </p:cSld>
  <p:clrMap bg1="lt1" tx1="dk1" bg2="lt2" tx2="dk2" accent1="accent1" accent2="accent2" accent3="accent3" accent4="accent4" accent5="accent5" accent6="accent6" hlink="hlink" folHlink="folHlink"/>
  <p:sldLayoutIdLst>
    <p:sldLayoutId id="2147499197" r:id="rId1"/>
    <p:sldLayoutId id="2147499198" r:id="rId2"/>
    <p:sldLayoutId id="2147499199" r:id="rId3"/>
    <p:sldLayoutId id="2147499200" r:id="rId4"/>
    <p:sldLayoutId id="2147499201" r:id="rId5"/>
    <p:sldLayoutId id="2147499202" r:id="rId6"/>
    <p:sldLayoutId id="2147499203" r:id="rId7"/>
    <p:sldLayoutId id="2147499204" r:id="rId8"/>
    <p:sldLayoutId id="2147499205" r:id="rId9"/>
    <p:sldLayoutId id="2147499206" r:id="rId10"/>
    <p:sldLayoutId id="2147499207" r:id="rId11"/>
    <p:sldLayoutId id="2147499208" r:id="rId12"/>
    <p:sldLayoutId id="2147499209" r:id="rId13"/>
    <p:sldLayoutId id="2147499210" r:id="rId14"/>
    <p:sldLayoutId id="2147499211" r:id="rId15"/>
    <p:sldLayoutId id="2147499212" r:id="rId16"/>
    <p:sldLayoutId id="2147499213" r:id="rId17"/>
    <p:sldLayoutId id="2147499214" r:id="rId18"/>
    <p:sldLayoutId id="2147499215" r:id="rId19"/>
    <p:sldLayoutId id="2147499217" r:id="rId20"/>
    <p:sldLayoutId id="2147499218" r:id="rId21"/>
    <p:sldLayoutId id="2147499219" r:id="rId22"/>
    <p:sldLayoutId id="2147499220" r:id="rId23"/>
    <p:sldLayoutId id="2147499221" r:id="rId24"/>
    <p:sldLayoutId id="2147499222" r:id="rId25"/>
    <p:sldLayoutId id="2147499223" r:id="rId26"/>
    <p:sldLayoutId id="2147499224" r:id="rId27"/>
    <p:sldLayoutId id="214749922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57.jpeg"/><Relationship Id="rId7"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slide" Target="slide9.xml"/><Relationship Id="rId5" Type="http://schemas.openxmlformats.org/officeDocument/2006/relationships/image" Target="../media/image59.png"/><Relationship Id="rId10" Type="http://schemas.openxmlformats.org/officeDocument/2006/relationships/slide" Target="slide6.xml"/><Relationship Id="rId4" Type="http://schemas.openxmlformats.org/officeDocument/2006/relationships/image" Target="../media/image58.png"/><Relationship Id="rId9" Type="http://schemas.openxmlformats.org/officeDocument/2006/relationships/slide" Target="slide4.xml"/></Relationships>
</file>

<file path=ppt/slides/_rels/slide10.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85.jpeg"/><Relationship Id="rId4" Type="http://schemas.openxmlformats.org/officeDocument/2006/relationships/image" Target="../media/image84.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3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8.png"/><Relationship Id="rId18" Type="http://schemas.openxmlformats.org/officeDocument/2006/relationships/image" Target="../media/image101.jpeg"/><Relationship Id="rId26" Type="http://schemas.openxmlformats.org/officeDocument/2006/relationships/image" Target="file:///O:\Mi%20unidad\OSPA\01.%20Tematicas\02.%20Hidrologia\01.%20Productos\01.Mapas_Alertas_Hidrologicas\salidas\Alerta_Amarilla.png" TargetMode="External"/><Relationship Id="rId3" Type="http://schemas.openxmlformats.org/officeDocument/2006/relationships/image" Target="../media/image87.png"/><Relationship Id="rId21" Type="http://schemas.openxmlformats.org/officeDocument/2006/relationships/image" Target="../media/image103.png"/><Relationship Id="rId7" Type="http://schemas.openxmlformats.org/officeDocument/2006/relationships/image" Target="../media/image92.png"/><Relationship Id="rId12" Type="http://schemas.openxmlformats.org/officeDocument/2006/relationships/image" Target="../media/image93.png"/><Relationship Id="rId17" Type="http://schemas.openxmlformats.org/officeDocument/2006/relationships/image" Target="file:///O:\Mi%20unidad\OSPA\01.%20Tematicas\02.%20Hidrologia\01.%20Productos\01.Mapas_Alertas_Hidrologicas\salidas\Alerta_Suma.png" TargetMode="External"/><Relationship Id="rId25" Type="http://schemas.openxmlformats.org/officeDocument/2006/relationships/image" Target="../media/image105.png"/><Relationship Id="rId2" Type="http://schemas.openxmlformats.org/officeDocument/2006/relationships/notesSlide" Target="../notesSlides/notesSlide11.xml"/><Relationship Id="rId16" Type="http://schemas.openxmlformats.org/officeDocument/2006/relationships/image" Target="../media/image100.png"/><Relationship Id="rId20" Type="http://schemas.openxmlformats.org/officeDocument/2006/relationships/image" Target="../media/image102.png"/><Relationship Id="rId29" Type="http://schemas.openxmlformats.org/officeDocument/2006/relationships/image" Target="../media/image86.png"/><Relationship Id="rId1" Type="http://schemas.openxmlformats.org/officeDocument/2006/relationships/slideLayout" Target="../slideLayouts/slideLayout37.xml"/><Relationship Id="rId6" Type="http://schemas.openxmlformats.org/officeDocument/2006/relationships/image" Target="../media/image94.png"/><Relationship Id="rId11" Type="http://schemas.openxmlformats.org/officeDocument/2006/relationships/image" Target="../media/image97.png"/><Relationship Id="rId24" Type="http://schemas.openxmlformats.org/officeDocument/2006/relationships/image" Target="file:///O:\Mi%20unidad\OSPA\01.%20Tematicas\02.%20Hidrologia\01.%20Productos\01.Mapas_Alertas_Hidrologicas\salidas\Alerta_Niveles_Bajos.png" TargetMode="External"/><Relationship Id="rId5" Type="http://schemas.openxmlformats.org/officeDocument/2006/relationships/image" Target="../media/image90.png"/><Relationship Id="rId15" Type="http://schemas.openxmlformats.org/officeDocument/2006/relationships/image" Target="file:///O:\Mi%20unidad\OSPA\01.%20Tematicas\02.%20Hidrologia\01.%20Productos\01.Mapas_Alertas_Hidrologicas\salidas\Alerta_Puntual.png" TargetMode="External"/><Relationship Id="rId23" Type="http://schemas.openxmlformats.org/officeDocument/2006/relationships/image" Target="../media/image104.png"/><Relationship Id="rId28" Type="http://schemas.openxmlformats.org/officeDocument/2006/relationships/image" Target="file:///O:\Mi%20unidad\OSPA\01.%20Tematicas\02.%20Hidrologia\01.%20Productos\01.Mapas_Alertas_Hidrologicas\salidas\Alerta_Naranja.png" TargetMode="External"/><Relationship Id="rId10" Type="http://schemas.openxmlformats.org/officeDocument/2006/relationships/image" Target="../media/image96.png"/><Relationship Id="rId19" Type="http://schemas.openxmlformats.org/officeDocument/2006/relationships/image" Target="file:///O:\Mi%20unidad\OSPA\01.%20Tematicas\02.%20Hidrologia\01.%20Productos\01.Mapas_Alertas_Hidrologicas\temporales\jpg\Puntos_RTVC.jpg" TargetMode="External"/><Relationship Id="rId31" Type="http://schemas.openxmlformats.org/officeDocument/2006/relationships/image" Target="../media/image34.png"/><Relationship Id="rId4" Type="http://schemas.openxmlformats.org/officeDocument/2006/relationships/image" Target="../media/image88.png"/><Relationship Id="rId9" Type="http://schemas.openxmlformats.org/officeDocument/2006/relationships/image" Target="../media/image95.png"/><Relationship Id="rId14" Type="http://schemas.openxmlformats.org/officeDocument/2006/relationships/image" Target="../media/image99.png"/><Relationship Id="rId22" Type="http://schemas.openxmlformats.org/officeDocument/2006/relationships/image" Target="file:///O:\Mi%20unidad\OSPA\01.%20Tematicas\02.%20Hidrologia\01.%20Productos\01.Mapas_Alertas_Hidrologicas\salidas\Alerta_Roja.png" TargetMode="External"/><Relationship Id="rId27" Type="http://schemas.openxmlformats.org/officeDocument/2006/relationships/image" Target="../media/image106.png"/><Relationship Id="rId30" Type="http://schemas.openxmlformats.org/officeDocument/2006/relationships/hyperlink" Target="https://fews.ideam.gov.co/visorfews/nacional/estacion"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97.png"/><Relationship Id="rId12"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09.png"/><Relationship Id="rId5" Type="http://schemas.openxmlformats.org/officeDocument/2006/relationships/image" Target="../media/image95.png"/><Relationship Id="rId15" Type="http://schemas.openxmlformats.org/officeDocument/2006/relationships/image" Target="../media/image88.png"/><Relationship Id="rId10" Type="http://schemas.openxmlformats.org/officeDocument/2006/relationships/image" Target="../media/image108.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07.png"/><Relationship Id="rId14" Type="http://schemas.openxmlformats.org/officeDocument/2006/relationships/image" Target="../media/image112.png"/></Relationships>
</file>

<file path=ppt/slides/_rels/slide1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11.png"/><Relationship Id="rId3" Type="http://schemas.openxmlformats.org/officeDocument/2006/relationships/image" Target="../media/image101.jpeg"/><Relationship Id="rId7" Type="http://schemas.openxmlformats.org/officeDocument/2006/relationships/image" Target="../media/image97.png"/><Relationship Id="rId12" Type="http://schemas.openxmlformats.org/officeDocument/2006/relationships/image" Target="../media/image110.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09.png"/><Relationship Id="rId5" Type="http://schemas.openxmlformats.org/officeDocument/2006/relationships/image" Target="../media/image95.png"/><Relationship Id="rId15" Type="http://schemas.openxmlformats.org/officeDocument/2006/relationships/image" Target="../media/image88.png"/><Relationship Id="rId10" Type="http://schemas.openxmlformats.org/officeDocument/2006/relationships/image" Target="../media/image108.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107.png"/><Relationship Id="rId14" Type="http://schemas.openxmlformats.org/officeDocument/2006/relationships/image" Target="../media/image112.png"/></Relationships>
</file>

<file path=ppt/slides/_rels/slide1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media/image114.jpeg"/><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38.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87.png"/><Relationship Id="rId14"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media/image114.jpeg"/><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38.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87.png"/><Relationship Id="rId14" Type="http://schemas.openxmlformats.org/officeDocument/2006/relationships/image" Target="../media/image90.png"/></Relationships>
</file>

<file path=ppt/slides/_rels/slide1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media/image114.jpeg"/><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38.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87.png"/><Relationship Id="rId14" Type="http://schemas.openxmlformats.org/officeDocument/2006/relationships/image" Target="../media/image90.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media/image114.jpeg"/><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38.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87.png"/><Relationship Id="rId14" Type="http://schemas.openxmlformats.org/officeDocument/2006/relationships/image" Target="../media/image90.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3.png"/><Relationship Id="rId3" Type="http://schemas.openxmlformats.org/officeDocument/2006/relationships/image" Target="../media/image115.jpeg"/><Relationship Id="rId7" Type="http://schemas.openxmlformats.org/officeDocument/2006/relationships/image" Target="../media/image97.png"/><Relationship Id="rId12" Type="http://schemas.openxmlformats.org/officeDocument/2006/relationships/image" Target="../media/image89.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8.png"/><Relationship Id="rId5" Type="http://schemas.openxmlformats.org/officeDocument/2006/relationships/image" Target="../media/image95.png"/><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16.png"/><Relationship Id="rId1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file:///O:\Mi%20unidad\OSPA\02.%20Datos%20Diarios\Mapas\Mapa%201_3Dias%20y%20Smart\febrero%20-%2023%20-%2024%20-%2025.gif" TargetMode="External"/><Relationship Id="rId3" Type="http://schemas.openxmlformats.org/officeDocument/2006/relationships/image" Target="../media/image61.png"/><Relationship Id="rId7" Type="http://schemas.openxmlformats.org/officeDocument/2006/relationships/image" Target="../media/image6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file:///O:\Mi%20unidad\OSPA\02.%20Datos%20Diarios\Mapas\Mapa%201_3Dias%20y%20Smart\febrero25.gif" TargetMode="External"/><Relationship Id="rId5" Type="http://schemas.openxmlformats.org/officeDocument/2006/relationships/image" Target="../media/image63.gif"/><Relationship Id="rId4" Type="http://schemas.openxmlformats.org/officeDocument/2006/relationships/image" Target="../media/image62.png"/></Relationships>
</file>

<file path=ppt/slides/_rels/slide2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3.png"/><Relationship Id="rId3" Type="http://schemas.openxmlformats.org/officeDocument/2006/relationships/image" Target="../media/image115.jpeg"/><Relationship Id="rId7" Type="http://schemas.openxmlformats.org/officeDocument/2006/relationships/image" Target="../media/image97.png"/><Relationship Id="rId12" Type="http://schemas.openxmlformats.org/officeDocument/2006/relationships/image" Target="../media/image89.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8.png"/><Relationship Id="rId5" Type="http://schemas.openxmlformats.org/officeDocument/2006/relationships/image" Target="../media/image95.png"/><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16.png"/><Relationship Id="rId14" Type="http://schemas.openxmlformats.org/officeDocument/2006/relationships/image" Target="../media/image91.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file:///O:\Mi%20unidad\OSPA\01.%20Tematicas\02.%20Hidrologia\01.%20Productos\01.Mapas_Alertas_Hidrologicas\temporales\jpg\AH_Pacifico.jpg" TargetMode="External"/><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5.jpe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media/image113.png"/><Relationship Id="rId9" Type="http://schemas.openxmlformats.org/officeDocument/2006/relationships/image" Target="../media/image87.pn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3.png"/><Relationship Id="rId3" Type="http://schemas.openxmlformats.org/officeDocument/2006/relationships/image" Target="../media/image115.jpeg"/><Relationship Id="rId7" Type="http://schemas.openxmlformats.org/officeDocument/2006/relationships/image" Target="../media/image97.png"/><Relationship Id="rId12" Type="http://schemas.openxmlformats.org/officeDocument/2006/relationships/image" Target="../media/image89.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8.png"/><Relationship Id="rId5" Type="http://schemas.openxmlformats.org/officeDocument/2006/relationships/image" Target="../media/image95.png"/><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16.png"/><Relationship Id="rId1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3.png"/><Relationship Id="rId3" Type="http://schemas.openxmlformats.org/officeDocument/2006/relationships/image" Target="../media/image115.jpeg"/><Relationship Id="rId7" Type="http://schemas.openxmlformats.org/officeDocument/2006/relationships/image" Target="../media/image97.png"/><Relationship Id="rId12" Type="http://schemas.openxmlformats.org/officeDocument/2006/relationships/image" Target="../media/image89.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8.png"/><Relationship Id="rId5" Type="http://schemas.openxmlformats.org/officeDocument/2006/relationships/image" Target="../media/image95.png"/><Relationship Id="rId15" Type="http://schemas.openxmlformats.org/officeDocument/2006/relationships/image" Target="../media/image90.png"/><Relationship Id="rId10" Type="http://schemas.openxmlformats.org/officeDocument/2006/relationships/image" Target="../media/image87.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116.png"/><Relationship Id="rId14" Type="http://schemas.openxmlformats.org/officeDocument/2006/relationships/image" Target="../media/image91.png"/></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91.png"/><Relationship Id="rId3" Type="http://schemas.openxmlformats.org/officeDocument/2006/relationships/image" Target="../media/image115.jpeg"/><Relationship Id="rId7" Type="http://schemas.openxmlformats.org/officeDocument/2006/relationships/image" Target="../media/image97.png"/><Relationship Id="rId12" Type="http://schemas.openxmlformats.org/officeDocument/2006/relationships/image" Target="../media/image93.png"/><Relationship Id="rId2" Type="http://schemas.openxmlformats.org/officeDocument/2006/relationships/image" Target="../media/image113.png"/><Relationship Id="rId1" Type="http://schemas.openxmlformats.org/officeDocument/2006/relationships/slideLayout" Target="../slideLayouts/slideLayout39.xml"/><Relationship Id="rId6" Type="http://schemas.openxmlformats.org/officeDocument/2006/relationships/image" Target="../media/image96.png"/><Relationship Id="rId11" Type="http://schemas.openxmlformats.org/officeDocument/2006/relationships/image" Target="../media/image89.png"/><Relationship Id="rId5" Type="http://schemas.openxmlformats.org/officeDocument/2006/relationships/image" Target="../media/image95.png"/><Relationship Id="rId10" Type="http://schemas.openxmlformats.org/officeDocument/2006/relationships/image" Target="../media/image88.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87.pn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17.jpe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113.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17.jpe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113.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117.jpeg"/><Relationship Id="rId3" Type="http://schemas.openxmlformats.org/officeDocument/2006/relationships/image" Target="../media/image88.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image" Target="../media/image87.png"/><Relationship Id="rId1" Type="http://schemas.openxmlformats.org/officeDocument/2006/relationships/slideLayout" Target="../slideLayouts/slideLayout40.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image" Target="../media/image92.png"/><Relationship Id="rId15"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89.png"/><Relationship Id="rId9" Type="http://schemas.openxmlformats.org/officeDocument/2006/relationships/image" Target="../media/image113.png"/><Relationship Id="rId14" Type="http://schemas.openxmlformats.org/officeDocument/2006/relationships/image" Target="file:///O:\Mi%20unidad\OSPA\01.%20Tematicas\02.%20Hidrologia\01.%20Productos\01.Mapas_Alertas_Hidrologicas\temporales\jpg\Cuenca_alta_Magdalena.jp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117.jpeg"/><Relationship Id="rId1" Type="http://schemas.openxmlformats.org/officeDocument/2006/relationships/slideLayout" Target="../slideLayouts/slideLayout40.xml"/><Relationship Id="rId6" Type="http://schemas.openxmlformats.org/officeDocument/2006/relationships/image" Target="../media/image89.png"/><Relationship Id="rId11" Type="http://schemas.openxmlformats.org/officeDocument/2006/relationships/image" Target="../media/image113.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5.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image" Target="../media/image117.jpeg"/><Relationship Id="rId1" Type="http://schemas.openxmlformats.org/officeDocument/2006/relationships/slideLayout" Target="../slideLayouts/slideLayout40.xml"/><Relationship Id="rId6" Type="http://schemas.openxmlformats.org/officeDocument/2006/relationships/image" Target="../media/image89.png"/><Relationship Id="rId11" Type="http://schemas.openxmlformats.org/officeDocument/2006/relationships/image" Target="../media/image113.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0.png"/><Relationship Id="rId4" Type="http://schemas.openxmlformats.org/officeDocument/2006/relationships/image" Target="../media/image87.png"/><Relationship Id="rId9" Type="http://schemas.openxmlformats.org/officeDocument/2006/relationships/image" Target="../media/image91.png"/><Relationship Id="rId1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file:///O:\Mi%20unidad\OSPA\01.%20Tematicas\06.%20Visualizacion%20y%20Radares\01.%20Productos\hidroestimador_satelital\noaa\salida\mapas\2025\02\NOAA_HE_COL_20250226.jpg" TargetMode="External"/><Relationship Id="rId4" Type="http://schemas.openxmlformats.org/officeDocument/2006/relationships/image" Target="../media/image66.jpeg"/></Relationships>
</file>

<file path=ppt/slides/_rels/slide30.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98.png"/><Relationship Id="rId12" Type="http://schemas.openxmlformats.org/officeDocument/2006/relationships/image" Target="../media/image93.png"/><Relationship Id="rId2" Type="http://schemas.openxmlformats.org/officeDocument/2006/relationships/image" Target="../media/image118.jpeg"/><Relationship Id="rId1" Type="http://schemas.openxmlformats.org/officeDocument/2006/relationships/slideLayout" Target="../slideLayouts/slideLayout41.xml"/><Relationship Id="rId6" Type="http://schemas.openxmlformats.org/officeDocument/2006/relationships/image" Target="../media/image97.png"/><Relationship Id="rId11" Type="http://schemas.openxmlformats.org/officeDocument/2006/relationships/image" Target="../media/image92.png"/><Relationship Id="rId5" Type="http://schemas.openxmlformats.org/officeDocument/2006/relationships/image" Target="../media/image96.png"/><Relationship Id="rId15" Type="http://schemas.openxmlformats.org/officeDocument/2006/relationships/image" Target="../media/image113.png"/><Relationship Id="rId10" Type="http://schemas.openxmlformats.org/officeDocument/2006/relationships/image" Target="../media/image89.png"/><Relationship Id="rId4" Type="http://schemas.openxmlformats.org/officeDocument/2006/relationships/image" Target="../media/image95.png"/><Relationship Id="rId9" Type="http://schemas.openxmlformats.org/officeDocument/2006/relationships/image" Target="../media/image88.png"/><Relationship Id="rId14" Type="http://schemas.openxmlformats.org/officeDocument/2006/relationships/image" Target="../media/image90.png"/></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98.png"/><Relationship Id="rId12" Type="http://schemas.openxmlformats.org/officeDocument/2006/relationships/image" Target="../media/image93.png"/><Relationship Id="rId2" Type="http://schemas.openxmlformats.org/officeDocument/2006/relationships/image" Target="../media/image118.jpeg"/><Relationship Id="rId1" Type="http://schemas.openxmlformats.org/officeDocument/2006/relationships/slideLayout" Target="../slideLayouts/slideLayout41.xml"/><Relationship Id="rId6" Type="http://schemas.openxmlformats.org/officeDocument/2006/relationships/image" Target="../media/image97.png"/><Relationship Id="rId11" Type="http://schemas.openxmlformats.org/officeDocument/2006/relationships/image" Target="../media/image92.png"/><Relationship Id="rId5" Type="http://schemas.openxmlformats.org/officeDocument/2006/relationships/image" Target="../media/image96.png"/><Relationship Id="rId15" Type="http://schemas.openxmlformats.org/officeDocument/2006/relationships/image" Target="../media/image113.png"/><Relationship Id="rId10" Type="http://schemas.openxmlformats.org/officeDocument/2006/relationships/image" Target="../media/image89.png"/><Relationship Id="rId4" Type="http://schemas.openxmlformats.org/officeDocument/2006/relationships/image" Target="../media/image95.png"/><Relationship Id="rId9" Type="http://schemas.openxmlformats.org/officeDocument/2006/relationships/image" Target="../media/image88.png"/><Relationship Id="rId14" Type="http://schemas.openxmlformats.org/officeDocument/2006/relationships/image" Target="../media/image90.png"/></Relationships>
</file>

<file path=ppt/slides/_rels/slide3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98.png"/><Relationship Id="rId12" Type="http://schemas.openxmlformats.org/officeDocument/2006/relationships/image" Target="../media/image93.png"/><Relationship Id="rId2" Type="http://schemas.openxmlformats.org/officeDocument/2006/relationships/image" Target="../media/image118.jpeg"/><Relationship Id="rId1" Type="http://schemas.openxmlformats.org/officeDocument/2006/relationships/slideLayout" Target="../slideLayouts/slideLayout41.xml"/><Relationship Id="rId6" Type="http://schemas.openxmlformats.org/officeDocument/2006/relationships/image" Target="../media/image97.png"/><Relationship Id="rId11" Type="http://schemas.openxmlformats.org/officeDocument/2006/relationships/image" Target="../media/image92.png"/><Relationship Id="rId5" Type="http://schemas.openxmlformats.org/officeDocument/2006/relationships/image" Target="../media/image96.png"/><Relationship Id="rId15" Type="http://schemas.openxmlformats.org/officeDocument/2006/relationships/image" Target="../media/image113.png"/><Relationship Id="rId10" Type="http://schemas.openxmlformats.org/officeDocument/2006/relationships/image" Target="../media/image89.png"/><Relationship Id="rId4" Type="http://schemas.openxmlformats.org/officeDocument/2006/relationships/image" Target="../media/image95.png"/><Relationship Id="rId9" Type="http://schemas.openxmlformats.org/officeDocument/2006/relationships/image" Target="../media/image88.png"/><Relationship Id="rId14" Type="http://schemas.openxmlformats.org/officeDocument/2006/relationships/image" Target="../media/image90.png"/></Relationships>
</file>

<file path=ppt/slides/_rels/slide33.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1.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98.png"/><Relationship Id="rId12" Type="http://schemas.openxmlformats.org/officeDocument/2006/relationships/image" Target="../media/image93.png"/><Relationship Id="rId2" Type="http://schemas.openxmlformats.org/officeDocument/2006/relationships/image" Target="../media/image118.jpeg"/><Relationship Id="rId1" Type="http://schemas.openxmlformats.org/officeDocument/2006/relationships/slideLayout" Target="../slideLayouts/slideLayout41.xml"/><Relationship Id="rId6" Type="http://schemas.openxmlformats.org/officeDocument/2006/relationships/image" Target="../media/image97.png"/><Relationship Id="rId11" Type="http://schemas.openxmlformats.org/officeDocument/2006/relationships/image" Target="../media/image92.png"/><Relationship Id="rId5" Type="http://schemas.openxmlformats.org/officeDocument/2006/relationships/image" Target="../media/image96.png"/><Relationship Id="rId15" Type="http://schemas.openxmlformats.org/officeDocument/2006/relationships/image" Target="../media/image113.png"/><Relationship Id="rId10" Type="http://schemas.openxmlformats.org/officeDocument/2006/relationships/image" Target="../media/image89.png"/><Relationship Id="rId4" Type="http://schemas.openxmlformats.org/officeDocument/2006/relationships/image" Target="../media/image95.png"/><Relationship Id="rId9" Type="http://schemas.openxmlformats.org/officeDocument/2006/relationships/image" Target="../media/image88.png"/><Relationship Id="rId1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4.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35.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5.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3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6.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37.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7.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3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8.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3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97.png"/><Relationship Id="rId12" Type="http://schemas.openxmlformats.org/officeDocument/2006/relationships/image" Target="../media/image123.png"/><Relationship Id="rId2" Type="http://schemas.openxmlformats.org/officeDocument/2006/relationships/notesSlide" Target="../notesSlides/notesSlide19.xml"/><Relationship Id="rId16" Type="http://schemas.openxmlformats.org/officeDocument/2006/relationships/image" Target="../media/image127.png"/><Relationship Id="rId1" Type="http://schemas.openxmlformats.org/officeDocument/2006/relationships/slideLayout" Target="../slideLayouts/slideLayout37.xml"/><Relationship Id="rId6" Type="http://schemas.openxmlformats.org/officeDocument/2006/relationships/image" Target="../media/image96.png"/><Relationship Id="rId11" Type="http://schemas.openxmlformats.org/officeDocument/2006/relationships/image" Target="../media/image122.png"/><Relationship Id="rId5" Type="http://schemas.openxmlformats.org/officeDocument/2006/relationships/image" Target="../media/image95.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alta_rio_Cauca.jpg" TargetMode="External"/><Relationship Id="rId9" Type="http://schemas.openxmlformats.org/officeDocument/2006/relationships/image" Target="../media/image120.png"/><Relationship Id="rId14" Type="http://schemas.openxmlformats.org/officeDocument/2006/relationships/image" Target="../media/image125.png"/></Relationships>
</file>

<file path=ppt/slides/_rels/slide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hyperlink" Target="https://firms.modaps.eosdis.nasa.gov/" TargetMode="External"/><Relationship Id="rId5" Type="http://schemas.openxmlformats.org/officeDocument/2006/relationships/hyperlink" Target="https://rammb-slider.cira.colostate.edu/" TargetMode="External"/><Relationship Id="rId10" Type="http://schemas.openxmlformats.org/officeDocument/2006/relationships/image" Target="file:///O:\Mi%20unidad\OSPA\01.%20Tematicas\06.%20Visualizacion%20y%20Radares\01.%20Productos\estimativo_satelital_tmax\goes_r\salida\mapas\2025\02\GOESR_LST_COL_20250226.jpg" TargetMode="External"/><Relationship Id="rId4" Type="http://schemas.openxmlformats.org/officeDocument/2006/relationships/image" Target="../media/image68.jpeg"/><Relationship Id="rId9" Type="http://schemas.openxmlformats.org/officeDocument/2006/relationships/image" Target="../media/image71.jpeg"/></Relationships>
</file>

<file path=ppt/slides/_rels/slide40.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28.jpe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notesSlide" Target="../notesSlides/notesSlide20.xml"/><Relationship Id="rId16" Type="http://schemas.openxmlformats.org/officeDocument/2006/relationships/image" Target="../media/image96.png"/><Relationship Id="rId1" Type="http://schemas.openxmlformats.org/officeDocument/2006/relationships/slideLayout" Target="../slideLayouts/slideLayout37.xml"/><Relationship Id="rId6" Type="http://schemas.openxmlformats.org/officeDocument/2006/relationships/image" Target="../media/image98.png"/><Relationship Id="rId11" Type="http://schemas.openxmlformats.org/officeDocument/2006/relationships/image" Target="../media/image124.png"/><Relationship Id="rId5" Type="http://schemas.openxmlformats.org/officeDocument/2006/relationships/image" Target="../media/image95.png"/><Relationship Id="rId15" Type="http://schemas.openxmlformats.org/officeDocument/2006/relationships/image" Target="../media/image129.png"/><Relationship Id="rId10" Type="http://schemas.openxmlformats.org/officeDocument/2006/relationships/image" Target="../media/image123.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22.png"/><Relationship Id="rId14"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28.jpeg"/><Relationship Id="rId7" Type="http://schemas.openxmlformats.org/officeDocument/2006/relationships/image" Target="../media/image98.png"/><Relationship Id="rId12" Type="http://schemas.openxmlformats.org/officeDocument/2006/relationships/image" Target="../media/image124.png"/><Relationship Id="rId17" Type="http://schemas.openxmlformats.org/officeDocument/2006/relationships/image" Target="../media/image96.png"/><Relationship Id="rId2" Type="http://schemas.openxmlformats.org/officeDocument/2006/relationships/notesSlide" Target="../notesSlides/notesSlide21.xml"/><Relationship Id="rId16" Type="http://schemas.openxmlformats.org/officeDocument/2006/relationships/image" Target="../media/image129.png"/><Relationship Id="rId1" Type="http://schemas.openxmlformats.org/officeDocument/2006/relationships/slideLayout" Target="../slideLayouts/slideLayout37.xml"/><Relationship Id="rId6" Type="http://schemas.openxmlformats.org/officeDocument/2006/relationships/image" Target="../media/image97.png"/><Relationship Id="rId11" Type="http://schemas.openxmlformats.org/officeDocument/2006/relationships/image" Target="../media/image123.png"/><Relationship Id="rId5" Type="http://schemas.openxmlformats.org/officeDocument/2006/relationships/image" Target="../media/image95.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121.png"/><Relationship Id="rId14" Type="http://schemas.openxmlformats.org/officeDocument/2006/relationships/image" Target="../media/image126.png"/></Relationships>
</file>

<file path=ppt/slides/_rels/slide42.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png"/><Relationship Id="rId3" Type="http://schemas.openxmlformats.org/officeDocument/2006/relationships/image" Target="../media/image130.jpeg"/><Relationship Id="rId7" Type="http://schemas.openxmlformats.org/officeDocument/2006/relationships/image" Target="../media/image96.png"/><Relationship Id="rId12" Type="http://schemas.openxmlformats.org/officeDocument/2006/relationships/image" Target="../media/image122.png"/><Relationship Id="rId17" Type="http://schemas.openxmlformats.org/officeDocument/2006/relationships/image" Target="../media/image125.png"/><Relationship Id="rId2" Type="http://schemas.openxmlformats.org/officeDocument/2006/relationships/notesSlide" Target="../notesSlides/notesSlide22.xml"/><Relationship Id="rId16" Type="http://schemas.openxmlformats.org/officeDocument/2006/relationships/image" Target="../media/image126.png"/><Relationship Id="rId1" Type="http://schemas.openxmlformats.org/officeDocument/2006/relationships/slideLayout" Target="../slideLayouts/slideLayout42.xml"/><Relationship Id="rId6" Type="http://schemas.openxmlformats.org/officeDocument/2006/relationships/image" Target="../media/image95.png"/><Relationship Id="rId11" Type="http://schemas.openxmlformats.org/officeDocument/2006/relationships/image" Target="../media/image121.png"/><Relationship Id="rId5" Type="http://schemas.openxmlformats.org/officeDocument/2006/relationships/image" Target="../media/image113.png"/><Relationship Id="rId15" Type="http://schemas.openxmlformats.org/officeDocument/2006/relationships/image" Target="../media/image131.png"/><Relationship Id="rId10" Type="http://schemas.openxmlformats.org/officeDocument/2006/relationships/image" Target="../media/image120.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98.png"/><Relationship Id="rId14" Type="http://schemas.openxmlformats.org/officeDocument/2006/relationships/image" Target="../media/image124.png"/></Relationships>
</file>

<file path=ppt/slides/_rels/slide43.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23.png"/><Relationship Id="rId3" Type="http://schemas.openxmlformats.org/officeDocument/2006/relationships/image" Target="../media/image130.jpeg"/><Relationship Id="rId7" Type="http://schemas.openxmlformats.org/officeDocument/2006/relationships/image" Target="../media/image96.png"/><Relationship Id="rId12" Type="http://schemas.openxmlformats.org/officeDocument/2006/relationships/image" Target="../media/image122.png"/><Relationship Id="rId17" Type="http://schemas.openxmlformats.org/officeDocument/2006/relationships/image" Target="../media/image125.png"/><Relationship Id="rId2" Type="http://schemas.openxmlformats.org/officeDocument/2006/relationships/notesSlide" Target="../notesSlides/notesSlide23.xml"/><Relationship Id="rId16" Type="http://schemas.openxmlformats.org/officeDocument/2006/relationships/image" Target="../media/image126.png"/><Relationship Id="rId1" Type="http://schemas.openxmlformats.org/officeDocument/2006/relationships/slideLayout" Target="../slideLayouts/slideLayout42.xml"/><Relationship Id="rId6" Type="http://schemas.openxmlformats.org/officeDocument/2006/relationships/image" Target="../media/image95.png"/><Relationship Id="rId11" Type="http://schemas.openxmlformats.org/officeDocument/2006/relationships/image" Target="../media/image121.png"/><Relationship Id="rId5" Type="http://schemas.openxmlformats.org/officeDocument/2006/relationships/image" Target="../media/image113.png"/><Relationship Id="rId15" Type="http://schemas.openxmlformats.org/officeDocument/2006/relationships/image" Target="../media/image131.png"/><Relationship Id="rId10" Type="http://schemas.openxmlformats.org/officeDocument/2006/relationships/image" Target="../media/image120.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98.png"/><Relationship Id="rId14" Type="http://schemas.openxmlformats.org/officeDocument/2006/relationships/image" Target="../media/image124.png"/></Relationships>
</file>

<file path=ppt/slides/_rels/slide4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22.png"/><Relationship Id="rId3" Type="http://schemas.openxmlformats.org/officeDocument/2006/relationships/image" Target="../media/image132.jpeg"/><Relationship Id="rId7" Type="http://schemas.openxmlformats.org/officeDocument/2006/relationships/image" Target="../media/image97.png"/><Relationship Id="rId12" Type="http://schemas.openxmlformats.org/officeDocument/2006/relationships/image" Target="../media/image124.png"/><Relationship Id="rId2" Type="http://schemas.openxmlformats.org/officeDocument/2006/relationships/notesSlide" Target="../notesSlides/notesSlide24.xml"/><Relationship Id="rId16" Type="http://schemas.openxmlformats.org/officeDocument/2006/relationships/image" Target="../media/image125.png"/><Relationship Id="rId1" Type="http://schemas.openxmlformats.org/officeDocument/2006/relationships/slideLayout" Target="../slideLayouts/slideLayout43.xml"/><Relationship Id="rId6" Type="http://schemas.openxmlformats.org/officeDocument/2006/relationships/image" Target="../media/image95.png"/><Relationship Id="rId11" Type="http://schemas.openxmlformats.org/officeDocument/2006/relationships/image" Target="../media/image123.png"/><Relationship Id="rId5" Type="http://schemas.openxmlformats.org/officeDocument/2006/relationships/image" Target="../media/image113.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120.png"/><Relationship Id="rId14" Type="http://schemas.openxmlformats.org/officeDocument/2006/relationships/image" Target="../media/image96.png"/></Relationships>
</file>

<file path=ppt/slides/_rels/slide4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6.png"/><Relationship Id="rId3" Type="http://schemas.openxmlformats.org/officeDocument/2006/relationships/image" Target="../media/image133.jpeg"/><Relationship Id="rId7" Type="http://schemas.openxmlformats.org/officeDocument/2006/relationships/image" Target="../media/image98.png"/><Relationship Id="rId12" Type="http://schemas.openxmlformats.org/officeDocument/2006/relationships/image" Target="../media/image124.png"/><Relationship Id="rId2" Type="http://schemas.openxmlformats.org/officeDocument/2006/relationships/notesSlide" Target="../notesSlides/notesSlide25.xml"/><Relationship Id="rId16" Type="http://schemas.openxmlformats.org/officeDocument/2006/relationships/image" Target="../media/image113.png"/><Relationship Id="rId1" Type="http://schemas.openxmlformats.org/officeDocument/2006/relationships/slideLayout" Target="../slideLayouts/slideLayout44.xml"/><Relationship Id="rId6" Type="http://schemas.openxmlformats.org/officeDocument/2006/relationships/image" Target="../media/image97.png"/><Relationship Id="rId11" Type="http://schemas.openxmlformats.org/officeDocument/2006/relationships/image" Target="../media/image123.png"/><Relationship Id="rId5" Type="http://schemas.openxmlformats.org/officeDocument/2006/relationships/image" Target="../media/image95.png"/><Relationship Id="rId15" Type="http://schemas.openxmlformats.org/officeDocument/2006/relationships/image" Target="../media/image96.png"/><Relationship Id="rId10" Type="http://schemas.openxmlformats.org/officeDocument/2006/relationships/image" Target="../media/image12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1.png"/><Relationship Id="rId14"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6.png"/><Relationship Id="rId3" Type="http://schemas.openxmlformats.org/officeDocument/2006/relationships/image" Target="../media/image133.jpeg"/><Relationship Id="rId7" Type="http://schemas.openxmlformats.org/officeDocument/2006/relationships/image" Target="../media/image98.png"/><Relationship Id="rId12" Type="http://schemas.openxmlformats.org/officeDocument/2006/relationships/image" Target="../media/image124.png"/><Relationship Id="rId2" Type="http://schemas.openxmlformats.org/officeDocument/2006/relationships/notesSlide" Target="../notesSlides/notesSlide26.xml"/><Relationship Id="rId16" Type="http://schemas.openxmlformats.org/officeDocument/2006/relationships/image" Target="../media/image113.png"/><Relationship Id="rId1" Type="http://schemas.openxmlformats.org/officeDocument/2006/relationships/slideLayout" Target="../slideLayouts/slideLayout44.xml"/><Relationship Id="rId6" Type="http://schemas.openxmlformats.org/officeDocument/2006/relationships/image" Target="../media/image97.png"/><Relationship Id="rId11" Type="http://schemas.openxmlformats.org/officeDocument/2006/relationships/image" Target="../media/image123.png"/><Relationship Id="rId5" Type="http://schemas.openxmlformats.org/officeDocument/2006/relationships/image" Target="../media/image95.png"/><Relationship Id="rId15" Type="http://schemas.openxmlformats.org/officeDocument/2006/relationships/image" Target="../media/image96.png"/><Relationship Id="rId10" Type="http://schemas.openxmlformats.org/officeDocument/2006/relationships/image" Target="../media/image12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1.png"/><Relationship Id="rId14" Type="http://schemas.openxmlformats.org/officeDocument/2006/relationships/image" Target="../media/image125.png"/></Relationships>
</file>

<file path=ppt/slides/_rels/slide47.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6.png"/><Relationship Id="rId3" Type="http://schemas.openxmlformats.org/officeDocument/2006/relationships/image" Target="../media/image133.jpeg"/><Relationship Id="rId7" Type="http://schemas.openxmlformats.org/officeDocument/2006/relationships/image" Target="../media/image98.png"/><Relationship Id="rId12" Type="http://schemas.openxmlformats.org/officeDocument/2006/relationships/image" Target="../media/image124.png"/><Relationship Id="rId2" Type="http://schemas.openxmlformats.org/officeDocument/2006/relationships/notesSlide" Target="../notesSlides/notesSlide27.xml"/><Relationship Id="rId16" Type="http://schemas.openxmlformats.org/officeDocument/2006/relationships/image" Target="../media/image113.png"/><Relationship Id="rId1" Type="http://schemas.openxmlformats.org/officeDocument/2006/relationships/slideLayout" Target="../slideLayouts/slideLayout44.xml"/><Relationship Id="rId6" Type="http://schemas.openxmlformats.org/officeDocument/2006/relationships/image" Target="../media/image97.png"/><Relationship Id="rId11" Type="http://schemas.openxmlformats.org/officeDocument/2006/relationships/image" Target="../media/image123.png"/><Relationship Id="rId5" Type="http://schemas.openxmlformats.org/officeDocument/2006/relationships/image" Target="../media/image95.png"/><Relationship Id="rId15" Type="http://schemas.openxmlformats.org/officeDocument/2006/relationships/image" Target="../media/image96.png"/><Relationship Id="rId10" Type="http://schemas.openxmlformats.org/officeDocument/2006/relationships/image" Target="../media/image12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1.png"/><Relationship Id="rId14" Type="http://schemas.openxmlformats.org/officeDocument/2006/relationships/image" Target="../media/image125.png"/></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6.png"/><Relationship Id="rId3" Type="http://schemas.openxmlformats.org/officeDocument/2006/relationships/image" Target="../media/image133.jpeg"/><Relationship Id="rId7" Type="http://schemas.openxmlformats.org/officeDocument/2006/relationships/image" Target="../media/image98.png"/><Relationship Id="rId12" Type="http://schemas.openxmlformats.org/officeDocument/2006/relationships/image" Target="../media/image124.png"/><Relationship Id="rId2" Type="http://schemas.openxmlformats.org/officeDocument/2006/relationships/notesSlide" Target="../notesSlides/notesSlide28.xml"/><Relationship Id="rId16" Type="http://schemas.openxmlformats.org/officeDocument/2006/relationships/image" Target="../media/image113.png"/><Relationship Id="rId1" Type="http://schemas.openxmlformats.org/officeDocument/2006/relationships/slideLayout" Target="../slideLayouts/slideLayout44.xml"/><Relationship Id="rId6" Type="http://schemas.openxmlformats.org/officeDocument/2006/relationships/image" Target="../media/image97.png"/><Relationship Id="rId11" Type="http://schemas.openxmlformats.org/officeDocument/2006/relationships/image" Target="../media/image123.png"/><Relationship Id="rId5" Type="http://schemas.openxmlformats.org/officeDocument/2006/relationships/image" Target="../media/image95.png"/><Relationship Id="rId15" Type="http://schemas.openxmlformats.org/officeDocument/2006/relationships/image" Target="../media/image96.png"/><Relationship Id="rId10" Type="http://schemas.openxmlformats.org/officeDocument/2006/relationships/image" Target="../media/image12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121.png"/><Relationship Id="rId14" Type="http://schemas.openxmlformats.org/officeDocument/2006/relationships/image" Target="../media/image125.png"/></Relationships>
</file>

<file path=ppt/slides/_rels/slide49.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96.png"/><Relationship Id="rId12" Type="http://schemas.openxmlformats.org/officeDocument/2006/relationships/image" Target="../media/image126.png"/><Relationship Id="rId2" Type="http://schemas.openxmlformats.org/officeDocument/2006/relationships/image" Target="../media/image134.jpeg"/><Relationship Id="rId1" Type="http://schemas.openxmlformats.org/officeDocument/2006/relationships/slideLayout" Target="../slideLayouts/slideLayout45.xml"/><Relationship Id="rId6" Type="http://schemas.openxmlformats.org/officeDocument/2006/relationships/image" Target="../media/image98.png"/><Relationship Id="rId11" Type="http://schemas.openxmlformats.org/officeDocument/2006/relationships/image" Target="../media/image124.png"/><Relationship Id="rId5" Type="http://schemas.openxmlformats.org/officeDocument/2006/relationships/image" Target="../media/image97.png"/><Relationship Id="rId10" Type="http://schemas.openxmlformats.org/officeDocument/2006/relationships/image" Target="../media/image123.png"/><Relationship Id="rId4" Type="http://schemas.openxmlformats.org/officeDocument/2006/relationships/image" Target="../media/image95.png"/><Relationship Id="rId9" Type="http://schemas.openxmlformats.org/officeDocument/2006/relationships/image" Target="../media/image121.png"/><Relationship Id="rId14"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file:///C:\Users\siprot\Desktop\C13_Rad_202502261640.jpg" TargetMode="External"/><Relationship Id="rId4" Type="http://schemas.openxmlformats.org/officeDocument/2006/relationships/image" Target="../media/image73.jpeg"/></Relationships>
</file>

<file path=ppt/slides/_rels/slide50.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96.png"/><Relationship Id="rId12" Type="http://schemas.openxmlformats.org/officeDocument/2006/relationships/image" Target="../media/image126.png"/><Relationship Id="rId2" Type="http://schemas.openxmlformats.org/officeDocument/2006/relationships/image" Target="../media/image134.jpeg"/><Relationship Id="rId1" Type="http://schemas.openxmlformats.org/officeDocument/2006/relationships/slideLayout" Target="../slideLayouts/slideLayout45.xml"/><Relationship Id="rId6" Type="http://schemas.openxmlformats.org/officeDocument/2006/relationships/image" Target="../media/image98.png"/><Relationship Id="rId11" Type="http://schemas.openxmlformats.org/officeDocument/2006/relationships/image" Target="../media/image124.png"/><Relationship Id="rId5" Type="http://schemas.openxmlformats.org/officeDocument/2006/relationships/image" Target="../media/image97.png"/><Relationship Id="rId10" Type="http://schemas.openxmlformats.org/officeDocument/2006/relationships/image" Target="../media/image123.png"/><Relationship Id="rId4" Type="http://schemas.openxmlformats.org/officeDocument/2006/relationships/image" Target="../media/image95.png"/><Relationship Id="rId9" Type="http://schemas.openxmlformats.org/officeDocument/2006/relationships/image" Target="../media/image121.png"/><Relationship Id="rId14" Type="http://schemas.openxmlformats.org/officeDocument/2006/relationships/image" Target="../media/image113.png"/></Relationships>
</file>

<file path=ppt/slides/_rels/slide51.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35.jpe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36.jpeg"/><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37.jpeg"/><Relationship Id="rId1" Type="http://schemas.openxmlformats.org/officeDocument/2006/relationships/slideLayout" Target="../slideLayouts/slideLayout34.xml"/><Relationship Id="rId6" Type="http://schemas.openxmlformats.org/officeDocument/2006/relationships/image" Target="../media/image139.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41.jpeg"/><Relationship Id="rId4" Type="http://schemas.openxmlformats.org/officeDocument/2006/relationships/image" Target="../media/image138.jpeg"/><Relationship Id="rId9" Type="http://schemas.openxmlformats.org/officeDocument/2006/relationships/image" Target="file:///O:\Mi%20unidad\OSPA\01.%20Tematicas\03.%20Deslizamientos\01.%20Productos\postmodelo_idd\temporales\orange_icv.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146.png"/><Relationship Id="rId2" Type="http://schemas.openxmlformats.org/officeDocument/2006/relationships/image" Target="../media/image142.jpeg"/><Relationship Id="rId1" Type="http://schemas.openxmlformats.org/officeDocument/2006/relationships/slideLayout" Target="../slideLayouts/slideLayout3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55.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7.jpeg"/><Relationship Id="rId7" Type="http://schemas.openxmlformats.org/officeDocument/2006/relationships/image" Target="../media/image146.png"/><Relationship Id="rId2" Type="http://schemas.openxmlformats.org/officeDocument/2006/relationships/notesSlide" Target="../notesSlides/notesSlide29.xml"/><Relationship Id="rId1" Type="http://schemas.openxmlformats.org/officeDocument/2006/relationships/slideLayout" Target="../slideLayouts/slideLayout34.xml"/><Relationship Id="rId6" Type="http://schemas.openxmlformats.org/officeDocument/2006/relationships/image" Target="../media/image143.png"/><Relationship Id="rId5" Type="http://schemas.openxmlformats.org/officeDocument/2006/relationships/image" Target="../media/image144.png"/><Relationship Id="rId4" Type="http://schemas.openxmlformats.org/officeDocument/2006/relationships/image" Target="file:///O:\Mi%20unidad\OSPA\01.%20Tematicas\03.%20Deslizamientos\01.%20Productos\postmodelo_idd\temporales\dandina.jpg"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7.jpeg"/><Relationship Id="rId7" Type="http://schemas.openxmlformats.org/officeDocument/2006/relationships/image" Target="../media/image146.png"/><Relationship Id="rId2" Type="http://schemas.openxmlformats.org/officeDocument/2006/relationships/notesSlide" Target="../notesSlides/notesSlide30.xml"/><Relationship Id="rId1" Type="http://schemas.openxmlformats.org/officeDocument/2006/relationships/slideLayout" Target="../slideLayouts/slideLayout34.xml"/><Relationship Id="rId6" Type="http://schemas.openxmlformats.org/officeDocument/2006/relationships/image" Target="../media/image143.png"/><Relationship Id="rId5" Type="http://schemas.openxmlformats.org/officeDocument/2006/relationships/image" Target="../media/image144.png"/><Relationship Id="rId4" Type="http://schemas.openxmlformats.org/officeDocument/2006/relationships/image" Target="file:///O:\Mi%20unidad\OSPA\01.%20Tematicas\03.%20Deslizamientos\01.%20Productos\postmodelo_idd\temporales\dandina.jpg"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ndina.jpg" TargetMode="External"/><Relationship Id="rId7" Type="http://schemas.openxmlformats.org/officeDocument/2006/relationships/image" Target="../media/image145.png"/><Relationship Id="rId2" Type="http://schemas.openxmlformats.org/officeDocument/2006/relationships/image" Target="../media/image147.jpeg"/><Relationship Id="rId1" Type="http://schemas.openxmlformats.org/officeDocument/2006/relationships/slideLayout" Target="../slideLayouts/slideLayout34.xml"/><Relationship Id="rId6" Type="http://schemas.openxmlformats.org/officeDocument/2006/relationships/image" Target="../media/image146.png"/><Relationship Id="rId5" Type="http://schemas.openxmlformats.org/officeDocument/2006/relationships/image" Target="../media/image143.png"/><Relationship Id="rId4" Type="http://schemas.openxmlformats.org/officeDocument/2006/relationships/image" Target="../media/image144.png"/></Relationships>
</file>

<file path=ppt/slides/_rels/slide58.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48.jpeg"/><Relationship Id="rId1" Type="http://schemas.openxmlformats.org/officeDocument/2006/relationships/slideLayout" Target="../slideLayouts/slideLayout34.xml"/><Relationship Id="rId6" Type="http://schemas.openxmlformats.org/officeDocument/2006/relationships/image" Target="../media/image143.png"/><Relationship Id="rId5" Type="http://schemas.openxmlformats.org/officeDocument/2006/relationships/image" Target="../media/image146.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45.png"/><Relationship Id="rId2" Type="http://schemas.openxmlformats.org/officeDocument/2006/relationships/image" Target="../media/image149.jpeg"/><Relationship Id="rId1" Type="http://schemas.openxmlformats.org/officeDocument/2006/relationships/slideLayout" Target="../slideLayouts/slideLayout34.xml"/><Relationship Id="rId6" Type="http://schemas.openxmlformats.org/officeDocument/2006/relationships/image" Target="../media/image146.png"/><Relationship Id="rId5" Type="http://schemas.openxmlformats.org/officeDocument/2006/relationships/image" Target="../media/image143.png"/><Relationship Id="rId4" Type="http://schemas.openxmlformats.org/officeDocument/2006/relationships/image" Target="../media/image144.png"/></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file:///C:\Users\siprot\Desktop\dali.png"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145.png"/><Relationship Id="rId2" Type="http://schemas.openxmlformats.org/officeDocument/2006/relationships/image" Target="../media/image150.jpeg"/><Relationship Id="rId1" Type="http://schemas.openxmlformats.org/officeDocument/2006/relationships/slideLayout" Target="../slideLayouts/slideLayout34.xml"/><Relationship Id="rId6" Type="http://schemas.openxmlformats.org/officeDocument/2006/relationships/image" Target="../media/image146.png"/><Relationship Id="rId5" Type="http://schemas.openxmlformats.org/officeDocument/2006/relationships/image" Target="../media/image143.png"/><Relationship Id="rId4" Type="http://schemas.openxmlformats.org/officeDocument/2006/relationships/image" Target="../media/image144.png"/></Relationships>
</file>

<file path=ppt/slides/_rels/slide61.xml.rels><?xml version="1.0" encoding="UTF-8" standalone="yes"?>
<Relationships xmlns="http://schemas.openxmlformats.org/package/2006/relationships"><Relationship Id="rId2" Type="http://schemas.openxmlformats.org/officeDocument/2006/relationships/image" Target="../media/image151.jp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52.jpeg"/><Relationship Id="rId1" Type="http://schemas.openxmlformats.org/officeDocument/2006/relationships/slideLayout" Target="../slideLayouts/slideLayout33.xml"/></Relationships>
</file>

<file path=ppt/slides/_rels/slide63.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53.jpeg"/><Relationship Id="rId1" Type="http://schemas.openxmlformats.org/officeDocument/2006/relationships/slideLayout" Target="../slideLayouts/slideLayout33.xml"/></Relationships>
</file>

<file path=ppt/slides/_rels/slide64.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icolombia.jpg" TargetMode="External"/><Relationship Id="rId3" Type="http://schemas.openxmlformats.org/officeDocument/2006/relationships/image" Target="../media/image154.jpeg"/><Relationship Id="rId7" Type="http://schemas.openxmlformats.org/officeDocument/2006/relationships/image" Target="../media/image156.jpeg"/><Relationship Id="rId12" Type="http://schemas.openxmlformats.org/officeDocument/2006/relationships/image" Target="file:///O:\Mi%20unidad\OSPA\01.%20Tematicas\04.%20Incendios\01.%20Productos\postmodelo_icv\temporales\yellow_icv.jpg" TargetMode="External"/><Relationship Id="rId2" Type="http://schemas.openxmlformats.org/officeDocument/2006/relationships/notesSlide" Target="../notesSlides/notesSlide31.xml"/><Relationship Id="rId1" Type="http://schemas.openxmlformats.org/officeDocument/2006/relationships/slideLayout" Target="../slideLayouts/slideLayout33.xml"/><Relationship Id="rId6" Type="http://schemas.openxmlformats.org/officeDocument/2006/relationships/image" Target="file:///O:\Mi%20unidad\OSPA\01.%20Tematicas\04.%20Incendios\01.%20Productos\postmodelo_icv\temporales\torta_regiones_icv.jpg" TargetMode="External"/><Relationship Id="rId11" Type="http://schemas.openxmlformats.org/officeDocument/2006/relationships/image" Target="../media/image158.jpeg"/><Relationship Id="rId5" Type="http://schemas.openxmlformats.org/officeDocument/2006/relationships/image" Target="../media/image155.jpeg"/><Relationship Id="rId10" Type="http://schemas.openxmlformats.org/officeDocument/2006/relationships/image" Target="file:///O:\Mi%20unidad\OSPA\01.%20Tematicas\04.%20Incendios\01.%20Productos\postmodelo_icv\temporales\red_icv.jpg" TargetMode="External"/><Relationship Id="rId4" Type="http://schemas.openxmlformats.org/officeDocument/2006/relationships/image" Target="file:///O:\Mi%20unidad\OSPA\01.%20Tematicas\04.%20Incendios\01.%20Productos\postmodelo_icv\temporales\orange_icv.jpg" TargetMode="External"/><Relationship Id="rId9" Type="http://schemas.openxmlformats.org/officeDocument/2006/relationships/image" Target="../media/image157.jpeg"/></Relationships>
</file>

<file path=ppt/slides/_rels/slide65.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caribe.jpg" TargetMode="External"/><Relationship Id="rId7" Type="http://schemas.openxmlformats.org/officeDocument/2006/relationships/image" Target="../media/image161.png"/><Relationship Id="rId2" Type="http://schemas.openxmlformats.org/officeDocument/2006/relationships/image" Target="../media/image159.jpeg"/><Relationship Id="rId1" Type="http://schemas.openxmlformats.org/officeDocument/2006/relationships/slideLayout" Target="../slideLayouts/slideLayout3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60.png"/></Relationships>
</file>

<file path=ppt/slides/_rels/slide66.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2" Type="http://schemas.openxmlformats.org/officeDocument/2006/relationships/image" Target="../media/image162.jpeg"/><Relationship Id="rId1" Type="http://schemas.openxmlformats.org/officeDocument/2006/relationships/slideLayout" Target="../slideLayouts/slideLayout33.xml"/><Relationship Id="rId6" Type="http://schemas.openxmlformats.org/officeDocument/2006/relationships/image" Target="../media/image145.png"/><Relationship Id="rId5" Type="http://schemas.openxmlformats.org/officeDocument/2006/relationships/image" Target="../media/image160.png"/><Relationship Id="rId4" Type="http://schemas.openxmlformats.org/officeDocument/2006/relationships/image" Target="../media/image146.png"/></Relationships>
</file>

<file path=ppt/slides/_rels/slide67.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pacifico.jpg" TargetMode="External"/><Relationship Id="rId2" Type="http://schemas.openxmlformats.org/officeDocument/2006/relationships/image" Target="../media/image163.jpeg"/><Relationship Id="rId1" Type="http://schemas.openxmlformats.org/officeDocument/2006/relationships/slideLayout" Target="../slideLayouts/slideLayout33.xml"/><Relationship Id="rId6" Type="http://schemas.openxmlformats.org/officeDocument/2006/relationships/image" Target="../media/image146.png"/><Relationship Id="rId5" Type="http://schemas.openxmlformats.org/officeDocument/2006/relationships/image" Target="../media/image161.png"/><Relationship Id="rId4" Type="http://schemas.openxmlformats.org/officeDocument/2006/relationships/image" Target="../media/image145.png"/></Relationships>
</file>

<file path=ppt/slides/_rels/slide68.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60.png"/><Relationship Id="rId2" Type="http://schemas.openxmlformats.org/officeDocument/2006/relationships/image" Target="../media/image164.jpeg"/><Relationship Id="rId1" Type="http://schemas.openxmlformats.org/officeDocument/2006/relationships/slideLayout" Target="../slideLayouts/slideLayout33.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61.png"/></Relationships>
</file>

<file path=ppt/slides/_rels/slide6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60.png"/><Relationship Id="rId2" Type="http://schemas.openxmlformats.org/officeDocument/2006/relationships/image" Target="../media/image165.jpeg"/><Relationship Id="rId1" Type="http://schemas.openxmlformats.org/officeDocument/2006/relationships/slideLayout" Target="../slideLayouts/slideLayout33.xml"/><Relationship Id="rId6" Type="http://schemas.openxmlformats.org/officeDocument/2006/relationships/image" Target="../media/image145.png"/><Relationship Id="rId5" Type="http://schemas.openxmlformats.org/officeDocument/2006/relationships/image" Target="../media/image161.png"/><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7.png"/></Relationships>
</file>

<file path=ppt/slides/_rels/slide7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png"/><Relationship Id="rId7"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31.xml"/><Relationship Id="rId6" Type="http://schemas.openxmlformats.org/officeDocument/2006/relationships/image" Target="../media/image170.png"/><Relationship Id="rId5" Type="http://schemas.openxmlformats.org/officeDocument/2006/relationships/image" Target="../media/image169.png"/><Relationship Id="rId10" Type="http://schemas.openxmlformats.org/officeDocument/2006/relationships/image" Target="../media/image173.png"/><Relationship Id="rId4" Type="http://schemas.openxmlformats.org/officeDocument/2006/relationships/image" Target="../media/image168.png"/><Relationship Id="rId9" Type="http://schemas.openxmlformats.org/officeDocument/2006/relationships/image" Target="../media/image172.png"/></Relationships>
</file>

<file path=ppt/slides/_rels/slide72.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7.png"/><Relationship Id="rId7"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173.png"/><Relationship Id="rId5" Type="http://schemas.openxmlformats.org/officeDocument/2006/relationships/image" Target="../media/image172.png"/><Relationship Id="rId10" Type="http://schemas.openxmlformats.org/officeDocument/2006/relationships/image" Target="../media/image170.png"/><Relationship Id="rId4" Type="http://schemas.openxmlformats.org/officeDocument/2006/relationships/image" Target="../media/image168.png"/><Relationship Id="rId9" Type="http://schemas.openxmlformats.org/officeDocument/2006/relationships/image" Target="../media/image169.png"/></Relationships>
</file>

<file path=ppt/slides/_rels/slide7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5.xml"/><Relationship Id="rId1" Type="http://schemas.openxmlformats.org/officeDocument/2006/relationships/slideLayout" Target="../slideLayouts/slideLayout1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80.emf"/><Relationship Id="rId5" Type="http://schemas.openxmlformats.org/officeDocument/2006/relationships/image" Target="../media/image79.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upo 3"/>
          <p:cNvGrpSpPr/>
          <p:nvPr/>
        </p:nvGrpSpPr>
        <p:grpSpPr>
          <a:xfrm>
            <a:off x="5177838" y="3879165"/>
            <a:ext cx="6784988" cy="2446824"/>
            <a:chOff x="4382421" y="3895807"/>
            <a:chExt cx="6784988" cy="2446824"/>
          </a:xfrm>
        </p:grpSpPr>
        <p:sp>
          <p:nvSpPr>
            <p:cNvPr id="6" name="CuadroTexto 5"/>
            <p:cNvSpPr txBox="1"/>
            <p:nvPr/>
          </p:nvSpPr>
          <p:spPr>
            <a:xfrm>
              <a:off x="5842948" y="3895807"/>
              <a:ext cx="5324461" cy="2446824"/>
            </a:xfrm>
            <a:prstGeom prst="rect">
              <a:avLst/>
            </a:prstGeom>
            <a:noFill/>
            <a:ln>
              <a:noFill/>
            </a:ln>
          </p:spPr>
          <p:txBody>
            <a:bodyPr wrap="square" rtlCol="0">
              <a:spAutoFit/>
            </a:bodyPr>
            <a:lstStyle/>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TOMAR ACCIÓN</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a:t>
              </a: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indique la probabilidad de amenaza inminente y cuando la gravedad del fenómeno implique la movilización de personas y equipos, interrumpiendo el normal desarrollo de sus actividades cotidianas.</a:t>
              </a: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p>
            <a:p>
              <a:pPr marL="63500" marR="0" lvl="0" indent="0" algn="just" defTabSz="914400" rtl="0" eaLnBrk="1" fontAlgn="auto" latinLnBrk="0" hangingPunct="1">
                <a:lnSpc>
                  <a:spcPct val="100000"/>
                </a:lnSpc>
                <a:spcBef>
                  <a:spcPts val="0"/>
                </a:spcBef>
                <a:spcAft>
                  <a:spcPts val="0"/>
                </a:spcAft>
                <a:buClrTx/>
                <a:buSzTx/>
                <a:buFontTx/>
                <a:buNone/>
                <a:tabLst/>
                <a:defRPr/>
              </a:pP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PREPARARSE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PARA INFORMARSE</a:t>
              </a: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6350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 </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a:p>
              <a:pPr marL="90170" marR="29845" lvl="0" indent="0" algn="just" defTabSz="914400" rtl="0" eaLnBrk="1" fontAlgn="auto" latinLnBrk="0" hangingPunct="1">
                <a:lnSpc>
                  <a:spcPct val="100000"/>
                </a:lnSpc>
                <a:spcBef>
                  <a:spcPts val="0"/>
                </a:spcBef>
                <a:spcAft>
                  <a:spcPts val="0"/>
                </a:spcAft>
                <a:buClrTx/>
                <a:buSzTx/>
                <a:buFontTx/>
                <a:buNone/>
                <a:tabLst>
                  <a:tab pos="1170305" algn="l"/>
                  <a:tab pos="7658100" algn="ctr"/>
                </a:tabLst>
                <a:defRPr/>
              </a:pPr>
              <a:r>
                <a:rPr kumimoji="0" lang="es-MX" sz="900" b="1"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CONDICIONES NORMALES </a:t>
              </a:r>
              <a:r>
                <a:rPr kumimoji="0" lang="es-MX"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rPr>
                <a:t>La información que se suministra se encuentra dentro de los rangos normales.</a:t>
              </a:r>
              <a:endParaRPr kumimoji="0" lang="es-CO" sz="900" b="0" i="0" u="none" strike="noStrike" kern="1200" cap="none" spc="0" normalizeH="0" baseline="0" noProof="0" dirty="0">
                <a:ln>
                  <a:noFill/>
                </a:ln>
                <a:solidFill>
                  <a:srgbClr val="181717"/>
                </a:solidFill>
                <a:effectLst/>
                <a:uLnTx/>
                <a:uFillTx/>
                <a:latin typeface="Arial Narrow" panose="020B0606020202030204" pitchFamily="34" charset="0"/>
                <a:ea typeface="PMingLiU"/>
                <a:cs typeface="Calibri"/>
              </a:endParaRPr>
            </a:p>
          </p:txBody>
        </p:sp>
        <p:pic>
          <p:nvPicPr>
            <p:cNvPr id="7" name="Picture 17" descr="Recurso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2421" y="4071081"/>
              <a:ext cx="1216932" cy="522130"/>
            </a:xfrm>
            <a:prstGeom prst="rect">
              <a:avLst/>
            </a:prstGeom>
          </p:spPr>
        </p:pic>
        <p:pic>
          <p:nvPicPr>
            <p:cNvPr id="8"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2421" y="4854261"/>
              <a:ext cx="1216932" cy="510067"/>
            </a:xfrm>
            <a:prstGeom prst="rect">
              <a:avLst/>
            </a:prstGeom>
          </p:spPr>
        </p:pic>
        <p:pic>
          <p:nvPicPr>
            <p:cNvPr id="9"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2421" y="5490108"/>
              <a:ext cx="1216932" cy="503421"/>
            </a:xfrm>
            <a:prstGeom prst="rect">
              <a:avLst/>
            </a:prstGeom>
          </p:spPr>
        </p:pic>
        <p:cxnSp>
          <p:nvCxnSpPr>
            <p:cNvPr id="10" name="Straight Connector 23"/>
            <p:cNvCxnSpPr/>
            <p:nvPr/>
          </p:nvCxnSpPr>
          <p:spPr>
            <a:xfrm>
              <a:off x="5819569" y="3961181"/>
              <a:ext cx="0" cy="746606"/>
            </a:xfrm>
            <a:prstGeom prst="line">
              <a:avLst/>
            </a:prstGeom>
            <a:ln w="28575" cmpd="sng">
              <a:solidFill>
                <a:srgbClr val="D8063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50"/>
            <p:cNvCxnSpPr/>
            <p:nvPr/>
          </p:nvCxnSpPr>
          <p:spPr>
            <a:xfrm>
              <a:off x="5819569" y="4946393"/>
              <a:ext cx="0" cy="346364"/>
            </a:xfrm>
            <a:prstGeom prst="line">
              <a:avLst/>
            </a:prstGeom>
            <a:ln w="28575" cmpd="sng">
              <a:solidFill>
                <a:srgbClr val="FC623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51"/>
            <p:cNvCxnSpPr/>
            <p:nvPr/>
          </p:nvCxnSpPr>
          <p:spPr>
            <a:xfrm>
              <a:off x="5819569" y="5485181"/>
              <a:ext cx="0" cy="472732"/>
            </a:xfrm>
            <a:prstGeom prst="line">
              <a:avLst/>
            </a:prstGeom>
            <a:ln w="28575" cmpd="sng">
              <a:solidFill>
                <a:srgbClr val="FEB032"/>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53"/>
            <p:cNvCxnSpPr/>
            <p:nvPr/>
          </p:nvCxnSpPr>
          <p:spPr>
            <a:xfrm>
              <a:off x="5819569" y="6059144"/>
              <a:ext cx="0" cy="279794"/>
            </a:xfrm>
            <a:prstGeom prst="line">
              <a:avLst/>
            </a:prstGeom>
            <a:ln w="28575" cmpd="sng">
              <a:solidFill>
                <a:srgbClr val="99ECF5"/>
              </a:solidFill>
            </a:ln>
            <a:effectLst/>
          </p:spPr>
          <p:style>
            <a:lnRef idx="2">
              <a:schemeClr val="accent1"/>
            </a:lnRef>
            <a:fillRef idx="0">
              <a:schemeClr val="accent1"/>
            </a:fillRef>
            <a:effectRef idx="1">
              <a:schemeClr val="accent1"/>
            </a:effectRef>
            <a:fontRef idx="minor">
              <a:schemeClr val="tx1"/>
            </a:fontRef>
          </p:style>
        </p:cxnSp>
      </p:grpSp>
      <p:sp>
        <p:nvSpPr>
          <p:cNvPr id="2" name="CuadroTexto 1"/>
          <p:cNvSpPr txBox="1"/>
          <p:nvPr/>
        </p:nvSpPr>
        <p:spPr>
          <a:xfrm>
            <a:off x="447926" y="2344101"/>
            <a:ext cx="36094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IDEAM comunica al Sistema Nacional para la Gestión del Riesgo de Desastres (SNGRD) y al Sistema Nacional Ambiental (SINA).</a:t>
            </a:r>
            <a:br>
              <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s-CO"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Bogotá D. C. </a:t>
            </a:r>
            <a:fld id="{0376E828-1238-4B20-9A83-7AEFED1EF645}" type="datetime4">
              <a:rPr kumimoji="0" lang="es-CO"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 de febrero de 2025</a:t>
            </a:fld>
            <a:b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Hora de actualización 12:</a:t>
            </a:r>
            <a:r>
              <a:rPr lang="es-CO" sz="1400" b="1" dirty="0">
                <a:solidFill>
                  <a:prstClr val="white"/>
                </a:solidFill>
                <a:latin typeface="Arial Narrow" panose="020B0606020202030204" pitchFamily="34" charset="0"/>
              </a:rPr>
              <a:t>3</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a:t>
            </a:r>
            <a:r>
              <a:rPr kumimoji="0" lang="es-CO" sz="1400" b="1" i="0" u="none" strike="noStrike" kern="1200" cap="none" spc="0" normalizeH="0" noProof="0" dirty="0">
                <a:ln>
                  <a:noFill/>
                </a:ln>
                <a:solidFill>
                  <a:prstClr val="white"/>
                </a:solidFill>
                <a:effectLst/>
                <a:uLnTx/>
                <a:uFillTx/>
                <a:latin typeface="Arial Narrow" panose="020B0606020202030204" pitchFamily="34" charset="0"/>
                <a:ea typeface="+mn-ea"/>
                <a:cs typeface="+mn-cs"/>
              </a:rPr>
              <a:t> </a:t>
            </a:r>
            <a:r>
              <a:rPr kumimoji="0" lang="es-CO"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HLC</a:t>
            </a:r>
          </a:p>
        </p:txBody>
      </p:sp>
      <p:sp>
        <p:nvSpPr>
          <p:cNvPr id="14" name="CuadroTexto 13"/>
          <p:cNvSpPr txBox="1"/>
          <p:nvPr/>
        </p:nvSpPr>
        <p:spPr>
          <a:xfrm>
            <a:off x="447926" y="4286476"/>
            <a:ext cx="18440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2400" b="1" dirty="0">
                <a:solidFill>
                  <a:srgbClr val="264890"/>
                </a:solidFill>
                <a:latin typeface="Arial Narrow" panose="020B0606020202030204" pitchFamily="34" charset="0"/>
              </a:rPr>
              <a:t>057</a:t>
            </a:r>
          </a:p>
        </p:txBody>
      </p:sp>
      <p:sp>
        <p:nvSpPr>
          <p:cNvPr id="3" name="Rectángulo 2"/>
          <p:cNvSpPr/>
          <p:nvPr/>
        </p:nvSpPr>
        <p:spPr>
          <a:xfrm>
            <a:off x="5763203" y="6472833"/>
            <a:ext cx="6096000" cy="307777"/>
          </a:xfrm>
          <a:prstGeom prst="rect">
            <a:avLst/>
          </a:prstGeom>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Alertas vigentes hasta </a:t>
            </a:r>
            <a:fld id="{68246EDC-BC2E-4124-98E5-2F0F84A99735}" type="datetime4">
              <a:rPr kumimoji="0" lang="es-ES" sz="1400" b="1" i="0" u="none" strike="noStrike" kern="1200" cap="none" spc="0" normalizeH="0" baseline="0" noProof="0" smtClean="0">
                <a:ln>
                  <a:noFill/>
                </a:ln>
                <a:solidFill>
                  <a:prstClr val="white"/>
                </a:solidFill>
                <a:effectLst/>
                <a:uLnTx/>
                <a:uFillTx/>
                <a:latin typeface="Arial Narrow" panose="020B0606020202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 de febrero de 2025</a:t>
            </a:fld>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 </a:t>
            </a:r>
            <a:r>
              <a:rPr lang="es-ES" sz="1400" b="1" dirty="0">
                <a:solidFill>
                  <a:prstClr val="white"/>
                </a:solidFill>
                <a:latin typeface="Arial Narrow" panose="020B0606020202030204" pitchFamily="34" charset="0"/>
              </a:rPr>
              <a:t>18</a:t>
            </a:r>
            <a:r>
              <a:rPr kumimoji="0" lang="es-ES"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:00 HLC. </a:t>
            </a:r>
          </a:p>
        </p:txBody>
      </p:sp>
      <p:sp>
        <p:nvSpPr>
          <p:cNvPr id="16" name="Rectángulo 15"/>
          <p:cNvSpPr/>
          <p:nvPr/>
        </p:nvSpPr>
        <p:spPr>
          <a:xfrm>
            <a:off x="6757258" y="1128028"/>
            <a:ext cx="4383953" cy="22929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7" action="ppaction://hlinksldjump"/>
              </a:rPr>
              <a:t>Lo más destacado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8" action="ppaction://hlinksldjump"/>
              </a:rPr>
              <a:t>Precipitación</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9" action="ppaction://hlinksldjump"/>
              </a:rPr>
              <a:t>Temperaturas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Alerta por descensos significativos de las temperaturas mínimas del aire</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1" action="ppaction://hlinksldjump"/>
              </a:rPr>
              <a:t>Condiciones Hidrometeorológicas actuales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rId10" action="ppaction://hlinksldjump"/>
              </a:rPr>
              <a:t>Pronóstico de precipitación de las próximas 24 horas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Pronóstico condiciones meteorológicas adicionales</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Hidrológicas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Deslizamientos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Seguimiento y Pronóstico de las Amenazas por Incendios</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Mar Caribe Colombiano</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vigentes Océano Pacífico Nacional</a:t>
            </a:r>
            <a:b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rPr>
            </a:br>
            <a:r>
              <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hlinkClick r:id="" action="ppaction://noaction"/>
              </a:rPr>
              <a:t>Alertas Meteomarinas por Ciclón Tropical Mar Caribe Colombiano</a:t>
            </a:r>
            <a:endParaRPr kumimoji="0" lang="es-ES" sz="1100" b="0" i="0" u="none" strike="noStrike" kern="1200" cap="none" spc="0" normalizeH="0" baseline="0" noProof="0" dirty="0">
              <a:ln>
                <a:noFill/>
              </a:ln>
              <a:solidFill>
                <a:srgbClr val="E7E6E6">
                  <a:lumMod val="10000"/>
                </a:srgbClr>
              </a:solidFill>
              <a:effectLst/>
              <a:uLnTx/>
              <a:uFillTx/>
              <a:latin typeface="Arial Narrow" panose="020B0606020202030204" pitchFamily="34" charset="0"/>
              <a:ea typeface="+mn-ea"/>
              <a:cs typeface="+mn-cs"/>
            </a:endParaRPr>
          </a:p>
        </p:txBody>
      </p:sp>
    </p:spTree>
    <p:extLst>
      <p:ext uri="{BB962C8B-B14F-4D97-AF65-F5344CB8AC3E}">
        <p14:creationId xmlns:p14="http://schemas.microsoft.com/office/powerpoint/2010/main" val="2956377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84138"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955675" y="1260475"/>
          <a:ext cx="10417175" cy="4679948"/>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395675">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12039">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Lluvias</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a:latin typeface="Verdana" panose="020B0604030504040204" pitchFamily="34" charset="0"/>
                          <a:ea typeface="Verdana" panose="020B0604030504040204" pitchFamily="34" charset="0"/>
                          <a:sym typeface="Arial Narrow"/>
                        </a:rPr>
                        <a:t>Creciente por desembalse</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12039">
                <a:tc>
                  <a:txBody>
                    <a:bodyPr/>
                    <a:lstStyle/>
                    <a:p>
                      <a:pPr marL="0" marR="0" lvl="0" indent="0" algn="l" rtl="0">
                        <a:spcBef>
                          <a:spcPts val="0"/>
                        </a:spcBef>
                        <a:spcAft>
                          <a:spcPts val="0"/>
                        </a:spcAft>
                        <a:buNone/>
                      </a:pPr>
                      <a:endParaRPr sz="140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a:latin typeface="Verdana" panose="020B0604030504040204" pitchFamily="34" charset="0"/>
                          <a:ea typeface="Verdana" panose="020B0604030504040204" pitchFamily="34" charset="0"/>
                          <a:sym typeface="Arial Narrow"/>
                        </a:rPr>
                        <a:t>Inundación</a:t>
                      </a:r>
                      <a:endParaRPr sz="1100" b="1">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grpSp>
        <p:nvGrpSpPr>
          <p:cNvPr id="435238" name="Google Shape;7551;p321">
            <a:extLst>
              <a:ext uri="{FF2B5EF4-FFF2-40B4-BE49-F238E27FC236}">
                <a16:creationId xmlns:a16="http://schemas.microsoft.com/office/drawing/2014/main" id="{9BA74D96-57B4-78E3-D320-6AC5011B8315}"/>
              </a:ext>
            </a:extLst>
          </p:cNvPr>
          <p:cNvGrpSpPr>
            <a:grpSpLocks/>
          </p:cNvGrpSpPr>
          <p:nvPr/>
        </p:nvGrpSpPr>
        <p:grpSpPr bwMode="auto">
          <a:xfrm>
            <a:off x="1423988" y="1736725"/>
            <a:ext cx="519112" cy="4129088"/>
            <a:chOff x="1424373" y="1736835"/>
            <a:chExt cx="518522" cy="4128971"/>
          </a:xfrm>
        </p:grpSpPr>
        <p:pic>
          <p:nvPicPr>
            <p:cNvPr id="435240"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3250" y="2373034"/>
              <a:ext cx="454002" cy="42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1"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149" y="2995854"/>
              <a:ext cx="433853" cy="425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1453250" y="1736835"/>
              <a:ext cx="431653" cy="44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5243"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l="9357" r="2"/>
            <a:stretch>
              <a:fillRect/>
            </a:stretch>
          </p:blipFill>
          <p:spPr bwMode="auto">
            <a:xfrm>
              <a:off x="1424373" y="4847579"/>
              <a:ext cx="491145" cy="426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4"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6816" y="5440174"/>
              <a:ext cx="516079" cy="425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11145" r="26974"/>
            <a:stretch>
              <a:fillRect/>
            </a:stretch>
          </p:blipFill>
          <p:spPr bwMode="auto">
            <a:xfrm>
              <a:off x="1424373" y="3614437"/>
              <a:ext cx="472311" cy="42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524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1452149" y="4234734"/>
              <a:ext cx="462465" cy="447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b="18539"/>
          <a:stretch>
            <a:fillRect/>
          </a:stretch>
        </p:blipFill>
        <p:spPr bwMode="auto">
          <a:xfrm>
            <a:off x="1452563" y="1746250"/>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B29EB8EB-A1A7-7681-9EAD-0ADBCA72576A}"/>
              </a:ext>
            </a:extLst>
          </p:cNvPr>
          <p:cNvSpPr>
            <a:spLocks noGrp="1"/>
          </p:cNvSpPr>
          <p:nvPr>
            <p:ph type="body" sz="quarter" idx="4294967295"/>
          </p:nvPr>
        </p:nvSpPr>
        <p:spPr>
          <a:xfrm>
            <a:off x="4691065" y="5797549"/>
            <a:ext cx="4979987" cy="642939"/>
          </a:xfrm>
        </p:spPr>
        <p:txBody>
          <a:bodyPr rtlCol="0">
            <a:noAutofit/>
          </a:bodyPr>
          <a:lstStyle/>
          <a:p>
            <a:pPr marL="0" indent="0" defTabSz="913856">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856">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856">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856">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72" indent="-228472" defTabSz="913856">
              <a:spcBef>
                <a:spcPts val="0"/>
              </a:spcBef>
              <a:buClr>
                <a:srgbClr val="273D95"/>
              </a:buClr>
              <a:buSzPts val="900"/>
              <a:defRPr/>
            </a:pPr>
            <a:endParaRPr lang="es-ES" sz="500" b="1" dirty="0">
              <a:solidFill>
                <a:schemeClr val="tx2"/>
              </a:solidFill>
            </a:endParaRPr>
          </a:p>
        </p:txBody>
      </p:sp>
      <p:sp>
        <p:nvSpPr>
          <p:cNvPr id="436233" name="Google Shape;347;p9" descr="Recurso 25.png">
            <a:extLst>
              <a:ext uri="{FF2B5EF4-FFF2-40B4-BE49-F238E27FC236}">
                <a16:creationId xmlns:a16="http://schemas.microsoft.com/office/drawing/2014/main" id="{E20AFAA8-2A2C-DABA-56CA-544A3FB3D28A}"/>
              </a:ext>
            </a:extLst>
          </p:cNvPr>
          <p:cNvSpPr>
            <a:spLocks noChangeAspect="1" noChangeArrowheads="1"/>
          </p:cNvSpPr>
          <p:nvPr/>
        </p:nvSpPr>
        <p:spPr bwMode="auto">
          <a:xfrm>
            <a:off x="-617539" y="4735543"/>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04"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34" name="Google Shape;348;p9">
            <a:extLst>
              <a:ext uri="{FF2B5EF4-FFF2-40B4-BE49-F238E27FC236}">
                <a16:creationId xmlns:a16="http://schemas.microsoft.com/office/drawing/2014/main" id="{01EDB958-C652-5549-E95B-441C2ED41C2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5" name="Google Shape;349;p9">
            <a:extLst>
              <a:ext uri="{FF2B5EF4-FFF2-40B4-BE49-F238E27FC236}">
                <a16:creationId xmlns:a16="http://schemas.microsoft.com/office/drawing/2014/main" id="{3606393E-018A-5A67-45CF-76B91220917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463" y="1441449"/>
            <a:ext cx="357188"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6" name="Google Shape;350;p9">
            <a:extLst>
              <a:ext uri="{FF2B5EF4-FFF2-40B4-BE49-F238E27FC236}">
                <a16:creationId xmlns:a16="http://schemas.microsoft.com/office/drawing/2014/main" id="{32ECAAFF-71F7-9C84-1D1A-B53D49713E1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802" y="3035301"/>
            <a:ext cx="423863" cy="349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7" name="Google Shape;351;p9" descr="Recurso 32.png">
            <a:extLst>
              <a:ext uri="{FF2B5EF4-FFF2-40B4-BE49-F238E27FC236}">
                <a16:creationId xmlns:a16="http://schemas.microsoft.com/office/drawing/2014/main" id="{1292ABC3-608D-B08E-FC69-9939735A723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l="9357" r="2"/>
          <a:stretch>
            <a:fillRect/>
          </a:stretch>
        </p:blipFill>
        <p:spPr bwMode="auto">
          <a:xfrm>
            <a:off x="-547688" y="2625755"/>
            <a:ext cx="404813"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38" name="Google Shape;352;p9">
            <a:extLst>
              <a:ext uri="{FF2B5EF4-FFF2-40B4-BE49-F238E27FC236}">
                <a16:creationId xmlns:a16="http://schemas.microsoft.com/office/drawing/2014/main" id="{9EE534F2-6C54-CAF8-2FE9-CE0CA27F69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r="14565" b="27232"/>
          <a:stretch>
            <a:fillRect/>
          </a:stretch>
        </p:blipFill>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39" name="Google Shape;353;p9" descr="Recurso 37.png">
            <a:extLst>
              <a:ext uri="{FF2B5EF4-FFF2-40B4-BE49-F238E27FC236}">
                <a16:creationId xmlns:a16="http://schemas.microsoft.com/office/drawing/2014/main" id="{C3DC1B3C-4241-F20F-845B-D900268FE34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04"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6240" name="Google Shape;354;p9" descr="Recurso 31.png">
            <a:extLst>
              <a:ext uri="{FF2B5EF4-FFF2-40B4-BE49-F238E27FC236}">
                <a16:creationId xmlns:a16="http://schemas.microsoft.com/office/drawing/2014/main" id="{AAEA6C5E-2655-FF30-9F58-9958942271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11145" r="26974"/>
          <a:stretch>
            <a:fillRect/>
          </a:stretch>
        </p:blipFill>
        <p:spPr bwMode="auto">
          <a:xfrm>
            <a:off x="-547690" y="1847879"/>
            <a:ext cx="387351" cy="35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1" name="Google Shape;357;p9">
            <a:extLst>
              <a:ext uri="{FF2B5EF4-FFF2-40B4-BE49-F238E27FC236}">
                <a16:creationId xmlns:a16="http://schemas.microsoft.com/office/drawing/2014/main" id="{F46C15CA-ECC1-FC4D-8783-5E61C6AF902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2" name="Google Shape;358;p9">
            <a:extLst>
              <a:ext uri="{FF2B5EF4-FFF2-40B4-BE49-F238E27FC236}">
                <a16:creationId xmlns:a16="http://schemas.microsoft.com/office/drawing/2014/main" id="{71FC9A98-AF13-9A30-F35E-1BBBA38FA52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3" name="Google Shape;150;p1" descr="Recurso 25.png">
            <a:extLst>
              <a:ext uri="{FF2B5EF4-FFF2-40B4-BE49-F238E27FC236}">
                <a16:creationId xmlns:a16="http://schemas.microsoft.com/office/drawing/2014/main" id="{6C515CAD-1C56-06E2-AE99-98455F39D4C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4" name="Google Shape;158;p1" descr="Recurso 37.png">
            <a:extLst>
              <a:ext uri="{FF2B5EF4-FFF2-40B4-BE49-F238E27FC236}">
                <a16:creationId xmlns:a16="http://schemas.microsoft.com/office/drawing/2014/main" id="{B3D0D88B-1E58-2099-82B2-80F1D2145E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30226" y="57311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6245" name="Google Shape;5325;p223">
            <a:extLst>
              <a:ext uri="{FF2B5EF4-FFF2-40B4-BE49-F238E27FC236}">
                <a16:creationId xmlns:a16="http://schemas.microsoft.com/office/drawing/2014/main" id="{3CA98067-4B6B-F919-D6A3-E199BA81CB8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6246" name="Google Shape;201;p3">
            <a:extLst>
              <a:ext uri="{FF2B5EF4-FFF2-40B4-BE49-F238E27FC236}">
                <a16:creationId xmlns:a16="http://schemas.microsoft.com/office/drawing/2014/main" id="{726BE738-7A6A-E1BD-1976-0980C3E78708}"/>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11225">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11225">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11225">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11225">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11225"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0704"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dirty="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436247" name="AutoShape 2">
            <a:extLst>
              <a:ext uri="{FF2B5EF4-FFF2-40B4-BE49-F238E27FC236}">
                <a16:creationId xmlns:a16="http://schemas.microsoft.com/office/drawing/2014/main" id="{0FDBD567-17B0-273D-B941-B64F4C2E6BA0}"/>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04"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graphicFrame>
        <p:nvGraphicFramePr>
          <p:cNvPr id="31" name="Google Shape;711;p10">
            <a:extLst>
              <a:ext uri="{FF2B5EF4-FFF2-40B4-BE49-F238E27FC236}">
                <a16:creationId xmlns:a16="http://schemas.microsoft.com/office/drawing/2014/main" id="{6C5AC60F-F26B-52B1-BBA6-87B5C176B644}"/>
              </a:ext>
            </a:extLst>
          </p:cNvPr>
          <p:cNvGraphicFramePr>
            <a:graphicFrameLocks noGrp="1"/>
          </p:cNvGraphicFramePr>
          <p:nvPr/>
        </p:nvGraphicFramePr>
        <p:xfrm>
          <a:off x="12515851" y="688975"/>
          <a:ext cx="3348038" cy="3119438"/>
        </p:xfrm>
        <a:graphic>
          <a:graphicData uri="http://schemas.openxmlformats.org/drawingml/2006/table">
            <a:tbl>
              <a:tblPr/>
              <a:tblGrid>
                <a:gridCol w="1596647">
                  <a:extLst>
                    <a:ext uri="{9D8B030D-6E8A-4147-A177-3AD203B41FA5}">
                      <a16:colId xmlns:a16="http://schemas.microsoft.com/office/drawing/2014/main" val="20000"/>
                    </a:ext>
                  </a:extLst>
                </a:gridCol>
                <a:gridCol w="1751391">
                  <a:extLst>
                    <a:ext uri="{9D8B030D-6E8A-4147-A177-3AD203B41FA5}">
                      <a16:colId xmlns:a16="http://schemas.microsoft.com/office/drawing/2014/main" val="20001"/>
                    </a:ext>
                  </a:extLst>
                </a:gridCol>
              </a:tblGrid>
              <a:tr h="442863">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ROJAS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0000"/>
                    </a:solidFill>
                  </a:tcPr>
                </a:tc>
                <a:extLst>
                  <a:ext uri="{0D108BD9-81ED-4DB2-BD59-A6C34878D82A}">
                    <a16:rowId xmlns:a16="http://schemas.microsoft.com/office/drawing/2014/main" val="10000"/>
                  </a:ext>
                </a:extLst>
              </a:tr>
              <a:tr h="387205">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Magdalena -  </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Cauca</a:t>
                      </a:r>
                    </a:p>
                  </a:txBody>
                  <a:tcPr marL="21711" marR="21711" marT="10655" marB="1065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Inundación</a:t>
                      </a:r>
                    </a:p>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ES"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endPar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endParaRPr>
                    </a:p>
                  </a:txBody>
                  <a:tcPr marL="21711" marR="21711" marT="10655" marB="1065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NARANJAS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C000"/>
                    </a:solidFill>
                  </a:tcPr>
                </a:tc>
                <a:extLst>
                  <a:ext uri="{0D108BD9-81ED-4DB2-BD59-A6C34878D82A}">
                    <a16:rowId xmlns:a16="http://schemas.microsoft.com/office/drawing/2014/main" val="10002"/>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585155">
                <a:tc>
                  <a:txBody>
                    <a:bodyPr/>
                    <a:lstStyle>
                      <a:lvl1pPr>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ÁREA HIDROGRÁFICA</a:t>
                      </a:r>
                    </a:p>
                  </a:txBody>
                  <a:tcPr marL="16283" marR="16283" marT="7995" marB="7995"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rPr>
                        <a:t># ALERTAS  AMARILLAS POR CRECIENTES SÚBITAS Y/O INUNDACIONES</a:t>
                      </a:r>
                      <a:endParaRPr kumimoji="0" lang="es-CO" altLang="es-CO" sz="900" b="1" i="0" u="none" strike="noStrike" cap="none" normalizeH="0" baseline="0" dirty="0">
                        <a:ln>
                          <a:noFill/>
                        </a:ln>
                        <a:solidFill>
                          <a:sysClr val="windowText" lastClr="000000"/>
                        </a:solidFill>
                        <a:effectLst/>
                        <a:latin typeface="Verdana" panose="020B0604030504040204" pitchFamily="34" charset="0"/>
                        <a:ea typeface="+mn-ea"/>
                        <a:cs typeface="Arial" panose="020B0604020202020204" pitchFamily="34" charset="0"/>
                        <a:sym typeface="Verdana" panose="020B0604030504040204" pitchFamily="34" charset="0"/>
                      </a:endParaRPr>
                    </a:p>
                  </a:txBody>
                  <a:tcPr marL="16283" marR="16283" marT="7995" marB="7995"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4"/>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Caribe</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1</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r h="373020">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Pacífico</a:t>
                      </a:r>
                    </a:p>
                  </a:txBody>
                  <a:tcPr marL="28947" marR="28947" marT="14224" marB="14224" anchor="ctr" horzOverflow="overflow">
                    <a:lnL w="9525" cap="flat" cmpd="sng" algn="ctr">
                      <a:solidFill>
                        <a:srgbClr val="46AAC5"/>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rgbClr val="000000"/>
                        </a:buClr>
                        <a:buSzPts val="1200"/>
                        <a:buFont typeface="Arial" panose="020B0604020202020204" pitchFamily="34" charset="0"/>
                        <a:buNone/>
                        <a:tabLst/>
                      </a:pPr>
                      <a:r>
                        <a:rPr kumimoji="0" lang="es-CO" altLang="es-CO" sz="1200" b="1"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Verdana" panose="020B0604030504040204" pitchFamily="34" charset="0"/>
                        </a:rPr>
                        <a:t>5</a:t>
                      </a:r>
                    </a:p>
                  </a:txBody>
                  <a:tcPr marL="28947" marR="28947" marT="14224" marB="14224" anchor="ctr" horzOverflow="overflow">
                    <a:lnL w="9525" cap="flat" cmpd="sng" algn="ctr">
                      <a:solidFill>
                        <a:srgbClr val="46AAC5"/>
                      </a:solidFill>
                      <a:prstDash val="solid"/>
                      <a:round/>
                      <a:headEnd type="none" w="sm" len="sm"/>
                      <a:tailEnd type="none" w="sm" len="sm"/>
                    </a:lnL>
                    <a:lnR w="12700" cap="flat" cmpd="sng" algn="ctr">
                      <a:solidFill>
                        <a:srgbClr val="0070C0"/>
                      </a:solidFill>
                      <a:prstDash val="solid"/>
                      <a:round/>
                      <a:headEnd type="none" w="med" len="med"/>
                      <a:tailEnd type="none" w="med" len="med"/>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cxnSp>
        <p:nvCxnSpPr>
          <p:cNvPr id="19" name="Conector recto 18">
            <a:extLst>
              <a:ext uri="{FF2B5EF4-FFF2-40B4-BE49-F238E27FC236}">
                <a16:creationId xmlns:a16="http://schemas.microsoft.com/office/drawing/2014/main" id="{1E313FAF-209C-99E3-8822-349AAE519A4F}"/>
              </a:ext>
            </a:extLst>
          </p:cNvPr>
          <p:cNvCxnSpPr>
            <a:cxnSpLocks/>
          </p:cNvCxnSpPr>
          <p:nvPr/>
        </p:nvCxnSpPr>
        <p:spPr>
          <a:xfrm>
            <a:off x="4816477" y="3592416"/>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AutoShape 2">
            <a:extLst>
              <a:ext uri="{FF2B5EF4-FFF2-40B4-BE49-F238E27FC236}">
                <a16:creationId xmlns:a16="http://schemas.microsoft.com/office/drawing/2014/main" id="{E66657A6-1D4C-99E2-25A7-DF024FAAD2FF}"/>
              </a:ext>
            </a:extLst>
          </p:cNvPr>
          <p:cNvSpPr>
            <a:spLocks noChangeAspect="1" noChangeArrowheads="1"/>
          </p:cNvSpPr>
          <p:nvPr/>
        </p:nvSpPr>
        <p:spPr bwMode="auto">
          <a:xfrm>
            <a:off x="9499644" y="3778297"/>
            <a:ext cx="261937"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912813">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912813"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2065"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9" name="AutoShape 2">
            <a:extLst>
              <a:ext uri="{FF2B5EF4-FFF2-40B4-BE49-F238E27FC236}">
                <a16:creationId xmlns:a16="http://schemas.microsoft.com/office/drawing/2014/main" id="{59FB6B84-11A6-53EC-A1D6-64C9556BBC6A}"/>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defRPr>
                <a:solidFill>
                  <a:schemeClr val="tx1"/>
                </a:solidFill>
                <a:latin typeface="Calibri" panose="020F0502020204030204" pitchFamily="34" charset="0"/>
              </a:defRPr>
            </a:lvl1pPr>
            <a:lvl2pPr marL="742950" indent="-285750" defTabSz="911225">
              <a:defRPr>
                <a:solidFill>
                  <a:schemeClr val="tx1"/>
                </a:solidFill>
                <a:latin typeface="Calibri" panose="020F0502020204030204" pitchFamily="34" charset="0"/>
              </a:defRPr>
            </a:lvl2pPr>
            <a:lvl3pPr marL="1143000" indent="-228600" defTabSz="911225">
              <a:defRPr>
                <a:solidFill>
                  <a:schemeClr val="tx1"/>
                </a:solidFill>
                <a:latin typeface="Calibri" panose="020F0502020204030204" pitchFamily="34" charset="0"/>
              </a:defRPr>
            </a:lvl3pPr>
            <a:lvl4pPr marL="1600200" indent="-228600" defTabSz="911225">
              <a:defRPr>
                <a:solidFill>
                  <a:schemeClr val="tx1"/>
                </a:solidFill>
                <a:latin typeface="Calibri" panose="020F0502020204030204" pitchFamily="34" charset="0"/>
              </a:defRPr>
            </a:lvl4pPr>
            <a:lvl5pPr marL="2057400" indent="-228600" defTabSz="911225">
              <a:defRPr>
                <a:solidFill>
                  <a:schemeClr val="tx1"/>
                </a:solidFill>
                <a:latin typeface="Calibri" panose="020F0502020204030204" pitchFamily="34" charset="0"/>
              </a:defRPr>
            </a:lvl5pPr>
            <a:lvl6pPr marL="2514600" indent="-228600" defTabSz="911225" fontAlgn="base">
              <a:spcBef>
                <a:spcPct val="0"/>
              </a:spcBef>
              <a:spcAft>
                <a:spcPct val="0"/>
              </a:spcAft>
              <a:defRPr>
                <a:solidFill>
                  <a:schemeClr val="tx1"/>
                </a:solidFill>
                <a:latin typeface="Calibri" panose="020F0502020204030204" pitchFamily="34" charset="0"/>
              </a:defRPr>
            </a:lvl6pPr>
            <a:lvl7pPr marL="2971800" indent="-228600" defTabSz="911225" fontAlgn="base">
              <a:spcBef>
                <a:spcPct val="0"/>
              </a:spcBef>
              <a:spcAft>
                <a:spcPct val="0"/>
              </a:spcAft>
              <a:defRPr>
                <a:solidFill>
                  <a:schemeClr val="tx1"/>
                </a:solidFill>
                <a:latin typeface="Calibri" panose="020F0502020204030204" pitchFamily="34" charset="0"/>
              </a:defRPr>
            </a:lvl7pPr>
            <a:lvl8pPr marL="3429000" indent="-228600" defTabSz="911225" fontAlgn="base">
              <a:spcBef>
                <a:spcPct val="0"/>
              </a:spcBef>
              <a:spcAft>
                <a:spcPct val="0"/>
              </a:spcAft>
              <a:defRPr>
                <a:solidFill>
                  <a:schemeClr val="tx1"/>
                </a:solidFill>
                <a:latin typeface="Calibri" panose="020F0502020204030204" pitchFamily="34" charset="0"/>
              </a:defRPr>
            </a:lvl8pPr>
            <a:lvl9pPr marL="3886200" indent="-228600" defTabSz="911225" fontAlgn="base">
              <a:spcBef>
                <a:spcPct val="0"/>
              </a:spcBef>
              <a:spcAft>
                <a:spcPct val="0"/>
              </a:spcAft>
              <a:defRPr>
                <a:solidFill>
                  <a:schemeClr val="tx1"/>
                </a:solidFill>
                <a:latin typeface="Calibri" panose="020F0502020204030204" pitchFamily="34" charset="0"/>
              </a:defRPr>
            </a:lvl9pPr>
          </a:lstStyle>
          <a:p>
            <a:pPr marL="0" marR="0" lvl="0" indent="0" algn="l" defTabSz="910704"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5BFB1788-0D04-EC4E-5182-2B806D862B84}"/>
              </a:ext>
            </a:extLst>
          </p:cNvPr>
          <p:cNvSpPr txBox="1">
            <a:spLocks/>
          </p:cNvSpPr>
          <p:nvPr/>
        </p:nvSpPr>
        <p:spPr>
          <a:xfrm>
            <a:off x="4791077" y="1095405"/>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63EC3386-5DE6-046C-422A-43FC478A6831}"/>
              </a:ext>
            </a:extLst>
          </p:cNvPr>
          <p:cNvSpPr txBox="1">
            <a:spLocks/>
          </p:cNvSpPr>
          <p:nvPr/>
        </p:nvSpPr>
        <p:spPr>
          <a:xfrm>
            <a:off x="5386496" y="3694512"/>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6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57505F52-9782-1353-F757-FD3ECD357B45}"/>
              </a:ext>
            </a:extLst>
          </p:cNvPr>
          <p:cNvSpPr txBox="1">
            <a:spLocks/>
          </p:cNvSpPr>
          <p:nvPr/>
        </p:nvSpPr>
        <p:spPr>
          <a:xfrm>
            <a:off x="8685244" y="3693002"/>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6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pic>
        <p:nvPicPr>
          <p:cNvPr id="50" name="Imagen 49">
            <a:extLst>
              <a:ext uri="{FF2B5EF4-FFF2-40B4-BE49-F238E27FC236}">
                <a16:creationId xmlns:a16="http://schemas.microsoft.com/office/drawing/2014/main" id="{922BD007-E07F-6C46-527B-5FE2006DB9A5}"/>
              </a:ext>
            </a:extLst>
          </p:cNvPr>
          <p:cNvPicPr>
            <a:picLocks noChangeAspect="1"/>
          </p:cNvPicPr>
          <p:nvPr/>
        </p:nvPicPr>
        <p:blipFill>
          <a:blip r:embed="rId14" r:link="rId15" cstate="print">
            <a:extLst>
              <a:ext uri="{28A0092B-C50C-407E-A947-70E740481C1C}">
                <a14:useLocalDpi xmlns:a14="http://schemas.microsoft.com/office/drawing/2010/main" val="0"/>
              </a:ext>
            </a:extLst>
          </a:blip>
          <a:srcRect/>
          <a:stretch>
            <a:fillRect/>
          </a:stretch>
        </p:blipFill>
        <p:spPr>
          <a:xfrm>
            <a:off x="5855259" y="4106475"/>
            <a:ext cx="2167200" cy="929852"/>
          </a:xfrm>
          <a:prstGeom prst="rect">
            <a:avLst/>
          </a:prstGeom>
        </p:spPr>
      </p:pic>
      <p:pic>
        <p:nvPicPr>
          <p:cNvPr id="54" name="Imagen 53">
            <a:extLst>
              <a:ext uri="{FF2B5EF4-FFF2-40B4-BE49-F238E27FC236}">
                <a16:creationId xmlns:a16="http://schemas.microsoft.com/office/drawing/2014/main" id="{219B649C-7CFE-D842-A390-7FF0904EE24F}"/>
              </a:ext>
            </a:extLst>
          </p:cNvPr>
          <p:cNvPicPr>
            <a:picLocks noChangeAspect="1"/>
          </p:cNvPicPr>
          <p:nvPr/>
        </p:nvPicPr>
        <p:blipFill rotWithShape="1">
          <a:blip r:embed="rId16" r:link="rId17" cstate="print">
            <a:extLst>
              <a:ext uri="{28A0092B-C50C-407E-A947-70E740481C1C}">
                <a14:useLocalDpi xmlns:a14="http://schemas.microsoft.com/office/drawing/2010/main" val="0"/>
              </a:ext>
            </a:extLst>
          </a:blip>
          <a:srcRect t="1" b="-25096"/>
          <a:stretch>
            <a:fillRect/>
          </a:stretch>
        </p:blipFill>
        <p:spPr>
          <a:xfrm>
            <a:off x="12772104" y="4229523"/>
            <a:ext cx="3060000" cy="573415"/>
          </a:xfrm>
          <a:prstGeom prst="rect">
            <a:avLst/>
          </a:prstGeom>
        </p:spPr>
      </p:pic>
      <p:pic>
        <p:nvPicPr>
          <p:cNvPr id="6" name="Google Shape;3085;p17">
            <a:extLst>
              <a:ext uri="{FF2B5EF4-FFF2-40B4-BE49-F238E27FC236}">
                <a16:creationId xmlns:a16="http://schemas.microsoft.com/office/drawing/2014/main" id="{51276281-C3C3-7F2F-D28A-48C23C6A9D95}"/>
              </a:ext>
            </a:extLst>
          </p:cNvPr>
          <p:cNvPicPr preferRelativeResize="0">
            <a:picLocks noChangeAspect="1" noChangeArrowheads="1"/>
          </p:cNvPicPr>
          <p:nvPr/>
        </p:nvPicPr>
        <p:blipFill>
          <a:blip r:embed="rId18" r:link="rId19" cstate="print">
            <a:extLst>
              <a:ext uri="{28A0092B-C50C-407E-A947-70E740481C1C}">
                <a14:useLocalDpi xmlns:a14="http://schemas.microsoft.com/office/drawing/2010/main" val="0"/>
              </a:ext>
            </a:extLst>
          </a:blip>
          <a:srcRect/>
          <a:stretch>
            <a:fillRect/>
          </a:stretch>
        </p:blipFill>
        <p:spPr bwMode="auto">
          <a:xfrm>
            <a:off x="161925" y="952607"/>
            <a:ext cx="4241800" cy="548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Google Shape;6137;p257">
            <a:extLst>
              <a:ext uri="{FF2B5EF4-FFF2-40B4-BE49-F238E27FC236}">
                <a16:creationId xmlns:a16="http://schemas.microsoft.com/office/drawing/2014/main" id="{CC048891-317C-1AA3-8601-66E0CA7384ED}"/>
              </a:ext>
            </a:extLst>
          </p:cNvPr>
          <p:cNvSpPr>
            <a:spLocks noChangeAspect="1" noChangeArrowheads="1"/>
          </p:cNvSpPr>
          <p:nvPr/>
        </p:nvSpPr>
        <p:spPr bwMode="auto">
          <a:xfrm>
            <a:off x="1524029" y="262416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7189"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Imagen 16">
            <a:extLst>
              <a:ext uri="{FF2B5EF4-FFF2-40B4-BE49-F238E27FC236}">
                <a16:creationId xmlns:a16="http://schemas.microsoft.com/office/drawing/2014/main" id="{A625DC32-7885-85E6-DD6A-39223EEE3198}"/>
              </a:ext>
            </a:extLst>
          </p:cNvPr>
          <p:cNvPicPr>
            <a:picLocks noChangeAspect="1"/>
          </p:cNvPicPr>
          <p:nvPr/>
        </p:nvPicPr>
        <p:blipFill rotWithShape="1">
          <a:blip r:embed="rId20" r:link="rId17" cstate="print">
            <a:extLst>
              <a:ext uri="{28A0092B-C50C-407E-A947-70E740481C1C}">
                <a14:useLocalDpi xmlns:a14="http://schemas.microsoft.com/office/drawing/2010/main" val="0"/>
              </a:ext>
            </a:extLst>
          </a:blip>
          <a:srcRect t="68383" b="-1"/>
          <a:stretch>
            <a:fillRect/>
          </a:stretch>
        </p:blipFill>
        <p:spPr>
          <a:xfrm>
            <a:off x="6373039" y="3252676"/>
            <a:ext cx="3280552" cy="237941"/>
          </a:xfrm>
          <a:prstGeom prst="rect">
            <a:avLst/>
          </a:prstGeom>
        </p:spPr>
      </p:pic>
      <p:pic>
        <p:nvPicPr>
          <p:cNvPr id="7" name="Imagen 6" descr="Interfaz de usuario gráfica, Texto, Aplicación&#10;&#10;Descripción generada automáticamente">
            <a:extLst>
              <a:ext uri="{FF2B5EF4-FFF2-40B4-BE49-F238E27FC236}">
                <a16:creationId xmlns:a16="http://schemas.microsoft.com/office/drawing/2014/main" id="{2E2888D1-FD9E-B2CE-1B2A-9D05585F95B1}"/>
              </a:ext>
            </a:extLst>
          </p:cNvPr>
          <p:cNvPicPr>
            <a:picLocks noChangeAspect="1"/>
          </p:cNvPicPr>
          <p:nvPr/>
        </p:nvPicPr>
        <p:blipFill>
          <a:blip r:embed="rId21" r:link="rId22" cstate="print">
            <a:extLst>
              <a:ext uri="{28A0092B-C50C-407E-A947-70E740481C1C}">
                <a14:useLocalDpi xmlns:a14="http://schemas.microsoft.com/office/drawing/2010/main" val="0"/>
              </a:ext>
            </a:extLst>
          </a:blip>
          <a:stretch>
            <a:fillRect/>
          </a:stretch>
        </p:blipFill>
        <p:spPr>
          <a:xfrm>
            <a:off x="4771659" y="1387133"/>
            <a:ext cx="2167200" cy="1194141"/>
          </a:xfrm>
          <a:prstGeom prst="rect">
            <a:avLst/>
          </a:prstGeom>
        </p:spPr>
      </p:pic>
      <p:pic>
        <p:nvPicPr>
          <p:cNvPr id="11" name="Imagen 10" descr="Interfaz de usuario gráfica, Texto, Aplicación&#10;&#10;Descripción generada automáticamente">
            <a:extLst>
              <a:ext uri="{FF2B5EF4-FFF2-40B4-BE49-F238E27FC236}">
                <a16:creationId xmlns:a16="http://schemas.microsoft.com/office/drawing/2014/main" id="{E69DF95F-4C33-BE5F-DB6D-1AB21A94EEB4}"/>
              </a:ext>
            </a:extLst>
          </p:cNvPr>
          <p:cNvPicPr>
            <a:picLocks noChangeAspect="1"/>
          </p:cNvPicPr>
          <p:nvPr/>
        </p:nvPicPr>
        <p:blipFill>
          <a:blip r:embed="rId23" r:link="rId24" cstate="print">
            <a:extLst>
              <a:ext uri="{28A0092B-C50C-407E-A947-70E740481C1C}">
                <a14:useLocalDpi xmlns:a14="http://schemas.microsoft.com/office/drawing/2010/main" val="0"/>
              </a:ext>
            </a:extLst>
          </a:blip>
          <a:stretch>
            <a:fillRect/>
          </a:stretch>
        </p:blipFill>
        <p:spPr>
          <a:xfrm>
            <a:off x="8927332" y="4062774"/>
            <a:ext cx="2167200" cy="443361"/>
          </a:xfrm>
          <a:prstGeom prst="rect">
            <a:avLst/>
          </a:prstGeom>
        </p:spPr>
      </p:pic>
      <p:pic>
        <p:nvPicPr>
          <p:cNvPr id="16" name="Imagen 15" descr="Tabla&#10;&#10;Descripción generada automáticamente">
            <a:extLst>
              <a:ext uri="{FF2B5EF4-FFF2-40B4-BE49-F238E27FC236}">
                <a16:creationId xmlns:a16="http://schemas.microsoft.com/office/drawing/2014/main" id="{65C2CAEA-3DE8-10FC-24E4-6606D1E888D1}"/>
              </a:ext>
            </a:extLst>
          </p:cNvPr>
          <p:cNvPicPr>
            <a:picLocks/>
          </p:cNvPicPr>
          <p:nvPr/>
        </p:nvPicPr>
        <p:blipFill>
          <a:blip r:embed="rId25" r:link="rId26" cstate="print">
            <a:extLst>
              <a:ext uri="{28A0092B-C50C-407E-A947-70E740481C1C}">
                <a14:useLocalDpi xmlns:a14="http://schemas.microsoft.com/office/drawing/2010/main" val="0"/>
              </a:ext>
            </a:extLst>
          </a:blip>
          <a:stretch>
            <a:fillRect/>
          </a:stretch>
        </p:blipFill>
        <p:spPr>
          <a:xfrm>
            <a:off x="9391647" y="1387134"/>
            <a:ext cx="2167200" cy="1684582"/>
          </a:xfrm>
          <a:prstGeom prst="rect">
            <a:avLst/>
          </a:prstGeom>
        </p:spPr>
      </p:pic>
      <p:pic>
        <p:nvPicPr>
          <p:cNvPr id="39" name="Imagen 38">
            <a:extLst>
              <a:ext uri="{FF2B5EF4-FFF2-40B4-BE49-F238E27FC236}">
                <a16:creationId xmlns:a16="http://schemas.microsoft.com/office/drawing/2014/main" id="{77ACE24F-E4ED-9B9F-24AF-EC504E667F3C}"/>
              </a:ext>
            </a:extLst>
          </p:cNvPr>
          <p:cNvPicPr>
            <a:picLocks/>
          </p:cNvPicPr>
          <p:nvPr/>
        </p:nvPicPr>
        <p:blipFill>
          <a:blip r:embed="rId27" r:link="rId28" cstate="print">
            <a:extLst>
              <a:ext uri="{28A0092B-C50C-407E-A947-70E740481C1C}">
                <a14:useLocalDpi xmlns:a14="http://schemas.microsoft.com/office/drawing/2010/main" val="0"/>
              </a:ext>
            </a:extLst>
          </a:blip>
          <a:srcRect/>
          <a:stretch>
            <a:fillRect/>
          </a:stretch>
        </p:blipFill>
        <p:spPr>
          <a:xfrm>
            <a:off x="7079145" y="1387134"/>
            <a:ext cx="2167200" cy="1684582"/>
          </a:xfrm>
          <a:prstGeom prst="rect">
            <a:avLst/>
          </a:prstGeom>
        </p:spPr>
      </p:pic>
      <p:grpSp>
        <p:nvGrpSpPr>
          <p:cNvPr id="21" name="Grupo 20">
            <a:extLst>
              <a:ext uri="{FF2B5EF4-FFF2-40B4-BE49-F238E27FC236}">
                <a16:creationId xmlns:a16="http://schemas.microsoft.com/office/drawing/2014/main" id="{2D520575-B774-2FAA-2A1A-D3033F49414C}"/>
              </a:ext>
            </a:extLst>
          </p:cNvPr>
          <p:cNvGrpSpPr/>
          <p:nvPr/>
        </p:nvGrpSpPr>
        <p:grpSpPr>
          <a:xfrm>
            <a:off x="9731381" y="5519943"/>
            <a:ext cx="2172003" cy="1099589"/>
            <a:chOff x="9731381" y="5519942"/>
            <a:chExt cx="2172003" cy="1099589"/>
          </a:xfrm>
        </p:grpSpPr>
        <p:sp>
          <p:nvSpPr>
            <p:cNvPr id="10" name="Rectángulo redondeado 29">
              <a:extLst>
                <a:ext uri="{FF2B5EF4-FFF2-40B4-BE49-F238E27FC236}">
                  <a16:creationId xmlns:a16="http://schemas.microsoft.com/office/drawing/2014/main" id="{91DCFC4A-524D-F3AA-E66B-1EFBC16D561E}"/>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267"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18" name="Imagen 17">
              <a:extLst>
                <a:ext uri="{FF2B5EF4-FFF2-40B4-BE49-F238E27FC236}">
                  <a16:creationId xmlns:a16="http://schemas.microsoft.com/office/drawing/2014/main" id="{4810AA52-D141-1977-9E4E-3B61AD339469}"/>
                </a:ext>
              </a:extLst>
            </p:cNvPr>
            <p:cNvPicPr>
              <a:picLocks noChangeAspect="1"/>
            </p:cNvPicPr>
            <p:nvPr/>
          </p:nvPicPr>
          <p:blipFill>
            <a:blip r:embed="rId29"/>
            <a:stretch>
              <a:fillRect/>
            </a:stretch>
          </p:blipFill>
          <p:spPr>
            <a:xfrm>
              <a:off x="10211343" y="5548995"/>
              <a:ext cx="1209184" cy="612094"/>
            </a:xfrm>
            <a:prstGeom prst="rect">
              <a:avLst/>
            </a:prstGeom>
          </p:spPr>
        </p:pic>
      </p:grpSp>
      <p:sp>
        <p:nvSpPr>
          <p:cNvPr id="20" name="Marcador de texto 3">
            <a:extLst>
              <a:ext uri="{FF2B5EF4-FFF2-40B4-BE49-F238E27FC236}">
                <a16:creationId xmlns:a16="http://schemas.microsoft.com/office/drawing/2014/main" id="{F788876A-8B59-A04E-27B3-6FF8703B37E9}"/>
              </a:ext>
            </a:extLst>
          </p:cNvPr>
          <p:cNvSpPr txBox="1">
            <a:spLocks/>
          </p:cNvSpPr>
          <p:nvPr/>
        </p:nvSpPr>
        <p:spPr bwMode="auto">
          <a:xfrm>
            <a:off x="9731381" y="6173789"/>
            <a:ext cx="2248691"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856"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30"/>
              </a:rPr>
              <a:t>https://fews.ideam.gov.co/visorfews/nacional/estacion</a:t>
            </a:r>
            <a:endParaRPr kumimoji="0" lang="es-MX" sz="1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436232" name="Google Shape;698;p13" descr="Recurso 24.png">
            <a:extLst>
              <a:ext uri="{FF2B5EF4-FFF2-40B4-BE49-F238E27FC236}">
                <a16:creationId xmlns:a16="http://schemas.microsoft.com/office/drawing/2014/main" id="{864B3813-6758-F9F4-5A3C-23635251BA86}"/>
              </a:ext>
            </a:extLst>
          </p:cNvPr>
          <p:cNvPicPr preferRelativeResize="0">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2633D19E-13DC-97F3-2EAF-A5EA6AFC78B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3365108715"/>
      </p:ext>
    </p:extLst>
  </p:cSld>
  <p:clrMapOvr>
    <a:masterClrMapping/>
  </p:clrMapOvr>
  <p:transition spd="slow" advTm="2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7B022-C324-7784-CAF2-06E32F4D20AE}"/>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7E507625-F6B6-DE44-B0E8-9351E6BFD00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5677" y="1014928"/>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4036AE38-D812-360A-CC3F-B81F7CD65B48}"/>
              </a:ext>
            </a:extLst>
          </p:cNvPr>
          <p:cNvSpPr>
            <a:spLocks noChangeAspect="1" noChangeArrowheads="1"/>
          </p:cNvSpPr>
          <p:nvPr/>
        </p:nvSpPr>
        <p:spPr bwMode="auto">
          <a:xfrm>
            <a:off x="-617539" y="473554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705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63B1DF97-C229-AC78-32C9-5792D59FB9B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2833DB43-C476-ED70-5A25-C5DFCB16312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C0D2970C-21D9-AF37-31E6-F9FB3FD992F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4F4D6EE4-575D-CF95-91E7-92BE3181B5D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87E31A89-85B8-AC09-9E9F-2BA4B0E280A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5011"/>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B59EC073-8F35-8C22-845E-215290CB3E63}"/>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513" y="29337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F13A6965-295F-6B37-6483-9FC363B56497}"/>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1324011"/>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D3D775B2-94ED-C2B8-CC88-6A07B067827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6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52C565AC-3CA9-393E-DC69-03A95BD697B2}"/>
              </a:ext>
            </a:extLst>
          </p:cNvPr>
          <p:cNvSpPr>
            <a:spLocks noChangeAspect="1" noChangeArrowheads="1"/>
          </p:cNvSpPr>
          <p:nvPr/>
        </p:nvSpPr>
        <p:spPr bwMode="auto">
          <a:xfrm>
            <a:off x="1524035" y="262417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92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38BEF03A-DA38-8EF1-659A-946203D7D7D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214" y="1951273"/>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37;p257">
            <a:extLst>
              <a:ext uri="{FF2B5EF4-FFF2-40B4-BE49-F238E27FC236}">
                <a16:creationId xmlns:a16="http://schemas.microsoft.com/office/drawing/2014/main" id="{51CB85CF-0DE7-1BEA-78BF-8D1D465EDDCA}"/>
              </a:ext>
            </a:extLst>
          </p:cNvPr>
          <p:cNvSpPr>
            <a:spLocks noChangeAspect="1" noChangeArrowheads="1"/>
          </p:cNvSpPr>
          <p:nvPr/>
        </p:nvSpPr>
        <p:spPr bwMode="auto">
          <a:xfrm>
            <a:off x="1524035" y="262417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92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850E70E9-D238-C741-5C7B-2F715F2BB0E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50" y="236767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42;p15">
            <a:extLst>
              <a:ext uri="{FF2B5EF4-FFF2-40B4-BE49-F238E27FC236}">
                <a16:creationId xmlns:a16="http://schemas.microsoft.com/office/drawing/2014/main" id="{80E62CD9-76E2-15F9-FA6C-21BD162F43CC}"/>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21310" y="252313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42;p15">
            <a:extLst>
              <a:ext uri="{FF2B5EF4-FFF2-40B4-BE49-F238E27FC236}">
                <a16:creationId xmlns:a16="http://schemas.microsoft.com/office/drawing/2014/main" id="{E503A73F-C28E-DF58-46ED-166041C47947}"/>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98140" y="238862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D593499D-97A9-309F-D129-F88ED51FF304}"/>
              </a:ext>
            </a:extLst>
          </p:cNvPr>
          <p:cNvGraphicFramePr>
            <a:graphicFrameLocks noGrp="1"/>
          </p:cNvGraphicFramePr>
          <p:nvPr/>
        </p:nvGraphicFramePr>
        <p:xfrm>
          <a:off x="4554677" y="1317286"/>
          <a:ext cx="7428541" cy="5030524"/>
        </p:xfrm>
        <a:graphic>
          <a:graphicData uri="http://schemas.openxmlformats.org/drawingml/2006/table">
            <a:tbl>
              <a:tblPr/>
              <a:tblGrid>
                <a:gridCol w="1321784">
                  <a:extLst>
                    <a:ext uri="{9D8B030D-6E8A-4147-A177-3AD203B41FA5}">
                      <a16:colId xmlns:a16="http://schemas.microsoft.com/office/drawing/2014/main" val="20000"/>
                    </a:ext>
                  </a:extLst>
                </a:gridCol>
                <a:gridCol w="6106757">
                  <a:extLst>
                    <a:ext uri="{9D8B030D-6E8A-4147-A177-3AD203B41FA5}">
                      <a16:colId xmlns:a16="http://schemas.microsoft.com/office/drawing/2014/main" val="20001"/>
                    </a:ext>
                  </a:extLst>
                </a:gridCol>
              </a:tblGrid>
              <a:tr h="15103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9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49237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Alerta puntual: </a:t>
                      </a:r>
                      <a:r>
                        <a:rPr lang="es-CO" sz="1100" b="0" u="none" strike="noStrike" dirty="0">
                          <a:solidFill>
                            <a:schemeClr val="dk1"/>
                          </a:solidFill>
                          <a:latin typeface="Verdana" panose="020B0604030504040204" pitchFamily="34" charset="0"/>
                          <a:ea typeface="Verdana" panose="020B0604030504040204" pitchFamily="34" charset="0"/>
                          <a:cs typeface="Arial Narrow"/>
                          <a:sym typeface="Arial Narrow"/>
                        </a:rPr>
                        <a:t>inundaciones en zonas rural y urbana del municipio de Coveñas, Sucre  (26/02/2025).</a:t>
                      </a:r>
                      <a:endPar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432907238"/>
                  </a:ext>
                </a:extLst>
              </a:tr>
              <a:tr h="79180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Pacífico</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ES" sz="11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r>
                        <a:rPr lang="es-ES" sz="11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ES" sz="11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reportan varias familias afectadas por inundaciones en el municipio de Bojayá (23/02/2025).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11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1100" u="none" strike="noStrike" cap="none" dirty="0">
                          <a:latin typeface="Verdana" panose="020B0604030504040204" pitchFamily="34" charset="0"/>
                          <a:ea typeface="Verdana" panose="020B0604030504040204" pitchFamily="34" charset="0"/>
                          <a:cs typeface="Arial Narrow"/>
                          <a:sym typeface="Arial Narrow"/>
                        </a:rPr>
                        <a:t>y sus aportantes. </a:t>
                      </a:r>
                      <a:r>
                        <a:rPr lang="es-CO" sz="11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11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reportan varias familias afectadas por inundaciones en el municipio de Bojayá (23/02/2025).</a:t>
                      </a:r>
                      <a:endPar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35581568"/>
                  </a:ext>
                </a:extLst>
              </a:tr>
              <a:tr h="1322970">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los ríos Claro, Jamundí, Pance y sus afluentes. Se recomienda especial atención al municipio de Jamundí, Valle del Cauca (25/02/2025).</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100" b="1"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Alerta puntual: </a:t>
                      </a:r>
                      <a:r>
                        <a:rPr lang="es-CO" sz="11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inundaciones por desbordamiento de quebradas en la cabecera municipal de Calarcá (25/02/2024).</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100" u="none" strike="noStrike" cap="none" dirty="0">
                          <a:latin typeface="Verdana" panose="020B0604030504040204" pitchFamily="34" charset="0"/>
                          <a:ea typeface="Verdana" panose="020B0604030504040204" pitchFamily="34" charset="0"/>
                          <a:cs typeface="Arial Narrow"/>
                          <a:sym typeface="Arial Narrow"/>
                        </a:rPr>
                        <a:t>Crecientes súbitas en el río Medellín y sus aportantes en el Valle de Aburra. Se recomienda estar atentos en las quebradas La Presidenta, La Muñoz, La Magdalena, La Santa Elena, La Iguana, La Madera, La Loca, La </a:t>
                      </a:r>
                      <a:r>
                        <a:rPr lang="es-CO" sz="1100" u="none" strike="noStrike" cap="none" dirty="0" err="1">
                          <a:latin typeface="Verdana" panose="020B0604030504040204" pitchFamily="34" charset="0"/>
                          <a:ea typeface="Verdana" panose="020B0604030504040204" pitchFamily="34" charset="0"/>
                          <a:cs typeface="Arial Narrow"/>
                          <a:sym typeface="Arial Narrow"/>
                        </a:rPr>
                        <a:t>Picacha</a:t>
                      </a:r>
                      <a:r>
                        <a:rPr lang="es-CO" sz="1100" u="none" strike="noStrike" cap="none" dirty="0">
                          <a:latin typeface="Verdana" panose="020B0604030504040204" pitchFamily="34" charset="0"/>
                          <a:ea typeface="Verdana" panose="020B0604030504040204" pitchFamily="34" charset="0"/>
                          <a:cs typeface="Arial Narrow"/>
                          <a:sym typeface="Arial Narrow"/>
                        </a:rPr>
                        <a:t>, Cafetal, </a:t>
                      </a:r>
                      <a:r>
                        <a:rPr lang="es-CO" sz="1100" b="0" u="none" strike="noStrike" cap="none" dirty="0">
                          <a:latin typeface="Verdana" panose="020B0604030504040204" pitchFamily="34" charset="0"/>
                          <a:ea typeface="Verdana" panose="020B0604030504040204" pitchFamily="34" charset="0"/>
                          <a:cs typeface="Arial Narrow"/>
                          <a:sym typeface="Arial Narrow"/>
                        </a:rPr>
                        <a:t>El Sesteadero, </a:t>
                      </a:r>
                      <a:r>
                        <a:rPr lang="es-CO" sz="1100" u="none" strike="noStrike" cap="none" dirty="0">
                          <a:latin typeface="Verdana" panose="020B0604030504040204" pitchFamily="34" charset="0"/>
                          <a:ea typeface="Verdana" panose="020B0604030504040204" pitchFamily="34" charset="0"/>
                          <a:cs typeface="Arial Narrow"/>
                          <a:sym typeface="Arial Narrow"/>
                        </a:rPr>
                        <a:t>Doña María y el río Medellín, especial atención en los municipios de Barbosa, Caldas, Medellín, Sabaneta, Itagüí, Copacabana, Bello y La Estrella (Antioquia). </a:t>
                      </a:r>
                      <a:endParaRPr lang="es-ES" sz="1100" b="1" u="none" strike="noStrike" cap="non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1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1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1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ES" sz="11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1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a:t>
                      </a: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545925189"/>
                  </a:ext>
                </a:extLst>
              </a:tr>
            </a:tbl>
          </a:graphicData>
        </a:graphic>
      </p:graphicFrame>
      <p:pic>
        <p:nvPicPr>
          <p:cNvPr id="12" name="Google Shape;715;p10">
            <a:extLst>
              <a:ext uri="{FF2B5EF4-FFF2-40B4-BE49-F238E27FC236}">
                <a16:creationId xmlns:a16="http://schemas.microsoft.com/office/drawing/2014/main" id="{B017464F-8D10-2C40-2DFF-8031EB6630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411"/>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28;p22">
            <a:extLst>
              <a:ext uri="{FF2B5EF4-FFF2-40B4-BE49-F238E27FC236}">
                <a16:creationId xmlns:a16="http://schemas.microsoft.com/office/drawing/2014/main" id="{E90B2D32-0D51-3D86-6E9D-D61DB463F65A}"/>
              </a:ext>
            </a:extLst>
          </p:cNvPr>
          <p:cNvPicPr preferRelativeResize="0">
            <a:picLocks noChangeAspect="1"/>
          </p:cNvPicPr>
          <p:nvPr/>
        </p:nvPicPr>
        <p:blipFill rotWithShape="1">
          <a:blip r:embed="rId15">
            <a:alphaModFix/>
          </a:blip>
          <a:srcRect/>
          <a:stretch/>
        </p:blipFill>
        <p:spPr>
          <a:xfrm>
            <a:off x="-721849" y="3185539"/>
            <a:ext cx="147273" cy="144000"/>
          </a:xfrm>
          <a:prstGeom prst="rect">
            <a:avLst/>
          </a:prstGeom>
          <a:noFill/>
          <a:ln>
            <a:noFill/>
          </a:ln>
        </p:spPr>
      </p:pic>
      <p:sp>
        <p:nvSpPr>
          <p:cNvPr id="8" name="Google Shape;3036;p14">
            <a:extLst>
              <a:ext uri="{FF2B5EF4-FFF2-40B4-BE49-F238E27FC236}">
                <a16:creationId xmlns:a16="http://schemas.microsoft.com/office/drawing/2014/main" id="{28937D65-8940-71A0-B5CA-56A71D8CCAA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 name="Google Shape;742;p15">
            <a:extLst>
              <a:ext uri="{FF2B5EF4-FFF2-40B4-BE49-F238E27FC236}">
                <a16:creationId xmlns:a16="http://schemas.microsoft.com/office/drawing/2014/main" id="{3BD657B1-E285-4FAD-6F0E-0482C3FD54CD}"/>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42191" y="298803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20;p10" descr="Recurso 31.png">
            <a:extLst>
              <a:ext uri="{FF2B5EF4-FFF2-40B4-BE49-F238E27FC236}">
                <a16:creationId xmlns:a16="http://schemas.microsoft.com/office/drawing/2014/main" id="{1929FD0E-924C-820E-84F5-4A9A51AD7E3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37440" y="4011709"/>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720;p10" descr="Recurso 31.png">
            <a:extLst>
              <a:ext uri="{FF2B5EF4-FFF2-40B4-BE49-F238E27FC236}">
                <a16:creationId xmlns:a16="http://schemas.microsoft.com/office/drawing/2014/main" id="{74740503-54E9-A9BA-653A-749B649C110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557782" y="3084227"/>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42;p15">
            <a:extLst>
              <a:ext uri="{FF2B5EF4-FFF2-40B4-BE49-F238E27FC236}">
                <a16:creationId xmlns:a16="http://schemas.microsoft.com/office/drawing/2014/main" id="{595827C0-86AE-F662-1884-4757232F599D}"/>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16861" y="217590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42;p15">
            <a:extLst>
              <a:ext uri="{FF2B5EF4-FFF2-40B4-BE49-F238E27FC236}">
                <a16:creationId xmlns:a16="http://schemas.microsoft.com/office/drawing/2014/main" id="{54E405AB-58D0-78A1-D108-A5AA47B9E626}"/>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34415" y="3570595"/>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336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20293-C98D-E736-0C62-34D687A7C984}"/>
            </a:ext>
          </a:extLst>
        </p:cNvPr>
        <p:cNvGrpSpPr/>
        <p:nvPr/>
      </p:nvGrpSpPr>
      <p:grpSpPr>
        <a:xfrm>
          <a:off x="0" y="0"/>
          <a:ext cx="0" cy="0"/>
          <a:chOff x="0" y="0"/>
          <a:chExt cx="0" cy="0"/>
        </a:xfrm>
      </p:grpSpPr>
      <p:pic>
        <p:nvPicPr>
          <p:cNvPr id="437250" name="Google Shape;3085;p17">
            <a:extLst>
              <a:ext uri="{FF2B5EF4-FFF2-40B4-BE49-F238E27FC236}">
                <a16:creationId xmlns:a16="http://schemas.microsoft.com/office/drawing/2014/main" id="{29A64168-A5F1-4638-2941-98AF8DA2ECB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5677" y="1014928"/>
            <a:ext cx="4241799" cy="54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7262" name="Google Shape;347;p9" descr="Recurso 25.png">
            <a:extLst>
              <a:ext uri="{FF2B5EF4-FFF2-40B4-BE49-F238E27FC236}">
                <a16:creationId xmlns:a16="http://schemas.microsoft.com/office/drawing/2014/main" id="{50120CFD-4961-9BC9-0AA9-061B1734623B}"/>
              </a:ext>
            </a:extLst>
          </p:cNvPr>
          <p:cNvSpPr>
            <a:spLocks noChangeAspect="1" noChangeArrowheads="1"/>
          </p:cNvSpPr>
          <p:nvPr/>
        </p:nvSpPr>
        <p:spPr bwMode="auto">
          <a:xfrm>
            <a:off x="-617539" y="4735549"/>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81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81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81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81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8138"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7058"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7263" name="Google Shape;357;p9">
            <a:extLst>
              <a:ext uri="{FF2B5EF4-FFF2-40B4-BE49-F238E27FC236}">
                <a16:creationId xmlns:a16="http://schemas.microsoft.com/office/drawing/2014/main" id="{0206A682-0EC1-C1FB-9378-B5127DEA0E7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4" name="Google Shape;358;p9">
            <a:extLst>
              <a:ext uri="{FF2B5EF4-FFF2-40B4-BE49-F238E27FC236}">
                <a16:creationId xmlns:a16="http://schemas.microsoft.com/office/drawing/2014/main" id="{8D9D2E50-E6D2-7544-CCCC-67AE76C879B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5" name="Google Shape;150;p1" descr="Recurso 25.png">
            <a:extLst>
              <a:ext uri="{FF2B5EF4-FFF2-40B4-BE49-F238E27FC236}">
                <a16:creationId xmlns:a16="http://schemas.microsoft.com/office/drawing/2014/main" id="{8FCA53EA-095F-515C-4CEC-94859ADD2C1D}"/>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6" name="Google Shape;5325;p223">
            <a:extLst>
              <a:ext uri="{FF2B5EF4-FFF2-40B4-BE49-F238E27FC236}">
                <a16:creationId xmlns:a16="http://schemas.microsoft.com/office/drawing/2014/main" id="{A6AB2462-EF97-BD99-54EC-D1E414114B6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7"/>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67" name="Google Shape;715;p10">
            <a:extLst>
              <a:ext uri="{FF2B5EF4-FFF2-40B4-BE49-F238E27FC236}">
                <a16:creationId xmlns:a16="http://schemas.microsoft.com/office/drawing/2014/main" id="{59688379-E35E-8B51-FC85-337DA14E35D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5011"/>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2" name="Google Shape;742;p15">
            <a:extLst>
              <a:ext uri="{FF2B5EF4-FFF2-40B4-BE49-F238E27FC236}">
                <a16:creationId xmlns:a16="http://schemas.microsoft.com/office/drawing/2014/main" id="{5BF15972-4079-BA40-2A03-5F987A12405E}"/>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4513" y="293373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3" name="Google Shape;741;p15">
            <a:extLst>
              <a:ext uri="{FF2B5EF4-FFF2-40B4-BE49-F238E27FC236}">
                <a16:creationId xmlns:a16="http://schemas.microsoft.com/office/drawing/2014/main" id="{E10449CE-24E8-5608-DF60-E66E9C10DC8D}"/>
              </a:ext>
            </a:extLst>
          </p:cNvPr>
          <p:cNvPicPr preferRelativeResize="0">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50864" y="1324011"/>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7274" name="Google Shape;719;p10" descr="Recurso 37.png">
            <a:extLst>
              <a:ext uri="{FF2B5EF4-FFF2-40B4-BE49-F238E27FC236}">
                <a16:creationId xmlns:a16="http://schemas.microsoft.com/office/drawing/2014/main" id="{1F4F3FDE-66DF-1531-6778-BEA9D496D03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8"/>
          <a:stretch>
            <a:fillRect/>
          </a:stretch>
        </p:blipFill>
        <p:spPr bwMode="auto">
          <a:xfrm>
            <a:off x="-552450" y="1050961"/>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6137;p257">
            <a:extLst>
              <a:ext uri="{FF2B5EF4-FFF2-40B4-BE49-F238E27FC236}">
                <a16:creationId xmlns:a16="http://schemas.microsoft.com/office/drawing/2014/main" id="{94C7DCA7-E328-9BBA-21CF-1862CF864AF1}"/>
              </a:ext>
            </a:extLst>
          </p:cNvPr>
          <p:cNvSpPr>
            <a:spLocks noChangeAspect="1" noChangeArrowheads="1"/>
          </p:cNvSpPr>
          <p:nvPr/>
        </p:nvSpPr>
        <p:spPr bwMode="auto">
          <a:xfrm>
            <a:off x="1524035" y="262417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92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 name="Google Shape;720;p10" descr="Recurso 31.png">
            <a:extLst>
              <a:ext uri="{FF2B5EF4-FFF2-40B4-BE49-F238E27FC236}">
                <a16:creationId xmlns:a16="http://schemas.microsoft.com/office/drawing/2014/main" id="{36747BFE-54C1-A619-7031-4932F2212E3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214" y="1951273"/>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6137;p257">
            <a:extLst>
              <a:ext uri="{FF2B5EF4-FFF2-40B4-BE49-F238E27FC236}">
                <a16:creationId xmlns:a16="http://schemas.microsoft.com/office/drawing/2014/main" id="{2BD75D8D-DA85-22DF-F3D5-56B93CCEC5AC}"/>
              </a:ext>
            </a:extLst>
          </p:cNvPr>
          <p:cNvSpPr>
            <a:spLocks noChangeAspect="1" noChangeArrowheads="1"/>
          </p:cNvSpPr>
          <p:nvPr/>
        </p:nvSpPr>
        <p:spPr bwMode="auto">
          <a:xfrm>
            <a:off x="1524035" y="2624173"/>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8363">
              <a:defRPr>
                <a:solidFill>
                  <a:schemeClr val="tx1"/>
                </a:solidFill>
                <a:latin typeface="Calibri" panose="020F0502020204030204" pitchFamily="34" charset="0"/>
              </a:defRPr>
            </a:lvl1pPr>
            <a:lvl2pPr marL="742950" indent="-285750" defTabSz="2138363">
              <a:defRPr>
                <a:solidFill>
                  <a:schemeClr val="tx1"/>
                </a:solidFill>
                <a:latin typeface="Calibri" panose="020F0502020204030204" pitchFamily="34" charset="0"/>
              </a:defRPr>
            </a:lvl2pPr>
            <a:lvl3pPr marL="1143000" indent="-228600" defTabSz="2138363">
              <a:defRPr>
                <a:solidFill>
                  <a:schemeClr val="tx1"/>
                </a:solidFill>
                <a:latin typeface="Calibri" panose="020F0502020204030204" pitchFamily="34" charset="0"/>
              </a:defRPr>
            </a:lvl3pPr>
            <a:lvl4pPr marL="1600200" indent="-228600" defTabSz="2138363">
              <a:defRPr>
                <a:solidFill>
                  <a:schemeClr val="tx1"/>
                </a:solidFill>
                <a:latin typeface="Calibri" panose="020F0502020204030204" pitchFamily="34" charset="0"/>
              </a:defRPr>
            </a:lvl4pPr>
            <a:lvl5pPr marL="2057400" indent="-228600" defTabSz="2138363">
              <a:defRPr>
                <a:solidFill>
                  <a:schemeClr val="tx1"/>
                </a:solidFill>
                <a:latin typeface="Calibri" panose="020F0502020204030204" pitchFamily="34" charset="0"/>
              </a:defRPr>
            </a:lvl5pPr>
            <a:lvl6pPr marL="2514600" indent="-228600" defTabSz="2138363" fontAlgn="base">
              <a:spcBef>
                <a:spcPct val="0"/>
              </a:spcBef>
              <a:spcAft>
                <a:spcPct val="0"/>
              </a:spcAft>
              <a:defRPr>
                <a:solidFill>
                  <a:schemeClr val="tx1"/>
                </a:solidFill>
                <a:latin typeface="Calibri" panose="020F0502020204030204" pitchFamily="34" charset="0"/>
              </a:defRPr>
            </a:lvl6pPr>
            <a:lvl7pPr marL="2971800" indent="-228600" defTabSz="2138363" fontAlgn="base">
              <a:spcBef>
                <a:spcPct val="0"/>
              </a:spcBef>
              <a:spcAft>
                <a:spcPct val="0"/>
              </a:spcAft>
              <a:defRPr>
                <a:solidFill>
                  <a:schemeClr val="tx1"/>
                </a:solidFill>
                <a:latin typeface="Calibri" panose="020F0502020204030204" pitchFamily="34" charset="0"/>
              </a:defRPr>
            </a:lvl7pPr>
            <a:lvl8pPr marL="3429000" indent="-228600" defTabSz="2138363" fontAlgn="base">
              <a:spcBef>
                <a:spcPct val="0"/>
              </a:spcBef>
              <a:spcAft>
                <a:spcPct val="0"/>
              </a:spcAft>
              <a:defRPr>
                <a:solidFill>
                  <a:schemeClr val="tx1"/>
                </a:solidFill>
                <a:latin typeface="Calibri" panose="020F0502020204030204" pitchFamily="34" charset="0"/>
              </a:defRPr>
            </a:lvl8pPr>
            <a:lvl9pPr marL="3886200" indent="-228600" defTabSz="2138363" fontAlgn="base">
              <a:spcBef>
                <a:spcPct val="0"/>
              </a:spcBef>
              <a:spcAft>
                <a:spcPct val="0"/>
              </a:spcAft>
              <a:defRPr>
                <a:solidFill>
                  <a:schemeClr val="tx1"/>
                </a:solidFill>
                <a:latin typeface="Calibri" panose="020F0502020204030204" pitchFamily="34" charset="0"/>
              </a:defRPr>
            </a:lvl9pPr>
          </a:lstStyle>
          <a:p>
            <a:pPr marL="0" marR="0" lvl="0" indent="0" algn="l" defTabSz="2136923" rtl="0" eaLnBrk="0" fontAlgn="base" latinLnBrk="0" hangingPunct="0">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717;p10" descr="Recurso 32.png">
            <a:extLst>
              <a:ext uri="{FF2B5EF4-FFF2-40B4-BE49-F238E27FC236}">
                <a16:creationId xmlns:a16="http://schemas.microsoft.com/office/drawing/2014/main" id="{C157CFE2-1E30-52C5-6035-5547D722F87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7850" y="2367679"/>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Google Shape;3099;p17">
            <a:extLst>
              <a:ext uri="{FF2B5EF4-FFF2-40B4-BE49-F238E27FC236}">
                <a16:creationId xmlns:a16="http://schemas.microsoft.com/office/drawing/2014/main" id="{E2F2D104-DA9A-C315-FE41-E2275620E875}"/>
              </a:ext>
            </a:extLst>
          </p:cNvPr>
          <p:cNvGraphicFramePr>
            <a:graphicFrameLocks noGrp="1"/>
          </p:cNvGraphicFramePr>
          <p:nvPr/>
        </p:nvGraphicFramePr>
        <p:xfrm>
          <a:off x="4527782" y="1930014"/>
          <a:ext cx="7428541" cy="3671540"/>
        </p:xfrm>
        <a:graphic>
          <a:graphicData uri="http://schemas.openxmlformats.org/drawingml/2006/table">
            <a:tbl>
              <a:tblPr/>
              <a:tblGrid>
                <a:gridCol w="1321784">
                  <a:extLst>
                    <a:ext uri="{9D8B030D-6E8A-4147-A177-3AD203B41FA5}">
                      <a16:colId xmlns:a16="http://schemas.microsoft.com/office/drawing/2014/main" val="20000"/>
                    </a:ext>
                  </a:extLst>
                </a:gridCol>
                <a:gridCol w="6106757">
                  <a:extLst>
                    <a:ext uri="{9D8B030D-6E8A-4147-A177-3AD203B41FA5}">
                      <a16:colId xmlns:a16="http://schemas.microsoft.com/office/drawing/2014/main" val="20001"/>
                    </a:ext>
                  </a:extLst>
                </a:gridCol>
              </a:tblGrid>
              <a:tr h="151038">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9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a:t>
                      </a:r>
                      <a:endParaRPr kumimoji="0" lang="es-CO" altLang="es-CO" sz="9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3" marR="16273" marT="8003" marB="8003"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9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DESBORDAMIANETOS Y/O INUNDACIONES:</a:t>
                      </a:r>
                    </a:p>
                  </a:txBody>
                  <a:tcPr marL="16273" marR="16273" marT="8003" marB="8003"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94185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1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Orinoquia</a:t>
                      </a:r>
                    </a:p>
                  </a:txBody>
                  <a:tcPr marL="21723" marR="21723" marT="10659" marB="10659"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CO" sz="11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 súbita en el río Ariari y sus aportantes, principalmente en los caños Aguas Claras y Buenos Aires. Especial atención en los municipios de Cubarral, Puerto Rico, Fuente de Oro, El Dorado, Granda, Guamal, Lejanías, El Castillo, Puerto Lleras, San Juan de Arama, Vista Hermosa y Puerto Concordia (Meta).</a:t>
                      </a: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 Nota:</a:t>
                      </a:r>
                      <a:r>
                        <a:rPr lang="es-CO" sz="11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CO" sz="11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reportan inundaciones por desbordamiento del río Ariari, generando afectaciones en las veredas La Isla, El Diamante y San José del municipio El Dorado y en las veredas San Antonio, El Reposo, Tigre, Playa Rica y El Cable del municipio El Castillo – Meta (22/02/2025). </a:t>
                      </a: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y desbordamiento del río Ariari, generando afectaciones en las veredas Pio XII y San Miguel del municipio de Guamal – Meta (22/02/2025). </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a:t>
                      </a: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desbordamiento de la margen derecha del río Guape, generando afectaciones en las veredas El Brillante y El Paraíso del municipio de Lejanías – Meta (22/02/2025).</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4</a:t>
                      </a:r>
                      <a:r>
                        <a:rPr lang="es-CO" sz="1100" b="1"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del río Ariari, generando afectaciones en las veredas La Isla, El Iamante y San José del municipio El Dorado – Meta (22/02/2025). </a:t>
                      </a:r>
                    </a:p>
                    <a:p>
                      <a:pPr marL="171450" marR="0" lvl="0" indent="-17145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las cuencas de los ríos Metica, Guamal y Humadea y sus afluentes, aportantes a la cuenca alta del río Meta. </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11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11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y desbordamiento del río Guamal, generando afectaciones en las veredas Pio XII y San Miguel del municipio de Guamal – Meta (22/02/2025).</a:t>
                      </a:r>
                      <a:endParaRPr lang="es-ES" sz="1100" u="none" strike="noStrike" dirty="0">
                        <a:latin typeface="Verdana" panose="020B0604030504040204" pitchFamily="34" charset="0"/>
                        <a:ea typeface="Verdana" panose="020B0604030504040204" pitchFamily="34" charset="0"/>
                        <a:cs typeface="Arial Narrow"/>
                        <a:sym typeface="Arial Narrow"/>
                      </a:endParaRPr>
                    </a:p>
                  </a:txBody>
                  <a:tcPr marL="28947" marR="28947" marT="14207" marB="14207"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804190375"/>
                  </a:ext>
                </a:extLst>
              </a:tr>
            </a:tbl>
          </a:graphicData>
        </a:graphic>
      </p:graphicFrame>
      <p:pic>
        <p:nvPicPr>
          <p:cNvPr id="12" name="Google Shape;715;p10">
            <a:extLst>
              <a:ext uri="{FF2B5EF4-FFF2-40B4-BE49-F238E27FC236}">
                <a16:creationId xmlns:a16="http://schemas.microsoft.com/office/drawing/2014/main" id="{A6F99296-1F67-CD61-30A5-6CB343BA8F2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0526" y="1857411"/>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928;p22">
            <a:extLst>
              <a:ext uri="{FF2B5EF4-FFF2-40B4-BE49-F238E27FC236}">
                <a16:creationId xmlns:a16="http://schemas.microsoft.com/office/drawing/2014/main" id="{73957686-1A92-EE5F-0D99-0FB10247C57C}"/>
              </a:ext>
            </a:extLst>
          </p:cNvPr>
          <p:cNvPicPr preferRelativeResize="0">
            <a:picLocks noChangeAspect="1"/>
          </p:cNvPicPr>
          <p:nvPr/>
        </p:nvPicPr>
        <p:blipFill rotWithShape="1">
          <a:blip r:embed="rId15">
            <a:alphaModFix/>
          </a:blip>
          <a:srcRect/>
          <a:stretch/>
        </p:blipFill>
        <p:spPr>
          <a:xfrm>
            <a:off x="-721849" y="3185539"/>
            <a:ext cx="147273" cy="144000"/>
          </a:xfrm>
          <a:prstGeom prst="rect">
            <a:avLst/>
          </a:prstGeom>
          <a:noFill/>
          <a:ln>
            <a:noFill/>
          </a:ln>
        </p:spPr>
      </p:pic>
      <p:pic>
        <p:nvPicPr>
          <p:cNvPr id="13" name="Google Shape;742;p15">
            <a:extLst>
              <a:ext uri="{FF2B5EF4-FFF2-40B4-BE49-F238E27FC236}">
                <a16:creationId xmlns:a16="http://schemas.microsoft.com/office/drawing/2014/main" id="{BFAB9F6B-B755-993B-C7D4-D295DD03725E}"/>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3004" y="375962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42;p15">
            <a:extLst>
              <a:ext uri="{FF2B5EF4-FFF2-40B4-BE49-F238E27FC236}">
                <a16:creationId xmlns:a16="http://schemas.microsoft.com/office/drawing/2014/main" id="{E4C15593-AB8F-5CF5-DFE6-5B904DD54722}"/>
              </a:ext>
            </a:extLst>
          </p:cNvPr>
          <p:cNvPicPr preferRelativeResize="0">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29697" y="385067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F962B223-F9EE-28ED-E7FD-908BEBD0140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174203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388CE8B-56B4-46FF-C0B7-931B26EB825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FD6439A8-7A03-1841-5DB1-7D86C16B75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EDC225EE-13C9-71BD-9426-1DA3B9E243D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44D40588-BBC6-D9EA-D645-ACA5D36D560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2BAFD910-2F54-B4A4-2D03-D33380669FCC}"/>
              </a:ext>
            </a:extLst>
          </p:cNvPr>
          <p:cNvGraphicFramePr/>
          <p:nvPr/>
        </p:nvGraphicFramePr>
        <p:xfrm>
          <a:off x="4425488" y="2203701"/>
          <a:ext cx="7527600" cy="300668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a:t>
                      </a:r>
                      <a:endParaRPr sz="900"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Cabi</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Cabi entre otros directos al río Atrato, así como en el río Atrato en su recorrido por el municipio de Quibdó. Especial atención en los municipios de Atrato y Quibdó (Chocó).</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bl>
          </a:graphicData>
        </a:graphic>
      </p:graphicFrame>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E423388D-C641-26B8-F3DD-3F236FF43BCC}"/>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6C6BD6EE-93AC-1D7D-BF39-CDB19ACBCE5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23553D1-B177-1A7B-0DCB-A231E1DC9FFC}"/>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533D0265-511C-EE32-29EA-0B2571C5EFFC}"/>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DEE06A50-7F3C-2844-B4E5-6A5BD33E1988}"/>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AC129CA3-C3F4-5B63-E403-0501CA199E7E}"/>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19FE0ADF-F976-1B6B-4E80-A0BDCAAF5E00}"/>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43" name="Google Shape;931;p22" descr="Recurso 37.png">
            <a:extLst>
              <a:ext uri="{FF2B5EF4-FFF2-40B4-BE49-F238E27FC236}">
                <a16:creationId xmlns:a16="http://schemas.microsoft.com/office/drawing/2014/main" id="{B5DEDCC7-9324-ADCE-BC20-AF53F25A6B5C}"/>
              </a:ext>
            </a:extLst>
          </p:cNvPr>
          <p:cNvPicPr preferRelativeResize="0">
            <a:picLocks noChangeAspect="1"/>
          </p:cNvPicPr>
          <p:nvPr/>
        </p:nvPicPr>
        <p:blipFill rotWithShape="1">
          <a:blip r:embed="rId12">
            <a:alphaModFix/>
          </a:blip>
          <a:srcRect b="18540"/>
          <a:stretch/>
        </p:blipFill>
        <p:spPr>
          <a:xfrm>
            <a:off x="1233156" y="5063617"/>
            <a:ext cx="288000" cy="293120"/>
          </a:xfrm>
          <a:prstGeom prst="rect">
            <a:avLst/>
          </a:prstGeom>
          <a:noFill/>
          <a:ln>
            <a:noFill/>
          </a:ln>
        </p:spPr>
      </p:pic>
      <p:pic>
        <p:nvPicPr>
          <p:cNvPr id="8" name="Google Shape;931;p22" descr="Recurso 37.png">
            <a:extLst>
              <a:ext uri="{FF2B5EF4-FFF2-40B4-BE49-F238E27FC236}">
                <a16:creationId xmlns:a16="http://schemas.microsoft.com/office/drawing/2014/main" id="{FB6CB255-EF46-5488-8035-026AC010F4D8}"/>
              </a:ext>
            </a:extLst>
          </p:cNvPr>
          <p:cNvPicPr preferRelativeResize="0">
            <a:picLocks noChangeAspect="1"/>
          </p:cNvPicPr>
          <p:nvPr/>
        </p:nvPicPr>
        <p:blipFill rotWithShape="1">
          <a:blip r:embed="rId12">
            <a:alphaModFix/>
          </a:blip>
          <a:srcRect b="18540"/>
          <a:stretch/>
        </p:blipFill>
        <p:spPr>
          <a:xfrm>
            <a:off x="865458" y="5275830"/>
            <a:ext cx="288000" cy="293120"/>
          </a:xfrm>
          <a:prstGeom prst="rect">
            <a:avLst/>
          </a:prstGeom>
          <a:noFill/>
          <a:ln>
            <a:noFill/>
          </a:ln>
        </p:spPr>
      </p:pic>
      <p:pic>
        <p:nvPicPr>
          <p:cNvPr id="14" name="Google Shape;357;p9">
            <a:extLst>
              <a:ext uri="{FF2B5EF4-FFF2-40B4-BE49-F238E27FC236}">
                <a16:creationId xmlns:a16="http://schemas.microsoft.com/office/drawing/2014/main" id="{6FE3671E-9DAF-97A4-2F94-639249DC564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039" y="279708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4F803305-5972-BDB1-0ECD-BC1F9E18BCA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039" y="34140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2ED5F44C-CBE7-818B-00CF-565F8FBAB68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039" y="403093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AEE5B631-0D01-6AED-29DE-77DD779B72A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9039" y="464747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1;p22" descr="Recurso 37.png">
            <a:extLst>
              <a:ext uri="{FF2B5EF4-FFF2-40B4-BE49-F238E27FC236}">
                <a16:creationId xmlns:a16="http://schemas.microsoft.com/office/drawing/2014/main" id="{BFB974E8-1688-70AF-F8C1-6CDCA0BF3828}"/>
              </a:ext>
            </a:extLst>
          </p:cNvPr>
          <p:cNvPicPr preferRelativeResize="0">
            <a:picLocks noChangeAspect="1"/>
          </p:cNvPicPr>
          <p:nvPr/>
        </p:nvPicPr>
        <p:blipFill rotWithShape="1">
          <a:blip r:embed="rId12">
            <a:alphaModFix/>
          </a:blip>
          <a:srcRect b="18540"/>
          <a:stretch/>
        </p:blipFill>
        <p:spPr>
          <a:xfrm>
            <a:off x="977936" y="5021597"/>
            <a:ext cx="288000" cy="293120"/>
          </a:xfrm>
          <a:prstGeom prst="rect">
            <a:avLst/>
          </a:prstGeom>
          <a:noFill/>
          <a:ln>
            <a:noFill/>
          </a:ln>
        </p:spPr>
      </p:pic>
      <p:sp>
        <p:nvSpPr>
          <p:cNvPr id="6" name="Google Shape;3036;p14">
            <a:extLst>
              <a:ext uri="{FF2B5EF4-FFF2-40B4-BE49-F238E27FC236}">
                <a16:creationId xmlns:a16="http://schemas.microsoft.com/office/drawing/2014/main" id="{93A10C20-E9F8-CF25-84B3-40065ED84AA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AA7D8-9CE1-26FD-B848-194C4D87FB83}"/>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F414F4B0-FA40-F6E2-2A51-58BA27DDA400}"/>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BBE516E7-3702-74E0-3C65-B0C03A710EE6}"/>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CC32823-8ACA-2A65-D770-E27180307DB3}"/>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9FC05C6E-CA2A-E0CF-96BC-D7ED256422D8}"/>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C02444A-5AE6-A467-1F39-87D85A4F85BB}"/>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D415D5E7-05D7-662C-3C32-85CC59741DF3}"/>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BCDE7696-84D0-8D74-C445-5BC581A95D6B}"/>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0256F6A7-FC1A-38BA-E797-68DF199BCC3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CA30185B-D4F6-5A5C-152A-7AB015A4C1D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98806BC9-6703-F95A-289C-6AD8AB36780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25AC23DB-0F70-6DA0-2F04-D79EBD118CB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A7FB7C89-F0A4-19B4-A66E-71376B3CEE7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C029A42-53E6-2732-27FE-E1909324384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37B7AA6-6B92-DE06-CF89-3078A1C76D7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88969F3-F9ED-AA10-966B-2BC730A60F82}"/>
              </a:ext>
            </a:extLst>
          </p:cNvPr>
          <p:cNvGraphicFramePr/>
          <p:nvPr/>
        </p:nvGraphicFramePr>
        <p:xfrm>
          <a:off x="4431880" y="1675347"/>
          <a:ext cx="7527600" cy="425880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Bebaramá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792298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espacialmente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Beté y Tanguí,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sz="900" dirty="0">
                        <a:latin typeface="Verdana" panose="020B0604030504040204" pitchFamily="34" charset="0"/>
                        <a:ea typeface="Verdana" panose="020B0604030504040204" pitchFamily="34" charset="0"/>
                      </a:endParaRPr>
                    </a:p>
                  </a:txBody>
                  <a:tcPr marL="91430" marR="91430" marT="45675" marB="4567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reportan varias familias afectadas por inundaciones en el municipio de Bojayá (23/02/2025).</a:t>
                      </a:r>
                    </a:p>
                  </a:txBody>
                  <a:tcPr marL="91448" marR="91448" marT="45661" marB="456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r>
                        <a:rPr lang="es-CO"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reportan varias familias afectadas por inundaciones en el municipio de Bojayá (23/02/2025).</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Murrí</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 recomienda especial atención en el municipio del Medio Atrato (Chocó).</a:t>
                      </a: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082286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Ocaidó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6165524"/>
                  </a:ext>
                </a:extLst>
              </a:tr>
            </a:tbl>
          </a:graphicData>
        </a:graphic>
      </p:graphicFrame>
      <p:sp>
        <p:nvSpPr>
          <p:cNvPr id="35" name="Google Shape;353;p9" descr="Recurso 37.png">
            <a:extLst>
              <a:ext uri="{FF2B5EF4-FFF2-40B4-BE49-F238E27FC236}">
                <a16:creationId xmlns:a16="http://schemas.microsoft.com/office/drawing/2014/main" id="{3D7D6B92-E607-04DD-69C5-68178F05D96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6" name="Google Shape;927;p22">
            <a:extLst>
              <a:ext uri="{FF2B5EF4-FFF2-40B4-BE49-F238E27FC236}">
                <a16:creationId xmlns:a16="http://schemas.microsoft.com/office/drawing/2014/main" id="{BA0D9901-975E-F34F-F58E-A3513D5AA11E}"/>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7" name="Google Shape;928;p22">
            <a:extLst>
              <a:ext uri="{FF2B5EF4-FFF2-40B4-BE49-F238E27FC236}">
                <a16:creationId xmlns:a16="http://schemas.microsoft.com/office/drawing/2014/main" id="{5187E6DF-2478-675D-C1AF-18C8FB48F57F}"/>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38" name="Google Shape;929;p22" descr="Recurso 32.png">
            <a:extLst>
              <a:ext uri="{FF2B5EF4-FFF2-40B4-BE49-F238E27FC236}">
                <a16:creationId xmlns:a16="http://schemas.microsoft.com/office/drawing/2014/main" id="{0B7A4B0C-BC89-527E-D6FA-2625BE83355B}"/>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39" name="Google Shape;931;p22" descr="Recurso 37.png">
            <a:extLst>
              <a:ext uri="{FF2B5EF4-FFF2-40B4-BE49-F238E27FC236}">
                <a16:creationId xmlns:a16="http://schemas.microsoft.com/office/drawing/2014/main" id="{2D58B146-CFC2-8F52-610D-6DEEF678C967}"/>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0" name="Google Shape;932;p22" descr="Recurso 31.png">
            <a:extLst>
              <a:ext uri="{FF2B5EF4-FFF2-40B4-BE49-F238E27FC236}">
                <a16:creationId xmlns:a16="http://schemas.microsoft.com/office/drawing/2014/main" id="{71735075-2008-D539-A119-F99CF06D6656}"/>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1" name="Google Shape;933;p22">
            <a:extLst>
              <a:ext uri="{FF2B5EF4-FFF2-40B4-BE49-F238E27FC236}">
                <a16:creationId xmlns:a16="http://schemas.microsoft.com/office/drawing/2014/main" id="{17A8EEBA-3639-6629-3A1C-2C9336606114}"/>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2" name="Google Shape;935;p22" descr="Recurso 32.png">
            <a:extLst>
              <a:ext uri="{FF2B5EF4-FFF2-40B4-BE49-F238E27FC236}">
                <a16:creationId xmlns:a16="http://schemas.microsoft.com/office/drawing/2014/main" id="{449FC9F3-0841-CA70-1493-AEDA733113A9}"/>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47" name="Google Shape;931;p22" descr="Recurso 37.png">
            <a:extLst>
              <a:ext uri="{FF2B5EF4-FFF2-40B4-BE49-F238E27FC236}">
                <a16:creationId xmlns:a16="http://schemas.microsoft.com/office/drawing/2014/main" id="{6DAC3A52-C2D6-22EE-C725-A54A4D9F24CE}"/>
              </a:ext>
            </a:extLst>
          </p:cNvPr>
          <p:cNvPicPr preferRelativeResize="0">
            <a:picLocks noChangeAspect="1"/>
          </p:cNvPicPr>
          <p:nvPr/>
        </p:nvPicPr>
        <p:blipFill rotWithShape="1">
          <a:blip r:embed="rId12">
            <a:alphaModFix/>
          </a:blip>
          <a:srcRect b="18540"/>
          <a:stretch/>
        </p:blipFill>
        <p:spPr>
          <a:xfrm>
            <a:off x="788655" y="4855653"/>
            <a:ext cx="288000" cy="293120"/>
          </a:xfrm>
          <a:prstGeom prst="rect">
            <a:avLst/>
          </a:prstGeom>
          <a:noFill/>
          <a:ln>
            <a:noFill/>
          </a:ln>
        </p:spPr>
      </p:pic>
      <p:pic>
        <p:nvPicPr>
          <p:cNvPr id="7" name="Google Shape;931;p22" descr="Recurso 37.png">
            <a:extLst>
              <a:ext uri="{FF2B5EF4-FFF2-40B4-BE49-F238E27FC236}">
                <a16:creationId xmlns:a16="http://schemas.microsoft.com/office/drawing/2014/main" id="{6F1890E7-7CC7-9DB5-CC06-6DC5EFFA0BE7}"/>
              </a:ext>
            </a:extLst>
          </p:cNvPr>
          <p:cNvPicPr preferRelativeResize="0">
            <a:picLocks noChangeAspect="1"/>
          </p:cNvPicPr>
          <p:nvPr/>
        </p:nvPicPr>
        <p:blipFill rotWithShape="1">
          <a:blip r:embed="rId12">
            <a:alphaModFix/>
          </a:blip>
          <a:srcRect b="18540"/>
          <a:stretch/>
        </p:blipFill>
        <p:spPr>
          <a:xfrm>
            <a:off x="1110209" y="4812790"/>
            <a:ext cx="288000" cy="293120"/>
          </a:xfrm>
          <a:prstGeom prst="rect">
            <a:avLst/>
          </a:prstGeom>
          <a:noFill/>
          <a:ln>
            <a:noFill/>
          </a:ln>
        </p:spPr>
      </p:pic>
      <p:pic>
        <p:nvPicPr>
          <p:cNvPr id="10" name="Google Shape;931;p22" descr="Recurso 37.png">
            <a:extLst>
              <a:ext uri="{FF2B5EF4-FFF2-40B4-BE49-F238E27FC236}">
                <a16:creationId xmlns:a16="http://schemas.microsoft.com/office/drawing/2014/main" id="{C2DF28BC-3D00-0ED1-E3A9-46FDA6C5BA59}"/>
              </a:ext>
            </a:extLst>
          </p:cNvPr>
          <p:cNvPicPr preferRelativeResize="0">
            <a:picLocks noChangeAspect="1"/>
          </p:cNvPicPr>
          <p:nvPr/>
        </p:nvPicPr>
        <p:blipFill rotWithShape="1">
          <a:blip r:embed="rId12">
            <a:alphaModFix/>
          </a:blip>
          <a:srcRect b="18540"/>
          <a:stretch/>
        </p:blipFill>
        <p:spPr>
          <a:xfrm>
            <a:off x="1110209" y="4540165"/>
            <a:ext cx="288000" cy="293120"/>
          </a:xfrm>
          <a:prstGeom prst="rect">
            <a:avLst/>
          </a:prstGeom>
          <a:noFill/>
          <a:ln>
            <a:noFill/>
          </a:ln>
        </p:spPr>
      </p:pic>
      <p:pic>
        <p:nvPicPr>
          <p:cNvPr id="18" name="Google Shape;357;p9">
            <a:extLst>
              <a:ext uri="{FF2B5EF4-FFF2-40B4-BE49-F238E27FC236}">
                <a16:creationId xmlns:a16="http://schemas.microsoft.com/office/drawing/2014/main" id="{7F1D9B83-FFCB-A635-5077-FB0E1A7C3D3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6909" y="475637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6F3CCD16-D459-9691-767B-5CDB3487BBC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6909" y="224947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217D972F-EB79-D911-CA5F-4B446C23DC0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6909" y="287240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2CE0340E-6926-0BD8-3BCA-018EEAF1AF2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5" name="Google Shape;933;p22">
            <a:extLst>
              <a:ext uri="{FF2B5EF4-FFF2-40B4-BE49-F238E27FC236}">
                <a16:creationId xmlns:a16="http://schemas.microsoft.com/office/drawing/2014/main" id="{56F22CA7-9C87-4E67-B9F3-5095410D096B}"/>
              </a:ext>
            </a:extLst>
          </p:cNvPr>
          <p:cNvPicPr preferRelativeResize="0">
            <a:picLocks noChangeAspect="1"/>
          </p:cNvPicPr>
          <p:nvPr/>
        </p:nvPicPr>
        <p:blipFill rotWithShape="1">
          <a:blip r:embed="rId14">
            <a:alphaModFix/>
          </a:blip>
          <a:srcRect/>
          <a:stretch/>
        </p:blipFill>
        <p:spPr>
          <a:xfrm>
            <a:off x="734854" y="4575487"/>
            <a:ext cx="288000" cy="237303"/>
          </a:xfrm>
          <a:prstGeom prst="rect">
            <a:avLst/>
          </a:prstGeom>
          <a:noFill/>
          <a:ln>
            <a:noFill/>
          </a:ln>
        </p:spPr>
      </p:pic>
      <p:pic>
        <p:nvPicPr>
          <p:cNvPr id="14" name="Google Shape;150;p1" descr="Recurso 25.png">
            <a:extLst>
              <a:ext uri="{FF2B5EF4-FFF2-40B4-BE49-F238E27FC236}">
                <a16:creationId xmlns:a16="http://schemas.microsoft.com/office/drawing/2014/main" id="{E8F18706-89DF-6095-BF37-63CB3F0A168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7228" y="350214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0;p1" descr="Recurso 25.png">
            <a:extLst>
              <a:ext uri="{FF2B5EF4-FFF2-40B4-BE49-F238E27FC236}">
                <a16:creationId xmlns:a16="http://schemas.microsoft.com/office/drawing/2014/main" id="{A7FEEF0D-4815-A93F-8F3B-8D78318EC3F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7228" y="412336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7FE0EE8A-2162-C463-A388-30E6475926F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6909" y="538190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6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AC92C-4C02-CE5C-EBCE-4BE70E32835A}"/>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B5BB252F-D716-A9F0-348E-D420D654C29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AE05CA0-D9F9-DB87-6A60-0A6744D15822}"/>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95267F3-A586-C1A5-90D7-1161637872A4}"/>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1062C3E0-3F60-4099-F5C6-C3BC7999DBF5}"/>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C9E81583-BD69-9DD8-EC36-77D0F3FCA566}"/>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A43F7E4E-6D56-FA68-7FB3-766586C7E178}"/>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929A0407-0C92-CE1A-90F3-A1AAC712AF53}"/>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BB68DE60-5989-02F5-A9B8-B765CF18D66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EFA431C6-F39C-9E32-0C27-0F64D2ADA86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6B06D814-AA45-C8E6-C813-6AC33BD1100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6381E1DB-F02B-269F-E89D-C7EFDA67233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929E8AB7-817B-401B-E499-9BD71A732FD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94F0FFA4-0EF9-8B04-088E-E7D265A6B71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6711E04C-C528-CA6F-88A4-EC1D57C8FA3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41827FEA-D31C-E282-B038-F2410FA1A9DD}"/>
              </a:ext>
            </a:extLst>
          </p:cNvPr>
          <p:cNvGraphicFramePr/>
          <p:nvPr/>
        </p:nvGraphicFramePr>
        <p:xfrm>
          <a:off x="4427321" y="2070302"/>
          <a:ext cx="7527600" cy="339036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CO"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41022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Sucio y sus afluentes. Se recomienda especial atención en las quebradas San José de Urama, El Tigre, Agualinda, La Encalichada, Cañada Seca, Desmotadora, La Antigua, La Caracol y Potreros, y los ríos Mutatá, Urumita y Herradura. Especial atención en los municipios de Nuevo Belén de Bajira, Frontino, Abriaquí, Uramita, Dabeiba, Cañasgordas, Frontino y Mutatá (Antioquia).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93538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Salaquí</a:t>
                      </a:r>
                      <a:r>
                        <a:rPr lang="es-CO" sz="900" u="none" strike="noStrike" cap="none" dirty="0">
                          <a:latin typeface="Verdana" panose="020B0604030504040204" pitchFamily="34" charset="0"/>
                          <a:ea typeface="Verdana" panose="020B0604030504040204" pitchFamily="34" charset="0"/>
                          <a:cs typeface="Arial Narrow"/>
                          <a:sym typeface="Arial Narrow"/>
                        </a:rPr>
                        <a:t> y sus aportantes a la cuenca baja del río Atrato. Especial atención en el municipio de Riosucio (Chocó).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77836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629" marB="4562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a:t>
                      </a:r>
                      <a:r>
                        <a:rPr lang="es-CO" sz="900" u="none" strike="noStrike" cap="none" dirty="0">
                          <a:latin typeface="Verdana" panose="020B0604030504040204" pitchFamily="34" charset="0"/>
                          <a:ea typeface="Verdana" panose="020B0604030504040204" pitchFamily="34" charset="0"/>
                          <a:cs typeface="Arial Narrow"/>
                          <a:sym typeface="Arial Narrow"/>
                        </a:rPr>
                        <a:t>la SZH Directos al Bajo Atrato entre río Sucio y Desembocadura al Mar Caribe y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del río Atrato</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el municipio de Riosucio (Chocó).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0047953"/>
                  </a:ext>
                </a:extLst>
              </a:tr>
            </a:tbl>
          </a:graphicData>
        </a:graphic>
      </p:graphicFrame>
      <p:pic>
        <p:nvPicPr>
          <p:cNvPr id="38" name="Google Shape;927;p22">
            <a:extLst>
              <a:ext uri="{FF2B5EF4-FFF2-40B4-BE49-F238E27FC236}">
                <a16:creationId xmlns:a16="http://schemas.microsoft.com/office/drawing/2014/main" id="{516DC022-FF1D-18A4-1283-82A097865B74}"/>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9" name="Google Shape;928;p22">
            <a:extLst>
              <a:ext uri="{FF2B5EF4-FFF2-40B4-BE49-F238E27FC236}">
                <a16:creationId xmlns:a16="http://schemas.microsoft.com/office/drawing/2014/main" id="{0B37A0A9-6F56-FA29-596D-F53D518C83EB}"/>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40" name="Google Shape;929;p22" descr="Recurso 32.png">
            <a:extLst>
              <a:ext uri="{FF2B5EF4-FFF2-40B4-BE49-F238E27FC236}">
                <a16:creationId xmlns:a16="http://schemas.microsoft.com/office/drawing/2014/main" id="{A99614FC-D60C-44E3-D70F-000BEDFE0703}"/>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41" name="Google Shape;931;p22" descr="Recurso 37.png">
            <a:extLst>
              <a:ext uri="{FF2B5EF4-FFF2-40B4-BE49-F238E27FC236}">
                <a16:creationId xmlns:a16="http://schemas.microsoft.com/office/drawing/2014/main" id="{D86888DA-190D-8EB1-3314-E1254C83A57E}"/>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2" name="Google Shape;932;p22" descr="Recurso 31.png">
            <a:extLst>
              <a:ext uri="{FF2B5EF4-FFF2-40B4-BE49-F238E27FC236}">
                <a16:creationId xmlns:a16="http://schemas.microsoft.com/office/drawing/2014/main" id="{F276CE3E-8E37-9348-2E30-6EAF0E19EBCC}"/>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3" name="Google Shape;933;p22">
            <a:extLst>
              <a:ext uri="{FF2B5EF4-FFF2-40B4-BE49-F238E27FC236}">
                <a16:creationId xmlns:a16="http://schemas.microsoft.com/office/drawing/2014/main" id="{11896F41-D730-4221-848F-EEAB770D4AEE}"/>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4" name="Google Shape;935;p22" descr="Recurso 32.png">
            <a:extLst>
              <a:ext uri="{FF2B5EF4-FFF2-40B4-BE49-F238E27FC236}">
                <a16:creationId xmlns:a16="http://schemas.microsoft.com/office/drawing/2014/main" id="{320F6575-3DCF-9D60-ED65-74577FDBF702}"/>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51" name="Google Shape;931;p22" descr="Recurso 37.png">
            <a:extLst>
              <a:ext uri="{FF2B5EF4-FFF2-40B4-BE49-F238E27FC236}">
                <a16:creationId xmlns:a16="http://schemas.microsoft.com/office/drawing/2014/main" id="{3BFF11E7-609D-6039-0098-9826E806E2F7}"/>
              </a:ext>
            </a:extLst>
          </p:cNvPr>
          <p:cNvPicPr preferRelativeResize="0">
            <a:picLocks noChangeAspect="1"/>
          </p:cNvPicPr>
          <p:nvPr/>
        </p:nvPicPr>
        <p:blipFill rotWithShape="1">
          <a:blip r:embed="rId12">
            <a:alphaModFix/>
          </a:blip>
          <a:srcRect b="18540"/>
          <a:stretch/>
        </p:blipFill>
        <p:spPr>
          <a:xfrm>
            <a:off x="862316" y="4392426"/>
            <a:ext cx="288000" cy="293120"/>
          </a:xfrm>
          <a:prstGeom prst="rect">
            <a:avLst/>
          </a:prstGeom>
          <a:noFill/>
          <a:ln>
            <a:noFill/>
          </a:ln>
        </p:spPr>
      </p:pic>
      <p:pic>
        <p:nvPicPr>
          <p:cNvPr id="7" name="Google Shape;931;p22" descr="Recurso 37.png">
            <a:extLst>
              <a:ext uri="{FF2B5EF4-FFF2-40B4-BE49-F238E27FC236}">
                <a16:creationId xmlns:a16="http://schemas.microsoft.com/office/drawing/2014/main" id="{E13CE14C-CA90-2E35-9EA0-ED9F4C42685A}"/>
              </a:ext>
            </a:extLst>
          </p:cNvPr>
          <p:cNvPicPr preferRelativeResize="0">
            <a:picLocks noChangeAspect="1"/>
          </p:cNvPicPr>
          <p:nvPr/>
        </p:nvPicPr>
        <p:blipFill rotWithShape="1">
          <a:blip r:embed="rId12">
            <a:alphaModFix/>
          </a:blip>
          <a:srcRect b="18540"/>
          <a:stretch/>
        </p:blipFill>
        <p:spPr>
          <a:xfrm>
            <a:off x="1150316" y="4255297"/>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0A88459B-0742-829C-3D61-19C68F5FBDC4}"/>
              </a:ext>
            </a:extLst>
          </p:cNvPr>
          <p:cNvPicPr preferRelativeResize="0">
            <a:picLocks noChangeAspect="1"/>
          </p:cNvPicPr>
          <p:nvPr/>
        </p:nvPicPr>
        <p:blipFill rotWithShape="1">
          <a:blip r:embed="rId12">
            <a:alphaModFix/>
          </a:blip>
          <a:srcRect b="18540"/>
          <a:stretch/>
        </p:blipFill>
        <p:spPr>
          <a:xfrm>
            <a:off x="710240" y="3941253"/>
            <a:ext cx="288000" cy="293120"/>
          </a:xfrm>
          <a:prstGeom prst="rect">
            <a:avLst/>
          </a:prstGeom>
          <a:noFill/>
          <a:ln>
            <a:noFill/>
          </a:ln>
        </p:spPr>
      </p:pic>
      <p:pic>
        <p:nvPicPr>
          <p:cNvPr id="4" name="Google Shape;931;p22" descr="Recurso 37.png">
            <a:extLst>
              <a:ext uri="{FF2B5EF4-FFF2-40B4-BE49-F238E27FC236}">
                <a16:creationId xmlns:a16="http://schemas.microsoft.com/office/drawing/2014/main" id="{F7AFD230-1DE7-6543-66F5-BDCCA1281E00}"/>
              </a:ext>
            </a:extLst>
          </p:cNvPr>
          <p:cNvPicPr preferRelativeResize="0">
            <a:picLocks noChangeAspect="1"/>
          </p:cNvPicPr>
          <p:nvPr/>
        </p:nvPicPr>
        <p:blipFill rotWithShape="1">
          <a:blip r:embed="rId12">
            <a:alphaModFix/>
          </a:blip>
          <a:srcRect b="18540"/>
          <a:stretch/>
        </p:blipFill>
        <p:spPr>
          <a:xfrm>
            <a:off x="569426" y="4241379"/>
            <a:ext cx="288000" cy="293120"/>
          </a:xfrm>
          <a:prstGeom prst="rect">
            <a:avLst/>
          </a:prstGeom>
          <a:noFill/>
          <a:ln>
            <a:noFill/>
          </a:ln>
        </p:spPr>
      </p:pic>
      <p:pic>
        <p:nvPicPr>
          <p:cNvPr id="5" name="Google Shape;358;p9">
            <a:extLst>
              <a:ext uri="{FF2B5EF4-FFF2-40B4-BE49-F238E27FC236}">
                <a16:creationId xmlns:a16="http://schemas.microsoft.com/office/drawing/2014/main" id="{8B89B721-17CA-9494-6B0B-FDF094E895E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5934" y="348575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D19F3E99-7092-DCE4-50F5-CBF59AFB9BC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5934" y="492172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Google Shape;3036;p14">
            <a:extLst>
              <a:ext uri="{FF2B5EF4-FFF2-40B4-BE49-F238E27FC236}">
                <a16:creationId xmlns:a16="http://schemas.microsoft.com/office/drawing/2014/main" id="{407B8621-6848-E947-D465-52F4A57553BE}"/>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6" name="Google Shape;358;p9">
            <a:extLst>
              <a:ext uri="{FF2B5EF4-FFF2-40B4-BE49-F238E27FC236}">
                <a16:creationId xmlns:a16="http://schemas.microsoft.com/office/drawing/2014/main" id="{5CED5CF9-6B31-DA45-1E19-2BB787C51C1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5934" y="264160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BFE613BA-AF8E-AB9E-94D7-E138ACEEBE5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5934" y="4308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2536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08B815-5187-36BD-4B38-3AB58144CE2B}"/>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C71961FE-C207-6BE8-A154-9B08FDB3D8B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3A7BFF9B-9CDB-368A-755D-F4D429C13D42}"/>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E781A66A-9859-A9A0-24E3-DC9C1A3C4718}"/>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2957E688-B87C-BFE3-7735-548DFA78167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5AF25EC6-448A-C220-9087-41088B0BF16C}"/>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9A8B5FA6-1B93-9D00-38CE-B9524AF7B39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117623BD-31A8-9D00-772B-A307FAD662C5}"/>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2BE984DE-7710-20AC-02C2-18561C09DD88}"/>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6EC1C414-0BD9-FB25-2495-DC04DFB2DA14}"/>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5DFC43A8-4D2F-6148-40EC-C73814AC390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CF0EC989-7F97-D610-85C2-843CB370758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37395775-6782-F61A-88F2-DF2A394BCAF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5EF9D0F5-5B6D-2AA9-21D1-4B625E3FC0C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BD953158-3623-9338-764D-4DC517EAF7E1}"/>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EBE09D77-1642-C053-76FB-73817047C608}"/>
              </a:ext>
            </a:extLst>
          </p:cNvPr>
          <p:cNvGraphicFramePr/>
          <p:nvPr/>
        </p:nvGraphicFramePr>
        <p:xfrm>
          <a:off x="4427321" y="1559309"/>
          <a:ext cx="7527600" cy="392143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Sinú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sus afluentes de la parte baja. Se recomienda especial atención en los municipios de San Pelayo, Cereté, Montería, Lorica y San Bernardo del Viento (Córdoba). </a:t>
                      </a:r>
                      <a:r>
                        <a:rPr lang="es-ES" sz="900" b="1" u="none" strike="noStrike" dirty="0">
                          <a:latin typeface="Verdana" panose="020B0604030504040204" pitchFamily="34" charset="0"/>
                          <a:ea typeface="Verdana" panose="020B0604030504040204" pitchFamily="34" charset="0"/>
                          <a:cs typeface="Arial Narrow"/>
                          <a:sym typeface="Arial Narrow"/>
                        </a:rPr>
                        <a:t>Nota: </a:t>
                      </a:r>
                      <a:r>
                        <a:rPr lang="es-ES" sz="900" b="0" u="none" strike="noStrike" dirty="0">
                          <a:latin typeface="Verdana" panose="020B0604030504040204" pitchFamily="34" charset="0"/>
                          <a:ea typeface="Verdana" panose="020B0604030504040204" pitchFamily="34" charset="0"/>
                          <a:cs typeface="Arial Narrow"/>
                          <a:sym typeface="Arial Narrow"/>
                        </a:rPr>
                        <a:t>se registran encharcamientos en la cabecera municipal de Lorica (26/02/2025).</a:t>
                      </a:r>
                      <a:endPar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993538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Caribe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Golfo de Morrosquillo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aportantes directos al Mar Caribe en el Golfo de Morrosquillo, especialmente en los arroyos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Amansa, Guapos y El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Piru</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San Onofre, Tolú, Coveñas, Palmito, Toluviejo, Chalán, Colosó, Morroa y Sincelejo. </a:t>
                      </a:r>
                    </a:p>
                  </a:txBody>
                  <a:tcPr marL="91448" marR="91448"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577721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Caribe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Golfo de Morrosquillo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Alerta puntual: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inundaciones en zonas rural y urbana del municipio de Coveñas, Sucre  (26/02/2025).</a:t>
                      </a:r>
                      <a:endPar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57783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en las quebradas </a:t>
                      </a:r>
                      <a:r>
                        <a:rPr lang="es-CO" sz="900" b="0" u="none" strike="noStrike" dirty="0">
                          <a:latin typeface="Verdana" panose="020B0604030504040204" pitchFamily="34" charset="0"/>
                          <a:ea typeface="Verdana" panose="020B0604030504040204" pitchFamily="34" charset="0"/>
                          <a:cs typeface="Arial Narrow"/>
                          <a:sym typeface="Arial Narrow"/>
                        </a:rPr>
                        <a:t>Las Liscas, El Loro y El Carbón</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Convención,</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 </a:t>
                      </a:r>
                      <a:r>
                        <a:rPr lang="es-CO" sz="900" u="none" strike="noStrike" dirty="0">
                          <a:latin typeface="Verdana" panose="020B0604030504040204" pitchFamily="34" charset="0"/>
                          <a:ea typeface="Verdana" panose="020B0604030504040204" pitchFamily="34" charset="0"/>
                          <a:cs typeface="Arial Narrow"/>
                          <a:sym typeface="Arial Narrow"/>
                        </a:rPr>
                        <a:t>Ocaña y Teorama (Norte de Santander).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9563624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a:t>
                      </a:r>
                      <a:r>
                        <a:rPr lang="es-CO" sz="900" u="none" strike="noStrike" dirty="0">
                          <a:latin typeface="Verdana" panose="020B0604030504040204" pitchFamily="34" charset="0"/>
                          <a:ea typeface="Verdana" panose="020B0604030504040204" pitchFamily="34" charset="0"/>
                          <a:cs typeface="Arial Narrow"/>
                          <a:sym typeface="Arial Narrow"/>
                        </a:rPr>
                        <a:t> Hacarí y El Tarra (Norte de Santander).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2941835"/>
                  </a:ext>
                </a:extLst>
              </a:tr>
            </a:tbl>
          </a:graphicData>
        </a:graphic>
      </p:graphicFrame>
      <p:pic>
        <p:nvPicPr>
          <p:cNvPr id="38" name="Google Shape;927;p22">
            <a:extLst>
              <a:ext uri="{FF2B5EF4-FFF2-40B4-BE49-F238E27FC236}">
                <a16:creationId xmlns:a16="http://schemas.microsoft.com/office/drawing/2014/main" id="{9928E82A-7A35-8EAF-9E3A-4AC69818D4F2}"/>
              </a:ext>
            </a:extLst>
          </p:cNvPr>
          <p:cNvPicPr preferRelativeResize="0">
            <a:picLocks noChangeAspect="1"/>
          </p:cNvPicPr>
          <p:nvPr/>
        </p:nvPicPr>
        <p:blipFill rotWithShape="1">
          <a:blip r:embed="rId9">
            <a:alphaModFix/>
          </a:blip>
          <a:srcRect/>
          <a:stretch/>
        </p:blipFill>
        <p:spPr>
          <a:xfrm>
            <a:off x="-485632" y="831128"/>
            <a:ext cx="288000" cy="270843"/>
          </a:xfrm>
          <a:prstGeom prst="rect">
            <a:avLst/>
          </a:prstGeom>
          <a:noFill/>
          <a:ln>
            <a:noFill/>
          </a:ln>
        </p:spPr>
      </p:pic>
      <p:pic>
        <p:nvPicPr>
          <p:cNvPr id="39" name="Google Shape;928;p22">
            <a:extLst>
              <a:ext uri="{FF2B5EF4-FFF2-40B4-BE49-F238E27FC236}">
                <a16:creationId xmlns:a16="http://schemas.microsoft.com/office/drawing/2014/main" id="{7CD8E400-D8EB-9D62-A0EA-63B795657D91}"/>
              </a:ext>
            </a:extLst>
          </p:cNvPr>
          <p:cNvPicPr preferRelativeResize="0">
            <a:picLocks noChangeAspect="1"/>
          </p:cNvPicPr>
          <p:nvPr/>
        </p:nvPicPr>
        <p:blipFill rotWithShape="1">
          <a:blip r:embed="rId10">
            <a:alphaModFix/>
          </a:blip>
          <a:srcRect/>
          <a:stretch/>
        </p:blipFill>
        <p:spPr>
          <a:xfrm>
            <a:off x="-477694" y="1280390"/>
            <a:ext cx="288000" cy="281600"/>
          </a:xfrm>
          <a:prstGeom prst="rect">
            <a:avLst/>
          </a:prstGeom>
          <a:noFill/>
          <a:ln>
            <a:noFill/>
          </a:ln>
        </p:spPr>
      </p:pic>
      <p:pic>
        <p:nvPicPr>
          <p:cNvPr id="40" name="Google Shape;929;p22" descr="Recurso 32.png">
            <a:extLst>
              <a:ext uri="{FF2B5EF4-FFF2-40B4-BE49-F238E27FC236}">
                <a16:creationId xmlns:a16="http://schemas.microsoft.com/office/drawing/2014/main" id="{4BB6747D-3F27-A9DC-F7E4-CB61112099A5}"/>
              </a:ext>
            </a:extLst>
          </p:cNvPr>
          <p:cNvPicPr preferRelativeResize="0">
            <a:picLocks noChangeAspect="1"/>
          </p:cNvPicPr>
          <p:nvPr/>
        </p:nvPicPr>
        <p:blipFill rotWithShape="1">
          <a:blip r:embed="rId11">
            <a:alphaModFix/>
          </a:blip>
          <a:srcRect l="9354"/>
          <a:stretch/>
        </p:blipFill>
        <p:spPr>
          <a:xfrm>
            <a:off x="-499919" y="2097860"/>
            <a:ext cx="288000" cy="249449"/>
          </a:xfrm>
          <a:prstGeom prst="rect">
            <a:avLst/>
          </a:prstGeom>
          <a:noFill/>
          <a:ln>
            <a:noFill/>
          </a:ln>
        </p:spPr>
      </p:pic>
      <p:pic>
        <p:nvPicPr>
          <p:cNvPr id="41" name="Google Shape;931;p22" descr="Recurso 37.png">
            <a:extLst>
              <a:ext uri="{FF2B5EF4-FFF2-40B4-BE49-F238E27FC236}">
                <a16:creationId xmlns:a16="http://schemas.microsoft.com/office/drawing/2014/main" id="{C9C6A7D5-C1F6-6F70-8BD2-B41CE6ECF0AC}"/>
              </a:ext>
            </a:extLst>
          </p:cNvPr>
          <p:cNvPicPr preferRelativeResize="0">
            <a:picLocks noChangeAspect="1"/>
          </p:cNvPicPr>
          <p:nvPr/>
        </p:nvPicPr>
        <p:blipFill rotWithShape="1">
          <a:blip r:embed="rId12">
            <a:alphaModFix/>
          </a:blip>
          <a:srcRect b="18540"/>
          <a:stretch/>
        </p:blipFill>
        <p:spPr>
          <a:xfrm>
            <a:off x="-477694" y="365990"/>
            <a:ext cx="288000" cy="293120"/>
          </a:xfrm>
          <a:prstGeom prst="rect">
            <a:avLst/>
          </a:prstGeom>
          <a:noFill/>
          <a:ln>
            <a:noFill/>
          </a:ln>
        </p:spPr>
      </p:pic>
      <p:pic>
        <p:nvPicPr>
          <p:cNvPr id="42" name="Google Shape;932;p22" descr="Recurso 31.png">
            <a:extLst>
              <a:ext uri="{FF2B5EF4-FFF2-40B4-BE49-F238E27FC236}">
                <a16:creationId xmlns:a16="http://schemas.microsoft.com/office/drawing/2014/main" id="{010D86A8-0162-C6C5-565D-1C5E0D5872ED}"/>
              </a:ext>
            </a:extLst>
          </p:cNvPr>
          <p:cNvPicPr preferRelativeResize="0">
            <a:picLocks noChangeAspect="1"/>
          </p:cNvPicPr>
          <p:nvPr/>
        </p:nvPicPr>
        <p:blipFill rotWithShape="1">
          <a:blip r:embed="rId13">
            <a:alphaModFix/>
          </a:blip>
          <a:srcRect l="11144" r="26973"/>
          <a:stretch/>
        </p:blipFill>
        <p:spPr>
          <a:xfrm>
            <a:off x="-499919" y="1726478"/>
            <a:ext cx="288000" cy="260853"/>
          </a:xfrm>
          <a:prstGeom prst="rect">
            <a:avLst/>
          </a:prstGeom>
          <a:noFill/>
          <a:ln>
            <a:noFill/>
          </a:ln>
        </p:spPr>
      </p:pic>
      <p:pic>
        <p:nvPicPr>
          <p:cNvPr id="43" name="Google Shape;933;p22">
            <a:extLst>
              <a:ext uri="{FF2B5EF4-FFF2-40B4-BE49-F238E27FC236}">
                <a16:creationId xmlns:a16="http://schemas.microsoft.com/office/drawing/2014/main" id="{B8DAF146-1902-0619-753F-163418241C04}"/>
              </a:ext>
            </a:extLst>
          </p:cNvPr>
          <p:cNvPicPr preferRelativeResize="0">
            <a:picLocks noChangeAspect="1"/>
          </p:cNvPicPr>
          <p:nvPr/>
        </p:nvPicPr>
        <p:blipFill rotWithShape="1">
          <a:blip r:embed="rId14">
            <a:alphaModFix/>
          </a:blip>
          <a:srcRect/>
          <a:stretch/>
        </p:blipFill>
        <p:spPr>
          <a:xfrm>
            <a:off x="-491663" y="2571558"/>
            <a:ext cx="288000" cy="237303"/>
          </a:xfrm>
          <a:prstGeom prst="rect">
            <a:avLst/>
          </a:prstGeom>
          <a:noFill/>
          <a:ln>
            <a:noFill/>
          </a:ln>
        </p:spPr>
      </p:pic>
      <p:pic>
        <p:nvPicPr>
          <p:cNvPr id="44" name="Google Shape;935;p22" descr="Recurso 32.png">
            <a:extLst>
              <a:ext uri="{FF2B5EF4-FFF2-40B4-BE49-F238E27FC236}">
                <a16:creationId xmlns:a16="http://schemas.microsoft.com/office/drawing/2014/main" id="{EA51D55B-C394-7E9B-A3F8-37998D935AA8}"/>
              </a:ext>
            </a:extLst>
          </p:cNvPr>
          <p:cNvPicPr preferRelativeResize="0">
            <a:picLocks noChangeAspect="1"/>
          </p:cNvPicPr>
          <p:nvPr/>
        </p:nvPicPr>
        <p:blipFill rotWithShape="1">
          <a:blip r:embed="rId11">
            <a:alphaModFix/>
          </a:blip>
          <a:srcRect l="9354"/>
          <a:stretch/>
        </p:blipFill>
        <p:spPr>
          <a:xfrm>
            <a:off x="-466337" y="3204842"/>
            <a:ext cx="288000" cy="249449"/>
          </a:xfrm>
          <a:prstGeom prst="rect">
            <a:avLst/>
          </a:prstGeom>
          <a:noFill/>
          <a:ln>
            <a:noFill/>
          </a:ln>
        </p:spPr>
      </p:pic>
      <p:pic>
        <p:nvPicPr>
          <p:cNvPr id="10" name="Google Shape;931;p22" descr="Recurso 37.png">
            <a:extLst>
              <a:ext uri="{FF2B5EF4-FFF2-40B4-BE49-F238E27FC236}">
                <a16:creationId xmlns:a16="http://schemas.microsoft.com/office/drawing/2014/main" id="{217D5A36-7470-A398-51A5-5B4A7B2A709B}"/>
              </a:ext>
            </a:extLst>
          </p:cNvPr>
          <p:cNvPicPr preferRelativeResize="0">
            <a:picLocks noChangeAspect="1"/>
          </p:cNvPicPr>
          <p:nvPr/>
        </p:nvPicPr>
        <p:blipFill rotWithShape="1">
          <a:blip r:embed="rId12">
            <a:alphaModFix/>
          </a:blip>
          <a:srcRect b="18540"/>
          <a:stretch/>
        </p:blipFill>
        <p:spPr>
          <a:xfrm>
            <a:off x="2906505" y="3614326"/>
            <a:ext cx="288000" cy="293120"/>
          </a:xfrm>
          <a:prstGeom prst="rect">
            <a:avLst/>
          </a:prstGeom>
          <a:noFill/>
          <a:ln>
            <a:noFill/>
          </a:ln>
        </p:spPr>
      </p:pic>
      <p:sp>
        <p:nvSpPr>
          <p:cNvPr id="14" name="Google Shape;3036;p14">
            <a:extLst>
              <a:ext uri="{FF2B5EF4-FFF2-40B4-BE49-F238E27FC236}">
                <a16:creationId xmlns:a16="http://schemas.microsoft.com/office/drawing/2014/main" id="{42BCF85C-DAB7-90CB-6223-9314AFC6375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58;p9">
            <a:extLst>
              <a:ext uri="{FF2B5EF4-FFF2-40B4-BE49-F238E27FC236}">
                <a16:creationId xmlns:a16="http://schemas.microsoft.com/office/drawing/2014/main" id="{AF3B0EFB-8B73-FAD4-0023-8ABC3FE916E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5354" y="299943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D09C0DE6-B741-DE5D-1B02-90298F162D5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5354" y="431622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5A27BBC1-12A1-75C6-1DC7-DAEF6D7827F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5354" y="493002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931;p22" descr="Recurso 37.png">
            <a:extLst>
              <a:ext uri="{FF2B5EF4-FFF2-40B4-BE49-F238E27FC236}">
                <a16:creationId xmlns:a16="http://schemas.microsoft.com/office/drawing/2014/main" id="{9712A089-BA75-2549-D46F-AC56508849C9}"/>
              </a:ext>
            </a:extLst>
          </p:cNvPr>
          <p:cNvPicPr preferRelativeResize="0">
            <a:picLocks noChangeAspect="1"/>
          </p:cNvPicPr>
          <p:nvPr/>
        </p:nvPicPr>
        <p:blipFill rotWithShape="1">
          <a:blip r:embed="rId12">
            <a:alphaModFix/>
          </a:blip>
          <a:srcRect b="18540"/>
          <a:stretch/>
        </p:blipFill>
        <p:spPr>
          <a:xfrm>
            <a:off x="1714200" y="3005886"/>
            <a:ext cx="288000" cy="293120"/>
          </a:xfrm>
          <a:prstGeom prst="rect">
            <a:avLst/>
          </a:prstGeom>
          <a:noFill/>
          <a:ln>
            <a:noFill/>
          </a:ln>
        </p:spPr>
      </p:pic>
      <p:pic>
        <p:nvPicPr>
          <p:cNvPr id="8" name="Google Shape;150;p1" descr="Recurso 25.png">
            <a:extLst>
              <a:ext uri="{FF2B5EF4-FFF2-40B4-BE49-F238E27FC236}">
                <a16:creationId xmlns:a16="http://schemas.microsoft.com/office/drawing/2014/main" id="{348E302E-CF88-0809-4233-F039CBCC166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9323" y="3684124"/>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3;p22">
            <a:extLst>
              <a:ext uri="{FF2B5EF4-FFF2-40B4-BE49-F238E27FC236}">
                <a16:creationId xmlns:a16="http://schemas.microsoft.com/office/drawing/2014/main" id="{5513511C-679F-D970-1F4E-07EC08A5F549}"/>
              </a:ext>
            </a:extLst>
          </p:cNvPr>
          <p:cNvPicPr preferRelativeResize="0">
            <a:picLocks noChangeAspect="1"/>
          </p:cNvPicPr>
          <p:nvPr/>
        </p:nvPicPr>
        <p:blipFill rotWithShape="1">
          <a:blip r:embed="rId14">
            <a:alphaModFix/>
          </a:blip>
          <a:srcRect/>
          <a:stretch/>
        </p:blipFill>
        <p:spPr>
          <a:xfrm>
            <a:off x="1534114" y="3033794"/>
            <a:ext cx="288000" cy="237303"/>
          </a:xfrm>
          <a:prstGeom prst="rect">
            <a:avLst/>
          </a:prstGeom>
          <a:noFill/>
          <a:ln>
            <a:noFill/>
          </a:ln>
        </p:spPr>
      </p:pic>
      <p:pic>
        <p:nvPicPr>
          <p:cNvPr id="18" name="Google Shape;931;p22" descr="Recurso 37.png">
            <a:extLst>
              <a:ext uri="{FF2B5EF4-FFF2-40B4-BE49-F238E27FC236}">
                <a16:creationId xmlns:a16="http://schemas.microsoft.com/office/drawing/2014/main" id="{9DF81B4F-5080-EB07-E1C6-93D056D1BB04}"/>
              </a:ext>
            </a:extLst>
          </p:cNvPr>
          <p:cNvPicPr preferRelativeResize="0">
            <a:picLocks noChangeAspect="1"/>
          </p:cNvPicPr>
          <p:nvPr/>
        </p:nvPicPr>
        <p:blipFill rotWithShape="1">
          <a:blip r:embed="rId12">
            <a:alphaModFix/>
          </a:blip>
          <a:srcRect b="18540"/>
          <a:stretch/>
        </p:blipFill>
        <p:spPr>
          <a:xfrm>
            <a:off x="1490430" y="3299193"/>
            <a:ext cx="288000" cy="293120"/>
          </a:xfrm>
          <a:prstGeom prst="rect">
            <a:avLst/>
          </a:prstGeom>
          <a:noFill/>
          <a:ln>
            <a:noFill/>
          </a:ln>
        </p:spPr>
      </p:pic>
      <p:pic>
        <p:nvPicPr>
          <p:cNvPr id="19" name="Google Shape;358;p9">
            <a:extLst>
              <a:ext uri="{FF2B5EF4-FFF2-40B4-BE49-F238E27FC236}">
                <a16:creationId xmlns:a16="http://schemas.microsoft.com/office/drawing/2014/main" id="{90031B82-5F24-FEBC-41A9-7140DB5A5FE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5354" y="220107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65135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FC9-E8E3-E6F0-68D8-D074D2E85DAD}"/>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91BEA687-6C70-55E5-E14A-F160E4D54C9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F273A8E4-FDCD-5F9C-EA07-D391C5FF51F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1471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654D494-F128-72F8-C5E7-C275BED9DC0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F2D0CD07-61FA-DE99-E550-D863B27F612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B7D8BD0-82C7-CC30-42A1-39AD1BE4E81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8D010175-4A2D-1490-5A97-F9165D05FC7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807CE6F6-7C82-158A-B692-C7B6BCD0965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A5CEA564-E331-266E-22AB-240B03C65B99}"/>
              </a:ext>
            </a:extLst>
          </p:cNvPr>
          <p:cNvGraphicFramePr/>
          <p:nvPr/>
        </p:nvGraphicFramePr>
        <p:xfrm>
          <a:off x="4425056" y="1343694"/>
          <a:ext cx="7527600" cy="486403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p>
                  </a:txBody>
                  <a:tcPr marL="91396" marR="91396" marT="45716" marB="4571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Dubaza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Catrú</a:t>
                      </a:r>
                      <a:r>
                        <a:rPr lang="es-ES" sz="900" u="none" strike="noStrike" cap="none" dirty="0">
                          <a:latin typeface="Verdana" panose="020B0604030504040204" pitchFamily="34" charset="0"/>
                          <a:ea typeface="Verdana" panose="020B0604030504040204" pitchFamily="34" charset="0"/>
                          <a:cs typeface="Arial Narrow"/>
                          <a:sym typeface="Arial Narrow"/>
                        </a:rPr>
                        <a:t> Cedro, </a:t>
                      </a:r>
                      <a:r>
                        <a:rPr lang="es-ES" sz="900" u="none" strike="noStrike" cap="none" dirty="0" err="1">
                          <a:latin typeface="Verdana" panose="020B0604030504040204" pitchFamily="34" charset="0"/>
                          <a:ea typeface="Verdana" panose="020B0604030504040204" pitchFamily="34" charset="0"/>
                          <a:cs typeface="Arial Narrow"/>
                          <a:sym typeface="Arial Narrow"/>
                        </a:rPr>
                        <a:t>Ancosó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Cuguchó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Berreberre</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Pepé</a:t>
                      </a:r>
                      <a:r>
                        <a:rPr lang="es-ES" sz="900" u="none" strike="noStrike" cap="none" dirty="0">
                          <a:latin typeface="Verdana" panose="020B0604030504040204" pitchFamily="34" charset="0"/>
                          <a:ea typeface="Verdana" panose="020B0604030504040204" pitchFamily="34" charset="0"/>
                          <a:cs typeface="Arial Narrow"/>
                          <a:sym typeface="Arial Narrow"/>
                        </a:rPr>
                        <a:t>, Misará, </a:t>
                      </a:r>
                      <a:r>
                        <a:rPr lang="es-ES" sz="900" u="none" strike="noStrike" cap="none" dirty="0" err="1">
                          <a:latin typeface="Verdana" panose="020B0604030504040204" pitchFamily="34" charset="0"/>
                          <a:ea typeface="Verdana" panose="020B0604030504040204" pitchFamily="34" charset="0"/>
                          <a:cs typeface="Arial Narrow"/>
                          <a:sym typeface="Arial Narrow"/>
                        </a:rPr>
                        <a:t>Torreidó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Siguirisua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ES" sz="900" u="none" strike="noStrike" cap="none" dirty="0" err="1">
                          <a:latin typeface="Verdana" panose="020B0604030504040204" pitchFamily="34" charset="0"/>
                          <a:ea typeface="Verdana" panose="020B0604030504040204" pitchFamily="34" charset="0"/>
                          <a:cs typeface="Arial Narrow"/>
                          <a:sym typeface="Arial Narrow"/>
                        </a:rPr>
                        <a:t>Miacorá</a:t>
                      </a:r>
                      <a:r>
                        <a:rPr lang="es-ES"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ES" sz="900" u="none" strike="noStrike" cap="none" dirty="0" err="1">
                          <a:latin typeface="Verdana" panose="020B0604030504040204" pitchFamily="34" charset="0"/>
                          <a:ea typeface="Verdana" panose="020B0604030504040204" pitchFamily="34" charset="0"/>
                          <a:cs typeface="Arial Narrow"/>
                          <a:sym typeface="Arial Narrow"/>
                        </a:rPr>
                        <a:t>Nauca</a:t>
                      </a:r>
                      <a:r>
                        <a:rPr lang="es-ES"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ES" sz="900" u="none" strike="noStrike" cap="none" dirty="0" err="1">
                          <a:latin typeface="Verdana" panose="020B0604030504040204" pitchFamily="34" charset="0"/>
                          <a:ea typeface="Verdana" panose="020B0604030504040204" pitchFamily="34" charset="0"/>
                          <a:cs typeface="Arial Narrow"/>
                          <a:sym typeface="Arial Narrow"/>
                        </a:rPr>
                        <a:t>Elacio</a:t>
                      </a:r>
                      <a:r>
                        <a:rPr lang="es-ES"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p>
                  </a:txBody>
                  <a:tcPr marL="91408" marR="91408"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Docampadó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 </a:t>
                      </a:r>
                    </a:p>
                  </a:txBody>
                  <a:tcPr marL="91408" marR="91408" marT="45666" marB="4566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San Juan Alto y sus afluentes. Se recomienda especial atención en los municipios de Mistrató y Pueblo Rico (Risaralda), y Tadó y Istmina (Chocó). </a:t>
                      </a:r>
                    </a:p>
                  </a:txBody>
                  <a:tcPr marL="91421" marR="91421" marT="45803" marB="458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bl>
          </a:graphicData>
        </a:graphic>
      </p:graphicFrame>
      <p:pic>
        <p:nvPicPr>
          <p:cNvPr id="27" name="Google Shape;158;p1" descr="Recurso 37.png">
            <a:extLst>
              <a:ext uri="{FF2B5EF4-FFF2-40B4-BE49-F238E27FC236}">
                <a16:creationId xmlns:a16="http://schemas.microsoft.com/office/drawing/2014/main" id="{9B07216C-1195-FD6F-E0A9-DBAE08CBD0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95515" y="245070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E422AB8-D291-8CF2-CF12-C457DBCD6D8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993555" y="1945164"/>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225A4B24-B4FE-0EB7-28F9-1D2FCD2C81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53689" y="2533106"/>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8;p1" descr="Recurso 37.png">
            <a:extLst>
              <a:ext uri="{FF2B5EF4-FFF2-40B4-BE49-F238E27FC236}">
                <a16:creationId xmlns:a16="http://schemas.microsoft.com/office/drawing/2014/main" id="{C56EEC79-0571-AF03-A3F6-3A9BA5A123A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578829" y="286544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927;p22">
            <a:extLst>
              <a:ext uri="{FF2B5EF4-FFF2-40B4-BE49-F238E27FC236}">
                <a16:creationId xmlns:a16="http://schemas.microsoft.com/office/drawing/2014/main" id="{F29D21AC-2734-1B38-0737-574C95685A85}"/>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32" name="Google Shape;928;p22">
            <a:extLst>
              <a:ext uri="{FF2B5EF4-FFF2-40B4-BE49-F238E27FC236}">
                <a16:creationId xmlns:a16="http://schemas.microsoft.com/office/drawing/2014/main" id="{8A5E5CBF-ACBB-CDD0-A5C4-0A7BDF6C802A}"/>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33" name="Google Shape;929;p22" descr="Recurso 32.png">
            <a:extLst>
              <a:ext uri="{FF2B5EF4-FFF2-40B4-BE49-F238E27FC236}">
                <a16:creationId xmlns:a16="http://schemas.microsoft.com/office/drawing/2014/main" id="{765E1B87-F364-ACBD-53D4-8C872352F765}"/>
              </a:ext>
            </a:extLst>
          </p:cNvPr>
          <p:cNvPicPr preferRelativeResize="0">
            <a:picLocks noChangeAspect="1"/>
          </p:cNvPicPr>
          <p:nvPr/>
        </p:nvPicPr>
        <p:blipFill rotWithShape="1">
          <a:blip r:embed="rId12">
            <a:alphaModFix/>
          </a:blip>
          <a:srcRect l="9354"/>
          <a:stretch/>
        </p:blipFill>
        <p:spPr>
          <a:xfrm>
            <a:off x="-525463" y="3014954"/>
            <a:ext cx="288000" cy="249449"/>
          </a:xfrm>
          <a:prstGeom prst="rect">
            <a:avLst/>
          </a:prstGeom>
          <a:noFill/>
          <a:ln>
            <a:noFill/>
          </a:ln>
        </p:spPr>
      </p:pic>
      <p:pic>
        <p:nvPicPr>
          <p:cNvPr id="34" name="Google Shape;931;p22" descr="Recurso 37.png">
            <a:extLst>
              <a:ext uri="{FF2B5EF4-FFF2-40B4-BE49-F238E27FC236}">
                <a16:creationId xmlns:a16="http://schemas.microsoft.com/office/drawing/2014/main" id="{58F76DBF-F776-EA2D-714A-4F2E443BD6A6}"/>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5" name="Google Shape;932;p22" descr="Recurso 31.png">
            <a:extLst>
              <a:ext uri="{FF2B5EF4-FFF2-40B4-BE49-F238E27FC236}">
                <a16:creationId xmlns:a16="http://schemas.microsoft.com/office/drawing/2014/main" id="{D7F16F4F-1D52-80A2-0067-82F1B4C590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6" name="Google Shape;933;p22">
            <a:extLst>
              <a:ext uri="{FF2B5EF4-FFF2-40B4-BE49-F238E27FC236}">
                <a16:creationId xmlns:a16="http://schemas.microsoft.com/office/drawing/2014/main" id="{F420BAB8-C456-8747-0A15-7E1F9B08B172}"/>
              </a:ext>
            </a:extLst>
          </p:cNvPr>
          <p:cNvPicPr preferRelativeResize="0">
            <a:picLocks noChangeAspect="1"/>
          </p:cNvPicPr>
          <p:nvPr/>
        </p:nvPicPr>
        <p:blipFill rotWithShape="1">
          <a:blip r:embed="rId15">
            <a:alphaModFix/>
          </a:blip>
          <a:srcRect/>
          <a:stretch/>
        </p:blipFill>
        <p:spPr>
          <a:xfrm>
            <a:off x="-511175" y="3515227"/>
            <a:ext cx="288000" cy="237303"/>
          </a:xfrm>
          <a:prstGeom prst="rect">
            <a:avLst/>
          </a:prstGeom>
          <a:noFill/>
          <a:ln>
            <a:noFill/>
          </a:ln>
        </p:spPr>
      </p:pic>
      <p:pic>
        <p:nvPicPr>
          <p:cNvPr id="37" name="Google Shape;935;p22" descr="Recurso 32.png">
            <a:extLst>
              <a:ext uri="{FF2B5EF4-FFF2-40B4-BE49-F238E27FC236}">
                <a16:creationId xmlns:a16="http://schemas.microsoft.com/office/drawing/2014/main" id="{CB21183A-F957-84B4-49A4-11D820BA1835}"/>
              </a:ext>
            </a:extLst>
          </p:cNvPr>
          <p:cNvPicPr preferRelativeResize="0">
            <a:picLocks noChangeAspect="1"/>
          </p:cNvPicPr>
          <p:nvPr/>
        </p:nvPicPr>
        <p:blipFill rotWithShape="1">
          <a:blip r:embed="rId12">
            <a:alphaModFix/>
          </a:blip>
          <a:srcRect l="9354"/>
          <a:stretch/>
        </p:blipFill>
        <p:spPr>
          <a:xfrm>
            <a:off x="-544844" y="3792585"/>
            <a:ext cx="288000" cy="249449"/>
          </a:xfrm>
          <a:prstGeom prst="rect">
            <a:avLst/>
          </a:prstGeom>
          <a:noFill/>
          <a:ln>
            <a:noFill/>
          </a:ln>
        </p:spPr>
      </p:pic>
      <p:pic>
        <p:nvPicPr>
          <p:cNvPr id="5" name="Google Shape;158;p1" descr="Recurso 37.png">
            <a:extLst>
              <a:ext uri="{FF2B5EF4-FFF2-40B4-BE49-F238E27FC236}">
                <a16:creationId xmlns:a16="http://schemas.microsoft.com/office/drawing/2014/main" id="{204DEA50-BF9A-DDEF-F7CA-716A5C540CA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229400" y="2958808"/>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91F07679-2108-4A2F-D8ED-4818B468796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564702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9ED1713E-56D3-6FD4-D962-54FCAE0E989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500670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D657D957-0B83-DF68-714B-D1039D3287A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438718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433198FC-C0D1-21A8-DFEE-038B01E9B19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20033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A52A8FB8-787A-02E2-019A-6B25F9F7158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292065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1EA89633-2A24-8343-4C3A-457BBC898A2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6" name="Google Shape;357;p9">
            <a:extLst>
              <a:ext uri="{FF2B5EF4-FFF2-40B4-BE49-F238E27FC236}">
                <a16:creationId xmlns:a16="http://schemas.microsoft.com/office/drawing/2014/main" id="{F28AFC2C-1BE9-3468-9143-C1056D80AD7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799" y="376204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07380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ector recto 5"/>
          <p:cNvCxnSpPr/>
          <p:nvPr/>
        </p:nvCxnSpPr>
        <p:spPr>
          <a:xfrm flipH="1">
            <a:off x="4078224" y="1090580"/>
            <a:ext cx="31552" cy="472315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AutoShape 2" descr="blob:https://web.whatsapp.com/8798452e-e9a2-4d7f-a9d8-6b96b6efe37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AutoShape 2" descr="blob:https://web.whatsapp.com/2849b5c8-6676-4244-8d4e-4217d241474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CuadroTexto 7"/>
          <p:cNvSpPr txBox="1">
            <a:spLocks noChangeArrowheads="1"/>
          </p:cNvSpPr>
          <p:nvPr/>
        </p:nvSpPr>
        <p:spPr bwMode="auto">
          <a:xfrm>
            <a:off x="82283" y="5806967"/>
            <a:ext cx="4003864" cy="616002"/>
          </a:xfrm>
          <a:prstGeom prst="rect">
            <a:avLst/>
          </a:prstGeom>
          <a:noFill/>
          <a:ln w="9525">
            <a:noFill/>
            <a:miter lim="800000"/>
            <a:headEnd/>
            <a:tailEnd/>
          </a:ln>
        </p:spPr>
        <p:txBody>
          <a:bodyPr wrap="square">
            <a:spAutoFit/>
          </a:bodyPr>
          <a:lstStyle/>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diaria desde las 07:00 HLC del </a:t>
            </a:r>
            <a:r>
              <a:rPr lang="es-CO" altLang="es-CO" sz="1050" dirty="0">
                <a:solidFill>
                  <a:prstClr val="black"/>
                </a:solidFill>
                <a:latin typeface="Arial Narrow" panose="020B0606020202030204" pitchFamily="34" charset="0"/>
              </a:rPr>
              <a:t>lunes 25,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F3A4B0C4-7B9A-43A6-81A7-2A4CF2512AAA}"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marR="0" lvl="1" indent="0" algn="ctr" defTabSz="914400" rtl="0" eaLnBrk="1" fontAlgn="auto" latinLnBrk="0" hangingPunct="1">
                <a:lnSpc>
                  <a:spcPts val="1400"/>
                </a:lnSpc>
                <a:spcBef>
                  <a:spcPts val="0"/>
                </a:spcBef>
                <a:spcAft>
                  <a:spcPts val="0"/>
                </a:spcAft>
                <a:buClrTx/>
                <a:buSzTx/>
                <a:buFontTx/>
                <a:buNone/>
                <a:tabLst/>
                <a:defRPr/>
              </a:pPr>
              <a:t>miércoles, 26 de febrero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IDEAM</a:t>
            </a:r>
          </a:p>
        </p:txBody>
      </p:sp>
      <p:sp>
        <p:nvSpPr>
          <p:cNvPr id="18" name="CuadroTexto 7"/>
          <p:cNvSpPr txBox="1">
            <a:spLocks noChangeArrowheads="1"/>
          </p:cNvSpPr>
          <p:nvPr/>
        </p:nvSpPr>
        <p:spPr bwMode="auto">
          <a:xfrm>
            <a:off x="4055031" y="5802936"/>
            <a:ext cx="4003863" cy="615810"/>
          </a:xfrm>
          <a:prstGeom prst="rect">
            <a:avLst/>
          </a:prstGeom>
          <a:noFill/>
          <a:ln w="9525">
            <a:noFill/>
            <a:miter lim="800000"/>
            <a:headEnd/>
            <a:tailEnd/>
          </a:ln>
        </p:spPr>
        <p:txBody>
          <a:bodyPr wrap="square">
            <a:spAutoFit/>
          </a:bodyPr>
          <a:lstStyle/>
          <a:p>
            <a:pPr marL="85725" lvl="1" algn="ctr">
              <a:lnSpc>
                <a:spcPts val="1400"/>
              </a:lnSpc>
              <a:defRPr/>
            </a:pP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Precipitación últimas 72 horas desde las 07:00 HLC del domingo 23</a:t>
            </a:r>
            <a:r>
              <a:rPr lang="es-CO" altLang="es-CO" sz="1050" dirty="0">
                <a:solidFill>
                  <a:prstClr val="black"/>
                </a:solidFill>
                <a:latin typeface="Arial Narrow" panose="020B0606020202030204" pitchFamily="34" charset="0"/>
              </a:rPr>
              <a:t>, </a:t>
            </a:r>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hasta las 07:00 HLC del </a:t>
            </a:r>
            <a:fld id="{576A5BB2-8AEA-46ED-8E47-251F4C00E611}" type="datetime2">
              <a:rPr kumimoji="0" lang="es-CO" altLang="es-CO" sz="1050" b="0" i="0" u="none" strike="noStrike" kern="1200" cap="none" spc="0" normalizeH="0" baseline="0" noProof="0" smtClean="0">
                <a:ln>
                  <a:noFill/>
                </a:ln>
                <a:solidFill>
                  <a:prstClr val="black"/>
                </a:solidFill>
                <a:effectLst/>
                <a:uLnTx/>
                <a:uFillTx/>
                <a:latin typeface="Arial Narrow" panose="020B0606020202030204" pitchFamily="34" charset="0"/>
                <a:ea typeface="+mn-ea"/>
                <a:cs typeface="+mn-cs"/>
              </a:rPr>
              <a:pPr marL="85725" lvl="1" algn="ctr">
                <a:lnSpc>
                  <a:spcPts val="1400"/>
                </a:lnSpc>
                <a:defRPr/>
              </a:pPr>
              <a:t>miércoles, 26 de febrero de 2025</a:t>
            </a:fld>
            <a:r>
              <a:rPr kumimoji="0" lang="es-CO" altLang="es-CO" sz="105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a:t>
            </a:r>
          </a:p>
          <a:p>
            <a:pPr marL="85725" marR="0" lvl="1" indent="0" algn="ctr" defTabSz="914400" rtl="0" eaLnBrk="1" fontAlgn="auto" latinLnBrk="0" hangingPunct="1">
              <a:lnSpc>
                <a:spcPts val="1400"/>
              </a:lnSpc>
              <a:spcBef>
                <a:spcPts val="0"/>
              </a:spcBef>
              <a:spcAft>
                <a:spcPts val="0"/>
              </a:spcAft>
              <a:buClrTx/>
              <a:buSzTx/>
              <a:buFontTx/>
              <a:buNone/>
              <a:tabLst/>
              <a:defRPr/>
            </a:pPr>
            <a:r>
              <a:rPr kumimoji="0" lang="es-CO" altLang="es-CO" sz="105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Fuente:  IDEAM</a:t>
            </a:r>
          </a:p>
        </p:txBody>
      </p:sp>
      <p:sp>
        <p:nvSpPr>
          <p:cNvPr id="20" name="Google Shape;1184;p2"/>
          <p:cNvSpPr txBox="1"/>
          <p:nvPr/>
        </p:nvSpPr>
        <p:spPr>
          <a:xfrm>
            <a:off x="8132124" y="4212176"/>
            <a:ext cx="4041770" cy="2085186"/>
          </a:xfrm>
          <a:prstGeom prst="rect">
            <a:avLst/>
          </a:prstGeom>
          <a:noFill/>
          <a:ln w="12700" cap="flat" cmpd="sng">
            <a:solidFill>
              <a:schemeClr val="accent2"/>
            </a:solidFill>
            <a:prstDash val="solid"/>
            <a:round/>
            <a:headEnd type="none" w="sm" len="sm"/>
            <a:tailEnd type="none" w="sm" len="sm"/>
          </a:ln>
        </p:spPr>
        <p:txBody>
          <a:bodyPr spcFirstLastPara="1" wrap="square" lIns="36000" tIns="0" rIns="36000" bIns="0" anchor="t" anchorCtr="0">
            <a:spAutoFit/>
          </a:bodyPr>
          <a:lstStyle/>
          <a:p>
            <a:pPr algn="just">
              <a:spcAft>
                <a:spcPts val="300"/>
              </a:spcAft>
              <a:buClr>
                <a:schemeClr val="dk1"/>
              </a:buClr>
              <a:buSzPts val="1000"/>
            </a:pPr>
            <a:endParaRPr lang="es-ES" sz="900" dirty="0">
              <a:solidFill>
                <a:srgbClr val="FF0000"/>
              </a:solidFill>
              <a:latin typeface="Arial Narrow"/>
              <a:ea typeface="Arial Narrow"/>
              <a:cs typeface="Arial Narrow"/>
              <a:sym typeface="Arial Narrow"/>
            </a:endParaRPr>
          </a:p>
          <a:p>
            <a:pPr marL="171450" indent="-171450" algn="just">
              <a:spcAft>
                <a:spcPts val="300"/>
              </a:spcAft>
              <a:buClr>
                <a:schemeClr val="dk1"/>
              </a:buClr>
              <a:buSzPts val="1000"/>
              <a:buFont typeface="Arial" panose="020B0604020202020204" pitchFamily="34" charset="0"/>
              <a:buChar char="•"/>
            </a:pPr>
            <a:endParaRPr lang="es-ES" sz="950" dirty="0">
              <a:solidFill>
                <a:srgbClr val="FF0000"/>
              </a:solidFill>
              <a:latin typeface="Arial Narrow" panose="020B0606020202030204" pitchFamily="34" charset="0"/>
              <a:ea typeface="Arial Narrow"/>
              <a:cs typeface="Arial Narrow"/>
              <a:sym typeface="Arial Narrow"/>
            </a:endParaRPr>
          </a:p>
          <a:p>
            <a:pPr marL="171450" indent="-171450" algn="just">
              <a:spcAft>
                <a:spcPts val="300"/>
              </a:spcAft>
              <a:buClr>
                <a:schemeClr val="dk1"/>
              </a:buClr>
              <a:buSzPts val="1000"/>
              <a:buFont typeface="Arial" panose="020B0604020202020204" pitchFamily="34" charset="0"/>
              <a:buChar char="•"/>
            </a:pPr>
            <a:r>
              <a:rPr lang="es-ES" sz="950" dirty="0">
                <a:latin typeface="Arial Narrow" panose="020B0606020202030204" pitchFamily="34" charset="0"/>
                <a:ea typeface="Arial Narrow"/>
                <a:cs typeface="Arial Narrow"/>
                <a:sym typeface="Arial Narrow"/>
              </a:rPr>
              <a:t>Por moderada probabilidad de crecientes súbitas o niveles altos en las cuencas de los ríos que comprenden las zonas hidrográficas de </a:t>
            </a:r>
            <a:r>
              <a:rPr lang="es-MX" sz="950" dirty="0">
                <a:latin typeface="Arial Narrow" panose="020B0606020202030204" pitchFamily="34" charset="0"/>
                <a:ea typeface="Arial Narrow"/>
                <a:cs typeface="Arial Narrow"/>
                <a:sym typeface="Arial Narrow"/>
              </a:rPr>
              <a:t>Atrato - Darién, Alto Magdalena, Saldaña, Medio Magdalena, Cauca, Guaviare, Meta, Putumayo, Mira, Patía, Tapaje - Dagua - Directos, San Juan, Baudó - Directos Pacifico, Pacífico – Directos</a:t>
            </a:r>
          </a:p>
          <a:p>
            <a:pPr marL="171450" indent="-171450" algn="just">
              <a:spcAft>
                <a:spcPts val="300"/>
              </a:spcAft>
              <a:buClr>
                <a:schemeClr val="dk1"/>
              </a:buClr>
              <a:buSzPts val="1000"/>
              <a:buFont typeface="Arial" panose="020B0604020202020204" pitchFamily="34" charset="0"/>
              <a:buChar char="•"/>
            </a:pPr>
            <a:r>
              <a:rPr lang="es-ES" sz="950" dirty="0">
                <a:latin typeface="Arial Narrow"/>
                <a:ea typeface="Arial Narrow"/>
                <a:cs typeface="Arial Narrow"/>
                <a:sym typeface="Arial Narrow"/>
              </a:rPr>
              <a:t>Por moderada probabilidad de ocurrencia de deslizamientos de tierra en municipios de los </a:t>
            </a:r>
            <a:r>
              <a:rPr lang="es-ES" sz="950" dirty="0">
                <a:latin typeface="Arial Narrow"/>
                <a:sym typeface="Arial Narrow"/>
              </a:rPr>
              <a:t>departamentos de Antioquia, Bolívar, Boyacá, Caldas, Caquetá, Cauca, Chocó, Cundinamarca, Huila, Meta, Nariño, Putumayo, Quindío, Risaralda, Santander, Tolima y Valle del Cauca.</a:t>
            </a:r>
          </a:p>
          <a:p>
            <a:pPr marL="171450" indent="-171450" algn="just">
              <a:spcAft>
                <a:spcPts val="300"/>
              </a:spcAft>
              <a:buClr>
                <a:schemeClr val="dk1"/>
              </a:buClr>
              <a:buSzPts val="1000"/>
              <a:buFont typeface="Arial" panose="020B0604020202020204" pitchFamily="34" charset="0"/>
              <a:buChar char="•"/>
            </a:pPr>
            <a:r>
              <a:rPr lang="es-MX" sz="950" dirty="0">
                <a:latin typeface="Arial Narrow"/>
                <a:sym typeface="Arial Narrow"/>
              </a:rPr>
              <a:t>Por moderada probabilidad de ocurrencia de incendios de la cobertura vegetal en algunos municipios de los departamentos Arauca, Archipiélago de San Andrés, Providencia y Santa Catalina, Casanare, Cesar, Magdalena.</a:t>
            </a:r>
          </a:p>
        </p:txBody>
      </p:sp>
      <p:sp>
        <p:nvSpPr>
          <p:cNvPr id="21" name="Google Shape;1185;p2"/>
          <p:cNvSpPr/>
          <p:nvPr/>
        </p:nvSpPr>
        <p:spPr>
          <a:xfrm>
            <a:off x="8132124" y="2173769"/>
            <a:ext cx="4041770" cy="1931298"/>
          </a:xfrm>
          <a:prstGeom prst="rect">
            <a:avLst/>
          </a:prstGeom>
          <a:noFill/>
          <a:ln w="12700" cap="flat" cmpd="sng">
            <a:solidFill>
              <a:srgbClr val="FF0000"/>
            </a:solidFill>
            <a:prstDash val="solid"/>
            <a:round/>
            <a:headEnd type="none" w="sm" len="sm"/>
            <a:tailEnd type="none" w="sm" len="sm"/>
          </a:ln>
        </p:spPr>
        <p:txBody>
          <a:bodyPr spcFirstLastPara="1" wrap="square" lIns="36000" tIns="0" rIns="36000" bIns="0" anchor="t" anchorCtr="0">
            <a:spAutoFit/>
          </a:bodyPr>
          <a:lstStyle/>
          <a:p>
            <a:pPr marL="0" marR="0" lvl="0" indent="0" algn="just" rtl="0">
              <a:spcBef>
                <a:spcPts val="0"/>
              </a:spcBef>
              <a:spcAft>
                <a:spcPts val="300"/>
              </a:spcAft>
              <a:buClr>
                <a:schemeClr val="dk1"/>
              </a:buClr>
              <a:buSzPts val="1000"/>
              <a:buFont typeface="Calibri"/>
              <a:buNone/>
            </a:pPr>
            <a:endParaRPr lang="es-CO" sz="900" dirty="0">
              <a:solidFill>
                <a:srgbClr val="FF0000"/>
              </a:solidFill>
              <a:latin typeface="Arial Narrow" panose="020B0606020202030204" pitchFamily="34" charset="0"/>
              <a:ea typeface="Arial Narrow"/>
              <a:cs typeface="Arial Narrow"/>
              <a:sym typeface="Arial Narrow"/>
            </a:endParaRPr>
          </a:p>
          <a:p>
            <a:pPr marL="0" marR="0" lvl="0" indent="0" algn="just" rtl="0">
              <a:spcBef>
                <a:spcPts val="0"/>
              </a:spcBef>
              <a:spcAft>
                <a:spcPts val="300"/>
              </a:spcAft>
              <a:buClr>
                <a:schemeClr val="dk1"/>
              </a:buClr>
              <a:buSzPts val="1000"/>
              <a:buFont typeface="Calibri"/>
              <a:buNone/>
            </a:pPr>
            <a:endParaRPr lang="es-CO" sz="900" dirty="0">
              <a:solidFill>
                <a:srgbClr val="FF0000"/>
              </a:solidFill>
              <a:latin typeface="Arial Narrow" panose="020B0606020202030204" pitchFamily="34" charset="0"/>
              <a:ea typeface="Arial Narrow"/>
              <a:cs typeface="Arial Narrow"/>
              <a:sym typeface="Arial Narrow"/>
            </a:endParaRPr>
          </a:p>
          <a:p>
            <a:pPr marL="171450" indent="-171450" algn="just">
              <a:spcAft>
                <a:spcPts val="300"/>
              </a:spcAft>
              <a:buClr>
                <a:schemeClr val="dk1"/>
              </a:buClr>
              <a:buSzPts val="1000"/>
              <a:buFont typeface="Arial"/>
              <a:buChar char="•"/>
            </a:pPr>
            <a:r>
              <a:rPr lang="es-ES" sz="950" dirty="0">
                <a:latin typeface="Arial Narrow" panose="020B0606020202030204" pitchFamily="34" charset="0"/>
                <a:ea typeface="Arial Narrow"/>
                <a:cs typeface="Arial Narrow"/>
                <a:sym typeface="Arial Narrow"/>
              </a:rPr>
              <a:t>Por alta probabilidad de crecientes súbitas o niveles altos en las cuencas de los ríos que comprenden las zonas hidrográficas de </a:t>
            </a:r>
            <a:r>
              <a:rPr lang="it-IT" sz="950" dirty="0">
                <a:latin typeface="Arial Narrow" panose="020B0606020202030204" pitchFamily="34" charset="0"/>
                <a:ea typeface="Arial Narrow"/>
                <a:cs typeface="Arial Narrow"/>
                <a:sym typeface="Arial Narrow"/>
              </a:rPr>
              <a:t>Atrato - Darién, Bajo Magdalena- Cauca -San Jorge, Cauca, Guaviare, Meta.</a:t>
            </a:r>
          </a:p>
          <a:p>
            <a:pPr marL="171450" indent="-171450" algn="just">
              <a:spcAft>
                <a:spcPts val="300"/>
              </a:spcAft>
              <a:buClr>
                <a:schemeClr val="dk1"/>
              </a:buClr>
              <a:buSzPts val="1000"/>
              <a:buFont typeface="Arial"/>
              <a:buChar char="•"/>
            </a:pPr>
            <a:r>
              <a:rPr lang="es-ES" sz="950" dirty="0">
                <a:latin typeface="Arial Narrow" panose="020B0606020202030204" pitchFamily="34" charset="0"/>
                <a:ea typeface="Arial Narrow"/>
                <a:cs typeface="Arial Narrow"/>
                <a:sym typeface="Arial Narrow"/>
              </a:rPr>
              <a:t>Por alta probabilidad de ocurrencia de deslizamientos de tierra en algunos municipios de los departamentos de Antioquia, Boyacá, Caldas, Caquetá, Cauca, Cesar, Chocó, Cundinamarca, Huila, Meta, Nariño, Putumayo, Quindío, Risaralda, Santander, Tolima, Valle del Cauca. </a:t>
            </a:r>
          </a:p>
          <a:p>
            <a:pPr marL="171450" indent="-171450" algn="just">
              <a:spcAft>
                <a:spcPts val="300"/>
              </a:spcAft>
              <a:buClr>
                <a:schemeClr val="dk1"/>
              </a:buClr>
              <a:buSzPts val="1000"/>
              <a:buFont typeface="Arial"/>
              <a:buChar char="•"/>
            </a:pPr>
            <a:r>
              <a:rPr lang="es-MX" sz="950" dirty="0">
                <a:latin typeface="Arial Narrow"/>
                <a:ea typeface="Arial Narrow"/>
                <a:cs typeface="Arial Narrow"/>
                <a:sym typeface="Arial Narrow"/>
              </a:rPr>
              <a:t>Por alta probabilidad de ocurrencia de incendios de la cobertura vegetal en algunos municipios de los departamentos de Archipiélago de San Andrés, Providencia y Santa Catalina, La Guajira, Vichada.</a:t>
            </a:r>
          </a:p>
        </p:txBody>
      </p:sp>
      <p:sp>
        <p:nvSpPr>
          <p:cNvPr id="22" name="Google Shape;1186;p2"/>
          <p:cNvSpPr/>
          <p:nvPr/>
        </p:nvSpPr>
        <p:spPr>
          <a:xfrm>
            <a:off x="8132124" y="1169418"/>
            <a:ext cx="4041770" cy="823262"/>
          </a:xfrm>
          <a:prstGeom prst="rect">
            <a:avLst/>
          </a:prstGeom>
          <a:noFill/>
          <a:ln w="9525" cap="flat" cmpd="sng">
            <a:solidFill>
              <a:schemeClr val="tx1"/>
            </a:solidFill>
            <a:prstDash val="solid"/>
            <a:round/>
            <a:headEnd type="none" w="sm" len="sm"/>
            <a:tailEnd type="none" w="sm" len="sm"/>
          </a:ln>
        </p:spPr>
        <p:txBody>
          <a:bodyPr spcFirstLastPara="1" wrap="square" lIns="91425" tIns="45700" rIns="91425" bIns="45700" anchor="t" anchorCtr="0">
            <a:spAutoFit/>
          </a:bodyPr>
          <a:lstStyle/>
          <a:p>
            <a:pPr algn="just"/>
            <a:r>
              <a:rPr lang="es-MX" sz="950" dirty="0">
                <a:latin typeface="Arial Narrow" panose="020B0606020202030204" pitchFamily="34" charset="0"/>
              </a:rPr>
              <a:t>Se ha observado una leve disminución en los volúmenes de precipitación con respecto al día anterior. Las lluvias más relevantes se han presentado en algunos municipios de los departamentos de Cauca, cesar, Chocó, Magdalena, Meta, Nariño y Tolima. El registro más alto en un período de </a:t>
            </a:r>
            <a:r>
              <a:rPr lang="es-MX" sz="950" b="1" dirty="0">
                <a:latin typeface="Arial Narrow" panose="020B0606020202030204" pitchFamily="34" charset="0"/>
              </a:rPr>
              <a:t>24 horas</a:t>
            </a:r>
            <a:r>
              <a:rPr lang="es-MX" sz="950" dirty="0">
                <a:latin typeface="Arial Narrow" panose="020B0606020202030204" pitchFamily="34" charset="0"/>
              </a:rPr>
              <a:t> se ha presentado en el municipio de </a:t>
            </a:r>
            <a:r>
              <a:rPr lang="es-MX" sz="950" b="1" dirty="0">
                <a:latin typeface="Arial Narrow" panose="020B0606020202030204" pitchFamily="34" charset="0"/>
              </a:rPr>
              <a:t>Medio San Juan </a:t>
            </a:r>
            <a:r>
              <a:rPr lang="es-MX" sz="950" dirty="0">
                <a:latin typeface="Arial Narrow" panose="020B0606020202030204" pitchFamily="34" charset="0"/>
              </a:rPr>
              <a:t>en el departamento de </a:t>
            </a:r>
            <a:r>
              <a:rPr lang="es-MX" sz="950" b="1" dirty="0">
                <a:latin typeface="Arial Narrow" panose="020B0606020202030204" pitchFamily="34" charset="0"/>
              </a:rPr>
              <a:t>Chocó</a:t>
            </a:r>
            <a:r>
              <a:rPr lang="es-MX" sz="950" dirty="0">
                <a:latin typeface="Arial Narrow" panose="020B0606020202030204" pitchFamily="34" charset="0"/>
              </a:rPr>
              <a:t>, con </a:t>
            </a:r>
            <a:r>
              <a:rPr lang="es-MX" sz="950" b="1" dirty="0">
                <a:latin typeface="Arial Narrow" panose="020B0606020202030204" pitchFamily="34" charset="0"/>
              </a:rPr>
              <a:t>117,0 mm de lluvia.</a:t>
            </a:r>
          </a:p>
        </p:txBody>
      </p:sp>
      <p:pic>
        <p:nvPicPr>
          <p:cNvPr id="23" name="Google Shape;1187;p2" descr="AN.png"/>
          <p:cNvPicPr preferRelativeResize="0"/>
          <p:nvPr/>
        </p:nvPicPr>
        <p:blipFill rotWithShape="1">
          <a:blip r:embed="rId3" cstate="print">
            <a:alphaModFix/>
            <a:extLst>
              <a:ext uri="{28A0092B-C50C-407E-A947-70E740481C1C}">
                <a14:useLocalDpi xmlns:a14="http://schemas.microsoft.com/office/drawing/2010/main" val="0"/>
              </a:ext>
            </a:extLst>
          </a:blip>
          <a:srcRect/>
          <a:stretch/>
        </p:blipFill>
        <p:spPr>
          <a:xfrm>
            <a:off x="9834467" y="4282706"/>
            <a:ext cx="665011" cy="277299"/>
          </a:xfrm>
          <a:prstGeom prst="rect">
            <a:avLst/>
          </a:prstGeom>
          <a:noFill/>
          <a:ln>
            <a:noFill/>
          </a:ln>
        </p:spPr>
      </p:pic>
      <p:pic>
        <p:nvPicPr>
          <p:cNvPr id="24" name="Google Shape;1188;p2"/>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9790999" y="2221527"/>
            <a:ext cx="610339" cy="271287"/>
          </a:xfrm>
          <a:prstGeom prst="rect">
            <a:avLst/>
          </a:prstGeom>
          <a:noFill/>
          <a:ln>
            <a:noFill/>
          </a:ln>
        </p:spPr>
      </p:pic>
      <p:pic>
        <p:nvPicPr>
          <p:cNvPr id="2" name="Imagen 1"/>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a:xfrm>
            <a:off x="18106" y="1086357"/>
            <a:ext cx="4078225" cy="4688943"/>
          </a:xfrm>
          <a:prstGeom prst="rect">
            <a:avLst/>
          </a:prstGeom>
        </p:spPr>
      </p:pic>
      <p:pic>
        <p:nvPicPr>
          <p:cNvPr id="7" name="Imagen 6"/>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a:xfrm>
            <a:off x="4078224" y="1086357"/>
            <a:ext cx="4019676" cy="4688943"/>
          </a:xfrm>
          <a:prstGeom prst="rect">
            <a:avLst/>
          </a:prstGeom>
        </p:spPr>
      </p:pic>
    </p:spTree>
    <p:extLst>
      <p:ext uri="{BB962C8B-B14F-4D97-AF65-F5344CB8AC3E}">
        <p14:creationId xmlns:p14="http://schemas.microsoft.com/office/powerpoint/2010/main" val="1855707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9AA3E398-8DD5-4D3F-BD10-E14A318BD369}"/>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C57F880D-AA2F-12AA-7138-812CC4B18FA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2E44EC84-B0FF-A227-992E-FD1A1BA6C4E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57DF4BE1-DEC4-BB7D-F5CF-3DB87DCC58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C93C3491-D410-80BB-9963-13468926A4A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420782" y="1915564"/>
          <a:ext cx="7527600" cy="361923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txBody>
                  <a:tcPr marL="91446" marR="91446"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del municipio Medio San Juan e Istmina (Chocó). </a:t>
                      </a: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Capoma y otros directos al San Juan, tales como, el río Cucurrupí y la quebrada Fujadó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Munguidó.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San Juan</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Ríos Calima y Bajo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Calima y Bajo San Juan. Se recomienda especial atención a el municipio de Litoral de San Juan (Chocó) y los municipios Calima, Darién, Buenaventura y Bahía Málaga (Valle del Cauca). </a:t>
                      </a:r>
                    </a:p>
                  </a:txBody>
                  <a:tcPr marL="91421" marR="91421"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6" name="Google Shape;158;p1" descr="Recurso 37.png">
            <a:extLst>
              <a:ext uri="{FF2B5EF4-FFF2-40B4-BE49-F238E27FC236}">
                <a16:creationId xmlns:a16="http://schemas.microsoft.com/office/drawing/2014/main" id="{8943D3B8-E46B-0C36-403A-1CC7CE49855F}"/>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777604" y="3059729"/>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158;p1" descr="Recurso 37.png">
            <a:extLst>
              <a:ext uri="{FF2B5EF4-FFF2-40B4-BE49-F238E27FC236}">
                <a16:creationId xmlns:a16="http://schemas.microsoft.com/office/drawing/2014/main" id="{28D72647-8DF9-7ADF-776E-75235E6D7A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413526" y="2906931"/>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02D9FCA1-FB6C-BB3C-53E5-7047B3BFFD1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677714" y="3449857"/>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A419C1A3-FC85-91E4-2F4E-A9AAE091422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16063" y="3381550"/>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8E13353A-B043-61DE-1A3F-64B9175A096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428415" y="3251222"/>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927;p22">
            <a:extLst>
              <a:ext uri="{FF2B5EF4-FFF2-40B4-BE49-F238E27FC236}">
                <a16:creationId xmlns:a16="http://schemas.microsoft.com/office/drawing/2014/main" id="{1977A746-F2E5-E019-8097-3EEF869FB93F}"/>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7" name="Google Shape;928;p22">
            <a:extLst>
              <a:ext uri="{FF2B5EF4-FFF2-40B4-BE49-F238E27FC236}">
                <a16:creationId xmlns:a16="http://schemas.microsoft.com/office/drawing/2014/main" id="{4E1FD262-9674-0FED-063B-3E100D3CC6D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8" name="Google Shape;929;p22" descr="Recurso 32.png">
            <a:extLst>
              <a:ext uri="{FF2B5EF4-FFF2-40B4-BE49-F238E27FC236}">
                <a16:creationId xmlns:a16="http://schemas.microsoft.com/office/drawing/2014/main" id="{074D7679-EA73-F523-E7ED-B3AF993DFBF4}"/>
              </a:ext>
            </a:extLst>
          </p:cNvPr>
          <p:cNvPicPr preferRelativeResize="0">
            <a:picLocks noChangeAspect="1"/>
          </p:cNvPicPr>
          <p:nvPr/>
        </p:nvPicPr>
        <p:blipFill rotWithShape="1">
          <a:blip r:embed="rId12">
            <a:alphaModFix/>
          </a:blip>
          <a:srcRect l="9354"/>
          <a:stretch/>
        </p:blipFill>
        <p:spPr>
          <a:xfrm>
            <a:off x="-541338" y="3530601"/>
            <a:ext cx="288000" cy="249449"/>
          </a:xfrm>
          <a:prstGeom prst="rect">
            <a:avLst/>
          </a:prstGeom>
          <a:noFill/>
          <a:ln>
            <a:noFill/>
          </a:ln>
        </p:spPr>
      </p:pic>
      <p:pic>
        <p:nvPicPr>
          <p:cNvPr id="29" name="Google Shape;931;p22" descr="Recurso 37.png">
            <a:extLst>
              <a:ext uri="{FF2B5EF4-FFF2-40B4-BE49-F238E27FC236}">
                <a16:creationId xmlns:a16="http://schemas.microsoft.com/office/drawing/2014/main" id="{E0659815-3E5B-222E-40FA-AB15E4F29B18}"/>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1" name="Google Shape;932;p22" descr="Recurso 31.png">
            <a:extLst>
              <a:ext uri="{FF2B5EF4-FFF2-40B4-BE49-F238E27FC236}">
                <a16:creationId xmlns:a16="http://schemas.microsoft.com/office/drawing/2014/main" id="{5B236120-3978-0BD8-16A9-70AF6870A63D}"/>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2" name="Google Shape;933;p22">
            <a:extLst>
              <a:ext uri="{FF2B5EF4-FFF2-40B4-BE49-F238E27FC236}">
                <a16:creationId xmlns:a16="http://schemas.microsoft.com/office/drawing/2014/main" id="{2A0B0C46-A214-3F1A-27E7-23EE2B0DC096}"/>
              </a:ext>
            </a:extLst>
          </p:cNvPr>
          <p:cNvPicPr preferRelativeResize="0">
            <a:picLocks noChangeAspect="1"/>
          </p:cNvPicPr>
          <p:nvPr/>
        </p:nvPicPr>
        <p:blipFill rotWithShape="1">
          <a:blip r:embed="rId15">
            <a:alphaModFix/>
          </a:blip>
          <a:srcRect/>
          <a:stretch/>
        </p:blipFill>
        <p:spPr>
          <a:xfrm>
            <a:off x="-557213" y="3962401"/>
            <a:ext cx="288000" cy="237303"/>
          </a:xfrm>
          <a:prstGeom prst="rect">
            <a:avLst/>
          </a:prstGeom>
          <a:noFill/>
          <a:ln>
            <a:noFill/>
          </a:ln>
        </p:spPr>
      </p:pic>
      <p:pic>
        <p:nvPicPr>
          <p:cNvPr id="33" name="Google Shape;935;p22" descr="Recurso 32.png">
            <a:extLst>
              <a:ext uri="{FF2B5EF4-FFF2-40B4-BE49-F238E27FC236}">
                <a16:creationId xmlns:a16="http://schemas.microsoft.com/office/drawing/2014/main" id="{1FD32B5E-5BEA-CCC6-0075-0F6CDE15653B}"/>
              </a:ext>
            </a:extLst>
          </p:cNvPr>
          <p:cNvPicPr preferRelativeResize="0">
            <a:picLocks noChangeAspect="1"/>
          </p:cNvPicPr>
          <p:nvPr/>
        </p:nvPicPr>
        <p:blipFill rotWithShape="1">
          <a:blip r:embed="rId12">
            <a:alphaModFix/>
          </a:blip>
          <a:srcRect l="9354"/>
          <a:stretch/>
        </p:blipFill>
        <p:spPr>
          <a:xfrm>
            <a:off x="-557213" y="4379914"/>
            <a:ext cx="288000" cy="249449"/>
          </a:xfrm>
          <a:prstGeom prst="rect">
            <a:avLst/>
          </a:prstGeom>
          <a:noFill/>
          <a:ln>
            <a:noFill/>
          </a:ln>
        </p:spPr>
      </p:pic>
      <p:pic>
        <p:nvPicPr>
          <p:cNvPr id="3" name="Google Shape;357;p9">
            <a:extLst>
              <a:ext uri="{FF2B5EF4-FFF2-40B4-BE49-F238E27FC236}">
                <a16:creationId xmlns:a16="http://schemas.microsoft.com/office/drawing/2014/main" id="{7A56AA31-F104-B1A9-4D9B-CB0DCD4AFAC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744" y="250164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6AFA8ED1-2EFA-1418-0085-BC02445EBA6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744" y="312807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036;p14">
            <a:extLst>
              <a:ext uri="{FF2B5EF4-FFF2-40B4-BE49-F238E27FC236}">
                <a16:creationId xmlns:a16="http://schemas.microsoft.com/office/drawing/2014/main" id="{4489BCC6-F508-E353-A0EE-BC39616C80C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57;p9">
            <a:extLst>
              <a:ext uri="{FF2B5EF4-FFF2-40B4-BE49-F238E27FC236}">
                <a16:creationId xmlns:a16="http://schemas.microsoft.com/office/drawing/2014/main" id="{C25CCDEE-0E86-0F0E-D407-CD37D6BD375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744" y="375115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8A8F07C5-A69C-3651-F636-6BAEB2670DD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744" y="435077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A7118201-9734-63C6-F848-B6985A66EC1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7744" y="496507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78545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Google Shape;3394;p29">
            <a:extLst>
              <a:ext uri="{FF2B5EF4-FFF2-40B4-BE49-F238E27FC236}">
                <a16:creationId xmlns:a16="http://schemas.microsoft.com/office/drawing/2014/main" id="{EC5CEA89-AC7C-2FF8-529B-116249EFA7D4}"/>
              </a:ext>
            </a:extLst>
          </p:cNvPr>
          <p:cNvGraphicFramePr/>
          <p:nvPr/>
        </p:nvGraphicFramePr>
        <p:xfrm>
          <a:off x="4431831" y="2157404"/>
          <a:ext cx="7527600" cy="303497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ES" sz="900" u="none" strike="noStrike" cap="none" dirty="0" err="1">
                          <a:latin typeface="Verdana" panose="020B0604030504040204" pitchFamily="34" charset="0"/>
                          <a:ea typeface="Verdana" panose="020B0604030504040204" pitchFamily="34" charset="0"/>
                          <a:cs typeface="Arial Narrow"/>
                          <a:sym typeface="Arial Narrow"/>
                        </a:rPr>
                        <a:t>Bitaco</a:t>
                      </a:r>
                      <a:r>
                        <a:rPr lang="es-ES" sz="9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Anchicayá y sus afluentes, que drena sus aguas hacia el Océano Pacífico en el departamento del Valle del Cauca. Se recomienda especial atención en el municipio de Dagua y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4" marB="456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Yurumanguí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6036774"/>
                  </a:ext>
                </a:extLst>
              </a:tr>
            </a:tbl>
          </a:graphicData>
        </a:graphic>
      </p:graphicFrame>
      <p:pic>
        <p:nvPicPr>
          <p:cNvPr id="2" name="Google Shape;846;p19">
            <a:extLst>
              <a:ext uri="{FF2B5EF4-FFF2-40B4-BE49-F238E27FC236}">
                <a16:creationId xmlns:a16="http://schemas.microsoft.com/office/drawing/2014/main" id="{665A81C3-4EF8-F36A-6D90-B2C7A37B6363}"/>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280194" y="96043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0" name="Google Shape;746;p15" descr="Recurso 39.png">
            <a:extLst>
              <a:ext uri="{FF2B5EF4-FFF2-40B4-BE49-F238E27FC236}">
                <a16:creationId xmlns:a16="http://schemas.microsoft.com/office/drawing/2014/main" id="{3EEB0FFC-800E-346B-CBFE-989993AEA17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76" name="Google Shape;749;p15" descr="Recurso 37.png">
            <a:extLst>
              <a:ext uri="{FF2B5EF4-FFF2-40B4-BE49-F238E27FC236}">
                <a16:creationId xmlns:a16="http://schemas.microsoft.com/office/drawing/2014/main" id="{4F9E556A-FB15-7748-7E85-79D5D4862F57}"/>
              </a:ext>
            </a:extLst>
          </p:cNvPr>
          <p:cNvSpPr>
            <a:spLocks noChangeAspect="1"/>
          </p:cNvSpPr>
          <p:nvPr/>
        </p:nvSpPr>
        <p:spPr bwMode="auto">
          <a:xfrm>
            <a:off x="2224088" y="3963988"/>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91177" name="Google Shape;749;p15" descr="Recurso 37.png">
            <a:extLst>
              <a:ext uri="{FF2B5EF4-FFF2-40B4-BE49-F238E27FC236}">
                <a16:creationId xmlns:a16="http://schemas.microsoft.com/office/drawing/2014/main" id="{EA7AC720-CBCC-2006-B21F-B38FE8A9C6ED}"/>
              </a:ext>
            </a:extLst>
          </p:cNvPr>
          <p:cNvSpPr>
            <a:spLocks noChangeAspect="1"/>
          </p:cNvSpPr>
          <p:nvPr/>
        </p:nvSpPr>
        <p:spPr bwMode="auto">
          <a:xfrm>
            <a:off x="1947863" y="4119563"/>
            <a:ext cx="287337"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3" name="Google Shape;353;p9" descr="Recurso 37.png">
            <a:extLst>
              <a:ext uri="{FF2B5EF4-FFF2-40B4-BE49-F238E27FC236}">
                <a16:creationId xmlns:a16="http://schemas.microsoft.com/office/drawing/2014/main" id="{FD7CE2AD-18A1-2FA6-8262-B86D85B40D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5" name="Google Shape;357;p9">
            <a:extLst>
              <a:ext uri="{FF2B5EF4-FFF2-40B4-BE49-F238E27FC236}">
                <a16:creationId xmlns:a16="http://schemas.microsoft.com/office/drawing/2014/main" id="{276E1ED1-9263-84D9-6DE6-D51F2AD6111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EA5969D5-CAFF-979C-F951-22846FC03B8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0;p1" descr="Recurso 25.png">
            <a:extLst>
              <a:ext uri="{FF2B5EF4-FFF2-40B4-BE49-F238E27FC236}">
                <a16:creationId xmlns:a16="http://schemas.microsoft.com/office/drawing/2014/main" id="{98C81A76-8B36-C11F-9A60-B9D946FDABA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5325;p223">
            <a:extLst>
              <a:ext uri="{FF2B5EF4-FFF2-40B4-BE49-F238E27FC236}">
                <a16:creationId xmlns:a16="http://schemas.microsoft.com/office/drawing/2014/main" id="{1FA43A98-3417-C28F-7D94-ECBE2F649B9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927;p22">
            <a:extLst>
              <a:ext uri="{FF2B5EF4-FFF2-40B4-BE49-F238E27FC236}">
                <a16:creationId xmlns:a16="http://schemas.microsoft.com/office/drawing/2014/main" id="{583E77EF-28F9-E144-5E24-9E187369AA6E}"/>
              </a:ext>
            </a:extLst>
          </p:cNvPr>
          <p:cNvPicPr preferRelativeResize="0">
            <a:picLocks noChangeAspect="1"/>
          </p:cNvPicPr>
          <p:nvPr/>
        </p:nvPicPr>
        <p:blipFill rotWithShape="1">
          <a:blip r:embed="rId9">
            <a:alphaModFix/>
          </a:blip>
          <a:srcRect/>
          <a:stretch/>
        </p:blipFill>
        <p:spPr>
          <a:xfrm>
            <a:off x="-519113" y="1724026"/>
            <a:ext cx="288000" cy="270843"/>
          </a:xfrm>
          <a:prstGeom prst="rect">
            <a:avLst/>
          </a:prstGeom>
          <a:noFill/>
          <a:ln>
            <a:noFill/>
          </a:ln>
        </p:spPr>
      </p:pic>
      <p:pic>
        <p:nvPicPr>
          <p:cNvPr id="9" name="Google Shape;928;p22">
            <a:extLst>
              <a:ext uri="{FF2B5EF4-FFF2-40B4-BE49-F238E27FC236}">
                <a16:creationId xmlns:a16="http://schemas.microsoft.com/office/drawing/2014/main" id="{F51F9AC1-4C04-922C-84C9-915EE70CCEBE}"/>
              </a:ext>
            </a:extLst>
          </p:cNvPr>
          <p:cNvPicPr preferRelativeResize="0">
            <a:picLocks noChangeAspect="1"/>
          </p:cNvPicPr>
          <p:nvPr/>
        </p:nvPicPr>
        <p:blipFill rotWithShape="1">
          <a:blip r:embed="rId10">
            <a:alphaModFix/>
          </a:blip>
          <a:srcRect/>
          <a:stretch/>
        </p:blipFill>
        <p:spPr>
          <a:xfrm>
            <a:off x="-511175" y="2173288"/>
            <a:ext cx="288000" cy="281600"/>
          </a:xfrm>
          <a:prstGeom prst="rect">
            <a:avLst/>
          </a:prstGeom>
          <a:noFill/>
          <a:ln>
            <a:noFill/>
          </a:ln>
        </p:spPr>
      </p:pic>
      <p:pic>
        <p:nvPicPr>
          <p:cNvPr id="20" name="Google Shape;929;p22" descr="Recurso 32.png">
            <a:extLst>
              <a:ext uri="{FF2B5EF4-FFF2-40B4-BE49-F238E27FC236}">
                <a16:creationId xmlns:a16="http://schemas.microsoft.com/office/drawing/2014/main" id="{73C95F98-AF14-09AB-898A-43C9893A31BD}"/>
              </a:ext>
            </a:extLst>
          </p:cNvPr>
          <p:cNvPicPr preferRelativeResize="0">
            <a:picLocks noChangeAspect="1"/>
          </p:cNvPicPr>
          <p:nvPr/>
        </p:nvPicPr>
        <p:blipFill rotWithShape="1">
          <a:blip r:embed="rId11">
            <a:alphaModFix/>
          </a:blip>
          <a:srcRect l="9354"/>
          <a:stretch/>
        </p:blipFill>
        <p:spPr>
          <a:xfrm>
            <a:off x="-506867" y="3076168"/>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3EF1AB09-51DF-B482-0778-1082C38CA867}"/>
              </a:ext>
            </a:extLst>
          </p:cNvPr>
          <p:cNvPicPr preferRelativeResize="0">
            <a:picLocks noChangeAspect="1"/>
          </p:cNvPicPr>
          <p:nvPr/>
        </p:nvPicPr>
        <p:blipFill rotWithShape="1">
          <a:blip r:embed="rId12">
            <a:alphaModFix/>
          </a:blip>
          <a:srcRect b="18540"/>
          <a:stretch/>
        </p:blipFill>
        <p:spPr>
          <a:xfrm>
            <a:off x="-511175" y="1258888"/>
            <a:ext cx="288000" cy="293120"/>
          </a:xfrm>
          <a:prstGeom prst="rect">
            <a:avLst/>
          </a:prstGeom>
          <a:noFill/>
          <a:ln>
            <a:noFill/>
          </a:ln>
        </p:spPr>
      </p:pic>
      <p:pic>
        <p:nvPicPr>
          <p:cNvPr id="28" name="Google Shape;932;p22" descr="Recurso 31.png">
            <a:extLst>
              <a:ext uri="{FF2B5EF4-FFF2-40B4-BE49-F238E27FC236}">
                <a16:creationId xmlns:a16="http://schemas.microsoft.com/office/drawing/2014/main" id="{1CA79CB1-1929-8900-F53E-D15B520612AA}"/>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29" name="Google Shape;933;p22">
            <a:extLst>
              <a:ext uri="{FF2B5EF4-FFF2-40B4-BE49-F238E27FC236}">
                <a16:creationId xmlns:a16="http://schemas.microsoft.com/office/drawing/2014/main" id="{BD784E1C-3ECC-B1AE-9165-79C126023389}"/>
              </a:ext>
            </a:extLst>
          </p:cNvPr>
          <p:cNvPicPr preferRelativeResize="0">
            <a:picLocks noChangeAspect="1"/>
          </p:cNvPicPr>
          <p:nvPr/>
        </p:nvPicPr>
        <p:blipFill rotWithShape="1">
          <a:blip r:embed="rId14">
            <a:alphaModFix/>
          </a:blip>
          <a:srcRect/>
          <a:stretch/>
        </p:blipFill>
        <p:spPr>
          <a:xfrm>
            <a:off x="-519113" y="3451463"/>
            <a:ext cx="288000" cy="237303"/>
          </a:xfrm>
          <a:prstGeom prst="rect">
            <a:avLst/>
          </a:prstGeom>
          <a:noFill/>
          <a:ln>
            <a:noFill/>
          </a:ln>
        </p:spPr>
      </p:pic>
      <p:pic>
        <p:nvPicPr>
          <p:cNvPr id="30" name="Google Shape;935;p22" descr="Recurso 32.png">
            <a:extLst>
              <a:ext uri="{FF2B5EF4-FFF2-40B4-BE49-F238E27FC236}">
                <a16:creationId xmlns:a16="http://schemas.microsoft.com/office/drawing/2014/main" id="{43AC299E-E975-B696-D26A-C45ABAE5F123}"/>
              </a:ext>
            </a:extLst>
          </p:cNvPr>
          <p:cNvPicPr preferRelativeResize="0">
            <a:picLocks noChangeAspect="1"/>
          </p:cNvPicPr>
          <p:nvPr/>
        </p:nvPicPr>
        <p:blipFill rotWithShape="1">
          <a:blip r:embed="rId11">
            <a:alphaModFix/>
          </a:blip>
          <a:srcRect l="9354"/>
          <a:stretch/>
        </p:blipFill>
        <p:spPr>
          <a:xfrm>
            <a:off x="-491663" y="3810792"/>
            <a:ext cx="288000" cy="249449"/>
          </a:xfrm>
          <a:prstGeom prst="rect">
            <a:avLst/>
          </a:prstGeom>
          <a:noFill/>
          <a:ln>
            <a:noFill/>
          </a:ln>
        </p:spPr>
      </p:pic>
      <p:pic>
        <p:nvPicPr>
          <p:cNvPr id="31" name="Google Shape;931;p22" descr="Recurso 37.png">
            <a:extLst>
              <a:ext uri="{FF2B5EF4-FFF2-40B4-BE49-F238E27FC236}">
                <a16:creationId xmlns:a16="http://schemas.microsoft.com/office/drawing/2014/main" id="{38692F17-099A-BB6D-8E4A-53F2E2BACA71}"/>
              </a:ext>
            </a:extLst>
          </p:cNvPr>
          <p:cNvPicPr preferRelativeResize="0">
            <a:picLocks noChangeAspect="1"/>
          </p:cNvPicPr>
          <p:nvPr/>
        </p:nvPicPr>
        <p:blipFill rotWithShape="1">
          <a:blip r:embed="rId12">
            <a:alphaModFix/>
          </a:blip>
          <a:srcRect b="18540"/>
          <a:stretch/>
        </p:blipFill>
        <p:spPr>
          <a:xfrm>
            <a:off x="2470427" y="3685032"/>
            <a:ext cx="288000" cy="293120"/>
          </a:xfrm>
          <a:prstGeom prst="rect">
            <a:avLst/>
          </a:prstGeom>
          <a:noFill/>
          <a:ln>
            <a:noFill/>
          </a:ln>
        </p:spPr>
      </p:pic>
      <p:pic>
        <p:nvPicPr>
          <p:cNvPr id="32" name="Google Shape;931;p22" descr="Recurso 37.png">
            <a:extLst>
              <a:ext uri="{FF2B5EF4-FFF2-40B4-BE49-F238E27FC236}">
                <a16:creationId xmlns:a16="http://schemas.microsoft.com/office/drawing/2014/main" id="{37449E69-9EAB-4D48-98CC-464F491DEAB1}"/>
              </a:ext>
            </a:extLst>
          </p:cNvPr>
          <p:cNvPicPr preferRelativeResize="0">
            <a:picLocks noChangeAspect="1"/>
          </p:cNvPicPr>
          <p:nvPr/>
        </p:nvPicPr>
        <p:blipFill rotWithShape="1">
          <a:blip r:embed="rId12">
            <a:alphaModFix/>
          </a:blip>
          <a:srcRect b="18540"/>
          <a:stretch/>
        </p:blipFill>
        <p:spPr>
          <a:xfrm>
            <a:off x="2163108" y="4120831"/>
            <a:ext cx="288000" cy="293120"/>
          </a:xfrm>
          <a:prstGeom prst="rect">
            <a:avLst/>
          </a:prstGeom>
          <a:noFill/>
          <a:ln>
            <a:noFill/>
          </a:ln>
        </p:spPr>
      </p:pic>
      <p:pic>
        <p:nvPicPr>
          <p:cNvPr id="12" name="Google Shape;358;p9">
            <a:extLst>
              <a:ext uri="{FF2B5EF4-FFF2-40B4-BE49-F238E27FC236}">
                <a16:creationId xmlns:a16="http://schemas.microsoft.com/office/drawing/2014/main" id="{85D74DA7-23A2-AF2A-328F-70FB0FAAB7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299" y="401895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28C9330E-3C8C-206A-632D-7A9720A9E87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949" y="46442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08E013DB-8042-4CF7-94C6-F654323D5B3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3" name="Google Shape;357;p9">
            <a:extLst>
              <a:ext uri="{FF2B5EF4-FFF2-40B4-BE49-F238E27FC236}">
                <a16:creationId xmlns:a16="http://schemas.microsoft.com/office/drawing/2014/main" id="{50233914-4C83-560F-CE51-4FE69B50CB3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949" y="274151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4121FA46-027C-8B2D-9E33-BB741DE443B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949" y="339395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931;p22" descr="Recurso 37.png">
            <a:extLst>
              <a:ext uri="{FF2B5EF4-FFF2-40B4-BE49-F238E27FC236}">
                <a16:creationId xmlns:a16="http://schemas.microsoft.com/office/drawing/2014/main" id="{AB35A580-F9C8-6B1F-60FA-FBDCA53758EB}"/>
              </a:ext>
            </a:extLst>
          </p:cNvPr>
          <p:cNvPicPr preferRelativeResize="0">
            <a:picLocks noChangeAspect="1"/>
          </p:cNvPicPr>
          <p:nvPr/>
        </p:nvPicPr>
        <p:blipFill rotWithShape="1">
          <a:blip r:embed="rId12">
            <a:alphaModFix/>
          </a:blip>
          <a:srcRect b="18540"/>
          <a:stretch/>
        </p:blipFill>
        <p:spPr>
          <a:xfrm>
            <a:off x="2450445" y="3973286"/>
            <a:ext cx="288000" cy="293120"/>
          </a:xfrm>
          <a:prstGeom prst="rect">
            <a:avLst/>
          </a:prstGeom>
          <a:noFill/>
          <a:ln>
            <a:noFill/>
          </a:ln>
        </p:spPr>
      </p:pic>
    </p:spTree>
    <p:extLst>
      <p:ext uri="{BB962C8B-B14F-4D97-AF65-F5344CB8AC3E}">
        <p14:creationId xmlns:p14="http://schemas.microsoft.com/office/powerpoint/2010/main" val="274354131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0FDE-9196-488C-888A-11714D96F896}"/>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E868823F-50BF-0A2E-DBA5-2F840DAAB558}"/>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0028A330-7FF9-A273-CE87-9E39DBF973D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BB145544-C754-6A77-9E30-8A4097CBC3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2969D041-A8C6-34F0-9E1F-BBED27D01BF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0B20197-2A6E-FA55-381C-901EB89DB20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E25C613B-AF57-5E1F-0091-43245BE93C6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1775362B-AE5E-EBE9-2A79-CCE8CC78391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3264D5D2-636A-FB5C-6EBD-51DFAA46FB02}"/>
              </a:ext>
            </a:extLst>
          </p:cNvPr>
          <p:cNvGraphicFramePr/>
          <p:nvPr/>
        </p:nvGraphicFramePr>
        <p:xfrm>
          <a:off x="4420401" y="1684865"/>
          <a:ext cx="7527600" cy="420291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a:ea typeface="Verdana"/>
                          <a:cs typeface="Verdana"/>
                          <a:sym typeface="Verdana"/>
                        </a:rPr>
                        <a:t>Tapaje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u="none" strike="noStrike" cap="none" dirty="0" err="1">
                          <a:latin typeface="Verdana"/>
                          <a:ea typeface="Verdana"/>
                          <a:cs typeface="Verdana"/>
                          <a:sym typeface="Verdana"/>
                        </a:rPr>
                        <a:t>Saija</a:t>
                      </a:r>
                      <a:r>
                        <a:rPr lang="es-ES" sz="900" u="none" strike="noStrike" cap="none" dirty="0">
                          <a:latin typeface="Verdana"/>
                          <a:ea typeface="Verdana"/>
                          <a:cs typeface="Verdana"/>
                          <a:sym typeface="Verdana"/>
                        </a:rPr>
                        <a:t> y sus afluentes, aportante directo al Océano Pacífico. </a:t>
                      </a:r>
                    </a:p>
                  </a:txBody>
                  <a:tcPr marL="91450" marR="91450"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Iscuandé</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Iscuandé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aportante directo al Océano Pacífico. Especial atención en el municipio de Santa Bárbara Iscuandé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29193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 – Dagua – Directos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Tapaje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Tapaje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 el cual drena sus aguas al Océano</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Pacífico en el departamento de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Nariño. </a:t>
                      </a: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395557"/>
                  </a:ext>
                </a:extLst>
              </a:tr>
            </a:tbl>
          </a:graphicData>
        </a:graphic>
      </p:graphicFrame>
      <p:pic>
        <p:nvPicPr>
          <p:cNvPr id="27" name="Google Shape;158;p1" descr="Recurso 37.png">
            <a:extLst>
              <a:ext uri="{FF2B5EF4-FFF2-40B4-BE49-F238E27FC236}">
                <a16:creationId xmlns:a16="http://schemas.microsoft.com/office/drawing/2014/main" id="{34637946-A97C-CE46-44B9-6ECA92BFE2C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86525" y="4333226"/>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87C752DE-E5FF-9B46-9221-008F1C31283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917327" y="4487864"/>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927;p22">
            <a:extLst>
              <a:ext uri="{FF2B5EF4-FFF2-40B4-BE49-F238E27FC236}">
                <a16:creationId xmlns:a16="http://schemas.microsoft.com/office/drawing/2014/main" id="{FB9EA933-8C43-9B6D-E613-C036FD630228}"/>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1" name="Google Shape;928;p22">
            <a:extLst>
              <a:ext uri="{FF2B5EF4-FFF2-40B4-BE49-F238E27FC236}">
                <a16:creationId xmlns:a16="http://schemas.microsoft.com/office/drawing/2014/main" id="{7FA8EB0A-B1C3-9C8F-03D0-6325017FE79C}"/>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6" name="Google Shape;929;p22" descr="Recurso 32.png">
            <a:extLst>
              <a:ext uri="{FF2B5EF4-FFF2-40B4-BE49-F238E27FC236}">
                <a16:creationId xmlns:a16="http://schemas.microsoft.com/office/drawing/2014/main" id="{C2EBF37E-5A14-F576-9877-01F67C1A5C94}"/>
              </a:ext>
            </a:extLst>
          </p:cNvPr>
          <p:cNvPicPr preferRelativeResize="0">
            <a:picLocks noChangeAspect="1"/>
          </p:cNvPicPr>
          <p:nvPr/>
        </p:nvPicPr>
        <p:blipFill rotWithShape="1">
          <a:blip r:embed="rId12">
            <a:alphaModFix/>
          </a:blip>
          <a:srcRect l="9354"/>
          <a:stretch/>
        </p:blipFill>
        <p:spPr>
          <a:xfrm>
            <a:off x="-541338" y="3010646"/>
            <a:ext cx="288000" cy="249449"/>
          </a:xfrm>
          <a:prstGeom prst="rect">
            <a:avLst/>
          </a:prstGeom>
          <a:noFill/>
          <a:ln>
            <a:noFill/>
          </a:ln>
        </p:spPr>
      </p:pic>
      <p:pic>
        <p:nvPicPr>
          <p:cNvPr id="28" name="Google Shape;931;p22" descr="Recurso 37.png">
            <a:extLst>
              <a:ext uri="{FF2B5EF4-FFF2-40B4-BE49-F238E27FC236}">
                <a16:creationId xmlns:a16="http://schemas.microsoft.com/office/drawing/2014/main" id="{B4C6BB0D-BD04-16B4-F538-D981BE69B673}"/>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32" name="Google Shape;932;p22" descr="Recurso 31.png">
            <a:extLst>
              <a:ext uri="{FF2B5EF4-FFF2-40B4-BE49-F238E27FC236}">
                <a16:creationId xmlns:a16="http://schemas.microsoft.com/office/drawing/2014/main" id="{EA5CD10E-78F6-D77E-0F3F-718B42A5FCA8}"/>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3" name="Google Shape;933;p22">
            <a:extLst>
              <a:ext uri="{FF2B5EF4-FFF2-40B4-BE49-F238E27FC236}">
                <a16:creationId xmlns:a16="http://schemas.microsoft.com/office/drawing/2014/main" id="{F230254A-416F-5D43-3E52-A5910463150F}"/>
              </a:ext>
            </a:extLst>
          </p:cNvPr>
          <p:cNvPicPr preferRelativeResize="0">
            <a:picLocks noChangeAspect="1"/>
          </p:cNvPicPr>
          <p:nvPr/>
        </p:nvPicPr>
        <p:blipFill rotWithShape="1">
          <a:blip r:embed="rId15">
            <a:alphaModFix/>
          </a:blip>
          <a:srcRect/>
          <a:stretch/>
        </p:blipFill>
        <p:spPr>
          <a:xfrm>
            <a:off x="-557213" y="3316941"/>
            <a:ext cx="288000" cy="237303"/>
          </a:xfrm>
          <a:prstGeom prst="rect">
            <a:avLst/>
          </a:prstGeom>
          <a:noFill/>
          <a:ln>
            <a:noFill/>
          </a:ln>
        </p:spPr>
      </p:pic>
      <p:pic>
        <p:nvPicPr>
          <p:cNvPr id="34" name="Google Shape;935;p22" descr="Recurso 32.png">
            <a:extLst>
              <a:ext uri="{FF2B5EF4-FFF2-40B4-BE49-F238E27FC236}">
                <a16:creationId xmlns:a16="http://schemas.microsoft.com/office/drawing/2014/main" id="{57A63D28-B15C-9B0C-F253-38500DE9B771}"/>
              </a:ext>
            </a:extLst>
          </p:cNvPr>
          <p:cNvPicPr preferRelativeResize="0">
            <a:picLocks noChangeAspect="1"/>
          </p:cNvPicPr>
          <p:nvPr/>
        </p:nvPicPr>
        <p:blipFill rotWithShape="1">
          <a:blip r:embed="rId12">
            <a:alphaModFix/>
          </a:blip>
          <a:srcRect l="9354"/>
          <a:stretch/>
        </p:blipFill>
        <p:spPr>
          <a:xfrm>
            <a:off x="-557213" y="3635839"/>
            <a:ext cx="288000" cy="249449"/>
          </a:xfrm>
          <a:prstGeom prst="rect">
            <a:avLst/>
          </a:prstGeom>
          <a:noFill/>
          <a:ln>
            <a:noFill/>
          </a:ln>
        </p:spPr>
      </p:pic>
      <p:pic>
        <p:nvPicPr>
          <p:cNvPr id="3" name="Google Shape;158;p1" descr="Recurso 37.png">
            <a:extLst>
              <a:ext uri="{FF2B5EF4-FFF2-40B4-BE49-F238E27FC236}">
                <a16:creationId xmlns:a16="http://schemas.microsoft.com/office/drawing/2014/main" id="{4288CA76-4D96-93C4-5419-497EB515999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684955" y="4733683"/>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8C43456A-9BAA-F46A-4C03-B3CFB5033D5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351245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AD8EB198-653B-970B-AA65-E538E4738E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412307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9229E950-8756-2DAD-57B1-3ABEA3102CE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473368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61EDC993-DFAE-72B0-63A0-01425509D92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534429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77546675-878C-C561-4AF7-8E1583F7E56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228046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EA515EE4-E468-0102-3960-8EB7A20A784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4054" y="289687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B7E5F508-4C46-F031-67BD-F0DF5903DD91}"/>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413852583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56E23-69E1-1569-817A-328B0B409E0B}"/>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BB98602-4E64-0226-CD08-E4126785A9D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E3D38846-D5F4-2E81-75A1-66348B45E6F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5B71DE9-DF66-02D5-3B67-3BF3DA9F2D3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9DBCD78E-EB4A-301B-85E6-5F156A87C56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D5127758-06F3-0D46-5EA6-F24F3C78D5D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E0720C61-BCE1-4333-0D36-9001ADD8C8A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7194C443-F91D-8A62-023F-E767C842C9C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0CACE21A-4564-7F23-9A9B-AC21A2F1BE3A}"/>
              </a:ext>
            </a:extLst>
          </p:cNvPr>
          <p:cNvGraphicFramePr/>
          <p:nvPr/>
        </p:nvGraphicFramePr>
        <p:xfrm>
          <a:off x="4422404" y="1816539"/>
          <a:ext cx="7527600" cy="330925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alta del río Patía</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Alto Patía y sus afluentes, particularmente en los ríos Timbío, </a:t>
                      </a:r>
                      <a:r>
                        <a:rPr lang="es-ES" sz="900" u="none" strike="noStrike" dirty="0" err="1">
                          <a:latin typeface="Verdana" panose="020B0604030504040204" pitchFamily="34" charset="0"/>
                          <a:ea typeface="Verdana" panose="020B0604030504040204" pitchFamily="34" charset="0"/>
                          <a:cs typeface="Arial Narrow"/>
                          <a:sym typeface="Arial Narrow"/>
                        </a:rPr>
                        <a:t>Quilcacé</a:t>
                      </a:r>
                      <a:r>
                        <a:rPr lang="es-ES" sz="900" u="none" strike="noStrike" dirty="0">
                          <a:latin typeface="Verdana" panose="020B0604030504040204" pitchFamily="34" charset="0"/>
                          <a:ea typeface="Verdana" panose="020B0604030504040204" pitchFamily="34" charset="0"/>
                          <a:cs typeface="Arial Narrow"/>
                          <a:sym typeface="Arial Narrow"/>
                        </a:rPr>
                        <a:t> y Guabas, y las quebradas </a:t>
                      </a:r>
                      <a:r>
                        <a:rPr lang="es-ES" sz="900" u="none" strike="noStrike" dirty="0" err="1">
                          <a:latin typeface="Verdana" panose="020B0604030504040204" pitchFamily="34" charset="0"/>
                          <a:ea typeface="Verdana" panose="020B0604030504040204" pitchFamily="34" charset="0"/>
                          <a:cs typeface="Arial Narrow"/>
                          <a:sym typeface="Arial Narrow"/>
                        </a:rPr>
                        <a:t>Sachamates</a:t>
                      </a:r>
                      <a:r>
                        <a:rPr lang="es-ES" sz="900" u="none" strike="noStrike" dirty="0">
                          <a:latin typeface="Verdana" panose="020B0604030504040204" pitchFamily="34" charset="0"/>
                          <a:ea typeface="Verdana" panose="020B0604030504040204" pitchFamily="34" charset="0"/>
                          <a:cs typeface="Arial Narrow"/>
                          <a:sym typeface="Arial Narrow"/>
                        </a:rPr>
                        <a:t>, San Gandinga, Las Tallas y El Águila. Se recomienda especial atención en los municipios de El Tambo, Patía, Mercaderes y Balboa (Cauca), y Leiva (Nariño). </a:t>
                      </a:r>
                      <a:endParaRPr lang="es-ES" sz="900" dirty="0">
                        <a:latin typeface="Verdana" panose="020B0604030504040204" pitchFamily="34" charset="0"/>
                        <a:ea typeface="Verdana" panose="020B0604030504040204" pitchFamily="34" charset="0"/>
                      </a:endParaRPr>
                    </a:p>
                  </a:txBody>
                  <a:tcPr marL="91442" marR="91442"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32238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Jorge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San Jorge y sus afluentes, especialmente en los ríos San Pedro, Mazamorras y Pancitará, y las quebradas San Gandinga, Salinas, Cascadas y Buenavista. Especial atención en los municipios de Almaguer, Sucre, Mercaderes y Bolívar, La Sierra, San Sebastián y La Vega (Cauca).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50" marB="456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785419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Mayo, aportante al alto Patía al 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ororiente del departamento de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Nariño. Especial atención en el municipio de San</a:t>
                      </a:r>
                      <a:r>
                        <a:rPr lang="es-CO" sz="90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Pablo (Nariño).</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84" marB="4578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6676427"/>
                  </a:ext>
                </a:extLst>
              </a:tr>
              <a:tr h="393372">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Patía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Probabilidad de incrementos en los niveles en la cuenca media del río Patía y sus afluentes. Especial atención en los municipios de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Cumbitara, El Charco, El Rosario, Leiva, Los Andes (Sotomayor), Magüí (Payán), Policarpa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(Nariño). </a:t>
                      </a:r>
                    </a:p>
                  </a:txBody>
                  <a:tcPr marL="91442" marR="91442"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028703"/>
                  </a:ext>
                </a:extLst>
              </a:tr>
            </a:tbl>
          </a:graphicData>
        </a:graphic>
      </p:graphicFrame>
      <p:pic>
        <p:nvPicPr>
          <p:cNvPr id="21" name="Google Shape;158;p1" descr="Recurso 37.png">
            <a:extLst>
              <a:ext uri="{FF2B5EF4-FFF2-40B4-BE49-F238E27FC236}">
                <a16:creationId xmlns:a16="http://schemas.microsoft.com/office/drawing/2014/main" id="{748926C1-084B-C5E8-2CF3-4C4E86C1619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1799321" y="4947600"/>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927;p22">
            <a:extLst>
              <a:ext uri="{FF2B5EF4-FFF2-40B4-BE49-F238E27FC236}">
                <a16:creationId xmlns:a16="http://schemas.microsoft.com/office/drawing/2014/main" id="{5B07E917-38E9-505A-B747-F86445E0A8D1}"/>
              </a:ext>
            </a:extLst>
          </p:cNvPr>
          <p:cNvPicPr preferRelativeResize="0">
            <a:picLocks noChangeAspect="1"/>
          </p:cNvPicPr>
          <p:nvPr/>
        </p:nvPicPr>
        <p:blipFill rotWithShape="1">
          <a:blip r:embed="rId10">
            <a:alphaModFix/>
          </a:blip>
          <a:srcRect/>
          <a:stretch/>
        </p:blipFill>
        <p:spPr>
          <a:xfrm>
            <a:off x="-519113" y="1724026"/>
            <a:ext cx="288000" cy="270843"/>
          </a:xfrm>
          <a:prstGeom prst="rect">
            <a:avLst/>
          </a:prstGeom>
          <a:noFill/>
          <a:ln>
            <a:noFill/>
          </a:ln>
        </p:spPr>
      </p:pic>
      <p:pic>
        <p:nvPicPr>
          <p:cNvPr id="23" name="Google Shape;928;p22">
            <a:extLst>
              <a:ext uri="{FF2B5EF4-FFF2-40B4-BE49-F238E27FC236}">
                <a16:creationId xmlns:a16="http://schemas.microsoft.com/office/drawing/2014/main" id="{F916CA3F-BABE-05D6-4C25-AEA6CAF1EF49}"/>
              </a:ext>
            </a:extLst>
          </p:cNvPr>
          <p:cNvPicPr preferRelativeResize="0">
            <a:picLocks noChangeAspect="1"/>
          </p:cNvPicPr>
          <p:nvPr/>
        </p:nvPicPr>
        <p:blipFill rotWithShape="1">
          <a:blip r:embed="rId11">
            <a:alphaModFix/>
          </a:blip>
          <a:srcRect/>
          <a:stretch/>
        </p:blipFill>
        <p:spPr>
          <a:xfrm>
            <a:off x="-511175" y="2173288"/>
            <a:ext cx="288000" cy="281600"/>
          </a:xfrm>
          <a:prstGeom prst="rect">
            <a:avLst/>
          </a:prstGeom>
          <a:noFill/>
          <a:ln>
            <a:noFill/>
          </a:ln>
        </p:spPr>
      </p:pic>
      <p:pic>
        <p:nvPicPr>
          <p:cNvPr id="25" name="Google Shape;929;p22" descr="Recurso 32.png">
            <a:extLst>
              <a:ext uri="{FF2B5EF4-FFF2-40B4-BE49-F238E27FC236}">
                <a16:creationId xmlns:a16="http://schemas.microsoft.com/office/drawing/2014/main" id="{977B4AE1-7280-E494-474A-2E600983C893}"/>
              </a:ext>
            </a:extLst>
          </p:cNvPr>
          <p:cNvPicPr preferRelativeResize="0">
            <a:picLocks noChangeAspect="1"/>
          </p:cNvPicPr>
          <p:nvPr/>
        </p:nvPicPr>
        <p:blipFill rotWithShape="1">
          <a:blip r:embed="rId12">
            <a:alphaModFix/>
          </a:blip>
          <a:srcRect l="9354"/>
          <a:stretch/>
        </p:blipFill>
        <p:spPr>
          <a:xfrm>
            <a:off x="-557213" y="3011766"/>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8A609852-CD1F-0426-F2A2-2361C9EA7B19}"/>
              </a:ext>
            </a:extLst>
          </p:cNvPr>
          <p:cNvPicPr preferRelativeResize="0">
            <a:picLocks noChangeAspect="1"/>
          </p:cNvPicPr>
          <p:nvPr/>
        </p:nvPicPr>
        <p:blipFill rotWithShape="1">
          <a:blip r:embed="rId13">
            <a:alphaModFix/>
          </a:blip>
          <a:srcRect b="18540"/>
          <a:stretch/>
        </p:blipFill>
        <p:spPr>
          <a:xfrm>
            <a:off x="-511175" y="1258888"/>
            <a:ext cx="288000" cy="293120"/>
          </a:xfrm>
          <a:prstGeom prst="rect">
            <a:avLst/>
          </a:prstGeom>
          <a:noFill/>
          <a:ln>
            <a:noFill/>
          </a:ln>
        </p:spPr>
      </p:pic>
      <p:pic>
        <p:nvPicPr>
          <p:cNvPr id="29" name="Google Shape;932;p22" descr="Recurso 31.png">
            <a:extLst>
              <a:ext uri="{FF2B5EF4-FFF2-40B4-BE49-F238E27FC236}">
                <a16:creationId xmlns:a16="http://schemas.microsoft.com/office/drawing/2014/main" id="{FD1D7E61-F97A-A2BC-2325-4D73BDFF2736}"/>
              </a:ext>
            </a:extLst>
          </p:cNvPr>
          <p:cNvPicPr preferRelativeResize="0">
            <a:picLocks noChangeAspect="1"/>
          </p:cNvPicPr>
          <p:nvPr/>
        </p:nvPicPr>
        <p:blipFill rotWithShape="1">
          <a:blip r:embed="rId14">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F754FEBD-BD16-A611-2BAA-4721A994B175}"/>
              </a:ext>
            </a:extLst>
          </p:cNvPr>
          <p:cNvPicPr preferRelativeResize="0">
            <a:picLocks noChangeAspect="1"/>
          </p:cNvPicPr>
          <p:nvPr/>
        </p:nvPicPr>
        <p:blipFill rotWithShape="1">
          <a:blip r:embed="rId15">
            <a:alphaModFix/>
          </a:blip>
          <a:srcRect/>
          <a:stretch/>
        </p:blipFill>
        <p:spPr>
          <a:xfrm>
            <a:off x="-525463" y="3393387"/>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537AA278-D429-B12F-1FD9-9BD9B94946A4}"/>
              </a:ext>
            </a:extLst>
          </p:cNvPr>
          <p:cNvPicPr preferRelativeResize="0">
            <a:picLocks noChangeAspect="1"/>
          </p:cNvPicPr>
          <p:nvPr/>
        </p:nvPicPr>
        <p:blipFill rotWithShape="1">
          <a:blip r:embed="rId12">
            <a:alphaModFix/>
          </a:blip>
          <a:srcRect l="9354"/>
          <a:stretch/>
        </p:blipFill>
        <p:spPr>
          <a:xfrm>
            <a:off x="-557213" y="3743436"/>
            <a:ext cx="288000" cy="249449"/>
          </a:xfrm>
          <a:prstGeom prst="rect">
            <a:avLst/>
          </a:prstGeom>
          <a:noFill/>
          <a:ln>
            <a:noFill/>
          </a:ln>
        </p:spPr>
      </p:pic>
      <p:pic>
        <p:nvPicPr>
          <p:cNvPr id="6" name="Google Shape;158;p1" descr="Recurso 37.png">
            <a:extLst>
              <a:ext uri="{FF2B5EF4-FFF2-40B4-BE49-F238E27FC236}">
                <a16:creationId xmlns:a16="http://schemas.microsoft.com/office/drawing/2014/main" id="{056B6C3A-D59F-E25E-91C0-9365EDF82FF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394331" y="4987041"/>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E5695609-6365-2771-630F-A3E0345B4E4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18539"/>
          <a:stretch>
            <a:fillRect/>
          </a:stretch>
        </p:blipFill>
        <p:spPr bwMode="auto">
          <a:xfrm>
            <a:off x="2140633" y="4834243"/>
            <a:ext cx="300257" cy="305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246EA017-CAB1-C5C8-E6C1-69237D93619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5844" y="455879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DE51B97A-10BF-D368-96BB-C213280C46E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2194" y="394982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036;p14">
            <a:extLst>
              <a:ext uri="{FF2B5EF4-FFF2-40B4-BE49-F238E27FC236}">
                <a16:creationId xmlns:a16="http://schemas.microsoft.com/office/drawing/2014/main" id="{6267E675-2AB7-69F1-8578-BB6CE5CD2388}"/>
              </a:ext>
            </a:extLst>
          </p:cNvPr>
          <p:cNvSpPr txBox="1">
            <a:spLocks noChangeArrowheads="1"/>
          </p:cNvSpPr>
          <p:nvPr/>
        </p:nvSpPr>
        <p:spPr bwMode="auto">
          <a:xfrm>
            <a:off x="3967956" y="8993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6" name="Google Shape;358;p9">
            <a:extLst>
              <a:ext uri="{FF2B5EF4-FFF2-40B4-BE49-F238E27FC236}">
                <a16:creationId xmlns:a16="http://schemas.microsoft.com/office/drawing/2014/main" id="{4B29832B-2EFD-9799-C236-5EE83559890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2194" y="244666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8;p9">
            <a:extLst>
              <a:ext uri="{FF2B5EF4-FFF2-40B4-BE49-F238E27FC236}">
                <a16:creationId xmlns:a16="http://schemas.microsoft.com/office/drawing/2014/main" id="{1DE69E98-6FAF-A6E1-AE4E-7A0D371BB03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2194" y="321236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24611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1FE33-03F6-4660-1612-E10A2DAED00C}"/>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AE42A28E-9EB1-A16B-588F-31B7D14477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2C6861F7-4B65-B5AD-D942-EA25E4A97AD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80194" y="913275"/>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CB2120BB-1AA1-6458-9E47-FC3B93F12D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0" name="Google Shape;357;p9">
            <a:extLst>
              <a:ext uri="{FF2B5EF4-FFF2-40B4-BE49-F238E27FC236}">
                <a16:creationId xmlns:a16="http://schemas.microsoft.com/office/drawing/2014/main" id="{CB1F8572-B7AE-42BA-CACE-FE85F68FA2D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0D2F77E1-ED1E-71FF-6666-2D77D264F70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descr="Recurso 25.png">
            <a:extLst>
              <a:ext uri="{FF2B5EF4-FFF2-40B4-BE49-F238E27FC236}">
                <a16:creationId xmlns:a16="http://schemas.microsoft.com/office/drawing/2014/main" id="{0834993B-6F68-31DF-5411-C16C968831D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5325;p223">
            <a:extLst>
              <a:ext uri="{FF2B5EF4-FFF2-40B4-BE49-F238E27FC236}">
                <a16:creationId xmlns:a16="http://schemas.microsoft.com/office/drawing/2014/main" id="{2966BF53-8598-97BE-4FC1-47244EBE31A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9E293F26-6F19-3E38-E9A6-75B35F50D4F8}"/>
              </a:ext>
            </a:extLst>
          </p:cNvPr>
          <p:cNvGraphicFramePr/>
          <p:nvPr/>
        </p:nvGraphicFramePr>
        <p:xfrm>
          <a:off x="4421471" y="1849819"/>
          <a:ext cx="7527600" cy="359107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Patía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Telembí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Telembí y sus afluentes, especialmente el río Ispi. Se recomienda especial atención en los municipios de Roberto Payan, Barbacoas,</a:t>
                      </a:r>
                      <a:r>
                        <a:rPr lang="es-ES" sz="900" u="none" strike="noStrike" baseline="0" dirty="0">
                          <a:latin typeface="Verdana" panose="020B0604030504040204" pitchFamily="34" charset="0"/>
                          <a:ea typeface="Verdana" panose="020B0604030504040204" pitchFamily="34" charset="0"/>
                          <a:cs typeface="Arial Narrow"/>
                          <a:sym typeface="Arial Narrow"/>
                        </a:rPr>
                        <a:t> </a:t>
                      </a:r>
                      <a:r>
                        <a:rPr lang="es-ES" sz="900" u="none" strike="noStrike" dirty="0">
                          <a:latin typeface="Verdana" panose="020B0604030504040204" pitchFamily="34" charset="0"/>
                          <a:ea typeface="Verdana" panose="020B0604030504040204" pitchFamily="34" charset="0"/>
                          <a:cs typeface="Arial Narrow"/>
                          <a:sym typeface="Arial Narrow"/>
                        </a:rPr>
                        <a:t>Mallama y Tumaco (Nariño).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Patía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Patía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u="none" strike="noStrike" kern="1200" cap="none" dirty="0">
                          <a:solidFill>
                            <a:schemeClr val="tx1"/>
                          </a:solidFill>
                          <a:latin typeface="Verdana" panose="020B0604030504040204" pitchFamily="34" charset="0"/>
                          <a:ea typeface="Verdana" panose="020B0604030504040204" pitchFamily="34" charset="0"/>
                          <a:cs typeface="+mn-cs"/>
                          <a:sym typeface="Arial Narrow"/>
                        </a:rPr>
                        <a:t>Probabilidad de crecientes súbitas en el nivel de la parte baja del río Patía y sus afluentes, el cual descarga </a:t>
                      </a:r>
                      <a:r>
                        <a:rPr lang="es-ES" sz="900" u="none" strike="noStrike" cap="none" dirty="0">
                          <a:latin typeface="Verdana" panose="020B0604030504040204" pitchFamily="34" charset="0"/>
                          <a:ea typeface="Verdana" panose="020B0604030504040204" pitchFamily="34" charset="0"/>
                          <a:cs typeface="Arial Narrow"/>
                          <a:sym typeface="Arial Narrow"/>
                        </a:rPr>
                        <a:t>sus aguas al océano Pacífico en el departamento de Nariño</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Estar atentos en Bocas de </a:t>
                      </a:r>
                      <a:r>
                        <a:rPr lang="es-ES" sz="900" u="none" strike="noStrike" kern="1200" cap="none" dirty="0" err="1">
                          <a:solidFill>
                            <a:schemeClr val="tx1"/>
                          </a:solidFill>
                          <a:latin typeface="Verdana" panose="020B0604030504040204" pitchFamily="34" charset="0"/>
                          <a:ea typeface="Verdana" panose="020B0604030504040204" pitchFamily="34" charset="0"/>
                          <a:cs typeface="Arial Narrow"/>
                          <a:sym typeface="Arial Narrow"/>
                        </a:rPr>
                        <a:t>Satinga</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a:t>
                      </a:r>
                    </a:p>
                  </a:txBody>
                  <a:tcPr marL="91448" marR="91448"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8239555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Chagüi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Chagüi y sus afluentes. Se recomienda especial atención en el municipio de Tumaco (Nariño).</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7661146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Rosario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Rosario y sus afluentes. Se recomienda especial atención en el municipio de Tumaco (Nariño).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3" marB="456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515568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Mira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Narrow"/>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Mira y sus afluentes, tales como, los ríos Guiza, San Juan y Chagüi. Se recomienda especial atención a la altura de los municipios de Barbacoas, Ricaurte y Tumaco (Nariño).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1919476"/>
                  </a:ext>
                </a:extLst>
              </a:tr>
            </a:tbl>
          </a:graphicData>
        </a:graphic>
      </p:graphicFrame>
      <p:pic>
        <p:nvPicPr>
          <p:cNvPr id="22" name="Google Shape;927;p22">
            <a:extLst>
              <a:ext uri="{FF2B5EF4-FFF2-40B4-BE49-F238E27FC236}">
                <a16:creationId xmlns:a16="http://schemas.microsoft.com/office/drawing/2014/main" id="{93C7C61A-2277-2DC0-BAA3-D2908FCD533A}"/>
              </a:ext>
            </a:extLst>
          </p:cNvPr>
          <p:cNvPicPr preferRelativeResize="0">
            <a:picLocks noChangeAspect="1"/>
          </p:cNvPicPr>
          <p:nvPr/>
        </p:nvPicPr>
        <p:blipFill rotWithShape="1">
          <a:blip r:embed="rId9">
            <a:alphaModFix/>
          </a:blip>
          <a:srcRect/>
          <a:stretch/>
        </p:blipFill>
        <p:spPr>
          <a:xfrm>
            <a:off x="-519113" y="1724027"/>
            <a:ext cx="265775" cy="249942"/>
          </a:xfrm>
          <a:prstGeom prst="rect">
            <a:avLst/>
          </a:prstGeom>
          <a:noFill/>
          <a:ln>
            <a:noFill/>
          </a:ln>
        </p:spPr>
      </p:pic>
      <p:pic>
        <p:nvPicPr>
          <p:cNvPr id="23" name="Google Shape;928;p22">
            <a:extLst>
              <a:ext uri="{FF2B5EF4-FFF2-40B4-BE49-F238E27FC236}">
                <a16:creationId xmlns:a16="http://schemas.microsoft.com/office/drawing/2014/main" id="{7BA983D0-4601-EC05-8871-0F7F075C5168}"/>
              </a:ext>
            </a:extLst>
          </p:cNvPr>
          <p:cNvPicPr preferRelativeResize="0">
            <a:picLocks noChangeAspect="1"/>
          </p:cNvPicPr>
          <p:nvPr/>
        </p:nvPicPr>
        <p:blipFill rotWithShape="1">
          <a:blip r:embed="rId10">
            <a:alphaModFix/>
          </a:blip>
          <a:srcRect/>
          <a:stretch/>
        </p:blipFill>
        <p:spPr>
          <a:xfrm>
            <a:off x="-511175" y="2173288"/>
            <a:ext cx="257837" cy="252107"/>
          </a:xfrm>
          <a:prstGeom prst="rect">
            <a:avLst/>
          </a:prstGeom>
          <a:noFill/>
          <a:ln>
            <a:noFill/>
          </a:ln>
        </p:spPr>
      </p:pic>
      <p:pic>
        <p:nvPicPr>
          <p:cNvPr id="25" name="Google Shape;929;p22" descr="Recurso 32.png">
            <a:extLst>
              <a:ext uri="{FF2B5EF4-FFF2-40B4-BE49-F238E27FC236}">
                <a16:creationId xmlns:a16="http://schemas.microsoft.com/office/drawing/2014/main" id="{BA758324-77A2-902A-A2D2-6AA440C6BE14}"/>
              </a:ext>
            </a:extLst>
          </p:cNvPr>
          <p:cNvPicPr preferRelativeResize="0">
            <a:picLocks noChangeAspect="1"/>
          </p:cNvPicPr>
          <p:nvPr/>
        </p:nvPicPr>
        <p:blipFill rotWithShape="1">
          <a:blip r:embed="rId11">
            <a:alphaModFix/>
          </a:blip>
          <a:srcRect l="9354"/>
          <a:stretch/>
        </p:blipFill>
        <p:spPr>
          <a:xfrm>
            <a:off x="-511175" y="2941242"/>
            <a:ext cx="288000" cy="249449"/>
          </a:xfrm>
          <a:prstGeom prst="rect">
            <a:avLst/>
          </a:prstGeom>
          <a:noFill/>
          <a:ln>
            <a:noFill/>
          </a:ln>
        </p:spPr>
      </p:pic>
      <p:pic>
        <p:nvPicPr>
          <p:cNvPr id="27" name="Google Shape;931;p22" descr="Recurso 37.png">
            <a:extLst>
              <a:ext uri="{FF2B5EF4-FFF2-40B4-BE49-F238E27FC236}">
                <a16:creationId xmlns:a16="http://schemas.microsoft.com/office/drawing/2014/main" id="{2F930DF5-4F50-B6A4-B621-75D4B16416FF}"/>
              </a:ext>
            </a:extLst>
          </p:cNvPr>
          <p:cNvPicPr preferRelativeResize="0">
            <a:picLocks noChangeAspect="1"/>
          </p:cNvPicPr>
          <p:nvPr/>
        </p:nvPicPr>
        <p:blipFill rotWithShape="1">
          <a:blip r:embed="rId12">
            <a:alphaModFix/>
          </a:blip>
          <a:srcRect b="18540"/>
          <a:stretch/>
        </p:blipFill>
        <p:spPr>
          <a:xfrm>
            <a:off x="-511175" y="1258888"/>
            <a:ext cx="265775" cy="270500"/>
          </a:xfrm>
          <a:prstGeom prst="rect">
            <a:avLst/>
          </a:prstGeom>
          <a:noFill/>
          <a:ln>
            <a:noFill/>
          </a:ln>
        </p:spPr>
      </p:pic>
      <p:pic>
        <p:nvPicPr>
          <p:cNvPr id="29" name="Google Shape;932;p22" descr="Recurso 31.png">
            <a:extLst>
              <a:ext uri="{FF2B5EF4-FFF2-40B4-BE49-F238E27FC236}">
                <a16:creationId xmlns:a16="http://schemas.microsoft.com/office/drawing/2014/main" id="{6184BE08-1D52-5695-42F5-FB72E9BD9DB7}"/>
              </a:ext>
            </a:extLst>
          </p:cNvPr>
          <p:cNvPicPr preferRelativeResize="0">
            <a:picLocks noChangeAspect="1"/>
          </p:cNvPicPr>
          <p:nvPr/>
        </p:nvPicPr>
        <p:blipFill rotWithShape="1">
          <a:blip r:embed="rId13">
            <a:alphaModFix/>
          </a:blip>
          <a:srcRect l="11144" r="26973"/>
          <a:stretch/>
        </p:blipFill>
        <p:spPr>
          <a:xfrm>
            <a:off x="-533400" y="2619376"/>
            <a:ext cx="288000" cy="260853"/>
          </a:xfrm>
          <a:prstGeom prst="rect">
            <a:avLst/>
          </a:prstGeom>
          <a:noFill/>
          <a:ln>
            <a:noFill/>
          </a:ln>
        </p:spPr>
      </p:pic>
      <p:pic>
        <p:nvPicPr>
          <p:cNvPr id="30" name="Google Shape;933;p22">
            <a:extLst>
              <a:ext uri="{FF2B5EF4-FFF2-40B4-BE49-F238E27FC236}">
                <a16:creationId xmlns:a16="http://schemas.microsoft.com/office/drawing/2014/main" id="{4508C710-780D-03BF-2B9D-BE5D2FD75FCD}"/>
              </a:ext>
            </a:extLst>
          </p:cNvPr>
          <p:cNvPicPr preferRelativeResize="0">
            <a:picLocks noChangeAspect="1"/>
          </p:cNvPicPr>
          <p:nvPr/>
        </p:nvPicPr>
        <p:blipFill rotWithShape="1">
          <a:blip r:embed="rId14">
            <a:alphaModFix/>
          </a:blip>
          <a:srcRect/>
          <a:stretch/>
        </p:blipFill>
        <p:spPr>
          <a:xfrm>
            <a:off x="-491663" y="3259548"/>
            <a:ext cx="288000" cy="237303"/>
          </a:xfrm>
          <a:prstGeom prst="rect">
            <a:avLst/>
          </a:prstGeom>
          <a:noFill/>
          <a:ln>
            <a:noFill/>
          </a:ln>
        </p:spPr>
      </p:pic>
      <p:pic>
        <p:nvPicPr>
          <p:cNvPr id="31" name="Google Shape;935;p22" descr="Recurso 32.png">
            <a:extLst>
              <a:ext uri="{FF2B5EF4-FFF2-40B4-BE49-F238E27FC236}">
                <a16:creationId xmlns:a16="http://schemas.microsoft.com/office/drawing/2014/main" id="{811EDFFB-AD83-8DD6-5559-9BD4153994BD}"/>
              </a:ext>
            </a:extLst>
          </p:cNvPr>
          <p:cNvPicPr preferRelativeResize="0">
            <a:picLocks noChangeAspect="1"/>
          </p:cNvPicPr>
          <p:nvPr/>
        </p:nvPicPr>
        <p:blipFill rotWithShape="1">
          <a:blip r:embed="rId11">
            <a:alphaModFix/>
          </a:blip>
          <a:srcRect l="9354"/>
          <a:stretch/>
        </p:blipFill>
        <p:spPr>
          <a:xfrm>
            <a:off x="-533400" y="3630516"/>
            <a:ext cx="288000" cy="249449"/>
          </a:xfrm>
          <a:prstGeom prst="rect">
            <a:avLst/>
          </a:prstGeom>
          <a:noFill/>
          <a:ln>
            <a:noFill/>
          </a:ln>
        </p:spPr>
      </p:pic>
      <p:pic>
        <p:nvPicPr>
          <p:cNvPr id="13" name="Google Shape;931;p22" descr="Recurso 37.png">
            <a:extLst>
              <a:ext uri="{FF2B5EF4-FFF2-40B4-BE49-F238E27FC236}">
                <a16:creationId xmlns:a16="http://schemas.microsoft.com/office/drawing/2014/main" id="{670D7DAB-1A8B-7210-082D-B82E8A47ADF8}"/>
              </a:ext>
            </a:extLst>
          </p:cNvPr>
          <p:cNvPicPr preferRelativeResize="0">
            <a:picLocks noChangeAspect="1"/>
          </p:cNvPicPr>
          <p:nvPr/>
        </p:nvPicPr>
        <p:blipFill rotWithShape="1">
          <a:blip r:embed="rId12">
            <a:alphaModFix/>
          </a:blip>
          <a:srcRect b="18540"/>
          <a:stretch/>
        </p:blipFill>
        <p:spPr>
          <a:xfrm>
            <a:off x="1349987" y="4774732"/>
            <a:ext cx="265775" cy="270500"/>
          </a:xfrm>
          <a:prstGeom prst="rect">
            <a:avLst/>
          </a:prstGeom>
          <a:noFill/>
          <a:ln>
            <a:noFill/>
          </a:ln>
        </p:spPr>
      </p:pic>
      <p:pic>
        <p:nvPicPr>
          <p:cNvPr id="18" name="Google Shape;931;p22" descr="Recurso 37.png">
            <a:extLst>
              <a:ext uri="{FF2B5EF4-FFF2-40B4-BE49-F238E27FC236}">
                <a16:creationId xmlns:a16="http://schemas.microsoft.com/office/drawing/2014/main" id="{6A308BE6-8D89-57F1-56DD-B3610ADAC74E}"/>
              </a:ext>
            </a:extLst>
          </p:cNvPr>
          <p:cNvPicPr preferRelativeResize="0">
            <a:picLocks noChangeAspect="1"/>
          </p:cNvPicPr>
          <p:nvPr/>
        </p:nvPicPr>
        <p:blipFill rotWithShape="1">
          <a:blip r:embed="rId12">
            <a:alphaModFix/>
          </a:blip>
          <a:srcRect b="18540"/>
          <a:stretch/>
        </p:blipFill>
        <p:spPr>
          <a:xfrm>
            <a:off x="1617759" y="5189011"/>
            <a:ext cx="265775" cy="270500"/>
          </a:xfrm>
          <a:prstGeom prst="rect">
            <a:avLst/>
          </a:prstGeom>
          <a:noFill/>
          <a:ln>
            <a:noFill/>
          </a:ln>
        </p:spPr>
      </p:pic>
      <p:pic>
        <p:nvPicPr>
          <p:cNvPr id="9" name="Google Shape;931;p22" descr="Recurso 37.png">
            <a:extLst>
              <a:ext uri="{FF2B5EF4-FFF2-40B4-BE49-F238E27FC236}">
                <a16:creationId xmlns:a16="http://schemas.microsoft.com/office/drawing/2014/main" id="{ED9928EF-E96E-BAD1-63BC-477810374BC3}"/>
              </a:ext>
            </a:extLst>
          </p:cNvPr>
          <p:cNvPicPr preferRelativeResize="0">
            <a:picLocks noChangeAspect="1"/>
          </p:cNvPicPr>
          <p:nvPr/>
        </p:nvPicPr>
        <p:blipFill rotWithShape="1">
          <a:blip r:embed="rId12">
            <a:alphaModFix/>
          </a:blip>
          <a:srcRect b="18540"/>
          <a:stretch/>
        </p:blipFill>
        <p:spPr>
          <a:xfrm>
            <a:off x="1285253" y="5412934"/>
            <a:ext cx="265775" cy="270500"/>
          </a:xfrm>
          <a:prstGeom prst="rect">
            <a:avLst/>
          </a:prstGeom>
          <a:noFill/>
          <a:ln>
            <a:noFill/>
          </a:ln>
        </p:spPr>
      </p:pic>
      <p:sp>
        <p:nvSpPr>
          <p:cNvPr id="3" name="Google Shape;3036;p14">
            <a:extLst>
              <a:ext uri="{FF2B5EF4-FFF2-40B4-BE49-F238E27FC236}">
                <a16:creationId xmlns:a16="http://schemas.microsoft.com/office/drawing/2014/main" id="{D93D428D-06A5-8F99-9651-C1D9A5D04870}"/>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931;p22" descr="Recurso 37.png">
            <a:extLst>
              <a:ext uri="{FF2B5EF4-FFF2-40B4-BE49-F238E27FC236}">
                <a16:creationId xmlns:a16="http://schemas.microsoft.com/office/drawing/2014/main" id="{31233F3A-9931-95E6-B4CA-CB7D52544DC2}"/>
              </a:ext>
            </a:extLst>
          </p:cNvPr>
          <p:cNvPicPr preferRelativeResize="0">
            <a:picLocks noChangeAspect="1"/>
          </p:cNvPicPr>
          <p:nvPr/>
        </p:nvPicPr>
        <p:blipFill rotWithShape="1">
          <a:blip r:embed="rId12">
            <a:alphaModFix/>
          </a:blip>
          <a:srcRect b="18540"/>
          <a:stretch/>
        </p:blipFill>
        <p:spPr>
          <a:xfrm>
            <a:off x="1240963" y="5128115"/>
            <a:ext cx="265775" cy="270500"/>
          </a:xfrm>
          <a:prstGeom prst="rect">
            <a:avLst/>
          </a:prstGeom>
          <a:noFill/>
          <a:ln>
            <a:noFill/>
          </a:ln>
        </p:spPr>
      </p:pic>
      <p:pic>
        <p:nvPicPr>
          <p:cNvPr id="5" name="Google Shape;357;p9">
            <a:extLst>
              <a:ext uri="{FF2B5EF4-FFF2-40B4-BE49-F238E27FC236}">
                <a16:creationId xmlns:a16="http://schemas.microsoft.com/office/drawing/2014/main" id="{94427989-DE70-C5F8-341F-F0538BB669C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167" y="425577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7AAAFB3D-9B37-1F2D-0C1B-BD4D881296D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167" y="364535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2E5631F0-483A-0487-E9FB-9F93B671574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167" y="303382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E37AFF3A-702A-9C0E-48BF-9CF257A13CA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167" y="242386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22A1381B-14E8-17AC-D64A-34619420162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6167" y="486947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009314"/>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927;p22"/>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DF0B05F3-7AD3-3342-195B-251A7F25132A}"/>
              </a:ext>
            </a:extLst>
          </p:cNvPr>
          <p:cNvGraphicFramePr/>
          <p:nvPr/>
        </p:nvGraphicFramePr>
        <p:xfrm>
          <a:off x="4201208" y="1151698"/>
          <a:ext cx="7809188" cy="4835656"/>
        </p:xfrm>
        <a:graphic>
          <a:graphicData uri="http://schemas.openxmlformats.org/drawingml/2006/table">
            <a:tbl>
              <a:tblPr>
                <a:noFill/>
              </a:tblPr>
              <a:tblGrid>
                <a:gridCol w="698153">
                  <a:extLst>
                    <a:ext uri="{9D8B030D-6E8A-4147-A177-3AD203B41FA5}">
                      <a16:colId xmlns:a16="http://schemas.microsoft.com/office/drawing/2014/main" val="20000"/>
                    </a:ext>
                  </a:extLst>
                </a:gridCol>
                <a:gridCol w="1161327">
                  <a:extLst>
                    <a:ext uri="{9D8B030D-6E8A-4147-A177-3AD203B41FA5}">
                      <a16:colId xmlns:a16="http://schemas.microsoft.com/office/drawing/2014/main" val="20001"/>
                    </a:ext>
                  </a:extLst>
                </a:gridCol>
                <a:gridCol w="1445817">
                  <a:extLst>
                    <a:ext uri="{9D8B030D-6E8A-4147-A177-3AD203B41FA5}">
                      <a16:colId xmlns:a16="http://schemas.microsoft.com/office/drawing/2014/main" val="20002"/>
                    </a:ext>
                  </a:extLst>
                </a:gridCol>
                <a:gridCol w="4503891">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latinLnBrk="0" hangingPunct="1">
                        <a:lnSpc>
                          <a:spcPct val="100000"/>
                        </a:lnSpc>
                        <a:spcBef>
                          <a:spcPts val="0"/>
                        </a:spcBef>
                        <a:spcAft>
                          <a:spcPts val="0"/>
                        </a:spcAft>
                        <a:buClr>
                          <a:srgbClr val="000000"/>
                        </a:buClr>
                        <a:buSzPts val="1100"/>
                        <a:buFont typeface="Arial"/>
                        <a:buNone/>
                      </a:pP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Probabilidad de crecientes súbitas en el Alto Magdalena y sus aportantes, especialmente el río Guachicos y río Guarapas. Especial atención en los municipios de San Agustín, Isnos, Palestina, Pitalito y Elías (Huila). </a:t>
                      </a:r>
                      <a:endParaRPr lang="es-ES" sz="900" u="none" strike="noStrike" kern="1200" cap="none" dirty="0">
                        <a:solidFill>
                          <a:schemeClr val="tx1"/>
                        </a:solidFill>
                        <a:latin typeface="Verdana" panose="020B0604030504040204" pitchFamily="34" charset="0"/>
                        <a:ea typeface="Verdana" panose="020B0604030504040204" pitchFamily="34" charset="0"/>
                        <a:cs typeface="Arial Narrow"/>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516342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a:t>
                      </a:r>
                      <a:endParaRPr sz="900" dirty="0">
                        <a:latin typeface="Verdana" panose="020B0604030504040204" pitchFamily="34" charset="0"/>
                        <a:ea typeface="Verdana" panose="020B0604030504040204" pitchFamily="34" charset="0"/>
                      </a:endParaRPr>
                    </a:p>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Suaza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el río Suaza y sus aportantes, especialmente el río Suárez y la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La Danta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Acevedo, Suaza y Guadalupe (Huila).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avenida torrencial en la quebrada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Caguancito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sector Los Olaya, vereda Puerto Alegría en el municipio de Garzón (Huila) (16/02/2025).</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281108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Timaná</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de nivel en la cuenca del río Timaná,</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otros directos al Magdalena y sus aportantes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estar atentos a la altura de los municipios de </a:t>
                      </a:r>
                      <a:r>
                        <a:rPr lang="es-CO" sz="900" dirty="0">
                          <a:latin typeface="Verdana" panose="020B0604030504040204" pitchFamily="34" charset="0"/>
                          <a:ea typeface="Verdana" panose="020B0604030504040204" pitchFamily="34" charset="0"/>
                          <a:cs typeface="Arial Narrow"/>
                          <a:sym typeface="Arial Narrow"/>
                        </a:rPr>
                        <a:t>Timaná,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Altamira y Elías (Huila).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reportó avenida torrencial en la microcuenca Santa Bárbara y en el río Timaná en el municipio de Timaná (Huila) (17/02/2025).</a:t>
                      </a:r>
                      <a:endParaRPr sz="90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100792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Magdalena (mi). Especial atención en </a:t>
                      </a:r>
                      <a:r>
                        <a:rPr lang="es-ES" sz="900" u="none" strike="noStrike" cap="none" dirty="0">
                          <a:latin typeface="Verdana" panose="020B0604030504040204" pitchFamily="34" charset="0"/>
                          <a:ea typeface="Verdana" panose="020B0604030504040204" pitchFamily="34" charset="0"/>
                          <a:cs typeface="Arial Narrow"/>
                          <a:sym typeface="Arial Narrow"/>
                        </a:rPr>
                        <a:t>la quebrada el Guayabo en el municipio de Saladoblanco</a:t>
                      </a:r>
                      <a:r>
                        <a:rPr lang="es-CO" sz="900" u="none" strike="noStrike" cap="none" dirty="0">
                          <a:latin typeface="Verdana" panose="020B0604030504040204" pitchFamily="34" charset="0"/>
                          <a:ea typeface="Verdana" panose="020B0604030504040204" pitchFamily="34" charset="0"/>
                          <a:cs typeface="Arial Narrow"/>
                          <a:sym typeface="Arial Narrow"/>
                        </a:rPr>
                        <a:t>. Se recomienda, estar atentos en los municipios de </a:t>
                      </a:r>
                      <a:r>
                        <a:rPr lang="es-CO" sz="900" dirty="0">
                          <a:latin typeface="Verdana" panose="020B0604030504040204" pitchFamily="34" charset="0"/>
                          <a:ea typeface="Verdana" panose="020B0604030504040204" pitchFamily="34" charset="0"/>
                          <a:cs typeface="Arial Narrow"/>
                          <a:sym typeface="Arial Narrow"/>
                        </a:rPr>
                        <a:t>Saladoblanco, Oporapa, Tarquí y Agrado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17" marB="457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509076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Directos Magdalena (md)</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SZH Ríos Directos Magdalena (md). Especial atención en los municipios de Gigante y Garzón </a:t>
                      </a:r>
                      <a:r>
                        <a:rPr lang="es-CO" sz="900" dirty="0">
                          <a:latin typeface="Verdana" panose="020B0604030504040204" pitchFamily="34" charset="0"/>
                          <a:ea typeface="Verdana" panose="020B0604030504040204" pitchFamily="34" charset="0"/>
                          <a:cs typeface="Arial Narrow"/>
                          <a:sym typeface="Arial Narrow"/>
                        </a:rPr>
                        <a:t>(Huila).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6" marR="91446"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7253459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a:t>
                      </a:r>
                      <a:endParaRPr sz="900" u="none" strike="noStrike" cap="none" dirty="0">
                        <a:latin typeface="Verdana" panose="020B0604030504040204" pitchFamily="34" charset="0"/>
                        <a:ea typeface="Verdana" panose="020B0604030504040204" pitchFamily="34" charset="0"/>
                      </a:endParaRPr>
                    </a:p>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Páez</a:t>
                      </a:r>
                      <a:endParaRPr sz="900" u="none" strike="noStrike" cap="none" dirty="0">
                        <a:latin typeface="Verdana" panose="020B0604030504040204" pitchFamily="34" charset="0"/>
                        <a:ea typeface="Verdana" panose="020B0604030504040204" pitchFamily="34" charset="0"/>
                      </a:endParaRPr>
                    </a:p>
                  </a:txBody>
                  <a:tcPr marL="91447" marR="91447"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Páez y sus aportantes los ríos Simbola, Ullucos, Negro y especialmente en el río La Plata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el río Aguacatal y las quebradas El Salado, Zapatero, Cuchayaco, Barbillas, Azafranal</a:t>
                      </a:r>
                      <a:r>
                        <a:rPr lang="es-CO" sz="900" u="none" strike="noStrike" cap="none" dirty="0">
                          <a:latin typeface="Verdana" panose="020B0604030504040204" pitchFamily="34" charset="0"/>
                          <a:ea typeface="Verdana" panose="020B0604030504040204" pitchFamily="34" charset="0"/>
                          <a:cs typeface="Arial Narrow"/>
                          <a:sym typeface="Arial Narrow"/>
                        </a:rPr>
                        <a:t>en, Casablanca, Segoviana, Azafranal, Las Parras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El Perico. Se recomienda especial atención en los municipios de Inzá, Belalcázar, La Plata, Nátaga, Paicol y Tesalia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654" marB="456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05659566"/>
                  </a:ext>
                </a:extLst>
              </a:tr>
            </a:tbl>
          </a:graphicData>
        </a:graphic>
      </p:graphicFrame>
      <p:pic>
        <p:nvPicPr>
          <p:cNvPr id="37" name="Google Shape;931;p22" descr="Recurso 37.png">
            <a:extLst>
              <a:ext uri="{FF2B5EF4-FFF2-40B4-BE49-F238E27FC236}">
                <a16:creationId xmlns:a16="http://schemas.microsoft.com/office/drawing/2014/main" id="{71803A64-BEE1-495D-6B41-05241D527B3C}"/>
              </a:ext>
            </a:extLst>
          </p:cNvPr>
          <p:cNvPicPr preferRelativeResize="0">
            <a:picLocks noChangeAspect="1"/>
          </p:cNvPicPr>
          <p:nvPr/>
        </p:nvPicPr>
        <p:blipFill rotWithShape="1">
          <a:blip r:embed="rId6">
            <a:alphaModFix/>
          </a:blip>
          <a:srcRect b="18540"/>
          <a:stretch/>
        </p:blipFill>
        <p:spPr>
          <a:xfrm>
            <a:off x="1022474" y="5420803"/>
            <a:ext cx="288000" cy="293120"/>
          </a:xfrm>
          <a:prstGeom prst="rect">
            <a:avLst/>
          </a:prstGeom>
          <a:noFill/>
          <a:ln>
            <a:noFill/>
          </a:ln>
        </p:spPr>
      </p:pic>
      <p:pic>
        <p:nvPicPr>
          <p:cNvPr id="38" name="Google Shape;931;p22" descr="Recurso 37.png">
            <a:extLst>
              <a:ext uri="{FF2B5EF4-FFF2-40B4-BE49-F238E27FC236}">
                <a16:creationId xmlns:a16="http://schemas.microsoft.com/office/drawing/2014/main" id="{B7ECFCE2-B39E-3EED-E6D0-8EF9FB3E6473}"/>
              </a:ext>
            </a:extLst>
          </p:cNvPr>
          <p:cNvPicPr preferRelativeResize="0">
            <a:picLocks noChangeAspect="1"/>
          </p:cNvPicPr>
          <p:nvPr/>
        </p:nvPicPr>
        <p:blipFill rotWithShape="1">
          <a:blip r:embed="rId6">
            <a:alphaModFix/>
          </a:blip>
          <a:srcRect b="18540"/>
          <a:stretch/>
        </p:blipFill>
        <p:spPr>
          <a:xfrm>
            <a:off x="1166474" y="5080284"/>
            <a:ext cx="288000" cy="293120"/>
          </a:xfrm>
          <a:prstGeom prst="rect">
            <a:avLst/>
          </a:prstGeom>
          <a:noFill/>
          <a:ln>
            <a:noFill/>
          </a:ln>
        </p:spPr>
      </p:pic>
      <p:pic>
        <p:nvPicPr>
          <p:cNvPr id="40" name="Google Shape;931;p22" descr="Recurso 37.png">
            <a:extLst>
              <a:ext uri="{FF2B5EF4-FFF2-40B4-BE49-F238E27FC236}">
                <a16:creationId xmlns:a16="http://schemas.microsoft.com/office/drawing/2014/main" id="{D03A265C-E317-F259-722C-352893825E00}"/>
              </a:ext>
            </a:extLst>
          </p:cNvPr>
          <p:cNvPicPr preferRelativeResize="0">
            <a:picLocks noChangeAspect="1"/>
          </p:cNvPicPr>
          <p:nvPr/>
        </p:nvPicPr>
        <p:blipFill rotWithShape="1">
          <a:blip r:embed="rId6">
            <a:alphaModFix/>
          </a:blip>
          <a:srcRect b="18540"/>
          <a:stretch/>
        </p:blipFill>
        <p:spPr>
          <a:xfrm>
            <a:off x="1519626" y="4812790"/>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34C86781-9AA4-A6B9-4D1D-0D897447BF94}"/>
              </a:ext>
            </a:extLst>
          </p:cNvPr>
          <p:cNvPicPr preferRelativeResize="0">
            <a:picLocks noChangeAspect="1"/>
          </p:cNvPicPr>
          <p:nvPr/>
        </p:nvPicPr>
        <p:blipFill rotWithShape="1">
          <a:blip r:embed="rId6">
            <a:alphaModFix/>
          </a:blip>
          <a:srcRect b="18540"/>
          <a:stretch/>
        </p:blipFill>
        <p:spPr>
          <a:xfrm>
            <a:off x="612300" y="5200937"/>
            <a:ext cx="288000" cy="293120"/>
          </a:xfrm>
          <a:prstGeom prst="rect">
            <a:avLst/>
          </a:prstGeom>
          <a:noFill/>
          <a:ln>
            <a:noFill/>
          </a:ln>
        </p:spPr>
      </p:pic>
      <p:pic>
        <p:nvPicPr>
          <p:cNvPr id="18" name="Google Shape;939;p22">
            <a:extLst>
              <a:ext uri="{FF2B5EF4-FFF2-40B4-BE49-F238E27FC236}">
                <a16:creationId xmlns:a16="http://schemas.microsoft.com/office/drawing/2014/main" id="{3342D4B8-D3A0-0065-6EF4-34372067F907}"/>
              </a:ext>
            </a:extLst>
          </p:cNvPr>
          <p:cNvPicPr preferRelativeResize="0"/>
          <p:nvPr/>
        </p:nvPicPr>
        <p:blipFill rotWithShape="1">
          <a:blip r:embed="rId12">
            <a:alphaModFix/>
          </a:blip>
          <a:srcRect/>
          <a:stretch/>
        </p:blipFill>
        <p:spPr>
          <a:xfrm>
            <a:off x="4307016" y="4533071"/>
            <a:ext cx="481013" cy="469900"/>
          </a:xfrm>
          <a:prstGeom prst="rect">
            <a:avLst/>
          </a:prstGeom>
          <a:noFill/>
          <a:ln>
            <a:noFill/>
          </a:ln>
        </p:spPr>
      </p:pic>
      <p:pic>
        <p:nvPicPr>
          <p:cNvPr id="27" name="Google Shape;931;p22" descr="Recurso 37.png">
            <a:extLst>
              <a:ext uri="{FF2B5EF4-FFF2-40B4-BE49-F238E27FC236}">
                <a16:creationId xmlns:a16="http://schemas.microsoft.com/office/drawing/2014/main" id="{D7578270-A1DB-4391-CF61-7BE56DED1D8B}"/>
              </a:ext>
            </a:extLst>
          </p:cNvPr>
          <p:cNvPicPr preferRelativeResize="0">
            <a:picLocks noChangeAspect="1"/>
          </p:cNvPicPr>
          <p:nvPr/>
        </p:nvPicPr>
        <p:blipFill rotWithShape="1">
          <a:blip r:embed="rId6">
            <a:alphaModFix/>
          </a:blip>
          <a:srcRect b="18540"/>
          <a:stretch/>
        </p:blipFill>
        <p:spPr>
          <a:xfrm>
            <a:off x="994600" y="4605622"/>
            <a:ext cx="288000" cy="293120"/>
          </a:xfrm>
          <a:prstGeom prst="rect">
            <a:avLst/>
          </a:prstGeom>
          <a:noFill/>
          <a:ln>
            <a:noFill/>
          </a:ln>
        </p:spPr>
      </p:pic>
      <p:sp>
        <p:nvSpPr>
          <p:cNvPr id="19" name="Google Shape;3036;p14">
            <a:extLst>
              <a:ext uri="{FF2B5EF4-FFF2-40B4-BE49-F238E27FC236}">
                <a16:creationId xmlns:a16="http://schemas.microsoft.com/office/drawing/2014/main" id="{B4DCB234-1F64-3B65-F1A5-4178B719ABD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3" name="Google Shape;939;p22">
            <a:extLst>
              <a:ext uri="{FF2B5EF4-FFF2-40B4-BE49-F238E27FC236}">
                <a16:creationId xmlns:a16="http://schemas.microsoft.com/office/drawing/2014/main" id="{1CE18835-55AA-C7A2-8798-A0F629645EEA}"/>
              </a:ext>
            </a:extLst>
          </p:cNvPr>
          <p:cNvPicPr preferRelativeResize="0"/>
          <p:nvPr/>
        </p:nvPicPr>
        <p:blipFill rotWithShape="1">
          <a:blip r:embed="rId12">
            <a:alphaModFix/>
          </a:blip>
          <a:srcRect/>
          <a:stretch/>
        </p:blipFill>
        <p:spPr>
          <a:xfrm>
            <a:off x="4307016" y="5287514"/>
            <a:ext cx="481013" cy="469900"/>
          </a:xfrm>
          <a:prstGeom prst="rect">
            <a:avLst/>
          </a:prstGeom>
          <a:noFill/>
          <a:ln>
            <a:noFill/>
          </a:ln>
        </p:spPr>
      </p:pic>
      <p:pic>
        <p:nvPicPr>
          <p:cNvPr id="29" name="Google Shape;939;p22">
            <a:extLst>
              <a:ext uri="{FF2B5EF4-FFF2-40B4-BE49-F238E27FC236}">
                <a16:creationId xmlns:a16="http://schemas.microsoft.com/office/drawing/2014/main" id="{904C0D08-4455-BDC8-72B6-4D9FC373C1DD}"/>
              </a:ext>
            </a:extLst>
          </p:cNvPr>
          <p:cNvPicPr preferRelativeResize="0"/>
          <p:nvPr/>
        </p:nvPicPr>
        <p:blipFill rotWithShape="1">
          <a:blip r:embed="rId12">
            <a:alphaModFix/>
          </a:blip>
          <a:srcRect/>
          <a:stretch/>
        </p:blipFill>
        <p:spPr>
          <a:xfrm>
            <a:off x="4307016" y="3203369"/>
            <a:ext cx="481013" cy="469900"/>
          </a:xfrm>
          <a:prstGeom prst="rect">
            <a:avLst/>
          </a:prstGeom>
          <a:noFill/>
          <a:ln>
            <a:noFill/>
          </a:ln>
        </p:spPr>
      </p:pic>
      <p:pic>
        <p:nvPicPr>
          <p:cNvPr id="30" name="Google Shape;939;p22">
            <a:extLst>
              <a:ext uri="{FF2B5EF4-FFF2-40B4-BE49-F238E27FC236}">
                <a16:creationId xmlns:a16="http://schemas.microsoft.com/office/drawing/2014/main" id="{CDF85B8F-B020-BF41-4AE0-1162F28F0EE3}"/>
              </a:ext>
            </a:extLst>
          </p:cNvPr>
          <p:cNvPicPr preferRelativeResize="0"/>
          <p:nvPr/>
        </p:nvPicPr>
        <p:blipFill rotWithShape="1">
          <a:blip r:embed="rId12">
            <a:alphaModFix/>
          </a:blip>
          <a:srcRect/>
          <a:stretch/>
        </p:blipFill>
        <p:spPr>
          <a:xfrm>
            <a:off x="4307016" y="2422252"/>
            <a:ext cx="481013" cy="469900"/>
          </a:xfrm>
          <a:prstGeom prst="rect">
            <a:avLst/>
          </a:prstGeom>
          <a:noFill/>
          <a:ln>
            <a:noFill/>
          </a:ln>
        </p:spPr>
      </p:pic>
      <p:pic>
        <p:nvPicPr>
          <p:cNvPr id="31" name="Google Shape;939;p22">
            <a:extLst>
              <a:ext uri="{FF2B5EF4-FFF2-40B4-BE49-F238E27FC236}">
                <a16:creationId xmlns:a16="http://schemas.microsoft.com/office/drawing/2014/main" id="{EC5D1E2D-7482-68F8-5390-FD9536EF5D31}"/>
              </a:ext>
            </a:extLst>
          </p:cNvPr>
          <p:cNvPicPr preferRelativeResize="0"/>
          <p:nvPr/>
        </p:nvPicPr>
        <p:blipFill rotWithShape="1">
          <a:blip r:embed="rId12">
            <a:alphaModFix/>
          </a:blip>
          <a:srcRect/>
          <a:stretch/>
        </p:blipFill>
        <p:spPr>
          <a:xfrm>
            <a:off x="4307016" y="1735689"/>
            <a:ext cx="481013" cy="469900"/>
          </a:xfrm>
          <a:prstGeom prst="rect">
            <a:avLst/>
          </a:prstGeom>
          <a:noFill/>
          <a:ln>
            <a:noFill/>
          </a:ln>
        </p:spPr>
      </p:pic>
      <p:pic>
        <p:nvPicPr>
          <p:cNvPr id="16" name="Google Shape;938;p22">
            <a:extLst>
              <a:ext uri="{FF2B5EF4-FFF2-40B4-BE49-F238E27FC236}">
                <a16:creationId xmlns:a16="http://schemas.microsoft.com/office/drawing/2014/main" id="{CF94638B-6851-3AE6-70E0-0E7C62EDD95B}"/>
              </a:ext>
            </a:extLst>
          </p:cNvPr>
          <p:cNvPicPr preferRelativeResize="0"/>
          <p:nvPr/>
        </p:nvPicPr>
        <p:blipFill rotWithShape="1">
          <a:blip r:embed="rId11">
            <a:alphaModFix/>
          </a:blip>
          <a:srcRect/>
          <a:stretch/>
        </p:blipFill>
        <p:spPr>
          <a:xfrm>
            <a:off x="4301460" y="3899731"/>
            <a:ext cx="492125" cy="474662"/>
          </a:xfrm>
          <a:prstGeom prst="rect">
            <a:avLst/>
          </a:prstGeom>
          <a:noFill/>
          <a:ln>
            <a:noFill/>
          </a:ln>
        </p:spPr>
      </p:pic>
    </p:spTree>
    <p:extLst>
      <p:ext uri="{BB962C8B-B14F-4D97-AF65-F5344CB8AC3E}">
        <p14:creationId xmlns:p14="http://schemas.microsoft.com/office/powerpoint/2010/main" val="39219605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2BD2E-53AA-ECCB-D38C-FA4C8B442BFA}"/>
            </a:ext>
          </a:extLst>
        </p:cNvPr>
        <p:cNvGrpSpPr/>
        <p:nvPr/>
      </p:nvGrpSpPr>
      <p:grpSpPr>
        <a:xfrm>
          <a:off x="0" y="0"/>
          <a:ext cx="0" cy="0"/>
          <a:chOff x="0" y="0"/>
          <a:chExt cx="0" cy="0"/>
        </a:xfrm>
      </p:grpSpPr>
      <p:pic>
        <p:nvPicPr>
          <p:cNvPr id="2" name="Google Shape;927;p22">
            <a:extLst>
              <a:ext uri="{FF2B5EF4-FFF2-40B4-BE49-F238E27FC236}">
                <a16:creationId xmlns:a16="http://schemas.microsoft.com/office/drawing/2014/main" id="{2544B0A6-73F4-2920-1B96-883BD270EB9D}"/>
              </a:ext>
            </a:extLst>
          </p:cNvPr>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4C7942CE-37BE-6305-E3A7-41B2C9622FC1}"/>
              </a:ext>
            </a:extLst>
          </p:cNvPr>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200EA96C-207F-5E2E-FCFF-1801A035A551}"/>
              </a:ext>
            </a:extLst>
          </p:cNvPr>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98661769-BA72-FF66-74D7-1BAFB578FB00}"/>
              </a:ext>
            </a:extLst>
          </p:cNvPr>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4BB00A70-DC74-DB99-BFA1-A3250C0D1189}"/>
              </a:ext>
            </a:extLst>
          </p:cNvPr>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C9BFFE46-EB49-7B7E-8542-FC7DA716E285}"/>
              </a:ext>
            </a:extLst>
          </p:cNvPr>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1C7CCAE6-2A78-BA36-0CF2-E55589D81B06}"/>
              </a:ext>
            </a:extLst>
          </p:cNvPr>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28A35FE6-5F06-D9C4-F56A-EE5692192399}"/>
              </a:ext>
            </a:extLst>
          </p:cNvPr>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9E212ECA-63D4-6EAC-9656-E1142091A970}"/>
              </a:ext>
            </a:extLst>
          </p:cNvPr>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C6343F3E-E893-E1B1-3948-1F4337475A78}"/>
              </a:ext>
            </a:extLst>
          </p:cNvPr>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4458F801-9D8B-49F7-D8F8-43FED6E49929}"/>
              </a:ext>
            </a:extLst>
          </p:cNvPr>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D9ED1F49-2511-E878-0DA1-3C0637417BEF}"/>
              </a:ext>
            </a:extLst>
          </p:cNvPr>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a:extLst>
              <a:ext uri="{FF2B5EF4-FFF2-40B4-BE49-F238E27FC236}">
                <a16:creationId xmlns:a16="http://schemas.microsoft.com/office/drawing/2014/main" id="{FFC27630-91C2-D1DF-D4E0-F7B4EF1FD363}"/>
              </a:ext>
            </a:extLst>
          </p:cNvPr>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a:extLst>
              <a:ext uri="{FF2B5EF4-FFF2-40B4-BE49-F238E27FC236}">
                <a16:creationId xmlns:a16="http://schemas.microsoft.com/office/drawing/2014/main" id="{D21F112F-BC8B-0B20-C82A-4163BAA512D9}"/>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522F0F23-20A7-EF4B-708B-4E217FDC3195}"/>
              </a:ext>
            </a:extLst>
          </p:cNvPr>
          <p:cNvGraphicFramePr/>
          <p:nvPr/>
        </p:nvGraphicFramePr>
        <p:xfrm>
          <a:off x="4232180" y="1110721"/>
          <a:ext cx="7727351" cy="488884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47615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 los ríos Yaguará e Iquira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Yaguará, Iquira </a:t>
                      </a:r>
                      <a:r>
                        <a:rPr lang="es-CO" sz="900" u="none" dirty="0">
                          <a:latin typeface="Verdana" panose="020B0604030504040204" pitchFamily="34" charset="0"/>
                          <a:ea typeface="Verdana" panose="020B0604030504040204" pitchFamily="34" charset="0"/>
                          <a:cs typeface="Arial Narrow"/>
                          <a:sym typeface="Arial Narrow"/>
                        </a:rPr>
                        <a:t>y sus afluentes, entre otros </a:t>
                      </a:r>
                      <a:r>
                        <a:rPr lang="es-CO" sz="900" u="none" strike="noStrike" cap="none" dirty="0">
                          <a:latin typeface="Verdana" panose="020B0604030504040204" pitchFamily="34" charset="0"/>
                          <a:ea typeface="Verdana" panose="020B0604030504040204" pitchFamily="34" charset="0"/>
                          <a:cs typeface="Arial Narrow"/>
                          <a:sym typeface="Arial Narrow"/>
                        </a:rPr>
                        <a:t>aportantes al Alto Magdalena. Especial atención en los municipios de Yaguará e Iquira (Huila).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665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Neiva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Neiva y sus afluentes, especialmente las quebradas La Perdiz, Las Tapias y el río Frío. Especial atención en el municipio de Algeciras y Campoalegre (Huila).</a:t>
                      </a:r>
                    </a:p>
                  </a:txBody>
                  <a:tcPr marL="91443" marR="91443"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7096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Juncal</a:t>
                      </a:r>
                      <a:endParaRPr sz="900" dirty="0">
                        <a:latin typeface="Verdana" panose="020B0604030504040204" pitchFamily="34" charset="0"/>
                        <a:ea typeface="Verdana" panose="020B0604030504040204" pitchFamily="34" charset="0"/>
                      </a:endParaRPr>
                    </a:p>
                  </a:txBody>
                  <a:tcPr marL="91424" marR="91424"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Juncal y otros ríos directos al Magdalena. Especial atención en los municipios de Palermo y Neiva (Huila). </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963406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Baché</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Baché y sus afluentes. Especial atención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Miguel, El Oso, El Carmen y El Chuco en el municipio de Santa Maria (Huila)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0" u="none" strike="noStrike" cap="none" dirty="0">
                        <a:latin typeface="Verdana" panose="020B0604030504040204" pitchFamily="34" charset="0"/>
                        <a:ea typeface="Verdana" panose="020B0604030504040204" pitchFamily="34" charset="0"/>
                      </a:endParaRPr>
                    </a:p>
                  </a:txBody>
                  <a:tcPr marL="91424" marR="91424"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26625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Fortalecillas</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nivel del río Fortalecillas y aportantes, se recomienda especial atención en los ríos Villavieja, Ceibas y Motilón, dadas las crecientes súbitas registradas. Especial atención en los municipios de Rivera, Neiva y Villavieja (Huila).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 1)</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registra creciente súbita en el río Las Ceibas en su recorrido por el municipio de Neiva (Huila), especial atención a las comunidades ribereñas y a la cabecera municipal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Desbordamiento de la quebrada El Venado poniendo en riesgo la comuna nueve del municipio de Neiva, Huila. (19/02/2025).</a:t>
                      </a:r>
                      <a:endParaRPr sz="900" b="0" u="none" strike="noStrike" kern="1200" dirty="0">
                        <a:solidFill>
                          <a:schemeClr val="dk1"/>
                        </a:solidFill>
                        <a:latin typeface="Verdana" panose="020B0604030504040204" pitchFamily="34" charset="0"/>
                        <a:ea typeface="Verdana" panose="020B0604030504040204" pitchFamily="34" charset="0"/>
                      </a:endParaRPr>
                    </a:p>
                  </a:txBody>
                  <a:tcPr marL="91424" marR="9142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489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Aipe - Chenche</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Aipe, Chenche y sus afluentes. Especial atención en los municipios Aipe (Huila) y Natagaima (Tolima).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4185604"/>
                  </a:ext>
                </a:extLst>
              </a:tr>
            </a:tbl>
          </a:graphicData>
        </a:graphic>
      </p:graphicFrame>
      <p:pic>
        <p:nvPicPr>
          <p:cNvPr id="37" name="Google Shape;931;p22" descr="Recurso 37.png">
            <a:extLst>
              <a:ext uri="{FF2B5EF4-FFF2-40B4-BE49-F238E27FC236}">
                <a16:creationId xmlns:a16="http://schemas.microsoft.com/office/drawing/2014/main" id="{9C31EB12-42E0-C01A-D7EF-64C0B562E2A3}"/>
              </a:ext>
            </a:extLst>
          </p:cNvPr>
          <p:cNvPicPr preferRelativeResize="0">
            <a:picLocks noChangeAspect="1"/>
          </p:cNvPicPr>
          <p:nvPr/>
        </p:nvPicPr>
        <p:blipFill rotWithShape="1">
          <a:blip r:embed="rId6">
            <a:alphaModFix/>
          </a:blip>
          <a:srcRect b="18540"/>
          <a:stretch/>
        </p:blipFill>
        <p:spPr>
          <a:xfrm>
            <a:off x="1770681" y="4358078"/>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39647EBE-63A9-88D7-FF9C-0B50624C4B73}"/>
              </a:ext>
            </a:extLst>
          </p:cNvPr>
          <p:cNvPicPr preferRelativeResize="0">
            <a:picLocks noChangeAspect="1"/>
          </p:cNvPicPr>
          <p:nvPr/>
        </p:nvPicPr>
        <p:blipFill rotWithShape="1">
          <a:blip r:embed="rId6">
            <a:alphaModFix/>
          </a:blip>
          <a:srcRect b="18540"/>
          <a:stretch/>
        </p:blipFill>
        <p:spPr>
          <a:xfrm>
            <a:off x="2031808" y="4071838"/>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86944537-6EDE-7BDF-DF57-A1E4D1F11F4E}"/>
              </a:ext>
            </a:extLst>
          </p:cNvPr>
          <p:cNvPicPr preferRelativeResize="0">
            <a:picLocks noChangeAspect="1"/>
          </p:cNvPicPr>
          <p:nvPr/>
        </p:nvPicPr>
        <p:blipFill rotWithShape="1">
          <a:blip r:embed="rId6">
            <a:alphaModFix/>
          </a:blip>
          <a:srcRect b="18540"/>
          <a:stretch/>
        </p:blipFill>
        <p:spPr>
          <a:xfrm>
            <a:off x="1402147" y="4431767"/>
            <a:ext cx="288000" cy="293120"/>
          </a:xfrm>
          <a:prstGeom prst="rect">
            <a:avLst/>
          </a:prstGeom>
          <a:noFill/>
          <a:ln>
            <a:noFill/>
          </a:ln>
        </p:spPr>
      </p:pic>
      <p:pic>
        <p:nvPicPr>
          <p:cNvPr id="17" name="Google Shape;931;p22" descr="Recurso 37.png">
            <a:extLst>
              <a:ext uri="{FF2B5EF4-FFF2-40B4-BE49-F238E27FC236}">
                <a16:creationId xmlns:a16="http://schemas.microsoft.com/office/drawing/2014/main" id="{311DDF05-C1AF-C412-D1FE-0D4107C48FE7}"/>
              </a:ext>
            </a:extLst>
          </p:cNvPr>
          <p:cNvPicPr preferRelativeResize="0">
            <a:picLocks noChangeAspect="1"/>
          </p:cNvPicPr>
          <p:nvPr/>
        </p:nvPicPr>
        <p:blipFill rotWithShape="1">
          <a:blip r:embed="rId6">
            <a:alphaModFix/>
          </a:blip>
          <a:srcRect b="18540"/>
          <a:stretch/>
        </p:blipFill>
        <p:spPr>
          <a:xfrm>
            <a:off x="1758191" y="3593163"/>
            <a:ext cx="288000" cy="293120"/>
          </a:xfrm>
          <a:prstGeom prst="rect">
            <a:avLst/>
          </a:prstGeom>
          <a:noFill/>
          <a:ln>
            <a:noFill/>
          </a:ln>
        </p:spPr>
      </p:pic>
      <p:pic>
        <p:nvPicPr>
          <p:cNvPr id="22" name="Google Shape;931;p22" descr="Recurso 37.png">
            <a:extLst>
              <a:ext uri="{FF2B5EF4-FFF2-40B4-BE49-F238E27FC236}">
                <a16:creationId xmlns:a16="http://schemas.microsoft.com/office/drawing/2014/main" id="{52D392DA-8B1E-32E1-4C20-95F6777AAE0F}"/>
              </a:ext>
            </a:extLst>
          </p:cNvPr>
          <p:cNvPicPr preferRelativeResize="0">
            <a:picLocks noChangeAspect="1"/>
          </p:cNvPicPr>
          <p:nvPr/>
        </p:nvPicPr>
        <p:blipFill rotWithShape="1">
          <a:blip r:embed="rId6">
            <a:alphaModFix/>
          </a:blip>
          <a:srcRect b="18540"/>
          <a:stretch/>
        </p:blipFill>
        <p:spPr>
          <a:xfrm>
            <a:off x="1509554" y="4135725"/>
            <a:ext cx="288000" cy="293120"/>
          </a:xfrm>
          <a:prstGeom prst="rect">
            <a:avLst/>
          </a:prstGeom>
          <a:noFill/>
          <a:ln>
            <a:noFill/>
          </a:ln>
        </p:spPr>
      </p:pic>
      <p:pic>
        <p:nvPicPr>
          <p:cNvPr id="29" name="Google Shape;931;p22" descr="Recurso 37.png">
            <a:extLst>
              <a:ext uri="{FF2B5EF4-FFF2-40B4-BE49-F238E27FC236}">
                <a16:creationId xmlns:a16="http://schemas.microsoft.com/office/drawing/2014/main" id="{32607C79-4368-6827-8C15-D8C6C348A7AC}"/>
              </a:ext>
            </a:extLst>
          </p:cNvPr>
          <p:cNvPicPr preferRelativeResize="0">
            <a:picLocks noChangeAspect="1"/>
          </p:cNvPicPr>
          <p:nvPr/>
        </p:nvPicPr>
        <p:blipFill rotWithShape="1">
          <a:blip r:embed="rId6">
            <a:alphaModFix/>
          </a:blip>
          <a:srcRect b="18540"/>
          <a:stretch/>
        </p:blipFill>
        <p:spPr>
          <a:xfrm>
            <a:off x="1754477" y="3962401"/>
            <a:ext cx="288000" cy="293120"/>
          </a:xfrm>
          <a:prstGeom prst="rect">
            <a:avLst/>
          </a:prstGeom>
          <a:noFill/>
          <a:ln>
            <a:noFill/>
          </a:ln>
        </p:spPr>
      </p:pic>
      <p:sp>
        <p:nvSpPr>
          <p:cNvPr id="27" name="Google Shape;3036;p14">
            <a:extLst>
              <a:ext uri="{FF2B5EF4-FFF2-40B4-BE49-F238E27FC236}">
                <a16:creationId xmlns:a16="http://schemas.microsoft.com/office/drawing/2014/main" id="{FF88E696-60CC-E543-54A9-ECB74FE54D6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8" name="Google Shape;939;p22">
            <a:extLst>
              <a:ext uri="{FF2B5EF4-FFF2-40B4-BE49-F238E27FC236}">
                <a16:creationId xmlns:a16="http://schemas.microsoft.com/office/drawing/2014/main" id="{8FBA0391-7BDE-4BE8-A068-14D0ACC2AAC1}"/>
              </a:ext>
            </a:extLst>
          </p:cNvPr>
          <p:cNvPicPr preferRelativeResize="0"/>
          <p:nvPr/>
        </p:nvPicPr>
        <p:blipFill rotWithShape="1">
          <a:blip r:embed="rId12">
            <a:alphaModFix/>
          </a:blip>
          <a:srcRect/>
          <a:stretch/>
        </p:blipFill>
        <p:spPr>
          <a:xfrm>
            <a:off x="4305011" y="2302818"/>
            <a:ext cx="481013" cy="469900"/>
          </a:xfrm>
          <a:prstGeom prst="rect">
            <a:avLst/>
          </a:prstGeom>
          <a:noFill/>
          <a:ln>
            <a:noFill/>
          </a:ln>
        </p:spPr>
      </p:pic>
      <p:pic>
        <p:nvPicPr>
          <p:cNvPr id="30" name="Google Shape;939;p22">
            <a:extLst>
              <a:ext uri="{FF2B5EF4-FFF2-40B4-BE49-F238E27FC236}">
                <a16:creationId xmlns:a16="http://schemas.microsoft.com/office/drawing/2014/main" id="{2BA52C8E-AD0E-B4A9-BA70-94A123A7009A}"/>
              </a:ext>
            </a:extLst>
          </p:cNvPr>
          <p:cNvPicPr preferRelativeResize="0"/>
          <p:nvPr/>
        </p:nvPicPr>
        <p:blipFill rotWithShape="1">
          <a:blip r:embed="rId12">
            <a:alphaModFix/>
          </a:blip>
          <a:srcRect/>
          <a:stretch/>
        </p:blipFill>
        <p:spPr>
          <a:xfrm>
            <a:off x="4305011" y="2908429"/>
            <a:ext cx="481013" cy="469900"/>
          </a:xfrm>
          <a:prstGeom prst="rect">
            <a:avLst/>
          </a:prstGeom>
          <a:noFill/>
          <a:ln>
            <a:noFill/>
          </a:ln>
        </p:spPr>
      </p:pic>
      <p:pic>
        <p:nvPicPr>
          <p:cNvPr id="33" name="Google Shape;939;p22">
            <a:extLst>
              <a:ext uri="{FF2B5EF4-FFF2-40B4-BE49-F238E27FC236}">
                <a16:creationId xmlns:a16="http://schemas.microsoft.com/office/drawing/2014/main" id="{D01F11B3-8A66-40B1-B6CC-BBF207360CAC}"/>
              </a:ext>
            </a:extLst>
          </p:cNvPr>
          <p:cNvPicPr preferRelativeResize="0"/>
          <p:nvPr/>
        </p:nvPicPr>
        <p:blipFill rotWithShape="1">
          <a:blip r:embed="rId12">
            <a:alphaModFix/>
          </a:blip>
          <a:srcRect/>
          <a:stretch/>
        </p:blipFill>
        <p:spPr>
          <a:xfrm>
            <a:off x="4305011" y="4480202"/>
            <a:ext cx="481013" cy="469900"/>
          </a:xfrm>
          <a:prstGeom prst="rect">
            <a:avLst/>
          </a:prstGeom>
          <a:noFill/>
          <a:ln>
            <a:noFill/>
          </a:ln>
        </p:spPr>
      </p:pic>
      <p:pic>
        <p:nvPicPr>
          <p:cNvPr id="18" name="Google Shape;939;p22">
            <a:extLst>
              <a:ext uri="{FF2B5EF4-FFF2-40B4-BE49-F238E27FC236}">
                <a16:creationId xmlns:a16="http://schemas.microsoft.com/office/drawing/2014/main" id="{2E0CEE8C-F5A0-3495-7663-3B8BCF2D98CC}"/>
              </a:ext>
            </a:extLst>
          </p:cNvPr>
          <p:cNvPicPr preferRelativeResize="0"/>
          <p:nvPr/>
        </p:nvPicPr>
        <p:blipFill rotWithShape="1">
          <a:blip r:embed="rId12">
            <a:alphaModFix/>
          </a:blip>
          <a:srcRect/>
          <a:stretch/>
        </p:blipFill>
        <p:spPr>
          <a:xfrm>
            <a:off x="4305011" y="5461920"/>
            <a:ext cx="481013" cy="469900"/>
          </a:xfrm>
          <a:prstGeom prst="rect">
            <a:avLst/>
          </a:prstGeom>
          <a:noFill/>
          <a:ln>
            <a:noFill/>
          </a:ln>
        </p:spPr>
      </p:pic>
      <p:pic>
        <p:nvPicPr>
          <p:cNvPr id="16" name="Google Shape;938;p22">
            <a:extLst>
              <a:ext uri="{FF2B5EF4-FFF2-40B4-BE49-F238E27FC236}">
                <a16:creationId xmlns:a16="http://schemas.microsoft.com/office/drawing/2014/main" id="{A3B088F3-16FA-F72B-B378-3090E2ACBE17}"/>
              </a:ext>
            </a:extLst>
          </p:cNvPr>
          <p:cNvPicPr preferRelativeResize="0"/>
          <p:nvPr/>
        </p:nvPicPr>
        <p:blipFill rotWithShape="1">
          <a:blip r:embed="rId11">
            <a:alphaModFix/>
          </a:blip>
          <a:srcRect/>
          <a:stretch/>
        </p:blipFill>
        <p:spPr>
          <a:xfrm>
            <a:off x="4299455" y="1679415"/>
            <a:ext cx="492125" cy="474662"/>
          </a:xfrm>
          <a:prstGeom prst="rect">
            <a:avLst/>
          </a:prstGeom>
          <a:noFill/>
          <a:ln>
            <a:noFill/>
          </a:ln>
        </p:spPr>
      </p:pic>
      <p:pic>
        <p:nvPicPr>
          <p:cNvPr id="19" name="Google Shape;938;p22">
            <a:extLst>
              <a:ext uri="{FF2B5EF4-FFF2-40B4-BE49-F238E27FC236}">
                <a16:creationId xmlns:a16="http://schemas.microsoft.com/office/drawing/2014/main" id="{4C7C9E71-E40E-1D49-431C-B6BA5C0EEAFE}"/>
              </a:ext>
            </a:extLst>
          </p:cNvPr>
          <p:cNvPicPr preferRelativeResize="0"/>
          <p:nvPr/>
        </p:nvPicPr>
        <p:blipFill rotWithShape="1">
          <a:blip r:embed="rId11">
            <a:alphaModFix/>
          </a:blip>
          <a:srcRect/>
          <a:stretch/>
        </p:blipFill>
        <p:spPr>
          <a:xfrm>
            <a:off x="4299455" y="3518876"/>
            <a:ext cx="492125" cy="474662"/>
          </a:xfrm>
          <a:prstGeom prst="rect">
            <a:avLst/>
          </a:prstGeom>
          <a:noFill/>
          <a:ln>
            <a:noFill/>
          </a:ln>
        </p:spPr>
      </p:pic>
    </p:spTree>
    <p:extLst>
      <p:ext uri="{BB962C8B-B14F-4D97-AF65-F5344CB8AC3E}">
        <p14:creationId xmlns:p14="http://schemas.microsoft.com/office/powerpoint/2010/main" val="3182073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85D84-1A1F-B0C3-EBD1-110498C0E433}"/>
            </a:ext>
          </a:extLst>
        </p:cNvPr>
        <p:cNvGrpSpPr/>
        <p:nvPr/>
      </p:nvGrpSpPr>
      <p:grpSpPr>
        <a:xfrm>
          <a:off x="0" y="0"/>
          <a:ext cx="0" cy="0"/>
          <a:chOff x="0" y="0"/>
          <a:chExt cx="0" cy="0"/>
        </a:xfrm>
      </p:grpSpPr>
      <p:pic>
        <p:nvPicPr>
          <p:cNvPr id="2" name="Google Shape;927;p22">
            <a:extLst>
              <a:ext uri="{FF2B5EF4-FFF2-40B4-BE49-F238E27FC236}">
                <a16:creationId xmlns:a16="http://schemas.microsoft.com/office/drawing/2014/main" id="{53E1B9F3-57BD-540E-3400-CB3337BCDAC5}"/>
              </a:ext>
            </a:extLst>
          </p:cNvPr>
          <p:cNvPicPr preferRelativeResize="0">
            <a:picLocks noChangeAspect="1"/>
          </p:cNvPicPr>
          <p:nvPr/>
        </p:nvPicPr>
        <p:blipFill rotWithShape="1">
          <a:blip r:embed="rId2">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A653E2BF-0D45-5E6F-3889-5E55A95A0AB9}"/>
              </a:ext>
            </a:extLst>
          </p:cNvPr>
          <p:cNvPicPr preferRelativeResize="0">
            <a:picLocks noChangeAspect="1"/>
          </p:cNvPicPr>
          <p:nvPr/>
        </p:nvPicPr>
        <p:blipFill rotWithShape="1">
          <a:blip r:embed="rId3">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944F2A1-5BBC-A869-C658-605B672ACE6B}"/>
              </a:ext>
            </a:extLst>
          </p:cNvPr>
          <p:cNvPicPr preferRelativeResize="0">
            <a:picLocks noChangeAspect="1"/>
          </p:cNvPicPr>
          <p:nvPr/>
        </p:nvPicPr>
        <p:blipFill rotWithShape="1">
          <a:blip r:embed="rId4">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F8F3F051-91F0-B01D-3967-9040F290081F}"/>
              </a:ext>
            </a:extLst>
          </p:cNvPr>
          <p:cNvPicPr preferRelativeResize="0">
            <a:picLocks noChangeAspect="1"/>
          </p:cNvPicPr>
          <p:nvPr/>
        </p:nvPicPr>
        <p:blipFill rotWithShape="1">
          <a:blip r:embed="rId5">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32751EDB-AA69-C6E1-FEC2-F96A6C62B3AA}"/>
              </a:ext>
            </a:extLst>
          </p:cNvPr>
          <p:cNvPicPr preferRelativeResize="0">
            <a:picLocks noChangeAspect="1"/>
          </p:cNvPicPr>
          <p:nvPr/>
        </p:nvPicPr>
        <p:blipFill rotWithShape="1">
          <a:blip r:embed="rId6">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050D9E21-12C3-C9BF-DEAA-D393FFF6DBA9}"/>
              </a:ext>
            </a:extLst>
          </p:cNvPr>
          <p:cNvPicPr preferRelativeResize="0">
            <a:picLocks noChangeAspect="1"/>
          </p:cNvPicPr>
          <p:nvPr/>
        </p:nvPicPr>
        <p:blipFill rotWithShape="1">
          <a:blip r:embed="rId7">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2855094B-1225-8FDE-0ECD-DD398A3EA622}"/>
              </a:ext>
            </a:extLst>
          </p:cNvPr>
          <p:cNvPicPr preferRelativeResize="0">
            <a:picLocks noChangeAspect="1"/>
          </p:cNvPicPr>
          <p:nvPr/>
        </p:nvPicPr>
        <p:blipFill rotWithShape="1">
          <a:blip r:embed="rId8">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9A772332-2B7F-8276-0CC8-6A1F303A07CE}"/>
              </a:ext>
            </a:extLst>
          </p:cNvPr>
          <p:cNvPicPr preferRelativeResize="0"/>
          <p:nvPr/>
        </p:nvPicPr>
        <p:blipFill rotWithShape="1">
          <a:blip r:embed="rId9">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9535AC99-82AF-2BA2-E243-39EFEA973626}"/>
              </a:ext>
            </a:extLst>
          </p:cNvPr>
          <p:cNvPicPr preferRelativeResize="0">
            <a:picLocks noChangeAspect="1"/>
          </p:cNvPicPr>
          <p:nvPr/>
        </p:nvPicPr>
        <p:blipFill rotWithShape="1">
          <a:blip r:embed="rId4">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84697E8C-BDB7-3759-4A4B-E70587DCC718}"/>
              </a:ext>
            </a:extLst>
          </p:cNvPr>
          <p:cNvPicPr preferRelativeResize="0"/>
          <p:nvPr/>
        </p:nvPicPr>
        <p:blipFill rotWithShape="1">
          <a:blip r:embed="rId10">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E1C26467-19B5-BCA8-5AF8-3281B156DA47}"/>
              </a:ext>
            </a:extLst>
          </p:cNvPr>
          <p:cNvPicPr preferRelativeResize="0"/>
          <p:nvPr/>
        </p:nvPicPr>
        <p:blipFill rotWithShape="1">
          <a:blip r:embed="rId11">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1361AD64-C62C-CA4F-614B-1C1C4A2959C2}"/>
              </a:ext>
            </a:extLst>
          </p:cNvPr>
          <p:cNvPicPr preferRelativeResize="0"/>
          <p:nvPr/>
        </p:nvPicPr>
        <p:blipFill rotWithShape="1">
          <a:blip r:embed="rId12">
            <a:alphaModFix/>
          </a:blip>
          <a:srcRect/>
          <a:stretch/>
        </p:blipFill>
        <p:spPr>
          <a:xfrm>
            <a:off x="-630238" y="5867400"/>
            <a:ext cx="481013" cy="469900"/>
          </a:xfrm>
          <a:prstGeom prst="rect">
            <a:avLst/>
          </a:prstGeom>
          <a:noFill/>
          <a:ln>
            <a:noFill/>
          </a:ln>
        </p:spPr>
      </p:pic>
      <p:pic>
        <p:nvPicPr>
          <p:cNvPr id="14" name="Google Shape;926;p22">
            <a:extLst>
              <a:ext uri="{FF2B5EF4-FFF2-40B4-BE49-F238E27FC236}">
                <a16:creationId xmlns:a16="http://schemas.microsoft.com/office/drawing/2014/main" id="{A8BA3CB9-A682-4C79-96C8-87F5E72CF71B}"/>
              </a:ext>
            </a:extLst>
          </p:cNvPr>
          <p:cNvPicPr preferRelativeResize="0"/>
          <p:nvPr/>
        </p:nvPicPr>
        <p:blipFill>
          <a:blip r:embed="rId13" r:link="rId14" cstate="print">
            <a:extLst>
              <a:ext uri="{28A0092B-C50C-407E-A947-70E740481C1C}">
                <a14:useLocalDpi xmlns:a14="http://schemas.microsoft.com/office/drawing/2010/main" val="0"/>
              </a:ext>
            </a:extLst>
          </a:blip>
          <a:srcRect/>
          <a:stretch>
            <a:fillRect/>
          </a:stretch>
        </p:blipFill>
        <p:spPr>
          <a:xfrm>
            <a:off x="172177" y="1014858"/>
            <a:ext cx="3968507" cy="5135715"/>
          </a:xfrm>
          <a:prstGeom prst="rect">
            <a:avLst/>
          </a:prstGeom>
          <a:noFill/>
          <a:ln>
            <a:noFill/>
          </a:ln>
        </p:spPr>
      </p:pic>
      <p:pic>
        <p:nvPicPr>
          <p:cNvPr id="20" name="Google Shape;5325;p223">
            <a:extLst>
              <a:ext uri="{FF2B5EF4-FFF2-40B4-BE49-F238E27FC236}">
                <a16:creationId xmlns:a16="http://schemas.microsoft.com/office/drawing/2014/main" id="{531F9489-CFCA-7D25-A013-6866F9E2CEC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DEC69D5-5D32-14A6-383A-1D3628D921CF}"/>
              </a:ext>
            </a:extLst>
          </p:cNvPr>
          <p:cNvGraphicFramePr/>
          <p:nvPr/>
        </p:nvGraphicFramePr>
        <p:xfrm>
          <a:off x="4234201" y="1195197"/>
          <a:ext cx="7727351" cy="481501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47615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Cabrera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Cabrera y sus afluentes</a:t>
                      </a:r>
                      <a:r>
                        <a:rPr lang="es-CO" sz="900" u="none" strike="noStrike" baseline="0" dirty="0">
                          <a:latin typeface="Verdana" panose="020B0604030504040204" pitchFamily="34" charset="0"/>
                          <a:ea typeface="Verdana" panose="020B0604030504040204" pitchFamily="34" charset="0"/>
                          <a:cs typeface="Arial Narrow"/>
                          <a:sym typeface="Arial Narrow"/>
                        </a:rPr>
                        <a:t> como el río Ambica</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el municipio Colombia (Huila). </a:t>
                      </a:r>
                      <a:r>
                        <a:rPr lang="es-CO" sz="900" b="1" u="none" strike="noStrike" dirty="0">
                          <a:latin typeface="Verdana" panose="020B0604030504040204" pitchFamily="34" charset="0"/>
                          <a:ea typeface="Verdana" panose="020B0604030504040204" pitchFamily="34" charset="0"/>
                          <a:cs typeface="Arial Narrow"/>
                          <a:sym typeface="Arial Narrow"/>
                        </a:rPr>
                        <a:t>Nota:</a:t>
                      </a:r>
                      <a:r>
                        <a:rPr lang="es-CO" sz="900" u="none" strike="noStrike" dirty="0">
                          <a:latin typeface="Verdana" panose="020B0604030504040204" pitchFamily="34" charset="0"/>
                          <a:ea typeface="Verdana" panose="020B0604030504040204" pitchFamily="34" charset="0"/>
                          <a:cs typeface="Arial Narrow"/>
                          <a:sym typeface="Arial Narrow"/>
                        </a:rPr>
                        <a:t> Se reportan afectaciones por creciente súbita en las veredas El Ariari y Boquerón del municipio de Colombia – Huila (18/02/2025).</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7665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36" marB="4573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a:t>
                      </a:r>
                      <a:endParaRPr sz="900"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el nivel de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entre Cabrera y Sumapaz.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24" marR="91424"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87096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Prado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Prado, Cuinde y Negro, afluentes al embalse de Prado, especial atención en los municipios de Cunday, Villarrica y Prado (Tolima).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24" marB="456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1963406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Saldaña y sus afluentes como son el río Anamichú</a:t>
                      </a:r>
                      <a:r>
                        <a:rPr lang="es-CO" sz="900" u="none" strike="noStrike" cap="none" baseline="0" dirty="0">
                          <a:latin typeface="Verdana" panose="020B0604030504040204" pitchFamily="34" charset="0"/>
                          <a:ea typeface="Verdana" panose="020B0604030504040204" pitchFamily="34" charset="0"/>
                          <a:cs typeface="Arial Narrow"/>
                          <a:sym typeface="Arial Narrow"/>
                        </a:rPr>
                        <a:t> y Cambrín</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el</a:t>
                      </a:r>
                      <a:r>
                        <a:rPr lang="es-CO" sz="900" u="none" strike="noStrike" cap="none" baseline="0" dirty="0">
                          <a:latin typeface="Verdana" panose="020B0604030504040204" pitchFamily="34" charset="0"/>
                          <a:ea typeface="Verdana" panose="020B0604030504040204" pitchFamily="34" charset="0"/>
                          <a:cs typeface="Arial Narrow"/>
                          <a:sym typeface="Arial Narrow"/>
                        </a:rPr>
                        <a:t> municipio de Rioblanco </a:t>
                      </a:r>
                      <a:r>
                        <a:rPr lang="es-CO" sz="900" u="none" strike="noStrike" cap="none" dirty="0">
                          <a:latin typeface="Verdana" panose="020B0604030504040204" pitchFamily="34" charset="0"/>
                          <a:ea typeface="Verdana" panose="020B0604030504040204" pitchFamily="34" charset="0"/>
                          <a:cs typeface="Arial Narrow"/>
                          <a:sym typeface="Arial Narrow"/>
                        </a:rPr>
                        <a:t>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26625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Atá</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ES" sz="900" u="none" strike="noStrike" cap="none" dirty="0" err="1">
                          <a:latin typeface="Verdana" panose="020B0604030504040204" pitchFamily="34" charset="0"/>
                          <a:ea typeface="Verdana" panose="020B0604030504040204" pitchFamily="34" charset="0"/>
                          <a:cs typeface="Arial Narrow"/>
                          <a:sym typeface="Arial Narrow"/>
                        </a:rPr>
                        <a:t>Atá</a:t>
                      </a:r>
                      <a:r>
                        <a:rPr lang="es-ES" sz="900" u="none" strike="noStrike" cap="none" dirty="0">
                          <a:latin typeface="Verdana" panose="020B0604030504040204" pitchFamily="34" charset="0"/>
                          <a:ea typeface="Verdana" panose="020B0604030504040204" pitchFamily="34" charset="0"/>
                          <a:cs typeface="Arial Narrow"/>
                          <a:sym typeface="Arial Narrow"/>
                        </a:rPr>
                        <a:t>, aportante al Alto Saldaña en el departamento del Tolima. </a:t>
                      </a:r>
                      <a:endParaRPr lang="es-ES"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94893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Saldaña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media del río Saldaña. Especial atención en el municipio de Ataco, en el departamento del Tolima. </a:t>
                      </a:r>
                      <a:endParaRPr sz="900" u="none" strike="noStrike" cap="none"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114137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Saldaña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Amoyá</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Amoyá y sus aportantes en el departamento del Tolima. Especial atención al municipio de Chaparral. </a:t>
                      </a:r>
                      <a:endParaRPr sz="90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9129523"/>
                  </a:ext>
                </a:extLst>
              </a:tr>
            </a:tbl>
          </a:graphicData>
        </a:graphic>
      </p:graphicFrame>
      <p:pic>
        <p:nvPicPr>
          <p:cNvPr id="37" name="Google Shape;931;p22" descr="Recurso 37.png">
            <a:extLst>
              <a:ext uri="{FF2B5EF4-FFF2-40B4-BE49-F238E27FC236}">
                <a16:creationId xmlns:a16="http://schemas.microsoft.com/office/drawing/2014/main" id="{E4961E6D-25AA-44CB-99B6-327A14EA7228}"/>
              </a:ext>
            </a:extLst>
          </p:cNvPr>
          <p:cNvPicPr preferRelativeResize="0">
            <a:picLocks noChangeAspect="1"/>
          </p:cNvPicPr>
          <p:nvPr/>
        </p:nvPicPr>
        <p:blipFill rotWithShape="1">
          <a:blip r:embed="rId6">
            <a:alphaModFix/>
          </a:blip>
          <a:srcRect b="18540"/>
          <a:stretch/>
        </p:blipFill>
        <p:spPr>
          <a:xfrm>
            <a:off x="1078292" y="3556399"/>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79B02114-DF91-A034-B30E-75C0877185E0}"/>
              </a:ext>
            </a:extLst>
          </p:cNvPr>
          <p:cNvPicPr preferRelativeResize="0">
            <a:picLocks noChangeAspect="1"/>
          </p:cNvPicPr>
          <p:nvPr/>
        </p:nvPicPr>
        <p:blipFill rotWithShape="1">
          <a:blip r:embed="rId6">
            <a:alphaModFix/>
          </a:blip>
          <a:srcRect b="18540"/>
          <a:stretch/>
        </p:blipFill>
        <p:spPr>
          <a:xfrm>
            <a:off x="2298347" y="3733179"/>
            <a:ext cx="288000" cy="293120"/>
          </a:xfrm>
          <a:prstGeom prst="rect">
            <a:avLst/>
          </a:prstGeom>
          <a:noFill/>
          <a:ln>
            <a:noFill/>
          </a:ln>
        </p:spPr>
      </p:pic>
      <p:pic>
        <p:nvPicPr>
          <p:cNvPr id="17" name="Google Shape;931;p22" descr="Recurso 37.png">
            <a:extLst>
              <a:ext uri="{FF2B5EF4-FFF2-40B4-BE49-F238E27FC236}">
                <a16:creationId xmlns:a16="http://schemas.microsoft.com/office/drawing/2014/main" id="{08F509AF-ACE8-7A89-1B3B-54ABEDBD2405}"/>
              </a:ext>
            </a:extLst>
          </p:cNvPr>
          <p:cNvPicPr preferRelativeResize="0">
            <a:picLocks noChangeAspect="1"/>
          </p:cNvPicPr>
          <p:nvPr/>
        </p:nvPicPr>
        <p:blipFill rotWithShape="1">
          <a:blip r:embed="rId6">
            <a:alphaModFix/>
          </a:blip>
          <a:srcRect b="18540"/>
          <a:stretch/>
        </p:blipFill>
        <p:spPr>
          <a:xfrm>
            <a:off x="2498148" y="3021249"/>
            <a:ext cx="288000" cy="293120"/>
          </a:xfrm>
          <a:prstGeom prst="rect">
            <a:avLst/>
          </a:prstGeom>
          <a:noFill/>
          <a:ln>
            <a:noFill/>
          </a:ln>
        </p:spPr>
      </p:pic>
      <p:pic>
        <p:nvPicPr>
          <p:cNvPr id="30" name="Google Shape;931;p22" descr="Recurso 37.png">
            <a:extLst>
              <a:ext uri="{FF2B5EF4-FFF2-40B4-BE49-F238E27FC236}">
                <a16:creationId xmlns:a16="http://schemas.microsoft.com/office/drawing/2014/main" id="{6DA827F4-BDC2-186B-8DE3-7D9F9D54475D}"/>
              </a:ext>
            </a:extLst>
          </p:cNvPr>
          <p:cNvPicPr preferRelativeResize="0">
            <a:picLocks noChangeAspect="1"/>
          </p:cNvPicPr>
          <p:nvPr/>
        </p:nvPicPr>
        <p:blipFill rotWithShape="1">
          <a:blip r:embed="rId6">
            <a:alphaModFix/>
          </a:blip>
          <a:srcRect b="18540"/>
          <a:stretch/>
        </p:blipFill>
        <p:spPr>
          <a:xfrm>
            <a:off x="2156430" y="3314369"/>
            <a:ext cx="288000" cy="293120"/>
          </a:xfrm>
          <a:prstGeom prst="rect">
            <a:avLst/>
          </a:prstGeom>
          <a:noFill/>
          <a:ln>
            <a:noFill/>
          </a:ln>
        </p:spPr>
      </p:pic>
      <p:pic>
        <p:nvPicPr>
          <p:cNvPr id="32" name="Google Shape;939;p22">
            <a:extLst>
              <a:ext uri="{FF2B5EF4-FFF2-40B4-BE49-F238E27FC236}">
                <a16:creationId xmlns:a16="http://schemas.microsoft.com/office/drawing/2014/main" id="{0E5BDA7C-F4CE-78DE-9295-B7B5874D3C74}"/>
              </a:ext>
            </a:extLst>
          </p:cNvPr>
          <p:cNvPicPr preferRelativeResize="0"/>
          <p:nvPr/>
        </p:nvPicPr>
        <p:blipFill rotWithShape="1">
          <a:blip r:embed="rId12">
            <a:alphaModFix/>
          </a:blip>
          <a:srcRect/>
          <a:stretch/>
        </p:blipFill>
        <p:spPr>
          <a:xfrm>
            <a:off x="4328906" y="2414835"/>
            <a:ext cx="481013" cy="469900"/>
          </a:xfrm>
          <a:prstGeom prst="rect">
            <a:avLst/>
          </a:prstGeom>
          <a:noFill/>
          <a:ln>
            <a:noFill/>
          </a:ln>
        </p:spPr>
      </p:pic>
      <p:pic>
        <p:nvPicPr>
          <p:cNvPr id="33" name="Google Shape;939;p22">
            <a:extLst>
              <a:ext uri="{FF2B5EF4-FFF2-40B4-BE49-F238E27FC236}">
                <a16:creationId xmlns:a16="http://schemas.microsoft.com/office/drawing/2014/main" id="{769670A0-EB1A-2C3C-1906-37A896D62EDE}"/>
              </a:ext>
            </a:extLst>
          </p:cNvPr>
          <p:cNvPicPr preferRelativeResize="0"/>
          <p:nvPr/>
        </p:nvPicPr>
        <p:blipFill rotWithShape="1">
          <a:blip r:embed="rId12">
            <a:alphaModFix/>
          </a:blip>
          <a:srcRect/>
          <a:stretch/>
        </p:blipFill>
        <p:spPr>
          <a:xfrm>
            <a:off x="4328906" y="3025184"/>
            <a:ext cx="481013" cy="469900"/>
          </a:xfrm>
          <a:prstGeom prst="rect">
            <a:avLst/>
          </a:prstGeom>
          <a:noFill/>
          <a:ln>
            <a:noFill/>
          </a:ln>
        </p:spPr>
      </p:pic>
      <p:pic>
        <p:nvPicPr>
          <p:cNvPr id="34" name="Google Shape;939;p22">
            <a:extLst>
              <a:ext uri="{FF2B5EF4-FFF2-40B4-BE49-F238E27FC236}">
                <a16:creationId xmlns:a16="http://schemas.microsoft.com/office/drawing/2014/main" id="{BDB08533-9520-675F-858B-6EB1AC3DADDA}"/>
              </a:ext>
            </a:extLst>
          </p:cNvPr>
          <p:cNvPicPr preferRelativeResize="0"/>
          <p:nvPr/>
        </p:nvPicPr>
        <p:blipFill rotWithShape="1">
          <a:blip r:embed="rId12">
            <a:alphaModFix/>
          </a:blip>
          <a:srcRect/>
          <a:stretch/>
        </p:blipFill>
        <p:spPr>
          <a:xfrm>
            <a:off x="4328906" y="3640581"/>
            <a:ext cx="481013" cy="469900"/>
          </a:xfrm>
          <a:prstGeom prst="rect">
            <a:avLst/>
          </a:prstGeom>
          <a:noFill/>
          <a:ln>
            <a:noFill/>
          </a:ln>
        </p:spPr>
      </p:pic>
      <p:pic>
        <p:nvPicPr>
          <p:cNvPr id="35" name="Google Shape;931;p22" descr="Recurso 37.png">
            <a:extLst>
              <a:ext uri="{FF2B5EF4-FFF2-40B4-BE49-F238E27FC236}">
                <a16:creationId xmlns:a16="http://schemas.microsoft.com/office/drawing/2014/main" id="{673F0659-7251-FA29-CF96-89089FBFA44B}"/>
              </a:ext>
            </a:extLst>
          </p:cNvPr>
          <p:cNvPicPr preferRelativeResize="0">
            <a:picLocks noChangeAspect="1"/>
          </p:cNvPicPr>
          <p:nvPr/>
        </p:nvPicPr>
        <p:blipFill rotWithShape="1">
          <a:blip r:embed="rId6">
            <a:alphaModFix/>
          </a:blip>
          <a:srcRect b="18540"/>
          <a:stretch/>
        </p:blipFill>
        <p:spPr>
          <a:xfrm>
            <a:off x="1197934" y="3934492"/>
            <a:ext cx="288000" cy="293120"/>
          </a:xfrm>
          <a:prstGeom prst="rect">
            <a:avLst/>
          </a:prstGeom>
          <a:noFill/>
          <a:ln>
            <a:noFill/>
          </a:ln>
        </p:spPr>
      </p:pic>
      <p:pic>
        <p:nvPicPr>
          <p:cNvPr id="36" name="Google Shape;939;p22">
            <a:extLst>
              <a:ext uri="{FF2B5EF4-FFF2-40B4-BE49-F238E27FC236}">
                <a16:creationId xmlns:a16="http://schemas.microsoft.com/office/drawing/2014/main" id="{DCFBA20F-2217-BAC7-15EE-B0EB905A9F64}"/>
              </a:ext>
            </a:extLst>
          </p:cNvPr>
          <p:cNvPicPr preferRelativeResize="0"/>
          <p:nvPr/>
        </p:nvPicPr>
        <p:blipFill rotWithShape="1">
          <a:blip r:embed="rId12">
            <a:alphaModFix/>
          </a:blip>
          <a:srcRect/>
          <a:stretch/>
        </p:blipFill>
        <p:spPr>
          <a:xfrm>
            <a:off x="4328906" y="4248792"/>
            <a:ext cx="481013" cy="469900"/>
          </a:xfrm>
          <a:prstGeom prst="rect">
            <a:avLst/>
          </a:prstGeom>
          <a:noFill/>
          <a:ln>
            <a:noFill/>
          </a:ln>
        </p:spPr>
      </p:pic>
      <p:pic>
        <p:nvPicPr>
          <p:cNvPr id="39" name="Google Shape;931;p22" descr="Recurso 37.png">
            <a:extLst>
              <a:ext uri="{FF2B5EF4-FFF2-40B4-BE49-F238E27FC236}">
                <a16:creationId xmlns:a16="http://schemas.microsoft.com/office/drawing/2014/main" id="{DFF63306-9F46-803D-1037-767074F48FF7}"/>
              </a:ext>
            </a:extLst>
          </p:cNvPr>
          <p:cNvPicPr preferRelativeResize="0">
            <a:picLocks noChangeAspect="1"/>
          </p:cNvPicPr>
          <p:nvPr/>
        </p:nvPicPr>
        <p:blipFill rotWithShape="1">
          <a:blip r:embed="rId6">
            <a:alphaModFix/>
          </a:blip>
          <a:srcRect b="18540"/>
          <a:stretch/>
        </p:blipFill>
        <p:spPr>
          <a:xfrm>
            <a:off x="1545312" y="349951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8A93A2DE-841E-ABA4-A324-E5316EB8A048}"/>
              </a:ext>
            </a:extLst>
          </p:cNvPr>
          <p:cNvPicPr preferRelativeResize="0">
            <a:picLocks noChangeAspect="1"/>
          </p:cNvPicPr>
          <p:nvPr/>
        </p:nvPicPr>
        <p:blipFill rotWithShape="1">
          <a:blip r:embed="rId6">
            <a:alphaModFix/>
          </a:blip>
          <a:srcRect b="18540"/>
          <a:stretch/>
        </p:blipFill>
        <p:spPr>
          <a:xfrm>
            <a:off x="1327793" y="3114844"/>
            <a:ext cx="288000" cy="293120"/>
          </a:xfrm>
          <a:prstGeom prst="rect">
            <a:avLst/>
          </a:prstGeom>
          <a:noFill/>
          <a:ln>
            <a:noFill/>
          </a:ln>
        </p:spPr>
      </p:pic>
      <p:pic>
        <p:nvPicPr>
          <p:cNvPr id="21" name="Google Shape;938;p22">
            <a:extLst>
              <a:ext uri="{FF2B5EF4-FFF2-40B4-BE49-F238E27FC236}">
                <a16:creationId xmlns:a16="http://schemas.microsoft.com/office/drawing/2014/main" id="{27255076-CD72-F41B-04CD-7490E254A76C}"/>
              </a:ext>
            </a:extLst>
          </p:cNvPr>
          <p:cNvPicPr preferRelativeResize="0"/>
          <p:nvPr/>
        </p:nvPicPr>
        <p:blipFill rotWithShape="1">
          <a:blip r:embed="rId11">
            <a:alphaModFix/>
          </a:blip>
          <a:srcRect/>
          <a:stretch/>
        </p:blipFill>
        <p:spPr>
          <a:xfrm>
            <a:off x="4323350" y="4854516"/>
            <a:ext cx="492125" cy="474662"/>
          </a:xfrm>
          <a:prstGeom prst="rect">
            <a:avLst/>
          </a:prstGeom>
          <a:noFill/>
          <a:ln>
            <a:noFill/>
          </a:ln>
        </p:spPr>
      </p:pic>
      <p:sp>
        <p:nvSpPr>
          <p:cNvPr id="16" name="Google Shape;3036;p14">
            <a:extLst>
              <a:ext uri="{FF2B5EF4-FFF2-40B4-BE49-F238E27FC236}">
                <a16:creationId xmlns:a16="http://schemas.microsoft.com/office/drawing/2014/main" id="{FBB22B97-EE45-BE52-F5AC-FEDCB4A61E8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3" name="Google Shape;939;p22">
            <a:extLst>
              <a:ext uri="{FF2B5EF4-FFF2-40B4-BE49-F238E27FC236}">
                <a16:creationId xmlns:a16="http://schemas.microsoft.com/office/drawing/2014/main" id="{09E28E19-D8FA-1E26-EB15-51F79094ED15}"/>
              </a:ext>
            </a:extLst>
          </p:cNvPr>
          <p:cNvPicPr preferRelativeResize="0"/>
          <p:nvPr/>
        </p:nvPicPr>
        <p:blipFill rotWithShape="1">
          <a:blip r:embed="rId12">
            <a:alphaModFix/>
          </a:blip>
          <a:srcRect/>
          <a:stretch/>
        </p:blipFill>
        <p:spPr>
          <a:xfrm>
            <a:off x="4328906" y="1778629"/>
            <a:ext cx="481013" cy="469900"/>
          </a:xfrm>
          <a:prstGeom prst="rect">
            <a:avLst/>
          </a:prstGeom>
          <a:noFill/>
          <a:ln>
            <a:noFill/>
          </a:ln>
        </p:spPr>
      </p:pic>
      <p:pic>
        <p:nvPicPr>
          <p:cNvPr id="24" name="Google Shape;939;p22">
            <a:extLst>
              <a:ext uri="{FF2B5EF4-FFF2-40B4-BE49-F238E27FC236}">
                <a16:creationId xmlns:a16="http://schemas.microsoft.com/office/drawing/2014/main" id="{1B5408E0-B106-3A95-0DD4-F5F643702455}"/>
              </a:ext>
            </a:extLst>
          </p:cNvPr>
          <p:cNvPicPr preferRelativeResize="0"/>
          <p:nvPr/>
        </p:nvPicPr>
        <p:blipFill rotWithShape="1">
          <a:blip r:embed="rId12">
            <a:alphaModFix/>
          </a:blip>
          <a:srcRect/>
          <a:stretch/>
        </p:blipFill>
        <p:spPr>
          <a:xfrm>
            <a:off x="4328906" y="5472193"/>
            <a:ext cx="481013" cy="469900"/>
          </a:xfrm>
          <a:prstGeom prst="rect">
            <a:avLst/>
          </a:prstGeom>
          <a:noFill/>
          <a:ln>
            <a:noFill/>
          </a:ln>
        </p:spPr>
      </p:pic>
    </p:spTree>
    <p:extLst>
      <p:ext uri="{BB962C8B-B14F-4D97-AF65-F5344CB8AC3E}">
        <p14:creationId xmlns:p14="http://schemas.microsoft.com/office/powerpoint/2010/main" val="1120331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583FA-A95D-2B2C-4046-46BC953279F8}"/>
            </a:ext>
          </a:extLst>
        </p:cNvPr>
        <p:cNvGrpSpPr/>
        <p:nvPr/>
      </p:nvGrpSpPr>
      <p:grpSpPr>
        <a:xfrm>
          <a:off x="0" y="0"/>
          <a:ext cx="0" cy="0"/>
          <a:chOff x="0" y="0"/>
          <a:chExt cx="0" cy="0"/>
        </a:xfrm>
      </p:grpSpPr>
      <p:pic>
        <p:nvPicPr>
          <p:cNvPr id="26" name="Google Shape;926;p22">
            <a:extLst>
              <a:ext uri="{FF2B5EF4-FFF2-40B4-BE49-F238E27FC236}">
                <a16:creationId xmlns:a16="http://schemas.microsoft.com/office/drawing/2014/main" id="{560ED305-80E0-0E7E-B96A-B648428CF66E}"/>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33676" y="1067347"/>
            <a:ext cx="3968507" cy="5135715"/>
          </a:xfrm>
          <a:prstGeom prst="rect">
            <a:avLst/>
          </a:prstGeom>
          <a:noFill/>
          <a:ln>
            <a:noFill/>
          </a:ln>
        </p:spPr>
      </p:pic>
      <p:pic>
        <p:nvPicPr>
          <p:cNvPr id="2" name="Google Shape;927;p22">
            <a:extLst>
              <a:ext uri="{FF2B5EF4-FFF2-40B4-BE49-F238E27FC236}">
                <a16:creationId xmlns:a16="http://schemas.microsoft.com/office/drawing/2014/main" id="{AB4A508A-C141-EB86-95D8-8C32C19AC7B7}"/>
              </a:ext>
            </a:extLst>
          </p:cNvPr>
          <p:cNvPicPr preferRelativeResize="0">
            <a:picLocks noChangeAspect="1"/>
          </p:cNvPicPr>
          <p:nvPr/>
        </p:nvPicPr>
        <p:blipFill rotWithShape="1">
          <a:blip r:embed="rId4">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68FD2C89-726C-092D-AF6D-EC1E42187137}"/>
              </a:ext>
            </a:extLst>
          </p:cNvPr>
          <p:cNvPicPr preferRelativeResize="0">
            <a:picLocks noChangeAspect="1"/>
          </p:cNvPicPr>
          <p:nvPr/>
        </p:nvPicPr>
        <p:blipFill rotWithShape="1">
          <a:blip r:embed="rId5">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72F1377C-6F01-6148-D7A7-9EBBE2F0E8AF}"/>
              </a:ext>
            </a:extLst>
          </p:cNvPr>
          <p:cNvPicPr preferRelativeResize="0">
            <a:picLocks noChangeAspect="1"/>
          </p:cNvPicPr>
          <p:nvPr/>
        </p:nvPicPr>
        <p:blipFill rotWithShape="1">
          <a:blip r:embed="rId6">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8E8EB135-C5C1-FFDE-4C7A-E1414427CAF3}"/>
              </a:ext>
            </a:extLst>
          </p:cNvPr>
          <p:cNvPicPr preferRelativeResize="0">
            <a:picLocks noChangeAspect="1"/>
          </p:cNvPicPr>
          <p:nvPr/>
        </p:nvPicPr>
        <p:blipFill rotWithShape="1">
          <a:blip r:embed="rId7">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6BA2F62F-C9B3-C980-1C1D-ED76237E9D5E}"/>
              </a:ext>
            </a:extLst>
          </p:cNvPr>
          <p:cNvPicPr preferRelativeResize="0">
            <a:picLocks noChangeAspect="1"/>
          </p:cNvPicPr>
          <p:nvPr/>
        </p:nvPicPr>
        <p:blipFill rotWithShape="1">
          <a:blip r:embed="rId8">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921905B3-D757-7F60-0D51-1AC07B7F58B4}"/>
              </a:ext>
            </a:extLst>
          </p:cNvPr>
          <p:cNvPicPr preferRelativeResize="0">
            <a:picLocks noChangeAspect="1"/>
          </p:cNvPicPr>
          <p:nvPr/>
        </p:nvPicPr>
        <p:blipFill rotWithShape="1">
          <a:blip r:embed="rId9">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2777369B-E54D-07D9-B2DD-BF5F23336C8D}"/>
              </a:ext>
            </a:extLst>
          </p:cNvPr>
          <p:cNvPicPr preferRelativeResize="0">
            <a:picLocks noChangeAspect="1"/>
          </p:cNvPicPr>
          <p:nvPr/>
        </p:nvPicPr>
        <p:blipFill rotWithShape="1">
          <a:blip r:embed="rId10">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97605AE5-C680-219A-2191-F251F697894B}"/>
              </a:ext>
            </a:extLst>
          </p:cNvPr>
          <p:cNvPicPr preferRelativeResize="0"/>
          <p:nvPr/>
        </p:nvPicPr>
        <p:blipFill rotWithShape="1">
          <a:blip r:embed="rId11">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B5AE0EC5-3524-6DB3-54AD-0791503EF1A1}"/>
              </a:ext>
            </a:extLst>
          </p:cNvPr>
          <p:cNvPicPr preferRelativeResize="0">
            <a:picLocks noChangeAspect="1"/>
          </p:cNvPicPr>
          <p:nvPr/>
        </p:nvPicPr>
        <p:blipFill rotWithShape="1">
          <a:blip r:embed="rId6">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3DA7448C-0EEE-A1E7-9989-84E4318EDD13}"/>
              </a:ext>
            </a:extLst>
          </p:cNvPr>
          <p:cNvPicPr preferRelativeResize="0"/>
          <p:nvPr/>
        </p:nvPicPr>
        <p:blipFill rotWithShape="1">
          <a:blip r:embed="rId12">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81CEDB27-F5B6-6F64-CF1D-6106CFD6F793}"/>
              </a:ext>
            </a:extLst>
          </p:cNvPr>
          <p:cNvPicPr preferRelativeResize="0"/>
          <p:nvPr/>
        </p:nvPicPr>
        <p:blipFill rotWithShape="1">
          <a:blip r:embed="rId13">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3AB34F3C-A47C-49E7-BBFE-2CBD53EE5893}"/>
              </a:ext>
            </a:extLst>
          </p:cNvPr>
          <p:cNvPicPr preferRelativeResize="0"/>
          <p:nvPr/>
        </p:nvPicPr>
        <p:blipFill rotWithShape="1">
          <a:blip r:embed="rId14">
            <a:alphaModFix/>
          </a:blip>
          <a:srcRect/>
          <a:stretch/>
        </p:blipFill>
        <p:spPr>
          <a:xfrm>
            <a:off x="-630238" y="5867400"/>
            <a:ext cx="481013" cy="469900"/>
          </a:xfrm>
          <a:prstGeom prst="rect">
            <a:avLst/>
          </a:prstGeom>
          <a:noFill/>
          <a:ln>
            <a:noFill/>
          </a:ln>
        </p:spPr>
      </p:pic>
      <p:pic>
        <p:nvPicPr>
          <p:cNvPr id="20" name="Google Shape;5325;p223">
            <a:extLst>
              <a:ext uri="{FF2B5EF4-FFF2-40B4-BE49-F238E27FC236}">
                <a16:creationId xmlns:a16="http://schemas.microsoft.com/office/drawing/2014/main" id="{B151541D-B962-B900-7742-8507A4F0E08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383DA9D-EE30-53EA-95A6-D3E5FE67DDCB}"/>
              </a:ext>
            </a:extLst>
          </p:cNvPr>
          <p:cNvGraphicFramePr/>
          <p:nvPr/>
        </p:nvGraphicFramePr>
        <p:xfrm>
          <a:off x="4208850" y="1181774"/>
          <a:ext cx="7754881" cy="495206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503687">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Tetuán y Ortega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Tetuán y Ortega en el departamento del Tolima. Se recomienda especial atención en la zona urbana del dicho municipio de Ortega.</a:t>
                      </a:r>
                      <a:endParaRPr sz="900" dirty="0">
                        <a:latin typeface="Verdana" panose="020B0604030504040204" pitchFamily="34" charset="0"/>
                        <a:ea typeface="Verdana" panose="020B0604030504040204" pitchFamily="34" charset="0"/>
                      </a:endParaRPr>
                    </a:p>
                  </a:txBody>
                  <a:tcPr marL="91424" marR="91424"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64316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Cucuana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Cucuana y sus afluentes. Especial atención en los municipios de Roncesvalles, Rovira y San Luis, en el departamento del Tolima.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717554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Saldaña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Saldaña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baja del río Saldaña. Especial atención en el municipio de Saldaña en el departamento del Tolima. </a:t>
                      </a:r>
                      <a:endParaRPr sz="900" u="none" strike="noStrike" cap="none"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37587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Luisa</a:t>
                      </a:r>
                      <a:endParaRPr sz="900" dirty="0">
                        <a:latin typeface="Verdana" panose="020B0604030504040204" pitchFamily="34" charset="0"/>
                        <a:ea typeface="Verdana" panose="020B0604030504040204" pitchFamily="34" charset="0"/>
                      </a:endParaRPr>
                    </a:p>
                  </a:txBody>
                  <a:tcPr marL="91442" marR="91442"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Luisa y sus afluentes, directos</a:t>
                      </a:r>
                      <a:r>
                        <a:rPr lang="es-CO" sz="900" u="none" strike="noStrike" baseline="0" dirty="0">
                          <a:latin typeface="Verdana" panose="020B0604030504040204" pitchFamily="34" charset="0"/>
                          <a:ea typeface="Verdana" panose="020B0604030504040204" pitchFamily="34" charset="0"/>
                          <a:cs typeface="Arial Narrow"/>
                          <a:sym typeface="Arial Narrow"/>
                        </a:rPr>
                        <a:t> a</a:t>
                      </a:r>
                      <a:r>
                        <a:rPr lang="es-CO" sz="900" u="none" strike="noStrike" dirty="0">
                          <a:latin typeface="Verdana" panose="020B0604030504040204" pitchFamily="34" charset="0"/>
                          <a:ea typeface="Verdana" panose="020B0604030504040204" pitchFamily="34" charset="0"/>
                          <a:cs typeface="Arial Narrow"/>
                          <a:sym typeface="Arial Narrow"/>
                        </a:rPr>
                        <a:t>l Alto Magdalena. Especial atención a la altura del municipio Valle de San Juan (Tolima).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8670572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dirty="0">
                          <a:latin typeface="Verdana" panose="020B0604030504040204" pitchFamily="34" charset="0"/>
                          <a:ea typeface="Verdana" panose="020B0604030504040204" pitchFamily="34" charset="0"/>
                          <a:cs typeface="Arial Narrow"/>
                          <a:sym typeface="Arial Narrow"/>
                        </a:rPr>
                        <a:t>Alto Magdalena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Sumapaz</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5" marR="91435"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Sumapaz, se prevé igual condición en sus afluentes tales como los ríos Cuja, Subía, Pague y las quebradas La Arenosa, La Lejía y Sabaneta. Se recomienda especial atención en los municipios de Ricaurte, Cabrera, Pandi, Melgar, Arbeláez, Silvania y Nilo (Cundinamarca) y </a:t>
                      </a:r>
                      <a:r>
                        <a:rPr lang="es-ES"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Carmen de Apicalá (Tolima). </a:t>
                      </a:r>
                      <a:endParaRPr lang="es-ES" sz="900" dirty="0">
                        <a:latin typeface="Verdana" panose="020B0604030504040204" pitchFamily="34" charset="0"/>
                        <a:ea typeface="Verdana" panose="020B0604030504040204" pitchFamily="34" charset="0"/>
                      </a:endParaRPr>
                    </a:p>
                  </a:txBody>
                  <a:tcPr marL="91435" marR="91435"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560531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Coello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Coello y sus tributarios, especialmente el río Combeima. Se recomienda especial atención en la ciudad de Ibagué. </a:t>
                      </a:r>
                      <a:endParaRPr sz="900" dirty="0">
                        <a:latin typeface="Verdana" panose="020B0604030504040204" pitchFamily="34" charset="0"/>
                        <a:ea typeface="Verdana" panose="020B0604030504040204" pitchFamily="34" charset="0"/>
                      </a:endParaRPr>
                    </a:p>
                  </a:txBody>
                  <a:tcPr marL="91442" marR="91442"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731248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Opía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niveles del río Opía y sus afluentes, especial atención en los municipios de Piedras (Tolima) y Nariño (Cundinamarca).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6526439"/>
                  </a:ext>
                </a:extLst>
              </a:tr>
            </a:tbl>
          </a:graphicData>
        </a:graphic>
      </p:graphicFrame>
      <p:pic>
        <p:nvPicPr>
          <p:cNvPr id="24" name="Google Shape;931;p22" descr="Recurso 37.png">
            <a:extLst>
              <a:ext uri="{FF2B5EF4-FFF2-40B4-BE49-F238E27FC236}">
                <a16:creationId xmlns:a16="http://schemas.microsoft.com/office/drawing/2014/main" id="{CFF2A99A-90F8-8FF0-67EF-37D64A271D05}"/>
              </a:ext>
            </a:extLst>
          </p:cNvPr>
          <p:cNvPicPr preferRelativeResize="0">
            <a:picLocks noChangeAspect="1"/>
          </p:cNvPicPr>
          <p:nvPr/>
        </p:nvPicPr>
        <p:blipFill rotWithShape="1">
          <a:blip r:embed="rId8">
            <a:alphaModFix/>
          </a:blip>
          <a:srcRect b="18540"/>
          <a:stretch/>
        </p:blipFill>
        <p:spPr>
          <a:xfrm>
            <a:off x="1667479" y="3128229"/>
            <a:ext cx="288000" cy="293120"/>
          </a:xfrm>
          <a:prstGeom prst="rect">
            <a:avLst/>
          </a:prstGeom>
          <a:noFill/>
          <a:ln>
            <a:noFill/>
          </a:ln>
        </p:spPr>
      </p:pic>
      <p:pic>
        <p:nvPicPr>
          <p:cNvPr id="37" name="Google Shape;931;p22" descr="Recurso 37.png">
            <a:extLst>
              <a:ext uri="{FF2B5EF4-FFF2-40B4-BE49-F238E27FC236}">
                <a16:creationId xmlns:a16="http://schemas.microsoft.com/office/drawing/2014/main" id="{6D4001A8-7BBF-3DAB-8EF2-83F76391CBE8}"/>
              </a:ext>
            </a:extLst>
          </p:cNvPr>
          <p:cNvPicPr preferRelativeResize="0">
            <a:picLocks noChangeAspect="1"/>
          </p:cNvPicPr>
          <p:nvPr/>
        </p:nvPicPr>
        <p:blipFill rotWithShape="1">
          <a:blip r:embed="rId8">
            <a:alphaModFix/>
          </a:blip>
          <a:srcRect b="18540"/>
          <a:stretch/>
        </p:blipFill>
        <p:spPr>
          <a:xfrm>
            <a:off x="1499428" y="2748689"/>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339007BD-0937-7239-DA85-0A7E08D6BC73}"/>
              </a:ext>
            </a:extLst>
          </p:cNvPr>
          <p:cNvPicPr preferRelativeResize="0">
            <a:picLocks noChangeAspect="1"/>
          </p:cNvPicPr>
          <p:nvPr/>
        </p:nvPicPr>
        <p:blipFill rotWithShape="1">
          <a:blip r:embed="rId8">
            <a:alphaModFix/>
          </a:blip>
          <a:srcRect b="18540"/>
          <a:stretch/>
        </p:blipFill>
        <p:spPr>
          <a:xfrm>
            <a:off x="2024330" y="3066644"/>
            <a:ext cx="288000" cy="293120"/>
          </a:xfrm>
          <a:prstGeom prst="rect">
            <a:avLst/>
          </a:prstGeom>
          <a:noFill/>
          <a:ln>
            <a:noFill/>
          </a:ln>
        </p:spPr>
      </p:pic>
      <p:pic>
        <p:nvPicPr>
          <p:cNvPr id="30" name="Google Shape;939;p22">
            <a:extLst>
              <a:ext uri="{FF2B5EF4-FFF2-40B4-BE49-F238E27FC236}">
                <a16:creationId xmlns:a16="http://schemas.microsoft.com/office/drawing/2014/main" id="{21AD3C4F-E9F7-8340-9870-DDE2260264CC}"/>
              </a:ext>
            </a:extLst>
          </p:cNvPr>
          <p:cNvPicPr preferRelativeResize="0"/>
          <p:nvPr/>
        </p:nvPicPr>
        <p:blipFill rotWithShape="1">
          <a:blip r:embed="rId14">
            <a:alphaModFix/>
          </a:blip>
          <a:srcRect/>
          <a:stretch/>
        </p:blipFill>
        <p:spPr>
          <a:xfrm>
            <a:off x="4295353" y="2980358"/>
            <a:ext cx="481013" cy="469900"/>
          </a:xfrm>
          <a:prstGeom prst="rect">
            <a:avLst/>
          </a:prstGeom>
          <a:noFill/>
          <a:ln>
            <a:noFill/>
          </a:ln>
        </p:spPr>
      </p:pic>
      <p:pic>
        <p:nvPicPr>
          <p:cNvPr id="19" name="Google Shape;931;p22" descr="Recurso 37.png">
            <a:extLst>
              <a:ext uri="{FF2B5EF4-FFF2-40B4-BE49-F238E27FC236}">
                <a16:creationId xmlns:a16="http://schemas.microsoft.com/office/drawing/2014/main" id="{E78B6B5B-6BBB-8089-026F-EFFCA9AD0E26}"/>
              </a:ext>
            </a:extLst>
          </p:cNvPr>
          <p:cNvPicPr preferRelativeResize="0">
            <a:picLocks noChangeAspect="1"/>
          </p:cNvPicPr>
          <p:nvPr/>
        </p:nvPicPr>
        <p:blipFill rotWithShape="1">
          <a:blip r:embed="rId8">
            <a:alphaModFix/>
          </a:blip>
          <a:srcRect b="18540"/>
          <a:stretch/>
        </p:blipFill>
        <p:spPr>
          <a:xfrm>
            <a:off x="2117929" y="2718777"/>
            <a:ext cx="288000" cy="293120"/>
          </a:xfrm>
          <a:prstGeom prst="rect">
            <a:avLst/>
          </a:prstGeom>
          <a:noFill/>
          <a:ln>
            <a:noFill/>
          </a:ln>
        </p:spPr>
      </p:pic>
      <p:pic>
        <p:nvPicPr>
          <p:cNvPr id="32" name="Google Shape;931;p22" descr="Recurso 37.png">
            <a:extLst>
              <a:ext uri="{FF2B5EF4-FFF2-40B4-BE49-F238E27FC236}">
                <a16:creationId xmlns:a16="http://schemas.microsoft.com/office/drawing/2014/main" id="{9F4AFC5A-843B-F243-192A-4AA5DEA1EE4D}"/>
              </a:ext>
            </a:extLst>
          </p:cNvPr>
          <p:cNvPicPr preferRelativeResize="0">
            <a:picLocks noChangeAspect="1"/>
          </p:cNvPicPr>
          <p:nvPr/>
        </p:nvPicPr>
        <p:blipFill rotWithShape="1">
          <a:blip r:embed="rId8">
            <a:alphaModFix/>
          </a:blip>
          <a:srcRect b="18540"/>
          <a:stretch/>
        </p:blipFill>
        <p:spPr>
          <a:xfrm>
            <a:off x="2090638" y="2425657"/>
            <a:ext cx="288000" cy="293120"/>
          </a:xfrm>
          <a:prstGeom prst="rect">
            <a:avLst/>
          </a:prstGeom>
          <a:noFill/>
          <a:ln>
            <a:noFill/>
          </a:ln>
        </p:spPr>
      </p:pic>
      <p:pic>
        <p:nvPicPr>
          <p:cNvPr id="34" name="Google Shape;939;p22">
            <a:extLst>
              <a:ext uri="{FF2B5EF4-FFF2-40B4-BE49-F238E27FC236}">
                <a16:creationId xmlns:a16="http://schemas.microsoft.com/office/drawing/2014/main" id="{82DA10AA-9A08-6F7B-CDC5-A85B3D55F152}"/>
              </a:ext>
            </a:extLst>
          </p:cNvPr>
          <p:cNvPicPr preferRelativeResize="0"/>
          <p:nvPr/>
        </p:nvPicPr>
        <p:blipFill rotWithShape="1">
          <a:blip r:embed="rId14">
            <a:alphaModFix/>
          </a:blip>
          <a:srcRect/>
          <a:stretch/>
        </p:blipFill>
        <p:spPr>
          <a:xfrm>
            <a:off x="4295353" y="5591509"/>
            <a:ext cx="481013" cy="469900"/>
          </a:xfrm>
          <a:prstGeom prst="rect">
            <a:avLst/>
          </a:prstGeom>
          <a:noFill/>
          <a:ln>
            <a:noFill/>
          </a:ln>
        </p:spPr>
      </p:pic>
      <p:pic>
        <p:nvPicPr>
          <p:cNvPr id="14" name="Google Shape;931;p22" descr="Recurso 37.png">
            <a:extLst>
              <a:ext uri="{FF2B5EF4-FFF2-40B4-BE49-F238E27FC236}">
                <a16:creationId xmlns:a16="http://schemas.microsoft.com/office/drawing/2014/main" id="{BD06CC41-5D4A-6435-675E-7FCB52E34A1D}"/>
              </a:ext>
            </a:extLst>
          </p:cNvPr>
          <p:cNvPicPr preferRelativeResize="0">
            <a:picLocks noChangeAspect="1"/>
          </p:cNvPicPr>
          <p:nvPr/>
        </p:nvPicPr>
        <p:blipFill rotWithShape="1">
          <a:blip r:embed="rId8">
            <a:alphaModFix/>
          </a:blip>
          <a:srcRect b="18540"/>
          <a:stretch/>
        </p:blipFill>
        <p:spPr>
          <a:xfrm>
            <a:off x="2721298" y="2730027"/>
            <a:ext cx="288000" cy="293120"/>
          </a:xfrm>
          <a:prstGeom prst="rect">
            <a:avLst/>
          </a:prstGeom>
          <a:noFill/>
          <a:ln>
            <a:noFill/>
          </a:ln>
        </p:spPr>
      </p:pic>
      <p:pic>
        <p:nvPicPr>
          <p:cNvPr id="25" name="Google Shape;939;p22">
            <a:extLst>
              <a:ext uri="{FF2B5EF4-FFF2-40B4-BE49-F238E27FC236}">
                <a16:creationId xmlns:a16="http://schemas.microsoft.com/office/drawing/2014/main" id="{DF52850F-CE5D-DDD5-9C87-97E2E22AC48F}"/>
              </a:ext>
            </a:extLst>
          </p:cNvPr>
          <p:cNvPicPr preferRelativeResize="0"/>
          <p:nvPr/>
        </p:nvPicPr>
        <p:blipFill rotWithShape="1">
          <a:blip r:embed="rId14">
            <a:alphaModFix/>
          </a:blip>
          <a:srcRect/>
          <a:stretch/>
        </p:blipFill>
        <p:spPr>
          <a:xfrm>
            <a:off x="4295353" y="4981923"/>
            <a:ext cx="481013" cy="469900"/>
          </a:xfrm>
          <a:prstGeom prst="rect">
            <a:avLst/>
          </a:prstGeom>
          <a:noFill/>
          <a:ln>
            <a:noFill/>
          </a:ln>
        </p:spPr>
      </p:pic>
      <p:pic>
        <p:nvPicPr>
          <p:cNvPr id="27" name="Google Shape;939;p22">
            <a:extLst>
              <a:ext uri="{FF2B5EF4-FFF2-40B4-BE49-F238E27FC236}">
                <a16:creationId xmlns:a16="http://schemas.microsoft.com/office/drawing/2014/main" id="{A92B60F2-35B6-1B54-307E-04C13F390BE9}"/>
              </a:ext>
            </a:extLst>
          </p:cNvPr>
          <p:cNvPicPr preferRelativeResize="0"/>
          <p:nvPr/>
        </p:nvPicPr>
        <p:blipFill rotWithShape="1">
          <a:blip r:embed="rId14">
            <a:alphaModFix/>
          </a:blip>
          <a:srcRect/>
          <a:stretch/>
        </p:blipFill>
        <p:spPr>
          <a:xfrm>
            <a:off x="4295353" y="4291321"/>
            <a:ext cx="481013" cy="469900"/>
          </a:xfrm>
          <a:prstGeom prst="rect">
            <a:avLst/>
          </a:prstGeom>
          <a:noFill/>
          <a:ln>
            <a:noFill/>
          </a:ln>
        </p:spPr>
      </p:pic>
      <p:sp>
        <p:nvSpPr>
          <p:cNvPr id="28" name="Google Shape;3036;p14">
            <a:extLst>
              <a:ext uri="{FF2B5EF4-FFF2-40B4-BE49-F238E27FC236}">
                <a16:creationId xmlns:a16="http://schemas.microsoft.com/office/drawing/2014/main" id="{D094CD0F-AA63-2269-1D62-75E827223A0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7" name="Google Shape;931;p22" descr="Recurso 37.png">
            <a:extLst>
              <a:ext uri="{FF2B5EF4-FFF2-40B4-BE49-F238E27FC236}">
                <a16:creationId xmlns:a16="http://schemas.microsoft.com/office/drawing/2014/main" id="{9416096A-65BA-B6DE-EE16-74E8FD824563}"/>
              </a:ext>
            </a:extLst>
          </p:cNvPr>
          <p:cNvPicPr preferRelativeResize="0">
            <a:picLocks noChangeAspect="1"/>
          </p:cNvPicPr>
          <p:nvPr/>
        </p:nvPicPr>
        <p:blipFill rotWithShape="1">
          <a:blip r:embed="rId8">
            <a:alphaModFix/>
          </a:blip>
          <a:srcRect b="18540"/>
          <a:stretch/>
        </p:blipFill>
        <p:spPr>
          <a:xfrm>
            <a:off x="1699774" y="2441937"/>
            <a:ext cx="288000" cy="293120"/>
          </a:xfrm>
          <a:prstGeom prst="rect">
            <a:avLst/>
          </a:prstGeom>
          <a:noFill/>
          <a:ln>
            <a:noFill/>
          </a:ln>
        </p:spPr>
      </p:pic>
      <p:pic>
        <p:nvPicPr>
          <p:cNvPr id="21" name="Google Shape;939;p22">
            <a:extLst>
              <a:ext uri="{FF2B5EF4-FFF2-40B4-BE49-F238E27FC236}">
                <a16:creationId xmlns:a16="http://schemas.microsoft.com/office/drawing/2014/main" id="{65FB0F0A-615A-E13E-DD9D-10D936D6E6C3}"/>
              </a:ext>
            </a:extLst>
          </p:cNvPr>
          <p:cNvPicPr preferRelativeResize="0"/>
          <p:nvPr/>
        </p:nvPicPr>
        <p:blipFill rotWithShape="1">
          <a:blip r:embed="rId14">
            <a:alphaModFix/>
          </a:blip>
          <a:srcRect/>
          <a:stretch/>
        </p:blipFill>
        <p:spPr>
          <a:xfrm>
            <a:off x="4295353" y="1761074"/>
            <a:ext cx="481013" cy="469900"/>
          </a:xfrm>
          <a:prstGeom prst="rect">
            <a:avLst/>
          </a:prstGeom>
          <a:noFill/>
          <a:ln>
            <a:noFill/>
          </a:ln>
        </p:spPr>
      </p:pic>
      <p:pic>
        <p:nvPicPr>
          <p:cNvPr id="22" name="Google Shape;939;p22">
            <a:extLst>
              <a:ext uri="{FF2B5EF4-FFF2-40B4-BE49-F238E27FC236}">
                <a16:creationId xmlns:a16="http://schemas.microsoft.com/office/drawing/2014/main" id="{BBDC30DA-7509-DE50-17D4-80AC7A1E47F6}"/>
              </a:ext>
            </a:extLst>
          </p:cNvPr>
          <p:cNvPicPr preferRelativeResize="0"/>
          <p:nvPr/>
        </p:nvPicPr>
        <p:blipFill rotWithShape="1">
          <a:blip r:embed="rId14">
            <a:alphaModFix/>
          </a:blip>
          <a:srcRect/>
          <a:stretch/>
        </p:blipFill>
        <p:spPr>
          <a:xfrm>
            <a:off x="4295353" y="2368540"/>
            <a:ext cx="481013" cy="469900"/>
          </a:xfrm>
          <a:prstGeom prst="rect">
            <a:avLst/>
          </a:prstGeom>
          <a:noFill/>
          <a:ln>
            <a:noFill/>
          </a:ln>
        </p:spPr>
      </p:pic>
      <p:pic>
        <p:nvPicPr>
          <p:cNvPr id="23" name="Google Shape;939;p22">
            <a:extLst>
              <a:ext uri="{FF2B5EF4-FFF2-40B4-BE49-F238E27FC236}">
                <a16:creationId xmlns:a16="http://schemas.microsoft.com/office/drawing/2014/main" id="{1465F1A0-A316-73C5-BE16-6C8582546B74}"/>
              </a:ext>
            </a:extLst>
          </p:cNvPr>
          <p:cNvPicPr preferRelativeResize="0"/>
          <p:nvPr/>
        </p:nvPicPr>
        <p:blipFill rotWithShape="1">
          <a:blip r:embed="rId14">
            <a:alphaModFix/>
          </a:blip>
          <a:srcRect/>
          <a:stretch/>
        </p:blipFill>
        <p:spPr>
          <a:xfrm>
            <a:off x="4295353" y="3591754"/>
            <a:ext cx="481013" cy="469900"/>
          </a:xfrm>
          <a:prstGeom prst="rect">
            <a:avLst/>
          </a:prstGeom>
          <a:noFill/>
          <a:ln>
            <a:noFill/>
          </a:ln>
        </p:spPr>
      </p:pic>
    </p:spTree>
    <p:extLst>
      <p:ext uri="{BB962C8B-B14F-4D97-AF65-F5344CB8AC3E}">
        <p14:creationId xmlns:p14="http://schemas.microsoft.com/office/powerpoint/2010/main" val="997516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1D7DA-D6A3-387E-2D6F-1F246107BE97}"/>
            </a:ext>
          </a:extLst>
        </p:cNvPr>
        <p:cNvGrpSpPr/>
        <p:nvPr/>
      </p:nvGrpSpPr>
      <p:grpSpPr>
        <a:xfrm>
          <a:off x="0" y="0"/>
          <a:ext cx="0" cy="0"/>
          <a:chOff x="0" y="0"/>
          <a:chExt cx="0" cy="0"/>
        </a:xfrm>
      </p:grpSpPr>
      <p:pic>
        <p:nvPicPr>
          <p:cNvPr id="26" name="Google Shape;926;p22">
            <a:extLst>
              <a:ext uri="{FF2B5EF4-FFF2-40B4-BE49-F238E27FC236}">
                <a16:creationId xmlns:a16="http://schemas.microsoft.com/office/drawing/2014/main" id="{E4E01B0A-6E05-0793-0996-7AC9846536AB}"/>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33676" y="999966"/>
            <a:ext cx="3968507" cy="5135715"/>
          </a:xfrm>
          <a:prstGeom prst="rect">
            <a:avLst/>
          </a:prstGeom>
          <a:noFill/>
          <a:ln>
            <a:noFill/>
          </a:ln>
        </p:spPr>
      </p:pic>
      <p:pic>
        <p:nvPicPr>
          <p:cNvPr id="2" name="Google Shape;927;p22">
            <a:extLst>
              <a:ext uri="{FF2B5EF4-FFF2-40B4-BE49-F238E27FC236}">
                <a16:creationId xmlns:a16="http://schemas.microsoft.com/office/drawing/2014/main" id="{2F8DC3BC-5488-A40B-54F8-FF359FD72DAB}"/>
              </a:ext>
            </a:extLst>
          </p:cNvPr>
          <p:cNvPicPr preferRelativeResize="0">
            <a:picLocks noChangeAspect="1"/>
          </p:cNvPicPr>
          <p:nvPr/>
        </p:nvPicPr>
        <p:blipFill rotWithShape="1">
          <a:blip r:embed="rId4">
            <a:alphaModFix/>
          </a:blip>
          <a:srcRect/>
          <a:stretch/>
        </p:blipFill>
        <p:spPr>
          <a:xfrm>
            <a:off x="-519113" y="1724026"/>
            <a:ext cx="288000" cy="270843"/>
          </a:xfrm>
          <a:prstGeom prst="rect">
            <a:avLst/>
          </a:prstGeom>
          <a:noFill/>
          <a:ln>
            <a:noFill/>
          </a:ln>
        </p:spPr>
      </p:pic>
      <p:pic>
        <p:nvPicPr>
          <p:cNvPr id="3" name="Google Shape;928;p22">
            <a:extLst>
              <a:ext uri="{FF2B5EF4-FFF2-40B4-BE49-F238E27FC236}">
                <a16:creationId xmlns:a16="http://schemas.microsoft.com/office/drawing/2014/main" id="{EFEECD50-1BA2-9AFE-9D27-EE5F6839D1AA}"/>
              </a:ext>
            </a:extLst>
          </p:cNvPr>
          <p:cNvPicPr preferRelativeResize="0">
            <a:picLocks noChangeAspect="1"/>
          </p:cNvPicPr>
          <p:nvPr/>
        </p:nvPicPr>
        <p:blipFill rotWithShape="1">
          <a:blip r:embed="rId5">
            <a:alphaModFix/>
          </a:blip>
          <a:srcRect/>
          <a:stretch/>
        </p:blipFill>
        <p:spPr>
          <a:xfrm>
            <a:off x="-511175" y="217328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51E88BC1-9541-C9BA-C5D8-1B8945BF9E68}"/>
              </a:ext>
            </a:extLst>
          </p:cNvPr>
          <p:cNvPicPr preferRelativeResize="0">
            <a:picLocks noChangeAspect="1"/>
          </p:cNvPicPr>
          <p:nvPr/>
        </p:nvPicPr>
        <p:blipFill rotWithShape="1">
          <a:blip r:embed="rId6">
            <a:alphaModFix/>
          </a:blip>
          <a:srcRect l="9354"/>
          <a:stretch/>
        </p:blipFill>
        <p:spPr>
          <a:xfrm>
            <a:off x="-541338" y="3530601"/>
            <a:ext cx="288000" cy="249449"/>
          </a:xfrm>
          <a:prstGeom prst="rect">
            <a:avLst/>
          </a:prstGeom>
          <a:noFill/>
          <a:ln>
            <a:noFill/>
          </a:ln>
        </p:spPr>
      </p:pic>
      <p:pic>
        <p:nvPicPr>
          <p:cNvPr id="5" name="Google Shape;930;p22">
            <a:extLst>
              <a:ext uri="{FF2B5EF4-FFF2-40B4-BE49-F238E27FC236}">
                <a16:creationId xmlns:a16="http://schemas.microsoft.com/office/drawing/2014/main" id="{F6FEED11-C4EA-FBCA-D01A-7C799C0E0AF9}"/>
              </a:ext>
            </a:extLst>
          </p:cNvPr>
          <p:cNvPicPr preferRelativeResize="0">
            <a:picLocks noChangeAspect="1"/>
          </p:cNvPicPr>
          <p:nvPr/>
        </p:nvPicPr>
        <p:blipFill rotWithShape="1">
          <a:blip r:embed="rId7">
            <a:alphaModFix/>
          </a:blip>
          <a:srcRect r="14566" b="27230"/>
          <a:stretch/>
        </p:blipFill>
        <p:spPr>
          <a:xfrm>
            <a:off x="-519113" y="306705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7877BC89-418B-71E0-CBAD-4C4CC0F8A50C}"/>
              </a:ext>
            </a:extLst>
          </p:cNvPr>
          <p:cNvPicPr preferRelativeResize="0">
            <a:picLocks noChangeAspect="1"/>
          </p:cNvPicPr>
          <p:nvPr/>
        </p:nvPicPr>
        <p:blipFill rotWithShape="1">
          <a:blip r:embed="rId8">
            <a:alphaModFix/>
          </a:blip>
          <a:srcRect b="18540"/>
          <a:stretch/>
        </p:blipFill>
        <p:spPr>
          <a:xfrm>
            <a:off x="-511175" y="1258888"/>
            <a:ext cx="288000" cy="293120"/>
          </a:xfrm>
          <a:prstGeom prst="rect">
            <a:avLst/>
          </a:prstGeom>
          <a:noFill/>
          <a:ln>
            <a:noFill/>
          </a:ln>
        </p:spPr>
      </p:pic>
      <p:pic>
        <p:nvPicPr>
          <p:cNvPr id="7" name="Google Shape;932;p22" descr="Recurso 31.png">
            <a:extLst>
              <a:ext uri="{FF2B5EF4-FFF2-40B4-BE49-F238E27FC236}">
                <a16:creationId xmlns:a16="http://schemas.microsoft.com/office/drawing/2014/main" id="{A43D0FE7-FF8C-B433-E329-E72EC50EF0FA}"/>
              </a:ext>
            </a:extLst>
          </p:cNvPr>
          <p:cNvPicPr preferRelativeResize="0">
            <a:picLocks noChangeAspect="1"/>
          </p:cNvPicPr>
          <p:nvPr/>
        </p:nvPicPr>
        <p:blipFill rotWithShape="1">
          <a:blip r:embed="rId9">
            <a:alphaModFix/>
          </a:blip>
          <a:srcRect l="11144" r="26973"/>
          <a:stretch/>
        </p:blipFill>
        <p:spPr>
          <a:xfrm>
            <a:off x="-533400" y="2619376"/>
            <a:ext cx="288000" cy="260853"/>
          </a:xfrm>
          <a:prstGeom prst="rect">
            <a:avLst/>
          </a:prstGeom>
          <a:noFill/>
          <a:ln>
            <a:noFill/>
          </a:ln>
        </p:spPr>
      </p:pic>
      <p:pic>
        <p:nvPicPr>
          <p:cNvPr id="8" name="Google Shape;933;p22">
            <a:extLst>
              <a:ext uri="{FF2B5EF4-FFF2-40B4-BE49-F238E27FC236}">
                <a16:creationId xmlns:a16="http://schemas.microsoft.com/office/drawing/2014/main" id="{7EE93FC0-6689-5214-8B23-1F9FFEAC6E17}"/>
              </a:ext>
            </a:extLst>
          </p:cNvPr>
          <p:cNvPicPr preferRelativeResize="0">
            <a:picLocks noChangeAspect="1"/>
          </p:cNvPicPr>
          <p:nvPr/>
        </p:nvPicPr>
        <p:blipFill rotWithShape="1">
          <a:blip r:embed="rId10">
            <a:alphaModFix/>
          </a:blip>
          <a:srcRect/>
          <a:stretch/>
        </p:blipFill>
        <p:spPr>
          <a:xfrm>
            <a:off x="-557213" y="3962401"/>
            <a:ext cx="288000" cy="237303"/>
          </a:xfrm>
          <a:prstGeom prst="rect">
            <a:avLst/>
          </a:prstGeom>
          <a:noFill/>
          <a:ln>
            <a:noFill/>
          </a:ln>
        </p:spPr>
      </p:pic>
      <p:pic>
        <p:nvPicPr>
          <p:cNvPr id="9" name="Google Shape;934;p22" descr="Recurso 39.png">
            <a:extLst>
              <a:ext uri="{FF2B5EF4-FFF2-40B4-BE49-F238E27FC236}">
                <a16:creationId xmlns:a16="http://schemas.microsoft.com/office/drawing/2014/main" id="{236731F6-86B9-818A-620F-9782ED259367}"/>
              </a:ext>
            </a:extLst>
          </p:cNvPr>
          <p:cNvPicPr preferRelativeResize="0"/>
          <p:nvPr/>
        </p:nvPicPr>
        <p:blipFill rotWithShape="1">
          <a:blip r:embed="rId11">
            <a:alphaModFix/>
          </a:blip>
          <a:srcRect/>
          <a:stretch/>
        </p:blipFill>
        <p:spPr>
          <a:xfrm>
            <a:off x="-1747838" y="6360391"/>
            <a:ext cx="1598613" cy="449262"/>
          </a:xfrm>
          <a:prstGeom prst="rect">
            <a:avLst/>
          </a:prstGeom>
          <a:noFill/>
          <a:ln>
            <a:noFill/>
          </a:ln>
        </p:spPr>
      </p:pic>
      <p:pic>
        <p:nvPicPr>
          <p:cNvPr id="10" name="Google Shape;935;p22" descr="Recurso 32.png">
            <a:extLst>
              <a:ext uri="{FF2B5EF4-FFF2-40B4-BE49-F238E27FC236}">
                <a16:creationId xmlns:a16="http://schemas.microsoft.com/office/drawing/2014/main" id="{D4724D4E-5016-CE1A-0890-0D30F538E0A4}"/>
              </a:ext>
            </a:extLst>
          </p:cNvPr>
          <p:cNvPicPr preferRelativeResize="0">
            <a:picLocks noChangeAspect="1"/>
          </p:cNvPicPr>
          <p:nvPr/>
        </p:nvPicPr>
        <p:blipFill rotWithShape="1">
          <a:blip r:embed="rId6">
            <a:alphaModFix/>
          </a:blip>
          <a:srcRect l="9354"/>
          <a:stretch/>
        </p:blipFill>
        <p:spPr>
          <a:xfrm>
            <a:off x="-557213" y="4379914"/>
            <a:ext cx="288000" cy="249449"/>
          </a:xfrm>
          <a:prstGeom prst="rect">
            <a:avLst/>
          </a:prstGeom>
          <a:noFill/>
          <a:ln>
            <a:noFill/>
          </a:ln>
        </p:spPr>
      </p:pic>
      <p:pic>
        <p:nvPicPr>
          <p:cNvPr id="11" name="Google Shape;937;p22" descr="Recurso 25.png">
            <a:extLst>
              <a:ext uri="{FF2B5EF4-FFF2-40B4-BE49-F238E27FC236}">
                <a16:creationId xmlns:a16="http://schemas.microsoft.com/office/drawing/2014/main" id="{153635F1-DC5B-5CB4-ED64-04BEF1E476F3}"/>
              </a:ext>
            </a:extLst>
          </p:cNvPr>
          <p:cNvPicPr preferRelativeResize="0"/>
          <p:nvPr/>
        </p:nvPicPr>
        <p:blipFill rotWithShape="1">
          <a:blip r:embed="rId12">
            <a:alphaModFix/>
          </a:blip>
          <a:srcRect/>
          <a:stretch/>
        </p:blipFill>
        <p:spPr>
          <a:xfrm>
            <a:off x="-652463" y="4752182"/>
            <a:ext cx="471488" cy="474662"/>
          </a:xfrm>
          <a:prstGeom prst="rect">
            <a:avLst/>
          </a:prstGeom>
          <a:noFill/>
          <a:ln>
            <a:noFill/>
          </a:ln>
        </p:spPr>
      </p:pic>
      <p:pic>
        <p:nvPicPr>
          <p:cNvPr id="12" name="Google Shape;938;p22">
            <a:extLst>
              <a:ext uri="{FF2B5EF4-FFF2-40B4-BE49-F238E27FC236}">
                <a16:creationId xmlns:a16="http://schemas.microsoft.com/office/drawing/2014/main" id="{8A1FAFA1-CC91-3FB6-68FF-650C198E1533}"/>
              </a:ext>
            </a:extLst>
          </p:cNvPr>
          <p:cNvPicPr preferRelativeResize="0"/>
          <p:nvPr/>
        </p:nvPicPr>
        <p:blipFill rotWithShape="1">
          <a:blip r:embed="rId13">
            <a:alphaModFix/>
          </a:blip>
          <a:srcRect/>
          <a:stretch/>
        </p:blipFill>
        <p:spPr>
          <a:xfrm>
            <a:off x="-652463" y="5330032"/>
            <a:ext cx="492125" cy="474662"/>
          </a:xfrm>
          <a:prstGeom prst="rect">
            <a:avLst/>
          </a:prstGeom>
          <a:noFill/>
          <a:ln>
            <a:noFill/>
          </a:ln>
        </p:spPr>
      </p:pic>
      <p:pic>
        <p:nvPicPr>
          <p:cNvPr id="13" name="Google Shape;939;p22">
            <a:extLst>
              <a:ext uri="{FF2B5EF4-FFF2-40B4-BE49-F238E27FC236}">
                <a16:creationId xmlns:a16="http://schemas.microsoft.com/office/drawing/2014/main" id="{CFF088A4-A4EE-1F5E-4C51-EF446BDF70DF}"/>
              </a:ext>
            </a:extLst>
          </p:cNvPr>
          <p:cNvPicPr preferRelativeResize="0"/>
          <p:nvPr/>
        </p:nvPicPr>
        <p:blipFill rotWithShape="1">
          <a:blip r:embed="rId14">
            <a:alphaModFix/>
          </a:blip>
          <a:srcRect/>
          <a:stretch/>
        </p:blipFill>
        <p:spPr>
          <a:xfrm>
            <a:off x="-630238" y="5867400"/>
            <a:ext cx="481013" cy="469900"/>
          </a:xfrm>
          <a:prstGeom prst="rect">
            <a:avLst/>
          </a:prstGeom>
          <a:noFill/>
          <a:ln>
            <a:noFill/>
          </a:ln>
        </p:spPr>
      </p:pic>
      <p:pic>
        <p:nvPicPr>
          <p:cNvPr id="20" name="Google Shape;5325;p223">
            <a:extLst>
              <a:ext uri="{FF2B5EF4-FFF2-40B4-BE49-F238E27FC236}">
                <a16:creationId xmlns:a16="http://schemas.microsoft.com/office/drawing/2014/main" id="{CE189E55-7179-CB6F-2D7A-7B9F6172781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13923" y="4691857"/>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Google Shape;3394;p29">
            <a:extLst>
              <a:ext uri="{FF2B5EF4-FFF2-40B4-BE49-F238E27FC236}">
                <a16:creationId xmlns:a16="http://schemas.microsoft.com/office/drawing/2014/main" id="{716EBF33-C644-4B6B-F7FA-6D027E095A50}"/>
              </a:ext>
            </a:extLst>
          </p:cNvPr>
          <p:cNvGraphicFramePr/>
          <p:nvPr/>
        </p:nvGraphicFramePr>
        <p:xfrm>
          <a:off x="4193601" y="2265902"/>
          <a:ext cx="7792436" cy="236054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541242">
                  <a:extLst>
                    <a:ext uri="{9D8B030D-6E8A-4147-A177-3AD203B41FA5}">
                      <a16:colId xmlns:a16="http://schemas.microsoft.com/office/drawing/2014/main" val="20003"/>
                    </a:ext>
                  </a:extLst>
                </a:gridCol>
              </a:tblGrid>
              <a:tr h="47837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Totare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moderados en los niveles del río Totare y sus afluentes, especial atención en los municipios de Anzoátegui y Alvarado (Tolima).</a:t>
                      </a:r>
                      <a:endParaRPr sz="900" dirty="0">
                        <a:latin typeface="Verdana" panose="020B0604030504040204" pitchFamily="34" charset="0"/>
                        <a:ea typeface="Verdana" panose="020B0604030504040204" pitchFamily="34" charset="0"/>
                      </a:endParaRPr>
                    </a:p>
                  </a:txBody>
                  <a:tcPr marL="91442" marR="9144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4157763"/>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Lagunilla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los ríos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Lagunilla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Sabandija, Recio y Azufrado, afluentes del alto Magdalena. Se recomienda especial atención en los municipios de Villahermosa, Ambalema, Murillo, Líbano, Lérida, Armero y Venadillo (Tolima). </a:t>
                      </a:r>
                      <a:endParaRPr lang="es-ES" sz="900" dirty="0">
                        <a:latin typeface="Verdana" panose="020B0604030504040204" pitchFamily="34" charset="0"/>
                        <a:ea typeface="Verdana" panose="020B0604030504040204" pitchFamily="34" charset="0"/>
                      </a:endParaRPr>
                    </a:p>
                  </a:txBody>
                  <a:tcPr marL="91442" marR="91442"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5859817"/>
                  </a:ext>
                </a:extLst>
              </a:tr>
              <a:tr h="60881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26" marB="45726"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Seco y otros directos al Magdalena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moderados en el nivel del río Seco entre otros directos al Magdalena en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este sector. Se recomienda especial atención en los municipios de Jerusalén y San Juan de Rioseco (Cundinamarca).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304324"/>
                  </a:ext>
                </a:extLst>
              </a:tr>
            </a:tbl>
          </a:graphicData>
        </a:graphic>
      </p:graphicFrame>
      <p:pic>
        <p:nvPicPr>
          <p:cNvPr id="18" name="Google Shape;931;p22" descr="Recurso 37.png">
            <a:extLst>
              <a:ext uri="{FF2B5EF4-FFF2-40B4-BE49-F238E27FC236}">
                <a16:creationId xmlns:a16="http://schemas.microsoft.com/office/drawing/2014/main" id="{202C6DE3-E19C-2C96-5666-5FB8A0AFB05C}"/>
              </a:ext>
            </a:extLst>
          </p:cNvPr>
          <p:cNvPicPr preferRelativeResize="0">
            <a:picLocks noChangeAspect="1"/>
          </p:cNvPicPr>
          <p:nvPr/>
        </p:nvPicPr>
        <p:blipFill rotWithShape="1">
          <a:blip r:embed="rId8">
            <a:alphaModFix/>
          </a:blip>
          <a:srcRect b="18540"/>
          <a:stretch/>
        </p:blipFill>
        <p:spPr>
          <a:xfrm>
            <a:off x="2086281" y="1880168"/>
            <a:ext cx="288000" cy="293120"/>
          </a:xfrm>
          <a:prstGeom prst="rect">
            <a:avLst/>
          </a:prstGeom>
          <a:noFill/>
          <a:ln>
            <a:noFill/>
          </a:ln>
        </p:spPr>
      </p:pic>
      <p:pic>
        <p:nvPicPr>
          <p:cNvPr id="31" name="Google Shape;931;p22" descr="Recurso 37.png">
            <a:extLst>
              <a:ext uri="{FF2B5EF4-FFF2-40B4-BE49-F238E27FC236}">
                <a16:creationId xmlns:a16="http://schemas.microsoft.com/office/drawing/2014/main" id="{19035F78-0760-9B9A-000A-9F2758A09D2B}"/>
              </a:ext>
            </a:extLst>
          </p:cNvPr>
          <p:cNvPicPr preferRelativeResize="0">
            <a:picLocks noChangeAspect="1"/>
          </p:cNvPicPr>
          <p:nvPr/>
        </p:nvPicPr>
        <p:blipFill rotWithShape="1">
          <a:blip r:embed="rId8">
            <a:alphaModFix/>
          </a:blip>
          <a:srcRect b="18540"/>
          <a:stretch/>
        </p:blipFill>
        <p:spPr>
          <a:xfrm>
            <a:off x="2465357" y="1938543"/>
            <a:ext cx="288000" cy="293120"/>
          </a:xfrm>
          <a:prstGeom prst="rect">
            <a:avLst/>
          </a:prstGeom>
          <a:noFill/>
          <a:ln>
            <a:noFill/>
          </a:ln>
        </p:spPr>
      </p:pic>
      <p:pic>
        <p:nvPicPr>
          <p:cNvPr id="21" name="Google Shape;931;p22" descr="Recurso 37.png">
            <a:extLst>
              <a:ext uri="{FF2B5EF4-FFF2-40B4-BE49-F238E27FC236}">
                <a16:creationId xmlns:a16="http://schemas.microsoft.com/office/drawing/2014/main" id="{30F6D2A5-AF1A-9F74-FF2D-5BA53BDDBC51}"/>
              </a:ext>
            </a:extLst>
          </p:cNvPr>
          <p:cNvPicPr preferRelativeResize="0">
            <a:picLocks noChangeAspect="1"/>
          </p:cNvPicPr>
          <p:nvPr/>
        </p:nvPicPr>
        <p:blipFill rotWithShape="1">
          <a:blip r:embed="rId8">
            <a:alphaModFix/>
          </a:blip>
          <a:srcRect b="18540"/>
          <a:stretch/>
        </p:blipFill>
        <p:spPr>
          <a:xfrm>
            <a:off x="1888186" y="2205553"/>
            <a:ext cx="288000" cy="293120"/>
          </a:xfrm>
          <a:prstGeom prst="rect">
            <a:avLst/>
          </a:prstGeom>
          <a:noFill/>
          <a:ln>
            <a:noFill/>
          </a:ln>
        </p:spPr>
      </p:pic>
      <p:pic>
        <p:nvPicPr>
          <p:cNvPr id="14" name="Google Shape;939;p22">
            <a:extLst>
              <a:ext uri="{FF2B5EF4-FFF2-40B4-BE49-F238E27FC236}">
                <a16:creationId xmlns:a16="http://schemas.microsoft.com/office/drawing/2014/main" id="{2044F9DE-3AAE-65F8-F889-0C425B629FB4}"/>
              </a:ext>
            </a:extLst>
          </p:cNvPr>
          <p:cNvPicPr preferRelativeResize="0"/>
          <p:nvPr/>
        </p:nvPicPr>
        <p:blipFill rotWithShape="1">
          <a:blip r:embed="rId14">
            <a:alphaModFix/>
          </a:blip>
          <a:srcRect/>
          <a:stretch/>
        </p:blipFill>
        <p:spPr>
          <a:xfrm>
            <a:off x="4264239" y="2837328"/>
            <a:ext cx="481013" cy="469900"/>
          </a:xfrm>
          <a:prstGeom prst="rect">
            <a:avLst/>
          </a:prstGeom>
          <a:noFill/>
          <a:ln>
            <a:noFill/>
          </a:ln>
        </p:spPr>
      </p:pic>
      <p:pic>
        <p:nvPicPr>
          <p:cNvPr id="16" name="Google Shape;938;p22">
            <a:extLst>
              <a:ext uri="{FF2B5EF4-FFF2-40B4-BE49-F238E27FC236}">
                <a16:creationId xmlns:a16="http://schemas.microsoft.com/office/drawing/2014/main" id="{FF5F218C-B758-32C9-279E-14BAA76722B6}"/>
              </a:ext>
            </a:extLst>
          </p:cNvPr>
          <p:cNvPicPr preferRelativeResize="0"/>
          <p:nvPr/>
        </p:nvPicPr>
        <p:blipFill rotWithShape="1">
          <a:blip r:embed="rId13">
            <a:alphaModFix/>
          </a:blip>
          <a:srcRect/>
          <a:stretch/>
        </p:blipFill>
        <p:spPr>
          <a:xfrm>
            <a:off x="4258683" y="3463499"/>
            <a:ext cx="492125" cy="474662"/>
          </a:xfrm>
          <a:prstGeom prst="rect">
            <a:avLst/>
          </a:prstGeom>
          <a:noFill/>
          <a:ln>
            <a:noFill/>
          </a:ln>
        </p:spPr>
      </p:pic>
      <p:pic>
        <p:nvPicPr>
          <p:cNvPr id="17" name="Google Shape;938;p22">
            <a:extLst>
              <a:ext uri="{FF2B5EF4-FFF2-40B4-BE49-F238E27FC236}">
                <a16:creationId xmlns:a16="http://schemas.microsoft.com/office/drawing/2014/main" id="{9ABC734A-1C6C-6A28-A6B6-8D876B938E18}"/>
              </a:ext>
            </a:extLst>
          </p:cNvPr>
          <p:cNvPicPr preferRelativeResize="0"/>
          <p:nvPr/>
        </p:nvPicPr>
        <p:blipFill rotWithShape="1">
          <a:blip r:embed="rId13">
            <a:alphaModFix/>
          </a:blip>
          <a:srcRect/>
          <a:stretch/>
        </p:blipFill>
        <p:spPr>
          <a:xfrm>
            <a:off x="4258683" y="4088538"/>
            <a:ext cx="492125" cy="474662"/>
          </a:xfrm>
          <a:prstGeom prst="rect">
            <a:avLst/>
          </a:prstGeom>
          <a:noFill/>
          <a:ln>
            <a:noFill/>
          </a:ln>
        </p:spPr>
      </p:pic>
      <p:sp>
        <p:nvSpPr>
          <p:cNvPr id="19" name="Google Shape;3036;p14">
            <a:extLst>
              <a:ext uri="{FF2B5EF4-FFF2-40B4-BE49-F238E27FC236}">
                <a16:creationId xmlns:a16="http://schemas.microsoft.com/office/drawing/2014/main" id="{CF23E435-0943-5D10-AD6B-052BBCC57D6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extLst>
      <p:ext uri="{BB962C8B-B14F-4D97-AF65-F5344CB8AC3E}">
        <p14:creationId xmlns:p14="http://schemas.microsoft.com/office/powerpoint/2010/main" val="2457590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7560348" y="837849"/>
            <a:ext cx="4377251" cy="430887"/>
          </a:xfrm>
          <a:prstGeom prst="rect">
            <a:avLst/>
          </a:prstGeom>
          <a:noFill/>
        </p:spPr>
        <p:txBody>
          <a:bodyPr wrap="square" rtlCol="0">
            <a:spAutoFit/>
          </a:bodyPr>
          <a:lstStyle/>
          <a:p>
            <a:pPr algn="just"/>
            <a:r>
              <a:rPr lang="es-CO" sz="1100" b="1" dirty="0">
                <a:solidFill>
                  <a:srgbClr val="1E66AA"/>
                </a:solidFill>
                <a:latin typeface="Arial Narrow" panose="020B0606020202030204" pitchFamily="34" charset="0"/>
                <a:cs typeface="Arial" panose="020B0604020202020204" pitchFamily="34" charset="0"/>
              </a:rPr>
              <a:t>A continuación, los municipios donde se registraron precipitaciones iguales o superiores a 60,0 mm en las últimas 24 horas. </a:t>
            </a:r>
          </a:p>
        </p:txBody>
      </p:sp>
      <p:sp>
        <p:nvSpPr>
          <p:cNvPr id="3" name="AutoShape 2" descr="blob:https://web.whatsapp.com/99335254-27f8-41a1-9008-f3138132559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dirty="0">
              <a:solidFill>
                <a:prstClr val="black"/>
              </a:solidFill>
            </a:endParaRPr>
          </a:p>
        </p:txBody>
      </p:sp>
      <p:sp>
        <p:nvSpPr>
          <p:cNvPr id="4" name="CuadroTexto 3"/>
          <p:cNvSpPr txBox="1"/>
          <p:nvPr/>
        </p:nvSpPr>
        <p:spPr>
          <a:xfrm>
            <a:off x="14329327" y="299240"/>
            <a:ext cx="3257550" cy="1938992"/>
          </a:xfrm>
          <a:prstGeom prst="rect">
            <a:avLst/>
          </a:prstGeom>
          <a:solidFill>
            <a:srgbClr val="FFFF00"/>
          </a:solidFill>
        </p:spPr>
        <p:txBody>
          <a:bodyPr wrap="square" rtlCol="0">
            <a:spAutoFit/>
          </a:bodyPr>
          <a:lstStyle/>
          <a:p>
            <a:pPr algn="ctr"/>
            <a:r>
              <a:rPr lang="es-CO" sz="2400" b="1" dirty="0">
                <a:solidFill>
                  <a:srgbClr val="FF0000"/>
                </a:solidFill>
                <a:latin typeface="Arial Narrow" panose="020B0606020202030204" pitchFamily="34" charset="0"/>
              </a:rPr>
              <a:t>POR FAVOR</a:t>
            </a:r>
          </a:p>
          <a:p>
            <a:pPr algn="ctr"/>
            <a:r>
              <a:rPr lang="es-CO" sz="2400" b="1" dirty="0">
                <a:solidFill>
                  <a:srgbClr val="FF0000"/>
                </a:solidFill>
                <a:latin typeface="Arial Narrow" panose="020B0606020202030204" pitchFamily="34" charset="0"/>
              </a:rPr>
              <a:t>NO BORRAR NADA DE LO QUE SE ENCUENTRA EN ESTE ESPACIO DE FONDO BLANCO</a:t>
            </a:r>
          </a:p>
        </p:txBody>
      </p:sp>
      <p:sp>
        <p:nvSpPr>
          <p:cNvPr id="14" name="CuadroTexto 13">
            <a:extLst>
              <a:ext uri="{FF2B5EF4-FFF2-40B4-BE49-F238E27FC236}">
                <a16:creationId xmlns:a16="http://schemas.microsoft.com/office/drawing/2014/main" id="{4DB2F74B-2C09-4625-9F6E-8D4DD6518397}"/>
              </a:ext>
            </a:extLst>
          </p:cNvPr>
          <p:cNvSpPr txBox="1"/>
          <p:nvPr/>
        </p:nvSpPr>
        <p:spPr>
          <a:xfrm>
            <a:off x="12594313" y="4991882"/>
            <a:ext cx="6727577" cy="253916"/>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s-CO" sz="1050" b="1" dirty="0">
                <a:solidFill>
                  <a:prstClr val="black"/>
                </a:solidFill>
                <a:latin typeface="Arial Narrow" panose="020B0606020202030204" pitchFamily="34" charset="0"/>
              </a:rPr>
              <a:t>NO SE REGISTRARON VALORES DE PRECIPITACIÓN POR ENCIMA DE LOS MÁXIMOS HISTÓRICOS</a:t>
            </a:r>
          </a:p>
        </p:txBody>
      </p:sp>
      <p:graphicFrame>
        <p:nvGraphicFramePr>
          <p:cNvPr id="17" name="Tabla 16"/>
          <p:cNvGraphicFramePr>
            <a:graphicFrameLocks noGrp="1"/>
          </p:cNvGraphicFramePr>
          <p:nvPr>
            <p:extLst>
              <p:ext uri="{D42A27DB-BD31-4B8C-83A1-F6EECF244321}">
                <p14:modId xmlns:p14="http://schemas.microsoft.com/office/powerpoint/2010/main" val="3403965127"/>
              </p:ext>
            </p:extLst>
          </p:nvPr>
        </p:nvGraphicFramePr>
        <p:xfrm>
          <a:off x="5209359" y="3852437"/>
          <a:ext cx="6727576" cy="1168199"/>
        </p:xfrm>
        <a:graphic>
          <a:graphicData uri="http://schemas.openxmlformats.org/drawingml/2006/table">
            <a:tbl>
              <a:tblPr/>
              <a:tblGrid>
                <a:gridCol w="1161105">
                  <a:extLst>
                    <a:ext uri="{9D8B030D-6E8A-4147-A177-3AD203B41FA5}">
                      <a16:colId xmlns:a16="http://schemas.microsoft.com/office/drawing/2014/main" val="3677709354"/>
                    </a:ext>
                  </a:extLst>
                </a:gridCol>
                <a:gridCol w="1307313">
                  <a:extLst>
                    <a:ext uri="{9D8B030D-6E8A-4147-A177-3AD203B41FA5}">
                      <a16:colId xmlns:a16="http://schemas.microsoft.com/office/drawing/2014/main" val="156586966"/>
                    </a:ext>
                  </a:extLst>
                </a:gridCol>
                <a:gridCol w="1361936">
                  <a:extLst>
                    <a:ext uri="{9D8B030D-6E8A-4147-A177-3AD203B41FA5}">
                      <a16:colId xmlns:a16="http://schemas.microsoft.com/office/drawing/2014/main" val="2711561286"/>
                    </a:ext>
                  </a:extLst>
                </a:gridCol>
                <a:gridCol w="847301">
                  <a:extLst>
                    <a:ext uri="{9D8B030D-6E8A-4147-A177-3AD203B41FA5}">
                      <a16:colId xmlns:a16="http://schemas.microsoft.com/office/drawing/2014/main" val="71123669"/>
                    </a:ext>
                  </a:extLst>
                </a:gridCol>
                <a:gridCol w="1288239">
                  <a:extLst>
                    <a:ext uri="{9D8B030D-6E8A-4147-A177-3AD203B41FA5}">
                      <a16:colId xmlns:a16="http://schemas.microsoft.com/office/drawing/2014/main" val="4121769722"/>
                    </a:ext>
                  </a:extLst>
                </a:gridCol>
                <a:gridCol w="761682">
                  <a:extLst>
                    <a:ext uri="{9D8B030D-6E8A-4147-A177-3AD203B41FA5}">
                      <a16:colId xmlns:a16="http://schemas.microsoft.com/office/drawing/2014/main" val="114300548"/>
                    </a:ext>
                  </a:extLst>
                </a:gridCol>
              </a:tblGrid>
              <a:tr h="282374">
                <a:tc gridSpan="6">
                  <a:txBody>
                    <a:bodyPr/>
                    <a:lstStyle/>
                    <a:p>
                      <a:pPr lvl="1" algn="ctr" fontAlgn="b"/>
                      <a:r>
                        <a:rPr lang="es-ES" sz="1000" b="1" i="0" u="none" strike="noStrike" dirty="0">
                          <a:solidFill>
                            <a:schemeClr val="bg1"/>
                          </a:solidFill>
                          <a:effectLst/>
                          <a:latin typeface="Arial Narrow" panose="020B0606020202030204" pitchFamily="34" charset="0"/>
                        </a:rPr>
                        <a:t>Estaciones con precipitación registrada</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el</a:t>
                      </a:r>
                      <a:r>
                        <a:rPr lang="es-ES" sz="1000" b="1" i="0" u="none" strike="noStrike" baseline="0" dirty="0">
                          <a:solidFill>
                            <a:schemeClr val="bg1"/>
                          </a:solidFill>
                          <a:effectLst/>
                          <a:latin typeface="Arial Narrow" panose="020B0606020202030204" pitchFamily="34" charset="0"/>
                        </a:rPr>
                        <a:t> 25-FEBRE</a:t>
                      </a:r>
                      <a:r>
                        <a:rPr lang="es-ES" sz="1000" b="1" i="0" u="none" strike="noStrike" dirty="0">
                          <a:solidFill>
                            <a:schemeClr val="bg1"/>
                          </a:solidFill>
                          <a:effectLst/>
                          <a:latin typeface="Arial Narrow" panose="020B0606020202030204" pitchFamily="34" charset="0"/>
                        </a:rPr>
                        <a:t>RO-2025</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60049">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PREC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MÁX_HIST 24 h.(mm)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160049">
                <a:tc>
                  <a:txBody>
                    <a:bodyPr/>
                    <a:lstStyle/>
                    <a:p>
                      <a:pPr algn="ctr" fontAlgn="b"/>
                      <a:r>
                        <a:rPr lang="es-MX" sz="1100" b="0" i="0" u="none" strike="noStrike" dirty="0">
                          <a:solidFill>
                            <a:srgbClr val="000000"/>
                          </a:solidFill>
                          <a:effectLst/>
                          <a:latin typeface="Arial Narrow" panose="020B0606020202030204" pitchFamily="34" charset="0"/>
                        </a:rPr>
                        <a:t>La María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Aracataca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Magdalena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1" i="0" u="none" strike="noStrike" dirty="0">
                          <a:solidFill>
                            <a:srgbClr val="000000"/>
                          </a:solidFill>
                          <a:effectLst/>
                          <a:latin typeface="Arial Narrow" panose="020B0606020202030204" pitchFamily="34" charset="0"/>
                        </a:rPr>
                        <a:t>54,0</a:t>
                      </a:r>
                      <a:endParaRPr lang="es-CO" sz="11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44,0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26/02/2016</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247305285"/>
                  </a:ext>
                </a:extLst>
              </a:tr>
              <a:tr h="160049">
                <a:tc>
                  <a:txBody>
                    <a:bodyPr/>
                    <a:lstStyle/>
                    <a:p>
                      <a:pPr algn="ctr" fontAlgn="b"/>
                      <a:r>
                        <a:rPr lang="es-MX" sz="1100" b="0" i="0" u="none" strike="noStrike" dirty="0">
                          <a:solidFill>
                            <a:srgbClr val="000000"/>
                          </a:solidFill>
                          <a:effectLst/>
                          <a:latin typeface="Arial Narrow" panose="020B0606020202030204" pitchFamily="34" charset="0"/>
                        </a:rPr>
                        <a:t>Fundación</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Fundación</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Magdalena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1" i="0" u="none" strike="noStrike" dirty="0">
                          <a:solidFill>
                            <a:srgbClr val="000000"/>
                          </a:solidFill>
                          <a:effectLst/>
                          <a:latin typeface="Arial Narrow" panose="020B0606020202030204" pitchFamily="34" charset="0"/>
                        </a:rPr>
                        <a:t>58,0</a:t>
                      </a:r>
                      <a:endParaRPr lang="es-CO" sz="11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40,0</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24/02/1984</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1783127343"/>
                  </a:ext>
                </a:extLst>
              </a:tr>
              <a:tr h="160049">
                <a:tc>
                  <a:txBody>
                    <a:bodyPr/>
                    <a:lstStyle/>
                    <a:p>
                      <a:pPr algn="ctr" fontAlgn="b"/>
                      <a:r>
                        <a:rPr lang="es-MX" sz="1100" b="0" i="0" u="none" strike="noStrike" dirty="0">
                          <a:solidFill>
                            <a:srgbClr val="000000"/>
                          </a:solidFill>
                          <a:effectLst/>
                          <a:latin typeface="Arial Narrow" panose="020B0606020202030204" pitchFamily="34" charset="0"/>
                        </a:rPr>
                        <a:t>La Palma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Ciénaga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Magdalena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1" i="0" u="none" strike="noStrike" dirty="0">
                          <a:solidFill>
                            <a:srgbClr val="000000"/>
                          </a:solidFill>
                          <a:effectLst/>
                          <a:latin typeface="Arial Narrow" panose="020B0606020202030204" pitchFamily="34" charset="0"/>
                        </a:rPr>
                        <a:t>47,0</a:t>
                      </a:r>
                      <a:endParaRPr lang="es-CO" sz="11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16,5</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11/02/1991</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2977410398"/>
                  </a:ext>
                </a:extLst>
              </a:tr>
              <a:tr h="160049">
                <a:tc>
                  <a:txBody>
                    <a:bodyPr/>
                    <a:lstStyle/>
                    <a:p>
                      <a:pPr algn="ctr" fontAlgn="b"/>
                      <a:r>
                        <a:rPr lang="es-MX" sz="1100" b="0" i="0" u="none" strike="noStrike" dirty="0" err="1">
                          <a:solidFill>
                            <a:srgbClr val="000000"/>
                          </a:solidFill>
                          <a:effectLst/>
                          <a:latin typeface="Arial Narrow" panose="020B0606020202030204" pitchFamily="34" charset="0"/>
                        </a:rPr>
                        <a:t>Pompella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Villavicencio</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Meta</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1" i="0" u="none" strike="noStrike" dirty="0">
                          <a:solidFill>
                            <a:srgbClr val="000000"/>
                          </a:solidFill>
                          <a:effectLst/>
                          <a:latin typeface="Arial Narrow" panose="020B0606020202030204" pitchFamily="34" charset="0"/>
                        </a:rPr>
                        <a:t>76,0</a:t>
                      </a:r>
                      <a:endParaRPr lang="es-CO" sz="1100" b="1"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65,9</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MX" sz="1100" b="0" i="0" u="none" strike="noStrike" dirty="0">
                          <a:solidFill>
                            <a:srgbClr val="000000"/>
                          </a:solidFill>
                          <a:effectLst/>
                          <a:latin typeface="Arial Narrow" panose="020B0606020202030204" pitchFamily="34" charset="0"/>
                        </a:rPr>
                        <a:t>19/02/1989</a:t>
                      </a:r>
                      <a:endParaRPr lang="es-CO" sz="1100" b="0" i="0" u="none" strike="noStrike" dirty="0">
                        <a:solidFill>
                          <a:srgbClr val="000000"/>
                        </a:solidFill>
                        <a:effectLst/>
                        <a:latin typeface="Arial Narrow" panose="020B0606020202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2267813871"/>
                  </a:ext>
                </a:extLst>
              </a:tr>
            </a:tbl>
          </a:graphicData>
        </a:graphic>
      </p:graphicFrame>
      <p:pic>
        <p:nvPicPr>
          <p:cNvPr id="16" name="Imagen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779" y="9890348"/>
            <a:ext cx="5003800" cy="131618"/>
          </a:xfrm>
          <a:prstGeom prst="rect">
            <a:avLst/>
          </a:prstGeom>
        </p:spPr>
      </p:pic>
      <p:sp>
        <p:nvSpPr>
          <p:cNvPr id="24" name="Rectángulo 23"/>
          <p:cNvSpPr/>
          <p:nvPr/>
        </p:nvSpPr>
        <p:spPr>
          <a:xfrm>
            <a:off x="-851682" y="9061991"/>
            <a:ext cx="5017296" cy="507831"/>
          </a:xfrm>
          <a:prstGeom prst="rect">
            <a:avLst/>
          </a:prstGeom>
        </p:spPr>
        <p:txBody>
          <a:bodyPr wrap="square">
            <a:spAutoFit/>
          </a:bodyPr>
          <a:lstStyle/>
          <a:p>
            <a:pPr algn="ctr"/>
            <a:r>
              <a:rPr lang="es-CO" sz="900" dirty="0">
                <a:latin typeface="Arial Narrow" panose="020B0606020202030204" pitchFamily="34" charset="0"/>
              </a:rPr>
              <a:t>Precipitación total acumulada por estimación satelital (GOES-16) desde las 07:00 HLC del jueves 27  hasta las 07:00 HLC del </a:t>
            </a:r>
            <a:fld id="{E512982E-35F2-49B3-A4D6-22472FB56989}" type="datetime2">
              <a:rPr lang="es-CO" sz="900" smtClean="0">
                <a:latin typeface="Arial Narrow" panose="020B0606020202030204" pitchFamily="34" charset="0"/>
              </a:rPr>
              <a:t>miércoles, 26 de febrero de 2025</a:t>
            </a:fld>
            <a:r>
              <a:rPr lang="es-CO" sz="900" dirty="0">
                <a:latin typeface="Arial Narrow" panose="020B0606020202030204" pitchFamily="34" charset="0"/>
              </a:rPr>
              <a:t>.</a:t>
            </a:r>
          </a:p>
          <a:p>
            <a:pPr algn="ctr"/>
            <a:r>
              <a:rPr lang="es-CO" sz="900" dirty="0">
                <a:latin typeface="Arial Narrow" panose="020B0606020202030204" pitchFamily="34" charset="0"/>
              </a:rPr>
              <a:t>Cortesía </a:t>
            </a:r>
            <a:r>
              <a:rPr lang="es-CO" sz="900" dirty="0" err="1">
                <a:latin typeface="Arial Narrow" panose="020B0606020202030204" pitchFamily="34" charset="0"/>
              </a:rPr>
              <a:t>Operational</a:t>
            </a:r>
            <a:r>
              <a:rPr lang="es-CO" sz="900" dirty="0">
                <a:latin typeface="Arial Narrow" panose="020B0606020202030204" pitchFamily="34" charset="0"/>
              </a:rPr>
              <a:t> NOAA/NESDIS </a:t>
            </a:r>
            <a:r>
              <a:rPr lang="es-CO" sz="900" dirty="0" err="1">
                <a:latin typeface="Arial Narrow" panose="020B0606020202030204" pitchFamily="34" charset="0"/>
              </a:rPr>
              <a:t>Hydro-Estimator</a:t>
            </a:r>
            <a:r>
              <a:rPr lang="es-CO" sz="900" dirty="0">
                <a:latin typeface="Arial Narrow" panose="020B0606020202030204" pitchFamily="34" charset="0"/>
              </a:rPr>
              <a:t> </a:t>
            </a:r>
            <a:r>
              <a:rPr lang="es-CO" sz="900" dirty="0" err="1">
                <a:latin typeface="Arial Narrow" panose="020B0606020202030204" pitchFamily="34" charset="0"/>
              </a:rPr>
              <a:t>Product</a:t>
            </a:r>
            <a:endParaRPr lang="es-CO" sz="900" dirty="0">
              <a:latin typeface="Arial Narrow" panose="020B0606020202030204" pitchFamily="34" charset="0"/>
            </a:endParaRPr>
          </a:p>
        </p:txBody>
      </p:sp>
      <p:graphicFrame>
        <p:nvGraphicFramePr>
          <p:cNvPr id="7" name="Tabla 6">
            <a:extLst>
              <a:ext uri="{FF2B5EF4-FFF2-40B4-BE49-F238E27FC236}">
                <a16:creationId xmlns:a16="http://schemas.microsoft.com/office/drawing/2014/main" id="{1CC188FD-6592-CE3E-3D81-5002FB0F06C0}"/>
              </a:ext>
            </a:extLst>
          </p:cNvPr>
          <p:cNvGraphicFramePr>
            <a:graphicFrameLocks noGrp="1"/>
          </p:cNvGraphicFramePr>
          <p:nvPr>
            <p:extLst>
              <p:ext uri="{D42A27DB-BD31-4B8C-83A1-F6EECF244321}">
                <p14:modId xmlns:p14="http://schemas.microsoft.com/office/powerpoint/2010/main" val="4178749681"/>
              </p:ext>
            </p:extLst>
          </p:nvPr>
        </p:nvGraphicFramePr>
        <p:xfrm>
          <a:off x="5209359" y="1925785"/>
          <a:ext cx="6727577" cy="1436884"/>
        </p:xfrm>
        <a:graphic>
          <a:graphicData uri="http://schemas.openxmlformats.org/drawingml/2006/table">
            <a:tbl>
              <a:tblPr firstRow="1" firstCol="1" bandRow="1"/>
              <a:tblGrid>
                <a:gridCol w="1531457">
                  <a:extLst>
                    <a:ext uri="{9D8B030D-6E8A-4147-A177-3AD203B41FA5}">
                      <a16:colId xmlns:a16="http://schemas.microsoft.com/office/drawing/2014/main" val="3580328736"/>
                    </a:ext>
                  </a:extLst>
                </a:gridCol>
                <a:gridCol w="5196120">
                  <a:extLst>
                    <a:ext uri="{9D8B030D-6E8A-4147-A177-3AD203B41FA5}">
                      <a16:colId xmlns:a16="http://schemas.microsoft.com/office/drawing/2014/main" val="1256724619"/>
                    </a:ext>
                  </a:extLst>
                </a:gridCol>
              </a:tblGrid>
              <a:tr h="179180">
                <a:tc>
                  <a:txBody>
                    <a:bodyPr/>
                    <a:lstStyle/>
                    <a:p>
                      <a:pPr algn="ctr">
                        <a:lnSpc>
                          <a:spcPct val="107000"/>
                        </a:lnSpc>
                        <a:spcAft>
                          <a:spcPts val="0"/>
                        </a:spcAft>
                      </a:pPr>
                      <a:r>
                        <a:rPr lang="es-MX" sz="1100" b="1">
                          <a:solidFill>
                            <a:srgbClr val="EAEFF7"/>
                          </a:solidFill>
                          <a:effectLst/>
                          <a:latin typeface="Arial Narrow" panose="020B0606020202030204" pitchFamily="34" charset="0"/>
                          <a:ea typeface="Verdana" panose="020B0604030504040204" pitchFamily="34" charset="0"/>
                          <a:cs typeface="Times New Roman" panose="02020603050405020304" pitchFamily="18" charset="0"/>
                        </a:rPr>
                        <a:t>DEPARTAMENTO</a:t>
                      </a:r>
                      <a:endParaRPr lang="es-MX" sz="1100" b="1" dirty="0">
                        <a:solidFill>
                          <a:srgbClr val="EAEFF7"/>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tc>
                  <a:txBody>
                    <a:bodyPr/>
                    <a:lstStyle/>
                    <a:p>
                      <a:pPr algn="ctr">
                        <a:lnSpc>
                          <a:spcPct val="107000"/>
                        </a:lnSpc>
                        <a:spcAft>
                          <a:spcPts val="0"/>
                        </a:spcAft>
                      </a:pPr>
                      <a:r>
                        <a:rPr lang="es-MX" sz="1100" b="1" dirty="0">
                          <a:solidFill>
                            <a:srgbClr val="EAEFF7"/>
                          </a:solidFill>
                          <a:effectLst/>
                          <a:latin typeface="Arial Narrow" panose="020B0606020202030204" pitchFamily="34" charset="0"/>
                          <a:ea typeface="Verdana" panose="020B0604030504040204" pitchFamily="34" charset="0"/>
                          <a:cs typeface="Times New Roman" panose="02020603050405020304" pitchFamily="18" charset="0"/>
                        </a:rPr>
                        <a:t>MUNICIPIO</a:t>
                      </a:r>
                      <a:endParaRPr lang="es-MX" sz="1100" dirty="0">
                        <a:solidFill>
                          <a:srgbClr val="EAEFF7"/>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5B9BD5"/>
                    </a:solidFill>
                  </a:tcPr>
                </a:tc>
                <a:extLst>
                  <a:ext uri="{0D108BD9-81ED-4DB2-BD59-A6C34878D82A}">
                    <a16:rowId xmlns:a16="http://schemas.microsoft.com/office/drawing/2014/main" val="1501424234"/>
                  </a:ext>
                </a:extLst>
              </a:tr>
              <a:tr h="175654">
                <a:tc>
                  <a:txBody>
                    <a:bodyPr/>
                    <a:lstStyle/>
                    <a:p>
                      <a:pPr algn="l" fontAlgn="b"/>
                      <a:r>
                        <a:rPr lang="es-CO" sz="1100" b="1" i="0" u="none" strike="noStrike" dirty="0">
                          <a:solidFill>
                            <a:srgbClr val="000000"/>
                          </a:solidFill>
                          <a:effectLst/>
                          <a:latin typeface="Calibri" panose="020F0502020204030204" pitchFamily="34" charset="0"/>
                        </a:rPr>
                        <a:t>CAUCA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a:solidFill>
                            <a:srgbClr val="000000"/>
                          </a:solidFill>
                          <a:effectLst/>
                          <a:latin typeface="Calibri" panose="020F0502020204030204" pitchFamily="34" charset="0"/>
                        </a:rPr>
                        <a:t>Santander de Quilichao (63.0), Patía (70.0)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704824382"/>
                  </a:ext>
                </a:extLst>
              </a:tr>
              <a:tr h="175654">
                <a:tc>
                  <a:txBody>
                    <a:bodyPr/>
                    <a:lstStyle/>
                    <a:p>
                      <a:pPr algn="l" fontAlgn="b"/>
                      <a:r>
                        <a:rPr lang="es-CO" sz="1100" b="1" i="0" u="none" strike="noStrike" dirty="0">
                          <a:solidFill>
                            <a:srgbClr val="000000"/>
                          </a:solidFill>
                          <a:effectLst/>
                          <a:latin typeface="Calibri" panose="020F0502020204030204" pitchFamily="34" charset="0"/>
                        </a:rPr>
                        <a:t>CESAR</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MX" sz="1100" b="0" i="0" u="none" strike="noStrike" dirty="0">
                          <a:solidFill>
                            <a:srgbClr val="000000"/>
                          </a:solidFill>
                          <a:effectLst/>
                          <a:latin typeface="Calibri" panose="020F0502020204030204" pitchFamily="34" charset="0"/>
                        </a:rPr>
                        <a:t>Valledupar (10 Km Línea recta al oriente de la ciudad) (62.0)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828894175"/>
                  </a:ext>
                </a:extLst>
              </a:tr>
              <a:tr h="130671">
                <a:tc>
                  <a:txBody>
                    <a:bodyPr/>
                    <a:lstStyle/>
                    <a:p>
                      <a:pPr algn="l" fontAlgn="b"/>
                      <a:r>
                        <a:rPr lang="es-CO" sz="1100" b="1" i="0" u="none" strike="noStrike" dirty="0">
                          <a:solidFill>
                            <a:srgbClr val="000000"/>
                          </a:solidFill>
                          <a:effectLst/>
                          <a:latin typeface="Calibri" panose="020F0502020204030204" pitchFamily="34" charset="0"/>
                        </a:rPr>
                        <a:t>CHOCÓ</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dirty="0">
                          <a:solidFill>
                            <a:srgbClr val="000000"/>
                          </a:solidFill>
                          <a:effectLst/>
                          <a:latin typeface="Calibri" panose="020F0502020204030204" pitchFamily="34" charset="0"/>
                        </a:rPr>
                        <a:t>Condoto (62.0), Istmina (75.0), </a:t>
                      </a:r>
                      <a:r>
                        <a:rPr lang="es-CO" sz="1100" b="1" i="0" u="none" strike="noStrike" dirty="0">
                          <a:solidFill>
                            <a:srgbClr val="000000"/>
                          </a:solidFill>
                          <a:effectLst/>
                          <a:latin typeface="Calibri" panose="020F0502020204030204" pitchFamily="34" charset="0"/>
                        </a:rPr>
                        <a:t>Medio San Juan (117.0)</a:t>
                      </a:r>
                      <a:endParaRPr lang="es-CO" sz="11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760845183"/>
                  </a:ext>
                </a:extLst>
              </a:tr>
              <a:tr h="194714">
                <a:tc>
                  <a:txBody>
                    <a:bodyPr/>
                    <a:lstStyle/>
                    <a:p>
                      <a:pPr algn="l" fontAlgn="b"/>
                      <a:r>
                        <a:rPr lang="es-CO" sz="1100" b="1" i="0" u="none" strike="noStrike" dirty="0">
                          <a:solidFill>
                            <a:srgbClr val="000000"/>
                          </a:solidFill>
                          <a:effectLst/>
                          <a:latin typeface="Calibri" panose="020F0502020204030204" pitchFamily="34" charset="0"/>
                        </a:rPr>
                        <a:t>MAGDALENA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dirty="0">
                          <a:solidFill>
                            <a:srgbClr val="000000"/>
                          </a:solidFill>
                          <a:effectLst/>
                          <a:latin typeface="Calibri" panose="020F0502020204030204" pitchFamily="34" charset="0"/>
                        </a:rPr>
                        <a:t>Fundación (80.0)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876897062"/>
                  </a:ext>
                </a:extLst>
              </a:tr>
              <a:tr h="117539">
                <a:tc>
                  <a:txBody>
                    <a:bodyPr/>
                    <a:lstStyle/>
                    <a:p>
                      <a:pPr algn="l" fontAlgn="b"/>
                      <a:r>
                        <a:rPr lang="es-CO" sz="1100" b="1" i="0" u="none" strike="noStrike" dirty="0">
                          <a:solidFill>
                            <a:srgbClr val="000000"/>
                          </a:solidFill>
                          <a:effectLst/>
                          <a:latin typeface="Calibri" panose="020F0502020204030204" pitchFamily="34" charset="0"/>
                        </a:rPr>
                        <a:t>META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MX" sz="1100" b="0" i="0" u="none" strike="noStrike" dirty="0">
                          <a:solidFill>
                            <a:srgbClr val="000000"/>
                          </a:solidFill>
                          <a:effectLst/>
                          <a:latin typeface="Calibri" panose="020F0502020204030204" pitchFamily="34" charset="0"/>
                        </a:rPr>
                        <a:t>Villavicencio  (28 Km En línea recta hacia el oriente de la ciudad) (76.0)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689403817"/>
                  </a:ext>
                </a:extLst>
              </a:tr>
              <a:tr h="117539">
                <a:tc>
                  <a:txBody>
                    <a:bodyPr/>
                    <a:lstStyle/>
                    <a:p>
                      <a:pPr algn="l" fontAlgn="b"/>
                      <a:r>
                        <a:rPr lang="es-CO" sz="1100" b="1" i="0" u="none" strike="noStrike" dirty="0">
                          <a:solidFill>
                            <a:srgbClr val="000000"/>
                          </a:solidFill>
                          <a:effectLst/>
                          <a:latin typeface="Calibri" panose="020F0502020204030204" pitchFamily="34" charset="0"/>
                        </a:rPr>
                        <a:t>NARIÑO</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dirty="0">
                          <a:solidFill>
                            <a:srgbClr val="000000"/>
                          </a:solidFill>
                          <a:effectLst/>
                          <a:latin typeface="Calibri" panose="020F0502020204030204" pitchFamily="34" charset="0"/>
                        </a:rPr>
                        <a:t>El Charco (92.0)</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2555489143"/>
                  </a:ext>
                </a:extLst>
              </a:tr>
              <a:tr h="117539">
                <a:tc>
                  <a:txBody>
                    <a:bodyPr/>
                    <a:lstStyle/>
                    <a:p>
                      <a:pPr algn="l" fontAlgn="b"/>
                      <a:r>
                        <a:rPr lang="es-CO" sz="1100" b="1" i="0" u="none" strike="noStrike" dirty="0">
                          <a:solidFill>
                            <a:srgbClr val="000000"/>
                          </a:solidFill>
                          <a:effectLst/>
                          <a:latin typeface="Calibri" panose="020F0502020204030204" pitchFamily="34" charset="0"/>
                        </a:rPr>
                        <a:t>TOLIMA</a:t>
                      </a:r>
                    </a:p>
                  </a:txBody>
                  <a:tcPr marL="9525" marR="9525" marT="9525" marB="0" anchor="b">
                    <a:lnL w="12700" cap="flat" cmpd="sng" algn="ctr">
                      <a:solidFill>
                        <a:srgbClr val="5B9BD5"/>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tc>
                  <a:txBody>
                    <a:bodyPr/>
                    <a:lstStyle/>
                    <a:p>
                      <a:pPr algn="l" fontAlgn="b"/>
                      <a:r>
                        <a:rPr lang="es-CO" sz="1100" b="0" i="0" u="none" strike="noStrike" dirty="0">
                          <a:solidFill>
                            <a:srgbClr val="000000"/>
                          </a:solidFill>
                          <a:effectLst/>
                          <a:latin typeface="Calibri" panose="020F0502020204030204" pitchFamily="34" charset="0"/>
                        </a:rPr>
                        <a:t>Ataco (68.6)</a:t>
                      </a:r>
                    </a:p>
                  </a:txBody>
                  <a:tcPr marL="9525" marR="9525" marT="9525" marB="0" anchor="b">
                    <a:lnL w="12700" cap="flat" cmpd="sng" algn="ctr">
                      <a:solidFill>
                        <a:schemeClr val="accent1">
                          <a:lumMod val="60000"/>
                          <a:lumOff val="40000"/>
                        </a:schemeClr>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rgbClr val="EAEFF7"/>
                    </a:solidFill>
                  </a:tcPr>
                </a:tc>
                <a:extLst>
                  <a:ext uri="{0D108BD9-81ED-4DB2-BD59-A6C34878D82A}">
                    <a16:rowId xmlns:a16="http://schemas.microsoft.com/office/drawing/2014/main" val="1977919437"/>
                  </a:ext>
                </a:extLst>
              </a:tr>
            </a:tbl>
          </a:graphicData>
        </a:graphic>
      </p:graphicFrame>
      <p:pic>
        <p:nvPicPr>
          <p:cNvPr id="1026" name="Picture 2">
            <a:extLst>
              <a:ext uri="{FF2B5EF4-FFF2-40B4-BE49-F238E27FC236}">
                <a16:creationId xmlns:a16="http://schemas.microsoft.com/office/drawing/2014/main" id="{14E843D7-A194-5DF4-7C46-853BCC867A07}"/>
              </a:ext>
            </a:extLst>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633502" y="1121148"/>
            <a:ext cx="3825023" cy="5131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3186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4116-F985-C3C8-5CBB-F14EA97076B5}"/>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570FCB6F-75E0-A946-FF16-761538B24F7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9E39B9FE-D675-1D89-024F-C2F0FE4F37A7}"/>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372C07E7-017C-7045-AE47-3C418D69EF34}"/>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93F25E3E-946F-0387-0B41-A54E8CF385F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16D3753C-D15C-0B46-86EF-94CF145982D5}"/>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0B04E8DE-1D74-5416-E2EB-CBC54A96755E}"/>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8A58F3AB-BD05-8B33-04D3-C5FB6B482563}"/>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492E5F86-3AA5-AB69-1498-1B20AC30A21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8BD71BA4-7AE8-162F-4ABA-F5CFB3B2E5CC}"/>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730BF5AF-EE8A-3588-BCC8-310C6E4A5D1C}"/>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24F693DF-6420-8E9D-5A22-137142976A0B}"/>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D854CC18-F27F-2F85-7103-2773EF24A82F}"/>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67291824-D191-1BC6-C595-9F3E95A28F2F}"/>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F4FC23C2-D2E0-A4A5-C4C2-B3FA8A8FBC6B}"/>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B7E8EE66-C063-2D6B-1182-3289FF82E3B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75BEBDEB-3C9C-D917-AA8D-7FCCA2FFB197}"/>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5267A4A-3187-4511-6011-2508D7D92A2D}"/>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5948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8AD415D1-134E-BA49-4FC7-6B01DDDF551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9FE067A-3214-27EC-C51E-822FA749E09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3D3AF3EA-B576-FCE0-1787-F8D2EDF5DF6A}"/>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891635FC-A20D-2C77-8BE1-BF8FF511E470}"/>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5917CE1D-7C81-8353-A054-A2CE3E9DA7B9}"/>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174A4C28-8268-E1F7-BA4F-C6619AC92D87}"/>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1C64F778-7E80-2EFE-BE1A-039A575BD644}"/>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FFE07869-6EDC-C3DC-F155-43B12E28731F}"/>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9B9E6876-5ED9-C80C-916A-B2854697FD15}"/>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8D8F82C5-9A12-5154-50D9-A946C5437F34}"/>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9BBABC4A-E433-A2D1-39B8-2F5A1BCF01CB}"/>
              </a:ext>
            </a:extLst>
          </p:cNvPr>
          <p:cNvGraphicFramePr/>
          <p:nvPr/>
        </p:nvGraphicFramePr>
        <p:xfrm>
          <a:off x="4478943" y="1315453"/>
          <a:ext cx="7527600" cy="461382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Gualí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Gualí y sus afluentes, especialmente en el río San Juan. Especial atención en los municipios de Fresno (Tolima), Mariquita (Tolima), Pensilvania (Caldas), Casablanca (Tolima) y Samaná (Caldas).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Guarinó, especialmente en la quebrada San Antonio y el río Perrillo. Especial atención en el municipio de Manzanares (Caldas). </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9488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Guarinó y La Miel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Guarinó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441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sz="900" u="none" strike="noStrike" cap="none" dirty="0">
                        <a:latin typeface="Verdana" panose="020B0604030504040204" pitchFamily="34" charset="0"/>
                        <a:ea typeface="Verdana" panose="020B0604030504040204" pitchFamily="34" charset="0"/>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La Miel, especialmente en sus aportantes. Especial atención en los municipios de Marquetalia, Samaná, Pensilvania, Norcasia (Caldas), Argelia, Nariño y Sonsón (Antioquia). </a:t>
                      </a:r>
                      <a:endParaRPr sz="900" b="1"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7780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7623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732" marB="457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el río Magdalena entre los municipios Puerto Nare, Puerto Berrio (Antioquia), Barrancabermeja y Puerto Wilches (Santander) y San Pablo (Bolívar). Se recomienda estar atentos a los</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centros poblados y viviendas que se encuentran ribereños al río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dichos municipios, cómo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aguas abajo</a:t>
                      </a:r>
                      <a:r>
                        <a:rPr lang="es-CO"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ante posibles afectaciones por desbordamientos e inundaciones.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32" marB="4573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7031334"/>
                  </a:ext>
                </a:extLst>
              </a:tr>
            </a:tbl>
          </a:graphicData>
        </a:graphic>
      </p:graphicFrame>
      <p:pic>
        <p:nvPicPr>
          <p:cNvPr id="28" name="Google Shape;931;p22" descr="Recurso 37.png">
            <a:extLst>
              <a:ext uri="{FF2B5EF4-FFF2-40B4-BE49-F238E27FC236}">
                <a16:creationId xmlns:a16="http://schemas.microsoft.com/office/drawing/2014/main" id="{AD0B0107-3336-7232-4B1F-FE7ADFD8FFE5}"/>
              </a:ext>
            </a:extLst>
          </p:cNvPr>
          <p:cNvPicPr preferRelativeResize="0">
            <a:picLocks noChangeAspect="1"/>
          </p:cNvPicPr>
          <p:nvPr/>
        </p:nvPicPr>
        <p:blipFill rotWithShape="1">
          <a:blip r:embed="rId12">
            <a:alphaModFix/>
          </a:blip>
          <a:srcRect b="18540"/>
          <a:stretch/>
        </p:blipFill>
        <p:spPr>
          <a:xfrm>
            <a:off x="984052" y="5192803"/>
            <a:ext cx="288000" cy="293120"/>
          </a:xfrm>
          <a:prstGeom prst="rect">
            <a:avLst/>
          </a:prstGeom>
          <a:noFill/>
          <a:ln>
            <a:noFill/>
          </a:ln>
        </p:spPr>
      </p:pic>
      <p:pic>
        <p:nvPicPr>
          <p:cNvPr id="24" name="Google Shape;931;p22" descr="Recurso 37.png">
            <a:extLst>
              <a:ext uri="{FF2B5EF4-FFF2-40B4-BE49-F238E27FC236}">
                <a16:creationId xmlns:a16="http://schemas.microsoft.com/office/drawing/2014/main" id="{5019A578-C1AB-5F11-6C55-4F7B30E32BDB}"/>
              </a:ext>
            </a:extLst>
          </p:cNvPr>
          <p:cNvPicPr preferRelativeResize="0">
            <a:picLocks noChangeAspect="1"/>
          </p:cNvPicPr>
          <p:nvPr/>
        </p:nvPicPr>
        <p:blipFill rotWithShape="1">
          <a:blip r:embed="rId12">
            <a:alphaModFix/>
          </a:blip>
          <a:srcRect b="18540"/>
          <a:stretch/>
        </p:blipFill>
        <p:spPr>
          <a:xfrm>
            <a:off x="1309854" y="4826284"/>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CF918802-0E3A-4447-CB2B-037B003C0295}"/>
              </a:ext>
            </a:extLst>
          </p:cNvPr>
          <p:cNvPicPr preferRelativeResize="0">
            <a:picLocks noChangeAspect="1"/>
          </p:cNvPicPr>
          <p:nvPr/>
        </p:nvPicPr>
        <p:blipFill rotWithShape="1">
          <a:blip r:embed="rId12">
            <a:alphaModFix/>
          </a:blip>
          <a:srcRect b="18540"/>
          <a:stretch/>
        </p:blipFill>
        <p:spPr>
          <a:xfrm>
            <a:off x="1438761" y="4375944"/>
            <a:ext cx="288000" cy="293120"/>
          </a:xfrm>
          <a:prstGeom prst="rect">
            <a:avLst/>
          </a:prstGeom>
          <a:noFill/>
          <a:ln>
            <a:noFill/>
          </a:ln>
        </p:spPr>
      </p:pic>
      <p:pic>
        <p:nvPicPr>
          <p:cNvPr id="27" name="Google Shape;357;p9">
            <a:extLst>
              <a:ext uri="{FF2B5EF4-FFF2-40B4-BE49-F238E27FC236}">
                <a16:creationId xmlns:a16="http://schemas.microsoft.com/office/drawing/2014/main" id="{10F8BB99-5C50-12C7-0863-84B0BC6D395C}"/>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192992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6F8FFEF0-5F54-B6A0-7E39-DD9BC1BDF59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25305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7;p9">
            <a:extLst>
              <a:ext uri="{FF2B5EF4-FFF2-40B4-BE49-F238E27FC236}">
                <a16:creationId xmlns:a16="http://schemas.microsoft.com/office/drawing/2014/main" id="{A57A0610-9576-F77B-AB1D-BB577F193F01}"/>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315924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4DC6CF70-BDD2-B2AA-1ADB-22CAACDFB9B9}"/>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44329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280D3010-7A17-D61A-2F38-AD70FF4A3E9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380432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Google Shape;3036;p14">
            <a:extLst>
              <a:ext uri="{FF2B5EF4-FFF2-40B4-BE49-F238E27FC236}">
                <a16:creationId xmlns:a16="http://schemas.microsoft.com/office/drawing/2014/main" id="{29789E4C-4E4D-05BC-7366-16E6D3C30A1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3" name="Google Shape;928;p22">
            <a:extLst>
              <a:ext uri="{FF2B5EF4-FFF2-40B4-BE49-F238E27FC236}">
                <a16:creationId xmlns:a16="http://schemas.microsoft.com/office/drawing/2014/main" id="{52C5487B-1199-9B60-3578-655728EB29E4}"/>
              </a:ext>
            </a:extLst>
          </p:cNvPr>
          <p:cNvPicPr preferRelativeResize="0">
            <a:picLocks noChangeAspect="1"/>
          </p:cNvPicPr>
          <p:nvPr/>
        </p:nvPicPr>
        <p:blipFill rotWithShape="1">
          <a:blip r:embed="rId9">
            <a:alphaModFix/>
          </a:blip>
          <a:srcRect/>
          <a:stretch/>
        </p:blipFill>
        <p:spPr>
          <a:xfrm>
            <a:off x="1621219" y="4020093"/>
            <a:ext cx="288000" cy="281600"/>
          </a:xfrm>
          <a:prstGeom prst="rect">
            <a:avLst/>
          </a:prstGeom>
          <a:noFill/>
          <a:ln>
            <a:noFill/>
          </a:ln>
        </p:spPr>
      </p:pic>
      <p:pic>
        <p:nvPicPr>
          <p:cNvPr id="26" name="Google Shape;928;p22">
            <a:extLst>
              <a:ext uri="{FF2B5EF4-FFF2-40B4-BE49-F238E27FC236}">
                <a16:creationId xmlns:a16="http://schemas.microsoft.com/office/drawing/2014/main" id="{42B4B501-853F-2C49-DF73-0462F5275254}"/>
              </a:ext>
            </a:extLst>
          </p:cNvPr>
          <p:cNvPicPr preferRelativeResize="0">
            <a:picLocks noChangeAspect="1"/>
          </p:cNvPicPr>
          <p:nvPr/>
        </p:nvPicPr>
        <p:blipFill rotWithShape="1">
          <a:blip r:embed="rId9">
            <a:alphaModFix/>
          </a:blip>
          <a:srcRect/>
          <a:stretch/>
        </p:blipFill>
        <p:spPr>
          <a:xfrm>
            <a:off x="1900486" y="3616482"/>
            <a:ext cx="288000" cy="281600"/>
          </a:xfrm>
          <a:prstGeom prst="rect">
            <a:avLst/>
          </a:prstGeom>
          <a:noFill/>
          <a:ln>
            <a:noFill/>
          </a:ln>
        </p:spPr>
      </p:pic>
      <p:pic>
        <p:nvPicPr>
          <p:cNvPr id="32" name="Google Shape;928;p22">
            <a:extLst>
              <a:ext uri="{FF2B5EF4-FFF2-40B4-BE49-F238E27FC236}">
                <a16:creationId xmlns:a16="http://schemas.microsoft.com/office/drawing/2014/main" id="{F498AE99-13EA-2864-0A95-AECB608E2153}"/>
              </a:ext>
            </a:extLst>
          </p:cNvPr>
          <p:cNvPicPr preferRelativeResize="0">
            <a:picLocks noChangeAspect="1"/>
          </p:cNvPicPr>
          <p:nvPr/>
        </p:nvPicPr>
        <p:blipFill rotWithShape="1">
          <a:blip r:embed="rId9">
            <a:alphaModFix/>
          </a:blip>
          <a:srcRect/>
          <a:stretch/>
        </p:blipFill>
        <p:spPr>
          <a:xfrm>
            <a:off x="2247931" y="3190755"/>
            <a:ext cx="288000" cy="281600"/>
          </a:xfrm>
          <a:prstGeom prst="rect">
            <a:avLst/>
          </a:prstGeom>
          <a:noFill/>
          <a:ln>
            <a:noFill/>
          </a:ln>
        </p:spPr>
      </p:pic>
      <p:pic>
        <p:nvPicPr>
          <p:cNvPr id="33" name="Google Shape;928;p22">
            <a:extLst>
              <a:ext uri="{FF2B5EF4-FFF2-40B4-BE49-F238E27FC236}">
                <a16:creationId xmlns:a16="http://schemas.microsoft.com/office/drawing/2014/main" id="{7D9FE4D0-245D-B79E-D01F-5B3C1CDF26BC}"/>
              </a:ext>
            </a:extLst>
          </p:cNvPr>
          <p:cNvPicPr preferRelativeResize="0">
            <a:picLocks noChangeAspect="1"/>
          </p:cNvPicPr>
          <p:nvPr/>
        </p:nvPicPr>
        <p:blipFill rotWithShape="1">
          <a:blip r:embed="rId9">
            <a:alphaModFix/>
          </a:blip>
          <a:srcRect/>
          <a:stretch/>
        </p:blipFill>
        <p:spPr>
          <a:xfrm>
            <a:off x="2310686" y="2741660"/>
            <a:ext cx="288000" cy="281600"/>
          </a:xfrm>
          <a:prstGeom prst="rect">
            <a:avLst/>
          </a:prstGeom>
          <a:noFill/>
          <a:ln>
            <a:noFill/>
          </a:ln>
        </p:spPr>
      </p:pic>
      <p:pic>
        <p:nvPicPr>
          <p:cNvPr id="34" name="Google Shape;928;p22">
            <a:extLst>
              <a:ext uri="{FF2B5EF4-FFF2-40B4-BE49-F238E27FC236}">
                <a16:creationId xmlns:a16="http://schemas.microsoft.com/office/drawing/2014/main" id="{514E838F-011B-3E93-7726-CC567526F075}"/>
              </a:ext>
            </a:extLst>
          </p:cNvPr>
          <p:cNvPicPr preferRelativeResize="0">
            <a:picLocks noChangeAspect="1"/>
          </p:cNvPicPr>
          <p:nvPr/>
        </p:nvPicPr>
        <p:blipFill rotWithShape="1">
          <a:blip r:embed="rId9">
            <a:alphaModFix/>
          </a:blip>
          <a:srcRect/>
          <a:stretch/>
        </p:blipFill>
        <p:spPr>
          <a:xfrm>
            <a:off x="2391931" y="2376313"/>
            <a:ext cx="288000" cy="281600"/>
          </a:xfrm>
          <a:prstGeom prst="rect">
            <a:avLst/>
          </a:prstGeom>
          <a:noFill/>
          <a:ln>
            <a:noFill/>
          </a:ln>
        </p:spPr>
      </p:pic>
      <p:pic>
        <p:nvPicPr>
          <p:cNvPr id="35" name="Google Shape;931;p22" descr="Recurso 37.png">
            <a:extLst>
              <a:ext uri="{FF2B5EF4-FFF2-40B4-BE49-F238E27FC236}">
                <a16:creationId xmlns:a16="http://schemas.microsoft.com/office/drawing/2014/main" id="{EE7C3EF9-DAEC-7E1B-8024-34C35C4844BF}"/>
              </a:ext>
            </a:extLst>
          </p:cNvPr>
          <p:cNvPicPr preferRelativeResize="0">
            <a:picLocks noChangeAspect="1"/>
          </p:cNvPicPr>
          <p:nvPr/>
        </p:nvPicPr>
        <p:blipFill rotWithShape="1">
          <a:blip r:embed="rId12">
            <a:alphaModFix/>
          </a:blip>
          <a:srcRect b="18540"/>
          <a:stretch/>
        </p:blipFill>
        <p:spPr>
          <a:xfrm>
            <a:off x="1017060" y="4736070"/>
            <a:ext cx="288000" cy="293120"/>
          </a:xfrm>
          <a:prstGeom prst="rect">
            <a:avLst/>
          </a:prstGeom>
          <a:noFill/>
          <a:ln>
            <a:noFill/>
          </a:ln>
        </p:spPr>
      </p:pic>
      <p:pic>
        <p:nvPicPr>
          <p:cNvPr id="16" name="Google Shape;357;p9">
            <a:extLst>
              <a:ext uri="{FF2B5EF4-FFF2-40B4-BE49-F238E27FC236}">
                <a16:creationId xmlns:a16="http://schemas.microsoft.com/office/drawing/2014/main" id="{1921168C-AEDD-5C61-EE21-F22D4C602A4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0950" y="523489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222996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8ECD9-614D-80B4-A249-B62FB867CBDA}"/>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448A43D1-DE81-0ECA-CDF7-55723AAA2F88}"/>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AA2003D1-388F-7094-9BD3-68AE37199EF5}"/>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57F170FF-2EE8-4997-C08C-59C7F14B824F}"/>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42ECE6F9-4045-07FA-D16C-DB90FF08A85F}"/>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EE277243-11AB-4143-8170-3EF648EAC175}"/>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801E91D2-A3FA-E6CD-2648-DD26C5D4D172}"/>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A0D4F523-16E1-E4D1-A139-353EC38B9CC9}"/>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72701859-9EEB-A663-91F6-03D942B6812A}"/>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0F5CD1B2-5D75-FB07-C4AD-8F1155D3C670}"/>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9C7477EB-4A23-03E0-A1C7-F11B0A2761AA}"/>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E1ECB315-70B4-8C43-671A-58E2CFFA0AA7}"/>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11649E9F-454A-DBA7-F5F0-D8DBE9659D54}"/>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0B72EAA7-F586-E827-2CD6-2EA8D1DCC9D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24131EDB-4BB2-93B9-568D-6EE4CCF02A4C}"/>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86296A36-DDD6-1E9B-5CF9-277477C877D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CCE23838-8CE3-3444-1483-2689D298A51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5E6ED83-FDEE-D1B5-71F1-D327B0BD4B0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CFA1C843-7665-E146-67E5-C2526E1274E0}"/>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10A94B55-4E42-4BDD-E88D-C5AD3E52B38E}"/>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E570F061-5F94-2784-5AB2-BE999A01C46C}"/>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F4ADCFC2-C54F-A363-9899-AF389E4EEAC6}"/>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FC04A3D-E326-F9D9-2E06-0D585CA14D2B}"/>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7531936D-95CC-9FC5-6DAD-95F0CA2F733B}"/>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A328D831-78CF-E6EA-9190-60CAEA159852}"/>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B7026677-CA20-17B9-5F34-728C0CEAD74D}"/>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582AD2BE-B417-4705-82D5-52F3499D7051}"/>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9CC4C45C-9462-E1FA-6566-4888B7A9D36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C8358880-625A-F2A5-63D8-C2EA0AF5C4B7}"/>
              </a:ext>
            </a:extLst>
          </p:cNvPr>
          <p:cNvGraphicFramePr/>
          <p:nvPr/>
        </p:nvGraphicFramePr>
        <p:xfrm>
          <a:off x="4479039" y="1562052"/>
          <a:ext cx="7527600" cy="396638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Nare y sus afluentes, especialmente en los ríos Samaná, Guatapé,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900" dirty="0" err="1">
                          <a:latin typeface="Verdana" panose="020B0604030504040204" pitchFamily="34" charset="0"/>
                          <a:ea typeface="Verdana" panose="020B0604030504040204" pitchFamily="34" charset="0"/>
                        </a:rPr>
                        <a:t>Iraka</a:t>
                      </a:r>
                      <a:r>
                        <a:rPr lang="es-ES" sz="900" dirty="0">
                          <a:latin typeface="Verdana" panose="020B0604030504040204" pitchFamily="34" charset="0"/>
                          <a:ea typeface="Verdana" panose="020B0604030504040204" pitchFamily="34" charset="0"/>
                        </a:rPr>
                        <a:t> (Natalia),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a:t>
                      </a:r>
                    </a:p>
                  </a:txBody>
                  <a:tcPr marL="91428" marR="91428"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47120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Vegachi y Regla, y la quebrada La Malena, entre otros. Especial atención en los municipios de Yolombó, Vegachi, Maceo y Puerto Berrio (Antioquia). </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99488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Cimitarra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94413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9778032"/>
                  </a:ext>
                </a:extLst>
              </a:tr>
            </a:tbl>
          </a:graphicData>
        </a:graphic>
      </p:graphicFrame>
      <p:pic>
        <p:nvPicPr>
          <p:cNvPr id="24" name="Google Shape;931;p22" descr="Recurso 37.png">
            <a:extLst>
              <a:ext uri="{FF2B5EF4-FFF2-40B4-BE49-F238E27FC236}">
                <a16:creationId xmlns:a16="http://schemas.microsoft.com/office/drawing/2014/main" id="{B80224E3-4305-E8E0-A680-BC55923F6866}"/>
              </a:ext>
            </a:extLst>
          </p:cNvPr>
          <p:cNvPicPr preferRelativeResize="0">
            <a:picLocks noChangeAspect="1"/>
          </p:cNvPicPr>
          <p:nvPr/>
        </p:nvPicPr>
        <p:blipFill rotWithShape="1">
          <a:blip r:embed="rId12">
            <a:alphaModFix/>
          </a:blip>
          <a:srcRect b="18540"/>
          <a:stretch/>
        </p:blipFill>
        <p:spPr>
          <a:xfrm>
            <a:off x="1983451" y="3191760"/>
            <a:ext cx="288000" cy="293120"/>
          </a:xfrm>
          <a:prstGeom prst="rect">
            <a:avLst/>
          </a:prstGeom>
          <a:noFill/>
          <a:ln>
            <a:noFill/>
          </a:ln>
        </p:spPr>
      </p:pic>
      <p:pic>
        <p:nvPicPr>
          <p:cNvPr id="25" name="Google Shape;931;p22" descr="Recurso 37.png">
            <a:extLst>
              <a:ext uri="{FF2B5EF4-FFF2-40B4-BE49-F238E27FC236}">
                <a16:creationId xmlns:a16="http://schemas.microsoft.com/office/drawing/2014/main" id="{90D6C2D2-6313-B46A-4E99-DB3D29C1564C}"/>
              </a:ext>
            </a:extLst>
          </p:cNvPr>
          <p:cNvPicPr preferRelativeResize="0">
            <a:picLocks noChangeAspect="1"/>
          </p:cNvPicPr>
          <p:nvPr/>
        </p:nvPicPr>
        <p:blipFill rotWithShape="1">
          <a:blip r:embed="rId12">
            <a:alphaModFix/>
          </a:blip>
          <a:srcRect b="18540"/>
          <a:stretch/>
        </p:blipFill>
        <p:spPr>
          <a:xfrm>
            <a:off x="1453854" y="3601055"/>
            <a:ext cx="288000" cy="293120"/>
          </a:xfrm>
          <a:prstGeom prst="rect">
            <a:avLst/>
          </a:prstGeom>
          <a:noFill/>
          <a:ln>
            <a:noFill/>
          </a:ln>
        </p:spPr>
      </p:pic>
      <p:pic>
        <p:nvPicPr>
          <p:cNvPr id="22" name="Google Shape;931;p22" descr="Recurso 37.png">
            <a:extLst>
              <a:ext uri="{FF2B5EF4-FFF2-40B4-BE49-F238E27FC236}">
                <a16:creationId xmlns:a16="http://schemas.microsoft.com/office/drawing/2014/main" id="{DF23D570-2D06-909D-8E53-E821085FD5B7}"/>
              </a:ext>
            </a:extLst>
          </p:cNvPr>
          <p:cNvPicPr preferRelativeResize="0">
            <a:picLocks noChangeAspect="1"/>
          </p:cNvPicPr>
          <p:nvPr/>
        </p:nvPicPr>
        <p:blipFill rotWithShape="1">
          <a:blip r:embed="rId12">
            <a:alphaModFix/>
          </a:blip>
          <a:srcRect b="18540"/>
          <a:stretch/>
        </p:blipFill>
        <p:spPr>
          <a:xfrm>
            <a:off x="967794" y="4144693"/>
            <a:ext cx="288000" cy="293120"/>
          </a:xfrm>
          <a:prstGeom prst="rect">
            <a:avLst/>
          </a:prstGeom>
          <a:noFill/>
          <a:ln>
            <a:noFill/>
          </a:ln>
        </p:spPr>
      </p:pic>
      <p:pic>
        <p:nvPicPr>
          <p:cNvPr id="26" name="Google Shape;931;p22" descr="Recurso 37.png">
            <a:extLst>
              <a:ext uri="{FF2B5EF4-FFF2-40B4-BE49-F238E27FC236}">
                <a16:creationId xmlns:a16="http://schemas.microsoft.com/office/drawing/2014/main" id="{7D17559B-0D30-6730-A4BD-0BE3D07EC46D}"/>
              </a:ext>
            </a:extLst>
          </p:cNvPr>
          <p:cNvPicPr preferRelativeResize="0">
            <a:picLocks noChangeAspect="1"/>
          </p:cNvPicPr>
          <p:nvPr/>
        </p:nvPicPr>
        <p:blipFill rotWithShape="1">
          <a:blip r:embed="rId12">
            <a:alphaModFix/>
          </a:blip>
          <a:srcRect b="18540"/>
          <a:stretch/>
        </p:blipFill>
        <p:spPr>
          <a:xfrm>
            <a:off x="1508029" y="4826284"/>
            <a:ext cx="288000" cy="293120"/>
          </a:xfrm>
          <a:prstGeom prst="rect">
            <a:avLst/>
          </a:prstGeom>
          <a:noFill/>
          <a:ln>
            <a:noFill/>
          </a:ln>
        </p:spPr>
      </p:pic>
      <p:pic>
        <p:nvPicPr>
          <p:cNvPr id="29" name="Google Shape;358;p9">
            <a:extLst>
              <a:ext uri="{FF2B5EF4-FFF2-40B4-BE49-F238E27FC236}">
                <a16:creationId xmlns:a16="http://schemas.microsoft.com/office/drawing/2014/main" id="{1F9C427A-FB06-E7EA-B2F0-570BB8C15BF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822" y="368770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335A5CF3-4047-B3FB-CC5C-737E81137D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9822" y="437245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7;p9">
            <a:extLst>
              <a:ext uri="{FF2B5EF4-FFF2-40B4-BE49-F238E27FC236}">
                <a16:creationId xmlns:a16="http://schemas.microsoft.com/office/drawing/2014/main" id="{8A5A6E7C-947A-0100-0AD8-2A554F6E157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472" y="498446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3036;p14">
            <a:extLst>
              <a:ext uri="{FF2B5EF4-FFF2-40B4-BE49-F238E27FC236}">
                <a16:creationId xmlns:a16="http://schemas.microsoft.com/office/drawing/2014/main" id="{17072613-676F-55C4-66FF-37B16582C91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8;p9">
            <a:extLst>
              <a:ext uri="{FF2B5EF4-FFF2-40B4-BE49-F238E27FC236}">
                <a16:creationId xmlns:a16="http://schemas.microsoft.com/office/drawing/2014/main" id="{C8FFECBD-C634-BB16-CBB9-606BECF1C21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171" y="262110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8664687"/>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C1505-2567-1502-22EA-0FF9C8EDBF73}"/>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224A9A88-D724-0564-BBEB-1371320FE862}"/>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DD60B9D1-766F-E48C-28D1-10E5145AF1B4}"/>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1BBA5DFC-58A7-C2B5-8F6B-4C4B9FF21940}"/>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8A030B80-3F94-F916-1688-88CC8B0931DC}"/>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E36BBA5B-29B4-24FA-D7BF-41A775D61154}"/>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558A76BC-91D6-11FF-7F30-C0503E1D8E14}"/>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738C439E-79A5-C4AC-3495-1A618002A089}"/>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ED2A6A55-DEBE-EE42-B075-BDCD79A82AD1}"/>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CEA4042E-0DFA-E0D9-D94C-2C01B10DA373}"/>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F761B93A-772A-3434-DC75-0C19D6EBB49D}"/>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5A600BD5-1D4F-71B2-D513-A1B07ECBEB1E}"/>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84A52DBA-7E33-AA7E-BB86-448C4033A703}"/>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33FF0EF5-1E54-0E18-F213-F8CEEC7B654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A7192BBA-20F1-912E-3D85-0E4A82CC6390}"/>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7ADA1CD1-DC91-996D-EE41-1086E733F67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AE1DE76E-3E79-C227-333A-3FB985321798}"/>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335EF44-016A-1FE2-9D15-B627CB33999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002FB9C1-E087-674B-5BFA-F55769FE29C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51479C49-B610-B6BB-2059-12EBB3A1B2A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5A23134B-F9AE-4D2D-D145-26E7AE345CC9}"/>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C230C481-2836-8BCF-00FD-A04002C766F7}"/>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42DC1C6C-9B07-2B01-01AB-A25B287F94E7}"/>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EB6833DC-B828-F7FB-6530-0C79FDF06E78}"/>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3D929CA4-4BF1-C002-6163-D5674C6E64F5}"/>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E5EB02AE-1B2C-24FA-26A2-C16AF9B7E417}"/>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1AA73B52-DF8C-67CB-5D3D-4F5558D59A1F}"/>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8CAD3BF1-1FB2-D9B6-41A4-BDB9B25E037D}"/>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E7E829D2-44A4-B40C-A6A2-9BF2676391F6}"/>
              </a:ext>
            </a:extLst>
          </p:cNvPr>
          <p:cNvGraphicFramePr/>
          <p:nvPr/>
        </p:nvGraphicFramePr>
        <p:xfrm>
          <a:off x="4479039" y="1845272"/>
          <a:ext cx="7527600" cy="363660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Negro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9" marR="91419" marT="45424" marB="454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dirty="0">
                          <a:latin typeface="Verdana" panose="020B0604030504040204" pitchFamily="34" charset="0"/>
                          <a:ea typeface="Verdana" panose="020B0604030504040204" pitchFamily="34" charset="0"/>
                          <a:cs typeface="Arial Narrow"/>
                          <a:sym typeface="Arial Narrow"/>
                        </a:rPr>
                        <a:t>Probabilidad de crecientes súbitas del río Negro y sus aportantes, se recomienda especial atención en los ríos Bunque, Villeta, Tobia, Negro, Contador, Guaguaqui, Moras y Las Cañas, y las quebradas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Reyes, Amarilla, La Negra, La Chorrera, Agua Clara, La Papaya, Retama, Furatena y Honduras. Especial atención en los municipios de Villeta, Nimaima, Supatá, La Peña, San Francisco, Útica, La Vega, Caparrapí, Sasaima, Tobia, Guaduas</a:t>
                      </a:r>
                      <a:r>
                        <a:rPr lang="es-CO" sz="900" dirty="0">
                          <a:latin typeface="Verdana" panose="020B0604030504040204" pitchFamily="34" charset="0"/>
                          <a:ea typeface="Verdana" panose="020B0604030504040204" pitchFamily="34" charset="0"/>
                          <a:cs typeface="Arial Narrow"/>
                          <a:sym typeface="Arial Narrow"/>
                        </a:rPr>
                        <a:t>, Pacho, Villagómez, Quebradanegra y Yacopí (Cundinamarca). </a:t>
                      </a:r>
                      <a:endParaRPr lang="es-ES" sz="900" dirty="0">
                        <a:latin typeface="Verdana" panose="020B0604030504040204" pitchFamily="34" charset="0"/>
                        <a:ea typeface="Verdana" panose="020B0604030504040204" pitchFamily="34" charset="0"/>
                      </a:endParaRPr>
                    </a:p>
                  </a:txBody>
                  <a:tcPr marL="91419" marR="91419" marT="45424" marB="454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661927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93751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Crecientes súbitas en el nivel del río Carare en su parte media y baja y en sus aportantes, especialmente en la quebrada Toraba y el río Guayabito, a la altura de los municipios de Cimitarra y Puerto Parra (Santander). </a:t>
                      </a:r>
                      <a:endPar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1" marB="4568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4757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Opón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900" u="none" strike="noStrike" dirty="0" err="1">
                          <a:latin typeface="Verdana" panose="020B0604030504040204" pitchFamily="34" charset="0"/>
                          <a:ea typeface="Verdana" panose="020B0604030504040204" pitchFamily="34" charset="0"/>
                          <a:cs typeface="Arial Narrow"/>
                          <a:sym typeface="Arial Narrow"/>
                        </a:rPr>
                        <a:t>Bermelanola</a:t>
                      </a:r>
                      <a:r>
                        <a:rPr lang="es-CO" sz="9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Santa Helena, Puerto Parra y El Carmen del Chucuri (Santander). </a:t>
                      </a:r>
                      <a:endParaRPr lang="es-ES" sz="900" dirty="0">
                        <a:latin typeface="Verdana" panose="020B0604030504040204" pitchFamily="34" charset="0"/>
                        <a:ea typeface="Verdana" panose="020B0604030504040204" pitchFamily="34" charset="0"/>
                      </a:endParaRPr>
                    </a:p>
                  </a:txBody>
                  <a:tcPr marL="91454" marR="91454" marT="45682" marB="456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0603370"/>
                  </a:ext>
                </a:extLst>
              </a:tr>
            </a:tbl>
          </a:graphicData>
        </a:graphic>
      </p:graphicFrame>
      <p:pic>
        <p:nvPicPr>
          <p:cNvPr id="18" name="Google Shape;931;p22" descr="Recurso 37.png">
            <a:extLst>
              <a:ext uri="{FF2B5EF4-FFF2-40B4-BE49-F238E27FC236}">
                <a16:creationId xmlns:a16="http://schemas.microsoft.com/office/drawing/2014/main" id="{C2C13AA5-B332-E3C4-E5D3-77046B1282DA}"/>
              </a:ext>
            </a:extLst>
          </p:cNvPr>
          <p:cNvPicPr preferRelativeResize="0">
            <a:picLocks noChangeAspect="1"/>
          </p:cNvPicPr>
          <p:nvPr/>
        </p:nvPicPr>
        <p:blipFill rotWithShape="1">
          <a:blip r:embed="rId12">
            <a:alphaModFix/>
          </a:blip>
          <a:srcRect b="18540"/>
          <a:stretch/>
        </p:blipFill>
        <p:spPr>
          <a:xfrm>
            <a:off x="1727894" y="4208746"/>
            <a:ext cx="288000" cy="293120"/>
          </a:xfrm>
          <a:prstGeom prst="rect">
            <a:avLst/>
          </a:prstGeom>
          <a:noFill/>
          <a:ln>
            <a:noFill/>
          </a:ln>
        </p:spPr>
      </p:pic>
      <p:pic>
        <p:nvPicPr>
          <p:cNvPr id="26" name="Google Shape;931;p22" descr="Recurso 37.png">
            <a:extLst>
              <a:ext uri="{FF2B5EF4-FFF2-40B4-BE49-F238E27FC236}">
                <a16:creationId xmlns:a16="http://schemas.microsoft.com/office/drawing/2014/main" id="{5EB70F90-0101-BB8D-253E-60E311431620}"/>
              </a:ext>
            </a:extLst>
          </p:cNvPr>
          <p:cNvPicPr preferRelativeResize="0">
            <a:picLocks noChangeAspect="1"/>
          </p:cNvPicPr>
          <p:nvPr/>
        </p:nvPicPr>
        <p:blipFill rotWithShape="1">
          <a:blip r:embed="rId12">
            <a:alphaModFix/>
          </a:blip>
          <a:srcRect b="18540"/>
          <a:stretch/>
        </p:blipFill>
        <p:spPr>
          <a:xfrm>
            <a:off x="2156839" y="4269671"/>
            <a:ext cx="288000" cy="293120"/>
          </a:xfrm>
          <a:prstGeom prst="rect">
            <a:avLst/>
          </a:prstGeom>
          <a:noFill/>
          <a:ln>
            <a:noFill/>
          </a:ln>
        </p:spPr>
      </p:pic>
      <p:sp>
        <p:nvSpPr>
          <p:cNvPr id="29" name="Google Shape;3036;p14">
            <a:extLst>
              <a:ext uri="{FF2B5EF4-FFF2-40B4-BE49-F238E27FC236}">
                <a16:creationId xmlns:a16="http://schemas.microsoft.com/office/drawing/2014/main" id="{26E38E95-B409-FA4A-4D5A-DE5652E621B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6" name="Google Shape;357;p9">
            <a:extLst>
              <a:ext uri="{FF2B5EF4-FFF2-40B4-BE49-F238E27FC236}">
                <a16:creationId xmlns:a16="http://schemas.microsoft.com/office/drawing/2014/main" id="{2ABC7D0F-89C6-E0FF-63B9-913EFB5F4766}"/>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506" y="269907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931;p22" descr="Recurso 37.png">
            <a:extLst>
              <a:ext uri="{FF2B5EF4-FFF2-40B4-BE49-F238E27FC236}">
                <a16:creationId xmlns:a16="http://schemas.microsoft.com/office/drawing/2014/main" id="{BFA900FC-AC12-7581-5DF6-D98E32B2FF1C}"/>
              </a:ext>
            </a:extLst>
          </p:cNvPr>
          <p:cNvPicPr preferRelativeResize="0">
            <a:picLocks noChangeAspect="1"/>
          </p:cNvPicPr>
          <p:nvPr/>
        </p:nvPicPr>
        <p:blipFill rotWithShape="1">
          <a:blip r:embed="rId12">
            <a:alphaModFix/>
          </a:blip>
          <a:srcRect b="18540"/>
          <a:stretch/>
        </p:blipFill>
        <p:spPr>
          <a:xfrm>
            <a:off x="1742682" y="5218199"/>
            <a:ext cx="288000" cy="293120"/>
          </a:xfrm>
          <a:prstGeom prst="rect">
            <a:avLst/>
          </a:prstGeom>
          <a:noFill/>
          <a:ln>
            <a:noFill/>
          </a:ln>
        </p:spPr>
      </p:pic>
      <p:pic>
        <p:nvPicPr>
          <p:cNvPr id="23" name="Google Shape;358;p9">
            <a:extLst>
              <a:ext uri="{FF2B5EF4-FFF2-40B4-BE49-F238E27FC236}">
                <a16:creationId xmlns:a16="http://schemas.microsoft.com/office/drawing/2014/main" id="{7AD745E7-FEFF-9269-DB5A-53BD90539AD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4856" y="492256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630E1628-DE4D-3A58-E560-82DC87CF3573}"/>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506" y="364474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7;p9">
            <a:extLst>
              <a:ext uri="{FF2B5EF4-FFF2-40B4-BE49-F238E27FC236}">
                <a16:creationId xmlns:a16="http://schemas.microsoft.com/office/drawing/2014/main" id="{CF0F5F40-DDBF-20C3-E066-67F95EABFC6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8506" y="429035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932;p22" descr="Recurso 31.png">
            <a:extLst>
              <a:ext uri="{FF2B5EF4-FFF2-40B4-BE49-F238E27FC236}">
                <a16:creationId xmlns:a16="http://schemas.microsoft.com/office/drawing/2014/main" id="{6A69E60D-FAFD-5B15-CF75-4A05E51B9B54}"/>
              </a:ext>
            </a:extLst>
          </p:cNvPr>
          <p:cNvPicPr preferRelativeResize="0">
            <a:picLocks noChangeAspect="1"/>
          </p:cNvPicPr>
          <p:nvPr/>
        </p:nvPicPr>
        <p:blipFill rotWithShape="1">
          <a:blip r:embed="rId13">
            <a:alphaModFix/>
          </a:blip>
          <a:srcRect l="11144" r="26973"/>
          <a:stretch/>
        </p:blipFill>
        <p:spPr>
          <a:xfrm>
            <a:off x="2103931" y="3735134"/>
            <a:ext cx="288000" cy="260853"/>
          </a:xfrm>
          <a:prstGeom prst="rect">
            <a:avLst/>
          </a:prstGeom>
          <a:noFill/>
          <a:ln>
            <a:noFill/>
          </a:ln>
        </p:spPr>
      </p:pic>
      <p:pic>
        <p:nvPicPr>
          <p:cNvPr id="28" name="Google Shape;932;p22" descr="Recurso 31.png">
            <a:extLst>
              <a:ext uri="{FF2B5EF4-FFF2-40B4-BE49-F238E27FC236}">
                <a16:creationId xmlns:a16="http://schemas.microsoft.com/office/drawing/2014/main" id="{5AFC7FCE-3312-29AC-2631-CC6782999EED}"/>
              </a:ext>
            </a:extLst>
          </p:cNvPr>
          <p:cNvPicPr preferRelativeResize="0">
            <a:picLocks noChangeAspect="1"/>
          </p:cNvPicPr>
          <p:nvPr/>
        </p:nvPicPr>
        <p:blipFill rotWithShape="1">
          <a:blip r:embed="rId13">
            <a:alphaModFix/>
          </a:blip>
          <a:srcRect l="11144" r="26973"/>
          <a:stretch/>
        </p:blipFill>
        <p:spPr>
          <a:xfrm>
            <a:off x="2444839" y="3437088"/>
            <a:ext cx="288000" cy="260853"/>
          </a:xfrm>
          <a:prstGeom prst="rect">
            <a:avLst/>
          </a:prstGeom>
          <a:noFill/>
          <a:ln>
            <a:noFill/>
          </a:ln>
        </p:spPr>
      </p:pic>
    </p:spTree>
    <p:extLst>
      <p:ext uri="{BB962C8B-B14F-4D97-AF65-F5344CB8AC3E}">
        <p14:creationId xmlns:p14="http://schemas.microsoft.com/office/powerpoint/2010/main" val="273416841"/>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00672-C1F8-9DE2-8BAE-4FDC79390220}"/>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E49D4FF4-0E8B-9CC0-4406-9FB2D46ED89D}"/>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4" name="Google Shape;347;p9" descr="Recurso 25.png">
            <a:extLst>
              <a:ext uri="{FF2B5EF4-FFF2-40B4-BE49-F238E27FC236}">
                <a16:creationId xmlns:a16="http://schemas.microsoft.com/office/drawing/2014/main" id="{A178642F-34D8-1EA5-458E-5CC11B468248}"/>
              </a:ext>
            </a:extLst>
          </p:cNvPr>
          <p:cNvSpPr>
            <a:spLocks noChangeAspect="1" noChangeArrowheads="1"/>
          </p:cNvSpPr>
          <p:nvPr/>
        </p:nvSpPr>
        <p:spPr bwMode="auto">
          <a:xfrm>
            <a:off x="-617538" y="4735513"/>
            <a:ext cx="471488"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45" name="Google Shape;348;p9">
            <a:extLst>
              <a:ext uri="{FF2B5EF4-FFF2-40B4-BE49-F238E27FC236}">
                <a16:creationId xmlns:a16="http://schemas.microsoft.com/office/drawing/2014/main" id="{B3F48164-3E50-B0D0-40E8-DEAA2C132AE7}"/>
              </a:ext>
            </a:extLst>
          </p:cNvPr>
          <p:cNvSpPr>
            <a:spLocks noChangeAspect="1" noChangeArrowheads="1"/>
          </p:cNvSpPr>
          <p:nvPr/>
        </p:nvSpPr>
        <p:spPr bwMode="auto">
          <a:xfrm>
            <a:off x="-525463" y="1004888"/>
            <a:ext cx="373063"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6" name="Google Shape;349;p9">
            <a:extLst>
              <a:ext uri="{FF2B5EF4-FFF2-40B4-BE49-F238E27FC236}">
                <a16:creationId xmlns:a16="http://schemas.microsoft.com/office/drawing/2014/main" id="{54BBD2BC-60E7-DCF5-023E-7C1A47BE5DD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7" name="Google Shape;350;p9">
            <a:extLst>
              <a:ext uri="{FF2B5EF4-FFF2-40B4-BE49-F238E27FC236}">
                <a16:creationId xmlns:a16="http://schemas.microsoft.com/office/drawing/2014/main" id="{9F8A0A23-652A-CA9E-0333-25ECA5ACCBCD}"/>
              </a:ext>
            </a:extLst>
          </p:cNvPr>
          <p:cNvSpPr>
            <a:spLocks noChangeAspect="1" noChangeArrowheads="1"/>
          </p:cNvSpPr>
          <p:nvPr/>
        </p:nvSpPr>
        <p:spPr bwMode="auto">
          <a:xfrm>
            <a:off x="-558800" y="3035300"/>
            <a:ext cx="4238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8" name="Google Shape;351;p9" descr="Recurso 32.png">
            <a:extLst>
              <a:ext uri="{FF2B5EF4-FFF2-40B4-BE49-F238E27FC236}">
                <a16:creationId xmlns:a16="http://schemas.microsoft.com/office/drawing/2014/main" id="{A4832563-F30A-CA77-98C5-6A11E5A01604}"/>
              </a:ext>
            </a:extLst>
          </p:cNvPr>
          <p:cNvSpPr>
            <a:spLocks noChangeAspect="1" noChangeArrowheads="1"/>
          </p:cNvSpPr>
          <p:nvPr/>
        </p:nvSpPr>
        <p:spPr bwMode="auto">
          <a:xfrm>
            <a:off x="-547688" y="2625725"/>
            <a:ext cx="404813"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49" name="Google Shape;352;p9">
            <a:extLst>
              <a:ext uri="{FF2B5EF4-FFF2-40B4-BE49-F238E27FC236}">
                <a16:creationId xmlns:a16="http://schemas.microsoft.com/office/drawing/2014/main" id="{E9B6345F-E3A6-9481-11CD-7704475C34E4}"/>
              </a:ext>
            </a:extLst>
          </p:cNvPr>
          <p:cNvSpPr>
            <a:spLocks noChangeAspect="1" noChangeArrowheads="1"/>
          </p:cNvSpPr>
          <p:nvPr/>
        </p:nvSpPr>
        <p:spPr bwMode="auto">
          <a:xfrm>
            <a:off x="-523875" y="2236788"/>
            <a:ext cx="3794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0" name="Google Shape;353;p9" descr="Recurso 37.png">
            <a:extLst>
              <a:ext uri="{FF2B5EF4-FFF2-40B4-BE49-F238E27FC236}">
                <a16:creationId xmlns:a16="http://schemas.microsoft.com/office/drawing/2014/main" id="{43332E14-2744-A73D-815E-E06A13471F1B}"/>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3851" name="Google Shape;354;p9" descr="Recurso 31.png">
            <a:extLst>
              <a:ext uri="{FF2B5EF4-FFF2-40B4-BE49-F238E27FC236}">
                <a16:creationId xmlns:a16="http://schemas.microsoft.com/office/drawing/2014/main" id="{FDFA6161-2DB7-8741-3ADD-06D078A044AE}"/>
              </a:ext>
            </a:extLst>
          </p:cNvPr>
          <p:cNvSpPr>
            <a:spLocks noChangeAspect="1" noChangeArrowheads="1"/>
          </p:cNvSpPr>
          <p:nvPr/>
        </p:nvSpPr>
        <p:spPr bwMode="auto">
          <a:xfrm>
            <a:off x="-547688" y="1847850"/>
            <a:ext cx="3873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2" name="Google Shape;357;p9">
            <a:extLst>
              <a:ext uri="{FF2B5EF4-FFF2-40B4-BE49-F238E27FC236}">
                <a16:creationId xmlns:a16="http://schemas.microsoft.com/office/drawing/2014/main" id="{8698F683-E2E9-DE1D-1866-AB2BBA3E6EF1}"/>
              </a:ext>
            </a:extLst>
          </p:cNvPr>
          <p:cNvSpPr>
            <a:spLocks noChangeAspect="1" noChangeArrowheads="1"/>
          </p:cNvSpPr>
          <p:nvPr/>
        </p:nvSpPr>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3" name="Google Shape;358;p9">
            <a:extLst>
              <a:ext uri="{FF2B5EF4-FFF2-40B4-BE49-F238E27FC236}">
                <a16:creationId xmlns:a16="http://schemas.microsoft.com/office/drawing/2014/main" id="{B26C22D8-2604-00CD-F4B8-7947AC7D5308}"/>
              </a:ext>
            </a:extLst>
          </p:cNvPr>
          <p:cNvSpPr>
            <a:spLocks noChangeAspect="1" noChangeArrowheads="1"/>
          </p:cNvSpPr>
          <p:nvPr/>
        </p:nvSpPr>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4" name="Google Shape;150;p1" descr="Recurso 25.png">
            <a:extLst>
              <a:ext uri="{FF2B5EF4-FFF2-40B4-BE49-F238E27FC236}">
                <a16:creationId xmlns:a16="http://schemas.microsoft.com/office/drawing/2014/main" id="{511FDDBC-2685-34DF-9D73-DE81031B7EE1}"/>
              </a:ext>
            </a:extLst>
          </p:cNvPr>
          <p:cNvSpPr>
            <a:spLocks noChangeAspect="1" noChangeArrowheads="1"/>
          </p:cNvSpPr>
          <p:nvPr/>
        </p:nvSpPr>
        <p:spPr bwMode="auto">
          <a:xfrm>
            <a:off x="-635000" y="4764088"/>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5" name="Google Shape;158;p1" descr="Recurso 37.png">
            <a:extLst>
              <a:ext uri="{FF2B5EF4-FFF2-40B4-BE49-F238E27FC236}">
                <a16:creationId xmlns:a16="http://schemas.microsoft.com/office/drawing/2014/main" id="{0BC6D283-1A65-7258-7609-7327C591F9B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63856" name="Google Shape;5325;p223">
            <a:extLst>
              <a:ext uri="{FF2B5EF4-FFF2-40B4-BE49-F238E27FC236}">
                <a16:creationId xmlns:a16="http://schemas.microsoft.com/office/drawing/2014/main" id="{2B3F5B5C-589E-4078-F72E-C0CA4E22B205}"/>
              </a:ext>
            </a:extLst>
          </p:cNvPr>
          <p:cNvSpPr>
            <a:spLocks noChangeAspect="1" noChangeArrowheads="1"/>
          </p:cNvSpPr>
          <p:nvPr/>
        </p:nvSpPr>
        <p:spPr bwMode="auto">
          <a:xfrm>
            <a:off x="-647700" y="41084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7" name="Google Shape;353;p9" descr="Recurso 37.png">
            <a:extLst>
              <a:ext uri="{FF2B5EF4-FFF2-40B4-BE49-F238E27FC236}">
                <a16:creationId xmlns:a16="http://schemas.microsoft.com/office/drawing/2014/main" id="{2D2AC37C-4FF3-0A00-1144-554FAEAA59C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9" name="Google Shape;357;p9">
            <a:extLst>
              <a:ext uri="{FF2B5EF4-FFF2-40B4-BE49-F238E27FC236}">
                <a16:creationId xmlns:a16="http://schemas.microsoft.com/office/drawing/2014/main" id="{37DC5BF9-8A77-7B4F-9229-33C9C5BD63F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85BE183A-7584-2FB6-AEFF-9F727B1B774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0;p1" descr="Recurso 25.png">
            <a:extLst>
              <a:ext uri="{FF2B5EF4-FFF2-40B4-BE49-F238E27FC236}">
                <a16:creationId xmlns:a16="http://schemas.microsoft.com/office/drawing/2014/main" id="{0A8E3C23-A26E-D2C0-48B0-83981CE2BF2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5325;p223">
            <a:extLst>
              <a:ext uri="{FF2B5EF4-FFF2-40B4-BE49-F238E27FC236}">
                <a16:creationId xmlns:a16="http://schemas.microsoft.com/office/drawing/2014/main" id="{B5E26CF7-A4E9-41DE-01DC-430C77A97CF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927;p22">
            <a:extLst>
              <a:ext uri="{FF2B5EF4-FFF2-40B4-BE49-F238E27FC236}">
                <a16:creationId xmlns:a16="http://schemas.microsoft.com/office/drawing/2014/main" id="{47A38A9F-D031-C4FD-7D7F-CE63B2C5C896}"/>
              </a:ext>
            </a:extLst>
          </p:cNvPr>
          <p:cNvPicPr preferRelativeResize="0">
            <a:picLocks noChangeAspect="1"/>
          </p:cNvPicPr>
          <p:nvPr/>
        </p:nvPicPr>
        <p:blipFill rotWithShape="1">
          <a:blip r:embed="rId8">
            <a:alphaModFix/>
          </a:blip>
          <a:srcRect/>
          <a:stretch/>
        </p:blipFill>
        <p:spPr>
          <a:xfrm>
            <a:off x="-503538" y="1259456"/>
            <a:ext cx="288000" cy="270843"/>
          </a:xfrm>
          <a:prstGeom prst="rect">
            <a:avLst/>
          </a:prstGeom>
          <a:noFill/>
          <a:ln>
            <a:noFill/>
          </a:ln>
        </p:spPr>
      </p:pic>
      <p:pic>
        <p:nvPicPr>
          <p:cNvPr id="3" name="Google Shape;928;p22">
            <a:extLst>
              <a:ext uri="{FF2B5EF4-FFF2-40B4-BE49-F238E27FC236}">
                <a16:creationId xmlns:a16="http://schemas.microsoft.com/office/drawing/2014/main" id="{49EAA0A9-6534-6C11-117F-0F41480E3447}"/>
              </a:ext>
            </a:extLst>
          </p:cNvPr>
          <p:cNvPicPr preferRelativeResize="0">
            <a:picLocks noChangeAspect="1"/>
          </p:cNvPicPr>
          <p:nvPr/>
        </p:nvPicPr>
        <p:blipFill rotWithShape="1">
          <a:blip r:embed="rId9">
            <a:alphaModFix/>
          </a:blip>
          <a:srcRect/>
          <a:stretch/>
        </p:blipFill>
        <p:spPr>
          <a:xfrm>
            <a:off x="-495600" y="1708718"/>
            <a:ext cx="288000" cy="281600"/>
          </a:xfrm>
          <a:prstGeom prst="rect">
            <a:avLst/>
          </a:prstGeom>
          <a:noFill/>
          <a:ln>
            <a:noFill/>
          </a:ln>
        </p:spPr>
      </p:pic>
      <p:pic>
        <p:nvPicPr>
          <p:cNvPr id="4" name="Google Shape;929;p22" descr="Recurso 32.png">
            <a:extLst>
              <a:ext uri="{FF2B5EF4-FFF2-40B4-BE49-F238E27FC236}">
                <a16:creationId xmlns:a16="http://schemas.microsoft.com/office/drawing/2014/main" id="{A799792C-017E-57A1-E2C1-1C9DA920F144}"/>
              </a:ext>
            </a:extLst>
          </p:cNvPr>
          <p:cNvPicPr preferRelativeResize="0">
            <a:picLocks noChangeAspect="1"/>
          </p:cNvPicPr>
          <p:nvPr/>
        </p:nvPicPr>
        <p:blipFill rotWithShape="1">
          <a:blip r:embed="rId10">
            <a:alphaModFix/>
          </a:blip>
          <a:srcRect l="9354"/>
          <a:stretch/>
        </p:blipFill>
        <p:spPr>
          <a:xfrm>
            <a:off x="-525763" y="3066031"/>
            <a:ext cx="288000" cy="249449"/>
          </a:xfrm>
          <a:prstGeom prst="rect">
            <a:avLst/>
          </a:prstGeom>
          <a:noFill/>
          <a:ln>
            <a:noFill/>
          </a:ln>
        </p:spPr>
      </p:pic>
      <p:pic>
        <p:nvPicPr>
          <p:cNvPr id="5" name="Google Shape;930;p22">
            <a:extLst>
              <a:ext uri="{FF2B5EF4-FFF2-40B4-BE49-F238E27FC236}">
                <a16:creationId xmlns:a16="http://schemas.microsoft.com/office/drawing/2014/main" id="{16021B63-4BBE-FBCC-5602-18D31E2957BD}"/>
              </a:ext>
            </a:extLst>
          </p:cNvPr>
          <p:cNvPicPr preferRelativeResize="0">
            <a:picLocks noChangeAspect="1"/>
          </p:cNvPicPr>
          <p:nvPr/>
        </p:nvPicPr>
        <p:blipFill rotWithShape="1">
          <a:blip r:embed="rId11">
            <a:alphaModFix/>
          </a:blip>
          <a:srcRect r="14566" b="27230"/>
          <a:stretch/>
        </p:blipFill>
        <p:spPr>
          <a:xfrm>
            <a:off x="-503538" y="2602480"/>
            <a:ext cx="288000" cy="278360"/>
          </a:xfrm>
          <a:prstGeom prst="rect">
            <a:avLst/>
          </a:prstGeom>
          <a:noFill/>
          <a:ln>
            <a:noFill/>
          </a:ln>
        </p:spPr>
      </p:pic>
      <p:pic>
        <p:nvPicPr>
          <p:cNvPr id="6" name="Google Shape;931;p22" descr="Recurso 37.png">
            <a:extLst>
              <a:ext uri="{FF2B5EF4-FFF2-40B4-BE49-F238E27FC236}">
                <a16:creationId xmlns:a16="http://schemas.microsoft.com/office/drawing/2014/main" id="{2161EE09-41CB-967E-16F8-B8831304ED8A}"/>
              </a:ext>
            </a:extLst>
          </p:cNvPr>
          <p:cNvPicPr preferRelativeResize="0">
            <a:picLocks noChangeAspect="1"/>
          </p:cNvPicPr>
          <p:nvPr/>
        </p:nvPicPr>
        <p:blipFill rotWithShape="1">
          <a:blip r:embed="rId12">
            <a:alphaModFix/>
          </a:blip>
          <a:srcRect b="18540"/>
          <a:stretch/>
        </p:blipFill>
        <p:spPr>
          <a:xfrm>
            <a:off x="-495600" y="794318"/>
            <a:ext cx="288000" cy="293120"/>
          </a:xfrm>
          <a:prstGeom prst="rect">
            <a:avLst/>
          </a:prstGeom>
          <a:noFill/>
          <a:ln>
            <a:noFill/>
          </a:ln>
        </p:spPr>
      </p:pic>
      <p:pic>
        <p:nvPicPr>
          <p:cNvPr id="8" name="Google Shape;932;p22" descr="Recurso 31.png">
            <a:extLst>
              <a:ext uri="{FF2B5EF4-FFF2-40B4-BE49-F238E27FC236}">
                <a16:creationId xmlns:a16="http://schemas.microsoft.com/office/drawing/2014/main" id="{C0AB8934-CE6C-0936-2B27-5B304B77FD48}"/>
              </a:ext>
            </a:extLst>
          </p:cNvPr>
          <p:cNvPicPr preferRelativeResize="0">
            <a:picLocks noChangeAspect="1"/>
          </p:cNvPicPr>
          <p:nvPr/>
        </p:nvPicPr>
        <p:blipFill rotWithShape="1">
          <a:blip r:embed="rId13">
            <a:alphaModFix/>
          </a:blip>
          <a:srcRect l="11144" r="26973"/>
          <a:stretch/>
        </p:blipFill>
        <p:spPr>
          <a:xfrm>
            <a:off x="-517825" y="2154806"/>
            <a:ext cx="288000" cy="260853"/>
          </a:xfrm>
          <a:prstGeom prst="rect">
            <a:avLst/>
          </a:prstGeom>
          <a:noFill/>
          <a:ln>
            <a:noFill/>
          </a:ln>
        </p:spPr>
      </p:pic>
      <p:pic>
        <p:nvPicPr>
          <p:cNvPr id="12" name="Google Shape;933;p22">
            <a:extLst>
              <a:ext uri="{FF2B5EF4-FFF2-40B4-BE49-F238E27FC236}">
                <a16:creationId xmlns:a16="http://schemas.microsoft.com/office/drawing/2014/main" id="{322113C5-DBC1-2202-7B82-93362A49150E}"/>
              </a:ext>
            </a:extLst>
          </p:cNvPr>
          <p:cNvPicPr preferRelativeResize="0">
            <a:picLocks noChangeAspect="1"/>
          </p:cNvPicPr>
          <p:nvPr/>
        </p:nvPicPr>
        <p:blipFill rotWithShape="1">
          <a:blip r:embed="rId14">
            <a:alphaModFix/>
          </a:blip>
          <a:srcRect/>
          <a:stretch/>
        </p:blipFill>
        <p:spPr>
          <a:xfrm>
            <a:off x="-541638" y="3497831"/>
            <a:ext cx="288000" cy="237303"/>
          </a:xfrm>
          <a:prstGeom prst="rect">
            <a:avLst/>
          </a:prstGeom>
          <a:noFill/>
          <a:ln>
            <a:noFill/>
          </a:ln>
        </p:spPr>
      </p:pic>
      <p:pic>
        <p:nvPicPr>
          <p:cNvPr id="15" name="Google Shape;1838;p74" descr="Recurso 39.png">
            <a:extLst>
              <a:ext uri="{FF2B5EF4-FFF2-40B4-BE49-F238E27FC236}">
                <a16:creationId xmlns:a16="http://schemas.microsoft.com/office/drawing/2014/main" id="{7978B058-AD7D-ED6D-6647-984884445A4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25295" y="7103047"/>
            <a:ext cx="30781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320C8C61-76ED-DC81-1276-CB0DBE5D5691}"/>
              </a:ext>
            </a:extLst>
          </p:cNvPr>
          <p:cNvGraphicFramePr/>
          <p:nvPr/>
        </p:nvGraphicFramePr>
        <p:xfrm>
          <a:off x="4479039" y="1089945"/>
          <a:ext cx="7527600" cy="513423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a:t>
                      </a:r>
                      <a:r>
                        <a:rPr lang="es-CO" sz="900" dirty="0">
                          <a:latin typeface="Verdana" panose="020B0604030504040204" pitchFamily="34" charset="0"/>
                          <a:ea typeface="Verdana" panose="020B0604030504040204" pitchFamily="34" charset="0"/>
                          <a:cs typeface="Arial Narrow"/>
                          <a:sym typeface="Arial Narrow"/>
                        </a:rPr>
                        <a:t>especialmente</a:t>
                      </a:r>
                      <a:r>
                        <a:rPr lang="es-CO" sz="900" u="none" strike="noStrike" dirty="0">
                          <a:latin typeface="Verdana" panose="020B0604030504040204" pitchFamily="34" charset="0"/>
                          <a:ea typeface="Verdana" panose="020B0604030504040204" pitchFamily="34" charset="0"/>
                          <a:cs typeface="Arial Narrow"/>
                          <a:sym typeface="Arial Narrow"/>
                        </a:rPr>
                        <a:t>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900" b="0" u="none" strike="noStrike" cap="none" dirty="0" err="1">
                          <a:latin typeface="Verdana" panose="020B0604030504040204" pitchFamily="34" charset="0"/>
                          <a:ea typeface="Verdana" panose="020B0604030504040204" pitchFamily="34" charset="0"/>
                          <a:cs typeface="Arial Narrow"/>
                          <a:sym typeface="Arial Narrow"/>
                        </a:rPr>
                        <a:t>Jupal</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Cedaba</a:t>
                      </a:r>
                      <a:r>
                        <a:rPr lang="es-CO" sz="900" b="0" u="none" strike="noStrike" cap="none" dirty="0">
                          <a:latin typeface="Verdana" panose="020B0604030504040204" pitchFamily="34" charset="0"/>
                          <a:ea typeface="Verdana" panose="020B0604030504040204" pitchFamily="34" charset="0"/>
                          <a:cs typeface="Arial Narrow"/>
                          <a:sym typeface="Arial Narrow"/>
                        </a:rPr>
                        <a:t> y</a:t>
                      </a:r>
                      <a:r>
                        <a:rPr lang="es-CO" sz="900" u="none" strike="noStrike" dirty="0">
                          <a:latin typeface="Verdana" panose="020B0604030504040204" pitchFamily="34" charset="0"/>
                          <a:ea typeface="Verdana" panose="020B0604030504040204" pitchFamily="34" charset="0"/>
                          <a:cs typeface="Arial Narrow"/>
                          <a:sym typeface="Arial Narrow"/>
                        </a:rPr>
                        <a:t> las quebradas La Honda y Favitera. Se recomienda especial atención a la altura de los municipios de Ubaté, Fúquene (Cundinamarca),  Chiquinquirá, Saboya, Chitaraque, </a:t>
                      </a:r>
                      <a:r>
                        <a:rPr lang="es-CO" sz="900" b="0" u="none" strike="noStrike" cap="none" dirty="0">
                          <a:latin typeface="Verdana" panose="020B0604030504040204" pitchFamily="34" charset="0"/>
                          <a:ea typeface="Verdana" panose="020B0604030504040204" pitchFamily="34" charset="0"/>
                          <a:cs typeface="Arial Narrow"/>
                          <a:sym typeface="Arial Narrow"/>
                        </a:rPr>
                        <a:t>Arcabuco, Villa de Leyva, </a:t>
                      </a:r>
                      <a:r>
                        <a:rPr lang="es-CO" sz="900" b="0" u="none" strike="noStrike" cap="none" dirty="0" err="1">
                          <a:latin typeface="Verdana" panose="020B0604030504040204" pitchFamily="34" charset="0"/>
                          <a:ea typeface="Verdana" panose="020B0604030504040204" pitchFamily="34" charset="0"/>
                          <a:cs typeface="Arial Narrow"/>
                          <a:sym typeface="Arial Narrow"/>
                        </a:rPr>
                        <a:t>Guachantivá</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Saboyá</a:t>
                      </a:r>
                      <a:r>
                        <a:rPr lang="es-CO" sz="900" b="0" u="none" strike="noStrike" cap="none" dirty="0">
                          <a:latin typeface="Verdana" panose="020B0604030504040204" pitchFamily="34" charset="0"/>
                          <a:ea typeface="Verdana" panose="020B0604030504040204" pitchFamily="34" charset="0"/>
                          <a:cs typeface="Arial Narrow"/>
                          <a:sym typeface="Arial Narrow"/>
                        </a:rPr>
                        <a:t>, Santa Sofía, Moniquirá</a:t>
                      </a:r>
                      <a:r>
                        <a:rPr lang="es-CO" sz="900" u="none" strike="noStrike" dirty="0">
                          <a:latin typeface="Verdana" panose="020B0604030504040204" pitchFamily="34" charset="0"/>
                          <a:ea typeface="Verdana" panose="020B0604030504040204" pitchFamily="34" charset="0"/>
                          <a:cs typeface="Arial Narrow"/>
                          <a:sym typeface="Arial Narrow"/>
                        </a:rPr>
                        <a:t> (Boyacá), Barbosa</a:t>
                      </a:r>
                      <a:r>
                        <a:rPr lang="es-CO" sz="900" b="0" u="none" strike="noStrike" cap="none" dirty="0">
                          <a:latin typeface="Verdana" panose="020B0604030504040204" pitchFamily="34" charset="0"/>
                          <a:ea typeface="Verdana" panose="020B0604030504040204" pitchFamily="34" charset="0"/>
                          <a:cs typeface="Arial Narrow"/>
                          <a:sym typeface="Arial Narrow"/>
                        </a:rPr>
                        <a:t>, Puente Nacional, </a:t>
                      </a:r>
                      <a:r>
                        <a:rPr lang="es-CO" sz="900" u="none" strike="noStrike" dirty="0">
                          <a:latin typeface="Verdana" panose="020B0604030504040204" pitchFamily="34" charset="0"/>
                          <a:ea typeface="Verdana" panose="020B0604030504040204" pitchFamily="34" charset="0"/>
                          <a:cs typeface="Arial Narrow"/>
                          <a:sym typeface="Arial Narrow"/>
                        </a:rPr>
                        <a:t>Guadalupe, Oiba, Suata, Güepsa, San Benito, Simacota, </a:t>
                      </a:r>
                      <a:r>
                        <a:rPr lang="es-CO" sz="900" b="0" u="none" strike="noStrike" cap="none" dirty="0">
                          <a:latin typeface="Verdana" panose="020B0604030504040204" pitchFamily="34" charset="0"/>
                          <a:ea typeface="Verdana" panose="020B0604030504040204" pitchFamily="34" charset="0"/>
                          <a:cs typeface="Arial Narrow"/>
                          <a:sym typeface="Arial Narrow"/>
                        </a:rPr>
                        <a:t>Socorro, Palmar, Cabrera, Galán y Villanueva (Santander).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93751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súbitas en el río Fonce y sus afluentes, especialmente las quebradas Curití, Pozo Azul, Las Américas y río Mogoticos. Se recomienda especial atención a la altura de los municipios de Mogotes, Charalá, San Gil, Curití y Páramo (Santander).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47576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Sogamoso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b="0" u="none" strike="noStrike" cap="none" dirty="0">
                          <a:latin typeface="Verdana" panose="020B0604030504040204" pitchFamily="34" charset="0"/>
                          <a:ea typeface="Verdana" panose="020B0604030504040204" pitchFamily="34" charset="0"/>
                          <a:cs typeface="Arial Narrow"/>
                          <a:sym typeface="Arial Narrow"/>
                        </a:rPr>
                        <a:t>Probabilidad de crecientes súbita en el río Sogamoso y sus afluentes. Estar atentos a la altura de los municipios Piedecuesta, Los Santos, Girón y Zapatoca.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1" marR="91461" marT="45764" marB="4576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1878702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Crecientes súbitas en el río Lebrija y sus aportantes. Especial atención en los ríos Cáchira, Oro, Charta, Florida Blanca, San Pablo, El Playón, Hato y las quebradas Vega de Oro en el municipio de Cáchira (Norte de Santander) y San Alberto a la altura de los municipios de Sabana de Torres, Bucaramanga, Floridablanca, Piedecuesta, Girón y Rionegro (Santander). </a:t>
                      </a:r>
                      <a:endParaRPr lang="es-ES" sz="900" dirty="0">
                        <a:latin typeface="Verdana" panose="020B0604030504040204" pitchFamily="34" charset="0"/>
                        <a:ea typeface="Verdana" panose="020B0604030504040204" pitchFamily="34" charset="0"/>
                      </a:endParaRPr>
                    </a:p>
                  </a:txBody>
                  <a:tcPr marL="91445" marR="91445" marT="45397" marB="453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052130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(Brazo Morales)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a:t>
                      </a:r>
                    </a:p>
                  </a:txBody>
                  <a:tcPr marL="91454" marR="91454" marT="45817" marB="458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67334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El Carmen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Buturama.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0916739"/>
                  </a:ext>
                </a:extLst>
              </a:tr>
            </a:tbl>
          </a:graphicData>
        </a:graphic>
      </p:graphicFrame>
      <p:pic>
        <p:nvPicPr>
          <p:cNvPr id="29" name="Google Shape;931;p22" descr="Recurso 37.png">
            <a:extLst>
              <a:ext uri="{FF2B5EF4-FFF2-40B4-BE49-F238E27FC236}">
                <a16:creationId xmlns:a16="http://schemas.microsoft.com/office/drawing/2014/main" id="{38C47BDA-0DE6-84EF-C729-025C7D33D2D6}"/>
              </a:ext>
            </a:extLst>
          </p:cNvPr>
          <p:cNvPicPr preferRelativeResize="0">
            <a:picLocks noChangeAspect="1"/>
          </p:cNvPicPr>
          <p:nvPr/>
        </p:nvPicPr>
        <p:blipFill rotWithShape="1">
          <a:blip r:embed="rId12">
            <a:alphaModFix/>
          </a:blip>
          <a:srcRect b="18540"/>
          <a:stretch/>
        </p:blipFill>
        <p:spPr>
          <a:xfrm>
            <a:off x="2614955" y="3066031"/>
            <a:ext cx="288000" cy="293120"/>
          </a:xfrm>
          <a:prstGeom prst="rect">
            <a:avLst/>
          </a:prstGeom>
          <a:noFill/>
          <a:ln>
            <a:noFill/>
          </a:ln>
        </p:spPr>
      </p:pic>
      <p:pic>
        <p:nvPicPr>
          <p:cNvPr id="24" name="Google Shape;358;p9">
            <a:extLst>
              <a:ext uri="{FF2B5EF4-FFF2-40B4-BE49-F238E27FC236}">
                <a16:creationId xmlns:a16="http://schemas.microsoft.com/office/drawing/2014/main" id="{FE0E6A09-7214-1B07-B11E-D533B1E6354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100" y="195148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48DC8138-46C3-2371-0B51-1FD549E7164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100" y="285876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Google Shape;3036;p14">
            <a:extLst>
              <a:ext uri="{FF2B5EF4-FFF2-40B4-BE49-F238E27FC236}">
                <a16:creationId xmlns:a16="http://schemas.microsoft.com/office/drawing/2014/main" id="{2043364D-64CF-F77C-E5E1-8938FC6761D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6" name="Google Shape;931;p22" descr="Recurso 37.png">
            <a:extLst>
              <a:ext uri="{FF2B5EF4-FFF2-40B4-BE49-F238E27FC236}">
                <a16:creationId xmlns:a16="http://schemas.microsoft.com/office/drawing/2014/main" id="{6D87C3D9-3138-802B-6003-6F8D752810F5}"/>
              </a:ext>
            </a:extLst>
          </p:cNvPr>
          <p:cNvPicPr preferRelativeResize="0">
            <a:picLocks noChangeAspect="1"/>
          </p:cNvPicPr>
          <p:nvPr/>
        </p:nvPicPr>
        <p:blipFill rotWithShape="1">
          <a:blip r:embed="rId12">
            <a:alphaModFix/>
          </a:blip>
          <a:srcRect b="18540"/>
          <a:stretch/>
        </p:blipFill>
        <p:spPr>
          <a:xfrm>
            <a:off x="2694018" y="4375944"/>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7858255C-B68F-C10F-EB24-AEA94C694ED4}"/>
              </a:ext>
            </a:extLst>
          </p:cNvPr>
          <p:cNvPicPr preferRelativeResize="0">
            <a:picLocks noChangeAspect="1"/>
          </p:cNvPicPr>
          <p:nvPr/>
        </p:nvPicPr>
        <p:blipFill rotWithShape="1">
          <a:blip r:embed="rId12">
            <a:alphaModFix/>
          </a:blip>
          <a:srcRect b="18540"/>
          <a:stretch/>
        </p:blipFill>
        <p:spPr>
          <a:xfrm>
            <a:off x="3222936" y="3961890"/>
            <a:ext cx="288000" cy="293120"/>
          </a:xfrm>
          <a:prstGeom prst="rect">
            <a:avLst/>
          </a:prstGeom>
          <a:noFill/>
          <a:ln>
            <a:noFill/>
          </a:ln>
        </p:spPr>
      </p:pic>
      <p:pic>
        <p:nvPicPr>
          <p:cNvPr id="19" name="Google Shape;931;p22" descr="Recurso 37.png">
            <a:extLst>
              <a:ext uri="{FF2B5EF4-FFF2-40B4-BE49-F238E27FC236}">
                <a16:creationId xmlns:a16="http://schemas.microsoft.com/office/drawing/2014/main" id="{B27BEA62-421B-C763-B053-73A5EB82B3DC}"/>
              </a:ext>
            </a:extLst>
          </p:cNvPr>
          <p:cNvPicPr preferRelativeResize="0">
            <a:picLocks noChangeAspect="1"/>
          </p:cNvPicPr>
          <p:nvPr/>
        </p:nvPicPr>
        <p:blipFill rotWithShape="1">
          <a:blip r:embed="rId12">
            <a:alphaModFix/>
          </a:blip>
          <a:srcRect b="18540"/>
          <a:stretch/>
        </p:blipFill>
        <p:spPr>
          <a:xfrm>
            <a:off x="2614955" y="1639744"/>
            <a:ext cx="288000" cy="293120"/>
          </a:xfrm>
          <a:prstGeom prst="rect">
            <a:avLst/>
          </a:prstGeom>
          <a:noFill/>
          <a:ln>
            <a:noFill/>
          </a:ln>
        </p:spPr>
      </p:pic>
      <p:pic>
        <p:nvPicPr>
          <p:cNvPr id="20" name="Google Shape;931;p22" descr="Recurso 37.png">
            <a:extLst>
              <a:ext uri="{FF2B5EF4-FFF2-40B4-BE49-F238E27FC236}">
                <a16:creationId xmlns:a16="http://schemas.microsoft.com/office/drawing/2014/main" id="{DAB4CC81-C116-D2B3-C2E2-35A84FC2BE4A}"/>
              </a:ext>
            </a:extLst>
          </p:cNvPr>
          <p:cNvPicPr preferRelativeResize="0">
            <a:picLocks noChangeAspect="1"/>
          </p:cNvPicPr>
          <p:nvPr/>
        </p:nvPicPr>
        <p:blipFill rotWithShape="1">
          <a:blip r:embed="rId12">
            <a:alphaModFix/>
          </a:blip>
          <a:srcRect b="18540"/>
          <a:stretch/>
        </p:blipFill>
        <p:spPr>
          <a:xfrm>
            <a:off x="2103931" y="2154806"/>
            <a:ext cx="288000" cy="293120"/>
          </a:xfrm>
          <a:prstGeom prst="rect">
            <a:avLst/>
          </a:prstGeom>
          <a:noFill/>
          <a:ln>
            <a:noFill/>
          </a:ln>
        </p:spPr>
      </p:pic>
      <p:pic>
        <p:nvPicPr>
          <p:cNvPr id="23" name="Google Shape;358;p9">
            <a:extLst>
              <a:ext uri="{FF2B5EF4-FFF2-40B4-BE49-F238E27FC236}">
                <a16:creationId xmlns:a16="http://schemas.microsoft.com/office/drawing/2014/main" id="{945ED5AD-32CE-C31C-6174-9A4BB76FC63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100" y="501512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8;p9">
            <a:extLst>
              <a:ext uri="{FF2B5EF4-FFF2-40B4-BE49-F238E27FC236}">
                <a16:creationId xmlns:a16="http://schemas.microsoft.com/office/drawing/2014/main" id="{1C94DF55-BBDF-9B1B-6D24-4182EFC335C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100" y="349804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75C1F54D-6D3F-4EC2-3B48-D84C8E121E6D}"/>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750" y="565194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7;p9">
            <a:extLst>
              <a:ext uri="{FF2B5EF4-FFF2-40B4-BE49-F238E27FC236}">
                <a16:creationId xmlns:a16="http://schemas.microsoft.com/office/drawing/2014/main" id="{3D83C6D9-EA12-AD0F-7523-CA9C99190740}"/>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750" y="424672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932;p22" descr="Recurso 31.png">
            <a:extLst>
              <a:ext uri="{FF2B5EF4-FFF2-40B4-BE49-F238E27FC236}">
                <a16:creationId xmlns:a16="http://schemas.microsoft.com/office/drawing/2014/main" id="{AEF0F366-F023-24FE-E303-1459C07B3A20}"/>
              </a:ext>
            </a:extLst>
          </p:cNvPr>
          <p:cNvPicPr preferRelativeResize="0">
            <a:picLocks noChangeAspect="1"/>
          </p:cNvPicPr>
          <p:nvPr/>
        </p:nvPicPr>
        <p:blipFill rotWithShape="1">
          <a:blip r:embed="rId13">
            <a:alphaModFix/>
          </a:blip>
          <a:srcRect l="11144" r="26973"/>
          <a:stretch/>
        </p:blipFill>
        <p:spPr>
          <a:xfrm>
            <a:off x="2753191" y="2415659"/>
            <a:ext cx="288000" cy="260853"/>
          </a:xfrm>
          <a:prstGeom prst="rect">
            <a:avLst/>
          </a:prstGeom>
          <a:noFill/>
          <a:ln>
            <a:noFill/>
          </a:ln>
        </p:spPr>
      </p:pic>
    </p:spTree>
    <p:extLst>
      <p:ext uri="{BB962C8B-B14F-4D97-AF65-F5344CB8AC3E}">
        <p14:creationId xmlns:p14="http://schemas.microsoft.com/office/powerpoint/2010/main" val="4849746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55B52-D4DE-B5B5-8C2B-DBA859ECA537}"/>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90F00F02-A3F0-085E-A03C-0A3DAC99F99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379E2FA5-FC82-35EB-1ABB-0B1C6A0E2C06}"/>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F4FF325B-9F6F-D9B6-53BB-12CCD457B35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D037767C-D8FC-4866-EA9B-FF8D858659B4}"/>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788" y="57134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CC1ED420-AE21-6F9E-AC3D-C5689E1D429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60BB633D-0457-BB43-83AE-2A73DA79DC2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6704D754-7903-BB66-34C7-E3C7D93481E2}"/>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7C7D9941-2535-4F17-0839-312525578610}"/>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FE98AEEC-F208-CB8F-E2C2-3EC835599279}"/>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FA783807-1635-00CF-AF05-4F32C9EE96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D9DE9BDD-DD7F-876F-0CB8-4358E93750E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078AC4F4-3840-3219-E8D9-3970159D95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23CEEF56-F639-29F5-5615-1B782EBDAC1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DD389B40-CC60-C7BD-5A83-577BB83C4E7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A5DDA93D-2AC0-4D35-E075-C6F934D2161E}"/>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0AB3D151-9D3A-23E0-DBC9-93C65BCB460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510700E2-85E0-0FDF-285F-41E10E9D81F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6B0BE71C-6CBF-B925-EE48-84338135546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69578EEC-F598-1C68-FE32-0CD0AB7D198F}"/>
              </a:ext>
            </a:extLst>
          </p:cNvPr>
          <p:cNvGraphicFramePr/>
          <p:nvPr/>
        </p:nvGraphicFramePr>
        <p:xfrm>
          <a:off x="4384366" y="1672707"/>
          <a:ext cx="7527600" cy="423085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Alto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651" marB="456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del Alto Cauca, especialmente en el río San Francisco en el municipio de Puracé (Cauca), también en el río Piedras y la quebrada </a:t>
                      </a:r>
                      <a:r>
                        <a:rPr lang="es-ES" sz="900" u="none" strike="noStrike" dirty="0" err="1">
                          <a:latin typeface="Verdana" panose="020B0604030504040204" pitchFamily="34" charset="0"/>
                          <a:ea typeface="Verdana" panose="020B0604030504040204" pitchFamily="34" charset="0"/>
                          <a:cs typeface="Arial Narrow"/>
                          <a:sym typeface="Arial Narrow"/>
                        </a:rPr>
                        <a:t>Pubus</a:t>
                      </a:r>
                      <a:r>
                        <a:rPr lang="es-ES" sz="900" u="none" strike="noStrike" dirty="0">
                          <a:latin typeface="Verdana" panose="020B0604030504040204" pitchFamily="34" charset="0"/>
                          <a:ea typeface="Verdana" panose="020B0604030504040204" pitchFamily="34" charset="0"/>
                          <a:cs typeface="Arial Narrow"/>
                          <a:sym typeface="Arial Narrow"/>
                        </a:rPr>
                        <a:t> en el municipio de Popayán (Cauca). </a:t>
                      </a:r>
                    </a:p>
                  </a:txBody>
                  <a:tcPr marL="91425" marR="91425" marT="45651" marB="456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297221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Salado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Salado y sus afluentes como el río Negro (Cauca). Especial atención entre los municipios de El Tambo, Sotará y Puracé (Cauca).</a:t>
                      </a:r>
                      <a:endParaRPr sz="900" dirty="0">
                        <a:latin typeface="Verdana" panose="020B0604030504040204" pitchFamily="34" charset="0"/>
                        <a:ea typeface="Verdana" panose="020B0604030504040204" pitchFamily="34" charset="0"/>
                      </a:endParaRPr>
                    </a:p>
                  </a:txBody>
                  <a:tcPr marL="91443" marR="91443"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Palacé</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Palace y sus afluentes (aportante al Alto Cauca). Especial atención en los municipios de Totoró, Popayán y Cajibío (Cauca).</a:t>
                      </a:r>
                      <a:endParaRPr sz="900" dirty="0">
                        <a:latin typeface="Verdana" panose="020B0604030504040204" pitchFamily="34" charset="0"/>
                        <a:ea typeface="Verdana" panose="020B0604030504040204" pitchFamily="34" charset="0"/>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Piendamó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rtl="0">
                        <a:spcBef>
                          <a:spcPts val="0"/>
                        </a:spcBef>
                        <a:spcAft>
                          <a:spcPts val="0"/>
                        </a:spcAft>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Piendamó, especialmente en la </a:t>
                      </a:r>
                      <a:r>
                        <a:rPr lang="es-CO" sz="900" b="0" u="none" strike="noStrike" dirty="0">
                          <a:latin typeface="Verdana" panose="020B0604030504040204" pitchFamily="34" charset="0"/>
                          <a:ea typeface="Verdana" panose="020B0604030504040204" pitchFamily="34" charset="0"/>
                          <a:cs typeface="Arial Narrow"/>
                          <a:sym typeface="Arial Narrow"/>
                        </a:rPr>
                        <a:t>quebrada Manchay</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a:t>
                      </a:r>
                      <a:r>
                        <a:rPr lang="es-CO" sz="900" b="0" u="none" strike="noStrike" dirty="0">
                          <a:latin typeface="Verdana" panose="020B0604030504040204" pitchFamily="34" charset="0"/>
                          <a:ea typeface="Verdana" panose="020B0604030504040204" pitchFamily="34" charset="0"/>
                          <a:cs typeface="Arial Narrow"/>
                          <a:sym typeface="Arial Narrow"/>
                        </a:rPr>
                        <a:t>Silvia,</a:t>
                      </a:r>
                      <a:r>
                        <a:rPr lang="es-CO" sz="900" u="none" strike="noStrike" dirty="0">
                          <a:latin typeface="Verdana" panose="020B0604030504040204" pitchFamily="34" charset="0"/>
                          <a:ea typeface="Verdana" panose="020B0604030504040204" pitchFamily="34" charset="0"/>
                          <a:cs typeface="Arial Narrow"/>
                          <a:sym typeface="Arial Narrow"/>
                        </a:rPr>
                        <a:t> Piendamo, Morales y Suárez (Cauca).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5" marR="91425"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Ovejas</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Ovejas, especialmente en los municipios de Caldono y Piendamó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703" marB="457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874840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Quinamayo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Quinamayo, Quilichao y aportantes. Especial atención en los municipios de Caloto y Santander de Quilichao (Cauca).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84497480"/>
                  </a:ext>
                </a:extLst>
              </a:tr>
            </a:tbl>
          </a:graphicData>
        </a:graphic>
      </p:graphicFrame>
      <p:pic>
        <p:nvPicPr>
          <p:cNvPr id="14" name="Google Shape;158;p1" descr="Recurso 37.png">
            <a:extLst>
              <a:ext uri="{FF2B5EF4-FFF2-40B4-BE49-F238E27FC236}">
                <a16:creationId xmlns:a16="http://schemas.microsoft.com/office/drawing/2014/main" id="{AE6A4DEE-CD6E-D89C-EDEA-F80EFB9ABF8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61979" y="57578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1B36683B-6C4B-D0C1-EA59-5471BE54DBC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959793" y="533479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F2CA44DD-BBD7-4E80-0943-079F84F9C3C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94536" y="546637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F8636B85-DB67-3E28-575E-A9E1B7FFCE8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354047" y="519892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A654EC13-90D3-FDF9-8AC6-A0D1DA2DA05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59408" y="49466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85E14CF6-5033-5F09-1586-69E75DC2FF1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536165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38895D78-D60F-82E1-29DC-D72FD5BA814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88700" y="460383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2;p20">
            <a:extLst>
              <a:ext uri="{FF2B5EF4-FFF2-40B4-BE49-F238E27FC236}">
                <a16:creationId xmlns:a16="http://schemas.microsoft.com/office/drawing/2014/main" id="{9F54BD8E-72B7-206B-386C-9E845EC4853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475779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2;p20">
            <a:extLst>
              <a:ext uri="{FF2B5EF4-FFF2-40B4-BE49-F238E27FC236}">
                <a16:creationId xmlns:a16="http://schemas.microsoft.com/office/drawing/2014/main" id="{C0C90C44-0495-80FD-894C-3A634BAF53F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412662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2;p20">
            <a:extLst>
              <a:ext uri="{FF2B5EF4-FFF2-40B4-BE49-F238E27FC236}">
                <a16:creationId xmlns:a16="http://schemas.microsoft.com/office/drawing/2014/main" id="{CEE7A9A2-5B51-E503-006B-3231D2E4822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350157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036;p14">
            <a:extLst>
              <a:ext uri="{FF2B5EF4-FFF2-40B4-BE49-F238E27FC236}">
                <a16:creationId xmlns:a16="http://schemas.microsoft.com/office/drawing/2014/main" id="{B4C5519C-7362-5430-A033-03440D1CC7B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6" name="Google Shape;3182;p20">
            <a:extLst>
              <a:ext uri="{FF2B5EF4-FFF2-40B4-BE49-F238E27FC236}">
                <a16:creationId xmlns:a16="http://schemas.microsoft.com/office/drawing/2014/main" id="{9B4919E3-85EA-A176-4E59-7B504C5D87F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225901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182;p20">
            <a:extLst>
              <a:ext uri="{FF2B5EF4-FFF2-40B4-BE49-F238E27FC236}">
                <a16:creationId xmlns:a16="http://schemas.microsoft.com/office/drawing/2014/main" id="{1DD1DB67-141E-9865-E490-EC649F44C3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1394" y="288823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581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78F77-337F-1220-A313-8F7EF5F306EE}"/>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DB29FAE2-8BDD-6308-5A38-60D0ED97478D}"/>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D6ED4D60-66CB-BBA4-53D8-801589E0AC18}"/>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F95ACCB3-D066-AFB7-F981-EFE16756AB2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5B111240-15C4-E862-6ECD-EF921E8FC8A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DD3EC4AF-600D-4FEF-C1B6-47C6AF5BF40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645184FA-C730-47BC-8E22-E8C59C618F3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E260643-5835-23CE-EE3C-391FA4869073}"/>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CBD51DE9-9BD2-DA3C-CAAB-A619182AA64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DF23D388-49CC-1BAB-9A18-4F73E99778C5}"/>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4FEEFE6-7ECE-7D37-4F20-D9D014FFA0E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D784D470-496C-3AC0-6475-B82043CDA99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2028D50D-5F09-5D75-B6DD-59046C2D0BC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3D39DD6F-D38A-2B02-8C93-A476ABE9503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CEDEA755-5B50-5D36-AE67-B2811C126A9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C4B5B2D-2BC0-2490-1D79-9979BCF0BF58}"/>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7C10C15C-9A8B-66A1-A09E-E8587711839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C5ACAFE5-E7C2-A26A-1CB5-0ACDBD7CD5F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91FA9290-82D7-89CE-7CF9-B94338DF7B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C6827A6B-860E-D197-9063-FDB68D96E69F}"/>
              </a:ext>
            </a:extLst>
          </p:cNvPr>
          <p:cNvGraphicFramePr/>
          <p:nvPr/>
        </p:nvGraphicFramePr>
        <p:xfrm>
          <a:off x="4396797" y="2203750"/>
          <a:ext cx="7527600" cy="314429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Timba</a:t>
                      </a:r>
                      <a:endParaRPr sz="900" dirty="0">
                        <a:latin typeface="Verdana" panose="020B0604030504040204" pitchFamily="34" charset="0"/>
                        <a:ea typeface="Verdana" panose="020B0604030504040204" pitchFamily="34" charset="0"/>
                      </a:endParaRPr>
                    </a:p>
                  </a:txBody>
                  <a:tcPr marL="91444" marR="91444"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Timba y sus afluentes, especial atención entre los municipios de El Cedral y Buenos Aires (Cauca).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Palo</a:t>
                      </a:r>
                      <a:endParaRPr sz="900" dirty="0">
                        <a:latin typeface="Verdana" panose="020B0604030504040204" pitchFamily="34" charset="0"/>
                        <a:ea typeface="Verdana" panose="020B0604030504040204" pitchFamily="34" charset="0"/>
                      </a:endParaRPr>
                    </a:p>
                  </a:txBody>
                  <a:tcPr marL="91443" marR="91443" marT="45823" marB="458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Palo y sus aportantes especialmente las quebradas Caparroza y Gargantilla, y los ríos Paila, Guengüe y Jagual. Especial atención en los municipios de Silvia, Padilla, Miranda, Toribio, Caloto, Padilla, Puerto Tejada y Corinto (Cauca).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823" marB="458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 los ríos Claro y Jamundí</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los ríos Claro, Jamundí, Pance y sus afluentes. Se recomienda especial atención al municipio de Jamundí, Valle del Cauca (25/02/2025).</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ríos Lilí, Meléndez y Cañaveralejo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6" marB="4565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las cuencas de los ríos Lilí, Meléndez y Canaveralejo, afluentes al Alto Cauca en el departamento de Valle del Cauca. Se recomienda especial atención en la ciudad de Cali. </a:t>
                      </a:r>
                      <a:endParaRPr sz="900" b="0" u="none" strike="noStrike" cap="none" dirty="0">
                        <a:latin typeface="Verdana" panose="020B0604030504040204" pitchFamily="34" charset="0"/>
                        <a:ea typeface="Verdana" panose="020B0604030504040204" pitchFamily="34" charset="0"/>
                      </a:endParaRPr>
                    </a:p>
                  </a:txBody>
                  <a:tcPr marL="91452" marR="91452" marT="45656" marB="4565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745493"/>
                  </a:ext>
                </a:extLst>
              </a:tr>
            </a:tbl>
          </a:graphicData>
        </a:graphic>
      </p:graphicFrame>
      <p:pic>
        <p:nvPicPr>
          <p:cNvPr id="12" name="Google Shape;158;p1" descr="Recurso 37.png">
            <a:extLst>
              <a:ext uri="{FF2B5EF4-FFF2-40B4-BE49-F238E27FC236}">
                <a16:creationId xmlns:a16="http://schemas.microsoft.com/office/drawing/2014/main" id="{F8609CC4-57DC-46DD-BFFA-3A12D8092C2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85366" y="45582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5D2F2065-88DE-9484-C337-3736D622E47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716" y="2783989"/>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CCA106A9-CCCC-4C7A-8C2C-557E1C45B4B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118306" y="452913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2;p20">
            <a:extLst>
              <a:ext uri="{FF2B5EF4-FFF2-40B4-BE49-F238E27FC236}">
                <a16:creationId xmlns:a16="http://schemas.microsoft.com/office/drawing/2014/main" id="{F56BE336-75EB-45B9-836B-C73AA3F3263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716" y="347312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727B851C-1FCE-481B-13EE-3403C0616D8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7716" y="481499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2CC74401-7E38-EF35-EDED-55693D3EB50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5" name="Google Shape;158;p1" descr="Recurso 37.png">
            <a:extLst>
              <a:ext uri="{FF2B5EF4-FFF2-40B4-BE49-F238E27FC236}">
                <a16:creationId xmlns:a16="http://schemas.microsoft.com/office/drawing/2014/main" id="{5635CF43-7E5F-326E-7D0D-64DE034BDE3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483327" y="399494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203;p21" descr="Recurso 25.png">
            <a:extLst>
              <a:ext uri="{FF2B5EF4-FFF2-40B4-BE49-F238E27FC236}">
                <a16:creationId xmlns:a16="http://schemas.microsoft.com/office/drawing/2014/main" id="{316D647F-447A-D3E8-152F-E8F4B39BB71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98829" y="4174705"/>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4;p9" descr="Recurso 31.png">
            <a:extLst>
              <a:ext uri="{FF2B5EF4-FFF2-40B4-BE49-F238E27FC236}">
                <a16:creationId xmlns:a16="http://schemas.microsoft.com/office/drawing/2014/main" id="{0ACAAFA5-1A29-255C-646A-25DA4409837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250862" y="4222154"/>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185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C4D82-CAF7-0439-13B7-13FFA5453F20}"/>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2E1C43B7-6903-4F3F-48B4-7212CCB75973}"/>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45DA8E3D-89FD-7673-3D54-17B26AB1B20C}"/>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021801D9-D7AA-E6D1-1A3D-B217EA548C2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BDAED11C-3DFD-D9F6-4F88-199677A7E40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51330E67-319C-9ECF-9E72-6848616240E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5D92358B-E5FE-2600-1501-BD52D50F36D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96C2C540-AFCA-2C82-17EF-F7E9B29690F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27337B42-6309-B2CF-80ED-4F052547729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A1C8B855-FAC2-E8DB-9B8E-62D22CE5AA16}"/>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7323758D-5290-52B4-6475-A853F92659C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E512A886-8927-F824-12D0-0FF5F09F75E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2B75F3FF-103E-2D38-A618-A625952496D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1B94FF23-C500-9C59-CF29-EF2116B671C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38C82DBF-32D3-B9B7-326A-386DD0FF22F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C5270DC1-F632-5110-6729-23F2B1ACD264}"/>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E5F8CDF6-C116-45FF-ECB9-80D946D3706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F2305C1B-B9EA-86AE-B983-01AB82F9ADF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DF5EB09C-1A4A-51AB-D406-95A1538555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778B6CFE-9810-049A-850C-809EB8512DB6}"/>
              </a:ext>
            </a:extLst>
          </p:cNvPr>
          <p:cNvGraphicFramePr/>
          <p:nvPr/>
        </p:nvGraphicFramePr>
        <p:xfrm>
          <a:off x="4405762" y="2266134"/>
          <a:ext cx="7527600" cy="300675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Cali</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cap="none" dirty="0">
                          <a:latin typeface="Verdana" panose="020B0604030504040204" pitchFamily="34" charset="0"/>
                          <a:ea typeface="Verdana" panose="020B0604030504040204" pitchFamily="34" charset="0"/>
                          <a:cs typeface="Arial Narrow"/>
                          <a:sym typeface="Arial Narrow"/>
                        </a:rPr>
                        <a:t>súbitas en el río Cali y sus afluentes. Se recomienda especial atención en la ciudad de Cali.</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río Cauca</a:t>
                      </a:r>
                    </a:p>
                  </a:txBody>
                  <a:tcPr marL="91452" marR="91452" marT="45642" marB="456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dirty="0">
                          <a:latin typeface="Verdana" panose="020B0604030504040204" pitchFamily="34" charset="0"/>
                          <a:ea typeface="Verdana" panose="020B0604030504040204" pitchFamily="34" charset="0"/>
                        </a:rPr>
                        <a:t>N</a:t>
                      </a:r>
                      <a:r>
                        <a:rPr lang="es-ES" sz="900" b="0" u="none" strike="noStrike" dirty="0">
                          <a:latin typeface="Verdana" panose="020B0604030504040204" pitchFamily="34" charset="0"/>
                          <a:ea typeface="Verdana" panose="020B0604030504040204" pitchFamily="34" charset="0"/>
                          <a:cs typeface="Arial Narrow"/>
                          <a:sym typeface="Arial Narrow"/>
                        </a:rPr>
                        <a:t>iveles altos en el río Cauca a la altura del </a:t>
                      </a:r>
                      <a:r>
                        <a:rPr lang="es-ES" sz="900" u="none" strike="noStrike" dirty="0">
                          <a:latin typeface="Verdana" panose="020B0604030504040204" pitchFamily="34" charset="0"/>
                          <a:ea typeface="Verdana" panose="020B0604030504040204" pitchFamily="34" charset="0"/>
                          <a:cs typeface="Arial Narrow"/>
                          <a:sym typeface="Arial Narrow"/>
                        </a:rPr>
                        <a:t>municipio de Cali – Valle del Cauca. Se recomienda estar atentos en las comunidades aledañas a la ribera del río Cauca y aguas abajo por el tránsito de la onda de creciente (19/02/2025). </a:t>
                      </a:r>
                      <a:endParaRPr lang="es-ES" sz="900" b="1" dirty="0">
                        <a:latin typeface="Verdana" panose="020B0604030504040204" pitchFamily="34" charset="0"/>
                        <a:ea typeface="Verdana" panose="020B0604030504040204" pitchFamily="34" charset="0"/>
                      </a:endParaRPr>
                    </a:p>
                  </a:txBody>
                  <a:tcPr marL="91452" marR="91452" marT="45642" marB="456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Desbaratado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marT="45723" marB="457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incrementos súbitos de nivel en la cuenca del río</a:t>
                      </a:r>
                      <a:r>
                        <a:rPr lang="es-CO" sz="900" b="0" u="none" strike="noStrike" dirty="0">
                          <a:latin typeface="Verdana" panose="020B0604030504040204" pitchFamily="34" charset="0"/>
                          <a:ea typeface="Verdana" panose="020B0604030504040204" pitchFamily="34" charset="0"/>
                          <a:cs typeface="Arial Narrow"/>
                          <a:sym typeface="Arial Narrow"/>
                        </a:rPr>
                        <a:t> Desbaratado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a:t>
                      </a:r>
                      <a:endParaRPr sz="900" dirty="0">
                        <a:latin typeface="Verdana" panose="020B0604030504040204" pitchFamily="34" charset="0"/>
                        <a:ea typeface="Verdana" panose="020B0604030504040204" pitchFamily="34" charset="0"/>
                      </a:endParaRPr>
                    </a:p>
                  </a:txBody>
                  <a:tcPr marL="91439" marR="91439" marT="45723" marB="457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46402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río Cauca</a:t>
                      </a:r>
                    </a:p>
                  </a:txBody>
                  <a:tcPr marL="91452" marR="91452" marT="45646" marB="4564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Cauca en su recorrido por los municipios de Candelaria, Yumbo, Palmira, Vijes, El Cerrito, Yotoco, Guacarí, Buga, San Pedro y Tuluá (Valle del Cauca). </a:t>
                      </a:r>
                      <a:r>
                        <a:rPr lang="es-ES" sz="900" u="none" strike="noStrike" dirty="0">
                          <a:latin typeface="Verdana" panose="020B0604030504040204" pitchFamily="34" charset="0"/>
                          <a:ea typeface="Verdana" panose="020B0604030504040204" pitchFamily="34" charset="0"/>
                          <a:cs typeface="Arial Narrow"/>
                          <a:sym typeface="Arial Narrow"/>
                        </a:rPr>
                        <a:t>Se recomienda estar atentos en las comunidades aledañas a la ribera del río (18/02/2025).</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52" marR="91452" marT="45646" marB="4564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4745493"/>
                  </a:ext>
                </a:extLst>
              </a:tr>
            </a:tbl>
          </a:graphicData>
        </a:graphic>
      </p:graphicFrame>
      <p:pic>
        <p:nvPicPr>
          <p:cNvPr id="6" name="Google Shape;3182;p20">
            <a:extLst>
              <a:ext uri="{FF2B5EF4-FFF2-40B4-BE49-F238E27FC236}">
                <a16:creationId xmlns:a16="http://schemas.microsoft.com/office/drawing/2014/main" id="{4D7E2C0B-F11F-BCAE-7AEF-03F9C493E12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1866" y="283796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2;p20">
            <a:extLst>
              <a:ext uri="{FF2B5EF4-FFF2-40B4-BE49-F238E27FC236}">
                <a16:creationId xmlns:a16="http://schemas.microsoft.com/office/drawing/2014/main" id="{8C47B1DD-7FDA-C923-7DC7-1618008E536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1866" y="410427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42BCCE3E-BA3E-40F7-4DF4-0AB9B94B295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521502" y="39371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600C0A00-B155-B10A-188E-C827FA38470A}"/>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17922" y="415831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B93943C5-9CAA-709B-935C-E34205F8553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9999" y="329677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76EE60DA-FC46-1D33-C1B6-04F921DBC1A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273747" y="386238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EA6D39CB-672A-B25D-278A-ED303B81F35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183;p20">
            <a:extLst>
              <a:ext uri="{FF2B5EF4-FFF2-40B4-BE49-F238E27FC236}">
                <a16:creationId xmlns:a16="http://schemas.microsoft.com/office/drawing/2014/main" id="{DA70F95C-7201-2ED9-21B6-1C8DD2E0E1F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216" y="3471959"/>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0DEF870D-D1D8-6E4E-D94F-74AFF4FE466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8216" y="472883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6476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50E5C-924A-83AA-44E7-1161EB84E174}"/>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CC4B9F48-02D9-64FC-9935-490B49FA66D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92CED699-E3F7-3A14-CADD-F0C8CE9070D1}"/>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05EFEDCD-AB06-7E33-D67E-B307756FFAE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90C1D879-F46A-8761-7A28-BC2D3C9E53A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3B8A79C4-DA88-E4C8-C0CF-5D8F1BF83B7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F7887E8C-14B7-5C1E-38F3-E7384CD0C3CC}"/>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B8CB6D92-E21B-6128-0E7B-E93EAA2C2CBE}"/>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62E7E7B4-A789-9372-7E4C-F613D1986CF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507C8CDD-8C84-2BD6-6AEA-FC4A596D48F1}"/>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00C1F0D4-1E7B-CBC7-7079-1E0F95EEF55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E94A1193-99ED-9DAA-8849-4BBFD557C7B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6F95FF57-91AE-1073-80DD-68B22F7E250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650DFED-3566-0B23-F292-ECD86E8DDC4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49928A7C-3AB1-1691-247D-7AE9A73568C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8D4D7E70-FB33-C5AD-44FE-51C1B891586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FFDEB7CE-8E93-1524-126B-8E228A46CDB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C751FFC3-4899-D11B-6F7B-45FF9BFE574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A7675C72-A258-064C-5128-5B5324B554A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5A54EA95-DAA3-E323-3683-C245275CD7E5}"/>
              </a:ext>
            </a:extLst>
          </p:cNvPr>
          <p:cNvGraphicFramePr/>
          <p:nvPr/>
        </p:nvGraphicFramePr>
        <p:xfrm>
          <a:off x="4412697" y="1631378"/>
          <a:ext cx="7527601" cy="4284388"/>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None/>
                      </a:pPr>
                      <a:r>
                        <a:rPr lang="es-CO" sz="900" b="0" kern="120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kern="1200" dirty="0">
                        <a:solidFill>
                          <a:srgbClr val="000000"/>
                        </a:solidFill>
                        <a:latin typeface="Verdana" panose="020B0604030504040204" pitchFamily="34" charset="0"/>
                        <a:ea typeface="Verdana" panose="020B0604030504040204" pitchFamily="34" charset="0"/>
                        <a:cs typeface="Calibri"/>
                        <a:sym typeface="Calibri"/>
                      </a:endParaRPr>
                    </a:p>
                  </a:txBody>
                  <a:tcPr marL="91431" marR="91431"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directas al río Cauca en el departamento del Valle del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SZH de los ríos Arroyohondo, Mulalo, Vijes,</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Yotoco, Mediacanoa, Piedras y sus afluentes (departamento de Valle del Cauca).</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6924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río Frío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4" marB="4573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F</a:t>
                      </a:r>
                      <a:r>
                        <a:rPr lang="es-CO" sz="900" b="0" u="none" strike="noStrike" cap="none" dirty="0">
                          <a:latin typeface="Verdana" panose="020B0604030504040204" pitchFamily="34" charset="0"/>
                          <a:ea typeface="Verdana" panose="020B0604030504040204" pitchFamily="34" charset="0"/>
                          <a:cs typeface="Arial Narrow"/>
                          <a:sym typeface="Arial Narrow"/>
                        </a:rPr>
                        <a:t>río y sus afluentes. Especial atención en los municipios de Riofrío y Trujillo.</a:t>
                      </a:r>
                      <a:endParaRPr sz="900" b="0" u="none" strike="noStrike" cap="none" dirty="0">
                        <a:latin typeface="Verdana" panose="020B0604030504040204" pitchFamily="34" charset="0"/>
                        <a:ea typeface="Verdana" panose="020B0604030504040204" pitchFamily="34" charset="0"/>
                      </a:endParaRPr>
                    </a:p>
                  </a:txBody>
                  <a:tcPr marL="91444" marR="91444" marT="45734" marB="4573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a:t>
                      </a:r>
                      <a:r>
                        <a:rPr lang="es-CO" sz="900" u="none" strike="noStrike" dirty="0">
                          <a:latin typeface="Verdana" panose="020B0604030504040204" pitchFamily="34" charset="0"/>
                          <a:ea typeface="Verdana" panose="020B0604030504040204" pitchFamily="34" charset="0"/>
                          <a:cs typeface="Arial Narrow"/>
                          <a:sym typeface="Arial Narrow"/>
                        </a:rPr>
                        <a:t>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y Párraga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Guachal, Bolo, Fraile, Párraga y sus afluentes, </a:t>
                      </a:r>
                      <a:r>
                        <a:rPr lang="es-CO" sz="900" u="none" strike="noStrike" dirty="0">
                          <a:latin typeface="Verdana" panose="020B0604030504040204" pitchFamily="34" charset="0"/>
                          <a:ea typeface="Verdana" panose="020B0604030504040204" pitchFamily="34" charset="0"/>
                          <a:cs typeface="Arial Narrow"/>
                          <a:sym typeface="Arial Narrow"/>
                        </a:rPr>
                        <a:t>aportantes al río Cauca en el departamento Valle del Cauca. Especial atención en los municipios de Florida, Pradera, Candelaria y Palmira.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9" marR="9143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641660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 los ríos Amaime y Cerrito </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súbitas en los ríos Amaime, Cerrito y sus afluentes como el río Nima (departamento de Valle del Cauca). Especial atención en el municipio de Palmira,</a:t>
                      </a:r>
                      <a:r>
                        <a:rPr lang="es-CO" sz="90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Valle del Cauca.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5921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Guabas, Sabaletas y Sonso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Guabas, Sabaletas, Sonso y sus afluentes. Especial atención en los municipios de Ginebra y Guacarí </a:t>
                      </a: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 </a:t>
                      </a:r>
                      <a:endPar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 los ríos </a:t>
                      </a:r>
                      <a:r>
                        <a:rPr lang="es-CO" sz="900" b="0" u="none" strike="noStrike" dirty="0">
                          <a:latin typeface="Verdana" panose="020B0604030504040204" pitchFamily="34" charset="0"/>
                          <a:ea typeface="Verdana" panose="020B0604030504040204" pitchFamily="34" charset="0"/>
                          <a:cs typeface="Arial Narrow"/>
                          <a:sym typeface="Arial Narrow"/>
                        </a:rPr>
                        <a:t>Guadalajara y San Pedro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las cuencas de los ríos</a:t>
                      </a:r>
                      <a:r>
                        <a:rPr lang="es-CO" sz="900" b="0" u="none" strike="noStrike" dirty="0">
                          <a:latin typeface="Verdana" panose="020B0604030504040204" pitchFamily="34" charset="0"/>
                          <a:ea typeface="Verdana" panose="020B0604030504040204" pitchFamily="34" charset="0"/>
                          <a:cs typeface="Arial Narrow"/>
                          <a:sym typeface="Arial Narrow"/>
                        </a:rPr>
                        <a:t> Guadalajara, San Pedro y sus afluentes. Especial atención en los municipios de Guadalajara de Buga y San Pedro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dirty="0">
                          <a:latin typeface="Verdana" panose="020B0604030504040204" pitchFamily="34" charset="0"/>
                          <a:ea typeface="Verdana" panose="020B0604030504040204" pitchFamily="34" charset="0"/>
                          <a:cs typeface="Arial Narrow"/>
                          <a:sym typeface="Arial Narrow"/>
                        </a:rPr>
                        <a:t>.</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6" marB="4568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1098917"/>
                  </a:ext>
                </a:extLst>
              </a:tr>
            </a:tbl>
          </a:graphicData>
        </a:graphic>
      </p:graphicFrame>
      <p:pic>
        <p:nvPicPr>
          <p:cNvPr id="19" name="Google Shape;158;p1" descr="Recurso 37.png">
            <a:extLst>
              <a:ext uri="{FF2B5EF4-FFF2-40B4-BE49-F238E27FC236}">
                <a16:creationId xmlns:a16="http://schemas.microsoft.com/office/drawing/2014/main" id="{D8BAF4CD-C886-75F5-6CFA-4D75C1D1971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719156" y="273367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83E0E28D-AB92-6424-18BC-F17AEA40556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79172" y="334449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46EF057D-0D00-1BC0-1C28-5A37B37CF1C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039" y="349932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F9684500-6F3B-EB86-2E4E-807A571FFADB}"/>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039" y="4120549"/>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3;p20">
            <a:extLst>
              <a:ext uri="{FF2B5EF4-FFF2-40B4-BE49-F238E27FC236}">
                <a16:creationId xmlns:a16="http://schemas.microsoft.com/office/drawing/2014/main" id="{88DD62E8-4017-7C27-18B1-C1D42CD7CF4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039" y="288035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11B80E03-577D-9F66-DD55-BBB4477A7EB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6" name="Google Shape;158;p1" descr="Recurso 37.png">
            <a:extLst>
              <a:ext uri="{FF2B5EF4-FFF2-40B4-BE49-F238E27FC236}">
                <a16:creationId xmlns:a16="http://schemas.microsoft.com/office/drawing/2014/main" id="{FF4DB486-6E46-6572-B145-42D17F1A08D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586599" y="330537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182;p20">
            <a:extLst>
              <a:ext uri="{FF2B5EF4-FFF2-40B4-BE49-F238E27FC236}">
                <a16:creationId xmlns:a16="http://schemas.microsoft.com/office/drawing/2014/main" id="{73D5AD81-C360-708A-4F6B-4B0FE505800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4689" y="222947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3;p20">
            <a:extLst>
              <a:ext uri="{FF2B5EF4-FFF2-40B4-BE49-F238E27FC236}">
                <a16:creationId xmlns:a16="http://schemas.microsoft.com/office/drawing/2014/main" id="{D8EB3A69-9059-2E15-A042-CBE06C300FD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039" y="47507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183;p20">
            <a:extLst>
              <a:ext uri="{FF2B5EF4-FFF2-40B4-BE49-F238E27FC236}">
                <a16:creationId xmlns:a16="http://schemas.microsoft.com/office/drawing/2014/main" id="{8324F7D3-32B0-6D00-7FF8-606E9B12527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1039" y="53540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C5FCDEB6-948B-6B56-E6A3-A7F824D660B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922254" y="393972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9DCEE4E6-4F6F-F001-AB17-CEB86EA695B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1851712" y="359766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0209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FE4FF-F56F-FCEB-C28D-B304C6C2B033}"/>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4944F87A-3922-6545-BA63-52FB04D2608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99011" y="1051691"/>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EEF7BD34-EA1F-7687-C0DB-A91010B8012F}"/>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85E00C2D-87B6-FCD6-396C-C0219ED9190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231915AE-A9B9-9173-13DF-CAAB9113C22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2F36C147-7A0F-32C4-1AE6-486EE1FE246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441DEFCC-CDFD-7655-02B6-B4A8877EB4D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CC2B9B8C-8320-8512-65EB-A7A7474AFD57}"/>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142AECF-46B9-9F7C-29D0-16EA4F4E21DC}"/>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F0FE997A-EC90-DC0D-33FD-CB2DC08AAF64}"/>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A8C7AF88-4E54-84BE-1547-E8047ED624A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F201464D-2A7C-8EA1-1C25-F7E8BB43163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81E2032B-208E-8C47-648C-3CF28CB58FB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B6D69EF6-34F5-E659-E77F-3BCAE7249C9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7C0F5D4A-0B59-AC20-CD9A-D9B6795AFC5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9EEF9BB8-23E8-0341-1321-2DEA41BECB6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F03A4F2C-5F20-C561-EFF3-434E5CA3D1E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FEE2F124-5010-6965-1D76-E36D8521137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BA6B26C2-A6B7-E85F-FADF-D7AC9CC78B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F4886D3F-4974-D34C-C560-75D90F4612D7}"/>
              </a:ext>
            </a:extLst>
          </p:cNvPr>
          <p:cNvGraphicFramePr/>
          <p:nvPr/>
        </p:nvGraphicFramePr>
        <p:xfrm>
          <a:off x="4412697" y="2312697"/>
          <a:ext cx="7527601" cy="3032390"/>
        </p:xfrm>
        <a:graphic>
          <a:graphicData uri="http://schemas.openxmlformats.org/drawingml/2006/table">
            <a:tbl>
              <a:tblPr>
                <a:noFill/>
              </a:tblPr>
              <a:tblGrid>
                <a:gridCol w="686726">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Tuluá y Morales</a:t>
                      </a:r>
                      <a:endParaRPr sz="900"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súbitas en las cuencas de los ríos Tuluá y Morales, entre otros aportantes al río Cauca en el departamento del Valle del Cauca. Especial atención en el río San Pedro. </a:t>
                      </a:r>
                      <a:endParaRPr sz="900" b="1" dirty="0">
                        <a:latin typeface="Verdana" panose="020B0604030504040204" pitchFamily="34" charset="0"/>
                        <a:ea typeface="Verdana" panose="020B0604030504040204" pitchFamily="34" charset="0"/>
                      </a:endParaRPr>
                    </a:p>
                  </a:txBody>
                  <a:tcPr marL="91444" marR="91444"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66924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del río Bugalagrande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96" marB="456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Bugalagrande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(departamento de Valle del Cauca).</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del municipio de Andalucía. </a:t>
                      </a:r>
                      <a:endParaRPr lang="es-ES" sz="900" u="none" strike="noStrike" baseline="0" dirty="0">
                        <a:latin typeface="Verdana" panose="020B0604030504040204" pitchFamily="34" charset="0"/>
                        <a:ea typeface="Verdana" panose="020B0604030504040204" pitchFamily="34" charset="0"/>
                        <a:cs typeface="Arial Narrow"/>
                        <a:sym typeface="Arial Narrow"/>
                      </a:endParaRPr>
                    </a:p>
                  </a:txBody>
                  <a:tcPr marL="91450" marR="91450"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Paila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54" marB="456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Paila y sus afluentes (</a:t>
                      </a:r>
                      <a:r>
                        <a:rPr lang="es-CO" sz="900" u="none" strike="noStrike" cap="none" dirty="0">
                          <a:latin typeface="Verdana" panose="020B0604030504040204" pitchFamily="34" charset="0"/>
                          <a:ea typeface="Verdana" panose="020B0604030504040204" pitchFamily="34" charset="0"/>
                          <a:cs typeface="Arial Narrow"/>
                          <a:sym typeface="Arial Narrow"/>
                        </a:rPr>
                        <a:t>quebradas San José, Brasil, La Esperanza, Sanabria y San Marcos</a:t>
                      </a:r>
                      <a:r>
                        <a:rPr lang="es-CO" sz="900" b="0" u="none" strike="noStrike" cap="none" dirty="0">
                          <a:latin typeface="Verdana" panose="020B0604030504040204" pitchFamily="34" charset="0"/>
                          <a:ea typeface="Verdana" panose="020B0604030504040204" pitchFamily="34" charset="0"/>
                          <a:cs typeface="Arial Narrow"/>
                          <a:sym typeface="Arial Narrow"/>
                        </a:rPr>
                        <a:t>)</a:t>
                      </a:r>
                      <a:r>
                        <a:rPr lang="es-CO" sz="900" u="none" strike="noStrike" cap="none" dirty="0">
                          <a:latin typeface="Verdana" panose="020B0604030504040204" pitchFamily="34" charset="0"/>
                          <a:ea typeface="Verdana" panose="020B0604030504040204" pitchFamily="34" charset="0"/>
                          <a:cs typeface="Arial Narrow"/>
                          <a:sym typeface="Arial Narrow"/>
                        </a:rPr>
                        <a:t>.</a:t>
                      </a:r>
                      <a:r>
                        <a:rPr lang="es-CO" sz="900" b="0" u="none" strike="noStrike" cap="none" dirty="0">
                          <a:latin typeface="Verdana" panose="020B0604030504040204" pitchFamily="34" charset="0"/>
                          <a:ea typeface="Verdana" panose="020B0604030504040204" pitchFamily="34" charset="0"/>
                          <a:cs typeface="Arial Narrow"/>
                          <a:sym typeface="Arial Narrow"/>
                        </a:rPr>
                        <a:t> Especial atención a la altura de los municipios de Zarzal y Sevilla </a:t>
                      </a:r>
                      <a:r>
                        <a:rPr lang="es-CO" sz="900" u="none" strike="noStrike" cap="none" dirty="0">
                          <a:latin typeface="Verdana" panose="020B0604030504040204" pitchFamily="34" charset="0"/>
                          <a:ea typeface="Verdana" panose="020B0604030504040204" pitchFamily="34" charset="0"/>
                          <a:cs typeface="Arial Narrow"/>
                          <a:sym typeface="Arial Narrow"/>
                        </a:rPr>
                        <a:t>(Valle del Cauca). </a:t>
                      </a:r>
                      <a:endParaRPr sz="900" u="none" strike="noStrike" cap="none" dirty="0">
                        <a:latin typeface="Verdana" panose="020B0604030504040204" pitchFamily="34" charset="0"/>
                        <a:ea typeface="Verdana" panose="020B0604030504040204" pitchFamily="34" charset="0"/>
                      </a:endParaRPr>
                    </a:p>
                  </a:txBody>
                  <a:tcPr marL="91450" marR="91450"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45921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aportantes al río Cauca en el departamento del Valle del Cauca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 las quebradas Las Cañas - Los Micos y Obando, aportantes al Cauca en el departamento Valle del Cauca. Especial atención en los municipios de Cartago y La Victoria. </a:t>
                      </a: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bl>
          </a:graphicData>
        </a:graphic>
      </p:graphicFrame>
      <p:pic>
        <p:nvPicPr>
          <p:cNvPr id="5" name="Google Shape;158;p1" descr="Recurso 37.png">
            <a:extLst>
              <a:ext uri="{FF2B5EF4-FFF2-40B4-BE49-F238E27FC236}">
                <a16:creationId xmlns:a16="http://schemas.microsoft.com/office/drawing/2014/main" id="{6048370F-1947-13EA-3F5A-F696A21B677F}"/>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58994" y="298553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BA985811-498A-8EF1-7737-5E843B40976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241655" y="255687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8959B259-FCDB-A732-8FE6-D636AFD0CAC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327976" y="215111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3;p20">
            <a:extLst>
              <a:ext uri="{FF2B5EF4-FFF2-40B4-BE49-F238E27FC236}">
                <a16:creationId xmlns:a16="http://schemas.microsoft.com/office/drawing/2014/main" id="{DBCD9C38-4495-0C73-022B-DED534CCA12A}"/>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799" y="349892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00EB9DDE-1558-B541-F400-F256610EFB2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6" name="Google Shape;158;p1" descr="Recurso 37.png">
            <a:extLst>
              <a:ext uri="{FF2B5EF4-FFF2-40B4-BE49-F238E27FC236}">
                <a16:creationId xmlns:a16="http://schemas.microsoft.com/office/drawing/2014/main" id="{2B6832AA-7A75-DB25-A1C1-6D30CDB6D639}"/>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035655" y="26918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182;p20">
            <a:extLst>
              <a:ext uri="{FF2B5EF4-FFF2-40B4-BE49-F238E27FC236}">
                <a16:creationId xmlns:a16="http://schemas.microsoft.com/office/drawing/2014/main" id="{08399E7E-E070-986C-E52B-5C76DD844C2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449" y="4129666"/>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237CF0E4-EC33-483C-4175-97787F6D9789}"/>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799" y="288374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182;p20">
            <a:extLst>
              <a:ext uri="{FF2B5EF4-FFF2-40B4-BE49-F238E27FC236}">
                <a16:creationId xmlns:a16="http://schemas.microsoft.com/office/drawing/2014/main" id="{9C7BFF13-E5C7-71EF-B0B9-BFA57E3668C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449" y="477720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6630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F4D33-A7EA-7CAA-8915-0CDF90541BB6}"/>
            </a:ext>
          </a:extLst>
        </p:cNvPr>
        <p:cNvGrpSpPr/>
        <p:nvPr/>
      </p:nvGrpSpPr>
      <p:grpSpPr>
        <a:xfrm>
          <a:off x="0" y="0"/>
          <a:ext cx="0" cy="0"/>
          <a:chOff x="0" y="0"/>
          <a:chExt cx="0" cy="0"/>
        </a:xfrm>
      </p:grpSpPr>
      <p:pic>
        <p:nvPicPr>
          <p:cNvPr id="11" name="Google Shape;3328;p26">
            <a:extLst>
              <a:ext uri="{FF2B5EF4-FFF2-40B4-BE49-F238E27FC236}">
                <a16:creationId xmlns:a16="http://schemas.microsoft.com/office/drawing/2014/main" id="{927076ED-11FC-524B-8401-857BAF6CB89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2123" y="1058688"/>
            <a:ext cx="4176712" cy="540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79" name="Google Shape;3330;p26" descr="Recurso 37.png">
            <a:extLst>
              <a:ext uri="{FF2B5EF4-FFF2-40B4-BE49-F238E27FC236}">
                <a16:creationId xmlns:a16="http://schemas.microsoft.com/office/drawing/2014/main" id="{5314280F-249B-3E6A-F14C-24539237056B}"/>
              </a:ext>
            </a:extLst>
          </p:cNvPr>
          <p:cNvSpPr>
            <a:spLocks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Pts val="1400"/>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81" name="Google Shape;3182;p20">
            <a:extLst>
              <a:ext uri="{FF2B5EF4-FFF2-40B4-BE49-F238E27FC236}">
                <a16:creationId xmlns:a16="http://schemas.microsoft.com/office/drawing/2014/main" id="{217AAFFA-4B86-F003-77DD-3FB8034CCF4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2" name="Google Shape;3183;p20">
            <a:extLst>
              <a:ext uri="{FF2B5EF4-FFF2-40B4-BE49-F238E27FC236}">
                <a16:creationId xmlns:a16="http://schemas.microsoft.com/office/drawing/2014/main" id="{915FBD2D-F381-2FC4-69D7-3E04DA38604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7075" y="56578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3" name="Google Shape;3203;p21" descr="Recurso 25.png">
            <a:extLst>
              <a:ext uri="{FF2B5EF4-FFF2-40B4-BE49-F238E27FC236}">
                <a16:creationId xmlns:a16="http://schemas.microsoft.com/office/drawing/2014/main" id="{5A84A515-0BA3-5A9F-A767-AFC419E115B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4" name="Google Shape;5325;p223">
            <a:extLst>
              <a:ext uri="{FF2B5EF4-FFF2-40B4-BE49-F238E27FC236}">
                <a16:creationId xmlns:a16="http://schemas.microsoft.com/office/drawing/2014/main" id="{9CB89756-E01A-8B93-8C4C-B9A0276F1EEE}"/>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85" name="Google Shape;349;p9">
            <a:extLst>
              <a:ext uri="{FF2B5EF4-FFF2-40B4-BE49-F238E27FC236}">
                <a16:creationId xmlns:a16="http://schemas.microsoft.com/office/drawing/2014/main" id="{F3A1373B-E2E3-041C-61D8-2043324B8F1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59786" name="Google Shape;353;p9" descr="Recurso 37.png">
            <a:extLst>
              <a:ext uri="{FF2B5EF4-FFF2-40B4-BE49-F238E27FC236}">
                <a16:creationId xmlns:a16="http://schemas.microsoft.com/office/drawing/2014/main" id="{FDD1340C-8719-AD1D-47A3-5CE1BDEA7C7F}"/>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59787" name="Google Shape;158;p1" descr="Recurso 37.png">
            <a:extLst>
              <a:ext uri="{FF2B5EF4-FFF2-40B4-BE49-F238E27FC236}">
                <a16:creationId xmlns:a16="http://schemas.microsoft.com/office/drawing/2014/main" id="{0754AFF8-AB42-E7DC-B372-F522F6B07B28}"/>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59788" name="Google Shape;348;p9">
            <a:extLst>
              <a:ext uri="{FF2B5EF4-FFF2-40B4-BE49-F238E27FC236}">
                <a16:creationId xmlns:a16="http://schemas.microsoft.com/office/drawing/2014/main" id="{93480D77-FCDE-3EF2-0F0B-2E4661D50F5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89" name="Google Shape;349;p9">
            <a:extLst>
              <a:ext uri="{FF2B5EF4-FFF2-40B4-BE49-F238E27FC236}">
                <a16:creationId xmlns:a16="http://schemas.microsoft.com/office/drawing/2014/main" id="{AD870FDB-9BBA-6260-1D67-E2E6E1D8A0D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0" name="Google Shape;350;p9">
            <a:extLst>
              <a:ext uri="{FF2B5EF4-FFF2-40B4-BE49-F238E27FC236}">
                <a16:creationId xmlns:a16="http://schemas.microsoft.com/office/drawing/2014/main" id="{FDB8A8E0-A7EE-535B-2C82-C8953EB0E6B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6263" y="297684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1" name="Google Shape;351;p9" descr="Recurso 32.png">
            <a:extLst>
              <a:ext uri="{FF2B5EF4-FFF2-40B4-BE49-F238E27FC236}">
                <a16:creationId xmlns:a16="http://schemas.microsoft.com/office/drawing/2014/main" id="{A7068A23-40AA-DF82-39F0-37DD9385890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2" name="Google Shape;352;p9">
            <a:extLst>
              <a:ext uri="{FF2B5EF4-FFF2-40B4-BE49-F238E27FC236}">
                <a16:creationId xmlns:a16="http://schemas.microsoft.com/office/drawing/2014/main" id="{9D9201CA-5B5B-87FE-BEED-9B77FCDE0DE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9793" name="Google Shape;353;p9" descr="Recurso 37.png">
            <a:extLst>
              <a:ext uri="{FF2B5EF4-FFF2-40B4-BE49-F238E27FC236}">
                <a16:creationId xmlns:a16="http://schemas.microsoft.com/office/drawing/2014/main" id="{1BF444A2-2B10-72A9-2EE3-E427C2D3BDB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9794" name="Google Shape;354;p9" descr="Recurso 31.png">
            <a:extLst>
              <a:ext uri="{FF2B5EF4-FFF2-40B4-BE49-F238E27FC236}">
                <a16:creationId xmlns:a16="http://schemas.microsoft.com/office/drawing/2014/main" id="{18D7ABE3-036E-ACDD-D7F7-2E77D96F453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5" name="Google Shape;158;p1" descr="Recurso 37.png">
            <a:extLst>
              <a:ext uri="{FF2B5EF4-FFF2-40B4-BE49-F238E27FC236}">
                <a16:creationId xmlns:a16="http://schemas.microsoft.com/office/drawing/2014/main" id="{89694C32-14C2-261D-A44A-9157E93E135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9796" name="Imagen 9">
            <a:extLst>
              <a:ext uri="{FF2B5EF4-FFF2-40B4-BE49-F238E27FC236}">
                <a16:creationId xmlns:a16="http://schemas.microsoft.com/office/drawing/2014/main" id="{83A634FB-5317-E91A-5DEB-5716A4DB7B5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828BD414-AC5A-A229-0019-EBC7329FFE4F}"/>
              </a:ext>
            </a:extLst>
          </p:cNvPr>
          <p:cNvGraphicFramePr/>
          <p:nvPr/>
        </p:nvGraphicFramePr>
        <p:xfrm>
          <a:off x="4404604" y="1775011"/>
          <a:ext cx="7527600" cy="372088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Pescador – RUT – Chanco – Catarina – Cañaveral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050"/>
                        <a:buFont typeface="Noto Sans Symbols"/>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Roldanillo, Cáceres, Quebrada El Rey, Zanjón Los Mudos y Quebrada La Unión asociados con el distrito de riego del RUT (ríos Roldanillo - La Unión  - Toro) y pertenecientes a la subzona hidrográfica de los ríos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Pescador, Chanco, Catarina, Cañaveral</a:t>
                      </a: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(departamento de Valle del Cauca), se recomienda especial atención en los municipios de Roldanillo y La Unión (Valle del Cauca). </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99" marB="457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394888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en el río La Vieja y sus afluentes, especialmente en los ríos Verde (municipios de Córdoba y Buenavista) y Quindío (municipios de Calarcá y Salento), río Lejos y la quebrada La Iglesia (municipio de Pijao). Se recomienda especial atención en los municipios de Tebaida, Pijao, Génova, Armenia, Calarcá y Salento (Quindío)</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Caicedonia y Cartago (Valle del Cauca). </a:t>
                      </a: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36318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Noto Sans Symbols"/>
                        <a:buNone/>
                      </a:pP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Cuenca del río La Vieja</a:t>
                      </a:r>
                      <a:endParaRPr sz="900" dirty="0">
                        <a:latin typeface="Verdana" panose="020B0604030504040204" pitchFamily="34" charset="0"/>
                        <a:ea typeface="Verdana" panose="020B0604030504040204" pitchFamily="34" charset="0"/>
                      </a:endParaRPr>
                    </a:p>
                  </a:txBody>
                  <a:tcPr marL="91453" marR="91453" marT="45629" marB="456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b="1"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Alerta puntual: </a:t>
                      </a:r>
                      <a:r>
                        <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inundaciones por desbordamiento de quebradas en la cabecera municipal de Calarcá (25/02/2024).</a:t>
                      </a:r>
                    </a:p>
                  </a:txBody>
                  <a:tcPr marL="91453" marR="91453" marT="45629" marB="456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41923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Otún y otros directos al río Cauca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4" marB="457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Otún y sus afluentes, especial atención al río San Eugenio. </a:t>
                      </a:r>
                      <a:r>
                        <a:rPr lang="es-CO" sz="900" b="0" u="none" strike="noStrike" dirty="0">
                          <a:latin typeface="Verdana" panose="020B0604030504040204" pitchFamily="34" charset="0"/>
                          <a:ea typeface="Verdana" panose="020B0604030504040204" pitchFamily="34" charset="0"/>
                          <a:cs typeface="Arial Narrow"/>
                          <a:sym typeface="Arial Narrow"/>
                        </a:rPr>
                        <a:t>Se recomienda especial atención en los municipios de Santa Rosa de Cabal, Dosquebradas, Marsella y Pereira (Risaralda). </a:t>
                      </a:r>
                      <a:endParaRPr sz="900" dirty="0">
                        <a:latin typeface="Verdana" panose="020B0604030504040204" pitchFamily="34" charset="0"/>
                        <a:ea typeface="Verdana" panose="020B0604030504040204" pitchFamily="34" charset="0"/>
                      </a:endParaRPr>
                    </a:p>
                  </a:txBody>
                  <a:tcPr marL="91443" marR="91443" marT="45704" marB="4570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9478758"/>
                  </a:ext>
                </a:extLst>
              </a:tr>
            </a:tbl>
          </a:graphicData>
        </a:graphic>
      </p:graphicFrame>
      <p:pic>
        <p:nvPicPr>
          <p:cNvPr id="19" name="Google Shape;158;p1" descr="Recurso 37.png">
            <a:extLst>
              <a:ext uri="{FF2B5EF4-FFF2-40B4-BE49-F238E27FC236}">
                <a16:creationId xmlns:a16="http://schemas.microsoft.com/office/drawing/2014/main" id="{77F4EEE6-8B8B-C5C8-9D72-92F00881032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150479" y="195804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158;p1" descr="Recurso 37.png">
            <a:extLst>
              <a:ext uri="{FF2B5EF4-FFF2-40B4-BE49-F238E27FC236}">
                <a16:creationId xmlns:a16="http://schemas.microsoft.com/office/drawing/2014/main" id="{9335A4C2-3061-45E9-F448-3A71EC5ED81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939166" y="152082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60A06E7E-965D-8224-3564-1C573593EFB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011" y="495300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DA32B1C8-5EE1-860F-D721-4C7460F73524}"/>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645990" y="211789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183;p20">
            <a:extLst>
              <a:ext uri="{FF2B5EF4-FFF2-40B4-BE49-F238E27FC236}">
                <a16:creationId xmlns:a16="http://schemas.microsoft.com/office/drawing/2014/main" id="{00B10BF0-B8C1-F6EC-E9C4-A809932F2D92}"/>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361" y="3552174"/>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036;p14">
            <a:extLst>
              <a:ext uri="{FF2B5EF4-FFF2-40B4-BE49-F238E27FC236}">
                <a16:creationId xmlns:a16="http://schemas.microsoft.com/office/drawing/2014/main" id="{1B2BE5DD-2B86-EC83-0D6B-7AEB693C918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6" name="Google Shape;3182;p20">
            <a:extLst>
              <a:ext uri="{FF2B5EF4-FFF2-40B4-BE49-F238E27FC236}">
                <a16:creationId xmlns:a16="http://schemas.microsoft.com/office/drawing/2014/main" id="{B8C5E058-9FE7-03B7-F10E-6DAC96A617E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9011" y="2597430"/>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0;p9">
            <a:extLst>
              <a:ext uri="{FF2B5EF4-FFF2-40B4-BE49-F238E27FC236}">
                <a16:creationId xmlns:a16="http://schemas.microsoft.com/office/drawing/2014/main" id="{28846A27-ED5B-AB21-67BA-8EB26474299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6676" y="2209800"/>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203;p21" descr="Recurso 25.png">
            <a:extLst>
              <a:ext uri="{FF2B5EF4-FFF2-40B4-BE49-F238E27FC236}">
                <a16:creationId xmlns:a16="http://schemas.microsoft.com/office/drawing/2014/main" id="{9F8DAFD6-6752-126E-1D3E-D4B48504DA9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124" y="4313892"/>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112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2" descr="blob:https://web.whatsapp.com/14a25253-0385-41d4-8a6a-b1cc79d6976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CuadroTexto 18"/>
          <p:cNvSpPr txBox="1"/>
          <p:nvPr/>
        </p:nvSpPr>
        <p:spPr>
          <a:xfrm>
            <a:off x="7560348" y="837849"/>
            <a:ext cx="43772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A continuación, los municipios donde se registraron temperaturas iguales o </a:t>
            </a:r>
            <a:r>
              <a:rPr lang="es-CO" sz="1200" b="1" dirty="0">
                <a:solidFill>
                  <a:srgbClr val="F87E00"/>
                </a:solidFill>
                <a:latin typeface="Arial Narrow" panose="020B0606020202030204" pitchFamily="34" charset="0"/>
                <a:cs typeface="Arial" panose="020B0604020202020204" pitchFamily="34" charset="0"/>
              </a:rPr>
              <a:t>superiores a 36.0 ºC en las últimas </a:t>
            </a:r>
            <a:r>
              <a:rPr kumimoji="0" lang="es-CO" sz="1200" b="1" i="0" u="none" strike="noStrike" kern="1200" cap="none" spc="0" normalizeH="0" baseline="0" noProof="0" dirty="0">
                <a:ln>
                  <a:noFill/>
                </a:ln>
                <a:solidFill>
                  <a:srgbClr val="F87E00"/>
                </a:solidFill>
                <a:effectLst/>
                <a:uLnTx/>
                <a:uFillTx/>
                <a:latin typeface="Arial Narrow" panose="020B0606020202030204" pitchFamily="34" charset="0"/>
                <a:ea typeface="+mn-ea"/>
                <a:cs typeface="Arial" panose="020B0604020202020204" pitchFamily="34" charset="0"/>
              </a:rPr>
              <a:t>24 horas. </a:t>
            </a:r>
          </a:p>
        </p:txBody>
      </p:sp>
      <p:pic>
        <p:nvPicPr>
          <p:cNvPr id="2050" name="Picture 2" descr="http://181.225.72.46:45128/almacen/interno/satelite/Goes16/Estimativos/Temperatura/Maxima/MAPAS/TEMPERATURA-2021040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5486400"/>
            <a:ext cx="0" cy="0"/>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12483824" y="-608700"/>
            <a:ext cx="3257550" cy="1938992"/>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POR FAVOR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FF0000"/>
                </a:solidFill>
                <a:effectLst/>
                <a:uLnTx/>
                <a:uFillTx/>
                <a:latin typeface="Arial Narrow" panose="020B0606020202030204" pitchFamily="34" charset="0"/>
                <a:ea typeface="+mn-ea"/>
                <a:cs typeface="+mn-cs"/>
              </a:rPr>
              <a:t>NO BORRAR NADA DE LO QUE SE ENCUENTRA EN ESTE ESPACIO DE FONDO BLANCO</a:t>
            </a:r>
          </a:p>
        </p:txBody>
      </p:sp>
      <p:sp>
        <p:nvSpPr>
          <p:cNvPr id="18" name="CuadroTexto 17">
            <a:extLst>
              <a:ext uri="{FF2B5EF4-FFF2-40B4-BE49-F238E27FC236}">
                <a16:creationId xmlns:a16="http://schemas.microsoft.com/office/drawing/2014/main" id="{4DB2F74B-2C09-4625-9F6E-8D4DD6518397}"/>
              </a:ext>
            </a:extLst>
          </p:cNvPr>
          <p:cNvSpPr txBox="1"/>
          <p:nvPr/>
        </p:nvSpPr>
        <p:spPr>
          <a:xfrm>
            <a:off x="5217560" y="3807382"/>
            <a:ext cx="6785016" cy="230832"/>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defPPr>
              <a:defRPr lang="es-CO"/>
            </a:defPPr>
            <a:lvl1pPr marR="0" lvl="0" indent="0" algn="ctr" fontAlgn="auto">
              <a:lnSpc>
                <a:spcPct val="100000"/>
              </a:lnSpc>
              <a:spcBef>
                <a:spcPts val="0"/>
              </a:spcBef>
              <a:spcAft>
                <a:spcPts val="0"/>
              </a:spcAft>
              <a:buClrTx/>
              <a:buSzTx/>
              <a:buFontTx/>
              <a:buNone/>
              <a:tabLst/>
              <a:defRPr kumimoji="0" sz="1000" b="1" i="0" u="none" strike="noStrike" cap="none" spc="0" normalizeH="0" baseline="0">
                <a:ln>
                  <a:noFill/>
                </a:ln>
                <a:solidFill>
                  <a:prstClr val="black"/>
                </a:solidFill>
                <a:effectLst/>
                <a:uLnTx/>
                <a:uFillTx/>
                <a:latin typeface="Arial Narrow" panose="020B0606020202030204" pitchFamily="34" charset="0"/>
              </a:defRPr>
            </a:lvl1pPr>
          </a:lstStyle>
          <a:p>
            <a:r>
              <a:rPr lang="es-CO" sz="900" dirty="0"/>
              <a:t>NO SE REGISTRARON TEMPERATURAS DEL AIRE POR ENCIMA DE LOS MÁXIMOS HISTÓRICOS.</a:t>
            </a:r>
          </a:p>
        </p:txBody>
      </p:sp>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635" y="7356855"/>
            <a:ext cx="5092995" cy="138065"/>
          </a:xfrm>
          <a:prstGeom prst="rect">
            <a:avLst/>
          </a:prstGeom>
        </p:spPr>
      </p:pic>
      <p:sp>
        <p:nvSpPr>
          <p:cNvPr id="31" name="Rectángulo 30"/>
          <p:cNvSpPr/>
          <p:nvPr/>
        </p:nvSpPr>
        <p:spPr>
          <a:xfrm>
            <a:off x="433805" y="6934952"/>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08 de agosto de 2022 hora 12:20 HLC.</a:t>
            </a:r>
            <a:endParaRPr lang="es-CO" sz="1100" dirty="0"/>
          </a:p>
        </p:txBody>
      </p:sp>
      <p:sp>
        <p:nvSpPr>
          <p:cNvPr id="2" name="Rectángulo 1"/>
          <p:cNvSpPr/>
          <p:nvPr/>
        </p:nvSpPr>
        <p:spPr>
          <a:xfrm>
            <a:off x="6351953" y="7132280"/>
            <a:ext cx="4433358" cy="261610"/>
          </a:xfrm>
          <a:prstGeom prst="rect">
            <a:avLst/>
          </a:prstGeom>
        </p:spPr>
        <p:txBody>
          <a:bodyPr wrap="square">
            <a:spAutoFit/>
          </a:bodyPr>
          <a:lstStyle/>
          <a:p>
            <a:r>
              <a:rPr lang="es-CO" sz="1050" dirty="0">
                <a:latin typeface="Arial Narrow" panose="020B0606020202030204" pitchFamily="34" charset="0"/>
              </a:rPr>
              <a:t>Puntos de calor- ultimas 24 horas. Cortesía </a:t>
            </a:r>
            <a:r>
              <a:rPr lang="es-CO" sz="1050" dirty="0">
                <a:latin typeface="Arial Narrow" panose="020B0606020202030204" pitchFamily="34" charset="0"/>
                <a:hlinkClick r:id="rId6"/>
              </a:rPr>
              <a:t>https://firms.modaps.eosdis.nasa.gov//</a:t>
            </a:r>
            <a:endParaRPr lang="es-CO" sz="1050" dirty="0">
              <a:latin typeface="Arial Narrow" panose="020B0606020202030204" pitchFamily="34" charset="0"/>
            </a:endParaRPr>
          </a:p>
        </p:txBody>
      </p:sp>
      <p:sp>
        <p:nvSpPr>
          <p:cNvPr id="22" name="CuadroTexto 21">
            <a:extLst>
              <a:ext uri="{FF2B5EF4-FFF2-40B4-BE49-F238E27FC236}">
                <a16:creationId xmlns:a16="http://schemas.microsoft.com/office/drawing/2014/main" id="{4DB2F74B-2C09-4625-9F6E-8D4DD6518397}"/>
              </a:ext>
            </a:extLst>
          </p:cNvPr>
          <p:cNvSpPr txBox="1"/>
          <p:nvPr/>
        </p:nvSpPr>
        <p:spPr>
          <a:xfrm>
            <a:off x="5165475" y="5401113"/>
            <a:ext cx="6837099"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IGUALES O INFERIORES A 5,0°C EN LA RED DE ESTACIONES DEL IDEAM.</a:t>
            </a:r>
          </a:p>
        </p:txBody>
      </p:sp>
      <p:sp>
        <p:nvSpPr>
          <p:cNvPr id="23" name="Rectángulo 22"/>
          <p:cNvSpPr/>
          <p:nvPr/>
        </p:nvSpPr>
        <p:spPr>
          <a:xfrm>
            <a:off x="13998065" y="6712640"/>
            <a:ext cx="4448654" cy="430887"/>
          </a:xfrm>
          <a:prstGeom prst="rect">
            <a:avLst/>
          </a:prstGeom>
        </p:spPr>
        <p:txBody>
          <a:bodyPr wrap="none">
            <a:spAutoFit/>
          </a:bodyPr>
          <a:lstStyle/>
          <a:p>
            <a:r>
              <a:rPr lang="es-CO" sz="1100" dirty="0">
                <a:latin typeface="Arial Narrow" panose="020B0606020202030204" pitchFamily="34" charset="0"/>
              </a:rPr>
              <a:t>Estimativo satelital </a:t>
            </a:r>
            <a:r>
              <a:rPr lang="es-CO" sz="1100" dirty="0" err="1">
                <a:latin typeface="Arial Narrow" panose="020B0606020202030204" pitchFamily="34" charset="0"/>
              </a:rPr>
              <a:t>fire</a:t>
            </a:r>
            <a:r>
              <a:rPr lang="es-CO" sz="1100" dirty="0">
                <a:latin typeface="Arial Narrow" panose="020B0606020202030204" pitchFamily="34" charset="0"/>
              </a:rPr>
              <a:t> temperatura cortesía </a:t>
            </a:r>
            <a:r>
              <a:rPr lang="es-CO" sz="1100" dirty="0">
                <a:latin typeface="Arial Narrow" panose="020B0606020202030204" pitchFamily="34" charset="0"/>
                <a:hlinkClick r:id="rId5"/>
              </a:rPr>
              <a:t>https://rammb-slider.cira.colostate.edu/</a:t>
            </a:r>
            <a:endParaRPr lang="es-CO" sz="1100" dirty="0">
              <a:latin typeface="Arial Narrow" panose="020B0606020202030204" pitchFamily="34" charset="0"/>
            </a:endParaRPr>
          </a:p>
          <a:p>
            <a:pPr algn="ctr"/>
            <a:r>
              <a:rPr lang="es-CO" sz="1100" dirty="0">
                <a:latin typeface="Arial Narrow" panose="020B0606020202030204" pitchFamily="34" charset="0"/>
              </a:rPr>
              <a:t>5 de febrero de 2022 hora 12:30 </a:t>
            </a:r>
            <a:r>
              <a:rPr lang="es-CO" sz="1100" dirty="0" err="1">
                <a:latin typeface="Arial Narrow" panose="020B0606020202030204" pitchFamily="34" charset="0"/>
              </a:rPr>
              <a:t>hlc</a:t>
            </a:r>
            <a:r>
              <a:rPr lang="es-CO" sz="1100" dirty="0">
                <a:latin typeface="Arial Narrow" panose="020B0606020202030204" pitchFamily="34" charset="0"/>
              </a:rPr>
              <a:t>.</a:t>
            </a:r>
            <a:endParaRPr lang="es-CO" sz="1100" dirty="0"/>
          </a:p>
        </p:txBody>
      </p:sp>
      <p:pic>
        <p:nvPicPr>
          <p:cNvPr id="7" name="Imagen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45019" y="5058827"/>
            <a:ext cx="7071344" cy="573118"/>
          </a:xfrm>
          <a:prstGeom prst="rect">
            <a:avLst/>
          </a:prstGeom>
        </p:spPr>
      </p:pic>
      <p:sp>
        <p:nvSpPr>
          <p:cNvPr id="24" name="CuadroTexto 23">
            <a:extLst>
              <a:ext uri="{FF2B5EF4-FFF2-40B4-BE49-F238E27FC236}">
                <a16:creationId xmlns:a16="http://schemas.microsoft.com/office/drawing/2014/main" id="{4DB2F74B-2C09-4625-9F6E-8D4DD6518397}"/>
              </a:ext>
            </a:extLst>
          </p:cNvPr>
          <p:cNvSpPr txBox="1"/>
          <p:nvPr/>
        </p:nvSpPr>
        <p:spPr>
          <a:xfrm>
            <a:off x="5492219" y="7553370"/>
            <a:ext cx="6699781" cy="384721"/>
          </a:xfrm>
          <a:prstGeom prst="rect">
            <a:avLst/>
          </a:prstGeom>
          <a:ln>
            <a:solidFill>
              <a:srgbClr val="F87E0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just">
              <a:defRPr/>
            </a:pPr>
            <a:r>
              <a:rPr lang="es-CO" sz="1000" b="1" noProof="0" dirty="0">
                <a:solidFill>
                  <a:prstClr val="black"/>
                </a:solidFill>
                <a:latin typeface="Arial Narrow" panose="020B0606020202030204" pitchFamily="34" charset="0"/>
              </a:rPr>
              <a:t>S</a:t>
            </a:r>
            <a:r>
              <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 registró</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 nuevo record histórico de temperatura máxima en el municipio de </a:t>
            </a:r>
            <a:r>
              <a:rPr lang="es-CO" sz="900" b="1" dirty="0">
                <a:solidFill>
                  <a:prstClr val="black"/>
                </a:solidFill>
                <a:latin typeface="Arial Narrow" panose="020B0606020202030204" pitchFamily="34" charset="0"/>
              </a:rPr>
              <a:t>JERUSALÉN,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departamento de </a:t>
            </a:r>
            <a:r>
              <a:rPr lang="es-CO" sz="900" b="1" dirty="0">
                <a:solidFill>
                  <a:prstClr val="black"/>
                </a:solidFill>
                <a:latin typeface="Arial Narrow" panose="020B0606020202030204" pitchFamily="34" charset="0"/>
              </a:rPr>
              <a:t>CUNDINAMARCA </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de </a:t>
            </a:r>
            <a:r>
              <a:rPr lang="es-CO" sz="900" b="1" dirty="0">
                <a:solidFill>
                  <a:prstClr val="black"/>
                </a:solidFill>
                <a:latin typeface="Arial Narrow" panose="020B0606020202030204" pitchFamily="34" charset="0"/>
              </a:rPr>
              <a:t>41,6</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superando el antiguo registro de </a:t>
            </a:r>
            <a:r>
              <a:rPr lang="es-CO" sz="900" b="1" dirty="0">
                <a:solidFill>
                  <a:prstClr val="black"/>
                </a:solidFill>
                <a:latin typeface="Arial Narrow" panose="020B0606020202030204" pitchFamily="34" charset="0"/>
              </a:rPr>
              <a:t>41,0</a:t>
            </a:r>
            <a:r>
              <a:rPr kumimoji="0" lang="es-CO" sz="900" b="1" i="0" u="none" strike="noStrike" kern="1200" cap="none" spc="0" normalizeH="0" noProof="0" dirty="0">
                <a:ln>
                  <a:noFill/>
                </a:ln>
                <a:solidFill>
                  <a:prstClr val="black"/>
                </a:solidFill>
                <a:effectLst/>
                <a:uLnTx/>
                <a:uFillTx/>
                <a:latin typeface="Arial Narrow" panose="020B0606020202030204" pitchFamily="34" charset="0"/>
                <a:ea typeface="+mn-ea"/>
                <a:cs typeface="+mn-cs"/>
              </a:rPr>
              <a:t>º c del 29 de agosto del 2015.</a:t>
            </a:r>
            <a:endParaRPr kumimoji="0" 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4" name="Rectángulo 3"/>
          <p:cNvSpPr/>
          <p:nvPr/>
        </p:nvSpPr>
        <p:spPr>
          <a:xfrm>
            <a:off x="43960" y="746711"/>
            <a:ext cx="5002823" cy="321970"/>
          </a:xfrm>
          <a:prstGeom prst="rect">
            <a:avLst/>
          </a:prstGeom>
          <a:solidFill>
            <a:srgbClr val="FF9A5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CO" b="1" dirty="0"/>
              <a:t>Estimativo Satelital de la Temperatura Superficial</a:t>
            </a:r>
          </a:p>
        </p:txBody>
      </p:sp>
      <p:sp>
        <p:nvSpPr>
          <p:cNvPr id="26" name="CuadroTexto 25">
            <a:extLst>
              <a:ext uri="{FF2B5EF4-FFF2-40B4-BE49-F238E27FC236}">
                <a16:creationId xmlns:a16="http://schemas.microsoft.com/office/drawing/2014/main" id="{4DB2F74B-2C09-4625-9F6E-8D4DD6518397}"/>
              </a:ext>
            </a:extLst>
          </p:cNvPr>
          <p:cNvSpPr txBox="1"/>
          <p:nvPr/>
        </p:nvSpPr>
        <p:spPr>
          <a:xfrm>
            <a:off x="5217559" y="5918615"/>
            <a:ext cx="6785015" cy="230832"/>
          </a:xfrm>
          <a:prstGeom prst="rect">
            <a:avLst/>
          </a:prstGeom>
          <a:ln>
            <a:solidFill>
              <a:srgbClr val="3399FF"/>
            </a:solidFill>
          </a:ln>
        </p:spPr>
        <p:style>
          <a:lnRef idx="2">
            <a:schemeClr val="accent1"/>
          </a:lnRef>
          <a:fillRef idx="1">
            <a:schemeClr val="lt1"/>
          </a:fillRef>
          <a:effectRef idx="0">
            <a:schemeClr val="accent1"/>
          </a:effectRef>
          <a:fontRef idx="minor">
            <a:schemeClr val="dk1"/>
          </a:fontRef>
        </p:style>
        <p:txBody>
          <a:bodyPr wrap="square" anchor="ctr">
            <a:spAutoFit/>
          </a:bodyPr>
          <a:lstStyle>
            <a:defPPr>
              <a:defRPr lang="es-CO"/>
            </a:defPPr>
            <a:lvl1pPr algn="ctr">
              <a:defRPr sz="900" b="1">
                <a:solidFill>
                  <a:prstClr val="black"/>
                </a:solidFill>
                <a:latin typeface="Arial Narrow" panose="020B0606020202030204" pitchFamily="34" charset="0"/>
              </a:defRPr>
            </a:lvl1pPr>
          </a:lstStyle>
          <a:p>
            <a:r>
              <a:rPr lang="es-CO" dirty="0"/>
              <a:t>NO SE REGISTRARON VALORES DE TEMPERATURAS DE AIRE POR DEBAJO DE LOS MINIMOS HISTÓRICOS</a:t>
            </a:r>
          </a:p>
        </p:txBody>
      </p:sp>
      <p:pic>
        <p:nvPicPr>
          <p:cNvPr id="10" name="Imagen 9">
            <a:extLst>
              <a:ext uri="{FF2B5EF4-FFF2-40B4-BE49-F238E27FC236}">
                <a16:creationId xmlns:a16="http://schemas.microsoft.com/office/drawing/2014/main" id="{1568BB21-3D62-47F4-EBDD-782CF9385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37593" y="2398783"/>
            <a:ext cx="7165216" cy="960600"/>
          </a:xfrm>
          <a:prstGeom prst="rect">
            <a:avLst/>
          </a:prstGeom>
        </p:spPr>
      </p:pic>
      <p:graphicFrame>
        <p:nvGraphicFramePr>
          <p:cNvPr id="11" name="Tabla 10"/>
          <p:cNvGraphicFramePr>
            <a:graphicFrameLocks noGrp="1"/>
          </p:cNvGraphicFramePr>
          <p:nvPr>
            <p:extLst>
              <p:ext uri="{D42A27DB-BD31-4B8C-83A1-F6EECF244321}">
                <p14:modId xmlns:p14="http://schemas.microsoft.com/office/powerpoint/2010/main" val="1180565050"/>
              </p:ext>
            </p:extLst>
          </p:nvPr>
        </p:nvGraphicFramePr>
        <p:xfrm>
          <a:off x="13015432" y="1767230"/>
          <a:ext cx="6828713" cy="485775"/>
        </p:xfrm>
        <a:graphic>
          <a:graphicData uri="http://schemas.openxmlformats.org/drawingml/2006/table">
            <a:tbl>
              <a:tblPr/>
              <a:tblGrid>
                <a:gridCol w="1630279">
                  <a:extLst>
                    <a:ext uri="{9D8B030D-6E8A-4147-A177-3AD203B41FA5}">
                      <a16:colId xmlns:a16="http://schemas.microsoft.com/office/drawing/2014/main" val="3677709354"/>
                    </a:ext>
                  </a:extLst>
                </a:gridCol>
                <a:gridCol w="914400">
                  <a:extLst>
                    <a:ext uri="{9D8B030D-6E8A-4147-A177-3AD203B41FA5}">
                      <a16:colId xmlns:a16="http://schemas.microsoft.com/office/drawing/2014/main" val="156586966"/>
                    </a:ext>
                  </a:extLst>
                </a:gridCol>
                <a:gridCol w="1404671">
                  <a:extLst>
                    <a:ext uri="{9D8B030D-6E8A-4147-A177-3AD203B41FA5}">
                      <a16:colId xmlns:a16="http://schemas.microsoft.com/office/drawing/2014/main" val="2711561286"/>
                    </a:ext>
                  </a:extLst>
                </a:gridCol>
                <a:gridCol w="842077">
                  <a:extLst>
                    <a:ext uri="{9D8B030D-6E8A-4147-A177-3AD203B41FA5}">
                      <a16:colId xmlns:a16="http://schemas.microsoft.com/office/drawing/2014/main" val="71123669"/>
                    </a:ext>
                  </a:extLst>
                </a:gridCol>
                <a:gridCol w="1170620">
                  <a:extLst>
                    <a:ext uri="{9D8B030D-6E8A-4147-A177-3AD203B41FA5}">
                      <a16:colId xmlns:a16="http://schemas.microsoft.com/office/drawing/2014/main" val="4121769722"/>
                    </a:ext>
                  </a:extLst>
                </a:gridCol>
                <a:gridCol w="866666">
                  <a:extLst>
                    <a:ext uri="{9D8B030D-6E8A-4147-A177-3AD203B41FA5}">
                      <a16:colId xmlns:a16="http://schemas.microsoft.com/office/drawing/2014/main" val="114300548"/>
                    </a:ext>
                  </a:extLst>
                </a:gridCol>
              </a:tblGrid>
              <a:tr h="0">
                <a:tc gridSpan="6">
                  <a:txBody>
                    <a:bodyPr/>
                    <a:lstStyle/>
                    <a:p>
                      <a:pPr lvl="1" algn="l" fontAlgn="b"/>
                      <a:r>
                        <a:rPr lang="es-ES" sz="1000" b="1" i="0" u="none" strike="noStrike" dirty="0">
                          <a:solidFill>
                            <a:schemeClr val="bg1"/>
                          </a:solidFill>
                          <a:effectLst/>
                          <a:latin typeface="Arial Narrow" panose="020B0606020202030204" pitchFamily="34" charset="0"/>
                        </a:rPr>
                        <a:t>Estaciones con temperaturas máximas registradas</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el</a:t>
                      </a:r>
                      <a:r>
                        <a:rPr lang="es-ES" sz="1000" b="1" i="0" u="none" strike="noStrike" baseline="0" dirty="0">
                          <a:solidFill>
                            <a:schemeClr val="bg1"/>
                          </a:solidFill>
                          <a:effectLst/>
                          <a:latin typeface="Arial Narrow" panose="020B0606020202030204" pitchFamily="34" charset="0"/>
                        </a:rPr>
                        <a:t> 24</a:t>
                      </a:r>
                      <a:r>
                        <a:rPr lang="es-ES" sz="1000" b="1" i="0" u="none" strike="noStrike" dirty="0">
                          <a:solidFill>
                            <a:schemeClr val="bg1"/>
                          </a:solidFill>
                          <a:effectLst/>
                          <a:latin typeface="Arial Narrow" panose="020B0606020202030204" pitchFamily="34" charset="0"/>
                        </a:rPr>
                        <a:t>-SEP-2024</a:t>
                      </a:r>
                      <a:r>
                        <a:rPr lang="es-ES" sz="1000" b="1" i="0" u="none" strike="noStrike" baseline="0" dirty="0">
                          <a:solidFill>
                            <a:schemeClr val="bg1"/>
                          </a:solidFill>
                          <a:effectLst/>
                          <a:latin typeface="Arial Narrow" panose="020B0606020202030204" pitchFamily="34" charset="0"/>
                        </a:rPr>
                        <a:t> </a:t>
                      </a:r>
                      <a:r>
                        <a:rPr lang="es-ES" sz="1000" b="1" i="0" u="none" strike="noStrike" dirty="0">
                          <a:solidFill>
                            <a:schemeClr val="bg1"/>
                          </a:solidFill>
                          <a:effectLst/>
                          <a:latin typeface="Arial Narrow" panose="020B0606020202030204" pitchFamily="34" charset="0"/>
                        </a:rPr>
                        <a:t>que superaron el registro máximo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9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T.MAX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T.MÁX_HIST(°C)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9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678777645"/>
                  </a:ext>
                </a:extLst>
              </a:tr>
              <a:tr h="139444">
                <a:tc>
                  <a:txBody>
                    <a:bodyPr/>
                    <a:lstStyle/>
                    <a:p>
                      <a:pPr algn="ctr" fontAlgn="b"/>
                      <a:r>
                        <a:rPr lang="es-CO" sz="1100" u="none" strike="noStrike" dirty="0">
                          <a:effectLst/>
                        </a:rPr>
                        <a:t>Granja El Mirador</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Tumaco</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Nariño</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33,6</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ctr" fontAlgn="b"/>
                      <a:r>
                        <a:rPr lang="es-CO" sz="1100" u="none" strike="noStrike" dirty="0">
                          <a:effectLst/>
                        </a:rPr>
                        <a:t>33,0</a:t>
                      </a:r>
                      <a:endParaRPr lang="es-CO" sz="1100" b="0"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lvl="0" indent="0" algn="ctr" defTabSz="914411" rtl="0" eaLnBrk="1" fontAlgn="b" latinLnBrk="0" hangingPunct="1">
                        <a:lnSpc>
                          <a:spcPct val="100000"/>
                        </a:lnSpc>
                        <a:spcBef>
                          <a:spcPts val="0"/>
                        </a:spcBef>
                        <a:spcAft>
                          <a:spcPts val="0"/>
                        </a:spcAft>
                        <a:buClrTx/>
                        <a:buSzTx/>
                        <a:buFontTx/>
                        <a:buNone/>
                        <a:tabLst/>
                        <a:defRPr/>
                      </a:pPr>
                      <a:r>
                        <a:rPr lang="es-CO" sz="1100" b="0" i="0" u="none" strike="noStrike" dirty="0">
                          <a:solidFill>
                            <a:srgbClr val="000000"/>
                          </a:solidFill>
                          <a:effectLst/>
                          <a:latin typeface="Arial Narrow" panose="020B0606020202030204" pitchFamily="34" charset="0"/>
                        </a:rPr>
                        <a:t>06/09/2015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160437153"/>
                  </a:ext>
                </a:extLst>
              </a:tr>
            </a:tbl>
          </a:graphicData>
        </a:graphic>
      </p:graphicFrame>
      <p:graphicFrame>
        <p:nvGraphicFramePr>
          <p:cNvPr id="3" name="Tabla 2">
            <a:extLst>
              <a:ext uri="{FF2B5EF4-FFF2-40B4-BE49-F238E27FC236}">
                <a16:creationId xmlns:a16="http://schemas.microsoft.com/office/drawing/2014/main" id="{847DA8C2-9215-B0FD-A5C3-84870B8A0CEC}"/>
              </a:ext>
            </a:extLst>
          </p:cNvPr>
          <p:cNvGraphicFramePr>
            <a:graphicFrameLocks noGrp="1"/>
          </p:cNvGraphicFramePr>
          <p:nvPr>
            <p:extLst>
              <p:ext uri="{D42A27DB-BD31-4B8C-83A1-F6EECF244321}">
                <p14:modId xmlns:p14="http://schemas.microsoft.com/office/powerpoint/2010/main" val="3459091537"/>
              </p:ext>
            </p:extLst>
          </p:nvPr>
        </p:nvGraphicFramePr>
        <p:xfrm>
          <a:off x="12787648" y="4557538"/>
          <a:ext cx="6828715" cy="523875"/>
        </p:xfrm>
        <a:graphic>
          <a:graphicData uri="http://schemas.openxmlformats.org/drawingml/2006/table">
            <a:tbl>
              <a:tblPr/>
              <a:tblGrid>
                <a:gridCol w="1236613">
                  <a:extLst>
                    <a:ext uri="{9D8B030D-6E8A-4147-A177-3AD203B41FA5}">
                      <a16:colId xmlns:a16="http://schemas.microsoft.com/office/drawing/2014/main" val="3677709354"/>
                    </a:ext>
                  </a:extLst>
                </a:gridCol>
                <a:gridCol w="1359196">
                  <a:extLst>
                    <a:ext uri="{9D8B030D-6E8A-4147-A177-3AD203B41FA5}">
                      <a16:colId xmlns:a16="http://schemas.microsoft.com/office/drawing/2014/main" val="156586966"/>
                    </a:ext>
                  </a:extLst>
                </a:gridCol>
                <a:gridCol w="1353542">
                  <a:extLst>
                    <a:ext uri="{9D8B030D-6E8A-4147-A177-3AD203B41FA5}">
                      <a16:colId xmlns:a16="http://schemas.microsoft.com/office/drawing/2014/main" val="2711561286"/>
                    </a:ext>
                  </a:extLst>
                </a:gridCol>
                <a:gridCol w="842077">
                  <a:extLst>
                    <a:ext uri="{9D8B030D-6E8A-4147-A177-3AD203B41FA5}">
                      <a16:colId xmlns:a16="http://schemas.microsoft.com/office/drawing/2014/main" val="71123669"/>
                    </a:ext>
                  </a:extLst>
                </a:gridCol>
                <a:gridCol w="1280299">
                  <a:extLst>
                    <a:ext uri="{9D8B030D-6E8A-4147-A177-3AD203B41FA5}">
                      <a16:colId xmlns:a16="http://schemas.microsoft.com/office/drawing/2014/main" val="4121769722"/>
                    </a:ext>
                  </a:extLst>
                </a:gridCol>
                <a:gridCol w="756988">
                  <a:extLst>
                    <a:ext uri="{9D8B030D-6E8A-4147-A177-3AD203B41FA5}">
                      <a16:colId xmlns:a16="http://schemas.microsoft.com/office/drawing/2014/main" val="114300548"/>
                    </a:ext>
                  </a:extLst>
                </a:gridCol>
              </a:tblGrid>
              <a:tr h="113859">
                <a:tc gridSpan="6">
                  <a:txBody>
                    <a:bodyPr/>
                    <a:lstStyle/>
                    <a:p>
                      <a:pPr lvl="1" algn="ctr" fontAlgn="b"/>
                      <a:r>
                        <a:rPr lang="es-ES" sz="1050" b="1" i="0" u="none" strike="noStrike" dirty="0">
                          <a:solidFill>
                            <a:schemeClr val="bg1"/>
                          </a:solidFill>
                          <a:effectLst/>
                          <a:latin typeface="Arial Narrow" panose="020B0606020202030204" pitchFamily="34" charset="0"/>
                        </a:rPr>
                        <a:t>Estaciones con temperatura mínima registrada</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el</a:t>
                      </a:r>
                      <a:r>
                        <a:rPr lang="es-ES" sz="1050" b="1" i="0" u="none" strike="noStrike" baseline="0" dirty="0">
                          <a:solidFill>
                            <a:schemeClr val="bg1"/>
                          </a:solidFill>
                          <a:effectLst/>
                          <a:latin typeface="Arial Narrow" panose="020B0606020202030204" pitchFamily="34" charset="0"/>
                        </a:rPr>
                        <a:t> 14</a:t>
                      </a:r>
                      <a:r>
                        <a:rPr lang="es-ES" sz="1050" b="1" i="0" u="none" strike="noStrike" dirty="0">
                          <a:solidFill>
                            <a:schemeClr val="bg1"/>
                          </a:solidFill>
                          <a:effectLst/>
                          <a:latin typeface="Arial Narrow" panose="020B0606020202030204" pitchFamily="34" charset="0"/>
                        </a:rPr>
                        <a:t>-ENERO-2025</a:t>
                      </a:r>
                      <a:r>
                        <a:rPr lang="es-ES" sz="1050" b="1" i="0" u="none" strike="noStrike" baseline="0" dirty="0">
                          <a:solidFill>
                            <a:schemeClr val="bg1"/>
                          </a:solidFill>
                          <a:effectLst/>
                          <a:latin typeface="Arial Narrow" panose="020B0606020202030204" pitchFamily="34" charset="0"/>
                        </a:rPr>
                        <a:t> </a:t>
                      </a:r>
                      <a:r>
                        <a:rPr lang="es-ES" sz="1050" b="1" i="0" u="none" strike="noStrike" dirty="0">
                          <a:solidFill>
                            <a:schemeClr val="bg1"/>
                          </a:solidFill>
                          <a:effectLst/>
                          <a:latin typeface="Arial Narrow" panose="020B0606020202030204" pitchFamily="34" charset="0"/>
                        </a:rPr>
                        <a:t>que superaron el mínimo histórico del mes.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124746925"/>
                  </a:ext>
                </a:extLst>
              </a:tr>
              <a:tr h="141523">
                <a:tc>
                  <a:txBody>
                    <a:bodyPr/>
                    <a:lstStyle/>
                    <a:p>
                      <a:pPr algn="ctr" fontAlgn="b"/>
                      <a:r>
                        <a:rPr lang="es-CO" sz="1100" b="1" i="0" u="none" strike="noStrike" dirty="0">
                          <a:solidFill>
                            <a:schemeClr val="tx1"/>
                          </a:solidFill>
                          <a:effectLst/>
                          <a:latin typeface="Arial Narrow" panose="020B0606020202030204" pitchFamily="34" charset="0"/>
                        </a:rPr>
                        <a:t>ESTACIÓN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MUNICIPIO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DEPARTAMENTO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T.MIN HIST.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tc>
                  <a:txBody>
                    <a:bodyPr/>
                    <a:lstStyle/>
                    <a:p>
                      <a:pPr algn="ctr" fontAlgn="b"/>
                      <a:r>
                        <a:rPr lang="es-CO" sz="1100" b="1" i="0" u="none" strike="noStrike" dirty="0">
                          <a:solidFill>
                            <a:schemeClr val="tx1"/>
                          </a:solidFill>
                          <a:effectLst/>
                          <a:latin typeface="Arial Narrow" panose="020B0606020202030204" pitchFamily="34" charset="0"/>
                        </a:rPr>
                        <a:t>FECHA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DF4"/>
                    </a:solidFill>
                  </a:tcPr>
                </a:tc>
                <a:extLst>
                  <a:ext uri="{0D108BD9-81ED-4DB2-BD59-A6C34878D82A}">
                    <a16:rowId xmlns:a16="http://schemas.microsoft.com/office/drawing/2014/main" val="3678777645"/>
                  </a:ext>
                </a:extLst>
              </a:tr>
              <a:tr h="63316">
                <a:tc>
                  <a:txBody>
                    <a:bodyPr/>
                    <a:lstStyle/>
                    <a:p>
                      <a:pPr algn="ctr" fontAlgn="b"/>
                      <a:r>
                        <a:rPr lang="es-CO" sz="1100" b="0" i="0" u="none" strike="noStrike" dirty="0">
                          <a:solidFill>
                            <a:srgbClr val="000000"/>
                          </a:solidFill>
                          <a:effectLst/>
                          <a:latin typeface="Arial Narrow" panose="020B0606020202030204" pitchFamily="34" charset="0"/>
                        </a:rPr>
                        <a:t>Chita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Chita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a:solidFill>
                            <a:srgbClr val="000000"/>
                          </a:solidFill>
                          <a:effectLst/>
                          <a:latin typeface="Arial Narrow" panose="020B0606020202030204" pitchFamily="34" charset="0"/>
                        </a:rPr>
                        <a:t>Boyacá</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a:solidFill>
                            <a:srgbClr val="000000"/>
                          </a:solidFill>
                          <a:effectLst/>
                          <a:latin typeface="Arial Narrow" panose="020B0606020202030204" pitchFamily="34" charset="0"/>
                        </a:rPr>
                        <a:t>-0,4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tc>
                  <a:txBody>
                    <a:bodyPr/>
                    <a:lstStyle/>
                    <a:p>
                      <a:pPr algn="ctr" fontAlgn="b"/>
                      <a:r>
                        <a:rPr lang="es-CO" sz="1100" b="0" i="0" u="none" strike="noStrike" dirty="0">
                          <a:solidFill>
                            <a:srgbClr val="000000"/>
                          </a:solidFill>
                          <a:effectLst/>
                          <a:latin typeface="Arial Narrow" panose="020B0606020202030204" pitchFamily="34" charset="0"/>
                        </a:rPr>
                        <a:t>18/01/1980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FF7"/>
                    </a:solidFill>
                  </a:tcPr>
                </a:tc>
                <a:extLst>
                  <a:ext uri="{0D108BD9-81ED-4DB2-BD59-A6C34878D82A}">
                    <a16:rowId xmlns:a16="http://schemas.microsoft.com/office/drawing/2014/main" val="3247305285"/>
                  </a:ext>
                </a:extLst>
              </a:tr>
            </a:tbl>
          </a:graphicData>
        </a:graphic>
      </p:graphicFrame>
      <p:graphicFrame>
        <p:nvGraphicFramePr>
          <p:cNvPr id="12" name="Google Shape;1156;p4">
            <a:extLst>
              <a:ext uri="{FF2B5EF4-FFF2-40B4-BE49-F238E27FC236}">
                <a16:creationId xmlns:a16="http://schemas.microsoft.com/office/drawing/2014/main" id="{049BB245-D7BC-8748-DBF1-1CC6D74428FE}"/>
              </a:ext>
            </a:extLst>
          </p:cNvPr>
          <p:cNvGraphicFramePr/>
          <p:nvPr>
            <p:extLst>
              <p:ext uri="{D42A27DB-BD31-4B8C-83A1-F6EECF244321}">
                <p14:modId xmlns:p14="http://schemas.microsoft.com/office/powerpoint/2010/main" val="1005757835"/>
              </p:ext>
            </p:extLst>
          </p:nvPr>
        </p:nvGraphicFramePr>
        <p:xfrm>
          <a:off x="12773861" y="3756767"/>
          <a:ext cx="6785016" cy="562894"/>
        </p:xfrm>
        <a:graphic>
          <a:graphicData uri="http://schemas.openxmlformats.org/drawingml/2006/table">
            <a:tbl>
              <a:tblPr>
                <a:noFill/>
              </a:tblPr>
              <a:tblGrid>
                <a:gridCol w="1642988">
                  <a:extLst>
                    <a:ext uri="{9D8B030D-6E8A-4147-A177-3AD203B41FA5}">
                      <a16:colId xmlns:a16="http://schemas.microsoft.com/office/drawing/2014/main" val="20000"/>
                    </a:ext>
                  </a:extLst>
                </a:gridCol>
                <a:gridCol w="5142028">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None/>
                      </a:pPr>
                      <a:r>
                        <a:rPr lang="es-CO"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rPr>
                        <a:t>DEPARTAMENTO</a:t>
                      </a:r>
                      <a:endParaRPr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solidFill>
                        <a:srgbClr val="5B9BD5"/>
                      </a:solidFill>
                      <a:prstDash val="solid"/>
                      <a:round/>
                      <a:headEnd type="none" w="sm" len="sm"/>
                      <a:tailEnd type="none" w="sm" len="sm"/>
                    </a:lnL>
                    <a:lnR w="12700" cap="flat" cmpd="sng">
                      <a:solidFill>
                        <a:srgbClr val="9CC2E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tc>
                  <a:txBody>
                    <a:bodyPr/>
                    <a:lstStyle/>
                    <a:p>
                      <a:pPr marL="0" marR="0" lvl="0" indent="0" algn="ctr" rtl="0">
                        <a:lnSpc>
                          <a:spcPct val="100000"/>
                        </a:lnSpc>
                        <a:spcBef>
                          <a:spcPts val="0"/>
                        </a:spcBef>
                        <a:spcAft>
                          <a:spcPts val="0"/>
                        </a:spcAft>
                        <a:buNone/>
                      </a:pPr>
                      <a:r>
                        <a:rPr lang="es-CO"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rPr>
                        <a:t>MUNICIPIO</a:t>
                      </a:r>
                      <a:endParaRPr sz="1100" b="1" u="none" strike="noStrike" cap="none" dirty="0">
                        <a:solidFill>
                          <a:srgbClr val="EAEFF7"/>
                        </a:solidFill>
                        <a:latin typeface="Arial Narrow" panose="020B0606020202030204" pitchFamily="34" charset="0"/>
                        <a:ea typeface="Calibri" panose="020F0502020204030204" pitchFamily="34" charset="0"/>
                        <a:cs typeface="Calibri" panose="020F0502020204030204" pitchFamily="34" charset="0"/>
                        <a:sym typeface="Arial Narrow"/>
                      </a:endParaRPr>
                    </a:p>
                  </a:txBody>
                  <a:tcPr marL="44450" marR="44450" marT="0" marB="0" anchor="ctr">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5B9BD5"/>
                    </a:solidFill>
                  </a:tcPr>
                </a:tc>
                <a:extLst>
                  <a:ext uri="{0D108BD9-81ED-4DB2-BD59-A6C34878D82A}">
                    <a16:rowId xmlns:a16="http://schemas.microsoft.com/office/drawing/2014/main" val="10000"/>
                  </a:ext>
                </a:extLst>
              </a:tr>
              <a:tr h="197627">
                <a:tc>
                  <a:txBody>
                    <a:bodyPr/>
                    <a:lstStyle/>
                    <a:p>
                      <a:pPr algn="l" fontAlgn="b"/>
                      <a:r>
                        <a:rPr lang="es-CO" sz="1100" b="1" i="0" u="none" strike="noStrike" dirty="0">
                          <a:solidFill>
                            <a:srgbClr val="000000"/>
                          </a:solidFill>
                          <a:effectLst/>
                          <a:latin typeface="Calibri" panose="020F0502020204030204" pitchFamily="34" charset="0"/>
                        </a:rPr>
                        <a:t>BOYACÁ</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es-CO" sz="1100" b="1" i="0" u="none" strike="noStrike">
                          <a:solidFill>
                            <a:srgbClr val="000000"/>
                          </a:solidFill>
                          <a:effectLst/>
                          <a:latin typeface="Calibri" panose="020F0502020204030204" pitchFamily="34" charset="0"/>
                        </a:rPr>
                        <a:t>Chita (2.8)</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3625969045"/>
                  </a:ext>
                </a:extLst>
              </a:tr>
              <a:tr h="197627">
                <a:tc>
                  <a:txBody>
                    <a:bodyPr/>
                    <a:lstStyle/>
                    <a:p>
                      <a:pPr algn="l" fontAlgn="b"/>
                      <a:r>
                        <a:rPr lang="es-CO" sz="1100" b="1" i="0" u="none" strike="noStrike">
                          <a:solidFill>
                            <a:srgbClr val="000000"/>
                          </a:solidFill>
                          <a:effectLst/>
                          <a:latin typeface="Calibri" panose="020F0502020204030204" pitchFamily="34" charset="0"/>
                        </a:rPr>
                        <a:t>BOGOTÁ D.C.</a:t>
                      </a:r>
                    </a:p>
                  </a:txBody>
                  <a:tcPr marL="9525" marR="9525" marT="9525" marB="0" anchor="b">
                    <a:lnL w="12700" cap="flat" cmpd="sng">
                      <a:solidFill>
                        <a:srgbClr val="5B9BD5"/>
                      </a:solidFill>
                      <a:prstDash val="solid"/>
                      <a:round/>
                      <a:headEnd type="none" w="sm" len="sm"/>
                      <a:tailEnd type="none" w="sm" len="sm"/>
                    </a:lnL>
                    <a:lnR w="12700" cap="flat" cmpd="sng" algn="ctr">
                      <a:solidFill>
                        <a:srgbClr val="9CC2E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tc>
                  <a:txBody>
                    <a:bodyPr/>
                    <a:lstStyle/>
                    <a:p>
                      <a:pPr algn="l" fontAlgn="b"/>
                      <a:r>
                        <a:rPr lang="it-IT" sz="1100" b="0" i="0" u="none" strike="noStrike" dirty="0">
                          <a:solidFill>
                            <a:srgbClr val="000000"/>
                          </a:solidFill>
                          <a:effectLst/>
                          <a:latin typeface="Calibri" panose="020F0502020204030204" pitchFamily="34" charset="0"/>
                        </a:rPr>
                        <a:t>Bogotá D.C. (Col San Cayetano (USME) 4.8)</a:t>
                      </a:r>
                    </a:p>
                  </a:txBody>
                  <a:tcPr marL="9525" marR="9525" marT="9525" marB="0" anchor="b">
                    <a:lnL w="12700" cap="flat" cmpd="sng" algn="ctr">
                      <a:solidFill>
                        <a:srgbClr val="9CC2E5"/>
                      </a:solidFill>
                      <a:prstDash val="solid"/>
                      <a:round/>
                      <a:headEnd type="none" w="sm" len="sm"/>
                      <a:tailEnd type="none" w="sm" len="sm"/>
                    </a:lnL>
                    <a:lnR w="12700" cap="flat" cmpd="sng">
                      <a:solidFill>
                        <a:srgbClr val="5B9BD5"/>
                      </a:solidFill>
                      <a:prstDash val="solid"/>
                      <a:round/>
                      <a:headEnd type="none" w="sm" len="sm"/>
                      <a:tailEnd type="none" w="sm" len="sm"/>
                    </a:lnR>
                    <a:lnT w="12700" cap="flat" cmpd="sng" algn="ctr">
                      <a:solidFill>
                        <a:srgbClr val="5B9BD5"/>
                      </a:solidFill>
                      <a:prstDash val="solid"/>
                      <a:round/>
                      <a:headEnd type="none" w="sm" len="sm"/>
                      <a:tailEnd type="none" w="sm" len="sm"/>
                    </a:lnT>
                    <a:lnB w="12700" cap="flat" cmpd="sng" algn="ctr">
                      <a:solidFill>
                        <a:srgbClr val="5B9BD5"/>
                      </a:solidFill>
                      <a:prstDash val="solid"/>
                      <a:round/>
                      <a:headEnd type="none" w="sm" len="sm"/>
                      <a:tailEnd type="none" w="sm" len="sm"/>
                    </a:lnB>
                    <a:solidFill>
                      <a:srgbClr val="EAEFF7"/>
                    </a:solidFill>
                  </a:tcPr>
                </a:tc>
                <a:extLst>
                  <a:ext uri="{0D108BD9-81ED-4DB2-BD59-A6C34878D82A}">
                    <a16:rowId xmlns:a16="http://schemas.microsoft.com/office/drawing/2014/main" val="3970208675"/>
                  </a:ext>
                </a:extLst>
              </a:tr>
            </a:tbl>
          </a:graphicData>
        </a:graphic>
      </p:graphicFrame>
      <p:graphicFrame>
        <p:nvGraphicFramePr>
          <p:cNvPr id="14" name="Tabla 13">
            <a:extLst>
              <a:ext uri="{FF2B5EF4-FFF2-40B4-BE49-F238E27FC236}">
                <a16:creationId xmlns:a16="http://schemas.microsoft.com/office/drawing/2014/main" id="{44BD81C4-2CFF-6991-7D36-4C2BBE217A8E}"/>
              </a:ext>
            </a:extLst>
          </p:cNvPr>
          <p:cNvGraphicFramePr>
            <a:graphicFrameLocks noGrp="1"/>
          </p:cNvGraphicFramePr>
          <p:nvPr>
            <p:extLst>
              <p:ext uri="{D42A27DB-BD31-4B8C-83A1-F6EECF244321}">
                <p14:modId xmlns:p14="http://schemas.microsoft.com/office/powerpoint/2010/main" val="1572944430"/>
              </p:ext>
            </p:extLst>
          </p:nvPr>
        </p:nvGraphicFramePr>
        <p:xfrm>
          <a:off x="5248328" y="1824449"/>
          <a:ext cx="6755177" cy="1689284"/>
        </p:xfrm>
        <a:graphic>
          <a:graphicData uri="http://schemas.openxmlformats.org/drawingml/2006/table">
            <a:tbl>
              <a:tblPr firstRow="1" firstCol="1" bandRow="1">
                <a:tableStyleId>{9DCAF9ED-07DC-4A11-8D7F-57B35C25682E}</a:tableStyleId>
              </a:tblPr>
              <a:tblGrid>
                <a:gridCol w="1544358">
                  <a:extLst>
                    <a:ext uri="{9D8B030D-6E8A-4147-A177-3AD203B41FA5}">
                      <a16:colId xmlns:a16="http://schemas.microsoft.com/office/drawing/2014/main" val="20000"/>
                    </a:ext>
                  </a:extLst>
                </a:gridCol>
                <a:gridCol w="5210819">
                  <a:extLst>
                    <a:ext uri="{9D8B030D-6E8A-4147-A177-3AD203B41FA5}">
                      <a16:colId xmlns:a16="http://schemas.microsoft.com/office/drawing/2014/main" val="20001"/>
                    </a:ext>
                  </a:extLst>
                </a:gridCol>
              </a:tblGrid>
              <a:tr h="260428">
                <a:tc>
                  <a:txBody>
                    <a:bodyPr/>
                    <a:lstStyle/>
                    <a:p>
                      <a:pPr algn="ctr">
                        <a:lnSpc>
                          <a:spcPct val="100000"/>
                        </a:lnSpc>
                        <a:spcAft>
                          <a:spcPts val="0"/>
                        </a:spcAft>
                      </a:pPr>
                      <a:r>
                        <a:rPr lang="es-MX" sz="1300" b="1" dirty="0">
                          <a:solidFill>
                            <a:schemeClr val="bg1"/>
                          </a:solidFill>
                          <a:effectLst/>
                          <a:latin typeface="Arial Narrow" panose="020B0606020202030204" pitchFamily="34" charset="0"/>
                        </a:rPr>
                        <a:t>DEPARTAMENTO</a:t>
                      </a:r>
                      <a:endParaRPr lang="es-MX" sz="13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R w="12700" cap="flat" cmpd="sng" algn="ctr">
                      <a:solidFill>
                        <a:schemeClr val="accent2"/>
                      </a:solidFill>
                      <a:prstDash val="solid"/>
                      <a:round/>
                      <a:headEnd type="none" w="med" len="med"/>
                      <a:tailEnd type="none" w="med" len="med"/>
                    </a:lnR>
                  </a:tcPr>
                </a:tc>
                <a:tc>
                  <a:txBody>
                    <a:bodyPr/>
                    <a:lstStyle/>
                    <a:p>
                      <a:pPr algn="ctr">
                        <a:lnSpc>
                          <a:spcPct val="100000"/>
                        </a:lnSpc>
                        <a:spcAft>
                          <a:spcPts val="0"/>
                        </a:spcAft>
                      </a:pPr>
                      <a:r>
                        <a:rPr lang="es-MX" sz="1300" b="1" dirty="0">
                          <a:solidFill>
                            <a:schemeClr val="bg1"/>
                          </a:solidFill>
                          <a:effectLst/>
                          <a:latin typeface="Arial Narrow" panose="020B0606020202030204" pitchFamily="34" charset="0"/>
                        </a:rPr>
                        <a:t>MUNICIPIO</a:t>
                      </a:r>
                      <a:endParaRPr lang="es-MX" sz="1300" b="1"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a:txBody>
                  <a:tcPr marL="44450" marR="44450" marT="0" marB="0" anchor="ctr">
                    <a:lnL w="1270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10000"/>
                  </a:ext>
                </a:extLst>
              </a:tr>
              <a:tr h="182933">
                <a:tc>
                  <a:txBody>
                    <a:bodyPr/>
                    <a:lstStyle/>
                    <a:p>
                      <a:pPr algn="l" fontAlgn="b"/>
                      <a:r>
                        <a:rPr lang="es-CO" sz="1100" b="1" i="0" u="none" strike="noStrike">
                          <a:solidFill>
                            <a:srgbClr val="000000"/>
                          </a:solidFill>
                          <a:effectLst/>
                          <a:latin typeface="Calibri" panose="020F0502020204030204" pitchFamily="34" charset="0"/>
                        </a:rPr>
                        <a:t>ARAUCA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Calibri" panose="020F0502020204030204" pitchFamily="34" charset="0"/>
                        </a:rPr>
                        <a:t>Arauca (36.7)</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585251609"/>
                  </a:ext>
                </a:extLst>
              </a:tr>
              <a:tr h="182933">
                <a:tc>
                  <a:txBody>
                    <a:bodyPr/>
                    <a:lstStyle/>
                    <a:p>
                      <a:pPr algn="l" fontAlgn="b"/>
                      <a:r>
                        <a:rPr lang="es-CO" sz="1100" b="1" i="0" u="none" strike="noStrike">
                          <a:solidFill>
                            <a:srgbClr val="000000"/>
                          </a:solidFill>
                          <a:effectLst/>
                          <a:latin typeface="Calibri" panose="020F0502020204030204" pitchFamily="34" charset="0"/>
                        </a:rPr>
                        <a:t>ATLÁNTICO</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dirty="0">
                          <a:solidFill>
                            <a:srgbClr val="000000"/>
                          </a:solidFill>
                          <a:effectLst/>
                          <a:latin typeface="Calibri" panose="020F0502020204030204" pitchFamily="34" charset="0"/>
                        </a:rPr>
                        <a:t>Barranquilla (Soledad) (36.2)</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4194258775"/>
                  </a:ext>
                </a:extLst>
              </a:tr>
              <a:tr h="172206">
                <a:tc>
                  <a:txBody>
                    <a:bodyPr/>
                    <a:lstStyle/>
                    <a:p>
                      <a:pPr algn="l" fontAlgn="b"/>
                      <a:r>
                        <a:rPr lang="es-CO" sz="1100" b="1" i="0" u="none" strike="noStrike">
                          <a:solidFill>
                            <a:srgbClr val="000000"/>
                          </a:solidFill>
                          <a:effectLst/>
                          <a:latin typeface="Calibri" panose="020F0502020204030204" pitchFamily="34" charset="0"/>
                        </a:rPr>
                        <a:t>CESAR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dirty="0">
                          <a:solidFill>
                            <a:srgbClr val="000000"/>
                          </a:solidFill>
                          <a:effectLst/>
                          <a:latin typeface="Calibri" panose="020F0502020204030204" pitchFamily="34" charset="0"/>
                        </a:rPr>
                        <a:t>Valledupar (36.4)</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80508156"/>
                  </a:ext>
                </a:extLst>
              </a:tr>
              <a:tr h="172206">
                <a:tc>
                  <a:txBody>
                    <a:bodyPr/>
                    <a:lstStyle/>
                    <a:p>
                      <a:pPr algn="l" fontAlgn="b"/>
                      <a:r>
                        <a:rPr lang="es-CO" sz="1100" b="1" i="0" u="none" strike="noStrike">
                          <a:solidFill>
                            <a:srgbClr val="000000"/>
                          </a:solidFill>
                          <a:effectLst/>
                          <a:latin typeface="Calibri" panose="020F0502020204030204" pitchFamily="34" charset="0"/>
                        </a:rPr>
                        <a:t>LA GUAJIRA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Calibri" panose="020F0502020204030204" pitchFamily="34" charset="0"/>
                        </a:rPr>
                        <a:t>Urumita (36.8)</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1551051464"/>
                  </a:ext>
                </a:extLst>
              </a:tr>
              <a:tr h="0">
                <a:tc>
                  <a:txBody>
                    <a:bodyPr/>
                    <a:lstStyle/>
                    <a:p>
                      <a:pPr algn="l" fontAlgn="b"/>
                      <a:r>
                        <a:rPr lang="es-CO" sz="1100" b="1" i="0" u="none" strike="noStrike">
                          <a:solidFill>
                            <a:srgbClr val="000000"/>
                          </a:solidFill>
                          <a:effectLst/>
                          <a:latin typeface="Calibri" panose="020F0502020204030204" pitchFamily="34" charset="0"/>
                        </a:rPr>
                        <a:t>MAGDALENA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Calibri" panose="020F0502020204030204" pitchFamily="34" charset="0"/>
                        </a:rPr>
                        <a:t>Pivijay (36.8)</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589888728"/>
                  </a:ext>
                </a:extLst>
              </a:tr>
              <a:tr h="0">
                <a:tc>
                  <a:txBody>
                    <a:bodyPr/>
                    <a:lstStyle/>
                    <a:p>
                      <a:pPr algn="l" fontAlgn="b"/>
                      <a:r>
                        <a:rPr lang="es-CO" sz="1100" b="1" i="0" u="none" strike="noStrike">
                          <a:solidFill>
                            <a:srgbClr val="000000"/>
                          </a:solidFill>
                          <a:effectLst/>
                          <a:latin typeface="Calibri" panose="020F0502020204030204" pitchFamily="34" charset="0"/>
                        </a:rPr>
                        <a:t>NORTE DE SANTANDER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dirty="0">
                          <a:solidFill>
                            <a:srgbClr val="000000"/>
                          </a:solidFill>
                          <a:effectLst/>
                          <a:latin typeface="Calibri" panose="020F0502020204030204" pitchFamily="34" charset="0"/>
                        </a:rPr>
                        <a:t>Cúcuta (36.9)</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2132175080"/>
                  </a:ext>
                </a:extLst>
              </a:tr>
              <a:tr h="0">
                <a:tc>
                  <a:txBody>
                    <a:bodyPr/>
                    <a:lstStyle/>
                    <a:p>
                      <a:pPr algn="l" fontAlgn="b"/>
                      <a:r>
                        <a:rPr lang="es-CO" sz="1100" b="1" i="0" u="none" strike="noStrike">
                          <a:solidFill>
                            <a:srgbClr val="000000"/>
                          </a:solidFill>
                          <a:effectLst/>
                          <a:latin typeface="Calibri" panose="020F0502020204030204" pitchFamily="34" charset="0"/>
                        </a:rPr>
                        <a:t>SANTANDER</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0" i="0" u="none" strike="noStrike">
                          <a:solidFill>
                            <a:srgbClr val="000000"/>
                          </a:solidFill>
                          <a:effectLst/>
                          <a:latin typeface="Calibri" panose="020F0502020204030204" pitchFamily="34" charset="0"/>
                        </a:rPr>
                        <a:t>Capitanejo (36.8)</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4180349669"/>
                  </a:ext>
                </a:extLst>
              </a:tr>
              <a:tr h="0">
                <a:tc>
                  <a:txBody>
                    <a:bodyPr/>
                    <a:lstStyle/>
                    <a:p>
                      <a:pPr algn="l" fontAlgn="b"/>
                      <a:r>
                        <a:rPr lang="es-CO" sz="1100" b="1" i="0" u="none" strike="noStrike">
                          <a:solidFill>
                            <a:srgbClr val="000000"/>
                          </a:solidFill>
                          <a:effectLst/>
                          <a:latin typeface="Calibri" panose="020F0502020204030204" pitchFamily="34" charset="0"/>
                        </a:rPr>
                        <a:t>VICHADA</a:t>
                      </a:r>
                    </a:p>
                  </a:txBody>
                  <a:tcPr marL="9525" marR="9525" marT="9525" marB="0" anchor="b">
                    <a:lnR w="12700" cap="flat" cmpd="sng" algn="ctr">
                      <a:solidFill>
                        <a:schemeClr val="accent2"/>
                      </a:solidFill>
                      <a:prstDash val="solid"/>
                      <a:round/>
                      <a:headEnd type="none" w="med" len="med"/>
                      <a:tailEnd type="none" w="med" len="med"/>
                    </a:lnR>
                    <a:solidFill>
                      <a:schemeClr val="accent2">
                        <a:lumMod val="60000"/>
                        <a:lumOff val="40000"/>
                        <a:alpha val="10000"/>
                      </a:schemeClr>
                    </a:solidFill>
                  </a:tcPr>
                </a:tc>
                <a:tc>
                  <a:txBody>
                    <a:bodyPr/>
                    <a:lstStyle/>
                    <a:p>
                      <a:pPr algn="l" fontAlgn="b"/>
                      <a:r>
                        <a:rPr lang="es-CO" sz="1100" b="1" i="0" u="none" strike="noStrike" dirty="0">
                          <a:solidFill>
                            <a:srgbClr val="000000"/>
                          </a:solidFill>
                          <a:effectLst/>
                          <a:latin typeface="Calibri" panose="020F0502020204030204" pitchFamily="34" charset="0"/>
                        </a:rPr>
                        <a:t>Puerto Carreño (38.6)</a:t>
                      </a:r>
                    </a:p>
                  </a:txBody>
                  <a:tcPr marL="9525" marR="9525" marT="9525" marB="0" anchor="b">
                    <a:lnL w="12700" cap="flat" cmpd="sng" algn="ctr">
                      <a:solidFill>
                        <a:schemeClr val="accent2"/>
                      </a:solidFill>
                      <a:prstDash val="solid"/>
                      <a:round/>
                      <a:headEnd type="none" w="med" len="med"/>
                      <a:tailEnd type="none" w="med" len="med"/>
                    </a:lnL>
                    <a:solidFill>
                      <a:schemeClr val="accent2">
                        <a:lumMod val="60000"/>
                        <a:lumOff val="40000"/>
                        <a:alpha val="10000"/>
                      </a:schemeClr>
                    </a:solidFill>
                  </a:tcPr>
                </a:tc>
                <a:extLst>
                  <a:ext uri="{0D108BD9-81ED-4DB2-BD59-A6C34878D82A}">
                    <a16:rowId xmlns:a16="http://schemas.microsoft.com/office/drawing/2014/main" val="4012006653"/>
                  </a:ext>
                </a:extLst>
              </a:tr>
            </a:tbl>
          </a:graphicData>
        </a:graphic>
      </p:graphicFrame>
      <p:pic>
        <p:nvPicPr>
          <p:cNvPr id="6" name="Picture 2">
            <a:extLst>
              <a:ext uri="{FF2B5EF4-FFF2-40B4-BE49-F238E27FC236}">
                <a16:creationId xmlns:a16="http://schemas.microsoft.com/office/drawing/2014/main" id="{2ABD366C-4F42-901D-9289-FB792203B337}"/>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651370" y="1136306"/>
            <a:ext cx="3802399" cy="515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064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6ADA-2E23-BC74-B746-B11E8D13592A}"/>
            </a:ext>
          </a:extLst>
        </p:cNvPr>
        <p:cNvGrpSpPr/>
        <p:nvPr/>
      </p:nvGrpSpPr>
      <p:grpSpPr>
        <a:xfrm>
          <a:off x="0" y="0"/>
          <a:ext cx="0" cy="0"/>
          <a:chOff x="0" y="0"/>
          <a:chExt cx="0" cy="0"/>
        </a:xfrm>
      </p:grpSpPr>
      <p:graphicFrame>
        <p:nvGraphicFramePr>
          <p:cNvPr id="5" name="Google Shape;3394;p29">
            <a:extLst>
              <a:ext uri="{FF2B5EF4-FFF2-40B4-BE49-F238E27FC236}">
                <a16:creationId xmlns:a16="http://schemas.microsoft.com/office/drawing/2014/main" id="{789AE6C4-C986-873F-8DC4-DFDE96CE91B3}"/>
              </a:ext>
            </a:extLst>
          </p:cNvPr>
          <p:cNvGraphicFramePr/>
          <p:nvPr/>
        </p:nvGraphicFramePr>
        <p:xfrm>
          <a:off x="4428002" y="1695596"/>
          <a:ext cx="7527600" cy="419543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Chinchiná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Chinchiná y sus afluentes en el Eje Cafetero. Especial atención en los municipios de Villamaría y Manizales (Caldas).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5" marR="91425" marT="45588" marB="455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86485024"/>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Probabilidad de crecientes súbitas en el río Risaralda y sus afluentes, especialmente en el río Guática y Mapa. Especial atención a la altura del municipio de Anserma, Riosucio Viterbo, Belalcázar (Caldas), Apia, Mistrató, Balboa y La Virginia (Risaralda).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Cauca</a:t>
                      </a:r>
                    </a:p>
                  </a:txBody>
                  <a:tcPr marL="91443" marR="91443" marT="45706" marB="4570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Niveles altos en el tramo del río Cauca comprendido desde la estación La Pintada (a la altura del municipio La Pintada), pasando por los municipios de Fredonia y Venecia, hasta la estación Olaya (a la altura del municipio de Olaya). Se recomienda estar atentos en las comunidades aledañas a la ribera del río Cauca (17/02/2025). </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Desbordamiento del Río Cauca en el corregimiento de Bolombolo del municipio de Venecia, Antioquia.  (20/02/2025)</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6" marB="4570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9879375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Especial atención en el municipio de La Merced, Filadelfia, Aranzázu, Neira y Salamina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y sus aportantes como los ríos Cartama (Antioquia) y Supía (Caldas) y las </a:t>
                      </a:r>
                      <a:r>
                        <a:rPr lang="es-CO" sz="900" b="0" u="none" strike="noStrike" dirty="0">
                          <a:latin typeface="Verdana" panose="020B0604030504040204" pitchFamily="34" charset="0"/>
                          <a:ea typeface="Verdana" panose="020B0604030504040204" pitchFamily="34" charset="0"/>
                          <a:cs typeface="Arial Narrow"/>
                          <a:sym typeface="Arial Narrow"/>
                        </a:rPr>
                        <a:t>quebradas Cascabel y </a:t>
                      </a:r>
                      <a:r>
                        <a:rPr lang="es-CO" sz="900" u="none" strike="noStrike" dirty="0">
                          <a:latin typeface="Verdana" panose="020B0604030504040204" pitchFamily="34" charset="0"/>
                          <a:ea typeface="Verdana" panose="020B0604030504040204" pitchFamily="34" charset="0"/>
                          <a:cs typeface="Arial Narrow"/>
                          <a:sym typeface="Arial Narrow"/>
                        </a:rPr>
                        <a:t>Pantanos. Especial atención en los municipios de Pueblorrico, Támesis y Valparaíso (Antioquia), Supía y </a:t>
                      </a:r>
                      <a:r>
                        <a:rPr lang="es-CO" sz="900" b="0" u="none" strike="noStrike" dirty="0">
                          <a:latin typeface="Verdana" panose="020B0604030504040204" pitchFamily="34" charset="0"/>
                          <a:ea typeface="Verdana" panose="020B0604030504040204" pitchFamily="34" charset="0"/>
                          <a:cs typeface="Arial Narrow"/>
                          <a:sym typeface="Arial Narrow"/>
                        </a:rPr>
                        <a:t>Marmato (Caldas) y </a:t>
                      </a:r>
                      <a:r>
                        <a:rPr lang="es-CO" sz="900" b="0" u="none" strike="noStrike" dirty="0" err="1">
                          <a:latin typeface="Verdana" panose="020B0604030504040204" pitchFamily="34" charset="0"/>
                          <a:ea typeface="Verdana" panose="020B0604030504040204" pitchFamily="34" charset="0"/>
                          <a:cs typeface="Arial Narrow"/>
                          <a:sym typeface="Arial Narrow"/>
                        </a:rPr>
                        <a:t>Quinchína</a:t>
                      </a:r>
                      <a:r>
                        <a:rPr lang="es-CO" sz="900" b="0" u="none" strike="noStrike" dirty="0">
                          <a:latin typeface="Verdana" panose="020B0604030504040204" pitchFamily="34" charset="0"/>
                          <a:ea typeface="Verdana" panose="020B0604030504040204" pitchFamily="34" charset="0"/>
                          <a:cs typeface="Arial Narrow"/>
                          <a:sym typeface="Arial Narrow"/>
                        </a:rPr>
                        <a:t> (Risaralda)</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4954869"/>
                  </a:ext>
                </a:extLst>
              </a:tr>
            </a:tbl>
          </a:graphicData>
        </a:graphic>
      </p:graphicFrame>
      <p:pic>
        <p:nvPicPr>
          <p:cNvPr id="461826" name="Google Shape;3354;p27">
            <a:extLst>
              <a:ext uri="{FF2B5EF4-FFF2-40B4-BE49-F238E27FC236}">
                <a16:creationId xmlns:a16="http://schemas.microsoft.com/office/drawing/2014/main" id="{CF97131D-17BD-9892-FDCA-2DB3FAD6C9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3DBE775C-D38A-0A80-1A29-E4F37F4AC4E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0F50FA1F-460C-A42D-98E5-1DF5F721538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C02AA74D-48AD-881B-CEDB-FD23A3B97155}"/>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CFA6A3A9-5FBE-D432-4756-F2299BCC60DE}"/>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3047821F-581E-7C13-807D-B17A67347D5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F48311BC-4582-27D8-243D-82FC3DEDD78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628676C2-7A83-A488-E0B3-01199BEDFCF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1A440096-3614-1D09-2004-194A759D0A78}"/>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D0BCDF3D-C690-7469-1144-A64255878E0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FEBB5D5E-75E0-D153-1A0E-AAFDE2A7791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08052439-5A71-D382-C4EF-D1507A66F6E7}"/>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F142E0BA-AFFD-3395-7459-E2BEA5EDD81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6EA35368-2C7D-2C61-9111-D3BA6BAABB8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0B7134-D325-E8C1-74A4-C810498E7A0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B153205-6762-1104-F212-92A5A898894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2DED4054-5569-0D79-4F89-794639E01E9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65EE7E05-6979-0BBF-1BD7-3486CF3422C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75426" y="586499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D3CDB65C-D451-EB53-52F5-5E41E5D9695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980414" y="510215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1C36D178-C233-2E00-39D8-F60E4613809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547216" y="51839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446795C9-8D7B-4624-1FD3-A9C2B318AA5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54331" y="470884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182;p20">
            <a:extLst>
              <a:ext uri="{FF2B5EF4-FFF2-40B4-BE49-F238E27FC236}">
                <a16:creationId xmlns:a16="http://schemas.microsoft.com/office/drawing/2014/main" id="{AC0256ED-C247-B428-564D-FAC46CBA85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228108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2;p20">
            <a:extLst>
              <a:ext uri="{FF2B5EF4-FFF2-40B4-BE49-F238E27FC236}">
                <a16:creationId xmlns:a16="http://schemas.microsoft.com/office/drawing/2014/main" id="{F8B0F036-B65C-02F2-E98A-8B7652AB285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289304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2;p20">
            <a:extLst>
              <a:ext uri="{FF2B5EF4-FFF2-40B4-BE49-F238E27FC236}">
                <a16:creationId xmlns:a16="http://schemas.microsoft.com/office/drawing/2014/main" id="{01FB26E9-B834-E288-733A-99755CE810E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4582057"/>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93E57D4D-25EF-78A7-586C-3815EC83714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47937" y="430972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BF745D1C-14EA-4439-CCB6-FDB3BD100AE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7200" y="375202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84C3B1C0-4CB0-6106-5206-60375E701C2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37200" y="342900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BF6BEAE5-0216-349D-FBCA-E568CD93F13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28073" y="2653168"/>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2;p20">
            <a:extLst>
              <a:ext uri="{FF2B5EF4-FFF2-40B4-BE49-F238E27FC236}">
                <a16:creationId xmlns:a16="http://schemas.microsoft.com/office/drawing/2014/main" id="{6B946B52-8EB7-6243-119B-F31F3636E74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725" y="525677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036;p14">
            <a:extLst>
              <a:ext uri="{FF2B5EF4-FFF2-40B4-BE49-F238E27FC236}">
                <a16:creationId xmlns:a16="http://schemas.microsoft.com/office/drawing/2014/main" id="{8CCA2926-2D10-4DAF-371F-796D5CD3AF1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2" name="Google Shape;158;p1" descr="Recurso 37.png">
            <a:extLst>
              <a:ext uri="{FF2B5EF4-FFF2-40B4-BE49-F238E27FC236}">
                <a16:creationId xmlns:a16="http://schemas.microsoft.com/office/drawing/2014/main" id="{A207275A-027F-7205-C560-CFF84ED0826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165247" y="56451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3;p20">
            <a:extLst>
              <a:ext uri="{FF2B5EF4-FFF2-40B4-BE49-F238E27FC236}">
                <a16:creationId xmlns:a16="http://schemas.microsoft.com/office/drawing/2014/main" id="{55E0137E-15F5-B228-9D0E-8EF8B290A453}"/>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24075" y="373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518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7D1E-C2BE-C160-2709-4429D070C88A}"/>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B1E17093-3196-A721-F545-CDFCE596F28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29" name="Google Shape;3182;p20">
            <a:extLst>
              <a:ext uri="{FF2B5EF4-FFF2-40B4-BE49-F238E27FC236}">
                <a16:creationId xmlns:a16="http://schemas.microsoft.com/office/drawing/2014/main" id="{617B159D-9BF5-BAF8-6957-C339FCB420C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1" name="Google Shape;3203;p21" descr="Recurso 25.png">
            <a:extLst>
              <a:ext uri="{FF2B5EF4-FFF2-40B4-BE49-F238E27FC236}">
                <a16:creationId xmlns:a16="http://schemas.microsoft.com/office/drawing/2014/main" id="{B75D0AD7-E52B-024A-848C-FBC09F38667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2" name="Google Shape;5325;p223">
            <a:extLst>
              <a:ext uri="{FF2B5EF4-FFF2-40B4-BE49-F238E27FC236}">
                <a16:creationId xmlns:a16="http://schemas.microsoft.com/office/drawing/2014/main" id="{EDBA43D9-C4B2-BDEF-C7BE-37DC7569E4A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33" name="Google Shape;349;p9">
            <a:extLst>
              <a:ext uri="{FF2B5EF4-FFF2-40B4-BE49-F238E27FC236}">
                <a16:creationId xmlns:a16="http://schemas.microsoft.com/office/drawing/2014/main" id="{90E1065E-B5EA-9683-D33D-8032C6D473B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1834" name="Google Shape;353;p9" descr="Recurso 37.png">
            <a:extLst>
              <a:ext uri="{FF2B5EF4-FFF2-40B4-BE49-F238E27FC236}">
                <a16:creationId xmlns:a16="http://schemas.microsoft.com/office/drawing/2014/main" id="{074FBA56-BAA1-D1DF-C2D4-75599C8FDEC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1835" name="Google Shape;158;p1" descr="Recurso 37.png">
            <a:extLst>
              <a:ext uri="{FF2B5EF4-FFF2-40B4-BE49-F238E27FC236}">
                <a16:creationId xmlns:a16="http://schemas.microsoft.com/office/drawing/2014/main" id="{8B9A0DAB-F822-8982-DDEF-6076B99793E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1836" name="Google Shape;348;p9">
            <a:extLst>
              <a:ext uri="{FF2B5EF4-FFF2-40B4-BE49-F238E27FC236}">
                <a16:creationId xmlns:a16="http://schemas.microsoft.com/office/drawing/2014/main" id="{B68B3D4A-C218-7F0A-AB09-58398A45107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7" name="Google Shape;349;p9">
            <a:extLst>
              <a:ext uri="{FF2B5EF4-FFF2-40B4-BE49-F238E27FC236}">
                <a16:creationId xmlns:a16="http://schemas.microsoft.com/office/drawing/2014/main" id="{2F8DE58E-BE04-5245-FCA0-C27EF2F29BE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8" name="Google Shape;350;p9">
            <a:extLst>
              <a:ext uri="{FF2B5EF4-FFF2-40B4-BE49-F238E27FC236}">
                <a16:creationId xmlns:a16="http://schemas.microsoft.com/office/drawing/2014/main" id="{73C2E69A-04A1-1B93-3C0C-F327C270D7A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39" name="Google Shape;351;p9" descr="Recurso 32.png">
            <a:extLst>
              <a:ext uri="{FF2B5EF4-FFF2-40B4-BE49-F238E27FC236}">
                <a16:creationId xmlns:a16="http://schemas.microsoft.com/office/drawing/2014/main" id="{FBC84CDB-BC80-481C-28D1-C46D82F7B7B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0" name="Google Shape;352;p9">
            <a:extLst>
              <a:ext uri="{FF2B5EF4-FFF2-40B4-BE49-F238E27FC236}">
                <a16:creationId xmlns:a16="http://schemas.microsoft.com/office/drawing/2014/main" id="{7F1A1586-6C8C-7562-D085-7BD3B24B796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841" name="Google Shape;353;p9" descr="Recurso 37.png">
            <a:extLst>
              <a:ext uri="{FF2B5EF4-FFF2-40B4-BE49-F238E27FC236}">
                <a16:creationId xmlns:a16="http://schemas.microsoft.com/office/drawing/2014/main" id="{7F032CF9-E953-CA59-5B08-29B282BC71A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1842" name="Google Shape;354;p9" descr="Recurso 31.png">
            <a:extLst>
              <a:ext uri="{FF2B5EF4-FFF2-40B4-BE49-F238E27FC236}">
                <a16:creationId xmlns:a16="http://schemas.microsoft.com/office/drawing/2014/main" id="{4108BDC6-BACE-709E-E219-B774A5A7A21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565150" y="18208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43" name="Google Shape;158;p1" descr="Recurso 37.png">
            <a:extLst>
              <a:ext uri="{FF2B5EF4-FFF2-40B4-BE49-F238E27FC236}">
                <a16:creationId xmlns:a16="http://schemas.microsoft.com/office/drawing/2014/main" id="{440FA744-4583-9B1B-5993-D3C40A11923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17F59E39-090E-4156-9D44-F249780BFCE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AF5334F5-0198-EFA8-8CFD-8D9D5A6361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B3574679-93D6-0776-9C7A-C497490DE619}"/>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30250" y="564515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B3145B54-E28B-4FD7-A560-5BBF828494A5}"/>
              </a:ext>
            </a:extLst>
          </p:cNvPr>
          <p:cNvGraphicFramePr/>
          <p:nvPr/>
        </p:nvGraphicFramePr>
        <p:xfrm>
          <a:off x="4423090" y="2147505"/>
          <a:ext cx="7527600" cy="321744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Guz</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Gue</a:t>
                      </a:r>
                      <a:r>
                        <a:rPr lang="es-CO" sz="900" u="none" strike="noStrike" dirty="0">
                          <a:latin typeface="Verdana" panose="020B0604030504040204" pitchFamily="34" charset="0"/>
                          <a:ea typeface="Verdana" panose="020B0604030504040204" pitchFamily="34" charset="0"/>
                          <a:cs typeface="Arial Narrow"/>
                          <a:sym typeface="Arial Narrow"/>
                        </a:rPr>
                        <a:t>,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557224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Taparto y Bolívar, y las quebradas La Liboriana, Los Monos y La Linda, a la altura de los municipios de Andes, Betania, Salgar, Cuidad Bolívar y Pueblorrico (Antioquia).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688675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 como 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Antioquia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Concordia, Briceño, Fredonia, Santafé de Antioquia,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Ebejico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Heliconia, Armenia,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Buriticá,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Ituango.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85758646"/>
                  </a:ext>
                </a:extLst>
              </a:tr>
            </a:tbl>
          </a:graphicData>
        </a:graphic>
      </p:graphicFrame>
      <p:pic>
        <p:nvPicPr>
          <p:cNvPr id="10" name="Google Shape;158;p1" descr="Recurso 37.png">
            <a:extLst>
              <a:ext uri="{FF2B5EF4-FFF2-40B4-BE49-F238E27FC236}">
                <a16:creationId xmlns:a16="http://schemas.microsoft.com/office/drawing/2014/main" id="{0D739D31-A891-305B-8B04-6CD17A2714A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3240539" y="438674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A3A3F803-965F-3A50-A2CF-37BCB9D6CB1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04642" y="36890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CA7EDED5-5D45-C104-888B-CAB9AAE7B0B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467799" y="368902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21CEE435-75CF-5B1D-C028-80787F411C0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195516" y="23868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E307C9DB-4A42-C7A2-5395-67F39AF78DB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2495433" y="244305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2;p20">
            <a:extLst>
              <a:ext uri="{FF2B5EF4-FFF2-40B4-BE49-F238E27FC236}">
                <a16:creationId xmlns:a16="http://schemas.microsoft.com/office/drawing/2014/main" id="{121CA884-E998-C5F0-C2DB-A39236683BE1}"/>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675" y="334603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9F9675E0-6390-37DC-C85B-332EED6DCA65}"/>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7675" y="273365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FB847D7F-6F83-C2C4-82E8-014DFC43311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9" name="Google Shape;3183;p20">
            <a:extLst>
              <a:ext uri="{FF2B5EF4-FFF2-40B4-BE49-F238E27FC236}">
                <a16:creationId xmlns:a16="http://schemas.microsoft.com/office/drawing/2014/main" id="{45DAF35D-AF91-1231-CFE3-42A95DFCF16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24025" y="435787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4;p9" descr="Recurso 31.png">
            <a:extLst>
              <a:ext uri="{FF2B5EF4-FFF2-40B4-BE49-F238E27FC236}">
                <a16:creationId xmlns:a16="http://schemas.microsoft.com/office/drawing/2014/main" id="{3C4E2831-4A88-25FC-B988-739C5B9E607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2042882" y="445788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272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E7FC2-E637-9109-2BDF-08F4FC61257C}"/>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D5E9D209-BBB4-9E35-119D-DEA80AF4AF81}"/>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230126"/>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F4EBCA3D-F6F9-A640-7045-1B7292FE369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288B44A2-6D44-6D7B-D1E5-624240634BE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ADE24778-F34D-1162-7A35-75A4E1BBD38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00A97FA1-7248-46F9-F4CA-BA2D31ACA07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E598E306-94EF-A64A-1479-0E908378A6F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E2380E1F-5265-AE3D-3C5E-AB66E609EB0A}"/>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3D4B30A9-4269-AE14-400C-524FAF02736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E02FDD24-3E51-65E8-455F-7C51C23078F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A2E31FCE-7044-3BD7-C3A6-97CE393A8ED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44CC5BE0-771A-A9B0-B2F9-C7D5A167FC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F320AFA1-4770-52BA-5540-C1EE0EDB776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CB5FDFE8-934E-9572-5510-5FA90826E20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C0967BF8-C03E-B3BE-5594-808BDBFAFFA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179A2D8A-ADD4-5937-86C8-DCDBF86B0FF1}"/>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85" name="Imagen 1">
            <a:extLst>
              <a:ext uri="{FF2B5EF4-FFF2-40B4-BE49-F238E27FC236}">
                <a16:creationId xmlns:a16="http://schemas.microsoft.com/office/drawing/2014/main" id="{DE71C060-F60F-2800-93C9-0BEAD858D9F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4948A552-5B77-C0E7-526B-8B6AD74422E9}"/>
              </a:ext>
            </a:extLst>
          </p:cNvPr>
          <p:cNvGraphicFramePr/>
          <p:nvPr/>
        </p:nvGraphicFramePr>
        <p:xfrm>
          <a:off x="4409853" y="1977647"/>
          <a:ext cx="7527600" cy="358287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rgbClr val="000000"/>
                        </a:buClr>
                        <a:buSzPts val="1050"/>
                        <a:buFont typeface="Noto Sans Symbols"/>
                        <a:buNone/>
                        <a:tabLst/>
                        <a:defRPr/>
                      </a:pPr>
                      <a:r>
                        <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Cuenca Alta del río Porce (río Medellín)</a:t>
                      </a:r>
                    </a:p>
                  </a:txBody>
                  <a:tcPr marL="91443" marR="91443" marT="45522" marB="4552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el río Medellín y sus aportantes en el Valle de Aburra. Se recomienda estar atentos en las quebradas La Presidenta, La Muñoz, La Magdalena, La Santa Elena, La Iguana, La Madera, La Loca, La </a:t>
                      </a:r>
                      <a:r>
                        <a:rPr lang="es-CO" sz="900" u="none" strike="noStrike" cap="none" dirty="0" err="1">
                          <a:latin typeface="Verdana" panose="020B0604030504040204" pitchFamily="34" charset="0"/>
                          <a:ea typeface="Verdana" panose="020B0604030504040204" pitchFamily="34" charset="0"/>
                          <a:cs typeface="Arial Narrow"/>
                          <a:sym typeface="Arial Narrow"/>
                        </a:rPr>
                        <a:t>Picacha</a:t>
                      </a:r>
                      <a:r>
                        <a:rPr lang="es-CO" sz="900" u="none" strike="noStrike" cap="none" dirty="0">
                          <a:latin typeface="Verdana" panose="020B0604030504040204" pitchFamily="34" charset="0"/>
                          <a:ea typeface="Verdana" panose="020B0604030504040204" pitchFamily="34" charset="0"/>
                          <a:cs typeface="Arial Narrow"/>
                          <a:sym typeface="Arial Narrow"/>
                        </a:rPr>
                        <a:t>, Cafetal, </a:t>
                      </a:r>
                      <a:r>
                        <a:rPr lang="es-CO" sz="900" b="0" u="none" strike="noStrike" cap="none" dirty="0">
                          <a:latin typeface="Verdana" panose="020B0604030504040204" pitchFamily="34" charset="0"/>
                          <a:ea typeface="Verdana" panose="020B0604030504040204" pitchFamily="34" charset="0"/>
                          <a:cs typeface="Arial Narrow"/>
                          <a:sym typeface="Arial Narrow"/>
                        </a:rPr>
                        <a:t>El Sesteadero, </a:t>
                      </a:r>
                      <a:r>
                        <a:rPr lang="es-CO" sz="900" u="none" strike="noStrike" cap="none" dirty="0">
                          <a:latin typeface="Verdana" panose="020B0604030504040204" pitchFamily="34" charset="0"/>
                          <a:ea typeface="Verdana" panose="020B0604030504040204" pitchFamily="34" charset="0"/>
                          <a:cs typeface="Arial Narrow"/>
                          <a:sym typeface="Arial Narrow"/>
                        </a:rPr>
                        <a:t>Doña María y el río Medellín, especial atención en los municipios de Barbosa, Caldas, Medellín, Sabaneta, Itagüí, Copacabana, Bello y La Estrella (Antioquia). </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522" marB="4552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745056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a:t>
                      </a:r>
                      <a:r>
                        <a:rPr lang="es-CO" sz="900" u="none" strike="noStrike" cap="none" baseline="0" dirty="0">
                          <a:latin typeface="Verdana" panose="020B0604030504040204" pitchFamily="34" charset="0"/>
                          <a:ea typeface="Verdana" panose="020B0604030504040204" pitchFamily="34" charset="0"/>
                          <a:cs typeface="Arial Narrow"/>
                          <a:sym typeface="Arial Narrow"/>
                        </a:rPr>
                        <a:t> de c</a:t>
                      </a:r>
                      <a:r>
                        <a:rPr lang="es-CO" sz="900" u="none" strike="noStrike" cap="none" dirty="0">
                          <a:latin typeface="Verdana" panose="020B0604030504040204" pitchFamily="34" charset="0"/>
                          <a:ea typeface="Verdana" panose="020B0604030504040204" pitchFamily="34" charset="0"/>
                          <a:cs typeface="Arial Narrow"/>
                          <a:sym typeface="Arial Narrow"/>
                        </a:rPr>
                        <a:t>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súbitas en </a:t>
                      </a:r>
                      <a:r>
                        <a:rPr lang="es-CO" sz="900" u="none" strike="noStrike" cap="none" dirty="0">
                          <a:latin typeface="Verdana" panose="020B0604030504040204" pitchFamily="34" charset="0"/>
                          <a:ea typeface="Verdana" panose="020B0604030504040204" pitchFamily="34" charset="0"/>
                          <a:cs typeface="Arial Narrow"/>
                          <a:sym typeface="Arial Narrow"/>
                        </a:rPr>
                        <a:t>el río Porce y sus afluentes en los municipios de Gómez Plata, Santa Rosa de Osos,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u="none" strike="noStrike" cap="none" baseline="0"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Amalfi (Antioquia). Especial atención en la cuenca </a:t>
                      </a:r>
                      <a:r>
                        <a:rPr lang="es-ES" sz="900" u="none" strike="noStrike" cap="none" dirty="0">
                          <a:latin typeface="Verdana" panose="020B0604030504040204" pitchFamily="34" charset="0"/>
                          <a:ea typeface="Verdana" panose="020B0604030504040204" pitchFamily="34" charset="0"/>
                          <a:cs typeface="Arial Narrow"/>
                          <a:sym typeface="Arial Narrow"/>
                        </a:rPr>
                        <a:t>del río Medellín y en sus aportantes en el Valle de Aburra, como las quebradas La Presidenta, La Muñoz, La Magdalena, La Santa Elena, La Iguana, La Madera, La Loca, Cafetal, El Sesteadero y Doña María.</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63858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Alto Nechí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alta, especialmente en el río </a:t>
                      </a:r>
                      <a:r>
                        <a:rPr lang="es-ES" sz="900" b="0" u="none" strike="noStrike" cap="none" dirty="0">
                          <a:latin typeface="Verdana" panose="020B0604030504040204" pitchFamily="34" charset="0"/>
                          <a:ea typeface="Verdana" panose="020B0604030504040204" pitchFamily="34" charset="0"/>
                          <a:cs typeface="Arial Narrow"/>
                          <a:sym typeface="Arial Narrow"/>
                        </a:rPr>
                        <a:t>Anorí</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a los municipios de Angostura, Anorí, Campamento y Yarumal (Antioquia).</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86035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Nechí</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Nechí y sus aportantes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baja, especialmente </a:t>
                      </a:r>
                      <a:r>
                        <a:rPr lang="es-ES" sz="9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y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Tiguí</a:t>
                      </a:r>
                      <a:r>
                        <a:rPr lang="es-ES" sz="900" b="0" u="none" strike="noStrike" cap="none" dirty="0">
                          <a:latin typeface="Verdana" panose="020B0604030504040204" pitchFamily="34" charset="0"/>
                          <a:ea typeface="Verdana" panose="020B0604030504040204" pitchFamily="34" charset="0"/>
                          <a:cs typeface="Arial Narrow"/>
                          <a:sym typeface="Arial Narrow"/>
                        </a:rPr>
                        <a:t> y El Bagre. Se recomienda especial atención en los municipios de Zaragoza, El Bagre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ES" sz="900" b="0" u="none" strike="noStrike" cap="none" dirty="0">
                          <a:latin typeface="Verdana" panose="020B0604030504040204" pitchFamily="34" charset="0"/>
                          <a:ea typeface="Verdana" panose="020B0604030504040204" pitchFamily="34" charset="0"/>
                          <a:cs typeface="Arial Narrow"/>
                          <a:sym typeface="Arial Narrow"/>
                        </a:rPr>
                        <a:t>(Antioquia)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23573232"/>
                  </a:ext>
                </a:extLst>
              </a:tr>
            </a:tbl>
          </a:graphicData>
        </a:graphic>
      </p:graphicFrame>
      <p:pic>
        <p:nvPicPr>
          <p:cNvPr id="9" name="Google Shape;158;p1" descr="Recurso 37.png">
            <a:extLst>
              <a:ext uri="{FF2B5EF4-FFF2-40B4-BE49-F238E27FC236}">
                <a16:creationId xmlns:a16="http://schemas.microsoft.com/office/drawing/2014/main" id="{08138E3D-A110-7F16-19CB-28B3CB4FE514}"/>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426014FC-15A3-554A-8094-EF019F016CD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537011" y="188674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A632C33B-4489-3660-ECAD-51EE78E333AD}"/>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212897" y="335493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0EB76854-7A32-183D-0058-80C9E181BB0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884" y="363516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183;p20">
            <a:extLst>
              <a:ext uri="{FF2B5EF4-FFF2-40B4-BE49-F238E27FC236}">
                <a16:creationId xmlns:a16="http://schemas.microsoft.com/office/drawing/2014/main" id="{ED41CA48-72D3-93B2-7B85-203DF839AAE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884" y="438644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97358D70-8EDE-7230-C111-DF8B23BED877}"/>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85911" y="498842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91581E0F-7C1B-7DBE-3759-265E801F223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1599472" y="434081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3036;p14">
            <a:extLst>
              <a:ext uri="{FF2B5EF4-FFF2-40B4-BE49-F238E27FC236}">
                <a16:creationId xmlns:a16="http://schemas.microsoft.com/office/drawing/2014/main" id="{140511D3-D566-E316-B1B0-EB16484B78F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7" name="Google Shape;3183;p20">
            <a:extLst>
              <a:ext uri="{FF2B5EF4-FFF2-40B4-BE49-F238E27FC236}">
                <a16:creationId xmlns:a16="http://schemas.microsoft.com/office/drawing/2014/main" id="{14CFEA53-7E69-9833-0BBA-CA45AAA9B19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884" y="499542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4;p9" descr="Recurso 31.png">
            <a:extLst>
              <a:ext uri="{FF2B5EF4-FFF2-40B4-BE49-F238E27FC236}">
                <a16:creationId xmlns:a16="http://schemas.microsoft.com/office/drawing/2014/main" id="{49C58BC6-1EF2-5179-CA82-C05BB458E30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955523" y="5918391"/>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23D4F27E-6F61-B4B1-BAB8-74EB20548BF2}"/>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595220" y="383241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203;p21" descr="Recurso 25.png">
            <a:extLst>
              <a:ext uri="{FF2B5EF4-FFF2-40B4-BE49-F238E27FC236}">
                <a16:creationId xmlns:a16="http://schemas.microsoft.com/office/drawing/2014/main" id="{51AFB303-2578-1AC9-44D2-D355DFDCC15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05647" y="2666969"/>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4321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74D959-2378-A877-4280-5A40897127E7}"/>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BCBED1D5-4116-9AF1-0CA6-9FA9D82F0730}"/>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43591" y="1230126"/>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3" name="Google Shape;3180;p20" descr="Recurso 39.png">
            <a:extLst>
              <a:ext uri="{FF2B5EF4-FFF2-40B4-BE49-F238E27FC236}">
                <a16:creationId xmlns:a16="http://schemas.microsoft.com/office/drawing/2014/main" id="{F3F9ABC4-9504-600B-2EDE-FAF12865836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4" name="Google Shape;3182;p20">
            <a:extLst>
              <a:ext uri="{FF2B5EF4-FFF2-40B4-BE49-F238E27FC236}">
                <a16:creationId xmlns:a16="http://schemas.microsoft.com/office/drawing/2014/main" id="{A7A190E7-4FC2-103E-8093-088A5830E31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1200" y="5110163"/>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5" name="Google Shape;3183;p20">
            <a:extLst>
              <a:ext uri="{FF2B5EF4-FFF2-40B4-BE49-F238E27FC236}">
                <a16:creationId xmlns:a16="http://schemas.microsoft.com/office/drawing/2014/main" id="{18D38D7C-63A8-C6CD-BAD5-99E36AE88F7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250" y="568344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6" name="Google Shape;3203;p21" descr="Recurso 25.png">
            <a:extLst>
              <a:ext uri="{FF2B5EF4-FFF2-40B4-BE49-F238E27FC236}">
                <a16:creationId xmlns:a16="http://schemas.microsoft.com/office/drawing/2014/main" id="{6E26D4E5-D741-8D6C-C1E4-5E7A5DACA185}"/>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27" name="Google Shape;5325;p223">
            <a:extLst>
              <a:ext uri="{FF2B5EF4-FFF2-40B4-BE49-F238E27FC236}">
                <a16:creationId xmlns:a16="http://schemas.microsoft.com/office/drawing/2014/main" id="{49483760-E8F9-4C9D-166E-AE2C9D12CB6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28" name="Google Shape;349;p9">
            <a:extLst>
              <a:ext uri="{FF2B5EF4-FFF2-40B4-BE49-F238E27FC236}">
                <a16:creationId xmlns:a16="http://schemas.microsoft.com/office/drawing/2014/main" id="{3EAF892E-B3C3-DD01-4F4E-770A3B6F6ED0}"/>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5929" name="Google Shape;353;p9" descr="Recurso 37.png">
            <a:extLst>
              <a:ext uri="{FF2B5EF4-FFF2-40B4-BE49-F238E27FC236}">
                <a16:creationId xmlns:a16="http://schemas.microsoft.com/office/drawing/2014/main" id="{38C9C6AE-4044-A8B4-7748-04A9ECC8DB5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5930" name="Google Shape;158;p1" descr="Recurso 37.png">
            <a:extLst>
              <a:ext uri="{FF2B5EF4-FFF2-40B4-BE49-F238E27FC236}">
                <a16:creationId xmlns:a16="http://schemas.microsoft.com/office/drawing/2014/main" id="{159769E6-E65B-E148-08E1-06DC69104E33}"/>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5931" name="Google Shape;348;p9">
            <a:extLst>
              <a:ext uri="{FF2B5EF4-FFF2-40B4-BE49-F238E27FC236}">
                <a16:creationId xmlns:a16="http://schemas.microsoft.com/office/drawing/2014/main" id="{E1CCD233-9005-556A-7043-6C4438E9F7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2" name="Google Shape;349;p9">
            <a:extLst>
              <a:ext uri="{FF2B5EF4-FFF2-40B4-BE49-F238E27FC236}">
                <a16:creationId xmlns:a16="http://schemas.microsoft.com/office/drawing/2014/main" id="{DC78402C-8D71-8BD9-9715-DD017809A55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3" name="Google Shape;350;p9">
            <a:extLst>
              <a:ext uri="{FF2B5EF4-FFF2-40B4-BE49-F238E27FC236}">
                <a16:creationId xmlns:a16="http://schemas.microsoft.com/office/drawing/2014/main" id="{A9463D10-10DD-F45E-80D8-7B881ECD427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4" name="Google Shape;351;p9" descr="Recurso 32.png">
            <a:extLst>
              <a:ext uri="{FF2B5EF4-FFF2-40B4-BE49-F238E27FC236}">
                <a16:creationId xmlns:a16="http://schemas.microsoft.com/office/drawing/2014/main" id="{A028E409-3FC3-E2AF-773E-20AD3377158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35" name="Google Shape;352;p9">
            <a:extLst>
              <a:ext uri="{FF2B5EF4-FFF2-40B4-BE49-F238E27FC236}">
                <a16:creationId xmlns:a16="http://schemas.microsoft.com/office/drawing/2014/main" id="{74002B1A-067A-901D-9CC2-43B875618A6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5936" name="Google Shape;353;p9" descr="Recurso 37.png">
            <a:extLst>
              <a:ext uri="{FF2B5EF4-FFF2-40B4-BE49-F238E27FC236}">
                <a16:creationId xmlns:a16="http://schemas.microsoft.com/office/drawing/2014/main" id="{C792ACE9-1C8A-C2CC-7933-4BA442A3D18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5985" name="Imagen 1">
            <a:extLst>
              <a:ext uri="{FF2B5EF4-FFF2-40B4-BE49-F238E27FC236}">
                <a16:creationId xmlns:a16="http://schemas.microsoft.com/office/drawing/2014/main" id="{1C9613D0-4751-2EE8-9D9E-1F0805F809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B7A392BE-F4B8-DE82-0F96-4BB5131B66E9}"/>
              </a:ext>
            </a:extLst>
          </p:cNvPr>
          <p:cNvGraphicFramePr/>
          <p:nvPr/>
        </p:nvGraphicFramePr>
        <p:xfrm>
          <a:off x="4400709" y="2864615"/>
          <a:ext cx="7527600" cy="1955271"/>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Cauca – Magdalena. Ciénaga La Raya entre Río Nechí y Brazo de Loba</a:t>
                      </a:r>
                      <a:endParaRPr sz="900" b="1" dirty="0">
                        <a:latin typeface="Verdana" panose="020B0604030504040204" pitchFamily="34" charset="0"/>
                        <a:ea typeface="Verdana" panose="020B0604030504040204" pitchFamily="34" charset="0"/>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irectos al Bajo Cauca – Ciénaga La Raya entre río Nechí y Brazo de Loba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con especial atención en las quebradas San Mateo, </a:t>
                      </a:r>
                      <a:r>
                        <a:rPr lang="es-ES" sz="900" dirty="0">
                          <a:latin typeface="Verdana" panose="020B0604030504040204" pitchFamily="34" charset="0"/>
                          <a:ea typeface="Verdana" panose="020B0604030504040204" pitchFamily="34" charset="0"/>
                        </a:rPr>
                        <a:t>Claras, Montecristo,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Bocachica y Manzanares; y los ríos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Ariza y</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Caribona en el municipio de Montecristo (Bolívar).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222870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9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9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47450569"/>
                  </a:ext>
                </a:extLst>
              </a:tr>
            </a:tbl>
          </a:graphicData>
        </a:graphic>
      </p:graphicFrame>
      <p:pic>
        <p:nvPicPr>
          <p:cNvPr id="4" name="Google Shape;350;p9">
            <a:extLst>
              <a:ext uri="{FF2B5EF4-FFF2-40B4-BE49-F238E27FC236}">
                <a16:creationId xmlns:a16="http://schemas.microsoft.com/office/drawing/2014/main" id="{432D0BC4-5C87-0D89-4824-63E2E6EDCFE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559482" y="2463800"/>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A230E7B-C388-6C0D-D09E-197422E18E4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547688" y="54610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4323C630-AE11-8887-2DC2-34EC0EECB5BD}"/>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l="11145" r="26974"/>
          <a:stretch>
            <a:fillRect/>
          </a:stretch>
        </p:blipFill>
        <p:spPr bwMode="auto">
          <a:xfrm>
            <a:off x="-537011" y="188674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DEF69060-8FC3-6E9A-FBC6-3206C477AA0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b="18539"/>
          <a:stretch>
            <a:fillRect/>
          </a:stretch>
        </p:blipFill>
        <p:spPr bwMode="auto">
          <a:xfrm>
            <a:off x="2926910" y="228764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Google Shape;3036;p14">
            <a:extLst>
              <a:ext uri="{FF2B5EF4-FFF2-40B4-BE49-F238E27FC236}">
                <a16:creationId xmlns:a16="http://schemas.microsoft.com/office/drawing/2014/main" id="{6A340BD3-9126-5F44-E9E5-CC76A84C07A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 name="Google Shape;3203;p21" descr="Recurso 25.png">
            <a:extLst>
              <a:ext uri="{FF2B5EF4-FFF2-40B4-BE49-F238E27FC236}">
                <a16:creationId xmlns:a16="http://schemas.microsoft.com/office/drawing/2014/main" id="{A288A48C-683A-45E3-07C2-5FAB03E13D6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25680" y="4267701"/>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166895B5-3BBD-A5A7-27D8-77DA35F521A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5336" y="355980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2201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3394;p29">
            <a:extLst>
              <a:ext uri="{FF2B5EF4-FFF2-40B4-BE49-F238E27FC236}">
                <a16:creationId xmlns:a16="http://schemas.microsoft.com/office/drawing/2014/main" id="{1B0A3741-0E02-EF77-8348-345CDDC799D9}"/>
              </a:ext>
            </a:extLst>
          </p:cNvPr>
          <p:cNvGraphicFramePr/>
          <p:nvPr/>
        </p:nvGraphicFramePr>
        <p:xfrm>
          <a:off x="4229481" y="1652568"/>
          <a:ext cx="7721727" cy="4124611"/>
        </p:xfrm>
        <a:graphic>
          <a:graphicData uri="http://schemas.openxmlformats.org/drawingml/2006/table">
            <a:tbl>
              <a:tblPr>
                <a:noFill/>
              </a:tblPr>
              <a:tblGrid>
                <a:gridCol w="581099">
                  <a:extLst>
                    <a:ext uri="{9D8B030D-6E8A-4147-A177-3AD203B41FA5}">
                      <a16:colId xmlns:a16="http://schemas.microsoft.com/office/drawing/2014/main" val="20000"/>
                    </a:ext>
                  </a:extLst>
                </a:gridCol>
                <a:gridCol w="1152672">
                  <a:extLst>
                    <a:ext uri="{9D8B030D-6E8A-4147-A177-3AD203B41FA5}">
                      <a16:colId xmlns:a16="http://schemas.microsoft.com/office/drawing/2014/main" val="20001"/>
                    </a:ext>
                  </a:extLst>
                </a:gridCol>
                <a:gridCol w="1595835">
                  <a:extLst>
                    <a:ext uri="{9D8B030D-6E8A-4147-A177-3AD203B41FA5}">
                      <a16:colId xmlns:a16="http://schemas.microsoft.com/office/drawing/2014/main" val="20002"/>
                    </a:ext>
                  </a:extLst>
                </a:gridCol>
                <a:gridCol w="439212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los sistemas de caños y ciénagas asociados al rompimiento del dique del boquete en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donde continua el ingreso de agua del río Cauca. Persisten las áreas inundadas en los municipios de Majagual, Caimito, Ayapel, Guaranda, San Benito Abad, San Marcos y Sucre.</a:t>
                      </a: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9586971"/>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Cesar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alta del río Cesar y sus afluentes. Se recomienda especial atención en las riberas de los ríos Guatapurí y Badillo en el municipio de Valledupar (Cesar), en sectores como los corregimientos de </a:t>
                      </a:r>
                      <a:r>
                        <a:rPr lang="es-CO" sz="900" u="none" strike="noStrike" dirty="0" err="1">
                          <a:latin typeface="Verdana" panose="020B0604030504040204" pitchFamily="34" charset="0"/>
                          <a:ea typeface="Verdana" panose="020B0604030504040204" pitchFamily="34" charset="0"/>
                          <a:cs typeface="Arial Narrow"/>
                          <a:sym typeface="Arial Narrow"/>
                        </a:rPr>
                        <a:t>Chemesquemena</a:t>
                      </a:r>
                      <a:r>
                        <a:rPr lang="es-CO" sz="900" u="none" strike="noStrike" dirty="0">
                          <a:latin typeface="Verdana" panose="020B0604030504040204" pitchFamily="34" charset="0"/>
                          <a:ea typeface="Verdana" panose="020B0604030504040204" pitchFamily="34" charset="0"/>
                          <a:cs typeface="Arial Narrow"/>
                          <a:sym typeface="Arial Narrow"/>
                        </a:rPr>
                        <a:t> y Vega Arriba. Igualmente, en la quebrada La Malena a la altura del corregimiento de </a:t>
                      </a:r>
                      <a:r>
                        <a:rPr lang="es-CO" sz="900" u="none" strike="noStrike" dirty="0" err="1">
                          <a:latin typeface="Verdana" panose="020B0604030504040204" pitchFamily="34" charset="0"/>
                          <a:ea typeface="Verdana" panose="020B0604030504040204" pitchFamily="34" charset="0"/>
                          <a:cs typeface="Arial Narrow"/>
                          <a:sym typeface="Arial Narrow"/>
                        </a:rPr>
                        <a:t>Patillal</a:t>
                      </a:r>
                      <a:r>
                        <a:rPr lang="es-CO" sz="900" u="none" strike="noStrike" dirty="0">
                          <a:latin typeface="Verdana" panose="020B0604030504040204" pitchFamily="34" charset="0"/>
                          <a:ea typeface="Verdana" panose="020B0604030504040204" pitchFamily="34" charset="0"/>
                          <a:cs typeface="Arial Narrow"/>
                          <a:sym typeface="Arial Narrow"/>
                        </a:rPr>
                        <a:t> (Valledupar-Cesar).</a:t>
                      </a:r>
                      <a:r>
                        <a:rPr lang="es-CO" sz="900" u="none" strike="noStrike" baseline="0" dirty="0">
                          <a:latin typeface="Verdana" panose="020B0604030504040204" pitchFamily="34" charset="0"/>
                          <a:ea typeface="Verdana" panose="020B0604030504040204" pitchFamily="34" charset="0"/>
                          <a:cs typeface="Arial Narrow"/>
                          <a:sym typeface="Arial Narrow"/>
                        </a:rPr>
                        <a:t> También, se recomienda estar atentos en el municipio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San Juan del Cesar (La Guajira).</a:t>
                      </a:r>
                      <a:r>
                        <a:rPr lang="es-ES" sz="900" u="none" strike="noStrike" dirty="0">
                          <a:latin typeface="Verdana" panose="020B0604030504040204" pitchFamily="34" charset="0"/>
                          <a:ea typeface="Verdana" panose="020B0604030504040204" pitchFamily="34" charset="0"/>
                          <a:cs typeface="Arial Narrow"/>
                          <a:sym typeface="Arial Narrow"/>
                        </a:rPr>
                        <a:t> </a:t>
                      </a:r>
                      <a:r>
                        <a:rPr lang="es-ES" sz="900" b="1" u="none" strike="noStrike" dirty="0">
                          <a:latin typeface="Verdana" panose="020B0604030504040204" pitchFamily="34" charset="0"/>
                          <a:ea typeface="Verdana" panose="020B0604030504040204" pitchFamily="34" charset="0"/>
                          <a:cs typeface="Arial Narrow"/>
                          <a:sym typeface="Arial Narrow"/>
                        </a:rPr>
                        <a:t>Nota: </a:t>
                      </a:r>
                      <a:r>
                        <a:rPr lang="es-ES" sz="900" u="none" strike="noStrike" dirty="0">
                          <a:latin typeface="Verdana" panose="020B0604030504040204" pitchFamily="34" charset="0"/>
                          <a:ea typeface="Verdana" panose="020B0604030504040204" pitchFamily="34" charset="0"/>
                          <a:cs typeface="Arial Narrow"/>
                          <a:sym typeface="Arial Narrow"/>
                        </a:rPr>
                        <a:t>se registran encharcamientos en la cabecera municipal de Valledupar (26/02/2025).</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42" marR="91442" marT="45694" marB="456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2040669"/>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Cesar</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en la cuenca media del río Cesar, especial atención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Sororia, Maracas, Santo Tomás  y Tucuy, estos últimos en la Serranía del Perijá</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los municipios de Valledupar, Pueblo Bello, Agustín Codazzi, La Paz, Becerril y </a:t>
                      </a:r>
                      <a:r>
                        <a:rPr lang="es-CO" sz="900" b="0" u="none" strike="noStrike" cap="none" dirty="0">
                          <a:latin typeface="Verdana" panose="020B0604030504040204" pitchFamily="34" charset="0"/>
                          <a:ea typeface="Verdana" panose="020B0604030504040204" pitchFamily="34" charset="0"/>
                          <a:cs typeface="Arial Narrow"/>
                          <a:sym typeface="Arial Narrow"/>
                        </a:rPr>
                        <a:t>La Jagua de Ibirico </a:t>
                      </a: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7285844"/>
                  </a:ext>
                </a:extLst>
              </a:tr>
              <a:tr h="7208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559" marB="455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Ciénaga Grande de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Santa Marta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559" marB="455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ríos que descienden de la Sierra Nevada de Santa Marta, tales como los ríos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Sevilla, Tucurinca, Aracataca, Fundación </a:t>
                      </a:r>
                      <a:r>
                        <a:rPr lang="es-CO" sz="900" u="none" strike="noStrike" dirty="0">
                          <a:latin typeface="Verdana" panose="020B0604030504040204" pitchFamily="34" charset="0"/>
                          <a:ea typeface="Verdana" panose="020B0604030504040204" pitchFamily="34" charset="0"/>
                          <a:cs typeface="Arial Narrow"/>
                          <a:sym typeface="Arial Narrow"/>
                        </a:rPr>
                        <a:t>y sus afluentes (en la parte occidente de la Sierra Nevada de Santa Marta). Se recomienda especial atención en los municipios de Ciénaga, Zona Bananera, Aracataca, Fundación y El Reten (Magdalena).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49" marR="91449" marT="45559" marB="4555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007831"/>
                  </a:ext>
                </a:extLst>
              </a:tr>
            </a:tbl>
          </a:graphicData>
        </a:graphic>
      </p:graphicFrame>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11FAE4CC-5815-76DC-8945-CD30F044CC15}"/>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7689"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1" name="Google Shape;3180;p20" descr="Recurso 39.png">
            <a:extLst>
              <a:ext uri="{FF2B5EF4-FFF2-40B4-BE49-F238E27FC236}">
                <a16:creationId xmlns:a16="http://schemas.microsoft.com/office/drawing/2014/main" id="{93A40526-2903-526B-42BA-EC2B1EEC14D4}"/>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2" name="Google Shape;3182;p20">
            <a:extLst>
              <a:ext uri="{FF2B5EF4-FFF2-40B4-BE49-F238E27FC236}">
                <a16:creationId xmlns:a16="http://schemas.microsoft.com/office/drawing/2014/main" id="{2B7C7584-A5A6-A8B7-D826-173CC72007C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652" y="511413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3" name="Google Shape;3203;p21" descr="Recurso 25.png">
            <a:extLst>
              <a:ext uri="{FF2B5EF4-FFF2-40B4-BE49-F238E27FC236}">
                <a16:creationId xmlns:a16="http://schemas.microsoft.com/office/drawing/2014/main" id="{A0910ABB-5525-C8D3-6A9E-C86E5585FAC0}"/>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4" name="Google Shape;5325;p223">
            <a:extLst>
              <a:ext uri="{FF2B5EF4-FFF2-40B4-BE49-F238E27FC236}">
                <a16:creationId xmlns:a16="http://schemas.microsoft.com/office/drawing/2014/main" id="{A61AC811-2C75-810C-F5F5-6AA98928EC4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05" name="Google Shape;349;p9">
            <a:extLst>
              <a:ext uri="{FF2B5EF4-FFF2-40B4-BE49-F238E27FC236}">
                <a16:creationId xmlns:a16="http://schemas.microsoft.com/office/drawing/2014/main" id="{6E1F2A69-0005-D1EF-B8E6-C7FC4484E558}"/>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68006" name="Google Shape;353;p9" descr="Recurso 37.png">
            <a:extLst>
              <a:ext uri="{FF2B5EF4-FFF2-40B4-BE49-F238E27FC236}">
                <a16:creationId xmlns:a16="http://schemas.microsoft.com/office/drawing/2014/main" id="{E3FCC442-CEF9-B4A4-83ED-AFB8AB1780AD}"/>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68007" name="Google Shape;158;p1" descr="Recurso 37.png">
            <a:extLst>
              <a:ext uri="{FF2B5EF4-FFF2-40B4-BE49-F238E27FC236}">
                <a16:creationId xmlns:a16="http://schemas.microsoft.com/office/drawing/2014/main" id="{D6198E99-6C74-5871-6E0C-9A4E50738C3C}"/>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68008" name="Google Shape;348;p9">
            <a:extLst>
              <a:ext uri="{FF2B5EF4-FFF2-40B4-BE49-F238E27FC236}">
                <a16:creationId xmlns:a16="http://schemas.microsoft.com/office/drawing/2014/main" id="{96A52143-2B32-365C-6D55-FA913CEABD9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09" name="Google Shape;349;p9">
            <a:extLst>
              <a:ext uri="{FF2B5EF4-FFF2-40B4-BE49-F238E27FC236}">
                <a16:creationId xmlns:a16="http://schemas.microsoft.com/office/drawing/2014/main" id="{8B8BF3EB-642F-1016-B091-60AC12104FE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0" name="Google Shape;351;p9" descr="Recurso 32.png">
            <a:extLst>
              <a:ext uri="{FF2B5EF4-FFF2-40B4-BE49-F238E27FC236}">
                <a16:creationId xmlns:a16="http://schemas.microsoft.com/office/drawing/2014/main" id="{96E90A95-B4EE-A75E-4C10-F106BE0ED59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8011" name="Google Shape;352;p9">
            <a:extLst>
              <a:ext uri="{FF2B5EF4-FFF2-40B4-BE49-F238E27FC236}">
                <a16:creationId xmlns:a16="http://schemas.microsoft.com/office/drawing/2014/main" id="{68F18BB4-2E98-5F3D-C415-8A5B904AA6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8012" name="Google Shape;353;p9" descr="Recurso 37.png">
            <a:extLst>
              <a:ext uri="{FF2B5EF4-FFF2-40B4-BE49-F238E27FC236}">
                <a16:creationId xmlns:a16="http://schemas.microsoft.com/office/drawing/2014/main" id="{7893EC40-D0FA-C81B-D8B3-0CCF69F41DB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68016" name="Google Shape;350;p9">
            <a:extLst>
              <a:ext uri="{FF2B5EF4-FFF2-40B4-BE49-F238E27FC236}">
                <a16:creationId xmlns:a16="http://schemas.microsoft.com/office/drawing/2014/main" id="{97288FB8-5CF1-8983-4617-C2A7F1285BC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324" y="306149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183;p20">
            <a:extLst>
              <a:ext uri="{FF2B5EF4-FFF2-40B4-BE49-F238E27FC236}">
                <a16:creationId xmlns:a16="http://schemas.microsoft.com/office/drawing/2014/main" id="{723299B2-053E-5AC3-D9F7-733A8D00448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50081" y="566578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2175D17-A2CF-5F76-EB13-39FAD0E8B2B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520301" y="56753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203;p21" descr="Recurso 25.png">
            <a:extLst>
              <a:ext uri="{FF2B5EF4-FFF2-40B4-BE49-F238E27FC236}">
                <a16:creationId xmlns:a16="http://schemas.microsoft.com/office/drawing/2014/main" id="{E179DA81-D990-B8BE-1753-7526BF1F3B3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7038" y="2241864"/>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4;p9" descr="Recurso 31.png">
            <a:extLst>
              <a:ext uri="{FF2B5EF4-FFF2-40B4-BE49-F238E27FC236}">
                <a16:creationId xmlns:a16="http://schemas.microsoft.com/office/drawing/2014/main" id="{1D5E4001-959C-89AF-BDEA-FD2A996214B6}"/>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519113" y="3438525"/>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203933B2-210D-F850-01CC-0C9AE89BD5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330AFE89-5F52-F3F1-7150-1394FE39B708}"/>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5" name="Google Shape;3183;p20">
            <a:extLst>
              <a:ext uri="{FF2B5EF4-FFF2-40B4-BE49-F238E27FC236}">
                <a16:creationId xmlns:a16="http://schemas.microsoft.com/office/drawing/2014/main" id="{8B4BADAD-A4D7-57E2-56A1-CE819EF75C7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32275" y="3238500"/>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4FAC18FA-0E26-0C4D-3B0D-6BB2FC8E2E3A}"/>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32275" y="4240351"/>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4498E2A4-0439-DB96-0F1F-A319E27E151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32275" y="5116513"/>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61A5BC7E-D682-160C-35E7-A37853666E0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2256427" y="207486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D0E296FD-47A9-6398-6F9C-574762B533B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3187233" y="192425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3FE7805C-9F11-7F87-8AF7-556D17D37E2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b="18539"/>
          <a:stretch>
            <a:fillRect/>
          </a:stretch>
        </p:blipFill>
        <p:spPr bwMode="auto">
          <a:xfrm>
            <a:off x="3187233" y="259873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831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9DF5-BA71-6861-544C-F0677858CAFD}"/>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A86F772-7139-DEED-C10C-DF1F2BDE7C4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45934D2B-7036-E945-1522-5ACA8E05A732}"/>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4A4EC4AF-DCDD-98C1-3550-921358B9BAFD}"/>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4AA3CA6B-0F15-8C84-9A20-8A94E407C30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D76E164A-E8F4-E377-3423-DFB2A523B49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C00DC226-86B4-D808-2400-B20A61587BE4}"/>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3E87446-8620-E776-66C9-BA8C54AFCD2B}"/>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1206FC89-7FC8-0F4C-0A47-45E5DABAFE6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684A584D-BED6-AA62-2C7B-B21F3A31C00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622828F6-71F4-1A3E-65F3-0EDB4B52BC8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33606C22-1F6E-09E4-7F08-A3C6864DE13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4191E9CB-AA02-0F4E-D427-3BFD6FF10E3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683E9EDC-9A76-380F-9D52-16E979C6E76B}"/>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A960D71F-5362-EA9D-4EE1-B18F9A13B14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E7434961-6369-77CA-31C6-70AE1C1FFA5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2258402C-2AFD-B506-33B3-9F9E7901928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DE95C121-B15A-5484-3C0E-B17A4631E1BF}"/>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6A6BE8AA-F8EF-1187-E68C-D7FFAD276B1D}"/>
              </a:ext>
            </a:extLst>
          </p:cNvPr>
          <p:cNvGraphicFramePr/>
          <p:nvPr/>
        </p:nvGraphicFramePr>
        <p:xfrm>
          <a:off x="5486768" y="2016410"/>
          <a:ext cx="6445507" cy="3728292"/>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Losada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Losada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45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Guayabero alto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Guayabero, en su parte alta y sus afluentes.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6896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Bajo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el Bajo río Guayabero y sus afluentes, especial atención en los municipios de La Macarena, Vistahermosa,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Puerto Rico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San José del Guaviare.</a:t>
                      </a:r>
                      <a:endParaRPr sz="900" dirty="0">
                        <a:latin typeface="Verdana" panose="020B0604030504040204" pitchFamily="34" charset="0"/>
                        <a:ea typeface="Verdana" panose="020B0604030504040204" pitchFamily="34" charset="0"/>
                      </a:endParaRPr>
                    </a:p>
                  </a:txBody>
                  <a:tcPr marL="91444" marR="9144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7127843"/>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71763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a:t>
                      </a:r>
                      <a:endParaRPr sz="900" dirty="0">
                        <a:latin typeface="Verdana" panose="020B0604030504040204" pitchFamily="34" charset="0"/>
                        <a:ea typeface="Verdana" panose="020B0604030504040204" pitchFamily="34" charset="0"/>
                      </a:endParaRPr>
                    </a:p>
                  </a:txBody>
                  <a:tcPr marL="91456" marR="91456"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4058937"/>
                  </a:ext>
                </a:extLst>
              </a:tr>
            </a:tbl>
          </a:graphicData>
        </a:graphic>
      </p:graphicFrame>
      <p:pic>
        <p:nvPicPr>
          <p:cNvPr id="5" name="Google Shape;158;p1" descr="Recurso 37.png">
            <a:extLst>
              <a:ext uri="{FF2B5EF4-FFF2-40B4-BE49-F238E27FC236}">
                <a16:creationId xmlns:a16="http://schemas.microsoft.com/office/drawing/2014/main" id="{1A93CE17-84A0-FA72-D9E1-9DD6E1CFB47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621959" y="501392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D8B433CD-46B7-9C94-8F95-D52D5E3EA85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97321" y="451367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183;p20">
            <a:extLst>
              <a:ext uri="{FF2B5EF4-FFF2-40B4-BE49-F238E27FC236}">
                <a16:creationId xmlns:a16="http://schemas.microsoft.com/office/drawing/2014/main" id="{156B3F0D-AAB3-98E7-34E6-0985EAB8663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76569" y="269946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7EDDFAE7-C1D5-0770-95DE-61D6A4D0086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831462" y="435918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76EBBE18-B0EB-B91A-F8D7-C5D6DE68B55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035407" y="4603612"/>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182;p20">
            <a:extLst>
              <a:ext uri="{FF2B5EF4-FFF2-40B4-BE49-F238E27FC236}">
                <a16:creationId xmlns:a16="http://schemas.microsoft.com/office/drawing/2014/main" id="{C33C7BBD-8157-9429-E94E-D281D647D80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19" y="33073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182;p20">
            <a:extLst>
              <a:ext uri="{FF2B5EF4-FFF2-40B4-BE49-F238E27FC236}">
                <a16:creationId xmlns:a16="http://schemas.microsoft.com/office/drawing/2014/main" id="{737C00C9-D358-5ED2-B6ED-3DC6F6045EE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19" y="4562684"/>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182;p20">
            <a:extLst>
              <a:ext uri="{FF2B5EF4-FFF2-40B4-BE49-F238E27FC236}">
                <a16:creationId xmlns:a16="http://schemas.microsoft.com/office/drawing/2014/main" id="{55B09AEA-80E7-9454-44DB-CA6CBA04191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0219" y="5178065"/>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036;p14">
            <a:extLst>
              <a:ext uri="{FF2B5EF4-FFF2-40B4-BE49-F238E27FC236}">
                <a16:creationId xmlns:a16="http://schemas.microsoft.com/office/drawing/2014/main" id="{111CB9F0-7BA8-FE60-2E32-916C448D1F50}"/>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158;p1" descr="Recurso 37.png">
            <a:extLst>
              <a:ext uri="{FF2B5EF4-FFF2-40B4-BE49-F238E27FC236}">
                <a16:creationId xmlns:a16="http://schemas.microsoft.com/office/drawing/2014/main" id="{9EC27E8F-422E-3ADB-900F-4EA06DC1D95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278335" y="484803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3;p20">
            <a:extLst>
              <a:ext uri="{FF2B5EF4-FFF2-40B4-BE49-F238E27FC236}">
                <a16:creationId xmlns:a16="http://schemas.microsoft.com/office/drawing/2014/main" id="{8D296301-02C7-92FF-1F0F-A6CB12C0085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76569" y="394105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1265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E4B1-4506-5BF4-959E-F4A660B7AE0E}"/>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42D4EBD3-ED6A-D467-1B21-E3A7714930E2}"/>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C5E35C43-1BCC-0177-B224-CE42C0D99C5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7794C31A-6E33-16DB-85E6-4AB652DAF391}"/>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E8B30B51-55A1-888C-2968-2F2212EB091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EF7F0DC9-4E38-B2B6-A885-49C8113DB4B1}"/>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4F0CB740-010B-A022-3EF7-055789416D58}"/>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C3DDDEA1-2555-0819-552D-C509DC56421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026F7C67-6895-E829-87FC-2EC55948E2C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086AC81C-3662-B7AE-153E-D1D2512EBB1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E00DFFD0-44A9-6366-BFA0-F7CFA0B7E0F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73D072D8-40B1-F75E-B972-A41B4616C5B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2882463D-6844-2BE1-D0E9-0AE53197559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F73967DC-9785-CBB6-EC8D-87C58CC2F8C6}"/>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83F7B5C1-1B03-9D32-02C1-049124654DF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3B0D8821-135B-BA6E-2803-18E90B2F697B}"/>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8070FEFF-D8DA-CC31-1635-63CB3B5BA9B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50C2056B-9C86-27D5-FB81-8401DC88C959}"/>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AA165AE6-BC78-49FC-4073-4E32614AB19D}"/>
              </a:ext>
            </a:extLst>
          </p:cNvPr>
          <p:cNvGraphicFramePr/>
          <p:nvPr/>
        </p:nvGraphicFramePr>
        <p:xfrm>
          <a:off x="5486768" y="1978759"/>
          <a:ext cx="6445507" cy="3583770"/>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 súbita en el río Ariari y sus aportantes, principalmente en los caños Aguas Claras y Buenos Aires. Especial atención en los municipios de Cubarral, Puerto Rico, Fuente de Oro, El Dorado, Granda, Guamal, Lejanías, El Castillo, Puerto Lleras, San Juan de Arama, Vista Hermosa y Puerto Concordia (Meta).</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 Nota: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reportan inundaciones por desbordamiento del río Ariari, generando afectaciones en las veredas La Isla, El Diamante y San José del municipio El Dorado y en las veredas San Antonio, El Reposo, Tigre, Playa Rica y El Cable del municipio El Castillo – Meta (22/02/2025).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y desbordamiento del río Ariari, generando afectaciones en las veredas Pio XII y San Miguel del municipio de Guamal – Meta (22/02/2025).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3</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desbordamiento de la margen derecha del río Guape, generando afectaciones en las veredas El Brillante y El Paraíso del municipio de Lejanías – Meta (22/02/2025).</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4</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del río Ariari, generando afectaciones en las veredas La Isla, El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Iamante</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San José del municipio El Dorado – Meta (22/02/2025). </a:t>
                      </a:r>
                    </a:p>
                  </a:txBody>
                  <a:tcPr marL="91438" marR="91438" marT="45705" marB="4570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5680654"/>
                  </a:ext>
                </a:extLst>
              </a:tr>
            </a:tbl>
          </a:graphicData>
        </a:graphic>
      </p:graphicFrame>
      <p:pic>
        <p:nvPicPr>
          <p:cNvPr id="16" name="Google Shape;3203;p21" descr="Recurso 25.png">
            <a:extLst>
              <a:ext uri="{FF2B5EF4-FFF2-40B4-BE49-F238E27FC236}">
                <a16:creationId xmlns:a16="http://schemas.microsoft.com/office/drawing/2014/main" id="{9E660328-751A-E654-B4E4-154B580FC8F7}"/>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78843" y="385848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0;p9">
            <a:extLst>
              <a:ext uri="{FF2B5EF4-FFF2-40B4-BE49-F238E27FC236}">
                <a16:creationId xmlns:a16="http://schemas.microsoft.com/office/drawing/2014/main" id="{84B5F0A9-4759-CF88-D7D4-B6534011B31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73495" y="4224247"/>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036;p14">
            <a:extLst>
              <a:ext uri="{FF2B5EF4-FFF2-40B4-BE49-F238E27FC236}">
                <a16:creationId xmlns:a16="http://schemas.microsoft.com/office/drawing/2014/main" id="{AAF1CDCD-B78B-50BC-BED7-44660EFBD54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50;p9">
            <a:extLst>
              <a:ext uri="{FF2B5EF4-FFF2-40B4-BE49-F238E27FC236}">
                <a16:creationId xmlns:a16="http://schemas.microsoft.com/office/drawing/2014/main" id="{D6509DDB-8462-2153-2F5B-B3BCD65F322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39168" y="4501012"/>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397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ABF79-50F8-3AEA-211C-8E4A6563E9BF}"/>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2A2342DE-5B89-C577-3A7C-F2ACED58E31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C4ECABE0-D0D6-0CA5-A30A-8F5C37EFCA1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BD9565CF-842F-7811-4DE9-5A6B057E4E4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18DE5038-743D-6544-FD53-26850CCE7D8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6A1F8FD9-0D2E-6930-2B47-058136870A19}"/>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ADED0B5F-F646-F48F-E7E0-905DA7BEF4C6}"/>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E8CC8717-A928-BB48-F454-1C9B1052F7E2}"/>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4F085A25-20CF-E28F-0BCB-108B15695D8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CEC59044-3042-2518-8861-4D59E8862A9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1D9D08B1-94E3-F361-BD9C-53723783193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F378A625-2272-114F-81FF-5B28A6076DA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2D887020-D00A-1935-EBDA-D117FF8FCAD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31FE581E-9644-069F-1692-E93FFDA52349}"/>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E3292036-A559-967E-CB0A-A480ACDCB93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C6C47EA5-A275-0BE2-8013-96FD13FC837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124AC26D-6D3D-16AF-BE06-2F41330FA476}"/>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054A6AFA-111B-ADAA-9AEF-A36C3A2D2B5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2E24A34A-E482-ECA8-3774-35DA45CEFC43}"/>
              </a:ext>
            </a:extLst>
          </p:cNvPr>
          <p:cNvGraphicFramePr/>
          <p:nvPr/>
        </p:nvGraphicFramePr>
        <p:xfrm>
          <a:off x="5532488" y="2076208"/>
          <a:ext cx="6445507" cy="3418428"/>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las cuencas de los ríos Metica, Guamal y Humadea y sus afluentes, aportantes a la cuenca alta del río Meta. </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Nota: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reportan inundaciones</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por creciente súbita y desbordamiento del río Guamal, generando afectaciones en las veredas Pio XII y San Miguel del municipio de Guamal – Meta (22/02/2025).</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45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sz="900" dirty="0">
                        <a:latin typeface="Verdana" panose="020B0604030504040204" pitchFamily="34" charset="0"/>
                        <a:ea typeface="Verdana" panose="020B0604030504040204" pitchFamily="34" charset="0"/>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 súbita en el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 y sus afluentes, especialmente los caños Maizaro, Grande y 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 la altura de Restrepo, Villavicencio y el municipio El Calvario (Meta).</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71763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128513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 crecientes súbitas en 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Humea y sus afluentes, especialmente el río San Juanito.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Paratebueno y Medina (Cundinamarca).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4618523"/>
                  </a:ext>
                </a:extLst>
              </a:tr>
            </a:tbl>
          </a:graphicData>
        </a:graphic>
      </p:graphicFrame>
      <p:pic>
        <p:nvPicPr>
          <p:cNvPr id="19" name="Google Shape;354;p9" descr="Recurso 31.png">
            <a:extLst>
              <a:ext uri="{FF2B5EF4-FFF2-40B4-BE49-F238E27FC236}">
                <a16:creationId xmlns:a16="http://schemas.microsoft.com/office/drawing/2014/main" id="{D64377F2-847B-E2F7-96BE-84EB3F2A087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1141061" y="3798186"/>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7F1F6AEC-409A-6A66-9632-F1C162B6AFF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27939" y="431409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685CC0D9-1EEB-38AC-2C30-208090F2ACF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439511" y="37274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0;p9">
            <a:extLst>
              <a:ext uri="{FF2B5EF4-FFF2-40B4-BE49-F238E27FC236}">
                <a16:creationId xmlns:a16="http://schemas.microsoft.com/office/drawing/2014/main" id="{4B46D204-BBBF-60E9-AEA3-9885400A10D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25254" y="4085154"/>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203;p21" descr="Recurso 25.png">
            <a:extLst>
              <a:ext uri="{FF2B5EF4-FFF2-40B4-BE49-F238E27FC236}">
                <a16:creationId xmlns:a16="http://schemas.microsoft.com/office/drawing/2014/main" id="{0608E9EC-15C6-68E7-F940-6A5340C3B53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2702" y="2919217"/>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D2528B74-E960-6028-715E-CA274D07896D}"/>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4" name="Google Shape;3182;p20">
            <a:extLst>
              <a:ext uri="{FF2B5EF4-FFF2-40B4-BE49-F238E27FC236}">
                <a16:creationId xmlns:a16="http://schemas.microsoft.com/office/drawing/2014/main" id="{AB0E7CEE-D1D0-3EB0-8B44-43BC6867C5B4}"/>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589" y="3684402"/>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182;p20">
            <a:extLst>
              <a:ext uri="{FF2B5EF4-FFF2-40B4-BE49-F238E27FC236}">
                <a16:creationId xmlns:a16="http://schemas.microsoft.com/office/drawing/2014/main" id="{041B9804-9235-5572-91F4-03392F44CF9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1589" y="4926211"/>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159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E5B2C-9F21-B539-5133-8E59C9641B36}"/>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7DE2DBB1-9743-3A65-26D4-FE456C5F719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2" name="Google Shape;3182;p20">
            <a:extLst>
              <a:ext uri="{FF2B5EF4-FFF2-40B4-BE49-F238E27FC236}">
                <a16:creationId xmlns:a16="http://schemas.microsoft.com/office/drawing/2014/main" id="{CD71AE89-74DB-A44E-AFBC-8DA8D85F77D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00" y="5081588"/>
            <a:ext cx="493712"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3" name="Google Shape;3203;p21" descr="Recurso 25.png">
            <a:extLst>
              <a:ext uri="{FF2B5EF4-FFF2-40B4-BE49-F238E27FC236}">
                <a16:creationId xmlns:a16="http://schemas.microsoft.com/office/drawing/2014/main" id="{0E1D699A-A85F-8965-0532-8B2AC6BBF59E}"/>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6750" y="452913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4" name="Google Shape;5325;p223">
            <a:extLst>
              <a:ext uri="{FF2B5EF4-FFF2-40B4-BE49-F238E27FC236}">
                <a16:creationId xmlns:a16="http://schemas.microsoft.com/office/drawing/2014/main" id="{80440A10-2620-983E-AD4F-8CF1CD507998}"/>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 y="3862388"/>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095" name="Google Shape;349;p9">
            <a:extLst>
              <a:ext uri="{FF2B5EF4-FFF2-40B4-BE49-F238E27FC236}">
                <a16:creationId xmlns:a16="http://schemas.microsoft.com/office/drawing/2014/main" id="{83F14BCA-5A4C-1183-99D7-C557D7B048EE}"/>
              </a:ext>
            </a:extLst>
          </p:cNvPr>
          <p:cNvSpPr>
            <a:spLocks noChangeAspect="1" noChangeArrowheads="1"/>
          </p:cNvSpPr>
          <p:nvPr/>
        </p:nvSpPr>
        <p:spPr bwMode="auto">
          <a:xfrm>
            <a:off x="-525463" y="1441450"/>
            <a:ext cx="3571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472096" name="Google Shape;353;p9" descr="Recurso 37.png">
            <a:extLst>
              <a:ext uri="{FF2B5EF4-FFF2-40B4-BE49-F238E27FC236}">
                <a16:creationId xmlns:a16="http://schemas.microsoft.com/office/drawing/2014/main" id="{5DE3159E-FFC7-AE33-6C03-FE6A1C04A939}"/>
              </a:ext>
            </a:extLst>
          </p:cNvPr>
          <p:cNvSpPr>
            <a:spLocks noChangeAspect="1" noChangeArrowheads="1"/>
          </p:cNvSpPr>
          <p:nvPr/>
        </p:nvSpPr>
        <p:spPr bwMode="auto">
          <a:xfrm>
            <a:off x="-525463" y="603250"/>
            <a:ext cx="3556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72097" name="Google Shape;158;p1" descr="Recurso 37.png">
            <a:extLst>
              <a:ext uri="{FF2B5EF4-FFF2-40B4-BE49-F238E27FC236}">
                <a16:creationId xmlns:a16="http://schemas.microsoft.com/office/drawing/2014/main" id="{F99C3187-EC3E-A940-CAA3-BF62B7B694A1}"/>
              </a:ext>
            </a:extLst>
          </p:cNvPr>
          <p:cNvSpPr>
            <a:spLocks noChangeAspect="1" noChangeArrowheads="1"/>
          </p:cNvSpPr>
          <p:nvPr/>
        </p:nvSpPr>
        <p:spPr bwMode="auto">
          <a:xfrm>
            <a:off x="-530225" y="573088"/>
            <a:ext cx="35718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pic>
        <p:nvPicPr>
          <p:cNvPr id="472098" name="Google Shape;348;p9">
            <a:extLst>
              <a:ext uri="{FF2B5EF4-FFF2-40B4-BE49-F238E27FC236}">
                <a16:creationId xmlns:a16="http://schemas.microsoft.com/office/drawing/2014/main" id="{5EDDD711-406F-0860-A60E-4ED0AAF600F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2925" y="977900"/>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099" name="Google Shape;349;p9">
            <a:extLst>
              <a:ext uri="{FF2B5EF4-FFF2-40B4-BE49-F238E27FC236}">
                <a16:creationId xmlns:a16="http://schemas.microsoft.com/office/drawing/2014/main" id="{FB3303FC-0C91-1492-CDF2-B4E57E2CB40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5" y="141446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0" name="Google Shape;350;p9">
            <a:extLst>
              <a:ext uri="{FF2B5EF4-FFF2-40B4-BE49-F238E27FC236}">
                <a16:creationId xmlns:a16="http://schemas.microsoft.com/office/drawing/2014/main" id="{F0221C75-823A-CA5A-97B1-15520FA0CDB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6263" y="300831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1" name="Google Shape;351;p9" descr="Recurso 32.png">
            <a:extLst>
              <a:ext uri="{FF2B5EF4-FFF2-40B4-BE49-F238E27FC236}">
                <a16:creationId xmlns:a16="http://schemas.microsoft.com/office/drawing/2014/main" id="{CB1A8CAE-EEF6-7D6A-8AAB-890AFA8B5DF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65150" y="2598738"/>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2102" name="Google Shape;352;p9">
            <a:extLst>
              <a:ext uri="{FF2B5EF4-FFF2-40B4-BE49-F238E27FC236}">
                <a16:creationId xmlns:a16="http://schemas.microsoft.com/office/drawing/2014/main" id="{B9D3A597-E28C-DA34-C758-03A1C810A3A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541338" y="2209800"/>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2103" name="Google Shape;353;p9" descr="Recurso 37.png">
            <a:extLst>
              <a:ext uri="{FF2B5EF4-FFF2-40B4-BE49-F238E27FC236}">
                <a16:creationId xmlns:a16="http://schemas.microsoft.com/office/drawing/2014/main" id="{72316944-DFE4-3D10-7FFC-C47F154B1760}"/>
              </a:ext>
            </a:extLst>
          </p:cNvPr>
          <p:cNvSpPr>
            <a:spLocks noChangeAspect="1" noChangeArrowheads="1"/>
          </p:cNvSpPr>
          <p:nvPr/>
        </p:nvSpPr>
        <p:spPr bwMode="auto">
          <a:xfrm>
            <a:off x="-542925" y="576263"/>
            <a:ext cx="3556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158;p1" descr="Recurso 37.png">
            <a:extLst>
              <a:ext uri="{FF2B5EF4-FFF2-40B4-BE49-F238E27FC236}">
                <a16:creationId xmlns:a16="http://schemas.microsoft.com/office/drawing/2014/main" id="{92BB328C-9DB4-D7D4-DE5A-F67176C1F9F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25463" y="47228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4;p9" descr="Recurso 31.png">
            <a:extLst>
              <a:ext uri="{FF2B5EF4-FFF2-40B4-BE49-F238E27FC236}">
                <a16:creationId xmlns:a16="http://schemas.microsoft.com/office/drawing/2014/main" id="{1360E545-6E61-5AD6-6A12-54450C5FF7B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l="11145" r="26974"/>
          <a:stretch>
            <a:fillRect/>
          </a:stretch>
        </p:blipFill>
        <p:spPr bwMode="auto">
          <a:xfrm>
            <a:off x="-501650" y="1782763"/>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183;p20">
            <a:extLst>
              <a:ext uri="{FF2B5EF4-FFF2-40B4-BE49-F238E27FC236}">
                <a16:creationId xmlns:a16="http://schemas.microsoft.com/office/drawing/2014/main" id="{827EBC2D-FB81-4303-DC19-1723BF5E8B1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35013" y="565201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180;p20" descr="Recurso 39.png">
            <a:extLst>
              <a:ext uri="{FF2B5EF4-FFF2-40B4-BE49-F238E27FC236}">
                <a16:creationId xmlns:a16="http://schemas.microsoft.com/office/drawing/2014/main" id="{8CEC755A-2B73-2BAA-B938-BA8228DB706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16100" y="6254750"/>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1069C82C-A7A2-5BF4-B060-C4569D633029}"/>
              </a:ext>
            </a:extLst>
          </p:cNvPr>
          <p:cNvGraphicFramePr/>
          <p:nvPr/>
        </p:nvGraphicFramePr>
        <p:xfrm>
          <a:off x="5486768" y="2358380"/>
          <a:ext cx="6445507" cy="1836000"/>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del río Manacacías, aportante a la cuenca alta del río Meta. Especial atención en el municipio de Puerto Gaitán (Meta).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5491269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22717630"/>
                  </a:ext>
                </a:extLst>
              </a:tr>
            </a:tbl>
          </a:graphicData>
        </a:graphic>
      </p:graphicFrame>
      <p:pic>
        <p:nvPicPr>
          <p:cNvPr id="20" name="Google Shape;158;p1" descr="Recurso 37.png">
            <a:extLst>
              <a:ext uri="{FF2B5EF4-FFF2-40B4-BE49-F238E27FC236}">
                <a16:creationId xmlns:a16="http://schemas.microsoft.com/office/drawing/2014/main" id="{A32C5AFA-D791-F8CF-674D-720F799BDCE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766605" y="405274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183;p20">
            <a:extLst>
              <a:ext uri="{FF2B5EF4-FFF2-40B4-BE49-F238E27FC236}">
                <a16:creationId xmlns:a16="http://schemas.microsoft.com/office/drawing/2014/main" id="{C8FF6816-C0DE-B6B8-277A-F025B003BB17}"/>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66903" y="365532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5DFAC400-0864-C1E1-A417-E9F7B14B951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588010" y="427214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036;p14">
            <a:extLst>
              <a:ext uri="{FF2B5EF4-FFF2-40B4-BE49-F238E27FC236}">
                <a16:creationId xmlns:a16="http://schemas.microsoft.com/office/drawing/2014/main" id="{5A590039-ECFB-EFBD-11D2-F4CC7113A66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3183;p20">
            <a:extLst>
              <a:ext uri="{FF2B5EF4-FFF2-40B4-BE49-F238E27FC236}">
                <a16:creationId xmlns:a16="http://schemas.microsoft.com/office/drawing/2014/main" id="{7AA7AD4A-9665-7388-6E23-20E0C254C28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66903" y="304311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826466C6-35F2-AC29-7C6D-33563E7F354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1988854" y="427929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5702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9B1AA-8E38-04A6-2007-EF808DED8A7F}"/>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FBA9C845-A1E8-FDED-619D-84B8C3C5EAEE}"/>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45770" y="1668678"/>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2266BB00-31E5-AD08-AEE0-3C035FDE742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F09C4612-D79C-C2D5-C9EA-9E97317AAC25}"/>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B6262E9-66E9-7F43-6ACC-3172EAD98CB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591BAB5F-FE5B-BB9A-488A-AD6F8FFFC8C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C2589EC3-5C6B-361A-62DB-3874578FD02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B360F203-429B-0ED1-D213-D2F4925AFFD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729C6BC7-CE82-6DE0-0B73-9BAA2CA56AFA}"/>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4DC6A3F-4E95-EC1B-C5A8-B596B0EB0E8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5FB41CC6-898E-83AB-4A86-36E19538465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0A717CF4-72B1-37A1-F8CE-7F0A12F99F3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23A9A0C6-2BF5-C4F5-AEA7-5AF70E4C6B6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D1788F05-9581-FD62-CB2A-7A0666BD9340}"/>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CF2F6EBD-A275-E6CE-F55A-FC4311F83A76}"/>
              </a:ext>
            </a:extLst>
          </p:cNvPr>
          <p:cNvGraphicFramePr/>
          <p:nvPr/>
        </p:nvGraphicFramePr>
        <p:xfrm>
          <a:off x="5570743" y="1407551"/>
          <a:ext cx="6445507" cy="4944726"/>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Caguán</a:t>
                      </a:r>
                      <a:endParaRPr sz="900" dirty="0">
                        <a:latin typeface="Verdana" panose="020B0604030504040204" pitchFamily="34" charset="0"/>
                        <a:ea typeface="Verdana" panose="020B0604030504040204" pitchFamily="34" charset="0"/>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Alto Caguán y sus afluentes. Se recomienda especial atención en el municipio San Vicente del Caguán y  Puerto Betania. (Caquetá).</a:t>
                      </a:r>
                      <a:endParaRPr sz="900" b="0" u="none" dirty="0">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948140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Guayas</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Guayas y sus afluentes (aportante al río Caquetá). Se recomienda especial atención a la altura de los municipios de Paujil, Puerto Rico y </a:t>
                      </a:r>
                      <a:r>
                        <a:rPr lang="es-CO" sz="900" u="none" strike="noStrike" dirty="0">
                          <a:latin typeface="Verdana" panose="020B0604030504040204" pitchFamily="34" charset="0"/>
                          <a:ea typeface="Verdana" panose="020B0604030504040204" pitchFamily="34" charset="0"/>
                          <a:cs typeface="Arial Narrow"/>
                          <a:sym typeface="Arial Narrow"/>
                        </a:rPr>
                        <a:t>El Doncello (Caquetá)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670196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Orteguaza</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Orteguaza y sus afluentes, los ríos Caraño y Hacha en el piedemonte caqueteño, a la altura del municipio de Florencia (Caquetá). Se recomienda especial atención en las ciudades de Florencia, Morelia</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Paujil.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304729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Pescado</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Pescado y sus afluentes, a la altura del municipio de Albania y Belén de los Andaquíes (Caquetá).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95223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Rumiyaco, Tarauquita, Pepino, Sangoyaco, Dantayaco y Mulato, entre otros aportantes a la cuenca alta del río Caquetá. Igual atención al río Inchiyaco y Tambor en el municipio de Piamonte (Cauca).</a:t>
                      </a: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8034741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media del río Caquetá</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nivel del río Caquetá y sus aportantes. Se recomienda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Santa Rosa (Cauca),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Puerto Guzmán, Solita, Curillo, Solano y demás municipios aguas abajo del piedemonte Caqueteño, en el departamento de Caquetá. </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9066039"/>
                  </a:ext>
                </a:extLst>
              </a:tr>
            </a:tbl>
          </a:graphicData>
        </a:graphic>
      </p:graphicFrame>
      <p:pic>
        <p:nvPicPr>
          <p:cNvPr id="5" name="Google Shape;158;p1" descr="Recurso 37.png">
            <a:extLst>
              <a:ext uri="{FF2B5EF4-FFF2-40B4-BE49-F238E27FC236}">
                <a16:creationId xmlns:a16="http://schemas.microsoft.com/office/drawing/2014/main" id="{4E121AA5-7DBE-C957-3DBD-BB1DC71D376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581441" y="200861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7D2DCC63-33C4-F467-2BD6-912451F507D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024452" y="261316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158;p1" descr="Recurso 37.png">
            <a:extLst>
              <a:ext uri="{FF2B5EF4-FFF2-40B4-BE49-F238E27FC236}">
                <a16:creationId xmlns:a16="http://schemas.microsoft.com/office/drawing/2014/main" id="{B9915EE5-8B43-0229-A676-191C065786F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354095" y="220590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3FB7676B-5AEB-C00F-EC0E-AE9E89275D4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1" y="208598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8;p9">
            <a:extLst>
              <a:ext uri="{FF2B5EF4-FFF2-40B4-BE49-F238E27FC236}">
                <a16:creationId xmlns:a16="http://schemas.microsoft.com/office/drawing/2014/main" id="{3B1A5EC1-63AE-793A-973B-CBA4CF7A113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1" y="272037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8A58542D-ADE2-4DA5-6788-6E62FB25693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260314" y="251122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Google Shape;3036;p14">
            <a:extLst>
              <a:ext uri="{FF2B5EF4-FFF2-40B4-BE49-F238E27FC236}">
                <a16:creationId xmlns:a16="http://schemas.microsoft.com/office/drawing/2014/main" id="{47C45277-1F49-16CC-9405-E12F0487E60F}"/>
              </a:ext>
            </a:extLst>
          </p:cNvPr>
          <p:cNvSpPr txBox="1">
            <a:spLocks noChangeArrowheads="1"/>
          </p:cNvSpPr>
          <p:nvPr/>
        </p:nvSpPr>
        <p:spPr bwMode="auto">
          <a:xfrm>
            <a:off x="3967956" y="8993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21" name="Google Shape;158;p1" descr="Recurso 37.png">
            <a:extLst>
              <a:ext uri="{FF2B5EF4-FFF2-40B4-BE49-F238E27FC236}">
                <a16:creationId xmlns:a16="http://schemas.microsoft.com/office/drawing/2014/main" id="{1C76DB45-4A73-1C8E-C77B-E5B26688FB1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354095" y="293498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29DB2714-D083-82FA-6386-B37B4147EAB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1" y="571939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78B565B2-BB98-8A06-2A21-AA99551E5DE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695443" y="2601823"/>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B6B14B90-1088-58FE-84EC-0B0F5091D0D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1" y="342447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D0BC3B50-DEFF-FC34-4AE6-3E20FE897B04}"/>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1" y="41152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B58E1FBB-27E1-D966-9B60-0533C28163D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7310" y="491335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7766474"/>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descr="blob:https://web.whatsapp.com/fbd4b136-6e6f-4b43-b6d3-c8088572306f"/>
          <p:cNvSpPr>
            <a:spLocks noChangeAspect="1" noChangeArrowheads="1"/>
          </p:cNvSpPr>
          <p:nvPr/>
        </p:nvSpPr>
        <p:spPr bwMode="auto">
          <a:xfrm>
            <a:off x="155575" y="-9919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Rectángulo 15"/>
          <p:cNvSpPr/>
          <p:nvPr/>
        </p:nvSpPr>
        <p:spPr>
          <a:xfrm>
            <a:off x="7811998" y="5632518"/>
            <a:ext cx="3995654" cy="515526"/>
          </a:xfrm>
          <a:prstGeom prst="rect">
            <a:avLst/>
          </a:prstGeom>
          <a:solidFill>
            <a:schemeClr val="bg1"/>
          </a:solidFill>
        </p:spPr>
        <p:txBody>
          <a:bodyPr wrap="square">
            <a:spAutoFit/>
          </a:bodyPr>
          <a:lstStyle/>
          <a:p>
            <a:pPr marL="85725" lvl="1" algn="ctr">
              <a:lnSpc>
                <a:spcPts val="1100"/>
              </a:lnSpc>
              <a:defRPr/>
            </a:pPr>
            <a:endParaRPr lang="es-CO" altLang="es-CO" sz="1000" b="1" dirty="0">
              <a:solidFill>
                <a:prstClr val="black"/>
              </a:solidFill>
              <a:latin typeface="Arial Narrow" panose="020B0606020202030204" pitchFamily="34" charset="0"/>
            </a:endParaRPr>
          </a:p>
          <a:p>
            <a:pPr marL="85725" lvl="1" algn="ctr">
              <a:lnSpc>
                <a:spcPts val="1100"/>
              </a:lnSpc>
              <a:defRPr/>
            </a:pPr>
            <a:r>
              <a:rPr lang="es-CO" altLang="es-CO" sz="1000" b="1" dirty="0">
                <a:solidFill>
                  <a:prstClr val="black"/>
                </a:solidFill>
                <a:latin typeface="Arial Narrow" panose="020B0606020202030204" pitchFamily="34" charset="0"/>
              </a:rPr>
              <a:t>Descargas eléctricas en las últimas dos horas.</a:t>
            </a:r>
          </a:p>
          <a:p>
            <a:pPr marL="85725" lvl="1" algn="ctr">
              <a:lnSpc>
                <a:spcPts val="1100"/>
              </a:lnSpc>
              <a:defRPr/>
            </a:pPr>
            <a:r>
              <a:rPr lang="es-CO" altLang="es-CO" sz="1000" b="1" dirty="0">
                <a:solidFill>
                  <a:prstClr val="black"/>
                </a:solidFill>
                <a:latin typeface="Arial Narrow" panose="020B0606020202030204" pitchFamily="34" charset="0"/>
              </a:rPr>
              <a:t>Fuente: : /map.blitzortung.org/</a:t>
            </a:r>
            <a:endParaRPr lang="es-CO" altLang="es-CO" sz="1200" b="1" dirty="0">
              <a:solidFill>
                <a:prstClr val="black"/>
              </a:solidFill>
              <a:latin typeface="Arial Narrow" panose="020B0606020202030204" pitchFamily="34" charset="0"/>
            </a:endParaRPr>
          </a:p>
        </p:txBody>
      </p:sp>
      <p:sp>
        <p:nvSpPr>
          <p:cNvPr id="5" name="AutoShape 2" descr="blob:https://web.whatsapp.com/5381b47e-f77d-4f5e-947e-6c73afbf5af4"/>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9" name="Rectángulo 8"/>
          <p:cNvSpPr/>
          <p:nvPr/>
        </p:nvSpPr>
        <p:spPr>
          <a:xfrm>
            <a:off x="4491962" y="894708"/>
            <a:ext cx="3320031" cy="3432350"/>
          </a:xfrm>
          <a:prstGeom prst="rect">
            <a:avLst/>
          </a:prstGeom>
          <a:solidFill>
            <a:schemeClr val="bg1"/>
          </a:solidFill>
        </p:spPr>
        <p:txBody>
          <a:bodyPr wrap="square">
            <a:spAutoFit/>
          </a:bodyPr>
          <a:lstStyle/>
          <a:p>
            <a:pPr algn="just">
              <a:lnSpc>
                <a:spcPct val="107000"/>
              </a:lnSpc>
              <a:spcAft>
                <a:spcPts val="800"/>
              </a:spcAft>
            </a:pPr>
            <a:r>
              <a:rPr lang="es-MX" dirty="0">
                <a:effectLst/>
                <a:latin typeface="Arial Narrow" panose="020B0606020202030204" pitchFamily="34" charset="0"/>
                <a:ea typeface="Arial Narrow" panose="020B0606020202030204" pitchFamily="34" charset="0"/>
                <a:cs typeface="Arial Narrow" panose="020B0606020202030204" pitchFamily="34" charset="0"/>
              </a:rPr>
              <a:t>En las últimas horas se registraron lluvias en sectores de Chocó, Córdoba, Bolívar, Cesar, Antioquia, Vichada, Nariño y Amazonas. En el resto del país ha predominado el tiempo seco con cielo entre ligera y parcialmente nublado. </a:t>
            </a:r>
          </a:p>
          <a:p>
            <a:pPr algn="just">
              <a:lnSpc>
                <a:spcPct val="107000"/>
              </a:lnSpc>
              <a:spcAft>
                <a:spcPts val="800"/>
              </a:spcAft>
            </a:pPr>
            <a:r>
              <a:rPr lang="es-MX" dirty="0">
                <a:effectLst/>
                <a:latin typeface="Arial Narrow" panose="020B0606020202030204" pitchFamily="34" charset="0"/>
                <a:ea typeface="Arial Narrow" panose="020B0606020202030204" pitchFamily="34" charset="0"/>
                <a:cs typeface="Arial Narrow" panose="020B0606020202030204" pitchFamily="34" charset="0"/>
              </a:rPr>
              <a:t>En el archipiélago de San Andrés, Providencia y Santa Catalina se observó tiempo seco con cielo parcialmente nublado.</a:t>
            </a:r>
          </a:p>
        </p:txBody>
      </p:sp>
      <p:pic>
        <p:nvPicPr>
          <p:cNvPr id="13" name="Imagen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7912" y="4649988"/>
            <a:ext cx="883997" cy="1091279"/>
          </a:xfrm>
          <a:prstGeom prst="rect">
            <a:avLst/>
          </a:prstGeom>
        </p:spPr>
      </p:pic>
      <p:sp>
        <p:nvSpPr>
          <p:cNvPr id="14" name="CuadroTexto 7">
            <a:extLst>
              <a:ext uri="{FF2B5EF4-FFF2-40B4-BE49-F238E27FC236}">
                <a16:creationId xmlns:a16="http://schemas.microsoft.com/office/drawing/2014/main" id="{E62FC5B5-C866-CC31-BD94-457B4EC443DF}"/>
              </a:ext>
            </a:extLst>
          </p:cNvPr>
          <p:cNvSpPr txBox="1">
            <a:spLocks noChangeArrowheads="1"/>
          </p:cNvSpPr>
          <p:nvPr/>
        </p:nvSpPr>
        <p:spPr bwMode="auto">
          <a:xfrm>
            <a:off x="378566" y="5619210"/>
            <a:ext cx="4113397" cy="515526"/>
          </a:xfrm>
          <a:prstGeom prst="rect">
            <a:avLst/>
          </a:prstGeom>
          <a:solidFill>
            <a:schemeClr val="bg1"/>
          </a:solidFill>
          <a:ln w="9525">
            <a:noFill/>
            <a:miter lim="800000"/>
            <a:headEnd/>
            <a:tailEnd/>
          </a:ln>
        </p:spPr>
        <p:txBody>
          <a:bodyPr wrap="square">
            <a:spAutoFit/>
          </a:bodyPr>
          <a:lstStyle/>
          <a:p>
            <a:pPr marL="85725" lvl="1" algn="ctr">
              <a:lnSpc>
                <a:spcPts val="1100"/>
              </a:lnSpc>
              <a:defRPr/>
            </a:pPr>
            <a:endParaRPr lang="es-CO" altLang="es-CO" sz="1000" b="1" dirty="0">
              <a:solidFill>
                <a:prstClr val="black"/>
              </a:solidFill>
              <a:latin typeface="Arial Narrow" panose="020B0606020202030204" pitchFamily="34" charset="0"/>
            </a:endParaRPr>
          </a:p>
          <a:p>
            <a:pPr marL="85725" lvl="1" algn="ctr">
              <a:lnSpc>
                <a:spcPts val="1100"/>
              </a:lnSpc>
              <a:defRPr/>
            </a:pPr>
            <a:r>
              <a:rPr lang="es-CO" altLang="es-CO" sz="1000" b="1" dirty="0">
                <a:solidFill>
                  <a:prstClr val="black"/>
                </a:solidFill>
                <a:latin typeface="Arial Narrow" panose="020B0606020202030204" pitchFamily="34" charset="0"/>
              </a:rPr>
              <a:t>Imagen GOES </a:t>
            </a:r>
            <a:r>
              <a:rPr lang="es-CO" altLang="es-CO" sz="1000" b="1" dirty="0">
                <a:latin typeface="Arial Narrow" panose="020B0606020202030204" pitchFamily="34" charset="0"/>
              </a:rPr>
              <a:t>East Canal Infrarrojo,</a:t>
            </a:r>
          </a:p>
          <a:p>
            <a:pPr marL="85725" lvl="1" algn="ctr">
              <a:lnSpc>
                <a:spcPts val="1100"/>
              </a:lnSpc>
              <a:defRPr/>
            </a:pPr>
            <a:fld id="{F2BD7076-7B45-4926-B19F-0CBAFDFEDA32}" type="datetime4">
              <a:rPr lang="es-CO" altLang="es-CO" sz="1000" b="1" smtClean="0">
                <a:latin typeface="Arial Narrow" panose="020B0606020202030204" pitchFamily="34" charset="0"/>
              </a:rPr>
              <a:t>26 de febrero de 2025</a:t>
            </a:fld>
            <a:r>
              <a:rPr lang="es-CO" altLang="es-CO" sz="1000" b="1" dirty="0">
                <a:latin typeface="Arial Narrow" panose="020B0606020202030204" pitchFamily="34" charset="0"/>
              </a:rPr>
              <a:t> - Hora 11:40 HLC. Fuente: GOES 16</a:t>
            </a:r>
          </a:p>
        </p:txBody>
      </p:sp>
      <p:pic>
        <p:nvPicPr>
          <p:cNvPr id="8" name="Imagen 7">
            <a:extLst>
              <a:ext uri="{FF2B5EF4-FFF2-40B4-BE49-F238E27FC236}">
                <a16:creationId xmlns:a16="http://schemas.microsoft.com/office/drawing/2014/main" id="{AFBC3BEC-CB08-85B8-BE30-6DB4CE65F3AE}"/>
              </a:ext>
            </a:extLst>
          </p:cNvPr>
          <p:cNvPicPr>
            <a:picLocks noChangeAspect="1"/>
          </p:cNvPicPr>
          <p:nvPr/>
        </p:nvPicPr>
        <p:blipFill>
          <a:blip r:embed="rId4" r:link="rId5">
            <a:extLst>
              <a:ext uri="{28A0092B-C50C-407E-A947-70E740481C1C}">
                <a14:useLocalDpi xmlns:a14="http://schemas.microsoft.com/office/drawing/2010/main" val="0"/>
              </a:ext>
            </a:extLst>
          </a:blip>
          <a:srcRect l="16420" t="14321" r="39540" b="20436"/>
          <a:stretch>
            <a:fillRect/>
          </a:stretch>
        </p:blipFill>
        <p:spPr>
          <a:xfrm>
            <a:off x="765174" y="894708"/>
            <a:ext cx="3726787" cy="4846559"/>
          </a:xfrm>
          <a:prstGeom prst="rect">
            <a:avLst/>
          </a:prstGeom>
        </p:spPr>
      </p:pic>
      <p:pic>
        <p:nvPicPr>
          <p:cNvPr id="3" name="Imagen 2">
            <a:extLst>
              <a:ext uri="{FF2B5EF4-FFF2-40B4-BE49-F238E27FC236}">
                <a16:creationId xmlns:a16="http://schemas.microsoft.com/office/drawing/2014/main" id="{ADB72AEF-5FEE-4A5E-45D2-12448370E9A2}"/>
              </a:ext>
            </a:extLst>
          </p:cNvPr>
          <p:cNvPicPr>
            <a:picLocks noChangeAspect="1"/>
          </p:cNvPicPr>
          <p:nvPr/>
        </p:nvPicPr>
        <p:blipFill>
          <a:blip r:embed="rId6"/>
          <a:stretch>
            <a:fillRect/>
          </a:stretch>
        </p:blipFill>
        <p:spPr>
          <a:xfrm>
            <a:off x="7811993" y="899866"/>
            <a:ext cx="3995654" cy="4841401"/>
          </a:xfrm>
          <a:prstGeom prst="rect">
            <a:avLst/>
          </a:prstGeom>
        </p:spPr>
      </p:pic>
    </p:spTree>
    <p:extLst>
      <p:ext uri="{BB962C8B-B14F-4D97-AF65-F5344CB8AC3E}">
        <p14:creationId xmlns:p14="http://schemas.microsoft.com/office/powerpoint/2010/main" val="2040611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A0C90-F5F8-CF6D-7A81-E9B11AB7FE32}"/>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26C35846-8592-EBDF-5CD4-3EF6365F4487}"/>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75750" y="166867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53;p9" descr="Recurso 37.png">
            <a:extLst>
              <a:ext uri="{FF2B5EF4-FFF2-40B4-BE49-F238E27FC236}">
                <a16:creationId xmlns:a16="http://schemas.microsoft.com/office/drawing/2014/main" id="{78DA1214-1C4B-D445-D63B-C93AFA920E5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1" name="Google Shape;357;p9">
            <a:extLst>
              <a:ext uri="{FF2B5EF4-FFF2-40B4-BE49-F238E27FC236}">
                <a16:creationId xmlns:a16="http://schemas.microsoft.com/office/drawing/2014/main" id="{0431FAC3-B13F-FEE3-6CAF-3D8F7B2499AF}"/>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2D97A8BC-6B64-D85E-37AB-752DFDE7ABE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00" y="4764088"/>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5325;p223">
            <a:extLst>
              <a:ext uri="{FF2B5EF4-FFF2-40B4-BE49-F238E27FC236}">
                <a16:creationId xmlns:a16="http://schemas.microsoft.com/office/drawing/2014/main" id="{1C259A42-9447-DEFF-BBCE-9F71DCB2D4E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876" y="4087813"/>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7FB02CB3-93B7-EDC9-CAF9-62A627B67F4F}"/>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7063" y="59261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8;p9">
            <a:extLst>
              <a:ext uri="{FF2B5EF4-FFF2-40B4-BE49-F238E27FC236}">
                <a16:creationId xmlns:a16="http://schemas.microsoft.com/office/drawing/2014/main" id="{482E50F9-2F57-7C0F-CD9E-0CDEAB4D261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663" y="1058862"/>
            <a:ext cx="28733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1C9F2793-CA04-2F63-3185-FE9C587C10D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7663" y="153374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1;p9" descr="Recurso 32.png">
            <a:extLst>
              <a:ext uri="{FF2B5EF4-FFF2-40B4-BE49-F238E27FC236}">
                <a16:creationId xmlns:a16="http://schemas.microsoft.com/office/drawing/2014/main" id="{67EBA549-6177-B9AD-F870-2B0A8E4E0CA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394312" y="3054934"/>
            <a:ext cx="3111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2;p9">
            <a:extLst>
              <a:ext uri="{FF2B5EF4-FFF2-40B4-BE49-F238E27FC236}">
                <a16:creationId xmlns:a16="http://schemas.microsoft.com/office/drawing/2014/main" id="{7C0BD9D0-7AE3-61A3-68B8-2A5A1980EC3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346075" y="2478884"/>
            <a:ext cx="27940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158;p1" descr="Recurso 37.png">
            <a:extLst>
              <a:ext uri="{FF2B5EF4-FFF2-40B4-BE49-F238E27FC236}">
                <a16:creationId xmlns:a16="http://schemas.microsoft.com/office/drawing/2014/main" id="{644FC614-72B5-D248-E4F2-7B2FFCAD9C1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348275" y="57456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4;p9" descr="Recurso 31.png">
            <a:extLst>
              <a:ext uri="{FF2B5EF4-FFF2-40B4-BE49-F238E27FC236}">
                <a16:creationId xmlns:a16="http://schemas.microsoft.com/office/drawing/2014/main" id="{679A4D17-2627-266E-A26D-01DB2C1B89E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349133" y="2008620"/>
            <a:ext cx="298450"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5213;p219" descr="Recurso 39.png">
            <a:extLst>
              <a:ext uri="{FF2B5EF4-FFF2-40B4-BE49-F238E27FC236}">
                <a16:creationId xmlns:a16="http://schemas.microsoft.com/office/drawing/2014/main" id="{456FB44C-F2FA-16AC-6267-E7E77CE7ACC7}"/>
              </a:ext>
            </a:extLst>
          </p:cNvPr>
          <p:cNvPicPr preferRelativeResize="0">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27869" y="6925236"/>
            <a:ext cx="307816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F8A45504-CEEC-A1D9-8FD2-2E7035F6BAF0}"/>
              </a:ext>
            </a:extLst>
          </p:cNvPr>
          <p:cNvGraphicFramePr/>
          <p:nvPr/>
        </p:nvGraphicFramePr>
        <p:xfrm>
          <a:off x="5570743" y="2344271"/>
          <a:ext cx="6445507" cy="3052192"/>
        </p:xfrm>
        <a:graphic>
          <a:graphicData uri="http://schemas.openxmlformats.org/drawingml/2006/table">
            <a:tbl>
              <a:tblPr>
                <a:noFill/>
              </a:tblPr>
              <a:tblGrid>
                <a:gridCol w="595775">
                  <a:extLst>
                    <a:ext uri="{9D8B030D-6E8A-4147-A177-3AD203B41FA5}">
                      <a16:colId xmlns:a16="http://schemas.microsoft.com/office/drawing/2014/main" val="20000"/>
                    </a:ext>
                  </a:extLst>
                </a:gridCol>
                <a:gridCol w="1021976">
                  <a:extLst>
                    <a:ext uri="{9D8B030D-6E8A-4147-A177-3AD203B41FA5}">
                      <a16:colId xmlns:a16="http://schemas.microsoft.com/office/drawing/2014/main" val="20001"/>
                    </a:ext>
                  </a:extLst>
                </a:gridCol>
                <a:gridCol w="1166084">
                  <a:extLst>
                    <a:ext uri="{9D8B030D-6E8A-4147-A177-3AD203B41FA5}">
                      <a16:colId xmlns:a16="http://schemas.microsoft.com/office/drawing/2014/main" val="20002"/>
                    </a:ext>
                  </a:extLst>
                </a:gridCol>
                <a:gridCol w="3661672">
                  <a:extLst>
                    <a:ext uri="{9D8B030D-6E8A-4147-A177-3AD203B41FA5}">
                      <a16:colId xmlns:a16="http://schemas.microsoft.com/office/drawing/2014/main" val="20003"/>
                    </a:ext>
                  </a:extLst>
                </a:gridCol>
              </a:tblGrid>
              <a:tr h="61200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Putumayo</a:t>
                      </a:r>
                      <a:endParaRPr sz="900" dirty="0">
                        <a:latin typeface="Verdana" panose="020B0604030504040204" pitchFamily="34" charset="0"/>
                        <a:ea typeface="Verdana" panose="020B0604030504040204" pitchFamily="34" charset="0"/>
                      </a:endParaRPr>
                    </a:p>
                  </a:txBody>
                  <a:tcPr marL="91462" marR="91462" marT="45383" marB="453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en el río Putumayo en su recorrido por Puerto Asís y en sus afluentes localizados en su cuenca alta, principalmente en los ríos Guamuez (desde su nacimiento en el corregimiento El Encano del municipio de Pasto – hasta la Vereda El Tigre del municipio del Valle del Guamuez), Orito y </a:t>
                      </a:r>
                      <a:r>
                        <a:rPr lang="es-ES" sz="900" b="0" i="0" u="none" strike="noStrike" cap="none" dirty="0" err="1">
                          <a:solidFill>
                            <a:schemeClr val="dk1"/>
                          </a:solidFill>
                          <a:latin typeface="Verdana" panose="020B0604030504040204" pitchFamily="34" charset="0"/>
                          <a:ea typeface="Verdana" panose="020B0604030504040204" pitchFamily="34" charset="0"/>
                          <a:cs typeface="Verdana"/>
                          <a:sym typeface="Verdana"/>
                        </a:rPr>
                        <a:t>Patascoy</a:t>
                      </a:r>
                      <a:r>
                        <a:rPr lang="es-ES" sz="900" b="0" i="0" u="none" strike="noStrike" cap="none" dirty="0">
                          <a:solidFill>
                            <a:schemeClr val="dk1"/>
                          </a:solidFill>
                          <a:latin typeface="Verdana" panose="020B0604030504040204" pitchFamily="34" charset="0"/>
                          <a:ea typeface="Verdana" panose="020B0604030504040204" pitchFamily="34" charset="0"/>
                          <a:cs typeface="Verdana"/>
                          <a:sym typeface="Verdana"/>
                        </a:rPr>
                        <a:t> (municipio de Orito), y Sucio (municipio de Puerres) en el  departamento de Putumayo.</a:t>
                      </a:r>
                    </a:p>
                  </a:txBody>
                  <a:tcPr marL="91462" marR="91462" marT="45383" marB="453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84045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Putumayo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San Miguel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San Miguel y sus afluentes como la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quebrada La Hormiga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Ipiales (Nariño), Valle de Guamuez y San Miguel. </a:t>
                      </a:r>
                      <a:endParaRPr sz="900" dirty="0">
                        <a:latin typeface="Verdana" panose="020B0604030504040204" pitchFamily="34" charset="0"/>
                        <a:ea typeface="Verdana" panose="020B0604030504040204" pitchFamily="34" charset="0"/>
                      </a:endParaRPr>
                    </a:p>
                  </a:txBody>
                  <a:tcPr marL="91441" marR="91441"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8468961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Putumayo</a:t>
                      </a:r>
                      <a:endParaRPr sz="900" u="none" strike="noStrike" cap="none" dirty="0">
                        <a:latin typeface="Verdana" panose="020B0604030504040204" pitchFamily="34" charset="0"/>
                        <a:ea typeface="Verdana" panose="020B0604030504040204" pitchFamily="34" charset="0"/>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Putumayo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latin typeface="Verdana" panose="020B0604030504040204" pitchFamily="34" charset="0"/>
                          <a:ea typeface="Verdana" panose="020B0604030504040204" pitchFamily="34" charset="0"/>
                          <a:cs typeface="Arial Narrow"/>
                          <a:sym typeface="Arial Narrow"/>
                        </a:rPr>
                        <a:t>Incremento en los niveles del río Putumayo y sus afluentes entre los municipios de Puerto Asís, Puerto López y Puerto Leguízamo (Putumayo).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0234540"/>
                  </a:ext>
                </a:extLst>
              </a:tr>
            </a:tbl>
          </a:graphicData>
        </a:graphic>
      </p:graphicFrame>
      <p:pic>
        <p:nvPicPr>
          <p:cNvPr id="5" name="Google Shape;158;p1" descr="Recurso 37.png">
            <a:extLst>
              <a:ext uri="{FF2B5EF4-FFF2-40B4-BE49-F238E27FC236}">
                <a16:creationId xmlns:a16="http://schemas.microsoft.com/office/drawing/2014/main" id="{04101B1D-85C8-5833-2C79-D33B3F07C0B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00112" y="305244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7DC185C9-1860-AC4C-C975-8DBCACFA021B}"/>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0055" y="33343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F12F9AB3-0D0E-16AF-04A2-97B76BE5059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570630" y="278257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6498B316-ABA0-AF70-A562-CECEA947005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ES"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rPr>
              <a:t>Actualización: 26 de febrero de 2025 12:00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0" name="Google Shape;158;p1" descr="Recurso 37.png">
            <a:extLst>
              <a:ext uri="{FF2B5EF4-FFF2-40B4-BE49-F238E27FC236}">
                <a16:creationId xmlns:a16="http://schemas.microsoft.com/office/drawing/2014/main" id="{7E72829D-85AD-39F7-8F21-AD52DE26307B}"/>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239703" y="32084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8;p9">
            <a:extLst>
              <a:ext uri="{FF2B5EF4-FFF2-40B4-BE49-F238E27FC236}">
                <a16:creationId xmlns:a16="http://schemas.microsoft.com/office/drawing/2014/main" id="{4A5D2E37-80C4-C4CB-4AC0-B97A00F2E9F2}"/>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0055" y="485387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7;p9">
            <a:extLst>
              <a:ext uri="{FF2B5EF4-FFF2-40B4-BE49-F238E27FC236}">
                <a16:creationId xmlns:a16="http://schemas.microsoft.com/office/drawing/2014/main" id="{5F6DB97A-99E4-30E0-1F8E-4118A6A93C9E}"/>
              </a:ext>
            </a:extLst>
          </p:cNvPr>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705" y="422225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4877525"/>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Marcador de texto 1"/>
          <p:cNvSpPr txBox="1">
            <a:spLocks/>
          </p:cNvSpPr>
          <p:nvPr/>
        </p:nvSpPr>
        <p:spPr>
          <a:xfrm>
            <a:off x="1773145" y="1469993"/>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600" b="1" dirty="0">
                <a:solidFill>
                  <a:schemeClr val="accent6">
                    <a:lumMod val="50000"/>
                  </a:schemeClr>
                </a:solidFill>
                <a:latin typeface="Verdana" panose="020B0604030504040204" pitchFamily="34" charset="0"/>
                <a:ea typeface="Verdana" panose="020B0604030504040204" pitchFamily="34" charset="0"/>
              </a:rPr>
              <a:t>RESUMEN</a:t>
            </a:r>
            <a:endParaRPr lang="es-MX" sz="1600" b="1" dirty="0">
              <a:solidFill>
                <a:schemeClr val="accent6">
                  <a:lumMod val="50000"/>
                </a:schemeClr>
              </a:solidFill>
              <a:latin typeface="Verdana" panose="020B0604030504040204" pitchFamily="34" charset="0"/>
              <a:ea typeface="Verdana" panose="020B0604030504040204" pitchFamily="34" charset="0"/>
            </a:endParaRPr>
          </a:p>
        </p:txBody>
      </p:sp>
      <p:pic>
        <p:nvPicPr>
          <p:cNvPr id="5" name="Google Shape;110;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669304" y="2058717"/>
            <a:ext cx="6636932" cy="3893333"/>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Alta: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Boyacá, Caldas, Caquetá, Cauca, Cesar, Chocó, Cundinamarca, Huila, Meta, Nariño, Putumayo, Quindío, Risaralda, Santander, Tolima, Valle Del Cauca. </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R="0" lvl="0" algn="just" defTabSz="914400" rtl="0" eaLnBrk="1" fontAlgn="auto" latinLnBrk="0" hangingPunct="1">
              <a:lnSpc>
                <a:spcPct val="100000"/>
              </a:lnSpc>
              <a:spcBef>
                <a:spcPts val="0"/>
              </a:spcBef>
              <a:spcAft>
                <a:spcPts val="0"/>
              </a:spcAft>
              <a:buClr>
                <a:srgbClr val="000000"/>
              </a:buClr>
              <a:buSzPts val="1400"/>
              <a:tabLst/>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Moderada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Bolívar, Boyacá, Caldas, Caquetá, Cauca, Chocó, Cundinamarca, Huila, Meta, Nariño, Putumayo, Quindío, Risaralda, Santander, Tolima y Valle Del Cauca.</a:t>
            </a:r>
          </a:p>
          <a:p>
            <a:pPr marR="0" lvl="0" algn="just" defTabSz="914400" rtl="0" eaLnBrk="1" fontAlgn="auto" latinLnBrk="0" hangingPunct="1">
              <a:lnSpc>
                <a:spcPct val="100000"/>
              </a:lnSpc>
              <a:spcBef>
                <a:spcPts val="0"/>
              </a:spcBef>
              <a:spcAft>
                <a:spcPts val="0"/>
              </a:spcAft>
              <a:buClr>
                <a:srgbClr val="000000"/>
              </a:buClr>
              <a:buSzPts val="1400"/>
              <a:tabLst/>
              <a:defRPr/>
            </a:pPr>
            <a:endParaRPr lang="es-CO" sz="1300" b="1"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lvl="0" algn="just">
              <a:buClr>
                <a:srgbClr val="000000"/>
              </a:buClr>
              <a:buSzPts val="1400"/>
              <a:defRPr/>
            </a:pPr>
            <a:r>
              <a:rPr kumimoji="0" lang="es-CO" sz="1300" b="1"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Baja</a:t>
            </a:r>
            <a:r>
              <a:rPr kumimoji="0" lang="es-CO"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 Para algunos municipios de </a:t>
            </a:r>
            <a:r>
              <a:rPr lang="es-CO" sz="1300" kern="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las regiones de Caribe, Andina, Orinoquía, Amazonía y Pacífica.</a:t>
            </a: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lvl="0" algn="ctr"/>
            <a:r>
              <a:rPr lang="es-MX" sz="12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lang="es-MX" sz="1200" b="1" dirty="0">
              <a:solidFill>
                <a:schemeClr val="accent6">
                  <a:lumMod val="50000"/>
                </a:schemeClr>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151382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algn="ctr">
              <a:defRPr/>
            </a:pP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Gráfica de seguimiento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alertas por </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pronóstico de la amenaza de </a:t>
            </a:r>
            <a:r>
              <a:rPr lang="es-MX" sz="1600" b="1" dirty="0">
                <a:solidFill>
                  <a:schemeClr val="accent6">
                    <a:lumMod val="50000"/>
                  </a:schemeClr>
                </a:solidFill>
                <a:latin typeface="Verdana" panose="020B0604030504040204" pitchFamily="34" charset="0"/>
                <a:ea typeface="Verdana" panose="020B0604030504040204" pitchFamily="34" charset="0"/>
                <a:cs typeface="Arial Black"/>
                <a:sym typeface="Arial Black"/>
              </a:rPr>
              <a:t>d</a:t>
            </a:r>
            <a:r>
              <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eslizamientos de tierra </a:t>
            </a:r>
            <a:r>
              <a:rPr lang="es-ES"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rPr>
              <a:t>para Colombia durante los últimos 30 días</a:t>
            </a:r>
            <a:endParaRPr lang="es-MX" sz="1600" b="1" kern="0" dirty="0">
              <a:solidFill>
                <a:schemeClr val="accent6">
                  <a:lumMod val="50000"/>
                </a:schemeClr>
              </a:solidFill>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MX" sz="1200" b="1" kern="0" dirty="0">
                <a:solidFill>
                  <a:schemeClr val="accent6">
                    <a:lumMod val="50000"/>
                  </a:schemeClr>
                </a:solidFill>
                <a:latin typeface="Verdana" panose="020B0604030504040204" pitchFamily="34" charset="0"/>
                <a:ea typeface="Verdana" panose="020B0604030504040204" pitchFamily="34" charset="0"/>
                <a:cs typeface="Arial"/>
                <a:sym typeface="Arial"/>
              </a:rPr>
              <a:t>Actualización: 26 de febrero de 2025| 12:00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38169" y="1242881"/>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8D191DC7-CE1A-D66D-E074-829AA871DADB}"/>
              </a:ext>
            </a:extLst>
          </p:cNvPr>
          <p:cNvPicPr>
            <a:picLocks noChangeAspect="1"/>
          </p:cNvPicPr>
          <p:nvPr/>
        </p:nvPicPr>
        <p:blipFill>
          <a:blip r:embed="rId6" r:link="rId7" cstate="print">
            <a:extLst>
              <a:ext uri="{28A0092B-C50C-407E-A947-70E740481C1C}">
                <a14:useLocalDpi xmlns:a14="http://schemas.microsoft.com/office/drawing/2010/main" val="0"/>
              </a:ext>
            </a:extLst>
          </a:blip>
          <a:srcRect/>
          <a:stretch>
            <a:fillRect/>
          </a:stretch>
        </p:blipFill>
        <p:spPr>
          <a:xfrm>
            <a:off x="10218502" y="1219889"/>
            <a:ext cx="1884358" cy="4158934"/>
          </a:xfrm>
          <a:prstGeom prst="rect">
            <a:avLst/>
          </a:prstGeom>
        </p:spPr>
      </p:pic>
      <p:pic>
        <p:nvPicPr>
          <p:cNvPr id="3" name="Imagen 2">
            <a:extLst>
              <a:ext uri="{FF2B5EF4-FFF2-40B4-BE49-F238E27FC236}">
                <a16:creationId xmlns:a16="http://schemas.microsoft.com/office/drawing/2014/main" id="{B61B0986-B7BB-3541-1888-F42F2A90E318}"/>
              </a:ext>
            </a:extLst>
          </p:cNvPr>
          <p:cNvPicPr>
            <a:picLocks noChangeAspect="1"/>
          </p:cNvPicPr>
          <p:nvPr/>
        </p:nvPicPr>
        <p:blipFill>
          <a:blip r:embed="rId8" r:link="rId9" cstate="print">
            <a:extLst>
              <a:ext uri="{28A0092B-C50C-407E-A947-70E740481C1C}">
                <a14:useLocalDpi xmlns:a14="http://schemas.microsoft.com/office/drawing/2010/main" val="0"/>
              </a:ext>
            </a:extLst>
          </a:blip>
          <a:srcRect/>
          <a:stretch>
            <a:fillRect/>
          </a:stretch>
        </p:blipFill>
        <p:spPr>
          <a:xfrm>
            <a:off x="8356349" y="1219889"/>
            <a:ext cx="1779054" cy="4158935"/>
          </a:xfrm>
          <a:prstGeom prst="rect">
            <a:avLst/>
          </a:prstGeom>
        </p:spPr>
      </p:pic>
      <p:pic>
        <p:nvPicPr>
          <p:cNvPr id="4" name="Imagen 3">
            <a:extLst>
              <a:ext uri="{FF2B5EF4-FFF2-40B4-BE49-F238E27FC236}">
                <a16:creationId xmlns:a16="http://schemas.microsoft.com/office/drawing/2014/main" id="{522E7523-F423-9218-790A-AF73A03C6296}"/>
              </a:ext>
            </a:extLst>
          </p:cNvPr>
          <p:cNvPicPr>
            <a:picLocks noChangeAspect="1"/>
          </p:cNvPicPr>
          <p:nvPr/>
        </p:nvPicPr>
        <p:blipFill>
          <a:blip r:embed="rId10" r:link="rId11" cstate="print">
            <a:extLst>
              <a:ext uri="{28A0092B-C50C-407E-A947-70E740481C1C}">
                <a14:useLocalDpi xmlns:a14="http://schemas.microsoft.com/office/drawing/2010/main" val="0"/>
              </a:ext>
            </a:extLst>
          </a:blip>
          <a:srcRect/>
          <a:stretch>
            <a:fillRect/>
          </a:stretch>
        </p:blipFill>
        <p:spPr>
          <a:xfrm>
            <a:off x="6494196" y="1219889"/>
            <a:ext cx="1779054" cy="3620739"/>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135;p3"/>
          <p:cNvGraphicFramePr/>
          <p:nvPr/>
        </p:nvGraphicFramePr>
        <p:xfrm>
          <a:off x="5602232" y="2131210"/>
          <a:ext cx="6115045" cy="3083917"/>
        </p:xfrm>
        <a:graphic>
          <a:graphicData uri="http://schemas.openxmlformats.org/drawingml/2006/table">
            <a:tbl>
              <a:tblPr>
                <a:noFill/>
              </a:tblPr>
              <a:tblGrid>
                <a:gridCol w="942367">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882828">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CESAR : Valledupar.</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1438714"/>
                  </a:ext>
                </a:extLst>
              </a:tr>
              <a:tr h="882829">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Montecristo, Santa Rosa Del Sur.</a:t>
                      </a:r>
                      <a:endParaRPr lang="es-ES"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122274"/>
                  </a:ext>
                </a:extLst>
              </a:tr>
              <a:tr h="882828">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BOLÍVAR : Arenal, Cantagallo, Morales,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Norosí</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Río Viejo, San Jacinto Del Cauca, San Pablo,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Tiquisio</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CESAR : Aguachica, Río De Oro.</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CÓRDOBA : Montelíbano, Puerto Libertador, Tierralta.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16867460"/>
                  </a:ext>
                </a:extLst>
              </a:tr>
            </a:tbl>
          </a:graphicData>
        </a:graphic>
      </p:graphicFrame>
      <p:pic>
        <p:nvPicPr>
          <p:cNvPr id="4" name="Google Shape;140;p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8" name="Google Shape;142;p3">
            <a:extLst>
              <a:ext uri="{FF2B5EF4-FFF2-40B4-BE49-F238E27FC236}">
                <a16:creationId xmlns:a16="http://schemas.microsoft.com/office/drawing/2014/main" id="{3E953867-C245-9094-9251-7A6C87419A9B}"/>
              </a:ext>
            </a:extLst>
          </p:cNvPr>
          <p:cNvPicPr preferRelativeResize="0"/>
          <p:nvPr/>
        </p:nvPicPr>
        <p:blipFill rotWithShape="1">
          <a:blip r:embed="rId4">
            <a:alphaModFix/>
          </a:blip>
          <a:srcRect/>
          <a:stretch/>
        </p:blipFill>
        <p:spPr>
          <a:xfrm>
            <a:off x="5833922" y="4533073"/>
            <a:ext cx="476980" cy="448214"/>
          </a:xfrm>
          <a:prstGeom prst="rect">
            <a:avLst/>
          </a:prstGeom>
          <a:noFill/>
          <a:ln>
            <a:noFill/>
          </a:ln>
        </p:spPr>
      </p:pic>
      <p:pic>
        <p:nvPicPr>
          <p:cNvPr id="9"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5">
            <a:alphaModFix/>
          </a:blip>
          <a:srcRect/>
          <a:stretch/>
        </p:blipFill>
        <p:spPr>
          <a:xfrm>
            <a:off x="5833922" y="3614302"/>
            <a:ext cx="476980" cy="448214"/>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6">
            <a:alphaModFix/>
          </a:blip>
          <a:srcRect/>
          <a:stretch/>
        </p:blipFill>
        <p:spPr>
          <a:xfrm>
            <a:off x="13791413" y="4964825"/>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6">
            <a:alphaModFix/>
          </a:blip>
          <a:srcRect/>
          <a:stretch/>
        </p:blipFill>
        <p:spPr>
          <a:xfrm>
            <a:off x="14148775" y="3313806"/>
            <a:ext cx="2399984" cy="717635"/>
          </a:xfrm>
          <a:prstGeom prst="rect">
            <a:avLst/>
          </a:prstGeom>
          <a:noFill/>
          <a:ln>
            <a:noFill/>
          </a:ln>
        </p:spPr>
      </p:pic>
      <p:pic>
        <p:nvPicPr>
          <p:cNvPr id="7" name="Google Shape;144;p3" descr="Recurso 25.png">
            <a:extLst>
              <a:ext uri="{FF2B5EF4-FFF2-40B4-BE49-F238E27FC236}">
                <a16:creationId xmlns:a16="http://schemas.microsoft.com/office/drawing/2014/main" id="{17D5CCF4-7A05-B134-D6A7-C5A49D08372C}"/>
              </a:ext>
            </a:extLst>
          </p:cNvPr>
          <p:cNvPicPr preferRelativeResize="0"/>
          <p:nvPr/>
        </p:nvPicPr>
        <p:blipFill rotWithShape="1">
          <a:blip r:embed="rId7">
            <a:alphaModFix/>
          </a:blip>
          <a:srcRect/>
          <a:stretch/>
        </p:blipFill>
        <p:spPr>
          <a:xfrm>
            <a:off x="5833922" y="2766548"/>
            <a:ext cx="439200" cy="448213"/>
          </a:xfrm>
          <a:prstGeom prst="rect">
            <a:avLst/>
          </a:prstGeom>
          <a:noFill/>
          <a:ln>
            <a:noFill/>
          </a:ln>
        </p:spPr>
      </p:pic>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7">
            <a:alphaModFix/>
          </a:blip>
          <a:srcRect/>
          <a:stretch/>
        </p:blipFill>
        <p:spPr>
          <a:xfrm>
            <a:off x="14404202" y="2424483"/>
            <a:ext cx="439200" cy="448213"/>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4">
            <a:alphaModFix/>
          </a:blip>
          <a:srcRect/>
          <a:stretch/>
        </p:blipFill>
        <p:spPr>
          <a:xfrm>
            <a:off x="16898274" y="6870715"/>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3735F0D6-C2AA-0FDB-CDB9-F966CA12185F}"/>
              </a:ext>
            </a:extLst>
          </p:cNvPr>
          <p:cNvGraphicFramePr/>
          <p:nvPr/>
        </p:nvGraphicFramePr>
        <p:xfrm>
          <a:off x="4705712" y="2412908"/>
          <a:ext cx="7215500" cy="2272665"/>
        </p:xfrm>
        <a:graphic>
          <a:graphicData uri="http://schemas.openxmlformats.org/drawingml/2006/table">
            <a:tbl>
              <a:tblPr>
                <a:noFill/>
              </a:tblPr>
              <a:tblGrid>
                <a:gridCol w="1011180">
                  <a:extLst>
                    <a:ext uri="{9D8B030D-6E8A-4147-A177-3AD203B41FA5}">
                      <a16:colId xmlns:a16="http://schemas.microsoft.com/office/drawing/2014/main" val="20000"/>
                    </a:ext>
                  </a:extLst>
                </a:gridCol>
                <a:gridCol w="6204320">
                  <a:extLst>
                    <a:ext uri="{9D8B030D-6E8A-4147-A177-3AD203B41FA5}">
                      <a16:colId xmlns:a16="http://schemas.microsoft.com/office/drawing/2014/main" val="20001"/>
                    </a:ext>
                  </a:extLst>
                </a:gridCol>
              </a:tblGrid>
              <a:tr h="37153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416273">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Alejandría, Argelia, Cocorná, Granada, Nariño, Puerto Nare, San Carlos, San Francisco, San Luis, San Rafael, San Roque, Sonsón.</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Muzo.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Aranzazu</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La Dorada, Manizales, Manzanares, Marquetalia, Neira, Norcasia, Pensilvania, Samaná, Victoria.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Guaduas.</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Rivera, Teruel, Tesalia, Yaguará, Íquira.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Calarcá, Córdoba, Génova, Pijao, Salento.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La Virginia, Pereira, Pueblo Rico, Santa Rosa De Cabal.</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Chima, Contratación, Guadalupe, Zapatoca.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Armero, Ataco, Fresno, San Sebastián De Mariquita.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677168436"/>
                  </a:ext>
                </a:extLst>
              </a:tr>
            </a:tbl>
          </a:graphicData>
        </a:graphic>
      </p:graphicFrame>
      <p:sp>
        <p:nvSpPr>
          <p:cNvPr id="2" name="Marcador de texto 1"/>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0D2E0000-8ECE-29F6-46EE-83EEED46E577}"/>
              </a:ext>
            </a:extLst>
          </p:cNvPr>
          <p:cNvPicPr preferRelativeResize="0"/>
          <p:nvPr/>
        </p:nvPicPr>
        <p:blipFill rotWithShape="1">
          <a:blip r:embed="rId5">
            <a:alphaModFix/>
          </a:blip>
          <a:srcRect/>
          <a:stretch/>
        </p:blipFill>
        <p:spPr>
          <a:xfrm>
            <a:off x="14160814" y="5219588"/>
            <a:ext cx="476980" cy="448214"/>
          </a:xfrm>
          <a:prstGeom prst="rect">
            <a:avLst/>
          </a:prstGeom>
          <a:noFill/>
          <a:ln>
            <a:noFill/>
          </a:ln>
        </p:spPr>
      </p:pic>
      <p:pic>
        <p:nvPicPr>
          <p:cNvPr id="6" name="Google Shape;142;p3">
            <a:extLst>
              <a:ext uri="{FF2B5EF4-FFF2-40B4-BE49-F238E27FC236}">
                <a16:creationId xmlns:a16="http://schemas.microsoft.com/office/drawing/2014/main" id="{8B38BAC1-B77E-F85E-80F8-36E9757CFEE2}"/>
              </a:ext>
            </a:extLst>
          </p:cNvPr>
          <p:cNvPicPr preferRelativeResize="0"/>
          <p:nvPr/>
        </p:nvPicPr>
        <p:blipFill rotWithShape="1">
          <a:blip r:embed="rId6">
            <a:alphaModFix/>
          </a:blip>
          <a:srcRect/>
          <a:stretch/>
        </p:blipFill>
        <p:spPr>
          <a:xfrm>
            <a:off x="13368269" y="5786659"/>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10B4963A-8027-A5BB-4CCB-FB78AE7BF94A}"/>
              </a:ext>
            </a:extLst>
          </p:cNvPr>
          <p:cNvPicPr preferRelativeResize="0"/>
          <p:nvPr/>
        </p:nvPicPr>
        <p:blipFill rotWithShape="1">
          <a:blip r:embed="rId7">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DAFDAE23-AF98-A59C-A5AD-39FDD84831E7}"/>
              </a:ext>
            </a:extLst>
          </p:cNvPr>
          <p:cNvPicPr preferRelativeResize="0"/>
          <p:nvPr/>
        </p:nvPicPr>
        <p:blipFill rotWithShape="1">
          <a:blip r:embed="rId8">
            <a:alphaModFix/>
          </a:blip>
          <a:srcRect/>
          <a:stretch/>
        </p:blipFill>
        <p:spPr>
          <a:xfrm>
            <a:off x="12897514" y="4084165"/>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179CC44E-B0EB-6B9E-0273-CAD37FFE3570}"/>
              </a:ext>
            </a:extLst>
          </p:cNvPr>
          <p:cNvPicPr preferRelativeResize="0"/>
          <p:nvPr/>
        </p:nvPicPr>
        <p:blipFill rotWithShape="1">
          <a:blip r:embed="rId7">
            <a:alphaModFix/>
          </a:blip>
          <a:srcRect/>
          <a:stretch/>
        </p:blipFill>
        <p:spPr>
          <a:xfrm>
            <a:off x="4958195" y="3549240"/>
            <a:ext cx="439200" cy="448213"/>
          </a:xfrm>
          <a:prstGeom prst="rect">
            <a:avLst/>
          </a:prstGeom>
          <a:noFill/>
          <a:ln>
            <a:noFill/>
          </a:ln>
        </p:spPr>
      </p:pic>
    </p:spTree>
    <p:extLst>
      <p:ext uri="{BB962C8B-B14F-4D97-AF65-F5344CB8AC3E}">
        <p14:creationId xmlns:p14="http://schemas.microsoft.com/office/powerpoint/2010/main" val="2955421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CCDB4-B03A-DA9A-CBE9-F1D6FE95C6AF}"/>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D977D1E5-D094-3F54-8AD8-660E226ABECF}"/>
              </a:ext>
            </a:extLst>
          </p:cNvPr>
          <p:cNvGraphicFramePr/>
          <p:nvPr/>
        </p:nvGraphicFramePr>
        <p:xfrm>
          <a:off x="4688985" y="2043154"/>
          <a:ext cx="7215500" cy="3491865"/>
        </p:xfrm>
        <a:graphic>
          <a:graphicData uri="http://schemas.openxmlformats.org/drawingml/2006/table">
            <a:tbl>
              <a:tblPr>
                <a:noFill/>
              </a:tblPr>
              <a:tblGrid>
                <a:gridCol w="1011180">
                  <a:extLst>
                    <a:ext uri="{9D8B030D-6E8A-4147-A177-3AD203B41FA5}">
                      <a16:colId xmlns:a16="http://schemas.microsoft.com/office/drawing/2014/main" val="20000"/>
                    </a:ext>
                  </a:extLst>
                </a:gridCol>
                <a:gridCol w="6204320">
                  <a:extLst>
                    <a:ext uri="{9D8B030D-6E8A-4147-A177-3AD203B41FA5}">
                      <a16:colId xmlns:a16="http://schemas.microsoft.com/office/drawing/2014/main" val="20001"/>
                    </a:ext>
                  </a:extLst>
                </a:gridCol>
              </a:tblGrid>
              <a:tr h="37153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2389338">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Abejorral, Abriaquí, Amalfi, Angostura, Anorí, Bello, Caldas, Campamento, Caramanta, Carolina, Cañasgordas, Concordia, Dabeiba, El Carmen De Viboral, El Santuario, Fredonia, Frontino, Guadalupe, Guatapé, Gómez Plata, Hispania, Jericó, La Pintada, La Unión, Mutatá, Peñol, Pueblorrico, Puerto Triunfo, Retiro, Salgar, Santa Bárbara, Tarso, Titiribí, Támesis,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Uramita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Urrao, Valdivia, Valparaíso, Venecia, Vigía Del Fuerte, Yarumal, Yolombó.</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La Victoria, Otanche, Puerto Boyacá,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Quípama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 Pablo De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Borbur</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Aguadas, Filadelfia, Marulanda, Riosucio, Salamina, Villamaría.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Caparrapí, Guayabetal, La Palma, La Peña, Medina, Nimaima, Paime, Paratebueno, Puerto Salgar,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Quebradanegra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Topaipí, Ubalá, Villeta, Yacopí, Útica.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Aipe, La Plata, Neiva, Nátaga, Paicol, Santa María.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Buenavista, Circasia,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Filandia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La Tebaida.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Quinchía.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Aguada, Betulia, Bolívar, Bucaramanga, Charalá, Cimitarra, Coromoro, El Carmen De Chucurí, El Guacamayo, El Peñón, Encino, Girón, Guapotá, La Belleza, La Paz, Landázuri, Lebrija, Oiba, Palmas Del Socorro, Puerto Parra, Rionegro, San Vicente De Chucurí, Santa Helena Del Opón, Simacota, Sucre, Vélez.</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Ambalema, Cajamarca, Casabianca, Chaparral, Cunday, Falan, Herveo, Honda, Ibagué, Lérida, Líbano, Murillo,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Palocabildo</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Planadas, Rioblanco, Santa Isabel, Venadillo, Villahermosa.</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54882981"/>
                  </a:ext>
                </a:extLst>
              </a:tr>
            </a:tbl>
          </a:graphicData>
        </a:graphic>
      </p:graphicFrame>
      <p:sp>
        <p:nvSpPr>
          <p:cNvPr id="2" name="Marcador de texto 1">
            <a:extLst>
              <a:ext uri="{FF2B5EF4-FFF2-40B4-BE49-F238E27FC236}">
                <a16:creationId xmlns:a16="http://schemas.microsoft.com/office/drawing/2014/main" id="{D62050F7-5910-D63A-F5EB-085CD7999099}"/>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E789DAA7-34E2-4059-D949-5677FDEA0A8B}"/>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E9D6EF30-266E-1DC6-5DA6-040AD7D391BB}"/>
              </a:ext>
            </a:extLst>
          </p:cNvPr>
          <p:cNvPicPr preferRelativeResize="0"/>
          <p:nvPr/>
        </p:nvPicPr>
        <p:blipFill rotWithShape="1">
          <a:blip r:embed="rId5">
            <a:alphaModFix/>
          </a:blip>
          <a:srcRect/>
          <a:stretch/>
        </p:blipFill>
        <p:spPr>
          <a:xfrm>
            <a:off x="4947562" y="3847146"/>
            <a:ext cx="476980" cy="448214"/>
          </a:xfrm>
          <a:prstGeom prst="rect">
            <a:avLst/>
          </a:prstGeom>
          <a:noFill/>
          <a:ln>
            <a:noFill/>
          </a:ln>
        </p:spPr>
      </p:pic>
      <p:pic>
        <p:nvPicPr>
          <p:cNvPr id="6" name="Google Shape;142;p3">
            <a:extLst>
              <a:ext uri="{FF2B5EF4-FFF2-40B4-BE49-F238E27FC236}">
                <a16:creationId xmlns:a16="http://schemas.microsoft.com/office/drawing/2014/main" id="{DA0D5695-A088-C8A0-C1BB-53BE98B8038C}"/>
              </a:ext>
            </a:extLst>
          </p:cNvPr>
          <p:cNvPicPr preferRelativeResize="0"/>
          <p:nvPr/>
        </p:nvPicPr>
        <p:blipFill rotWithShape="1">
          <a:blip r:embed="rId6">
            <a:alphaModFix/>
          </a:blip>
          <a:srcRect/>
          <a:stretch/>
        </p:blipFill>
        <p:spPr>
          <a:xfrm>
            <a:off x="13368269" y="5786659"/>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F95D8E52-9997-8707-964C-4BEDBA888849}"/>
              </a:ext>
            </a:extLst>
          </p:cNvPr>
          <p:cNvPicPr preferRelativeResize="0"/>
          <p:nvPr/>
        </p:nvPicPr>
        <p:blipFill rotWithShape="1">
          <a:blip r:embed="rId7">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9C2C7B2F-8922-795A-2B46-90FDCA453451}"/>
              </a:ext>
            </a:extLst>
          </p:cNvPr>
          <p:cNvPicPr preferRelativeResize="0"/>
          <p:nvPr/>
        </p:nvPicPr>
        <p:blipFill rotWithShape="1">
          <a:blip r:embed="rId8">
            <a:alphaModFix/>
          </a:blip>
          <a:srcRect/>
          <a:stretch/>
        </p:blipFill>
        <p:spPr>
          <a:xfrm>
            <a:off x="12897514" y="4084165"/>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1ADCAA5F-D983-A3BE-9A1E-6347F9974CF3}"/>
              </a:ext>
            </a:extLst>
          </p:cNvPr>
          <p:cNvPicPr preferRelativeResize="0"/>
          <p:nvPr/>
        </p:nvPicPr>
        <p:blipFill rotWithShape="1">
          <a:blip r:embed="rId7">
            <a:alphaModFix/>
          </a:blip>
          <a:srcRect/>
          <a:stretch/>
        </p:blipFill>
        <p:spPr>
          <a:xfrm>
            <a:off x="12929069" y="2241717"/>
            <a:ext cx="439200" cy="448213"/>
          </a:xfrm>
          <a:prstGeom prst="rect">
            <a:avLst/>
          </a:prstGeom>
          <a:noFill/>
          <a:ln>
            <a:noFill/>
          </a:ln>
        </p:spPr>
      </p:pic>
    </p:spTree>
    <p:extLst>
      <p:ext uri="{BB962C8B-B14F-4D97-AF65-F5344CB8AC3E}">
        <p14:creationId xmlns:p14="http://schemas.microsoft.com/office/powerpoint/2010/main" val="17113503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1C6E-345B-8304-E200-F65E55ABC2E9}"/>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2F2CE0DC-56B4-951A-424E-BE4A2092553F}"/>
              </a:ext>
            </a:extLst>
          </p:cNvPr>
          <p:cNvGraphicFramePr/>
          <p:nvPr/>
        </p:nvGraphicFramePr>
        <p:xfrm>
          <a:off x="4609364" y="2017962"/>
          <a:ext cx="7215500" cy="3522806"/>
        </p:xfrm>
        <a:graphic>
          <a:graphicData uri="http://schemas.openxmlformats.org/drawingml/2006/table">
            <a:tbl>
              <a:tblPr>
                <a:noFill/>
              </a:tblPr>
              <a:tblGrid>
                <a:gridCol w="1011180">
                  <a:extLst>
                    <a:ext uri="{9D8B030D-6E8A-4147-A177-3AD203B41FA5}">
                      <a16:colId xmlns:a16="http://schemas.microsoft.com/office/drawing/2014/main" val="20000"/>
                    </a:ext>
                  </a:extLst>
                </a:gridCol>
                <a:gridCol w="6204320">
                  <a:extLst>
                    <a:ext uri="{9D8B030D-6E8A-4147-A177-3AD203B41FA5}">
                      <a16:colId xmlns:a16="http://schemas.microsoft.com/office/drawing/2014/main" val="20001"/>
                    </a:ext>
                  </a:extLst>
                </a:gridCol>
              </a:tblGrid>
              <a:tr h="465281">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208855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Amagá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Andes, Angelópolis, Betania, Betulia, Briceño, Buriticá, Cisneros, Ciudad Bolívar, Concepción, El Bagre, Envigado, Giraldo, Ituango, Jardín, La Ceja, La Estrella, Montebello, Murindó, Nechí, Peque, Sabaneta, San Andrés De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Cuerquía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 Vicente Ferrer, Santo Domingo, Turbo,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Vegachí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Arcabuco, Briceño, Campohermoso,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Coper</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Maripí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Paipa, Pajarito, Pauna,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Saboyá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Santa María,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Tununguá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Anserma, Belalcázar, Chinchiná, La Merced, Marmato, Palestina, Pácora, Risaralda, San José, Supía.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Albán, Anapoima, Beltrán,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Bituima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Cachipay, Chaguaní, El Colegio, El Peñón,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Guataquí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Guayabal De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Síquima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La Mesa, La Vega, Nocaima, Pacho, Pulí, Quipile, San Cayetano, San Francisco, San Juan De Rioseco, Sasaima, Supatá, Vergara, Vianí, Villagómez.</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Agrado, Garzón, Palermo, Pital.</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Toledo.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QUINDÍO : Armenia, Montenegro, Quimbaya.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Apía, Belén De Umbría, Guática, La Celia, Mistrató, Santuario.</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Albania, Confines, Florián, Guavatá, Gámbita, Hato, Jesús María, Ocamonte, Puente Nacional, San Benito, Suaita.</a:t>
                      </a:r>
                    </a:p>
                    <a:p>
                      <a:pPr marL="90000" algn="just"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Alvarado, Anzoátegui, Carmen De Apicalá, Coello, Guamo, Melgar, Natagaima, Ortega, Piedras, Prado, Purificación, Roncesvalles, Rovira, San Antonio, San Luis, Valle De San Juan.</a:t>
                      </a:r>
                    </a:p>
                  </a:txBody>
                  <a:tcPr marL="9525" marR="9525" marT="9525" marB="0" anchor="ctr">
                    <a:lnL w="12700" cap="flat" cmpd="sng" algn="ctr">
                      <a:solidFill>
                        <a:schemeClr val="accent6">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2093779"/>
                  </a:ext>
                </a:extLst>
              </a:tr>
            </a:tbl>
          </a:graphicData>
        </a:graphic>
      </p:graphicFrame>
      <p:sp>
        <p:nvSpPr>
          <p:cNvPr id="2" name="Marcador de texto 1">
            <a:extLst>
              <a:ext uri="{FF2B5EF4-FFF2-40B4-BE49-F238E27FC236}">
                <a16:creationId xmlns:a16="http://schemas.microsoft.com/office/drawing/2014/main" id="{93A29A38-FBD2-8950-DE9B-1EF013C441AB}"/>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D5325D09-4E57-931D-975D-CB76AB19C3FE}"/>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533610" y="1085850"/>
            <a:ext cx="4007973" cy="5457324"/>
          </a:xfrm>
          <a:prstGeom prst="rect">
            <a:avLst/>
          </a:prstGeom>
          <a:noFill/>
          <a:ln>
            <a:noFill/>
          </a:ln>
        </p:spPr>
      </p:pic>
      <p:pic>
        <p:nvPicPr>
          <p:cNvPr id="3" name="Google Shape;143;p3">
            <a:extLst>
              <a:ext uri="{FF2B5EF4-FFF2-40B4-BE49-F238E27FC236}">
                <a16:creationId xmlns:a16="http://schemas.microsoft.com/office/drawing/2014/main" id="{61E6DBEE-55B6-DDD6-9261-2CB1F5B8CF5E}"/>
              </a:ext>
            </a:extLst>
          </p:cNvPr>
          <p:cNvPicPr preferRelativeResize="0"/>
          <p:nvPr/>
        </p:nvPicPr>
        <p:blipFill rotWithShape="1">
          <a:blip r:embed="rId4">
            <a:alphaModFix/>
          </a:blip>
          <a:srcRect/>
          <a:stretch/>
        </p:blipFill>
        <p:spPr>
          <a:xfrm>
            <a:off x="13464234" y="2674295"/>
            <a:ext cx="476980" cy="448214"/>
          </a:xfrm>
          <a:prstGeom prst="rect">
            <a:avLst/>
          </a:prstGeom>
          <a:noFill/>
          <a:ln>
            <a:noFill/>
          </a:ln>
        </p:spPr>
      </p:pic>
      <p:pic>
        <p:nvPicPr>
          <p:cNvPr id="6" name="Google Shape;142;p3">
            <a:extLst>
              <a:ext uri="{FF2B5EF4-FFF2-40B4-BE49-F238E27FC236}">
                <a16:creationId xmlns:a16="http://schemas.microsoft.com/office/drawing/2014/main" id="{12E46BF4-0CF8-C766-F58F-B09B8C48ED68}"/>
              </a:ext>
            </a:extLst>
          </p:cNvPr>
          <p:cNvPicPr preferRelativeResize="0"/>
          <p:nvPr/>
        </p:nvPicPr>
        <p:blipFill rotWithShape="1">
          <a:blip r:embed="rId5">
            <a:alphaModFix/>
          </a:blip>
          <a:srcRect/>
          <a:stretch/>
        </p:blipFill>
        <p:spPr>
          <a:xfrm>
            <a:off x="4843859" y="3860058"/>
            <a:ext cx="476980" cy="448214"/>
          </a:xfrm>
          <a:prstGeom prst="rect">
            <a:avLst/>
          </a:prstGeom>
          <a:noFill/>
          <a:ln>
            <a:noFill/>
          </a:ln>
        </p:spPr>
      </p:pic>
      <p:pic>
        <p:nvPicPr>
          <p:cNvPr id="7" name="Google Shape;144;p3" descr="Recurso 25.png">
            <a:extLst>
              <a:ext uri="{FF2B5EF4-FFF2-40B4-BE49-F238E27FC236}">
                <a16:creationId xmlns:a16="http://schemas.microsoft.com/office/drawing/2014/main" id="{07A62642-27CB-0902-F90F-F6FE85A2234C}"/>
              </a:ext>
            </a:extLst>
          </p:cNvPr>
          <p:cNvPicPr preferRelativeResize="0"/>
          <p:nvPr/>
        </p:nvPicPr>
        <p:blipFill rotWithShape="1">
          <a:blip r:embed="rId6">
            <a:alphaModFix/>
          </a:blip>
          <a:srcRect/>
          <a:stretch/>
        </p:blipFill>
        <p:spPr>
          <a:xfrm>
            <a:off x="13941214" y="1876754"/>
            <a:ext cx="439200" cy="448213"/>
          </a:xfrm>
          <a:prstGeom prst="rect">
            <a:avLst/>
          </a:prstGeom>
          <a:noFill/>
          <a:ln>
            <a:noFill/>
          </a:ln>
        </p:spPr>
      </p:pic>
      <p:pic>
        <p:nvPicPr>
          <p:cNvPr id="10" name="Google Shape;204;p4">
            <a:extLst>
              <a:ext uri="{FF2B5EF4-FFF2-40B4-BE49-F238E27FC236}">
                <a16:creationId xmlns:a16="http://schemas.microsoft.com/office/drawing/2014/main" id="{BBF5F895-AB9B-C410-508D-9D19B863AA27}"/>
              </a:ext>
            </a:extLst>
          </p:cNvPr>
          <p:cNvPicPr preferRelativeResize="0"/>
          <p:nvPr/>
        </p:nvPicPr>
        <p:blipFill rotWithShape="1">
          <a:blip r:embed="rId7">
            <a:alphaModFix/>
          </a:blip>
          <a:srcRect/>
          <a:stretch/>
        </p:blipFill>
        <p:spPr>
          <a:xfrm>
            <a:off x="12897514" y="4084165"/>
            <a:ext cx="3742267" cy="1016567"/>
          </a:xfrm>
          <a:prstGeom prst="rect">
            <a:avLst/>
          </a:prstGeom>
          <a:noFill/>
          <a:ln>
            <a:noFill/>
          </a:ln>
        </p:spPr>
      </p:pic>
      <p:pic>
        <p:nvPicPr>
          <p:cNvPr id="11" name="Google Shape;144;p3" descr="Recurso 25.png">
            <a:extLst>
              <a:ext uri="{FF2B5EF4-FFF2-40B4-BE49-F238E27FC236}">
                <a16:creationId xmlns:a16="http://schemas.microsoft.com/office/drawing/2014/main" id="{30EAF93D-65F6-8AD2-9434-1D66851B8D63}"/>
              </a:ext>
            </a:extLst>
          </p:cNvPr>
          <p:cNvPicPr preferRelativeResize="0"/>
          <p:nvPr/>
        </p:nvPicPr>
        <p:blipFill rotWithShape="1">
          <a:blip r:embed="rId6">
            <a:alphaModFix/>
          </a:blip>
          <a:srcRect/>
          <a:stretch/>
        </p:blipFill>
        <p:spPr>
          <a:xfrm>
            <a:off x="13848811" y="4876625"/>
            <a:ext cx="439200" cy="448213"/>
          </a:xfrm>
          <a:prstGeom prst="rect">
            <a:avLst/>
          </a:prstGeom>
          <a:noFill/>
          <a:ln>
            <a:noFill/>
          </a:ln>
        </p:spPr>
      </p:pic>
    </p:spTree>
    <p:extLst>
      <p:ext uri="{BB962C8B-B14F-4D97-AF65-F5344CB8AC3E}">
        <p14:creationId xmlns:p14="http://schemas.microsoft.com/office/powerpoint/2010/main" val="2333289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241697" y="1467815"/>
          <a:ext cx="7238809" cy="4198090"/>
        </p:xfrm>
        <a:graphic>
          <a:graphicData uri="http://schemas.openxmlformats.org/drawingml/2006/table">
            <a:tbl>
              <a:tblPr>
                <a:noFill/>
              </a:tblPr>
              <a:tblGrid>
                <a:gridCol w="1098055">
                  <a:extLst>
                    <a:ext uri="{9D8B030D-6E8A-4147-A177-3AD203B41FA5}">
                      <a16:colId xmlns:a16="http://schemas.microsoft.com/office/drawing/2014/main" val="20000"/>
                    </a:ext>
                  </a:extLst>
                </a:gridCol>
                <a:gridCol w="6140754">
                  <a:extLst>
                    <a:ext uri="{9D8B030D-6E8A-4147-A177-3AD203B41FA5}">
                      <a16:colId xmlns:a16="http://schemas.microsoft.com/office/drawing/2014/main" val="20001"/>
                    </a:ext>
                  </a:extLst>
                </a:gridCol>
              </a:tblGrid>
              <a:tr h="432004">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El Tambo, Guapi, López De Micay, Patía, Piamonte, Piendamó -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Tunía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Santa Rosa, Santander De Quilichao, Timbiquí, Timbío.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Condoto, Cértegui, El Cantón Del San Pablo, Istmina, Lloró,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Barbacoas, La Unión,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Magüí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Mallama, Ricaurte, San Andrés De Tumaco.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Ansermanuevo, Buenaventura, Caicedonia.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38631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Argelia, Balboa, Buenos Aires, Cajibío, Caldono, Caloto, Corinto,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Inzá</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Jambaló</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La Sierra, Morales, Popayán, Páez, Rosas, Silvia, Suárez.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El Carmen De Atrato, El Litoral Del San Juan, Juradó, Medio Atrato.</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Cumbitara, El Charco, Francisco Pizarro, La Llanada, Los Andes, Roberto Payán, Samaniego, Santa Bárbara, Santacruz.</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Argelia, Cali, El Cairo, El Águila, Jamundí, Sevilla, Versalles, Zarzal.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CAUCA : Bolívar, La Vega, Sotará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Paispamba</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Sucre, </a:t>
                      </a:r>
                      <a:r>
                        <a:rPr lang="es-ES" sz="1000" b="0" i="0" u="none" strike="noStrike" kern="0" baseline="0" dirty="0" err="1">
                          <a:solidFill>
                            <a:srgbClr val="000000"/>
                          </a:solidFill>
                          <a:effectLst/>
                          <a:latin typeface="Verdana" panose="020B0604030504040204" pitchFamily="34" charset="0"/>
                          <a:ea typeface="Verdana" panose="020B0604030504040204" pitchFamily="34" charset="0"/>
                        </a:rPr>
                        <a:t>Toribío</a:t>
                      </a:r>
                      <a:r>
                        <a:rPr lang="es-ES" sz="1000" b="0" i="0" u="none" strike="noStrike" kern="0" baseline="0" dirty="0">
                          <a:solidFill>
                            <a:srgbClr val="000000"/>
                          </a:solidFill>
                          <a:effectLst/>
                          <a:latin typeface="Verdana" panose="020B0604030504040204" pitchFamily="34" charset="0"/>
                          <a:ea typeface="Verdana" panose="020B0604030504040204" pitchFamily="34" charset="0"/>
                        </a:rPr>
                        <a:t>, Totoró.</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CHOCÓ : Carmen Del Darién, Riosucio.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NARIÑO : Cumbal, El Rosario, Ipiales, Leiva, Pasto.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VALLE DEL CAUCA : Bugalagrande, Calima, Dagua, La Victoria, Obando, Palmira, Riofrío, Toro, Tuluá.</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2" name="Google Shape;143;p3"/>
          <p:cNvPicPr preferRelativeResize="0"/>
          <p:nvPr/>
        </p:nvPicPr>
        <p:blipFill rotWithShape="1">
          <a:blip r:embed="rId4">
            <a:alphaModFix/>
          </a:blip>
          <a:srcRect/>
          <a:stretch/>
        </p:blipFill>
        <p:spPr>
          <a:xfrm>
            <a:off x="4537454" y="3686731"/>
            <a:ext cx="476980" cy="448212"/>
          </a:xfrm>
          <a:prstGeom prst="rect">
            <a:avLst/>
          </a:prstGeom>
          <a:noFill/>
          <a:ln>
            <a:noFill/>
          </a:ln>
        </p:spPr>
      </p:pic>
      <p:pic>
        <p:nvPicPr>
          <p:cNvPr id="13" name="Google Shape;144;p3" descr="Recurso 25.png"/>
          <p:cNvPicPr preferRelativeResize="0"/>
          <p:nvPr/>
        </p:nvPicPr>
        <p:blipFill rotWithShape="1">
          <a:blip r:embed="rId5">
            <a:alphaModFix/>
          </a:blip>
          <a:srcRect/>
          <a:stretch/>
        </p:blipFill>
        <p:spPr>
          <a:xfrm>
            <a:off x="4556344" y="2353167"/>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6">
            <a:alphaModFix/>
          </a:blip>
          <a:srcRect/>
          <a:stretch/>
        </p:blipFill>
        <p:spPr>
          <a:xfrm>
            <a:off x="4537454" y="4897681"/>
            <a:ext cx="476980" cy="448214"/>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5732050" y="2533511"/>
          <a:ext cx="5835836" cy="25092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Acacías, Villavicencio.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740762312"/>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Cubarral, El Calvario, La Macarena, Restrepo.</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557069434"/>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Cumaral, El Castillo, El Dorado, Guamal, Vistahermosa.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5757742"/>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986297" y="3788111"/>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6" name="Google Shape;143;p3">
            <a:extLst>
              <a:ext uri="{FF2B5EF4-FFF2-40B4-BE49-F238E27FC236}">
                <a16:creationId xmlns:a16="http://schemas.microsoft.com/office/drawing/2014/main" id="{36486FC5-B1D7-21F8-ECA3-27EA46B05441}"/>
              </a:ext>
            </a:extLst>
          </p:cNvPr>
          <p:cNvPicPr preferRelativeResize="0"/>
          <p:nvPr/>
        </p:nvPicPr>
        <p:blipFill rotWithShape="1">
          <a:blip r:embed="rId4">
            <a:alphaModFix/>
          </a:blip>
          <a:srcRect/>
          <a:stretch/>
        </p:blipFill>
        <p:spPr>
          <a:xfrm>
            <a:off x="12809335" y="5238384"/>
            <a:ext cx="476980" cy="448212"/>
          </a:xfrm>
          <a:prstGeom prst="rect">
            <a:avLst/>
          </a:prstGeom>
          <a:noFill/>
          <a:ln>
            <a:noFill/>
          </a:ln>
        </p:spPr>
      </p:pic>
      <p:pic>
        <p:nvPicPr>
          <p:cNvPr id="9" name="Google Shape;142;p3">
            <a:extLst>
              <a:ext uri="{FF2B5EF4-FFF2-40B4-BE49-F238E27FC236}">
                <a16:creationId xmlns:a16="http://schemas.microsoft.com/office/drawing/2014/main" id="{BD0A4319-0A1D-2865-01CB-F287B9D248F6}"/>
              </a:ext>
            </a:extLst>
          </p:cNvPr>
          <p:cNvPicPr preferRelativeResize="0"/>
          <p:nvPr/>
        </p:nvPicPr>
        <p:blipFill rotWithShape="1">
          <a:blip r:embed="rId5">
            <a:alphaModFix/>
          </a:blip>
          <a:srcRect/>
          <a:stretch/>
        </p:blipFill>
        <p:spPr>
          <a:xfrm>
            <a:off x="13346794" y="3788111"/>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13566394" y="4670590"/>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5986297" y="4462249"/>
            <a:ext cx="476980" cy="448214"/>
          </a:xfrm>
          <a:prstGeom prst="rect">
            <a:avLst/>
          </a:prstGeom>
          <a:noFill/>
          <a:ln>
            <a:noFill/>
          </a:ln>
        </p:spPr>
      </p:pic>
      <p:pic>
        <p:nvPicPr>
          <p:cNvPr id="11" name="Google Shape;144;p3" descr="Recurso 25.png">
            <a:extLst>
              <a:ext uri="{FF2B5EF4-FFF2-40B4-BE49-F238E27FC236}">
                <a16:creationId xmlns:a16="http://schemas.microsoft.com/office/drawing/2014/main" id="{6B01D507-9A6A-2186-A341-57153A679405}"/>
              </a:ext>
            </a:extLst>
          </p:cNvPr>
          <p:cNvPicPr preferRelativeResize="0"/>
          <p:nvPr/>
        </p:nvPicPr>
        <p:blipFill rotWithShape="1">
          <a:blip r:embed="rId6">
            <a:alphaModFix/>
          </a:blip>
          <a:srcRect/>
          <a:stretch/>
        </p:blipFill>
        <p:spPr>
          <a:xfrm>
            <a:off x="6005187" y="3096911"/>
            <a:ext cx="439200" cy="448213"/>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blob:https://web.whatsapp.com/3a7c61fa-5d28-4979-aef2-d567754a48a3"/>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2" name="AutoShape 2" descr="blob:https://web.whatsapp.com/e834e4ef-9cf1-402f-99fa-ee88910cb50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sp>
        <p:nvSpPr>
          <p:cNvPr id="6" name="Rectángulo 5"/>
          <p:cNvSpPr/>
          <p:nvPr/>
        </p:nvSpPr>
        <p:spPr>
          <a:xfrm>
            <a:off x="6322994" y="889859"/>
            <a:ext cx="5174400" cy="3728713"/>
          </a:xfrm>
          <a:prstGeom prst="rect">
            <a:avLst/>
          </a:prstGeom>
        </p:spPr>
        <p:txBody>
          <a:bodyPr wrap="square">
            <a:spAutoFit/>
          </a:bodyPr>
          <a:lstStyle/>
          <a:p>
            <a:pPr algn="just">
              <a:lnSpc>
                <a:spcPct val="107000"/>
              </a:lnSpc>
              <a:spcAft>
                <a:spcPts val="800"/>
              </a:spcAft>
            </a:pPr>
            <a:r>
              <a:rPr lang="es-MX" dirty="0">
                <a:latin typeface="Arial Narrow" panose="020B0606020202030204" pitchFamily="34" charset="0"/>
              </a:rPr>
              <a:t>Para las próximas horas es posible el aumento de la nubosidad con lluvias en amplios sectores de la región Pacífica, sur y occidente de la Caribe, occidente de la Andina, sur de la Orinoquia y en sectores dispersos de la Amazonia. Las precipitaciones de mayor intensidad se esperan en Chocó, Cauca, Nariño, Antioquia, Santanderes, sur de Córdoba y Bolívar, centro y oriente de Meta, sur de Vichada, sectores de Guainía, Guaviare, Amazonas y oriente de Caquetá y Putumayo. </a:t>
            </a:r>
          </a:p>
          <a:p>
            <a:pPr algn="just">
              <a:lnSpc>
                <a:spcPct val="107000"/>
              </a:lnSpc>
              <a:spcAft>
                <a:spcPts val="800"/>
              </a:spcAft>
            </a:pPr>
            <a:r>
              <a:rPr lang="es-MX" dirty="0">
                <a:latin typeface="Arial Narrow" panose="020B0606020202030204" pitchFamily="34" charset="0"/>
              </a:rPr>
              <a:t>En el archipiélago de San Andrés, Providencia y Santa Catalina continuarán las condiciones mayormente secas con cielo entre ligera y parcialmente nublado.</a:t>
            </a:r>
          </a:p>
        </p:txBody>
      </p:sp>
      <p:pic>
        <p:nvPicPr>
          <p:cNvPr id="3" name="Picture 2">
            <a:extLst>
              <a:ext uri="{FF2B5EF4-FFF2-40B4-BE49-F238E27FC236}">
                <a16:creationId xmlns:a16="http://schemas.microsoft.com/office/drawing/2014/main" id="{AA44E4BE-772C-960B-B1FD-01D52E6AE3B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l="2397" r="2397"/>
          <a:stretch>
            <a:fillRect/>
          </a:stretch>
        </p:blipFill>
        <p:spPr bwMode="auto">
          <a:xfrm>
            <a:off x="155574" y="815196"/>
            <a:ext cx="5530001" cy="522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7495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pic>
        <p:nvPicPr>
          <p:cNvPr id="19" name="Google Shape;142;p3">
            <a:extLst>
              <a:ext uri="{FF2B5EF4-FFF2-40B4-BE49-F238E27FC236}">
                <a16:creationId xmlns:a16="http://schemas.microsoft.com/office/drawing/2014/main" id="{524BA1EB-9FCA-9E76-48B7-666A2750B634}"/>
              </a:ext>
            </a:extLst>
          </p:cNvPr>
          <p:cNvPicPr preferRelativeResize="0"/>
          <p:nvPr/>
        </p:nvPicPr>
        <p:blipFill rotWithShape="1">
          <a:blip r:embed="rId5">
            <a:alphaModFix/>
          </a:blip>
          <a:srcRect/>
          <a:stretch/>
        </p:blipFill>
        <p:spPr>
          <a:xfrm>
            <a:off x="16330479" y="6471110"/>
            <a:ext cx="476980" cy="448214"/>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6">
            <a:alphaModFix/>
          </a:blip>
          <a:srcRect/>
          <a:stretch/>
        </p:blipFill>
        <p:spPr>
          <a:xfrm>
            <a:off x="15042940" y="3429000"/>
            <a:ext cx="439200" cy="448213"/>
          </a:xfrm>
          <a:prstGeom prst="rect">
            <a:avLst/>
          </a:prstGeom>
          <a:noFill/>
          <a:ln>
            <a:noFill/>
          </a:ln>
        </p:spPr>
      </p:pic>
      <p:graphicFrame>
        <p:nvGraphicFramePr>
          <p:cNvPr id="3" name="Google Shape;135;p3">
            <a:extLst>
              <a:ext uri="{FF2B5EF4-FFF2-40B4-BE49-F238E27FC236}">
                <a16:creationId xmlns:a16="http://schemas.microsoft.com/office/drawing/2014/main" id="{4EA774C7-3B31-D236-764A-9D0157A90BCC}"/>
              </a:ext>
            </a:extLst>
          </p:cNvPr>
          <p:cNvGraphicFramePr/>
          <p:nvPr/>
        </p:nvGraphicFramePr>
        <p:xfrm>
          <a:off x="5504557" y="2452905"/>
          <a:ext cx="6115045" cy="2548260"/>
        </p:xfrm>
        <a:graphic>
          <a:graphicData uri="http://schemas.openxmlformats.org/drawingml/2006/table">
            <a:tbl>
              <a:tblPr>
                <a:noFill/>
              </a:tblPr>
              <a:tblGrid>
                <a:gridCol w="942367">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39812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Florencia.</a:t>
                      </a:r>
                    </a:p>
                    <a:p>
                      <a:pPr algn="l" fontAlgn="b"/>
                      <a:r>
                        <a:rPr lang="es-MX"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Orito, </a:t>
                      </a:r>
                      <a:r>
                        <a:rPr lang="es-MX"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MX"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275082560"/>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Belén De Los Andaquíes, El Doncello,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La Montañita, San José Del Fragua.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San Francisco.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69254171"/>
                  </a:ext>
                </a:extLst>
              </a:tr>
              <a:tr h="691200">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Morelia, Puerto Rico.</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Colón, Santiago, Sibundoy.</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85971901"/>
                  </a:ext>
                </a:extLst>
              </a:tr>
            </a:tbl>
          </a:graphicData>
        </a:graphic>
      </p:graphicFrame>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7">
            <a:alphaModFix/>
          </a:blip>
          <a:srcRect/>
          <a:stretch/>
        </p:blipFill>
        <p:spPr>
          <a:xfrm>
            <a:off x="14697835" y="1444300"/>
            <a:ext cx="3742267" cy="1016567"/>
          </a:xfrm>
          <a:prstGeom prst="rect">
            <a:avLst/>
          </a:prstGeom>
          <a:noFill/>
          <a:ln>
            <a:noFill/>
          </a:ln>
        </p:spPr>
      </p:pic>
      <p:pic>
        <p:nvPicPr>
          <p:cNvPr id="11" name="Google Shape;143;p3">
            <a:extLst>
              <a:ext uri="{FF2B5EF4-FFF2-40B4-BE49-F238E27FC236}">
                <a16:creationId xmlns:a16="http://schemas.microsoft.com/office/drawing/2014/main" id="{A721B050-490A-94BF-E4E4-B820A17DEDE4}"/>
              </a:ext>
            </a:extLst>
          </p:cNvPr>
          <p:cNvPicPr preferRelativeResize="0"/>
          <p:nvPr/>
        </p:nvPicPr>
        <p:blipFill rotWithShape="1">
          <a:blip r:embed="rId4">
            <a:alphaModFix/>
          </a:blip>
          <a:srcRect/>
          <a:stretch/>
        </p:blipFill>
        <p:spPr>
          <a:xfrm>
            <a:off x="5740180" y="3718157"/>
            <a:ext cx="476980" cy="448212"/>
          </a:xfrm>
          <a:prstGeom prst="rect">
            <a:avLst/>
          </a:prstGeom>
          <a:noFill/>
          <a:ln>
            <a:noFill/>
          </a:ln>
        </p:spPr>
      </p:pic>
      <p:pic>
        <p:nvPicPr>
          <p:cNvPr id="4" name="Google Shape;144;p3" descr="Recurso 25.png">
            <a:extLst>
              <a:ext uri="{FF2B5EF4-FFF2-40B4-BE49-F238E27FC236}">
                <a16:creationId xmlns:a16="http://schemas.microsoft.com/office/drawing/2014/main" id="{9936EBC0-0C67-8D3B-DB97-6F250DAFB461}"/>
              </a:ext>
            </a:extLst>
          </p:cNvPr>
          <p:cNvPicPr preferRelativeResize="0"/>
          <p:nvPr/>
        </p:nvPicPr>
        <p:blipFill rotWithShape="1">
          <a:blip r:embed="rId6">
            <a:alphaModFix/>
          </a:blip>
          <a:srcRect/>
          <a:stretch/>
        </p:blipFill>
        <p:spPr>
          <a:xfrm>
            <a:off x="5758862" y="3016834"/>
            <a:ext cx="439616" cy="439615"/>
          </a:xfrm>
          <a:prstGeom prst="rect">
            <a:avLst/>
          </a:prstGeom>
          <a:noFill/>
          <a:ln>
            <a:noFill/>
          </a:ln>
        </p:spPr>
      </p:pic>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13310174" y="3981192"/>
            <a:ext cx="476980" cy="448212"/>
          </a:xfrm>
          <a:prstGeom prst="rect">
            <a:avLst/>
          </a:prstGeom>
          <a:noFill/>
          <a:ln>
            <a:noFill/>
          </a:ln>
        </p:spPr>
      </p:pic>
      <p:pic>
        <p:nvPicPr>
          <p:cNvPr id="7" name="Google Shape;142;p3">
            <a:extLst>
              <a:ext uri="{FF2B5EF4-FFF2-40B4-BE49-F238E27FC236}">
                <a16:creationId xmlns:a16="http://schemas.microsoft.com/office/drawing/2014/main" id="{8DDAE3C0-A13E-C161-53BD-AC54D627399B}"/>
              </a:ext>
            </a:extLst>
          </p:cNvPr>
          <p:cNvPicPr preferRelativeResize="0"/>
          <p:nvPr/>
        </p:nvPicPr>
        <p:blipFill rotWithShape="1">
          <a:blip r:embed="rId5">
            <a:alphaModFix/>
          </a:blip>
          <a:srcRect/>
          <a:stretch/>
        </p:blipFill>
        <p:spPr>
          <a:xfrm>
            <a:off x="5731302" y="4410321"/>
            <a:ext cx="476980" cy="448214"/>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74;p2"/>
          <p:cNvSpPr txBox="1"/>
          <p:nvPr/>
        </p:nvSpPr>
        <p:spPr>
          <a:xfrm>
            <a:off x="521776" y="1793148"/>
            <a:ext cx="6816719" cy="329316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16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algn="just"/>
            <a:endParaRPr lang="es-MX" sz="1600" b="1" dirty="0">
              <a:solidFill>
                <a:schemeClr val="accent2"/>
              </a:solidFill>
              <a:effectLst>
                <a:outerShdw blurRad="38100" dist="38100" dir="2700000" algn="tl">
                  <a:srgbClr val="000000">
                    <a:alpha val="43137"/>
                  </a:srgbClr>
                </a:outerShdw>
              </a:effectLst>
              <a:latin typeface="Verdana"/>
              <a:ea typeface="Verdana"/>
              <a:sym typeface="Verdana"/>
            </a:endParaRPr>
          </a:p>
          <a:p>
            <a:pPr algn="just"/>
            <a:r>
              <a:rPr lang="es-MX" sz="1600" b="1" dirty="0">
                <a:solidFill>
                  <a:srgbClr val="FF0000"/>
                </a:solidFill>
                <a:effectLst>
                  <a:outerShdw blurRad="38100" dist="38100" dir="2700000" algn="tl">
                    <a:srgbClr val="000000">
                      <a:alpha val="43137"/>
                    </a:srgbClr>
                  </a:outerShdw>
                </a:effectLst>
                <a:latin typeface="Verdana"/>
                <a:ea typeface="Verdana"/>
                <a:sym typeface="Verdana"/>
              </a:rPr>
              <a:t>Alerta Alta:</a:t>
            </a:r>
            <a:r>
              <a:rPr lang="es-MX" sz="1600" dirty="0">
                <a:solidFill>
                  <a:srgbClr val="FF0000"/>
                </a:solidFill>
                <a:effectLst>
                  <a:outerShdw blurRad="38100" dist="38100" dir="2700000" algn="tl">
                    <a:srgbClr val="000000">
                      <a:alpha val="43137"/>
                    </a:srgbClr>
                  </a:outerShdw>
                </a:effectLst>
                <a:latin typeface="Verdana"/>
                <a:ea typeface="Verdana"/>
                <a:sym typeface="Verdana"/>
              </a:rPr>
              <a:t> </a:t>
            </a:r>
            <a:r>
              <a:rPr lang="es-ES" sz="1600" b="0" i="0" u="none" strike="noStrike" cap="none" dirty="0">
                <a:solidFill>
                  <a:srgbClr val="7F7F7F"/>
                </a:solidFill>
                <a:latin typeface="Verdana"/>
                <a:ea typeface="Verdana"/>
                <a:cs typeface="Verdana"/>
                <a:sym typeface="Verdana"/>
              </a:rPr>
              <a:t>en algunos municipios de los departamentos de Archipiélago De San Andrés, Providencia Y Santa Catalina, La Guajira, Vichada.</a:t>
            </a:r>
          </a:p>
          <a:p>
            <a:pPr algn="just"/>
            <a:endParaRPr lang="es-MX" sz="1600" b="1" dirty="0">
              <a:solidFill>
                <a:schemeClr val="accent2"/>
              </a:solidFill>
              <a:effectLst>
                <a:outerShdw blurRad="38100" dist="38100" dir="2700000" algn="tl">
                  <a:srgbClr val="000000">
                    <a:alpha val="43137"/>
                  </a:srgbClr>
                </a:outerShdw>
              </a:effectLst>
              <a:latin typeface="Verdana"/>
              <a:ea typeface="Verdana"/>
              <a:sym typeface="Verdana"/>
            </a:endParaRPr>
          </a:p>
          <a:p>
            <a:pPr algn="just"/>
            <a:r>
              <a:rPr lang="es-MX" sz="1600" b="1" dirty="0">
                <a:solidFill>
                  <a:schemeClr val="accent2"/>
                </a:solidFill>
                <a:effectLst>
                  <a:outerShdw blurRad="38100" dist="38100" dir="2700000" algn="tl">
                    <a:srgbClr val="000000">
                      <a:alpha val="43137"/>
                    </a:srgbClr>
                  </a:outerShdw>
                </a:effectLst>
                <a:latin typeface="Verdana"/>
                <a:ea typeface="Verdana"/>
                <a:sym typeface="Verdana"/>
              </a:rPr>
              <a:t>Alerta Moderada:</a:t>
            </a:r>
            <a:r>
              <a:rPr lang="es-MX" sz="1600" b="0" i="0" u="none" strike="noStrike" cap="none" dirty="0">
                <a:solidFill>
                  <a:schemeClr val="accent2"/>
                </a:solidFill>
                <a:latin typeface="Verdana"/>
                <a:ea typeface="Verdana"/>
                <a:cs typeface="Verdana"/>
                <a:sym typeface="Verdana"/>
              </a:rPr>
              <a:t> </a:t>
            </a:r>
            <a:r>
              <a:rPr lang="es-ES" sz="1600" b="0" i="0" u="none" strike="noStrike" cap="none" dirty="0">
                <a:solidFill>
                  <a:srgbClr val="7F7F7F"/>
                </a:solidFill>
                <a:latin typeface="Verdana"/>
                <a:ea typeface="Verdana"/>
                <a:cs typeface="Verdana"/>
                <a:sym typeface="Verdana"/>
              </a:rPr>
              <a:t>en algunos </a:t>
            </a:r>
            <a:r>
              <a:rPr lang="es-CO" sz="1600" b="0" i="0" u="none" strike="noStrike" cap="none" noProof="0" dirty="0">
                <a:solidFill>
                  <a:srgbClr val="7F7F7F"/>
                </a:solidFill>
                <a:latin typeface="Verdana"/>
                <a:ea typeface="Verdana"/>
                <a:cs typeface="Verdana"/>
                <a:sym typeface="Verdana"/>
              </a:rPr>
              <a:t>municipios de los departamentos de </a:t>
            </a:r>
            <a:r>
              <a:rPr lang="es-ES" sz="1600" b="0" i="0" u="none" strike="noStrike" cap="none" noProof="0" dirty="0">
                <a:solidFill>
                  <a:srgbClr val="7F7F7F"/>
                </a:solidFill>
                <a:latin typeface="Verdana"/>
                <a:ea typeface="Verdana"/>
                <a:cs typeface="Verdana"/>
                <a:sym typeface="Verdana"/>
              </a:rPr>
              <a:t>Arauca, Archipiélago De San Andrés, Providencia Y Santa Catalina, Casanare, Cesar, Magdalena.</a:t>
            </a:r>
          </a:p>
          <a:p>
            <a:pPr algn="just"/>
            <a:endParaRPr lang="es-CO" sz="1600" b="1" dirty="0">
              <a:solidFill>
                <a:schemeClr val="tx1">
                  <a:lumMod val="50000"/>
                  <a:lumOff val="50000"/>
                </a:schemeClr>
              </a:solidFill>
              <a:effectLst>
                <a:outerShdw blurRad="38100" dist="38100" dir="2700000" algn="tl">
                  <a:srgbClr val="000000">
                    <a:alpha val="43137"/>
                  </a:srgbClr>
                </a:outerShdw>
              </a:effectLst>
              <a:latin typeface="Verdana"/>
              <a:ea typeface="Verdana"/>
              <a:sym typeface="Verdana"/>
            </a:endParaRPr>
          </a:p>
          <a:p>
            <a:pPr algn="just"/>
            <a:r>
              <a:rPr lang="es-MX" sz="1600" b="1" dirty="0">
                <a:solidFill>
                  <a:srgbClr val="FFFF00"/>
                </a:solidFill>
                <a:effectLst>
                  <a:outerShdw blurRad="38100" dist="38100" dir="2700000" algn="tl">
                    <a:srgbClr val="000000">
                      <a:alpha val="43137"/>
                    </a:srgbClr>
                  </a:outerShdw>
                </a:effectLst>
                <a:latin typeface="Verdana"/>
                <a:ea typeface="Verdana"/>
                <a:sym typeface="Verdana"/>
              </a:rPr>
              <a:t>Alerta Baja:</a:t>
            </a:r>
            <a:r>
              <a:rPr lang="es-MX" sz="1600" dirty="0">
                <a:solidFill>
                  <a:srgbClr val="FFFF00"/>
                </a:solidFill>
                <a:effectLst>
                  <a:outerShdw blurRad="38100" dist="38100" dir="2700000" algn="tl">
                    <a:srgbClr val="000000">
                      <a:alpha val="43137"/>
                    </a:srgbClr>
                  </a:outerShdw>
                </a:effectLst>
                <a:latin typeface="Verdana"/>
                <a:ea typeface="Verdana"/>
                <a:sym typeface="Verdana"/>
              </a:rPr>
              <a:t> </a:t>
            </a:r>
            <a:r>
              <a:rPr lang="es-ES" sz="1600" b="0" i="0" u="none" strike="noStrike" cap="none" dirty="0">
                <a:solidFill>
                  <a:srgbClr val="7F7F7F"/>
                </a:solidFill>
                <a:latin typeface="Verdana"/>
                <a:ea typeface="Verdana"/>
                <a:cs typeface="Verdana"/>
                <a:sym typeface="Verdana"/>
              </a:rPr>
              <a:t>En algunos municipios en las regiones Andina,</a:t>
            </a:r>
            <a:r>
              <a:rPr lang="es-ES" sz="1600" dirty="0">
                <a:solidFill>
                  <a:srgbClr val="7F7F7F"/>
                </a:solidFill>
                <a:latin typeface="Verdana"/>
                <a:ea typeface="Verdana"/>
                <a:cs typeface="Verdana"/>
                <a:sym typeface="Verdana"/>
              </a:rPr>
              <a:t> Caribe y Orinoquía</a:t>
            </a:r>
            <a:r>
              <a:rPr lang="es-ES" sz="1600" b="0" i="0" u="none" strike="noStrike" cap="none" dirty="0">
                <a:solidFill>
                  <a:srgbClr val="7F7F7F"/>
                </a:solidFill>
                <a:latin typeface="Verdana"/>
                <a:ea typeface="Verdana"/>
                <a:cs typeface="Verdana"/>
                <a:sym typeface="Verdana"/>
              </a:rPr>
              <a:t>.</a:t>
            </a:r>
            <a:endParaRPr lang="it-IT" sz="1600" b="0" i="0" u="none" strike="noStrike" cap="none" dirty="0">
              <a:solidFill>
                <a:srgbClr val="7F7F7F"/>
              </a:solidFill>
              <a:latin typeface="Verdana"/>
              <a:ea typeface="Verdana"/>
              <a:cs typeface="Verdana"/>
              <a:sym typeface="Verdana"/>
            </a:endParaRPr>
          </a:p>
        </p:txBody>
      </p:sp>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RESUMEN</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090116" y="1177875"/>
            <a:ext cx="3328298" cy="430887"/>
          </a:xfrm>
          <a:prstGeom prst="rect">
            <a:avLst/>
          </a:prstGeom>
          <a:noFill/>
        </p:spPr>
        <p:txBody>
          <a:bodyPr wrap="square" rtlCol="0">
            <a:spAutoFit/>
          </a:bodyPr>
          <a:lstStyle/>
          <a:p>
            <a:pPr algn="ctr"/>
            <a:r>
              <a:rPr lang="es-MX" sz="1100" b="1" kern="0" dirty="0">
                <a:solidFill>
                  <a:srgbClr val="C00000"/>
                </a:solidFill>
                <a:latin typeface="Verdana" panose="020B0604030504040204" pitchFamily="34" charset="0"/>
                <a:ea typeface="Verdana" panose="020B0604030504040204" pitchFamily="34" charset="0"/>
                <a:cs typeface="Arial Black"/>
                <a:sym typeface="Arial Black"/>
              </a:rPr>
              <a:t>Mapa de Pronóstico de la Amenaza por </a:t>
            </a:r>
            <a:r>
              <a:rPr lang="es-MX" sz="1100" b="1" kern="0" dirty="0">
                <a:solidFill>
                  <a:srgbClr val="C00000"/>
                </a:solidFill>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8149156" y="1608767"/>
            <a:ext cx="3269245" cy="4623196"/>
          </a:xfrm>
          <a:prstGeom prst="rect">
            <a:avLst/>
          </a:prstGeom>
          <a:noFill/>
          <a:ln>
            <a:noFill/>
          </a:ln>
        </p:spPr>
      </p:pic>
    </p:spTree>
    <p:extLst>
      <p:ext uri="{BB962C8B-B14F-4D97-AF65-F5344CB8AC3E}">
        <p14:creationId xmlns:p14="http://schemas.microsoft.com/office/powerpoint/2010/main" val="1081584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s-MX" sz="1400" b="1" i="0" u="none" strike="noStrike" cap="none" dirty="0">
                <a:solidFill>
                  <a:srgbClr val="C00000"/>
                </a:solidFill>
                <a:latin typeface="Verdana" panose="020B0604030504040204" pitchFamily="34" charset="0"/>
                <a:ea typeface="Verdana" panose="020B0604030504040204" pitchFamily="34" charset="0"/>
                <a:cs typeface="Verdana"/>
                <a:sym typeface="Verdana"/>
              </a:rPr>
              <a:t>Gráfica de seguimiento de alertas por pronóstico de la amenaza de </a:t>
            </a:r>
            <a:r>
              <a:rPr lang="es-MX"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rPr>
              <a:t>incendios de la cobertura vegetal para Colombia durante los ú</a:t>
            </a:r>
            <a:r>
              <a:rPr lang="es-MX" sz="1400" b="1" dirty="0">
                <a:solidFill>
                  <a:srgbClr val="C00000"/>
                </a:solidFill>
                <a:latin typeface="Verdana" panose="020B0604030504040204" pitchFamily="34" charset="0"/>
                <a:ea typeface="Verdana" panose="020B0604030504040204" pitchFamily="34" charset="0"/>
                <a:cs typeface="Arial Black"/>
                <a:sym typeface="Arial Black"/>
              </a:rPr>
              <a:t>ltimos 30 días</a:t>
            </a:r>
            <a:endParaRPr sz="1400" b="1" i="0" u="none" strike="noStrike" cap="none" dirty="0">
              <a:solidFill>
                <a:srgbClr val="C00000"/>
              </a:solidFill>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cstate="print">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algn="just"/>
            <a:r>
              <a:rPr lang="es-ES" sz="900" dirty="0"/>
              <a:t>El eje horizontal presenta la fecha de evaluación de las alertas, el eje vertical izquierdo el </a:t>
            </a:r>
            <a:r>
              <a:rPr lang="es-ES" sz="900"/>
              <a:t>porcentaje de </a:t>
            </a:r>
            <a:r>
              <a:rPr lang="es-ES" sz="900" dirty="0"/>
              <a:t>municipios* en alerta y el eje vertical derecho el número total de éstos; categorizando las alertas en una barra apilada según su nivel de amenaza: alta (rojo), moderada (naranja) y baja (amarillo).</a:t>
            </a:r>
          </a:p>
          <a:p>
            <a:pPr algn="just"/>
            <a:r>
              <a:rPr lang="es-ES" sz="800" i="1" dirty="0"/>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oogle Shape;388;p3">
            <a:extLst>
              <a:ext uri="{FF2B5EF4-FFF2-40B4-BE49-F238E27FC236}">
                <a16:creationId xmlns:a16="http://schemas.microsoft.com/office/drawing/2014/main" id="{75BDC8A7-3836-3D6E-FE15-DEDBFF698317}"/>
              </a:ext>
            </a:extLst>
          </p:cNvPr>
          <p:cNvPicPr preferRelativeResize="0"/>
          <p:nvPr/>
        </p:nvPicPr>
        <p:blipFill>
          <a:blip r:embed="rId3" r:link="rId4" cstate="print">
            <a:extLst>
              <a:ext uri="{28A0092B-C50C-407E-A947-70E740481C1C}">
                <a14:useLocalDpi xmlns:a14="http://schemas.microsoft.com/office/drawing/2010/main" val="0"/>
              </a:ext>
            </a:extLst>
          </a:blip>
          <a:srcRect/>
          <a:stretch>
            <a:fillRect/>
          </a:stretch>
        </p:blipFill>
        <p:spPr>
          <a:xfrm>
            <a:off x="8680805" y="1721372"/>
            <a:ext cx="1748750" cy="1998222"/>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26</a:t>
            </a:r>
            <a:r>
              <a:rPr lang="es-ES" sz="1200" b="1" dirty="0">
                <a:solidFill>
                  <a:srgbClr val="C00000"/>
                </a:solidFill>
                <a:latin typeface="Verdana" panose="020B0604030504040204" pitchFamily="34" charset="0"/>
                <a:ea typeface="Verdana" panose="020B0604030504040204" pitchFamily="34" charset="0"/>
              </a:rPr>
              <a:t> de febrero de 2025 </a:t>
            </a:r>
            <a:r>
              <a:rPr lang="es-CO" sz="1200" b="1" dirty="0">
                <a:solidFill>
                  <a:srgbClr val="C00000"/>
                </a:solidFill>
                <a:latin typeface="Verdana" panose="020B0604030504040204" pitchFamily="34" charset="0"/>
                <a:ea typeface="Verdana" panose="020B0604030504040204" pitchFamily="34" charset="0"/>
              </a:rPr>
              <a:t>| 12:00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5" name="Google Shape;385;p3"/>
          <p:cNvPicPr preferRelativeResize="0"/>
          <p:nvPr/>
        </p:nvPicPr>
        <p:blipFill>
          <a:blip r:embed="rId5" r:link="rId6" cstate="print">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pic>
        <p:nvPicPr>
          <p:cNvPr id="6" name="Google Shape;387;p3"/>
          <p:cNvPicPr preferRelativeResize="0"/>
          <p:nvPr/>
        </p:nvPicPr>
        <p:blipFill>
          <a:blip r:embed="rId7" r:link="rId8" cstate="print">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3" name="Google Shape;389;p3">
            <a:extLst>
              <a:ext uri="{FF2B5EF4-FFF2-40B4-BE49-F238E27FC236}">
                <a16:creationId xmlns:a16="http://schemas.microsoft.com/office/drawing/2014/main" id="{31E27169-F762-5238-3FB2-012B96974A02}"/>
              </a:ext>
            </a:extLst>
          </p:cNvPr>
          <p:cNvPicPr preferRelativeResize="0"/>
          <p:nvPr/>
        </p:nvPicPr>
        <p:blipFill>
          <a:blip r:embed="rId9" r:link="rId10" cstate="print">
            <a:extLst>
              <a:ext uri="{28A0092B-C50C-407E-A947-70E740481C1C}">
                <a14:useLocalDpi xmlns:a14="http://schemas.microsoft.com/office/drawing/2010/main" val="0"/>
              </a:ext>
            </a:extLst>
          </a:blip>
          <a:srcRect/>
          <a:stretch>
            <a:fillRect/>
          </a:stretch>
        </p:blipFill>
        <p:spPr>
          <a:xfrm>
            <a:off x="6862482" y="1721372"/>
            <a:ext cx="1748750" cy="1539413"/>
          </a:xfrm>
          <a:prstGeom prst="rect">
            <a:avLst/>
          </a:prstGeom>
          <a:noFill/>
          <a:ln>
            <a:noFill/>
          </a:ln>
        </p:spPr>
      </p:pic>
      <p:pic>
        <p:nvPicPr>
          <p:cNvPr id="7" name="Google Shape;390;p3">
            <a:extLst>
              <a:ext uri="{FF2B5EF4-FFF2-40B4-BE49-F238E27FC236}">
                <a16:creationId xmlns:a16="http://schemas.microsoft.com/office/drawing/2014/main" id="{47F0C896-CE41-F2CD-1369-09DDF297132E}"/>
              </a:ext>
            </a:extLst>
          </p:cNvPr>
          <p:cNvPicPr preferRelativeResize="0"/>
          <p:nvPr/>
        </p:nvPicPr>
        <p:blipFill>
          <a:blip r:embed="rId11" r:link="rId12" cstate="print">
            <a:extLst>
              <a:ext uri="{28A0092B-C50C-407E-A947-70E740481C1C}">
                <a14:useLocalDpi xmlns:a14="http://schemas.microsoft.com/office/drawing/2010/main" val="0"/>
              </a:ext>
            </a:extLst>
          </a:blip>
          <a:srcRect/>
          <a:stretch>
            <a:fillRect/>
          </a:stretch>
        </p:blipFill>
        <p:spPr>
          <a:xfrm>
            <a:off x="10469864" y="1721372"/>
            <a:ext cx="1580400" cy="2897123"/>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07872" y="898592"/>
            <a:ext cx="4894748" cy="5686256"/>
          </a:xfrm>
          <a:prstGeom prst="rect">
            <a:avLst/>
          </a:prstGeom>
          <a:noFill/>
          <a:ln>
            <a:noFill/>
          </a:ln>
        </p:spPr>
      </p:pic>
      <p:pic>
        <p:nvPicPr>
          <p:cNvPr id="15" name="Google Shape;400;p4"/>
          <p:cNvPicPr preferRelativeResize="0"/>
          <p:nvPr/>
        </p:nvPicPr>
        <p:blipFill rotWithShape="1">
          <a:blip r:embed="rId4">
            <a:alphaModFix/>
          </a:blip>
          <a:srcRect/>
          <a:stretch/>
        </p:blipFill>
        <p:spPr>
          <a:xfrm>
            <a:off x="16306594" y="3533304"/>
            <a:ext cx="457200" cy="446694"/>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5">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5">
            <a:alphaModFix/>
          </a:blip>
          <a:srcRect/>
          <a:stretch/>
        </p:blipFill>
        <p:spPr>
          <a:xfrm>
            <a:off x="12192000" y="7613943"/>
            <a:ext cx="4343194" cy="1266590"/>
          </a:xfrm>
          <a:prstGeom prst="rect">
            <a:avLst/>
          </a:prstGeom>
          <a:noFill/>
          <a:ln>
            <a:noFill/>
          </a:ln>
        </p:spPr>
      </p:pic>
      <p:graphicFrame>
        <p:nvGraphicFramePr>
          <p:cNvPr id="7" name="Google Shape;397;p4">
            <a:extLst>
              <a:ext uri="{FF2B5EF4-FFF2-40B4-BE49-F238E27FC236}">
                <a16:creationId xmlns:a16="http://schemas.microsoft.com/office/drawing/2014/main" id="{2988A6B2-53E9-170A-7F5B-44C4104801EC}"/>
              </a:ext>
            </a:extLst>
          </p:cNvPr>
          <p:cNvGraphicFramePr/>
          <p:nvPr/>
        </p:nvGraphicFramePr>
        <p:xfrm>
          <a:off x="5492990" y="2114218"/>
          <a:ext cx="6212324" cy="289560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ARCHIPIÉLAGO DE SAN ANDRÉS, PROVIDENCIA Y SANTA CATALINA : Providencia.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Distracción, San Juan Del Cesar.</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9685182"/>
                  </a:ext>
                </a:extLst>
              </a:tr>
              <a:tr h="745095">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ARCHIPIÉLAGO DE SAN ANDRÉS, PROVIDENCIA Y SANTA CATALINA : San Andrés.</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CESAR : El Copey.</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MAGDALENA : Santa Marta.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730788"/>
                  </a:ext>
                </a:extLst>
              </a:tr>
              <a:tr h="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ATLÁNTICO : Manatí.</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CESAR : Pueblo Bello, San Diego.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Albania, Riohacha, Uribia, Urumita.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MAGDALENA : Pivijay.</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6505"/>
                  </a:ext>
                </a:extLst>
              </a:tr>
            </a:tbl>
          </a:graphicData>
        </a:graphic>
      </p:graphicFrame>
      <p:pic>
        <p:nvPicPr>
          <p:cNvPr id="8" name="Google Shape;406;p4" descr="Recurso 25.png">
            <a:extLst>
              <a:ext uri="{FF2B5EF4-FFF2-40B4-BE49-F238E27FC236}">
                <a16:creationId xmlns:a16="http://schemas.microsoft.com/office/drawing/2014/main" id="{B01DF0E7-33E8-F0F1-AD12-F8332F1B9A27}"/>
              </a:ext>
            </a:extLst>
          </p:cNvPr>
          <p:cNvPicPr preferRelativeResize="0"/>
          <p:nvPr/>
        </p:nvPicPr>
        <p:blipFill rotWithShape="1">
          <a:blip r:embed="rId6">
            <a:alphaModFix/>
          </a:blip>
          <a:srcRect/>
          <a:stretch/>
        </p:blipFill>
        <p:spPr>
          <a:xfrm>
            <a:off x="5685393" y="2653080"/>
            <a:ext cx="457200" cy="446694"/>
          </a:xfrm>
          <a:prstGeom prst="rect">
            <a:avLst/>
          </a:prstGeom>
          <a:noFill/>
          <a:ln>
            <a:noFill/>
          </a:ln>
        </p:spPr>
      </p:pic>
      <p:pic>
        <p:nvPicPr>
          <p:cNvPr id="9" name="Google Shape;400;p4">
            <a:extLst>
              <a:ext uri="{FF2B5EF4-FFF2-40B4-BE49-F238E27FC236}">
                <a16:creationId xmlns:a16="http://schemas.microsoft.com/office/drawing/2014/main" id="{07E2D448-3986-57F1-7B4A-B2EDF6143430}"/>
              </a:ext>
            </a:extLst>
          </p:cNvPr>
          <p:cNvPicPr preferRelativeResize="0"/>
          <p:nvPr/>
        </p:nvPicPr>
        <p:blipFill rotWithShape="1">
          <a:blip r:embed="rId4">
            <a:alphaModFix/>
          </a:blip>
          <a:srcRect/>
          <a:stretch/>
        </p:blipFill>
        <p:spPr>
          <a:xfrm>
            <a:off x="5685393" y="4342871"/>
            <a:ext cx="457200" cy="446694"/>
          </a:xfrm>
          <a:prstGeom prst="rect">
            <a:avLst/>
          </a:prstGeom>
          <a:noFill/>
          <a:ln>
            <a:noFill/>
          </a:ln>
        </p:spPr>
      </p:pic>
      <p:pic>
        <p:nvPicPr>
          <p:cNvPr id="10" name="Google Shape;407;p4">
            <a:extLst>
              <a:ext uri="{FF2B5EF4-FFF2-40B4-BE49-F238E27FC236}">
                <a16:creationId xmlns:a16="http://schemas.microsoft.com/office/drawing/2014/main" id="{3DB05971-4198-1086-60D3-CE27533CE0F0}"/>
              </a:ext>
            </a:extLst>
          </p:cNvPr>
          <p:cNvPicPr preferRelativeResize="0"/>
          <p:nvPr/>
        </p:nvPicPr>
        <p:blipFill rotWithShape="1">
          <a:blip r:embed="rId7">
            <a:alphaModFix/>
          </a:blip>
          <a:srcRect/>
          <a:stretch/>
        </p:blipFill>
        <p:spPr>
          <a:xfrm>
            <a:off x="5691450" y="3498799"/>
            <a:ext cx="451143" cy="445047"/>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6" name="Google Shape;397;p4">
            <a:extLst>
              <a:ext uri="{FF2B5EF4-FFF2-40B4-BE49-F238E27FC236}">
                <a16:creationId xmlns:a16="http://schemas.microsoft.com/office/drawing/2014/main" id="{F8064DDA-A14F-A95D-D561-B3249198763C}"/>
              </a:ext>
            </a:extLst>
          </p:cNvPr>
          <p:cNvGraphicFramePr/>
          <p:nvPr/>
        </p:nvGraphicFramePr>
        <p:xfrm>
          <a:off x="4950491" y="2827537"/>
          <a:ext cx="6361363" cy="112776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392565">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BOYACÁ : Chita.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NORTE DE SANTANDER : San José De Cúcuta.</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SANTANDER : Capitanejo, Palmar.</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77107269"/>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334446" y="818237"/>
            <a:ext cx="4095664" cy="5779632"/>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13133559" y="3483551"/>
            <a:ext cx="457200" cy="446400"/>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ANDINA</a:t>
            </a:r>
            <a:endParaRPr lang="es-MX" sz="2000" b="1" dirty="0">
              <a:solidFill>
                <a:srgbClr val="C00000"/>
              </a:solidFill>
              <a:latin typeface="Verdana" panose="020B0604030504040204" pitchFamily="34" charset="0"/>
              <a:ea typeface="Verdana" panose="020B0604030504040204" pitchFamily="34" charset="0"/>
            </a:endParaRPr>
          </a:p>
        </p:txBody>
      </p:sp>
      <p:pic>
        <p:nvPicPr>
          <p:cNvPr id="7" name="Google Shape;400;p4">
            <a:extLst>
              <a:ext uri="{FF2B5EF4-FFF2-40B4-BE49-F238E27FC236}">
                <a16:creationId xmlns:a16="http://schemas.microsoft.com/office/drawing/2014/main" id="{997731BA-72F7-CB94-BB58-5482D9803B49}"/>
              </a:ext>
            </a:extLst>
          </p:cNvPr>
          <p:cNvPicPr preferRelativeResize="0"/>
          <p:nvPr/>
        </p:nvPicPr>
        <p:blipFill rotWithShape="1">
          <a:blip r:embed="rId5">
            <a:alphaModFix/>
          </a:blip>
          <a:srcRect/>
          <a:stretch/>
        </p:blipFill>
        <p:spPr>
          <a:xfrm>
            <a:off x="5183263" y="3391417"/>
            <a:ext cx="475075" cy="446694"/>
          </a:xfrm>
          <a:prstGeom prst="rect">
            <a:avLst/>
          </a:prstGeom>
          <a:noFill/>
          <a:ln>
            <a:noFill/>
          </a:ln>
        </p:spPr>
      </p:pic>
      <p:pic>
        <p:nvPicPr>
          <p:cNvPr id="9" name="Google Shape;204;p4">
            <a:extLst>
              <a:ext uri="{FF2B5EF4-FFF2-40B4-BE49-F238E27FC236}">
                <a16:creationId xmlns:a16="http://schemas.microsoft.com/office/drawing/2014/main" id="{F2382F75-ED63-7FA8-475B-2731A80C0F7E}"/>
              </a:ext>
            </a:extLst>
          </p:cNvPr>
          <p:cNvPicPr preferRelativeResize="0"/>
          <p:nvPr/>
        </p:nvPicPr>
        <p:blipFill rotWithShape="1">
          <a:blip r:embed="rId6">
            <a:alphaModFix/>
          </a:blip>
          <a:srcRect/>
          <a:stretch/>
        </p:blipFill>
        <p:spPr>
          <a:xfrm>
            <a:off x="12752662" y="2194242"/>
            <a:ext cx="4343194" cy="1266590"/>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31592" y="786052"/>
            <a:ext cx="3667442" cy="5859113"/>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2820093" cy="37623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PACÍFICO</a:t>
            </a:r>
            <a:endParaRPr lang="es-MX" sz="2000" b="1" dirty="0">
              <a:solidFill>
                <a:srgbClr val="C00000"/>
              </a:solidFill>
              <a:latin typeface="Verdana" panose="020B0604030504040204" pitchFamily="34" charset="0"/>
              <a:ea typeface="Verdana" panose="020B0604030504040204" pitchFamily="34" charset="0"/>
            </a:endParaRPr>
          </a:p>
        </p:txBody>
      </p:sp>
      <p:pic>
        <p:nvPicPr>
          <p:cNvPr id="3" name="Google Shape;204;p4">
            <a:extLst>
              <a:ext uri="{FF2B5EF4-FFF2-40B4-BE49-F238E27FC236}">
                <a16:creationId xmlns:a16="http://schemas.microsoft.com/office/drawing/2014/main" id="{4F05A20F-6C29-B70A-2FAC-A76BF8431E91}"/>
              </a:ext>
            </a:extLst>
          </p:cNvPr>
          <p:cNvPicPr preferRelativeResize="0"/>
          <p:nvPr/>
        </p:nvPicPr>
        <p:blipFill rotWithShape="1">
          <a:blip r:embed="rId4">
            <a:alphaModFix/>
          </a:blip>
          <a:srcRect/>
          <a:stretch/>
        </p:blipFill>
        <p:spPr>
          <a:xfrm>
            <a:off x="5858778" y="3082313"/>
            <a:ext cx="4343194" cy="1266590"/>
          </a:xfrm>
          <a:prstGeom prst="rect">
            <a:avLst/>
          </a:prstGeom>
          <a:noFill/>
          <a:ln>
            <a:noFill/>
          </a:ln>
        </p:spPr>
      </p:pic>
      <p:pic>
        <p:nvPicPr>
          <p:cNvPr id="10" name="Google Shape;407;p4">
            <a:extLst>
              <a:ext uri="{FF2B5EF4-FFF2-40B4-BE49-F238E27FC236}">
                <a16:creationId xmlns:a16="http://schemas.microsoft.com/office/drawing/2014/main" id="{C2D956C0-AEA4-0FAE-F230-5942A8054A91}"/>
              </a:ext>
            </a:extLst>
          </p:cNvPr>
          <p:cNvPicPr preferRelativeResize="0"/>
          <p:nvPr/>
        </p:nvPicPr>
        <p:blipFill rotWithShape="1">
          <a:blip r:embed="rId5">
            <a:alphaModFix/>
          </a:blip>
          <a:srcRect/>
          <a:stretch/>
        </p:blipFill>
        <p:spPr>
          <a:xfrm>
            <a:off x="14740467" y="2168068"/>
            <a:ext cx="457200" cy="445047"/>
          </a:xfrm>
          <a:prstGeom prst="rect">
            <a:avLst/>
          </a:prstGeom>
          <a:noFill/>
          <a:ln>
            <a:noFill/>
          </a:ln>
        </p:spPr>
      </p:pic>
      <p:pic>
        <p:nvPicPr>
          <p:cNvPr id="6" name="Google Shape;406;p4" descr="Recurso 25.png">
            <a:extLst>
              <a:ext uri="{FF2B5EF4-FFF2-40B4-BE49-F238E27FC236}">
                <a16:creationId xmlns:a16="http://schemas.microsoft.com/office/drawing/2014/main" id="{DCE020CB-A313-4253-EDF0-20FDA0BAB00B}"/>
              </a:ext>
            </a:extLst>
          </p:cNvPr>
          <p:cNvPicPr preferRelativeResize="0"/>
          <p:nvPr/>
        </p:nvPicPr>
        <p:blipFill rotWithShape="1">
          <a:blip r:embed="rId6">
            <a:alphaModFix/>
          </a:blip>
          <a:srcRect/>
          <a:stretch/>
        </p:blipFill>
        <p:spPr>
          <a:xfrm>
            <a:off x="12589163" y="2613115"/>
            <a:ext cx="457200" cy="446694"/>
          </a:xfrm>
          <a:prstGeom prst="rect">
            <a:avLst/>
          </a:prstGeom>
          <a:noFill/>
          <a:ln>
            <a:noFill/>
          </a:ln>
        </p:spPr>
      </p:pic>
      <p:pic>
        <p:nvPicPr>
          <p:cNvPr id="8" name="Google Shape;407;p4">
            <a:extLst>
              <a:ext uri="{FF2B5EF4-FFF2-40B4-BE49-F238E27FC236}">
                <a16:creationId xmlns:a16="http://schemas.microsoft.com/office/drawing/2014/main" id="{B7FAB079-4CD1-B807-A64B-B9D9AF5193A8}"/>
              </a:ext>
            </a:extLst>
          </p:cNvPr>
          <p:cNvPicPr preferRelativeResize="0"/>
          <p:nvPr/>
        </p:nvPicPr>
        <p:blipFill rotWithShape="1">
          <a:blip r:embed="rId5">
            <a:alphaModFix/>
          </a:blip>
          <a:srcRect/>
          <a:stretch/>
        </p:blipFill>
        <p:spPr>
          <a:xfrm>
            <a:off x="12636418" y="4525860"/>
            <a:ext cx="451143" cy="445047"/>
          </a:xfrm>
          <a:prstGeom prst="rect">
            <a:avLst/>
          </a:prstGeom>
          <a:noFill/>
          <a:ln>
            <a:noFill/>
          </a:ln>
        </p:spPr>
      </p:pic>
      <p:pic>
        <p:nvPicPr>
          <p:cNvPr id="11" name="Google Shape;407;p4">
            <a:extLst>
              <a:ext uri="{FF2B5EF4-FFF2-40B4-BE49-F238E27FC236}">
                <a16:creationId xmlns:a16="http://schemas.microsoft.com/office/drawing/2014/main" id="{3D58E90A-A4D2-6CE3-E184-64E8F633D425}"/>
              </a:ext>
            </a:extLst>
          </p:cNvPr>
          <p:cNvPicPr preferRelativeResize="0"/>
          <p:nvPr/>
        </p:nvPicPr>
        <p:blipFill rotWithShape="1">
          <a:blip r:embed="rId5">
            <a:alphaModFix/>
          </a:blip>
          <a:srcRect/>
          <a:stretch/>
        </p:blipFill>
        <p:spPr>
          <a:xfrm>
            <a:off x="12546005" y="3219585"/>
            <a:ext cx="451143" cy="445047"/>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397;p4">
            <a:extLst>
              <a:ext uri="{FF2B5EF4-FFF2-40B4-BE49-F238E27FC236}">
                <a16:creationId xmlns:a16="http://schemas.microsoft.com/office/drawing/2014/main" id="{1D16E92F-972C-7A2C-B172-83EED89CE5C9}"/>
              </a:ext>
            </a:extLst>
          </p:cNvPr>
          <p:cNvGraphicFramePr/>
          <p:nvPr/>
        </p:nvGraphicFramePr>
        <p:xfrm>
          <a:off x="5596313" y="2713546"/>
          <a:ext cx="6212324" cy="2556855"/>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39600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VICHADA : Puerto Carreño.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9685182"/>
                  </a:ext>
                </a:extLst>
              </a:tr>
              <a:tr h="745095">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pt-BR" sz="1000" b="0" i="0" u="none" strike="noStrike" kern="1200" baseline="0" dirty="0">
                          <a:solidFill>
                            <a:srgbClr val="000000"/>
                          </a:solidFill>
                          <a:effectLst/>
                          <a:latin typeface="Verdana" panose="020B0604030504040204" pitchFamily="34" charset="0"/>
                          <a:ea typeface="Verdana" panose="020B0604030504040204" pitchFamily="34" charset="0"/>
                        </a:rPr>
                        <a:t>ARAUCA : </a:t>
                      </a:r>
                      <a:r>
                        <a:rPr lang="pt-BR" sz="1000" b="0" i="0" u="none" strike="noStrike" kern="1200" baseline="0" dirty="0" err="1">
                          <a:solidFill>
                            <a:srgbClr val="000000"/>
                          </a:solidFill>
                          <a:effectLst/>
                          <a:latin typeface="Verdana" panose="020B0604030504040204" pitchFamily="34" charset="0"/>
                          <a:ea typeface="Verdana" panose="020B0604030504040204" pitchFamily="34" charset="0"/>
                        </a:rPr>
                        <a:t>Tame</a:t>
                      </a:r>
                      <a:r>
                        <a:rPr lang="pt-BR" sz="1000" b="0" i="0" u="none" strike="noStrike" kern="1200" baseline="0" dirty="0">
                          <a:solidFill>
                            <a:srgbClr val="000000"/>
                          </a:solidFill>
                          <a:effectLst/>
                          <a:latin typeface="Verdana" panose="020B0604030504040204" pitchFamily="34" charset="0"/>
                          <a:ea typeface="Verdana" panose="020B0604030504040204" pitchFamily="34" charset="0"/>
                        </a:rPr>
                        <a:t>.</a:t>
                      </a:r>
                    </a:p>
                    <a:p>
                      <a:pPr algn="just" fontAlgn="b"/>
                      <a:r>
                        <a:rPr lang="pt-BR" sz="1000" b="0" i="0" u="none" strike="noStrike" kern="1200" baseline="0" dirty="0">
                          <a:solidFill>
                            <a:srgbClr val="000000"/>
                          </a:solidFill>
                          <a:effectLst/>
                          <a:latin typeface="Verdana" panose="020B0604030504040204" pitchFamily="34" charset="0"/>
                          <a:ea typeface="Verdana" panose="020B0604030504040204" pitchFamily="34" charset="0"/>
                        </a:rPr>
                        <a:t>CASANARE : Hato </a:t>
                      </a:r>
                      <a:r>
                        <a:rPr lang="pt-BR" sz="1000" b="0" i="0" u="none" strike="noStrike" kern="1200" baseline="0" dirty="0" err="1">
                          <a:solidFill>
                            <a:srgbClr val="000000"/>
                          </a:solidFill>
                          <a:effectLst/>
                          <a:latin typeface="Verdana" panose="020B0604030504040204" pitchFamily="34" charset="0"/>
                          <a:ea typeface="Verdana" panose="020B0604030504040204" pitchFamily="34" charset="0"/>
                        </a:rPr>
                        <a:t>Corozal</a:t>
                      </a:r>
                      <a:r>
                        <a:rPr lang="pt-BR" sz="1000" b="0" i="0" u="none" strike="noStrike" kern="1200" baseline="0" dirty="0">
                          <a:solidFill>
                            <a:srgbClr val="000000"/>
                          </a:solidFill>
                          <a:effectLst/>
                          <a:latin typeface="Verdana" panose="020B0604030504040204" pitchFamily="34" charset="0"/>
                          <a:ea typeface="Verdana" panose="020B0604030504040204" pitchFamily="34" charset="0"/>
                        </a:rPr>
                        <a:t>, Paz De </a:t>
                      </a:r>
                      <a:r>
                        <a:rPr lang="pt-BR" sz="1000" b="0" i="0" u="none" strike="noStrike" kern="1200" baseline="0" dirty="0" err="1">
                          <a:solidFill>
                            <a:srgbClr val="000000"/>
                          </a:solidFill>
                          <a:effectLst/>
                          <a:latin typeface="Verdana" panose="020B0604030504040204" pitchFamily="34" charset="0"/>
                          <a:ea typeface="Verdana" panose="020B0604030504040204" pitchFamily="34" charset="0"/>
                        </a:rPr>
                        <a:t>Ariporo</a:t>
                      </a:r>
                      <a:r>
                        <a:rPr lang="pt-BR" sz="1000" b="0" i="0" u="none" strike="noStrike" kern="1200" baseline="0" dirty="0">
                          <a:solidFill>
                            <a:srgbClr val="000000"/>
                          </a:solidFill>
                          <a:effectLst/>
                          <a:latin typeface="Verdana" panose="020B0604030504040204" pitchFamily="34" charset="0"/>
                          <a:ea typeface="Verdana" panose="020B0604030504040204" pitchFamily="34" charset="0"/>
                        </a:rPr>
                        <a:t>.</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03730788"/>
                  </a:ext>
                </a:extLst>
              </a:tr>
              <a:tr h="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ARAUCA : Arauca, Fortul.</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CASANARE : Trinidad.</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VICHADA : Cumaribo.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8776505"/>
                  </a:ext>
                </a:extLst>
              </a:tr>
            </a:tbl>
          </a:graphicData>
        </a:graphic>
      </p:graphicFrame>
      <p:pic>
        <p:nvPicPr>
          <p:cNvPr id="8" name="Google Shape;450;p7"/>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267108" y="1385756"/>
            <a:ext cx="5092831" cy="5131775"/>
          </a:xfrm>
          <a:prstGeom prst="rect">
            <a:avLst/>
          </a:prstGeom>
          <a:noFill/>
          <a:ln>
            <a:noFill/>
          </a:ln>
        </p:spPr>
      </p:pic>
      <p:graphicFrame>
        <p:nvGraphicFramePr>
          <p:cNvPr id="10" name="Google Shape;397;p4"/>
          <p:cNvGraphicFramePr/>
          <p:nvPr/>
        </p:nvGraphicFramePr>
        <p:xfrm>
          <a:off x="12634696" y="3189066"/>
          <a:ext cx="5991087" cy="1116240"/>
        </p:xfrm>
        <a:graphic>
          <a:graphicData uri="http://schemas.openxmlformats.org/drawingml/2006/table">
            <a:tbl>
              <a:tblPr>
                <a:noFill/>
              </a:tblPr>
              <a:tblGrid>
                <a:gridCol w="791243">
                  <a:extLst>
                    <a:ext uri="{9D8B030D-6E8A-4147-A177-3AD203B41FA5}">
                      <a16:colId xmlns:a16="http://schemas.microsoft.com/office/drawing/2014/main" val="20000"/>
                    </a:ext>
                  </a:extLst>
                </a:gridCol>
                <a:gridCol w="5199844">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l" rtl="0">
                        <a:lnSpc>
                          <a:spcPct val="100000"/>
                        </a:lnSpc>
                        <a:spcBef>
                          <a:spcPts val="0"/>
                        </a:spcBef>
                        <a:spcAft>
                          <a:spcPts val="0"/>
                        </a:spcAft>
                        <a:buClr>
                          <a:srgbClr val="000000"/>
                        </a:buClr>
                        <a:buSzPts val="1100"/>
                        <a:buFont typeface="Arial"/>
                        <a:buNone/>
                      </a:pPr>
                      <a:endParaRPr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META : La Macarena, Uribe.</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9525" cap="flat" cmpd="sng" algn="ctr">
                      <a:noFill/>
                      <a:prstDash val="solid"/>
                      <a:round/>
                      <a:headEnd type="none" w="sm" len="sm"/>
                      <a:tailEnd type="none" w="sm" len="sm"/>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1838164"/>
                  </a:ext>
                </a:extLst>
              </a:tr>
            </a:tbl>
          </a:graphicData>
        </a:graphic>
      </p:graphicFrame>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2975368" cy="37623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ORINOQUÍA</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407;p4"/>
          <p:cNvPicPr preferRelativeResize="0"/>
          <p:nvPr/>
        </p:nvPicPr>
        <p:blipFill rotWithShape="1">
          <a:blip r:embed="rId4">
            <a:alphaModFix/>
          </a:blip>
          <a:srcRect/>
          <a:stretch/>
        </p:blipFill>
        <p:spPr>
          <a:xfrm>
            <a:off x="13224381" y="5318852"/>
            <a:ext cx="451143" cy="445047"/>
          </a:xfrm>
          <a:prstGeom prst="rect">
            <a:avLst/>
          </a:prstGeom>
          <a:noFill/>
          <a:ln>
            <a:noFill/>
          </a:ln>
        </p:spPr>
      </p:pic>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5">
            <a:alphaModFix/>
          </a:blip>
          <a:srcRect/>
          <a:stretch/>
        </p:blipFill>
        <p:spPr>
          <a:xfrm>
            <a:off x="13986551" y="908930"/>
            <a:ext cx="4343194" cy="1266590"/>
          </a:xfrm>
          <a:prstGeom prst="rect">
            <a:avLst/>
          </a:prstGeom>
          <a:noFill/>
          <a:ln>
            <a:noFill/>
          </a:ln>
        </p:spPr>
      </p:pic>
      <p:pic>
        <p:nvPicPr>
          <p:cNvPr id="5" name="Google Shape;406;p4" descr="Recurso 25.png">
            <a:extLst>
              <a:ext uri="{FF2B5EF4-FFF2-40B4-BE49-F238E27FC236}">
                <a16:creationId xmlns:a16="http://schemas.microsoft.com/office/drawing/2014/main" id="{CE886DC7-5FD8-EDDA-C0B4-109FA40650BC}"/>
              </a:ext>
            </a:extLst>
          </p:cNvPr>
          <p:cNvPicPr preferRelativeResize="0"/>
          <p:nvPr/>
        </p:nvPicPr>
        <p:blipFill rotWithShape="1">
          <a:blip r:embed="rId6">
            <a:alphaModFix/>
          </a:blip>
          <a:srcRect/>
          <a:stretch/>
        </p:blipFill>
        <p:spPr>
          <a:xfrm>
            <a:off x="5784173" y="3252408"/>
            <a:ext cx="457200" cy="446694"/>
          </a:xfrm>
          <a:prstGeom prst="rect">
            <a:avLst/>
          </a:prstGeom>
          <a:noFill/>
          <a:ln>
            <a:noFill/>
          </a:ln>
        </p:spPr>
      </p:pic>
      <p:pic>
        <p:nvPicPr>
          <p:cNvPr id="4" name="Google Shape;400;p4">
            <a:extLst>
              <a:ext uri="{FF2B5EF4-FFF2-40B4-BE49-F238E27FC236}">
                <a16:creationId xmlns:a16="http://schemas.microsoft.com/office/drawing/2014/main" id="{ACA8CEE2-C8FF-5AFC-37F9-1F8E0EA4C6A5}"/>
              </a:ext>
            </a:extLst>
          </p:cNvPr>
          <p:cNvPicPr preferRelativeResize="0"/>
          <p:nvPr/>
        </p:nvPicPr>
        <p:blipFill rotWithShape="1">
          <a:blip r:embed="rId7">
            <a:alphaModFix/>
          </a:blip>
          <a:srcRect/>
          <a:stretch/>
        </p:blipFill>
        <p:spPr>
          <a:xfrm>
            <a:off x="5784173" y="4692658"/>
            <a:ext cx="457200" cy="446694"/>
          </a:xfrm>
          <a:prstGeom prst="rect">
            <a:avLst/>
          </a:prstGeom>
          <a:noFill/>
          <a:ln>
            <a:noFill/>
          </a:ln>
        </p:spPr>
      </p:pic>
      <p:pic>
        <p:nvPicPr>
          <p:cNvPr id="6" name="Google Shape;407;p4">
            <a:extLst>
              <a:ext uri="{FF2B5EF4-FFF2-40B4-BE49-F238E27FC236}">
                <a16:creationId xmlns:a16="http://schemas.microsoft.com/office/drawing/2014/main" id="{DEE6D8F4-0491-21A6-8045-FF4AE92F29C6}"/>
              </a:ext>
            </a:extLst>
          </p:cNvPr>
          <p:cNvPicPr preferRelativeResize="0"/>
          <p:nvPr/>
        </p:nvPicPr>
        <p:blipFill rotWithShape="1">
          <a:blip r:embed="rId4">
            <a:alphaModFix/>
          </a:blip>
          <a:srcRect/>
          <a:stretch/>
        </p:blipFill>
        <p:spPr>
          <a:xfrm>
            <a:off x="5787202" y="3961367"/>
            <a:ext cx="451143" cy="445047"/>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AFA4155C-E2B3-A82C-C3B2-7C0D733A78F4}"/>
              </a:ext>
            </a:extLst>
          </p:cNvPr>
          <p:cNvGraphicFramePr/>
          <p:nvPr/>
        </p:nvGraphicFramePr>
        <p:xfrm>
          <a:off x="12772386" y="3693656"/>
          <a:ext cx="6212324" cy="1127040"/>
        </p:xfrm>
        <a:graphic>
          <a:graphicData uri="http://schemas.openxmlformats.org/drawingml/2006/table">
            <a:tbl>
              <a:tblPr>
                <a:noFill/>
              </a:tblPr>
              <a:tblGrid>
                <a:gridCol w="820462">
                  <a:extLst>
                    <a:ext uri="{9D8B030D-6E8A-4147-A177-3AD203B41FA5}">
                      <a16:colId xmlns:a16="http://schemas.microsoft.com/office/drawing/2014/main" val="20000"/>
                    </a:ext>
                  </a:extLst>
                </a:gridCol>
                <a:gridCol w="5391862">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30800">
                <a:tc>
                  <a:txBody>
                    <a:bodyPr/>
                    <a:lstStyle/>
                    <a:p>
                      <a:pPr marL="0" marR="0" lvl="0" indent="0" algn="ctr" rtl="0">
                        <a:lnSpc>
                          <a:spcPct val="107000"/>
                        </a:lnSpc>
                        <a:spcBef>
                          <a:spcPts val="0"/>
                        </a:spcBef>
                        <a:spcAft>
                          <a:spcPts val="0"/>
                        </a:spcAft>
                        <a:buClr>
                          <a:srgbClr val="000000"/>
                        </a:buClr>
                        <a:buSzPts val="1100"/>
                        <a:buFont typeface="Arial"/>
                        <a:buNone/>
                      </a:pPr>
                      <a:endParaRPr lang="es-CO"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GUAVIARE : San José Del Guaviare.</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318954"/>
                  </a:ext>
                </a:extLst>
              </a:tr>
            </a:tbl>
          </a:graphicData>
        </a:graphic>
      </p:graphicFrame>
      <p:pic>
        <p:nvPicPr>
          <p:cNvPr id="9" name="Google Shape;463;p8"/>
          <p:cNvPicPr preferRelativeResize="0"/>
          <p:nvPr/>
        </p:nvPicPr>
        <p:blipFill>
          <a:blip r:embed="rId2" r:link="rId3" cstate="print">
            <a:extLst>
              <a:ext uri="{28A0092B-C50C-407E-A947-70E740481C1C}">
                <a14:useLocalDpi xmlns:a14="http://schemas.microsoft.com/office/drawing/2010/main" val="0"/>
              </a:ext>
            </a:extLst>
          </a:blip>
          <a:srcRect/>
          <a:stretch>
            <a:fillRect/>
          </a:stretch>
        </p:blipFill>
        <p:spPr>
          <a:xfrm>
            <a:off x="413790" y="1265235"/>
            <a:ext cx="4810504" cy="502096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REGIÓN AMAZONIA</a:t>
            </a:r>
            <a:endParaRPr lang="es-MX" sz="2000" b="1" dirty="0">
              <a:solidFill>
                <a:srgbClr val="C00000"/>
              </a:solidFill>
              <a:latin typeface="Verdana" panose="020B0604030504040204" pitchFamily="34" charset="0"/>
              <a:ea typeface="Verdana" panose="020B0604030504040204" pitchFamily="34" charset="0"/>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13972501" y="3824620"/>
            <a:ext cx="457200" cy="445047"/>
          </a:xfrm>
          <a:prstGeom prst="rect">
            <a:avLst/>
          </a:prstGeom>
          <a:noFill/>
          <a:ln>
            <a:noFill/>
          </a:ln>
        </p:spPr>
      </p:pic>
      <p:pic>
        <p:nvPicPr>
          <p:cNvPr id="3" name="Google Shape;204;p4">
            <a:extLst>
              <a:ext uri="{FF2B5EF4-FFF2-40B4-BE49-F238E27FC236}">
                <a16:creationId xmlns:a16="http://schemas.microsoft.com/office/drawing/2014/main" id="{6A1A4484-F104-56A8-5F16-51862D82BA6B}"/>
              </a:ext>
            </a:extLst>
          </p:cNvPr>
          <p:cNvPicPr preferRelativeResize="0"/>
          <p:nvPr/>
        </p:nvPicPr>
        <p:blipFill rotWithShape="1">
          <a:blip r:embed="rId6">
            <a:alphaModFix/>
          </a:blip>
          <a:srcRect/>
          <a:stretch/>
        </p:blipFill>
        <p:spPr>
          <a:xfrm>
            <a:off x="13069654" y="697601"/>
            <a:ext cx="4343194" cy="1266590"/>
          </a:xfrm>
          <a:prstGeom prst="rect">
            <a:avLst/>
          </a:prstGeom>
          <a:noFill/>
          <a:ln>
            <a:noFill/>
          </a:ln>
        </p:spPr>
      </p:pic>
      <p:pic>
        <p:nvPicPr>
          <p:cNvPr id="6" name="Google Shape;204;p4">
            <a:extLst>
              <a:ext uri="{FF2B5EF4-FFF2-40B4-BE49-F238E27FC236}">
                <a16:creationId xmlns:a16="http://schemas.microsoft.com/office/drawing/2014/main" id="{8A1898D2-D56A-EBE6-E5F4-A9BB0AF84AD0}"/>
              </a:ext>
            </a:extLst>
          </p:cNvPr>
          <p:cNvPicPr preferRelativeResize="0"/>
          <p:nvPr/>
        </p:nvPicPr>
        <p:blipFill rotWithShape="1">
          <a:blip r:embed="rId6">
            <a:alphaModFix/>
          </a:blip>
          <a:srcRect/>
          <a:stretch/>
        </p:blipFill>
        <p:spPr>
          <a:xfrm>
            <a:off x="13858461" y="5557363"/>
            <a:ext cx="4343194" cy="1266590"/>
          </a:xfrm>
          <a:prstGeom prst="rect">
            <a:avLst/>
          </a:prstGeom>
          <a:noFill/>
          <a:ln>
            <a:noFill/>
          </a:ln>
        </p:spPr>
      </p:pic>
      <p:pic>
        <p:nvPicPr>
          <p:cNvPr id="10" name="Google Shape;400;p4">
            <a:extLst>
              <a:ext uri="{FF2B5EF4-FFF2-40B4-BE49-F238E27FC236}">
                <a16:creationId xmlns:a16="http://schemas.microsoft.com/office/drawing/2014/main" id="{5436FAB7-9D2A-566B-7514-40BAA64A9ACE}"/>
              </a:ext>
            </a:extLst>
          </p:cNvPr>
          <p:cNvPicPr preferRelativeResize="0"/>
          <p:nvPr/>
        </p:nvPicPr>
        <p:blipFill rotWithShape="1">
          <a:blip r:embed="rId7">
            <a:alphaModFix/>
          </a:blip>
          <a:srcRect/>
          <a:stretch/>
        </p:blipFill>
        <p:spPr>
          <a:xfrm>
            <a:off x="13837746" y="2232990"/>
            <a:ext cx="457200" cy="446694"/>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5">
            <a:alphaModFix/>
          </a:blip>
          <a:srcRect/>
          <a:stretch/>
        </p:blipFill>
        <p:spPr>
          <a:xfrm>
            <a:off x="12974799" y="2524433"/>
            <a:ext cx="457200" cy="445047"/>
          </a:xfrm>
          <a:prstGeom prst="rect">
            <a:avLst/>
          </a:prstGeom>
          <a:noFill/>
          <a:ln>
            <a:noFill/>
          </a:ln>
        </p:spPr>
      </p:pic>
      <p:pic>
        <p:nvPicPr>
          <p:cNvPr id="7" name="Google Shape;406;p4" descr="Recurso 25.png">
            <a:extLst>
              <a:ext uri="{FF2B5EF4-FFF2-40B4-BE49-F238E27FC236}">
                <a16:creationId xmlns:a16="http://schemas.microsoft.com/office/drawing/2014/main" id="{2B948634-4471-6079-D183-663DBAC61952}"/>
              </a:ext>
            </a:extLst>
          </p:cNvPr>
          <p:cNvPicPr preferRelativeResize="0"/>
          <p:nvPr/>
        </p:nvPicPr>
        <p:blipFill rotWithShape="1">
          <a:blip r:embed="rId4">
            <a:alphaModFix/>
          </a:blip>
          <a:srcRect/>
          <a:stretch/>
        </p:blipFill>
        <p:spPr>
          <a:xfrm>
            <a:off x="13203399" y="4335127"/>
            <a:ext cx="457200" cy="446694"/>
          </a:xfrm>
          <a:prstGeom prst="rect">
            <a:avLst/>
          </a:prstGeom>
          <a:noFill/>
          <a:ln>
            <a:noFill/>
          </a:ln>
        </p:spPr>
      </p:pic>
      <p:pic>
        <p:nvPicPr>
          <p:cNvPr id="13" name="Google Shape;400;p4">
            <a:extLst>
              <a:ext uri="{FF2B5EF4-FFF2-40B4-BE49-F238E27FC236}">
                <a16:creationId xmlns:a16="http://schemas.microsoft.com/office/drawing/2014/main" id="{8900D294-6D0E-86EF-3A42-9AC1BC11A0A4}"/>
              </a:ext>
            </a:extLst>
          </p:cNvPr>
          <p:cNvPicPr preferRelativeResize="0"/>
          <p:nvPr/>
        </p:nvPicPr>
        <p:blipFill rotWithShape="1">
          <a:blip r:embed="rId7">
            <a:alphaModFix/>
          </a:blip>
          <a:srcRect/>
          <a:stretch/>
        </p:blipFill>
        <p:spPr>
          <a:xfrm>
            <a:off x="12981342" y="4257176"/>
            <a:ext cx="457200" cy="446694"/>
          </a:xfrm>
          <a:prstGeom prst="rect">
            <a:avLst/>
          </a:prstGeom>
          <a:noFill/>
          <a:ln>
            <a:noFill/>
          </a:ln>
        </p:spPr>
      </p:pic>
      <p:pic>
        <p:nvPicPr>
          <p:cNvPr id="12" name="Google Shape;204;p4">
            <a:extLst>
              <a:ext uri="{FF2B5EF4-FFF2-40B4-BE49-F238E27FC236}">
                <a16:creationId xmlns:a16="http://schemas.microsoft.com/office/drawing/2014/main" id="{EBE851BA-50C6-A7F5-DB24-C5F51AA10983}"/>
              </a:ext>
            </a:extLst>
          </p:cNvPr>
          <p:cNvPicPr preferRelativeResize="0"/>
          <p:nvPr/>
        </p:nvPicPr>
        <p:blipFill rotWithShape="1">
          <a:blip r:embed="rId6">
            <a:alphaModFix/>
          </a:blip>
          <a:srcRect/>
          <a:stretch/>
        </p:blipFill>
        <p:spPr>
          <a:xfrm>
            <a:off x="5858778" y="3082313"/>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uadroTexto 21"/>
          <p:cNvSpPr txBox="1"/>
          <p:nvPr/>
        </p:nvSpPr>
        <p:spPr>
          <a:xfrm>
            <a:off x="4069633" y="114381"/>
            <a:ext cx="4143264" cy="461665"/>
          </a:xfrm>
          <a:prstGeom prst="rect">
            <a:avLst/>
          </a:prstGeom>
          <a:solidFill>
            <a:srgbClr val="27539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prstClr val="white"/>
                </a:solidFill>
                <a:effectLst/>
                <a:uLnTx/>
                <a:uFillTx/>
                <a:latin typeface="Calibri" panose="020F0502020204030204"/>
                <a:ea typeface="+mn-ea"/>
                <a:cs typeface="+mn-cs"/>
              </a:rPr>
              <a:t>Estado de los Embalses</a:t>
            </a:r>
            <a:endParaRPr kumimoji="0" lang="es-E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Imagen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769320"/>
            <a:ext cx="4517679" cy="5974299"/>
          </a:xfrm>
          <a:prstGeom prst="rect">
            <a:avLst/>
          </a:prstGeom>
        </p:spPr>
      </p:pic>
      <p:sp>
        <p:nvSpPr>
          <p:cNvPr id="25" name="CuadroTexto 24"/>
          <p:cNvSpPr txBox="1"/>
          <p:nvPr/>
        </p:nvSpPr>
        <p:spPr>
          <a:xfrm>
            <a:off x="4663440" y="769320"/>
            <a:ext cx="7193280" cy="323165"/>
          </a:xfrm>
          <a:prstGeom prst="rect">
            <a:avLst/>
          </a:prstGeom>
          <a:solidFill>
            <a:schemeClr val="accent1"/>
          </a:solidFill>
        </p:spPr>
        <p:txBody>
          <a:bodyPr wrap="square" lIns="36000" tIns="0" rIns="36000" bIns="0" rtlCol="0" anchor="ctr" anchorCtr="1">
            <a:spAutoFit/>
          </a:bodyPr>
          <a:lstStyle/>
          <a:p>
            <a:pPr marL="0" marR="28575" lvl="0" indent="0" algn="just" defTabSz="914400" rtl="0" eaLnBrk="1" fontAlgn="auto" latinLnBrk="0" hangingPunct="1">
              <a:lnSpc>
                <a:spcPct val="100000"/>
              </a:lnSpc>
              <a:spcBef>
                <a:spcPts val="0"/>
              </a:spcBef>
              <a:spcAft>
                <a:spcPts val="0"/>
              </a:spcAft>
              <a:buClrTx/>
              <a:buSzTx/>
              <a:buFontTx/>
              <a:buNone/>
              <a:tabLst>
                <a:tab pos="1170305" algn="l"/>
                <a:tab pos="7658100" algn="ctr"/>
                <a:tab pos="7658100" algn="ctr"/>
              </a:tabLst>
              <a:defRPr/>
            </a:pP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A continuación, se relaciona el volumen útil diario de los principales embalses del país (expresado en porcentaje), de acuerdo con la información reportada por </a:t>
            </a:r>
            <a:r>
              <a:rPr kumimoji="0" lang="es-MX" sz="1050" b="1"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XM S.A. E.S.P</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ArialNarrow"/>
              </a:rPr>
              <a:t> en la siguiente dirección electrónica</a:t>
            </a:r>
            <a:r>
              <a:rPr kumimoji="0" lang="es-MX" sz="1050" b="0" i="0" u="none" strike="noStrike" kern="1200" cap="none" spc="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 </a:t>
            </a:r>
            <a:r>
              <a:rPr kumimoji="0" lang="es-MX" sz="1050" b="0" i="0" u="sng" strike="noStrike" kern="1200" cap="none" spc="-30" normalizeH="0" baseline="0" noProof="0" dirty="0">
                <a:ln>
                  <a:noFill/>
                </a:ln>
                <a:solidFill>
                  <a:prstClr val="white"/>
                </a:solidFill>
                <a:effectLst/>
                <a:uLnTx/>
                <a:uFillTx/>
                <a:latin typeface="Arial Narrow" panose="020B0606020202030204" pitchFamily="34" charset="0"/>
                <a:ea typeface="Cambria" panose="02040503050406030204" pitchFamily="18" charset="0"/>
                <a:cs typeface="Verdana" panose="020B0604030504040204" pitchFamily="34" charset="0"/>
              </a:rPr>
              <a:t>https://ido.xm.com.co/ido/SitePages/hidrologia.aspx?q=reservas</a:t>
            </a:r>
            <a:endParaRPr kumimoji="0" lang="es-CO" sz="1050" b="0" i="0" u="none" strike="noStrike" kern="1200" cap="none" spc="-30" normalizeH="0" baseline="0" noProof="0" dirty="0">
              <a:ln>
                <a:noFill/>
              </a:ln>
              <a:solidFill>
                <a:prstClr val="white"/>
              </a:solidFill>
              <a:effectLst/>
              <a:uLnTx/>
              <a:uFillTx/>
              <a:latin typeface="Calibri" panose="020F0502020204030204"/>
              <a:ea typeface="Cambria" panose="02040503050406030204" pitchFamily="18" charset="0"/>
              <a:cs typeface="Calibri" panose="020F0502020204030204" pitchFamily="34" charset="0"/>
            </a:endParaRPr>
          </a:p>
        </p:txBody>
      </p:sp>
      <p:pic>
        <p:nvPicPr>
          <p:cNvPr id="2" name="Imagen 1">
            <a:extLst>
              <a:ext uri="{FF2B5EF4-FFF2-40B4-BE49-F238E27FC236}">
                <a16:creationId xmlns:a16="http://schemas.microsoft.com/office/drawing/2014/main" id="{68C172A8-448E-DF5F-6160-7D5D739B40F6}"/>
              </a:ext>
            </a:extLst>
          </p:cNvPr>
          <p:cNvPicPr>
            <a:picLocks noChangeAspect="1"/>
          </p:cNvPicPr>
          <p:nvPr/>
        </p:nvPicPr>
        <p:blipFill>
          <a:blip r:embed="rId4"/>
          <a:stretch>
            <a:fillRect/>
          </a:stretch>
        </p:blipFill>
        <p:spPr>
          <a:xfrm>
            <a:off x="4663439" y="1089990"/>
            <a:ext cx="7193281" cy="5653629"/>
          </a:xfrm>
          <a:prstGeom prst="rect">
            <a:avLst/>
          </a:prstGeom>
        </p:spPr>
      </p:pic>
    </p:spTree>
    <p:extLst>
      <p:ext uri="{BB962C8B-B14F-4D97-AF65-F5344CB8AC3E}">
        <p14:creationId xmlns:p14="http://schemas.microsoft.com/office/powerpoint/2010/main" val="23639737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CO" sz="2000" b="1" dirty="0">
                <a:solidFill>
                  <a:srgbClr val="C00000"/>
                </a:solidFill>
                <a:latin typeface="Verdana" panose="020B0604030504040204" pitchFamily="34" charset="0"/>
                <a:ea typeface="Verdana" panose="020B0604030504040204" pitchFamily="34" charset="0"/>
              </a:rPr>
              <a:t>DEFINICIONES Y RECOMENDACIONES</a:t>
            </a:r>
            <a:endParaRPr lang="es-MX" sz="2000" b="1" dirty="0">
              <a:solidFill>
                <a:srgbClr val="C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52547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1411218" y="3235992"/>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0" name="Google Shape;3712;p49">
            <a:extLst>
              <a:ext uri="{FF2B5EF4-FFF2-40B4-BE49-F238E27FC236}">
                <a16:creationId xmlns:a16="http://schemas.microsoft.com/office/drawing/2014/main" id="{8037481F-6FD6-B0DA-13B6-747BB74DFC10}"/>
              </a:ext>
            </a:extLst>
          </p:cNvPr>
          <p:cNvGrpSpPr>
            <a:grpSpLocks/>
          </p:cNvGrpSpPr>
          <p:nvPr/>
        </p:nvGrpSpPr>
        <p:grpSpPr bwMode="auto">
          <a:xfrm>
            <a:off x="-4181264" y="3306371"/>
            <a:ext cx="1270000" cy="471487"/>
            <a:chOff x="12849266" y="5857985"/>
            <a:chExt cx="1327216" cy="471600"/>
          </a:xfrm>
        </p:grpSpPr>
        <p:pic>
          <p:nvPicPr>
            <p:cNvPr id="511023" name="Google Shape;3713;p49" descr="Recurso 23.png">
              <a:extLst>
                <a:ext uri="{FF2B5EF4-FFF2-40B4-BE49-F238E27FC236}">
                  <a16:creationId xmlns:a16="http://schemas.microsoft.com/office/drawing/2014/main" id="{E87EFC8A-C8F0-1DD4-8F27-91EBA60D89F8}"/>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5857985"/>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24" name="Google Shape;3714;p49">
              <a:extLst>
                <a:ext uri="{FF2B5EF4-FFF2-40B4-BE49-F238E27FC236}">
                  <a16:creationId xmlns:a16="http://schemas.microsoft.com/office/drawing/2014/main" id="{90759AC9-F9B3-0B3E-0FC1-DADA128920D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Google Shape;3715;p49">
              <a:extLst>
                <a:ext uri="{FF2B5EF4-FFF2-40B4-BE49-F238E27FC236}">
                  <a16:creationId xmlns:a16="http://schemas.microsoft.com/office/drawing/2014/main" id="{861B7298-9A78-5920-82D3-0701853E8230}"/>
                </a:ext>
              </a:extLst>
            </p:cNvPr>
            <p:cNvSpPr/>
            <p:nvPr/>
          </p:nvSpPr>
          <p:spPr>
            <a:xfrm>
              <a:off x="13320428" y="5937379"/>
              <a:ext cx="763149" cy="292170"/>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Hasta 30 de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srgbClr val="FFFFFF"/>
                  </a:solidFill>
                  <a:effectLst/>
                  <a:uLnTx/>
                  <a:uFillTx/>
                  <a:latin typeface="Arial Narrow"/>
                  <a:ea typeface="Arial Narrow"/>
                  <a:cs typeface="Arial Narrow"/>
                  <a:sym typeface="Arial Narrow"/>
                </a:rPr>
                <a:t>septiembre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4274279" y="4455087"/>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8619" y="1851906"/>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738;p49">
            <a:extLst>
              <a:ext uri="{FF2B5EF4-FFF2-40B4-BE49-F238E27FC236}">
                <a16:creationId xmlns:a16="http://schemas.microsoft.com/office/drawing/2014/main" id="{1CDEC736-7BF4-0B80-98C8-2BCDE28F1003}"/>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4649" y="3818097"/>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oogle Shape;3716;p49">
            <a:extLst>
              <a:ext uri="{FF2B5EF4-FFF2-40B4-BE49-F238E27FC236}">
                <a16:creationId xmlns:a16="http://schemas.microsoft.com/office/drawing/2014/main" id="{763C95DF-F9DD-856C-0988-8F90993EEC06}"/>
              </a:ext>
            </a:extLst>
          </p:cNvPr>
          <p:cNvGrpSpPr>
            <a:grpSpLocks/>
          </p:cNvGrpSpPr>
          <p:nvPr/>
        </p:nvGrpSpPr>
        <p:grpSpPr bwMode="auto">
          <a:xfrm>
            <a:off x="-2799460" y="3248331"/>
            <a:ext cx="1509843" cy="527050"/>
            <a:chOff x="12849266" y="7856751"/>
            <a:chExt cx="1482275" cy="452051"/>
          </a:xfrm>
        </p:grpSpPr>
        <p:pic>
          <p:nvPicPr>
            <p:cNvPr id="47" name="Google Shape;3717;p49" descr="Recurso 23.png">
              <a:extLst>
                <a:ext uri="{FF2B5EF4-FFF2-40B4-BE49-F238E27FC236}">
                  <a16:creationId xmlns:a16="http://schemas.microsoft.com/office/drawing/2014/main" id="{268E7995-2CF3-9B16-2E01-120E791423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718;p49">
              <a:extLst>
                <a:ext uri="{FF2B5EF4-FFF2-40B4-BE49-F238E27FC236}">
                  <a16:creationId xmlns:a16="http://schemas.microsoft.com/office/drawing/2014/main" id="{F85D282D-B8EF-001F-44E5-F72974CC6AAF}"/>
                </a:ext>
              </a:extLst>
            </p:cNvPr>
            <p:cNvSpPr/>
            <p:nvPr/>
          </p:nvSpPr>
          <p:spPr>
            <a:xfrm>
              <a:off x="12849266" y="7859474"/>
              <a:ext cx="450410" cy="449328"/>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3719;p49">
              <a:extLst>
                <a:ext uri="{FF2B5EF4-FFF2-40B4-BE49-F238E27FC236}">
                  <a16:creationId xmlns:a16="http://schemas.microsoft.com/office/drawing/2014/main" id="{68E97CDF-D557-0389-DE07-AD8B328FF5D2}"/>
                </a:ext>
              </a:extLst>
            </p:cNvPr>
            <p:cNvSpPr/>
            <p:nvPr/>
          </p:nvSpPr>
          <p:spPr>
            <a:xfrm>
              <a:off x="13307468" y="7881260"/>
              <a:ext cx="1024073" cy="336905"/>
            </a:xfrm>
            <a:prstGeom prst="rect">
              <a:avLst/>
            </a:prstGeom>
            <a:noFill/>
            <a:ln>
              <a:noFill/>
            </a:ln>
          </p:spPr>
          <p:txBody>
            <a:bodyPr spcFirstLastPara="1"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22 – 28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2,4 m – 3,0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1000" name="Google Shape;3720;p49">
            <a:extLst>
              <a:ext uri="{FF2B5EF4-FFF2-40B4-BE49-F238E27FC236}">
                <a16:creationId xmlns:a16="http://schemas.microsoft.com/office/drawing/2014/main" id="{06DF3504-1A02-DB21-5495-8B82C2027855}"/>
              </a:ext>
            </a:extLst>
          </p:cNvPr>
          <p:cNvGrpSpPr>
            <a:grpSpLocks/>
          </p:cNvGrpSpPr>
          <p:nvPr/>
        </p:nvGrpSpPr>
        <p:grpSpPr bwMode="auto">
          <a:xfrm>
            <a:off x="-2854303" y="3801565"/>
            <a:ext cx="1404941" cy="472061"/>
            <a:chOff x="12804553" y="7188471"/>
            <a:chExt cx="1372570" cy="451114"/>
          </a:xfrm>
        </p:grpSpPr>
        <p:sp>
          <p:nvSpPr>
            <p:cNvPr id="511001" name="Google Shape;3721;p49">
              <a:extLst>
                <a:ext uri="{FF2B5EF4-FFF2-40B4-BE49-F238E27FC236}">
                  <a16:creationId xmlns:a16="http://schemas.microsoft.com/office/drawing/2014/main" id="{F0E35AB6-2E78-C7A7-C2AF-07F250DAE17C}"/>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1002" name="Google Shape;3722;p49">
              <a:extLst>
                <a:ext uri="{FF2B5EF4-FFF2-40B4-BE49-F238E27FC236}">
                  <a16:creationId xmlns:a16="http://schemas.microsoft.com/office/drawing/2014/main" id="{107E5353-5976-FB4F-C5BE-8A25F6747364}"/>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1003" name="Google Shape;3723;p49">
              <a:extLst>
                <a:ext uri="{FF2B5EF4-FFF2-40B4-BE49-F238E27FC236}">
                  <a16:creationId xmlns:a16="http://schemas.microsoft.com/office/drawing/2014/main" id="{097F4F18-3683-C824-1FB4-3D29378DB5BF}"/>
                </a:ext>
              </a:extLst>
            </p:cNvPr>
            <p:cNvSpPr/>
            <p:nvPr/>
          </p:nvSpPr>
          <p:spPr>
            <a:xfrm>
              <a:off x="13275098" y="721945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19 – 21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2,3 – 2,8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1004" name="Grupo 511003">
            <a:extLst>
              <a:ext uri="{FF2B5EF4-FFF2-40B4-BE49-F238E27FC236}">
                <a16:creationId xmlns:a16="http://schemas.microsoft.com/office/drawing/2014/main" id="{1CAEB477-25A2-20D9-C6F6-DA43FDA1CB42}"/>
              </a:ext>
            </a:extLst>
          </p:cNvPr>
          <p:cNvGrpSpPr/>
          <p:nvPr/>
        </p:nvGrpSpPr>
        <p:grpSpPr>
          <a:xfrm>
            <a:off x="-4240437" y="3863841"/>
            <a:ext cx="1308344" cy="471487"/>
            <a:chOff x="4466186" y="4500860"/>
            <a:chExt cx="1308344" cy="471487"/>
          </a:xfrm>
        </p:grpSpPr>
        <p:grpSp>
          <p:nvGrpSpPr>
            <p:cNvPr id="511005" name="Grupo 511004">
              <a:extLst>
                <a:ext uri="{FF2B5EF4-FFF2-40B4-BE49-F238E27FC236}">
                  <a16:creationId xmlns:a16="http://schemas.microsoft.com/office/drawing/2014/main" id="{2A0E956E-7EF6-9AF6-1FC2-45F928320C54}"/>
                </a:ext>
              </a:extLst>
            </p:cNvPr>
            <p:cNvGrpSpPr/>
            <p:nvPr/>
          </p:nvGrpSpPr>
          <p:grpSpPr>
            <a:xfrm>
              <a:off x="4673032" y="4500866"/>
              <a:ext cx="1068111" cy="447680"/>
              <a:chOff x="4917038" y="4995859"/>
              <a:chExt cx="931312" cy="307185"/>
            </a:xfrm>
          </p:grpSpPr>
          <p:sp>
            <p:nvSpPr>
              <p:cNvPr id="511009" name="Diagrama de flujo: retraso 511008">
                <a:extLst>
                  <a:ext uri="{FF2B5EF4-FFF2-40B4-BE49-F238E27FC236}">
                    <a16:creationId xmlns:a16="http://schemas.microsoft.com/office/drawing/2014/main" id="{9B13D68D-BCE0-45D4-FA69-E52EA87058AC}"/>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1010" name="Rectángulo 511009">
                <a:extLst>
                  <a:ext uri="{FF2B5EF4-FFF2-40B4-BE49-F238E27FC236}">
                    <a16:creationId xmlns:a16="http://schemas.microsoft.com/office/drawing/2014/main" id="{6CCD08F9-D931-DD7E-7B45-0F4EB31538E4}"/>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11006" name="Google Shape;3712;p49">
              <a:extLst>
                <a:ext uri="{FF2B5EF4-FFF2-40B4-BE49-F238E27FC236}">
                  <a16:creationId xmlns:a16="http://schemas.microsoft.com/office/drawing/2014/main" id="{9841E4DD-BFD5-95F7-B9AB-B8B807650292}"/>
                </a:ext>
              </a:extLst>
            </p:cNvPr>
            <p:cNvGrpSpPr>
              <a:grpSpLocks/>
            </p:cNvGrpSpPr>
            <p:nvPr/>
          </p:nvGrpSpPr>
          <p:grpSpPr bwMode="auto">
            <a:xfrm>
              <a:off x="4466186" y="4500860"/>
              <a:ext cx="1308344" cy="471487"/>
              <a:chOff x="12849264" y="5857985"/>
              <a:chExt cx="1234313" cy="471600"/>
            </a:xfrm>
          </p:grpSpPr>
          <p:pic>
            <p:nvPicPr>
              <p:cNvPr id="511007" name="Google Shape;3714;p49">
                <a:extLst>
                  <a:ext uri="{FF2B5EF4-FFF2-40B4-BE49-F238E27FC236}">
                    <a16:creationId xmlns:a16="http://schemas.microsoft.com/office/drawing/2014/main" id="{3BFC6D88-081D-3C73-A767-4847CD959AE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08" name="Google Shape;3715;p49">
                <a:extLst>
                  <a:ext uri="{FF2B5EF4-FFF2-40B4-BE49-F238E27FC236}">
                    <a16:creationId xmlns:a16="http://schemas.microsoft.com/office/drawing/2014/main" id="{9CC7D8A3-A05C-4F9C-9336-9B3A44929546}"/>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18</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Febrero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grpSp>
        <p:nvGrpSpPr>
          <p:cNvPr id="6" name="Google Shape;3696;p48">
            <a:extLst>
              <a:ext uri="{FF2B5EF4-FFF2-40B4-BE49-F238E27FC236}">
                <a16:creationId xmlns:a16="http://schemas.microsoft.com/office/drawing/2014/main" id="{EA52DB04-98C3-73F3-9B32-3375993089A2}"/>
              </a:ext>
            </a:extLst>
          </p:cNvPr>
          <p:cNvGrpSpPr>
            <a:grpSpLocks/>
          </p:cNvGrpSpPr>
          <p:nvPr/>
        </p:nvGrpSpPr>
        <p:grpSpPr bwMode="auto">
          <a:xfrm>
            <a:off x="-2831635" y="4340477"/>
            <a:ext cx="1392237" cy="500062"/>
            <a:chOff x="12717919" y="6530147"/>
            <a:chExt cx="1354712" cy="421879"/>
          </a:xfrm>
        </p:grpSpPr>
        <p:pic>
          <p:nvPicPr>
            <p:cNvPr id="7" name="Google Shape;3697;p48">
              <a:extLst>
                <a:ext uri="{FF2B5EF4-FFF2-40B4-BE49-F238E27FC236}">
                  <a16:creationId xmlns:a16="http://schemas.microsoft.com/office/drawing/2014/main" id="{91E8DD55-0A8A-3FC8-323D-3F0F2225200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D74BA446-D81B-82D0-A8FD-A3B394E36F1D}"/>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9" name="Google Shape;3699;p48">
              <a:extLst>
                <a:ext uri="{FF2B5EF4-FFF2-40B4-BE49-F238E27FC236}">
                  <a16:creationId xmlns:a16="http://schemas.microsoft.com/office/drawing/2014/main" id="{12E1E53C-15B7-A1B3-A862-5AE2530B4079}"/>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1,7 – 2,3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 name="Google Shape;3653;p48">
            <a:extLst>
              <a:ext uri="{FF2B5EF4-FFF2-40B4-BE49-F238E27FC236}">
                <a16:creationId xmlns:a16="http://schemas.microsoft.com/office/drawing/2014/main" id="{54F91D36-45C5-AAA9-DFA3-9B25274C6DBF}"/>
              </a:ext>
            </a:extLst>
          </p:cNvPr>
          <p:cNvGrpSpPr>
            <a:grpSpLocks/>
          </p:cNvGrpSpPr>
          <p:nvPr/>
        </p:nvGrpSpPr>
        <p:grpSpPr bwMode="auto">
          <a:xfrm>
            <a:off x="-1397563" y="4365875"/>
            <a:ext cx="1265238" cy="447677"/>
            <a:chOff x="12854781" y="2471055"/>
            <a:chExt cx="1308063" cy="450002"/>
          </a:xfrm>
        </p:grpSpPr>
        <p:pic>
          <p:nvPicPr>
            <p:cNvPr id="4" name="Google Shape;3654;p48">
              <a:extLst>
                <a:ext uri="{FF2B5EF4-FFF2-40B4-BE49-F238E27FC236}">
                  <a16:creationId xmlns:a16="http://schemas.microsoft.com/office/drawing/2014/main" id="{FBD4E4AE-CEB2-A293-2499-765EF0C28C3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3655;p48">
              <a:extLst>
                <a:ext uri="{FF2B5EF4-FFF2-40B4-BE49-F238E27FC236}">
                  <a16:creationId xmlns:a16="http://schemas.microsoft.com/office/drawing/2014/main" id="{DDAF24EF-6425-51A3-ADBA-4B360490C733}"/>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4" name="Google Shape;3656;p48">
              <a:extLst>
                <a:ext uri="{FF2B5EF4-FFF2-40B4-BE49-F238E27FC236}">
                  <a16:creationId xmlns:a16="http://schemas.microsoft.com/office/drawing/2014/main" id="{42425027-C190-5D72-B209-FCB4EBDB3EA6}"/>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1" name="Google Shape;3720;p49">
            <a:extLst>
              <a:ext uri="{FF2B5EF4-FFF2-40B4-BE49-F238E27FC236}">
                <a16:creationId xmlns:a16="http://schemas.microsoft.com/office/drawing/2014/main" id="{24BAB11C-98FC-F848-C823-2045E2467AEC}"/>
              </a:ext>
            </a:extLst>
          </p:cNvPr>
          <p:cNvGrpSpPr>
            <a:grpSpLocks/>
          </p:cNvGrpSpPr>
          <p:nvPr/>
        </p:nvGrpSpPr>
        <p:grpSpPr bwMode="auto">
          <a:xfrm>
            <a:off x="-1694871" y="1500330"/>
            <a:ext cx="1404941" cy="472061"/>
            <a:chOff x="12804553" y="7188471"/>
            <a:chExt cx="1372570" cy="451114"/>
          </a:xfrm>
        </p:grpSpPr>
        <p:sp>
          <p:nvSpPr>
            <p:cNvPr id="52" name="Google Shape;3721;p49">
              <a:extLst>
                <a:ext uri="{FF2B5EF4-FFF2-40B4-BE49-F238E27FC236}">
                  <a16:creationId xmlns:a16="http://schemas.microsoft.com/office/drawing/2014/main" id="{03ABE1EB-EEC5-53D8-3CA9-7E64419FBF1C}"/>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3" name="Google Shape;3722;p49">
              <a:extLst>
                <a:ext uri="{FF2B5EF4-FFF2-40B4-BE49-F238E27FC236}">
                  <a16:creationId xmlns:a16="http://schemas.microsoft.com/office/drawing/2014/main" id="{FAAA9BD1-F4C1-F1D2-9A0C-AEDBFE2C2319}"/>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3723;p49">
              <a:extLst>
                <a:ext uri="{FF2B5EF4-FFF2-40B4-BE49-F238E27FC236}">
                  <a16:creationId xmlns:a16="http://schemas.microsoft.com/office/drawing/2014/main" id="{F4073E9E-8ED3-86B7-8CDA-90378C7F6D57}"/>
                </a:ext>
              </a:extLst>
            </p:cNvPr>
            <p:cNvSpPr/>
            <p:nvPr/>
          </p:nvSpPr>
          <p:spPr>
            <a:xfrm>
              <a:off x="13254322" y="7219456"/>
              <a:ext cx="846804" cy="375370"/>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20 - 25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a:t>
              </a:r>
              <a:r>
                <a:rPr lang="es-CO" sz="851" b="1" kern="0" dirty="0">
                  <a:solidFill>
                    <a:prstClr val="black"/>
                  </a:solidFill>
                  <a:latin typeface="Arial Narrow"/>
                  <a:ea typeface="Arial Narrow"/>
                  <a:cs typeface="Arial Narrow"/>
                  <a:sym typeface="Arial Narrow"/>
                </a:rPr>
                <a:t>2,5</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     </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40" name="Google Shape;3696;p48">
            <a:extLst>
              <a:ext uri="{FF2B5EF4-FFF2-40B4-BE49-F238E27FC236}">
                <a16:creationId xmlns:a16="http://schemas.microsoft.com/office/drawing/2014/main" id="{7A67C433-A390-5CF8-1597-2080E1972E70}"/>
              </a:ext>
            </a:extLst>
          </p:cNvPr>
          <p:cNvGrpSpPr>
            <a:grpSpLocks/>
          </p:cNvGrpSpPr>
          <p:nvPr/>
        </p:nvGrpSpPr>
        <p:grpSpPr bwMode="auto">
          <a:xfrm>
            <a:off x="-1811177" y="734527"/>
            <a:ext cx="1392237" cy="500062"/>
            <a:chOff x="12717919" y="6530147"/>
            <a:chExt cx="1354712" cy="421879"/>
          </a:xfrm>
        </p:grpSpPr>
        <p:pic>
          <p:nvPicPr>
            <p:cNvPr id="46" name="Google Shape;3697;p48">
              <a:extLst>
                <a:ext uri="{FF2B5EF4-FFF2-40B4-BE49-F238E27FC236}">
                  <a16:creationId xmlns:a16="http://schemas.microsoft.com/office/drawing/2014/main" id="{AE7A1BB0-67F7-7F20-B0B1-04EFB435146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Google Shape;3698;p48">
              <a:extLst>
                <a:ext uri="{FF2B5EF4-FFF2-40B4-BE49-F238E27FC236}">
                  <a16:creationId xmlns:a16="http://schemas.microsoft.com/office/drawing/2014/main" id="{206E4020-8C32-8556-594C-9A99D9DA95A5}"/>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 name="Google Shape;3699;p48">
              <a:extLst>
                <a:ext uri="{FF2B5EF4-FFF2-40B4-BE49-F238E27FC236}">
                  <a16:creationId xmlns:a16="http://schemas.microsoft.com/office/drawing/2014/main" id="{106C7C9A-C692-64D6-FB99-B294E237D9DF}"/>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41" name="Google Shape;3720;p49">
            <a:extLst>
              <a:ext uri="{FF2B5EF4-FFF2-40B4-BE49-F238E27FC236}">
                <a16:creationId xmlns:a16="http://schemas.microsoft.com/office/drawing/2014/main" id="{65DB23A8-412F-1A87-B67E-96C2269FBA04}"/>
              </a:ext>
            </a:extLst>
          </p:cNvPr>
          <p:cNvGrpSpPr>
            <a:grpSpLocks/>
          </p:cNvGrpSpPr>
          <p:nvPr/>
        </p:nvGrpSpPr>
        <p:grpSpPr bwMode="auto">
          <a:xfrm>
            <a:off x="-2974953" y="5273692"/>
            <a:ext cx="1404941" cy="472061"/>
            <a:chOff x="12804553" y="7188471"/>
            <a:chExt cx="1372570" cy="451114"/>
          </a:xfrm>
        </p:grpSpPr>
        <p:sp>
          <p:nvSpPr>
            <p:cNvPr id="43" name="Google Shape;3721;p49">
              <a:extLst>
                <a:ext uri="{FF2B5EF4-FFF2-40B4-BE49-F238E27FC236}">
                  <a16:creationId xmlns:a16="http://schemas.microsoft.com/office/drawing/2014/main" id="{2976B1AF-F9E5-5174-CA7C-2CAA74BA1656}"/>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2;p49">
              <a:extLst>
                <a:ext uri="{FF2B5EF4-FFF2-40B4-BE49-F238E27FC236}">
                  <a16:creationId xmlns:a16="http://schemas.microsoft.com/office/drawing/2014/main" id="{6EBF1F31-B386-10F4-BF2F-ADB0074BB1D2}"/>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723;p49">
              <a:extLst>
                <a:ext uri="{FF2B5EF4-FFF2-40B4-BE49-F238E27FC236}">
                  <a16:creationId xmlns:a16="http://schemas.microsoft.com/office/drawing/2014/main" id="{B65010D1-06CB-DAE0-5A44-D45F720A36FD}"/>
                </a:ext>
              </a:extLst>
            </p:cNvPr>
            <p:cNvSpPr/>
            <p:nvPr/>
          </p:nvSpPr>
          <p:spPr>
            <a:xfrm>
              <a:off x="13254322" y="7219456"/>
              <a:ext cx="846804" cy="374714"/>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2,2 m     </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 name="Google Shape;3696;p48">
            <a:extLst>
              <a:ext uri="{FF2B5EF4-FFF2-40B4-BE49-F238E27FC236}">
                <a16:creationId xmlns:a16="http://schemas.microsoft.com/office/drawing/2014/main" id="{F019AA98-F43E-187F-411F-8B23B370A250}"/>
              </a:ext>
            </a:extLst>
          </p:cNvPr>
          <p:cNvGrpSpPr>
            <a:grpSpLocks/>
          </p:cNvGrpSpPr>
          <p:nvPr/>
        </p:nvGrpSpPr>
        <p:grpSpPr bwMode="auto">
          <a:xfrm>
            <a:off x="4164666" y="3363779"/>
            <a:ext cx="1392237" cy="500062"/>
            <a:chOff x="12717919" y="6530147"/>
            <a:chExt cx="1354712" cy="421879"/>
          </a:xfrm>
        </p:grpSpPr>
        <p:pic>
          <p:nvPicPr>
            <p:cNvPr id="10" name="Google Shape;3697;p48">
              <a:extLst>
                <a:ext uri="{FF2B5EF4-FFF2-40B4-BE49-F238E27FC236}">
                  <a16:creationId xmlns:a16="http://schemas.microsoft.com/office/drawing/2014/main" id="{A3AEC953-A8CF-2DBA-3DBD-231874ECD3D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3698;p48">
              <a:extLst>
                <a:ext uri="{FF2B5EF4-FFF2-40B4-BE49-F238E27FC236}">
                  <a16:creationId xmlns:a16="http://schemas.microsoft.com/office/drawing/2014/main" id="{1E091CCD-A96A-0EA9-D05A-A2680125CBAB}"/>
                </a:ext>
              </a:extLst>
            </p:cNvPr>
            <p:cNvSpPr/>
            <p:nvPr/>
          </p:nvSpPr>
          <p:spPr>
            <a:xfrm>
              <a:off x="12717919" y="6530147"/>
              <a:ext cx="474226" cy="421879"/>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2" name="Google Shape;3699;p48">
              <a:extLst>
                <a:ext uri="{FF2B5EF4-FFF2-40B4-BE49-F238E27FC236}">
                  <a16:creationId xmlns:a16="http://schemas.microsoft.com/office/drawing/2014/main" id="{7C54AA69-4D7E-DC80-4E0C-E6CEBB62D7E8}"/>
                </a:ext>
              </a:extLst>
            </p:cNvPr>
            <p:cNvSpPr/>
            <p:nvPr/>
          </p:nvSpPr>
          <p:spPr>
            <a:xfrm>
              <a:off x="13226129" y="6573005"/>
              <a:ext cx="846502" cy="334825"/>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2,</a:t>
              </a:r>
              <a:r>
                <a:rPr lang="es-CO" sz="851" b="1" kern="0" dirty="0">
                  <a:solidFill>
                    <a:prstClr val="black"/>
                  </a:solidFill>
                  <a:latin typeface="Arial Narrow"/>
                  <a:ea typeface="Arial Narrow"/>
                  <a:cs typeface="Arial Narrow"/>
                  <a:sym typeface="Arial Narrow"/>
                </a:rPr>
                <a:t>0</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3" name="Google Shape;3720;p49">
            <a:extLst>
              <a:ext uri="{FF2B5EF4-FFF2-40B4-BE49-F238E27FC236}">
                <a16:creationId xmlns:a16="http://schemas.microsoft.com/office/drawing/2014/main" id="{B095D3E9-E76D-1CF8-B2C1-7948A284903B}"/>
              </a:ext>
            </a:extLst>
          </p:cNvPr>
          <p:cNvGrpSpPr>
            <a:grpSpLocks/>
          </p:cNvGrpSpPr>
          <p:nvPr/>
        </p:nvGrpSpPr>
        <p:grpSpPr bwMode="auto">
          <a:xfrm>
            <a:off x="-5782904" y="7458557"/>
            <a:ext cx="1404941" cy="472061"/>
            <a:chOff x="12804553" y="7188471"/>
            <a:chExt cx="1372570" cy="451114"/>
          </a:xfrm>
        </p:grpSpPr>
        <p:sp>
          <p:nvSpPr>
            <p:cNvPr id="15" name="Google Shape;3721;p49">
              <a:extLst>
                <a:ext uri="{FF2B5EF4-FFF2-40B4-BE49-F238E27FC236}">
                  <a16:creationId xmlns:a16="http://schemas.microsoft.com/office/drawing/2014/main" id="{8C14704D-0688-6818-0835-069FBEB9749E}"/>
                </a:ext>
              </a:extLst>
            </p:cNvPr>
            <p:cNvSpPr/>
            <p:nvPr/>
          </p:nvSpPr>
          <p:spPr>
            <a:xfrm>
              <a:off x="13060459" y="7188471"/>
              <a:ext cx="1116664" cy="450566"/>
            </a:xfrm>
            <a:prstGeom prst="rect">
              <a:avLst/>
            </a:prstGeom>
            <a:blipFill rotWithShape="1">
              <a:blip r:embed="rId10">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6" name="Google Shape;3722;p49">
              <a:extLst>
                <a:ext uri="{FF2B5EF4-FFF2-40B4-BE49-F238E27FC236}">
                  <a16:creationId xmlns:a16="http://schemas.microsoft.com/office/drawing/2014/main" id="{EF494C98-7471-4968-4609-523CA82DF9FB}"/>
                </a:ext>
              </a:extLst>
            </p:cNvPr>
            <p:cNvSpPr/>
            <p:nvPr/>
          </p:nvSpPr>
          <p:spPr>
            <a:xfrm>
              <a:off x="12804553" y="7189019"/>
              <a:ext cx="449768" cy="450566"/>
            </a:xfrm>
            <a:prstGeom prst="rect">
              <a:avLst/>
            </a:prstGeom>
            <a:blipFill rotWithShape="1">
              <a:blip r:embed="rId9">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7" name="Google Shape;3723;p49">
              <a:extLst>
                <a:ext uri="{FF2B5EF4-FFF2-40B4-BE49-F238E27FC236}">
                  <a16:creationId xmlns:a16="http://schemas.microsoft.com/office/drawing/2014/main" id="{E6DEF3EA-C9DA-7BAA-F0B9-6C8BF6B0953C}"/>
                </a:ext>
              </a:extLst>
            </p:cNvPr>
            <p:cNvSpPr/>
            <p:nvPr/>
          </p:nvSpPr>
          <p:spPr>
            <a:xfrm>
              <a:off x="13254322" y="7219456"/>
              <a:ext cx="846804" cy="374714"/>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2,2 m     </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spTree>
    <p:extLst>
      <p:ext uri="{BB962C8B-B14F-4D97-AF65-F5344CB8AC3E}">
        <p14:creationId xmlns:p14="http://schemas.microsoft.com/office/powerpoint/2010/main" val="12937442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4653843" y="2809593"/>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12005" name="Google Shape;3716;p49">
            <a:extLst>
              <a:ext uri="{FF2B5EF4-FFF2-40B4-BE49-F238E27FC236}">
                <a16:creationId xmlns:a16="http://schemas.microsoft.com/office/drawing/2014/main" id="{813ED771-B53A-AC48-9BE6-32E2B8E21DBE}"/>
              </a:ext>
            </a:extLst>
          </p:cNvPr>
          <p:cNvGrpSpPr>
            <a:grpSpLocks/>
          </p:cNvGrpSpPr>
          <p:nvPr/>
        </p:nvGrpSpPr>
        <p:grpSpPr bwMode="auto">
          <a:xfrm>
            <a:off x="-3297324" y="2739339"/>
            <a:ext cx="1352550" cy="552450"/>
            <a:chOff x="12849266" y="7856751"/>
            <a:chExt cx="1327854" cy="473837"/>
          </a:xfrm>
        </p:grpSpPr>
        <p:pic>
          <p:nvPicPr>
            <p:cNvPr id="512032" name="Google Shape;3717;p49" descr="Recurso 23.png">
              <a:extLst>
                <a:ext uri="{FF2B5EF4-FFF2-40B4-BE49-F238E27FC236}">
                  <a16:creationId xmlns:a16="http://schemas.microsoft.com/office/drawing/2014/main" id="{5C39F31E-2E6E-8F0E-BC2C-0A46C10F180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Google Shape;3718;p49">
              <a:extLst>
                <a:ext uri="{FF2B5EF4-FFF2-40B4-BE49-F238E27FC236}">
                  <a16:creationId xmlns:a16="http://schemas.microsoft.com/office/drawing/2014/main" id="{0CA6420F-FCEE-93DA-CD97-C760D984C762}"/>
                </a:ext>
              </a:extLst>
            </p:cNvPr>
            <p:cNvSpPr/>
            <p:nvPr/>
          </p:nvSpPr>
          <p:spPr>
            <a:xfrm>
              <a:off x="12849266" y="7859474"/>
              <a:ext cx="450410" cy="449328"/>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0" name="Google Shape;3719;p49">
              <a:extLst>
                <a:ext uri="{FF2B5EF4-FFF2-40B4-BE49-F238E27FC236}">
                  <a16:creationId xmlns:a16="http://schemas.microsoft.com/office/drawing/2014/main" id="{9FAC6AD5-AF2B-55F6-B803-68F197CC7E1C}"/>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12006" name="Google Shape;3720;p49">
            <a:extLst>
              <a:ext uri="{FF2B5EF4-FFF2-40B4-BE49-F238E27FC236}">
                <a16:creationId xmlns:a16="http://schemas.microsoft.com/office/drawing/2014/main" id="{7A1483F1-6350-19B9-2089-F76DE5353DEA}"/>
              </a:ext>
            </a:extLst>
          </p:cNvPr>
          <p:cNvGrpSpPr>
            <a:grpSpLocks/>
          </p:cNvGrpSpPr>
          <p:nvPr/>
        </p:nvGrpSpPr>
        <p:grpSpPr bwMode="auto">
          <a:xfrm>
            <a:off x="-3319549" y="2244456"/>
            <a:ext cx="1352550" cy="474662"/>
            <a:chOff x="12855734" y="7185445"/>
            <a:chExt cx="1321386" cy="453600"/>
          </a:xfrm>
        </p:grpSpPr>
        <p:sp>
          <p:nvSpPr>
            <p:cNvPr id="42" name="Google Shape;3721;p49">
              <a:extLst>
                <a:ext uri="{FF2B5EF4-FFF2-40B4-BE49-F238E27FC236}">
                  <a16:creationId xmlns:a16="http://schemas.microsoft.com/office/drawing/2014/main" id="{4DAAC244-FDAE-2021-7E67-A37F2F080789}"/>
                </a:ext>
              </a:extLst>
            </p:cNvPr>
            <p:cNvSpPr/>
            <p:nvPr/>
          </p:nvSpPr>
          <p:spPr>
            <a:xfrm>
              <a:off x="13060456" y="7188479"/>
              <a:ext cx="1116664" cy="450566"/>
            </a:xfrm>
            <a:prstGeom prst="rect">
              <a:avLst/>
            </a:prstGeom>
            <a:blipFill rotWithShape="1">
              <a:blip r:embed="rId6">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3" name="Google Shape;3722;p49">
              <a:extLst>
                <a:ext uri="{FF2B5EF4-FFF2-40B4-BE49-F238E27FC236}">
                  <a16:creationId xmlns:a16="http://schemas.microsoft.com/office/drawing/2014/main" id="{2927F61C-4F9E-A8A5-481B-D818D499F6C2}"/>
                </a:ext>
              </a:extLst>
            </p:cNvPr>
            <p:cNvSpPr/>
            <p:nvPr/>
          </p:nvSpPr>
          <p:spPr>
            <a:xfrm>
              <a:off x="12855734" y="7185445"/>
              <a:ext cx="449768" cy="450566"/>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4" name="Google Shape;3723;p49">
              <a:extLst>
                <a:ext uri="{FF2B5EF4-FFF2-40B4-BE49-F238E27FC236}">
                  <a16:creationId xmlns:a16="http://schemas.microsoft.com/office/drawing/2014/main" id="{09397074-E0D5-D416-2B9F-B7115704CE92}"/>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2.0 – 4.0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pic>
        <p:nvPicPr>
          <p:cNvPr id="6" name="Google Shape;204;p4">
            <a:extLst>
              <a:ext uri="{FF2B5EF4-FFF2-40B4-BE49-F238E27FC236}">
                <a16:creationId xmlns:a16="http://schemas.microsoft.com/office/drawing/2014/main" id="{144496DB-E103-CDE1-7E2E-BE59972EE63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2862" y="4698674"/>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738;p49">
            <a:extLst>
              <a:ext uri="{FF2B5EF4-FFF2-40B4-BE49-F238E27FC236}">
                <a16:creationId xmlns:a16="http://schemas.microsoft.com/office/drawing/2014/main" id="{5D453BD8-573C-7BA1-5604-65EBCDE6242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8503" y="2287998"/>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upo 14">
            <a:extLst>
              <a:ext uri="{FF2B5EF4-FFF2-40B4-BE49-F238E27FC236}">
                <a16:creationId xmlns:a16="http://schemas.microsoft.com/office/drawing/2014/main" id="{1B68D91A-FD6D-3178-5AE7-AED79005ABD1}"/>
              </a:ext>
            </a:extLst>
          </p:cNvPr>
          <p:cNvGrpSpPr/>
          <p:nvPr/>
        </p:nvGrpSpPr>
        <p:grpSpPr>
          <a:xfrm>
            <a:off x="-1915060" y="2238105"/>
            <a:ext cx="1308342" cy="471487"/>
            <a:chOff x="4466189" y="4500860"/>
            <a:chExt cx="1308342" cy="471487"/>
          </a:xfrm>
        </p:grpSpPr>
        <p:grpSp>
          <p:nvGrpSpPr>
            <p:cNvPr id="16" name="Grupo 15">
              <a:extLst>
                <a:ext uri="{FF2B5EF4-FFF2-40B4-BE49-F238E27FC236}">
                  <a16:creationId xmlns:a16="http://schemas.microsoft.com/office/drawing/2014/main" id="{4AD688FA-8DD4-598E-2E88-B988987C803B}"/>
                </a:ext>
              </a:extLst>
            </p:cNvPr>
            <p:cNvGrpSpPr/>
            <p:nvPr/>
          </p:nvGrpSpPr>
          <p:grpSpPr>
            <a:xfrm>
              <a:off x="4673032" y="4500860"/>
              <a:ext cx="1068111" cy="447675"/>
              <a:chOff x="4917038" y="4995862"/>
              <a:chExt cx="931312" cy="307182"/>
            </a:xfrm>
          </p:grpSpPr>
          <p:sp>
            <p:nvSpPr>
              <p:cNvPr id="27" name="Diagrama de flujo: retraso 26">
                <a:extLst>
                  <a:ext uri="{FF2B5EF4-FFF2-40B4-BE49-F238E27FC236}">
                    <a16:creationId xmlns:a16="http://schemas.microsoft.com/office/drawing/2014/main" id="{86CE6F81-E168-CA24-718E-E77B67C07DE9}"/>
                  </a:ext>
                </a:extLst>
              </p:cNvPr>
              <p:cNvSpPr/>
              <p:nvPr/>
            </p:nvSpPr>
            <p:spPr>
              <a:xfrm>
                <a:off x="5510213" y="4995862"/>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1" name="Rectángulo 30">
                <a:extLst>
                  <a:ext uri="{FF2B5EF4-FFF2-40B4-BE49-F238E27FC236}">
                    <a16:creationId xmlns:a16="http://schemas.microsoft.com/office/drawing/2014/main" id="{05C84609-FD3A-CE4B-BD61-9E525ACA6C78}"/>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23" name="Google Shape;3712;p49">
              <a:extLst>
                <a:ext uri="{FF2B5EF4-FFF2-40B4-BE49-F238E27FC236}">
                  <a16:creationId xmlns:a16="http://schemas.microsoft.com/office/drawing/2014/main" id="{A92CE11E-FB06-F974-D47F-5325D8BDB9DA}"/>
                </a:ext>
              </a:extLst>
            </p:cNvPr>
            <p:cNvGrpSpPr>
              <a:grpSpLocks/>
            </p:cNvGrpSpPr>
            <p:nvPr/>
          </p:nvGrpSpPr>
          <p:grpSpPr bwMode="auto">
            <a:xfrm>
              <a:off x="4466189" y="4500860"/>
              <a:ext cx="1308342" cy="471487"/>
              <a:chOff x="12849266" y="5857985"/>
              <a:chExt cx="1234311" cy="471600"/>
            </a:xfrm>
          </p:grpSpPr>
          <p:pic>
            <p:nvPicPr>
              <p:cNvPr id="24" name="Google Shape;3714;p49">
                <a:extLst>
                  <a:ext uri="{FF2B5EF4-FFF2-40B4-BE49-F238E27FC236}">
                    <a16:creationId xmlns:a16="http://schemas.microsoft.com/office/drawing/2014/main" id="{BB89B4C8-8BC9-F991-975A-B7B4145F1E6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49266"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Google Shape;3715;p49">
                <a:extLst>
                  <a:ext uri="{FF2B5EF4-FFF2-40B4-BE49-F238E27FC236}">
                    <a16:creationId xmlns:a16="http://schemas.microsoft.com/office/drawing/2014/main" id="{771D998B-56A3-3D8D-B617-2F461D726E00}"/>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effectLst/>
                    <a:uLnTx/>
                    <a:uFillTx/>
                    <a:latin typeface="Arial Narrow"/>
                    <a:ea typeface="Arial Narrow"/>
                    <a:cs typeface="Arial Narrow"/>
                    <a:sym typeface="Arial Narrow"/>
                  </a:rPr>
                  <a:t>Hasta </a:t>
                </a:r>
                <a:r>
                  <a:rPr kumimoji="0" lang="es-MX" sz="951" b="1" i="0" u="none" strike="noStrike" kern="0" cap="none" spc="0" normalizeH="0" baseline="0" noProof="0" dirty="0">
                    <a:ln>
                      <a:noFill/>
                    </a:ln>
                    <a:effectLst/>
                    <a:uLnTx/>
                    <a:uFillTx/>
                    <a:latin typeface="Arial Narrow"/>
                    <a:ea typeface="Arial Narrow"/>
                    <a:cs typeface="Arial Narrow"/>
                    <a:sym typeface="Arial Narrow"/>
                  </a:rPr>
                  <a:t>04 de Febrero</a:t>
                </a:r>
                <a:endParaRPr kumimoji="0" sz="1800" b="0" i="0" u="none" strike="noStrike" kern="0" cap="none" spc="0" normalizeH="0" baseline="0" noProof="0" dirty="0">
                  <a:ln>
                    <a:noFill/>
                  </a:ln>
                  <a:effectLst/>
                  <a:uLnTx/>
                  <a:uFillTx/>
                  <a:latin typeface="Arial"/>
                  <a:ea typeface="Arial"/>
                  <a:cs typeface="Arial"/>
                  <a:sym typeface="Arial"/>
                </a:endParaRPr>
              </a:p>
            </p:txBody>
          </p:sp>
        </p:grpSp>
      </p:grpSp>
      <p:grpSp>
        <p:nvGrpSpPr>
          <p:cNvPr id="32" name="Google Shape;3727;p49">
            <a:extLst>
              <a:ext uri="{FF2B5EF4-FFF2-40B4-BE49-F238E27FC236}">
                <a16:creationId xmlns:a16="http://schemas.microsoft.com/office/drawing/2014/main" id="{7576B732-8BBF-9B3B-85D3-D0587CF37BF0}"/>
              </a:ext>
            </a:extLst>
          </p:cNvPr>
          <p:cNvGrpSpPr>
            <a:grpSpLocks/>
          </p:cNvGrpSpPr>
          <p:nvPr/>
        </p:nvGrpSpPr>
        <p:grpSpPr bwMode="auto">
          <a:xfrm>
            <a:off x="-1796848" y="1716388"/>
            <a:ext cx="1350963" cy="479425"/>
            <a:chOff x="12855734" y="4509956"/>
            <a:chExt cx="1419882" cy="468160"/>
          </a:xfrm>
        </p:grpSpPr>
        <p:pic>
          <p:nvPicPr>
            <p:cNvPr id="41" name="Google Shape;3728;p49">
              <a:extLst>
                <a:ext uri="{FF2B5EF4-FFF2-40B4-BE49-F238E27FC236}">
                  <a16:creationId xmlns:a16="http://schemas.microsoft.com/office/drawing/2014/main" id="{72677560-BB63-7C24-5986-56590F90FA9E}"/>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729;p49">
              <a:extLst>
                <a:ext uri="{FF2B5EF4-FFF2-40B4-BE49-F238E27FC236}">
                  <a16:creationId xmlns:a16="http://schemas.microsoft.com/office/drawing/2014/main" id="{167B9C77-3D2F-D11C-225E-AC61FBA331D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Google Shape;3730;p49">
              <a:extLst>
                <a:ext uri="{FF2B5EF4-FFF2-40B4-BE49-F238E27FC236}">
                  <a16:creationId xmlns:a16="http://schemas.microsoft.com/office/drawing/2014/main" id="{A6225025-8EA6-614D-4DE8-FF275DDEDEB4}"/>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2" name="Google Shape;3696;p48">
            <a:extLst>
              <a:ext uri="{FF2B5EF4-FFF2-40B4-BE49-F238E27FC236}">
                <a16:creationId xmlns:a16="http://schemas.microsoft.com/office/drawing/2014/main" id="{885E2BB7-6428-5AA8-709D-95175A45BA43}"/>
              </a:ext>
            </a:extLst>
          </p:cNvPr>
          <p:cNvGrpSpPr>
            <a:grpSpLocks/>
          </p:cNvGrpSpPr>
          <p:nvPr/>
        </p:nvGrpSpPr>
        <p:grpSpPr bwMode="auto">
          <a:xfrm>
            <a:off x="-3319549" y="1711652"/>
            <a:ext cx="1392237" cy="500062"/>
            <a:chOff x="12717919" y="6530147"/>
            <a:chExt cx="1354712" cy="421879"/>
          </a:xfrm>
        </p:grpSpPr>
        <p:pic>
          <p:nvPicPr>
            <p:cNvPr id="3" name="Google Shape;3697;p48">
              <a:extLst>
                <a:ext uri="{FF2B5EF4-FFF2-40B4-BE49-F238E27FC236}">
                  <a16:creationId xmlns:a16="http://schemas.microsoft.com/office/drawing/2014/main" id="{C7284DAE-E313-BAE9-4C50-A50887FB1742}"/>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698;p48">
              <a:extLst>
                <a:ext uri="{FF2B5EF4-FFF2-40B4-BE49-F238E27FC236}">
                  <a16:creationId xmlns:a16="http://schemas.microsoft.com/office/drawing/2014/main" id="{0C604537-0C5B-F859-7E39-8C32109491B8}"/>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1" name="Google Shape;3699;p48">
              <a:extLst>
                <a:ext uri="{FF2B5EF4-FFF2-40B4-BE49-F238E27FC236}">
                  <a16:creationId xmlns:a16="http://schemas.microsoft.com/office/drawing/2014/main" id="{6CF6F011-4A9A-B292-2FB4-3D27D1CBA944}"/>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err="1">
                  <a:solidFill>
                    <a:prstClr val="black"/>
                  </a:solidFill>
                  <a:latin typeface="Arial Narrow"/>
                  <a:ea typeface="Arial Narrow"/>
                  <a:cs typeface="Arial Narrow"/>
                  <a:sym typeface="Arial Narrow"/>
                </a:rPr>
                <a:t>Nort</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1.8</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8" name="Grupo 17">
            <a:extLst>
              <a:ext uri="{FF2B5EF4-FFF2-40B4-BE49-F238E27FC236}">
                <a16:creationId xmlns:a16="http://schemas.microsoft.com/office/drawing/2014/main" id="{B9E4BE0D-9131-44EC-1413-696B2C78AB20}"/>
              </a:ext>
            </a:extLst>
          </p:cNvPr>
          <p:cNvGrpSpPr/>
          <p:nvPr/>
        </p:nvGrpSpPr>
        <p:grpSpPr>
          <a:xfrm>
            <a:off x="-1796848" y="2809533"/>
            <a:ext cx="1378634" cy="482256"/>
            <a:chOff x="-1607185" y="3202580"/>
            <a:chExt cx="1378634" cy="482256"/>
          </a:xfrm>
        </p:grpSpPr>
        <p:grpSp>
          <p:nvGrpSpPr>
            <p:cNvPr id="17" name="Grupo 16">
              <a:extLst>
                <a:ext uri="{FF2B5EF4-FFF2-40B4-BE49-F238E27FC236}">
                  <a16:creationId xmlns:a16="http://schemas.microsoft.com/office/drawing/2014/main" id="{DB4D9112-25F0-53C2-9F22-35F7FDA053CF}"/>
                </a:ext>
              </a:extLst>
            </p:cNvPr>
            <p:cNvGrpSpPr/>
            <p:nvPr/>
          </p:nvGrpSpPr>
          <p:grpSpPr>
            <a:xfrm>
              <a:off x="-1607185" y="3202580"/>
              <a:ext cx="1330547" cy="482256"/>
              <a:chOff x="-1607185" y="3202580"/>
              <a:chExt cx="1330547" cy="482256"/>
            </a:xfrm>
          </p:grpSpPr>
          <p:pic>
            <p:nvPicPr>
              <p:cNvPr id="22" name="Google Shape;3709;p49" descr="Recurso 23.png">
                <a:extLst>
                  <a:ext uri="{FF2B5EF4-FFF2-40B4-BE49-F238E27FC236}">
                    <a16:creationId xmlns:a16="http://schemas.microsoft.com/office/drawing/2014/main" id="{59EBDFEF-F93D-7FAA-1637-8F42C76CFA7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8687" y="3202580"/>
                <a:ext cx="1142049" cy="4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714;p49">
                <a:extLst>
                  <a:ext uri="{FF2B5EF4-FFF2-40B4-BE49-F238E27FC236}">
                    <a16:creationId xmlns:a16="http://schemas.microsoft.com/office/drawing/2014/main" id="{9AF491E3-1992-7FA6-B717-97C78107266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b="487"/>
              <a:stretch>
                <a:fillRect/>
              </a:stretch>
            </p:blipFill>
            <p:spPr bwMode="auto">
              <a:xfrm>
                <a:off x="-1607185" y="3213349"/>
                <a:ext cx="47699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Google Shape;3715;p49">
              <a:extLst>
                <a:ext uri="{FF2B5EF4-FFF2-40B4-BE49-F238E27FC236}">
                  <a16:creationId xmlns:a16="http://schemas.microsoft.com/office/drawing/2014/main" id="{671DE048-450D-D3DD-2F8F-409E92794E98}"/>
                </a:ext>
              </a:extLst>
            </p:cNvPr>
            <p:cNvSpPr/>
            <p:nvPr/>
          </p:nvSpPr>
          <p:spPr bwMode="auto">
            <a:xfrm>
              <a:off x="-1037472" y="3281686"/>
              <a:ext cx="808921" cy="29264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effectLst/>
                  <a:uLnTx/>
                  <a:uFillTx/>
                  <a:latin typeface="Arial Narrow"/>
                  <a:ea typeface="Arial Narrow"/>
                  <a:cs typeface="Arial Narrow"/>
                  <a:sym typeface="Arial Narrow"/>
                </a:rPr>
                <a:t>Hasta 18</a:t>
              </a:r>
              <a:r>
                <a:rPr kumimoji="0" lang="es-MX" sz="951" b="1" i="0" u="none" strike="noStrike" kern="0" cap="none" spc="0" normalizeH="0" baseline="0" noProof="0" dirty="0">
                  <a:ln>
                    <a:noFill/>
                  </a:ln>
                  <a:effectLst/>
                  <a:uLnTx/>
                  <a:uFillTx/>
                  <a:latin typeface="Arial Narrow"/>
                  <a:ea typeface="Arial Narrow"/>
                  <a:cs typeface="Arial Narrow"/>
                  <a:sym typeface="Arial Narrow"/>
                </a:rPr>
                <a:t> de Febrero</a:t>
              </a:r>
              <a:endParaRPr kumimoji="0" sz="1800" b="0" i="0" u="none" strike="noStrike" kern="0" cap="none" spc="0" normalizeH="0" baseline="0" noProof="0" dirty="0">
                <a:ln>
                  <a:noFill/>
                </a:ln>
                <a:effectLst/>
                <a:uLnTx/>
                <a:uFillTx/>
                <a:latin typeface="Arial"/>
                <a:ea typeface="Arial"/>
                <a:cs typeface="Arial"/>
                <a:sym typeface="Arial"/>
              </a:endParaRPr>
            </a:p>
          </p:txBody>
        </p:sp>
      </p:grpSp>
      <p:grpSp>
        <p:nvGrpSpPr>
          <p:cNvPr id="21" name="Google Shape;3696;p48">
            <a:extLst>
              <a:ext uri="{FF2B5EF4-FFF2-40B4-BE49-F238E27FC236}">
                <a16:creationId xmlns:a16="http://schemas.microsoft.com/office/drawing/2014/main" id="{74B21693-D33E-A057-8EBF-B36B03742445}"/>
              </a:ext>
            </a:extLst>
          </p:cNvPr>
          <p:cNvGrpSpPr>
            <a:grpSpLocks/>
          </p:cNvGrpSpPr>
          <p:nvPr/>
        </p:nvGrpSpPr>
        <p:grpSpPr bwMode="auto">
          <a:xfrm>
            <a:off x="-1796848" y="1160971"/>
            <a:ext cx="1392237" cy="500062"/>
            <a:chOff x="12717919" y="6530147"/>
            <a:chExt cx="1354712" cy="421879"/>
          </a:xfrm>
        </p:grpSpPr>
        <p:pic>
          <p:nvPicPr>
            <p:cNvPr id="34" name="Google Shape;3697;p48">
              <a:extLst>
                <a:ext uri="{FF2B5EF4-FFF2-40B4-BE49-F238E27FC236}">
                  <a16:creationId xmlns:a16="http://schemas.microsoft.com/office/drawing/2014/main" id="{F91C7A6C-71B8-E3BA-C3BA-4A75B20F7692}"/>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Google Shape;3698;p48">
              <a:extLst>
                <a:ext uri="{FF2B5EF4-FFF2-40B4-BE49-F238E27FC236}">
                  <a16:creationId xmlns:a16="http://schemas.microsoft.com/office/drawing/2014/main" id="{8C9F2CBA-2701-37F9-D847-E554939B9C5D}"/>
                </a:ext>
              </a:extLst>
            </p:cNvPr>
            <p:cNvSpPr/>
            <p:nvPr/>
          </p:nvSpPr>
          <p:spPr>
            <a:xfrm>
              <a:off x="12717919" y="6530147"/>
              <a:ext cx="474226" cy="421879"/>
            </a:xfrm>
            <a:prstGeom prst="rect">
              <a:avLst/>
            </a:prstGeom>
            <a:blipFill rotWithShape="1">
              <a:blip r:embed="rId5">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7" name="Google Shape;3699;p48">
              <a:extLst>
                <a:ext uri="{FF2B5EF4-FFF2-40B4-BE49-F238E27FC236}">
                  <a16:creationId xmlns:a16="http://schemas.microsoft.com/office/drawing/2014/main" id="{89A76933-288F-E794-463C-96DCF9D25BBF}"/>
                </a:ext>
              </a:extLst>
            </p:cNvPr>
            <p:cNvSpPr/>
            <p:nvPr/>
          </p:nvSpPr>
          <p:spPr>
            <a:xfrm>
              <a:off x="13226129" y="6573005"/>
              <a:ext cx="846502" cy="334825"/>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17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a:t>
              </a:r>
              <a:r>
                <a:rPr lang="es-CO" sz="851" b="1" kern="0" dirty="0">
                  <a:solidFill>
                    <a:prstClr val="black"/>
                  </a:solidFill>
                  <a:latin typeface="Arial Narrow"/>
                  <a:ea typeface="Arial Narrow"/>
                  <a:cs typeface="Arial Narrow"/>
                  <a:sym typeface="Arial Narrow"/>
                </a:rPr>
                <a:t>Norte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1.6</a:t>
              </a:r>
              <a:r>
                <a:rPr lang="es-CO" sz="851" b="1" kern="0" dirty="0">
                  <a:solidFill>
                    <a:prstClr val="black"/>
                  </a:solidFill>
                  <a:latin typeface="Arial Narrow"/>
                  <a:ea typeface="Arial Narrow"/>
                  <a:cs typeface="Arial Narrow"/>
                  <a:sym typeface="Arial Narrow"/>
                </a:rPr>
                <a:t>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4" name="Google Shape;204;p4">
            <a:extLst>
              <a:ext uri="{FF2B5EF4-FFF2-40B4-BE49-F238E27FC236}">
                <a16:creationId xmlns:a16="http://schemas.microsoft.com/office/drawing/2014/main" id="{7613A640-E39F-EF63-F0B7-B6D7943B205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4775" y="5429817"/>
            <a:ext cx="412432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oogle Shape;3653;p48">
            <a:extLst>
              <a:ext uri="{FF2B5EF4-FFF2-40B4-BE49-F238E27FC236}">
                <a16:creationId xmlns:a16="http://schemas.microsoft.com/office/drawing/2014/main" id="{5470C76A-9C86-F727-74E4-B335E082E65F}"/>
              </a:ext>
            </a:extLst>
          </p:cNvPr>
          <p:cNvGrpSpPr>
            <a:grpSpLocks/>
          </p:cNvGrpSpPr>
          <p:nvPr/>
        </p:nvGrpSpPr>
        <p:grpSpPr bwMode="auto">
          <a:xfrm>
            <a:off x="-1704948" y="3771393"/>
            <a:ext cx="1265238" cy="447677"/>
            <a:chOff x="12854781" y="2471055"/>
            <a:chExt cx="1308063" cy="450002"/>
          </a:xfrm>
        </p:grpSpPr>
        <p:pic>
          <p:nvPicPr>
            <p:cNvPr id="7" name="Google Shape;3654;p48">
              <a:extLst>
                <a:ext uri="{FF2B5EF4-FFF2-40B4-BE49-F238E27FC236}">
                  <a16:creationId xmlns:a16="http://schemas.microsoft.com/office/drawing/2014/main" id="{59A0C15E-E0DD-5407-6109-FDDDFFD2DA3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Google Shape;3655;p48">
              <a:extLst>
                <a:ext uri="{FF2B5EF4-FFF2-40B4-BE49-F238E27FC236}">
                  <a16:creationId xmlns:a16="http://schemas.microsoft.com/office/drawing/2014/main" id="{E16AF69A-4505-C208-1823-974DFD6F6E88}"/>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3" name="Google Shape;3656;p48">
              <a:extLst>
                <a:ext uri="{FF2B5EF4-FFF2-40B4-BE49-F238E27FC236}">
                  <a16:creationId xmlns:a16="http://schemas.microsoft.com/office/drawing/2014/main" id="{1928FE56-EDFA-48B3-6512-1140C3E13DDD}"/>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4" name="Google Shape;3653;p48">
            <a:extLst>
              <a:ext uri="{FF2B5EF4-FFF2-40B4-BE49-F238E27FC236}">
                <a16:creationId xmlns:a16="http://schemas.microsoft.com/office/drawing/2014/main" id="{E600779E-4BD6-6D14-80CE-570D1E6FD6A6}"/>
              </a:ext>
            </a:extLst>
          </p:cNvPr>
          <p:cNvGrpSpPr>
            <a:grpSpLocks/>
          </p:cNvGrpSpPr>
          <p:nvPr/>
        </p:nvGrpSpPr>
        <p:grpSpPr bwMode="auto">
          <a:xfrm>
            <a:off x="6156541" y="3291789"/>
            <a:ext cx="1265238" cy="447677"/>
            <a:chOff x="12854781" y="2471055"/>
            <a:chExt cx="1308063" cy="450002"/>
          </a:xfrm>
        </p:grpSpPr>
        <p:pic>
          <p:nvPicPr>
            <p:cNvPr id="19" name="Google Shape;3654;p48">
              <a:extLst>
                <a:ext uri="{FF2B5EF4-FFF2-40B4-BE49-F238E27FC236}">
                  <a16:creationId xmlns:a16="http://schemas.microsoft.com/office/drawing/2014/main" id="{3B6B6799-8749-35B3-E0A9-07B0C077B104}"/>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Google Shape;3655;p48">
              <a:extLst>
                <a:ext uri="{FF2B5EF4-FFF2-40B4-BE49-F238E27FC236}">
                  <a16:creationId xmlns:a16="http://schemas.microsoft.com/office/drawing/2014/main" id="{7219633F-ADA8-9649-D0C2-D3EAAD7811F6}"/>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25" name="Google Shape;3656;p48">
              <a:extLst>
                <a:ext uri="{FF2B5EF4-FFF2-40B4-BE49-F238E27FC236}">
                  <a16:creationId xmlns:a16="http://schemas.microsoft.com/office/drawing/2014/main" id="{1D0A1B9A-7228-276E-2375-FDD4B9C0DEC7}"/>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6" name="Google Shape;3653;p48">
            <a:extLst>
              <a:ext uri="{FF2B5EF4-FFF2-40B4-BE49-F238E27FC236}">
                <a16:creationId xmlns:a16="http://schemas.microsoft.com/office/drawing/2014/main" id="{FF128C90-FFF1-F5F1-8001-ADD1E9D842AE}"/>
              </a:ext>
            </a:extLst>
          </p:cNvPr>
          <p:cNvGrpSpPr>
            <a:grpSpLocks/>
          </p:cNvGrpSpPr>
          <p:nvPr/>
        </p:nvGrpSpPr>
        <p:grpSpPr bwMode="auto">
          <a:xfrm>
            <a:off x="-1859754" y="3295156"/>
            <a:ext cx="1265238" cy="447677"/>
            <a:chOff x="12854781" y="2471055"/>
            <a:chExt cx="1308063" cy="450002"/>
          </a:xfrm>
        </p:grpSpPr>
        <p:pic>
          <p:nvPicPr>
            <p:cNvPr id="38" name="Google Shape;3654;p48">
              <a:extLst>
                <a:ext uri="{FF2B5EF4-FFF2-40B4-BE49-F238E27FC236}">
                  <a16:creationId xmlns:a16="http://schemas.microsoft.com/office/drawing/2014/main" id="{FD901A0F-DC2B-E0A1-524E-EBBCB5361FF2}"/>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Google Shape;3655;p48">
              <a:extLst>
                <a:ext uri="{FF2B5EF4-FFF2-40B4-BE49-F238E27FC236}">
                  <a16:creationId xmlns:a16="http://schemas.microsoft.com/office/drawing/2014/main" id="{A983DCB1-9355-D212-1955-1FCBAD5D4D1C}"/>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48" name="Google Shape;3656;p48">
              <a:extLst>
                <a:ext uri="{FF2B5EF4-FFF2-40B4-BE49-F238E27FC236}">
                  <a16:creationId xmlns:a16="http://schemas.microsoft.com/office/drawing/2014/main" id="{4628921A-125B-9521-589F-FD4F3A0414DB}"/>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50" name="Google Shape;3653;p48">
            <a:extLst>
              <a:ext uri="{FF2B5EF4-FFF2-40B4-BE49-F238E27FC236}">
                <a16:creationId xmlns:a16="http://schemas.microsoft.com/office/drawing/2014/main" id="{928F4FE6-D619-14DC-FA8F-050FFAFBC34A}"/>
              </a:ext>
            </a:extLst>
          </p:cNvPr>
          <p:cNvGrpSpPr>
            <a:grpSpLocks/>
          </p:cNvGrpSpPr>
          <p:nvPr/>
        </p:nvGrpSpPr>
        <p:grpSpPr bwMode="auto">
          <a:xfrm>
            <a:off x="-4598503" y="1764629"/>
            <a:ext cx="1265238" cy="447677"/>
            <a:chOff x="12854781" y="2471055"/>
            <a:chExt cx="1308063" cy="450002"/>
          </a:xfrm>
        </p:grpSpPr>
        <p:pic>
          <p:nvPicPr>
            <p:cNvPr id="51" name="Google Shape;3654;p48">
              <a:extLst>
                <a:ext uri="{FF2B5EF4-FFF2-40B4-BE49-F238E27FC236}">
                  <a16:creationId xmlns:a16="http://schemas.microsoft.com/office/drawing/2014/main" id="{E135AB28-DE2C-A5C7-FFB7-EC80DCC6FF63}"/>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Google Shape;3655;p48">
              <a:extLst>
                <a:ext uri="{FF2B5EF4-FFF2-40B4-BE49-F238E27FC236}">
                  <a16:creationId xmlns:a16="http://schemas.microsoft.com/office/drawing/2014/main" id="{0F04C143-37D4-3BC2-EF48-BD69FC0D9E0A}"/>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3" name="Google Shape;3656;p48">
              <a:extLst>
                <a:ext uri="{FF2B5EF4-FFF2-40B4-BE49-F238E27FC236}">
                  <a16:creationId xmlns:a16="http://schemas.microsoft.com/office/drawing/2014/main" id="{FAE85B62-2BCD-6479-C105-71CC85BF88AF}"/>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8" name="Google Shape;3653;p48">
            <a:extLst>
              <a:ext uri="{FF2B5EF4-FFF2-40B4-BE49-F238E27FC236}">
                <a16:creationId xmlns:a16="http://schemas.microsoft.com/office/drawing/2014/main" id="{397A78DC-5676-F682-A505-5AC6D284C0C4}"/>
              </a:ext>
            </a:extLst>
          </p:cNvPr>
          <p:cNvGrpSpPr>
            <a:grpSpLocks/>
          </p:cNvGrpSpPr>
          <p:nvPr/>
        </p:nvGrpSpPr>
        <p:grpSpPr bwMode="auto">
          <a:xfrm>
            <a:off x="5523922" y="4698674"/>
            <a:ext cx="1265238" cy="447677"/>
            <a:chOff x="12854781" y="2471055"/>
            <a:chExt cx="1308063" cy="450002"/>
          </a:xfrm>
        </p:grpSpPr>
        <p:pic>
          <p:nvPicPr>
            <p:cNvPr id="29" name="Google Shape;3654;p48">
              <a:extLst>
                <a:ext uri="{FF2B5EF4-FFF2-40B4-BE49-F238E27FC236}">
                  <a16:creationId xmlns:a16="http://schemas.microsoft.com/office/drawing/2014/main" id="{1297A1B3-0B73-5C5C-756E-BB4D5BA099E7}"/>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046843" y="2471057"/>
              <a:ext cx="1116001"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655;p48">
              <a:extLst>
                <a:ext uri="{FF2B5EF4-FFF2-40B4-BE49-F238E27FC236}">
                  <a16:creationId xmlns:a16="http://schemas.microsoft.com/office/drawing/2014/main" id="{078055EB-9CB4-E1A3-8224-78C00AD781F8}"/>
                </a:ext>
              </a:extLst>
            </p:cNvPr>
            <p:cNvSpPr/>
            <p:nvPr/>
          </p:nvSpPr>
          <p:spPr>
            <a:xfrm>
              <a:off x="12854781" y="2471055"/>
              <a:ext cx="451338" cy="450000"/>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5" name="Google Shape;3656;p48">
              <a:extLst>
                <a:ext uri="{FF2B5EF4-FFF2-40B4-BE49-F238E27FC236}">
                  <a16:creationId xmlns:a16="http://schemas.microsoft.com/office/drawing/2014/main" id="{C8F09CBE-BEA1-9390-5775-725C519F5C60}"/>
                </a:ext>
              </a:extLst>
            </p:cNvPr>
            <p:cNvSpPr/>
            <p:nvPr/>
          </p:nvSpPr>
          <p:spPr>
            <a:xfrm>
              <a:off x="13325815" y="2646589"/>
              <a:ext cx="763174" cy="138829"/>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061667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p:cNvSpPr/>
          <p:nvPr/>
        </p:nvSpPr>
        <p:spPr>
          <a:xfrm>
            <a:off x="8390436" y="2038776"/>
            <a:ext cx="2851306" cy="3766517"/>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 name="Título 1"/>
          <p:cNvSpPr>
            <a:spLocks noGrp="1"/>
          </p:cNvSpPr>
          <p:nvPr>
            <p:ph type="title" idx="4294967295"/>
          </p:nvPr>
        </p:nvSpPr>
        <p:spPr>
          <a:xfrm>
            <a:off x="641685" y="1287422"/>
            <a:ext cx="4941888" cy="922338"/>
          </a:xfrm>
        </p:spPr>
        <p:txBody>
          <a:bodyPr>
            <a:normAutofit/>
          </a:bodyPr>
          <a:lstStyle/>
          <a:p>
            <a:r>
              <a:rPr lang="es-CO" sz="2400" b="1" dirty="0">
                <a:solidFill>
                  <a:srgbClr val="92D050"/>
                </a:solidFill>
                <a:latin typeface="Verdana" panose="020B0604030504040204" pitchFamily="34" charset="0"/>
                <a:ea typeface="Verdana" panose="020B0604030504040204" pitchFamily="34" charset="0"/>
              </a:rPr>
              <a:t>INFORME TÉCNICO DIARIO</a:t>
            </a:r>
            <a:endParaRPr lang="es-MX" sz="2400" b="1" dirty="0">
              <a:solidFill>
                <a:srgbClr val="92D050"/>
              </a:solidFill>
              <a:latin typeface="Verdana" panose="020B0604030504040204" pitchFamily="34" charset="0"/>
              <a:ea typeface="Verdana" panose="020B0604030504040204" pitchFamily="34" charset="0"/>
            </a:endParaRPr>
          </a:p>
        </p:txBody>
      </p:sp>
      <p:sp>
        <p:nvSpPr>
          <p:cNvPr id="24" name="Google Shape;1722;p69"/>
          <p:cNvSpPr txBox="1"/>
          <p:nvPr/>
        </p:nvSpPr>
        <p:spPr>
          <a:xfrm>
            <a:off x="444876" y="2266527"/>
            <a:ext cx="7962121" cy="317005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Ghisliane Echeverry Prieto | Directora General</a:t>
            </a: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MY. Diana Carolina Rueda Dimaté | Jefe Oficina del Servicio de Pronósticos y Alertas</a:t>
            </a:r>
            <a:endParaRPr lang="es-MX"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Elaboró:</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a:buClr>
                <a:srgbClr val="FFFFFF"/>
              </a:buClr>
              <a:buSzPts val="1400"/>
            </a:pPr>
            <a:r>
              <a:rPr lang="es-CO" sz="1100" b="1" dirty="0">
                <a:latin typeface="Verdana" panose="020B0604030504040204" pitchFamily="34" charset="0"/>
                <a:ea typeface="Verdana" panose="020B0604030504040204" pitchFamily="34" charset="0"/>
              </a:rPr>
              <a:t>Rodney Poveda Fernández – Luis Alfonso López – José Norbey Sánchez </a:t>
            </a:r>
            <a:r>
              <a:rPr lang="es-ES" sz="1100" b="1" dirty="0">
                <a:latin typeface="Verdana" panose="020B0604030504040204" pitchFamily="34" charset="0"/>
                <a:ea typeface="Verdana" panose="020B0604030504040204" pitchFamily="34" charset="0"/>
                <a:cs typeface="Verdana" panose="020B0604030504040204" pitchFamily="34" charset="0"/>
              </a:rPr>
              <a:t>(Meteorología).</a:t>
            </a:r>
          </a:p>
          <a:p>
            <a:pPr lvl="0">
              <a:buClr>
                <a:srgbClr val="FFFFFF"/>
              </a:buClr>
              <a:buSzPts val="1400"/>
            </a:pPr>
            <a:r>
              <a:rPr lang="es-ES" sz="1100" b="1" dirty="0">
                <a:latin typeface="Verdana" panose="020B0604030504040204" pitchFamily="34" charset="0"/>
                <a:ea typeface="Verdana" panose="020B0604030504040204" pitchFamily="34" charset="0"/>
                <a:cs typeface="Verdana" panose="020B0604030504040204" pitchFamily="34" charset="0"/>
              </a:rPr>
              <a:t>Lizeth Natalia Muñoz Herrera (Hidrología).</a:t>
            </a:r>
          </a:p>
          <a:p>
            <a:pPr lvl="0">
              <a:buClr>
                <a:srgbClr val="FFFFFF"/>
              </a:buClr>
              <a:buSzPts val="1400"/>
            </a:pPr>
            <a:r>
              <a:rPr lang="es-ES" sz="1100" b="1" dirty="0">
                <a:latin typeface="Verdana" panose="020B0604030504040204" pitchFamily="34" charset="0"/>
                <a:ea typeface="Verdana" panose="020B0604030504040204" pitchFamily="34" charset="0"/>
                <a:cs typeface="Verdana" panose="020B0604030504040204" pitchFamily="34" charset="0"/>
              </a:rPr>
              <a:t>Jhon Fredy Bermúdez González (Deslizamientos de tierra).</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Ana Milena Rincón Loaiza (Incendios de la cobertura vegetal).</a:t>
            </a:r>
          </a:p>
          <a:p>
            <a:pPr lvl="0">
              <a:buSzPts val="1400"/>
            </a:pPr>
            <a:r>
              <a:rPr lang="es-ES" sz="1100" b="1" dirty="0">
                <a:latin typeface="Verdana" panose="020B0604030504040204" pitchFamily="34" charset="0"/>
                <a:ea typeface="Verdana" panose="020B0604030504040204" pitchFamily="34" charset="0"/>
                <a:cs typeface="Verdana" panose="020B0604030504040204" pitchFamily="34" charset="0"/>
              </a:rPr>
              <a:t>Mauricio Alfonso Torres Granada (Datos h</a:t>
            </a: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idrometeorológicos</a:t>
            </a:r>
            <a:r>
              <a:rPr lang="es-ES" sz="1100" b="1" dirty="0">
                <a:latin typeface="Verdana" panose="020B0604030504040204" pitchFamily="34" charset="0"/>
                <a:ea typeface="Verdana" panose="020B0604030504040204" pitchFamily="34" charset="0"/>
                <a:cs typeface="Verdana" panose="020B0604030504040204" pitchFamily="34" charset="0"/>
              </a:rPr>
              <a:t>).</a:t>
            </a:r>
          </a:p>
          <a:p>
            <a:pPr>
              <a:buSzPts val="1400"/>
            </a:pPr>
            <a:r>
              <a:rPr lang="es-ES" sz="1100" b="1" dirty="0">
                <a:latin typeface="Verdana" panose="020B0604030504040204" pitchFamily="34" charset="0"/>
                <a:ea typeface="Verdana" panose="020B0604030504040204" pitchFamily="34" charset="0"/>
                <a:cs typeface="Verdana" panose="020B0604030504040204" pitchFamily="34" charset="0"/>
                <a:sym typeface="Arial Narrow"/>
              </a:rPr>
              <a:t>John Fredy Jiménez Prieto (Informe técnico diario).</a:t>
            </a:r>
            <a:endParaRPr lang="es-ES" sz="1100" b="1" dirty="0">
              <a:latin typeface="Verdana" panose="020B0604030504040204" pitchFamily="34" charset="0"/>
              <a:ea typeface="Verdana" panose="020B0604030504040204" pitchFamily="34" charset="0"/>
              <a:cs typeface="Verdana" panose="020B0604030504040204" pitchFamily="34" charset="0"/>
            </a:endParaRPr>
          </a:p>
          <a:p>
            <a:pPr lvl="0">
              <a:buSzPts val="1400"/>
            </a:pPr>
            <a:endParaRPr lang="es-ES" sz="1400"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endParaRPr>
          </a:p>
          <a:p>
            <a:pPr marL="0" marR="0" lvl="0" indent="0" algn="l" rtl="0">
              <a:lnSpc>
                <a:spcPct val="100000"/>
              </a:lnSpc>
              <a:spcBef>
                <a:spcPts val="0"/>
              </a:spcBef>
              <a:spcAft>
                <a:spcPts val="0"/>
              </a:spcAft>
              <a:buClr>
                <a:srgbClr val="FFFFFF"/>
              </a:buClr>
              <a:buSzPts val="1400"/>
              <a:buFont typeface="Arial"/>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OFICINA DEL SERVICIO DE PRONÓSTICO Y ALERTAS</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http://www.ideam.gov.co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1"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Correos electrónicos</a:t>
            </a: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 servicio@ideam.gov.co, alertas@ideam.gov.co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Calle 25D N° 96B - 70, piso 3. Bogotá, D.C. </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rtl="0">
              <a:lnSpc>
                <a:spcPct val="100000"/>
              </a:lnSpc>
              <a:spcBef>
                <a:spcPts val="0"/>
              </a:spcBef>
              <a:spcAft>
                <a:spcPts val="0"/>
              </a:spcAft>
              <a:buClr>
                <a:srgbClr val="FFFFFF"/>
              </a:buClr>
              <a:buSzPts val="1400"/>
              <a:buFont typeface="Arial Narrow"/>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Narrow"/>
              </a:rPr>
              <a:t>Teléfono: 3075625 ext. 1334 -1336.</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6" name="Google Shape;1730;p69"/>
          <p:cNvSpPr/>
          <p:nvPr/>
        </p:nvSpPr>
        <p:spPr>
          <a:xfrm>
            <a:off x="8550975" y="211435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CO" sz="1400" b="1" i="0" u="none" strike="noStrike" cap="none" dirty="0">
                <a:solidFill>
                  <a:srgbClr val="92D050"/>
                </a:solidFill>
                <a:latin typeface="Verdana" panose="020B0604030504040204" pitchFamily="34" charset="0"/>
                <a:ea typeface="Verdana" panose="020B0604030504040204" pitchFamily="34" charset="0"/>
                <a:cs typeface="Calibri"/>
                <a:sym typeface="Calibri"/>
              </a:rPr>
              <a:t>VISITA NUESTRAS REDES SOCIALES</a:t>
            </a:r>
            <a:endParaRPr sz="1100" b="1" i="0" u="none" strike="noStrike" cap="none" dirty="0">
              <a:solidFill>
                <a:srgbClr val="92D050"/>
              </a:solidFill>
              <a:latin typeface="Verdana" panose="020B0604030504040204" pitchFamily="34" charset="0"/>
              <a:ea typeface="Verdana" panose="020B0604030504040204" pitchFamily="34" charset="0"/>
              <a:cs typeface="Arial"/>
              <a:sym typeface="Arial"/>
            </a:endParaRPr>
          </a:p>
        </p:txBody>
      </p:sp>
      <p:grpSp>
        <p:nvGrpSpPr>
          <p:cNvPr id="38" name="Grupo 37"/>
          <p:cNvGrpSpPr/>
          <p:nvPr/>
        </p:nvGrpSpPr>
        <p:grpSpPr>
          <a:xfrm>
            <a:off x="8870090" y="2927392"/>
            <a:ext cx="2227674" cy="2559007"/>
            <a:chOff x="8855817" y="2561633"/>
            <a:chExt cx="1843914" cy="2118168"/>
          </a:xfrm>
        </p:grpSpPr>
        <p:pic>
          <p:nvPicPr>
            <p:cNvPr id="29" name="Imagen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5817" y="4349526"/>
              <a:ext cx="330275" cy="330275"/>
            </a:xfrm>
            <a:prstGeom prst="rect">
              <a:avLst/>
            </a:prstGeom>
          </p:spPr>
        </p:pic>
        <p:pic>
          <p:nvPicPr>
            <p:cNvPr id="30" name="Imagen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817" y="3746544"/>
              <a:ext cx="330275" cy="330275"/>
            </a:xfrm>
            <a:prstGeom prst="rect">
              <a:avLst/>
            </a:prstGeom>
          </p:spPr>
        </p:pic>
        <p:pic>
          <p:nvPicPr>
            <p:cNvPr id="31" name="Imagen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55817" y="3177616"/>
              <a:ext cx="330275" cy="317572"/>
            </a:xfrm>
            <a:prstGeom prst="rect">
              <a:avLst/>
            </a:prstGeom>
          </p:spPr>
        </p:pic>
        <p:pic>
          <p:nvPicPr>
            <p:cNvPr id="32" name="Imagen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55817" y="2561633"/>
              <a:ext cx="330275" cy="330275"/>
            </a:xfrm>
            <a:prstGeom prst="rect">
              <a:avLst/>
            </a:prstGeom>
          </p:spPr>
        </p:pic>
        <p:sp>
          <p:nvSpPr>
            <p:cNvPr id="33" name="Google Shape;1725;p69"/>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a:t>
              </a: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CO" sz="1200" b="0" i="0" u="none" strike="noStrike" cap="none" dirty="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b="0" i="0" u="none" strike="noStrike" cap="none"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Tree>
    <p:extLst>
      <p:ext uri="{BB962C8B-B14F-4D97-AF65-F5344CB8AC3E}">
        <p14:creationId xmlns:p14="http://schemas.microsoft.com/office/powerpoint/2010/main" val="3108368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513561" y="1262958"/>
            <a:ext cx="5180625" cy="54000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7929" y="1148430"/>
            <a:ext cx="5666421" cy="5641498"/>
          </a:xfrm>
          <a:prstGeom prst="rect">
            <a:avLst/>
          </a:prstGeom>
        </p:spPr>
      </p:pic>
      <p:pic>
        <p:nvPicPr>
          <p:cNvPr id="3" name="Imagen 2">
            <a:extLst>
              <a:ext uri="{FF2B5EF4-FFF2-40B4-BE49-F238E27FC236}">
                <a16:creationId xmlns:a16="http://schemas.microsoft.com/office/drawing/2014/main" id="{E9104281-4607-846D-2C71-B2765735B50D}"/>
              </a:ext>
            </a:extLst>
          </p:cNvPr>
          <p:cNvPicPr>
            <a:picLocks noChangeAspect="1"/>
          </p:cNvPicPr>
          <p:nvPr/>
        </p:nvPicPr>
        <p:blipFill>
          <a:blip r:embed="rId6"/>
          <a:stretch>
            <a:fillRect/>
          </a:stretch>
        </p:blipFill>
        <p:spPr>
          <a:xfrm>
            <a:off x="769500" y="1262958"/>
            <a:ext cx="4716900" cy="5400000"/>
          </a:xfrm>
          <a:prstGeom prst="rect">
            <a:avLst/>
          </a:prstGeom>
        </p:spPr>
      </p:pic>
    </p:spTree>
    <p:extLst>
      <p:ext uri="{BB962C8B-B14F-4D97-AF65-F5344CB8AC3E}">
        <p14:creationId xmlns:p14="http://schemas.microsoft.com/office/powerpoint/2010/main" val="2012827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2029" y="1181101"/>
            <a:ext cx="5654221" cy="5600700"/>
          </a:xfrm>
          <a:prstGeom prst="rect">
            <a:avLst/>
          </a:prstGeom>
        </p:spPr>
      </p:pic>
      <p:sp>
        <p:nvSpPr>
          <p:cNvPr id="5" name="Rectángulo 4"/>
          <p:cNvSpPr/>
          <p:nvPr/>
        </p:nvSpPr>
        <p:spPr>
          <a:xfrm>
            <a:off x="405361" y="1595887"/>
            <a:ext cx="5294683" cy="4399471"/>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ángulo 6"/>
          <p:cNvSpPr/>
          <p:nvPr/>
        </p:nvSpPr>
        <p:spPr>
          <a:xfrm>
            <a:off x="399889" y="1592884"/>
            <a:ext cx="5295600" cy="44043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18.000	NORTE	0 - 5	0 - 9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24.000	ESTE	10 - 15	18 - 27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Calibri"/>
                <a:ea typeface="+mn-ea"/>
                <a:cs typeface="+mn-cs"/>
              </a:rPr>
              <a:t>30.000	ESTE-SURESTE	30 - 35	55 - 64</a:t>
            </a:r>
          </a:p>
        </p:txBody>
      </p:sp>
      <p:pic>
        <p:nvPicPr>
          <p:cNvPr id="2" name="Imagen 1">
            <a:extLst>
              <a:ext uri="{FF2B5EF4-FFF2-40B4-BE49-F238E27FC236}">
                <a16:creationId xmlns:a16="http://schemas.microsoft.com/office/drawing/2014/main" id="{6658FB4D-1AF5-D49D-8917-C800F5D579B2}"/>
              </a:ext>
            </a:extLst>
          </p:cNvPr>
          <p:cNvPicPr>
            <a:picLocks noChangeAspect="1"/>
          </p:cNvPicPr>
          <p:nvPr/>
        </p:nvPicPr>
        <p:blipFill>
          <a:blip r:embed="rId4"/>
          <a:stretch>
            <a:fillRect/>
          </a:stretch>
        </p:blipFill>
        <p:spPr>
          <a:xfrm>
            <a:off x="399889" y="1591040"/>
            <a:ext cx="5300980" cy="4399471"/>
          </a:xfrm>
          <a:prstGeom prst="rect">
            <a:avLst/>
          </a:prstGeom>
        </p:spPr>
      </p:pic>
    </p:spTree>
    <p:extLst>
      <p:ext uri="{BB962C8B-B14F-4D97-AF65-F5344CB8AC3E}">
        <p14:creationId xmlns:p14="http://schemas.microsoft.com/office/powerpoint/2010/main" val="1057323716"/>
      </p:ext>
    </p:extLst>
  </p:cSld>
  <p:clrMapOvr>
    <a:masterClrMapping/>
  </p:clrMapOvr>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294983"/>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371189</TotalTime>
  <Words>15907</Words>
  <Application>Microsoft Office PowerPoint</Application>
  <PresentationFormat>Panorámica</PresentationFormat>
  <Paragraphs>1287</Paragraphs>
  <Slides>73</Slides>
  <Notes>35</Notes>
  <HiddenSlides>0</HiddenSlides>
  <MMClips>0</MMClips>
  <ScaleCrop>false</ScaleCrop>
  <HeadingPairs>
    <vt:vector size="6" baseType="variant">
      <vt:variant>
        <vt:lpstr>Fuentes usadas</vt:lpstr>
      </vt:variant>
      <vt:variant>
        <vt:i4>11</vt:i4>
      </vt:variant>
      <vt:variant>
        <vt:lpstr>Tema</vt:lpstr>
      </vt:variant>
      <vt:variant>
        <vt:i4>6</vt:i4>
      </vt:variant>
      <vt:variant>
        <vt:lpstr>Títulos de diapositiva</vt:lpstr>
      </vt:variant>
      <vt:variant>
        <vt:i4>73</vt:i4>
      </vt:variant>
    </vt:vector>
  </HeadingPairs>
  <TitlesOfParts>
    <vt:vector size="90" baseType="lpstr">
      <vt:lpstr>Arial</vt:lpstr>
      <vt:lpstr>Arial Black</vt:lpstr>
      <vt:lpstr>Arial Narrow</vt:lpstr>
      <vt:lpstr>Calibri</vt:lpstr>
      <vt:lpstr>Calibri Light</vt:lpstr>
      <vt:lpstr>Cambria</vt:lpstr>
      <vt:lpstr>Helvetica</vt:lpstr>
      <vt:lpstr>Helvetica Neue</vt:lpstr>
      <vt:lpstr>Noto Sans Symbols</vt:lpstr>
      <vt:lpstr>Symbol</vt:lpstr>
      <vt:lpstr>Verdana</vt:lpstr>
      <vt:lpstr>Tema de Office</vt:lpstr>
      <vt:lpstr>19_Diseño OSPA</vt:lpstr>
      <vt:lpstr>26_Diseño OSPA</vt:lpstr>
      <vt:lpstr>20_Diseño OSPA</vt:lpstr>
      <vt:lpstr>21_Diseño OSPA</vt:lpstr>
      <vt:lpstr>22_Diseño OSPA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INFORME TÉCNICO DIARIO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Mauricio Alfonso Hurtado Peláez</cp:lastModifiedBy>
  <cp:revision>40486</cp:revision>
  <dcterms:created xsi:type="dcterms:W3CDTF">2019-06-25T17:24:35Z</dcterms:created>
  <dcterms:modified xsi:type="dcterms:W3CDTF">2025-02-26T19:08:46Z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2024-02-02T13:23:21Z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36703b26-cf46-4818-bc5d-415c923c1a60</vt:lpwstr>
  </property>
  <property fmtid="{D5CDD505-2E9C-101B-9397-08002B2CF9AE}" pid="8" name="MSIP_Label_defa4170-0d19-0005-0004-bc88714345d2_ContentBits">
    <vt:lpwstr>0</vt:lpwstr>
  </property>
</Properties>
</file>