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12192000" cy="6858000"/>
  <p:embeddedFontLst>
    <p:embeddedFont>
      <p:font typeface="Verdana" panose="020B0604030504040204" pitchFamily="34" charset="0"/>
      <p:regular r:id="rId13"/>
      <p:bold r:id="rId14"/>
      <p:italic r:id="rId15"/>
      <p:boldItalic r:id="rId16"/>
    </p:embeddedFont>
    <p:embeddedFont>
      <p:font typeface="Arial Narrow" panose="020B0606020202030204" pitchFamily="34" charset="0"/>
      <p:regular r:id="rId17"/>
      <p:bold r:id="rId18"/>
      <p:italic r:id="rId19"/>
      <p:boldItalic r:id="rId20"/>
    </p:embeddedFont>
    <p:embeddedFont>
      <p:font typeface="Arial Black" panose="020B0A04020102020204" pitchFamily="34" charset="0"/>
      <p:regular r:id="rId21"/>
      <p:bold r:id="rId22"/>
    </p:embeddedFont>
    <p:embeddedFont>
      <p:font typeface="Helvetica Neue" panose="020B0604020202020204" charset="0"/>
      <p:regular r:id="rId23"/>
      <p:bold r:id="rId24"/>
      <p:italic r:id="rId25"/>
      <p:boldItalic r:id="rId26"/>
    </p:embeddedFont>
    <p:embeddedFont>
      <p:font typeface="Calibri" panose="020F0502020204030204"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hdBmSMNS8FRpGjo0RIRugI/GyYX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B7D27D-7022-48AE-870B-97DEDC28B86A}">
  <a:tblStyle styleId="{C3B7D27D-7022-48AE-870B-97DEDC28B86A}"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8229C89-3208-43F4-AF60-3C30160D25FD}"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22" autoAdjust="0"/>
    <p:restoredTop sz="94660"/>
  </p:normalViewPr>
  <p:slideViewPr>
    <p:cSldViewPr snapToGrid="0">
      <p:cViewPr varScale="1">
        <p:scale>
          <a:sx n="109" d="100"/>
          <a:sy n="109" d="100"/>
        </p:scale>
        <p:origin x="762" y="102"/>
      </p:cViewPr>
      <p:guideLst>
        <p:guide orient="horz" pos="2880"/>
        <p:guide pos="216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slide" Target="slides/slide2.xml"/><Relationship Id="rId21" Type="http://schemas.openxmlformats.org/officeDocument/2006/relationships/font" Target="fonts/font9.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font" Target="fonts/font18.fntdata"/><Relationship Id="rId35"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6" name="Google Shape;196;p2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9: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4" name="Google Shape;15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6" name="Google Shape;166;p6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1: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 name="Google Shape;177;p6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2: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6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chemeClr val="lt1"/>
                </a:solidFill>
                <a:latin typeface="Helvetica Neue"/>
                <a:ea typeface="Helvetica Neue"/>
                <a:cs typeface="Helvetica Neue"/>
                <a:sym typeface="Helvetica Neue"/>
              </a:rPr>
              <a:t>www.ideam.gov.co</a:t>
            </a:r>
            <a:endParaRPr dirty="0"/>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modelo_icv\temporales\amenaza_icv.jp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torta_regiones_icv.jpg" TargetMode="External"/><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file:///O:\Mi%20unidad\OSPA\01.%20Tematicas\04.%20Incendios\01.%20Productos\postmodelo_icv\temporales\orange_icv.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O:\Mi%20unidad\OSPA\01.%20Tematicas\04.%20Incendios\01.%20Productos\postmodelo_icv\temporales\icolombia.jpg" TargetMode="External"/><Relationship Id="rId11" Type="http://schemas.openxmlformats.org/officeDocument/2006/relationships/image" Target="../media/image14.jpeg"/><Relationship Id="rId5" Type="http://schemas.openxmlformats.org/officeDocument/2006/relationships/image" Target="../media/image11.jpeg"/><Relationship Id="rId10" Type="http://schemas.openxmlformats.org/officeDocument/2006/relationships/image" Target="file:///O:\Mi%20unidad\OSPA\01.%20Tematicas\04.%20Incendios\01.%20Productos\postmodelo_icv\temporales\red_icv.jpg" TargetMode="External"/><Relationship Id="rId4" Type="http://schemas.openxmlformats.org/officeDocument/2006/relationships/image" Target="file:///O:\Mi%20unidad\OSPA\01.%20Tematicas\04.%20Incendios\01.%20Productos\postmodelo_icv\temporales\yellow_icv.jpg" TargetMode="Externa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file:///O:\Mi%20unidad\OSPA\01.%20Tematicas\04.%20Incendios\01.%20Productos\postmodelo_icv\temporales\iandina.jpg"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2.jpe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file:///O:\Mi%20unidad\OSPA\01.%20Tematicas\04.%20Incendios\01.%20Productos\postmodelo_icv\temporales\ipacifico.jpg"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3.jpe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file:///O:\Mi%20unidad\OSPA\01.%20Tematicas\04.%20Incendios\01.%20Productos\postmodelo_icv\temporales\iorinoquia.jp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jpe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file:///O:\Mi%20unidad\OSPA\01.%20Tematicas\04.%20Incendios\01.%20Productos\postmodelo_icv\temporales\iamazonia.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000" b="1" i="0" u="none" strike="noStrike" cap="none" dirty="0">
                <a:solidFill>
                  <a:srgbClr val="C00000"/>
                </a:solidFill>
                <a:latin typeface="Verdana"/>
                <a:ea typeface="Verdana"/>
                <a:cs typeface="Verdana"/>
                <a:sym typeface="Verdana"/>
              </a:rPr>
              <a:t>Boletín No.</a:t>
            </a:r>
            <a:endParaRPr sz="2000" b="1" i="0" u="none" strike="noStrike" cap="none" dirty="0">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400" b="1" i="0" u="none" strike="noStrike" cap="none" dirty="0" smtClean="0">
                <a:solidFill>
                  <a:schemeClr val="lt1"/>
                </a:solidFill>
                <a:latin typeface="Verdana"/>
                <a:ea typeface="Verdana"/>
                <a:cs typeface="Verdana"/>
                <a:sym typeface="Verdana"/>
              </a:rPr>
              <a:t>004</a:t>
            </a: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793F"/>
                </a:solidFill>
                <a:latin typeface="Verdana"/>
                <a:ea typeface="Verdana"/>
                <a:cs typeface="Verdana"/>
                <a:sym typeface="Verdana"/>
              </a:rPr>
              <a:t>PARA PREPARARSE </a:t>
            </a:r>
            <a:r>
              <a:rPr lang="es-MX" sz="800" b="0" i="0" u="none" strike="noStrike" cap="none" dirty="0">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dirty="0">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BB3F"/>
                </a:solidFill>
                <a:latin typeface="Verdana"/>
                <a:ea typeface="Verdana"/>
                <a:cs typeface="Verdana"/>
                <a:sym typeface="Verdana"/>
              </a:rPr>
              <a:t>PARA  INFORMARSE  </a:t>
            </a:r>
            <a:r>
              <a:rPr lang="es-MX" sz="800" b="0" i="0" u="none" strike="noStrike" cap="none" dirty="0">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dirty="0">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92D050"/>
                </a:solidFill>
                <a:latin typeface="Verdana"/>
                <a:ea typeface="Verdana"/>
                <a:cs typeface="Verdana"/>
                <a:sym typeface="Verdana"/>
              </a:rPr>
              <a:t>CONDICIONES NORMALES </a:t>
            </a:r>
            <a:r>
              <a:rPr lang="es-MX" sz="800" b="0" i="0" u="none" strike="noStrike" cap="none" dirty="0">
                <a:solidFill>
                  <a:srgbClr val="171616"/>
                </a:solidFill>
                <a:latin typeface="Verdana"/>
                <a:ea typeface="Verdana"/>
                <a:cs typeface="Verdana"/>
                <a:sym typeface="Verdana"/>
              </a:rPr>
              <a:t>La información que se suministra se encuentra dentro de los rangos normales.</a:t>
            </a:r>
            <a:endParaRPr sz="800" b="0" i="0" u="none" strike="noStrike" cap="none" dirty="0">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fld id="{44056917-EAF9-4C30-907A-8EDE00F7CB87}" type="datetime4">
              <a:rPr lang="es-MX" sz="1100" b="1" smtClean="0">
                <a:solidFill>
                  <a:srgbClr val="800000"/>
                </a:solidFill>
                <a:latin typeface="Calibri"/>
                <a:ea typeface="Calibri"/>
                <a:cs typeface="Calibri"/>
                <a:sym typeface="Calibri"/>
              </a:rPr>
              <a:t>4 de enero de 2024</a:t>
            </a:fld>
            <a:r>
              <a:rPr lang="es-MX" sz="1100" b="1" dirty="0" smtClean="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 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smtClean="0">
                <a:solidFill>
                  <a:srgbClr val="800000"/>
                </a:solidFill>
                <a:latin typeface="Calibri"/>
                <a:ea typeface="Calibri"/>
                <a:cs typeface="Calibri"/>
                <a:sym typeface="Calibri"/>
              </a:rPr>
              <a:t>05</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dirty="0" smtClean="0">
                <a:solidFill>
                  <a:srgbClr val="800000"/>
                </a:solidFill>
                <a:latin typeface="Calibri"/>
                <a:ea typeface="Calibri"/>
                <a:cs typeface="Calibri"/>
                <a:sym typeface="Calibri"/>
              </a:rPr>
              <a:t>enero</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i="0" u="none" strike="noStrike" cap="none" dirty="0" smtClean="0">
                <a:solidFill>
                  <a:srgbClr val="800000"/>
                </a:solidFill>
                <a:latin typeface="Calibri"/>
                <a:ea typeface="Calibri"/>
                <a:cs typeface="Calibri"/>
                <a:sym typeface="Calibri"/>
              </a:rPr>
              <a:t>2024 </a:t>
            </a:r>
            <a:r>
              <a:rPr lang="es-MX" sz="1100" b="1" i="0" u="none" strike="noStrike" cap="none" dirty="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97"/>
        <p:cNvGrpSpPr/>
        <p:nvPr/>
      </p:nvGrpSpPr>
      <p:grpSpPr>
        <a:xfrm>
          <a:off x="0" y="0"/>
          <a:ext cx="0" cy="0"/>
          <a:chOff x="0" y="0"/>
          <a:chExt cx="0" cy="0"/>
        </a:xfrm>
      </p:grpSpPr>
      <p:sp>
        <p:nvSpPr>
          <p:cNvPr id="198" name="Google Shape;198;p25"/>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199" name="Google Shape;199;p25"/>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smtClean="0">
                <a:solidFill>
                  <a:srgbClr val="7F7F7F"/>
                </a:solidFill>
                <a:latin typeface="Verdana"/>
                <a:ea typeface="Verdana"/>
                <a:cs typeface="Verdana"/>
                <a:sym typeface="Verdana"/>
              </a:rPr>
              <a:t>Ingrid Tatiana Sierra Giraldo| Jefe Oficina </a:t>
            </a:r>
            <a:r>
              <a:rPr lang="es-MX" sz="1200" b="1" i="0" u="none" strike="noStrike" cap="none" dirty="0">
                <a:solidFill>
                  <a:srgbClr val="7F7F7F"/>
                </a:solidFill>
                <a:latin typeface="Verdana"/>
                <a:ea typeface="Verdana"/>
                <a:cs typeface="Verdana"/>
                <a:sym typeface="Verdana"/>
              </a:rPr>
              <a:t>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1" i="0" u="none" strike="noStrike" cap="none" dirty="0" smtClean="0">
                <a:solidFill>
                  <a:srgbClr val="7F7F7F"/>
                </a:solidFill>
                <a:latin typeface="Verdana"/>
                <a:ea typeface="Verdana"/>
                <a:cs typeface="Verdana"/>
                <a:sym typeface="Verdana"/>
              </a:rPr>
              <a:t>:</a:t>
            </a:r>
            <a:r>
              <a:rPr lang="es-MX" sz="1200" dirty="0">
                <a:solidFill>
                  <a:srgbClr val="7F7F7F"/>
                </a:solidFill>
                <a:latin typeface="Verdana"/>
                <a:ea typeface="Verdana"/>
                <a:cs typeface="Verdana"/>
                <a:sym typeface="Verdana"/>
              </a:rPr>
              <a:t> </a:t>
            </a:r>
            <a:endParaRPr lang="es-MX" sz="1200" dirty="0" smtClean="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smtClean="0">
                <a:solidFill>
                  <a:srgbClr val="7F7F7F"/>
                </a:solidFill>
                <a:latin typeface="Verdana"/>
                <a:ea typeface="Verdana"/>
                <a:cs typeface="Verdana"/>
                <a:sym typeface="Verdana"/>
              </a:rPr>
              <a:t>Sergio Ruiz Castro </a:t>
            </a:r>
            <a:r>
              <a:rPr lang="es-MX" sz="1200" b="0" i="0" u="none" strike="noStrike" cap="none" dirty="0" smtClean="0">
                <a:solidFill>
                  <a:srgbClr val="7F7F7F"/>
                </a:solidFill>
                <a:latin typeface="Verdana"/>
                <a:ea typeface="Verdana"/>
                <a:cs typeface="Verdana"/>
                <a:sym typeface="Verdana"/>
              </a:rPr>
              <a:t>(Incendios </a:t>
            </a:r>
            <a:r>
              <a:rPr lang="es-MX" sz="1200" b="0" i="0" u="none" strike="noStrike" cap="none" dirty="0">
                <a:solidFill>
                  <a:srgbClr val="7F7F7F"/>
                </a:solidFill>
                <a:latin typeface="Verdana"/>
                <a:ea typeface="Verdana"/>
                <a:cs typeface="Verdana"/>
                <a:sym typeface="Verdana"/>
              </a:rPr>
              <a:t>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00" name="Google Shape;200;p25"/>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dirty="0">
                <a:solidFill>
                  <a:srgbClr val="C00000"/>
                </a:solidFill>
                <a:latin typeface="Verdana"/>
                <a:ea typeface="Verdana"/>
                <a:cs typeface="Verdana"/>
                <a:sym typeface="Verdana"/>
              </a:rPr>
              <a:t>VISITA NUESTRAS REDES SOCIALES</a:t>
            </a:r>
            <a:endParaRPr sz="1100" b="1" i="0" u="none" strike="noStrike" cap="none" dirty="0">
              <a:solidFill>
                <a:srgbClr val="C00000"/>
              </a:solidFill>
              <a:latin typeface="Verdana"/>
              <a:ea typeface="Verdana"/>
              <a:cs typeface="Verdana"/>
              <a:sym typeface="Verdana"/>
            </a:endParaRPr>
          </a:p>
        </p:txBody>
      </p:sp>
      <p:grpSp>
        <p:nvGrpSpPr>
          <p:cNvPr id="201" name="Google Shape;201;p25"/>
          <p:cNvGrpSpPr/>
          <p:nvPr/>
        </p:nvGrpSpPr>
        <p:grpSpPr>
          <a:xfrm>
            <a:off x="8760760" y="2132261"/>
            <a:ext cx="2092771" cy="2404039"/>
            <a:chOff x="8855817" y="2561633"/>
            <a:chExt cx="1843914" cy="2118168"/>
          </a:xfrm>
        </p:grpSpPr>
        <p:pic>
          <p:nvPicPr>
            <p:cNvPr id="202" name="Google Shape;202;p25"/>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03" name="Google Shape;203;p25"/>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04" name="Google Shape;204;p25"/>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05" name="Google Shape;205;p25"/>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06" name="Google Shape;206;p25"/>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InstitutoIDEAM</a:t>
              </a:r>
              <a:endParaRPr sz="1200" b="0" i="0" u="none" strike="noStrike" cap="none" dirty="0">
                <a:solidFill>
                  <a:srgbClr val="7F7F7F"/>
                </a:solidFill>
                <a:latin typeface="Verdana"/>
                <a:ea typeface="Verdana"/>
                <a:cs typeface="Verdana"/>
                <a:sym typeface="Verdana"/>
              </a:endParaRPr>
            </a:p>
          </p:txBody>
        </p:sp>
        <p:sp>
          <p:nvSpPr>
            <p:cNvPr id="207" name="Google Shape;207;p25"/>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8" name="Google Shape;208;p25"/>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9" name="Google Shape;209;p25"/>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Ideam.Instituto</a:t>
              </a:r>
              <a:endParaRPr sz="1200" b="0" i="0" u="none" strike="noStrike" cap="none" dirty="0">
                <a:solidFill>
                  <a:srgbClr val="7F7F7F"/>
                </a:solidFill>
                <a:latin typeface="Verdana"/>
                <a:ea typeface="Verdana"/>
                <a:cs typeface="Verdana"/>
                <a:sym typeface="Verdana"/>
              </a:endParaRPr>
            </a:p>
          </p:txBody>
        </p:sp>
      </p:grpSp>
      <p:sp>
        <p:nvSpPr>
          <p:cNvPr id="210" name="Google Shape;210;p25"/>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dirty="0" smtClean="0">
                <a:solidFill>
                  <a:srgbClr val="FFFFFF"/>
                </a:solidFill>
                <a:latin typeface="Arial"/>
                <a:ea typeface="Arial"/>
                <a:cs typeface="Arial"/>
                <a:sym typeface="Arial"/>
              </a:rPr>
              <a:t>histórico </a:t>
            </a:r>
            <a:r>
              <a:rPr lang="es-MX" sz="1000" b="0" i="0" u="none" strike="noStrike" cap="none" dirty="0">
                <a:solidFill>
                  <a:srgbClr val="FFFFFF"/>
                </a:solidFill>
                <a:latin typeface="Arial"/>
                <a:ea typeface="Arial"/>
                <a:cs typeface="Arial"/>
                <a:sym typeface="Arial"/>
              </a:rPr>
              <a:t>&lt;- </a:t>
            </a:r>
            <a:r>
              <a:rPr lang="es-MX" sz="1000" b="0" i="0" u="none" strike="noStrike" cap="none" dirty="0" smtClean="0">
                <a:solidFill>
                  <a:srgbClr val="FFFFFF"/>
                </a:solidFill>
                <a:latin typeface="Arial"/>
                <a:ea typeface="Arial"/>
                <a:cs typeface="Arial"/>
                <a:sym typeface="Arial"/>
              </a:rPr>
              <a:t>rbind(histórico, evaluación) </a:t>
            </a: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s-MX" sz="1800" b="0" i="0" u="none" strike="noStrike" cap="none" dirty="0">
                <a:solidFill>
                  <a:schemeClr val="dk1"/>
                </a:solidFill>
                <a:latin typeface="Arial"/>
                <a:ea typeface="Arial"/>
                <a:cs typeface="Arial"/>
                <a:sym typeface="Arial"/>
              </a:rPr>
              <a:t/>
            </a:r>
            <a:br>
              <a:rPr lang="es-MX"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lvl="0" algn="just">
              <a:buSzPts val="1800"/>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en algunos sectores de las </a:t>
            </a:r>
            <a:r>
              <a:rPr lang="es-MX" sz="1800" b="0" i="0" u="none" strike="noStrike" cap="none" dirty="0" smtClean="0">
                <a:solidFill>
                  <a:srgbClr val="7F7F7F"/>
                </a:solidFill>
                <a:latin typeface="Verdana"/>
                <a:ea typeface="Verdana"/>
                <a:cs typeface="Verdana"/>
                <a:sym typeface="Verdana"/>
              </a:rPr>
              <a:t>regiones </a:t>
            </a:r>
            <a:r>
              <a:rPr lang="es-MX" sz="1800" dirty="0" smtClean="0">
                <a:solidFill>
                  <a:srgbClr val="7F7F7F"/>
                </a:solidFill>
                <a:latin typeface="Verdana"/>
                <a:ea typeface="Verdana"/>
                <a:cs typeface="Verdana"/>
                <a:sym typeface="Verdana"/>
              </a:rPr>
              <a:t>Caribe,  Andina, Amazonia y Orinoquia</a:t>
            </a:r>
            <a:r>
              <a:rPr lang="es-MX" sz="1800" b="0" i="0" u="none" strike="noStrike" cap="none" dirty="0" smtClean="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dirty="0">
                <a:solidFill>
                  <a:srgbClr val="C00000"/>
                </a:solidFill>
                <a:latin typeface="Verdana"/>
                <a:ea typeface="Verdana"/>
                <a:cs typeface="Verdana"/>
                <a:sym typeface="Verdana"/>
              </a:rPr>
              <a:t>RESUMEN</a:t>
            </a:r>
            <a:endParaRPr sz="1400" b="1" i="0" u="none" strike="noStrike" cap="none" dirty="0">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rgbClr val="C00000"/>
                </a:solidFill>
                <a:latin typeface="Verdana"/>
                <a:ea typeface="Verdana"/>
                <a:cs typeface="Verdana"/>
                <a:sym typeface="Verdana"/>
              </a:rPr>
              <a:t>Mapa de Pronóstico de la Amenaza por </a:t>
            </a:r>
            <a:r>
              <a:rPr lang="es-MX" sz="1100" b="1" i="0" u="none" strike="noStrike" cap="none" dirty="0">
                <a:solidFill>
                  <a:srgbClr val="C00000"/>
                </a:solidFill>
                <a:latin typeface="Arial Black"/>
                <a:ea typeface="Arial Black"/>
                <a:cs typeface="Arial Black"/>
                <a:sym typeface="Arial Black"/>
              </a:rPr>
              <a:t>Incendios de la Cobertura Vegetal</a:t>
            </a:r>
            <a:endParaRPr sz="1100" b="1" i="0" u="none" strike="noStrike" cap="none" dirty="0">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8108138" y="1670408"/>
            <a:ext cx="3322737" cy="4706703"/>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7"/>
          <p:cNvSpPr txBox="1">
            <a:spLocks noGrp="1"/>
          </p:cNvSpPr>
          <p:nvPr>
            <p:ph type="body" idx="2"/>
          </p:nvPr>
        </p:nvSpPr>
        <p:spPr>
          <a:xfrm>
            <a:off x="3569678" y="769938"/>
            <a:ext cx="4880586"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200"/>
              <a:buNone/>
            </a:pPr>
            <a:r>
              <a:rPr lang="es-MX" sz="1200" dirty="0"/>
              <a:t>Actualización | </a:t>
            </a:r>
            <a:r>
              <a:rPr lang="es-MX" sz="1200" dirty="0" smtClean="0"/>
              <a:t>04 </a:t>
            </a:r>
            <a:r>
              <a:rPr lang="es-MX" sz="1200" dirty="0" smtClean="0"/>
              <a:t>de enero del 2024 </a:t>
            </a:r>
            <a:r>
              <a:rPr lang="es-MX" sz="1200" dirty="0"/>
              <a:t>| </a:t>
            </a:r>
            <a:r>
              <a:rPr lang="es-MX" sz="1200" dirty="0" smtClean="0"/>
              <a:t>12:00 </a:t>
            </a:r>
            <a:r>
              <a:rPr lang="es-MX" sz="1200" dirty="0"/>
              <a:t>HLC</a:t>
            </a:r>
            <a:endParaRPr sz="1200" dirty="0"/>
          </a:p>
        </p:txBody>
      </p:sp>
      <p:pic>
        <p:nvPicPr>
          <p:cNvPr id="129" name="Google Shape;129;p17"/>
          <p:cNvPicPr preferRelativeResize="0"/>
          <p:nvPr/>
        </p:nvPicPr>
        <p:blipFill rotWithShape="1">
          <a:blip r:embed="rId3" r:link="rId4">
            <a:extLst>
              <a:ext uri="{28A0092B-C50C-407E-A947-70E740481C1C}">
                <a14:useLocalDpi xmlns:a14="http://schemas.microsoft.com/office/drawing/2010/main" val="0"/>
              </a:ext>
            </a:extLst>
          </a:blip>
          <a:srcRect l="7096"/>
          <a:stretch/>
        </p:blipFill>
        <p:spPr>
          <a:xfrm>
            <a:off x="7573335" y="3345084"/>
            <a:ext cx="4266623" cy="3424647"/>
          </a:xfrm>
          <a:prstGeom prst="rect">
            <a:avLst/>
          </a:prstGeom>
          <a:noFill/>
          <a:ln>
            <a:noFill/>
          </a:ln>
        </p:spPr>
      </p:pic>
      <p:pic>
        <p:nvPicPr>
          <p:cNvPr id="2" name="Imagen 1"/>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413802" y="1028700"/>
            <a:ext cx="3960233" cy="5600354"/>
          </a:xfrm>
          <a:prstGeom prst="rect">
            <a:avLst/>
          </a:prstGeom>
        </p:spPr>
      </p:pic>
      <p:pic>
        <p:nvPicPr>
          <p:cNvPr id="3" name="Imagen 2"/>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4664719" y="1504263"/>
            <a:ext cx="2280160" cy="2482000"/>
          </a:xfrm>
          <a:prstGeom prst="rect">
            <a:avLst/>
          </a:prstGeom>
          <a:ln>
            <a:solidFill>
              <a:schemeClr val="tx1"/>
            </a:solidFill>
          </a:ln>
        </p:spPr>
      </p:pic>
      <p:pic>
        <p:nvPicPr>
          <p:cNvPr id="4" name="Imagen 3"/>
          <p:cNvPicPr>
            <a:picLocks noChangeAspect="1"/>
          </p:cNvPicPr>
          <p:nvPr/>
        </p:nvPicPr>
        <p:blipFill rotWithShape="1">
          <a:blip r:embed="rId9" r:link="rId10">
            <a:extLst>
              <a:ext uri="{28A0092B-C50C-407E-A947-70E740481C1C}">
                <a14:useLocalDpi xmlns:a14="http://schemas.microsoft.com/office/drawing/2010/main" val="0"/>
              </a:ext>
            </a:extLst>
          </a:blip>
          <a:srcRect l="7142"/>
          <a:stretch/>
        </p:blipFill>
        <p:spPr>
          <a:xfrm>
            <a:off x="7281830" y="1146175"/>
            <a:ext cx="2219668" cy="2198909"/>
          </a:xfrm>
          <a:prstGeom prst="rect">
            <a:avLst/>
          </a:prstGeom>
        </p:spPr>
      </p:pic>
      <p:pic>
        <p:nvPicPr>
          <p:cNvPr id="5" name="Imagen 4"/>
          <p:cNvPicPr>
            <a:picLocks noChangeAspect="1"/>
          </p:cNvPicPr>
          <p:nvPr/>
        </p:nvPicPr>
        <p:blipFill>
          <a:blip r:embed="rId11" r:link="rId12">
            <a:extLst>
              <a:ext uri="{28A0092B-C50C-407E-A947-70E740481C1C}">
                <a14:useLocalDpi xmlns:a14="http://schemas.microsoft.com/office/drawing/2010/main" val="0"/>
              </a:ext>
            </a:extLst>
          </a:blip>
          <a:stretch>
            <a:fillRect/>
          </a:stretch>
        </p:blipFill>
        <p:spPr>
          <a:xfrm>
            <a:off x="9792182" y="1146175"/>
            <a:ext cx="2338460" cy="2198909"/>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1253781395"/>
              </p:ext>
            </p:extLst>
          </p:nvPr>
        </p:nvGraphicFramePr>
        <p:xfrm>
          <a:off x="4900295" y="1483758"/>
          <a:ext cx="6939280" cy="4246162"/>
        </p:xfrm>
        <a:graphic>
          <a:graphicData uri="http://schemas.openxmlformats.org/drawingml/2006/table">
            <a:tbl>
              <a:tblPr>
                <a:noFill/>
                <a:tableStyleId>{C3B7D27D-7022-48AE-870B-97DEDC28B86A}</a:tableStyleId>
              </a:tblPr>
              <a:tblGrid>
                <a:gridCol w="839876">
                  <a:extLst>
                    <a:ext uri="{9D8B030D-6E8A-4147-A177-3AD203B41FA5}">
                      <a16:colId xmlns:a16="http://schemas.microsoft.com/office/drawing/2014/main" val="20000"/>
                    </a:ext>
                  </a:extLst>
                </a:gridCol>
                <a:gridCol w="6099404">
                  <a:extLst>
                    <a:ext uri="{9D8B030D-6E8A-4147-A177-3AD203B41FA5}">
                      <a16:colId xmlns:a16="http://schemas.microsoft.com/office/drawing/2014/main" val="20001"/>
                    </a:ext>
                  </a:extLst>
                </a:gridCol>
              </a:tblGrid>
              <a:tr h="394136">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00307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Agustín Codazzi, Becerril, Chiriguaná, Curumaní, La Jagua De Ibirico, Manaure Balcón Del Cesar, Pueblo Bello, Valledupar.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Barrancas, Dibulla, El Molino, Fonseca, La Jagua Del Pilar, Riohacha, San Juan Del Cesar, Urumita, Villanueva.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Aracataca, Ciénaga, Fundación, Santa Marta.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139158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El Guamo.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La Paz.</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39158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ARCHIPIÉLAGO DE SAN ANDRÉS, PROVIDENCIA Y SANTA CATALINA : Providencia.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Arjona, El Carmen De Bolívar, Magangué, Pinillos.</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El Copey, Pailitas.</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Cereté, Chimá, Lorica, Montelíbano, Planeta Rica, Sahagún, San Bernardo Del Viento.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Pivijay.</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Corozal, Sampués.</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612328882"/>
                  </a:ext>
                </a:extLst>
              </a:tr>
            </a:tbl>
          </a:graphicData>
        </a:graphic>
      </p:graphicFrame>
      <p:sp>
        <p:nvSpPr>
          <p:cNvPr id="134" name="Google Shape;134;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36" name="Google Shape;136;p2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85081" y="1462996"/>
            <a:ext cx="4161241" cy="4757862"/>
          </a:xfrm>
          <a:prstGeom prst="rect">
            <a:avLst/>
          </a:prstGeom>
          <a:noFill/>
          <a:ln>
            <a:noFill/>
          </a:ln>
        </p:spPr>
      </p:pic>
      <p:pic>
        <p:nvPicPr>
          <p:cNvPr id="138" name="Google Shape;138;p24" descr="Recurso 25.png"/>
          <p:cNvPicPr preferRelativeResize="0"/>
          <p:nvPr/>
        </p:nvPicPr>
        <p:blipFill rotWithShape="1">
          <a:blip r:embed="rId5">
            <a:alphaModFix/>
          </a:blip>
          <a:srcRect/>
          <a:stretch/>
        </p:blipFill>
        <p:spPr>
          <a:xfrm>
            <a:off x="5053653" y="2173526"/>
            <a:ext cx="432711" cy="446694"/>
          </a:xfrm>
          <a:prstGeom prst="rect">
            <a:avLst/>
          </a:prstGeom>
          <a:noFill/>
          <a:ln>
            <a:noFill/>
          </a:ln>
        </p:spPr>
      </p:pic>
      <p:pic>
        <p:nvPicPr>
          <p:cNvPr id="139" name="Google Shape;139;p24"/>
          <p:cNvPicPr preferRelativeResize="0"/>
          <p:nvPr/>
        </p:nvPicPr>
        <p:blipFill rotWithShape="1">
          <a:blip r:embed="rId6">
            <a:alphaModFix/>
          </a:blip>
          <a:srcRect/>
          <a:stretch/>
        </p:blipFill>
        <p:spPr>
          <a:xfrm>
            <a:off x="5053653" y="3374420"/>
            <a:ext cx="451143" cy="445047"/>
          </a:xfrm>
          <a:prstGeom prst="rect">
            <a:avLst/>
          </a:prstGeom>
          <a:noFill/>
          <a:ln>
            <a:noFill/>
          </a:ln>
        </p:spPr>
      </p:pic>
      <p:pic>
        <p:nvPicPr>
          <p:cNvPr id="140" name="Google Shape;140;p24"/>
          <p:cNvPicPr preferRelativeResize="0"/>
          <p:nvPr/>
        </p:nvPicPr>
        <p:blipFill rotWithShape="1">
          <a:blip r:embed="rId7">
            <a:alphaModFix/>
          </a:blip>
          <a:srcRect/>
          <a:stretch/>
        </p:blipFill>
        <p:spPr>
          <a:xfrm>
            <a:off x="12340872" y="1961346"/>
            <a:ext cx="3694496" cy="1042506"/>
          </a:xfrm>
          <a:prstGeom prst="rect">
            <a:avLst/>
          </a:prstGeom>
          <a:noFill/>
          <a:ln>
            <a:noFill/>
          </a:ln>
        </p:spPr>
      </p:pic>
      <p:pic>
        <p:nvPicPr>
          <p:cNvPr id="8" name="Google Shape;137;p24"/>
          <p:cNvPicPr preferRelativeResize="0"/>
          <p:nvPr/>
        </p:nvPicPr>
        <p:blipFill rotWithShape="1">
          <a:blip r:embed="rId8">
            <a:alphaModFix/>
          </a:blip>
          <a:srcRect/>
          <a:stretch/>
        </p:blipFill>
        <p:spPr>
          <a:xfrm>
            <a:off x="5053653" y="4712167"/>
            <a:ext cx="457200" cy="446694"/>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4196254479"/>
              </p:ext>
            </p:extLst>
          </p:nvPr>
        </p:nvGraphicFramePr>
        <p:xfrm>
          <a:off x="4560425" y="1176524"/>
          <a:ext cx="7120316" cy="5165045"/>
        </p:xfrm>
        <a:graphic>
          <a:graphicData uri="http://schemas.openxmlformats.org/drawingml/2006/table">
            <a:tbl>
              <a:tblPr>
                <a:noFill/>
                <a:tableStyleId>{C3B7D27D-7022-48AE-870B-97DEDC28B86A}</a:tableStyleId>
              </a:tblPr>
              <a:tblGrid>
                <a:gridCol w="983848">
                  <a:extLst>
                    <a:ext uri="{9D8B030D-6E8A-4147-A177-3AD203B41FA5}">
                      <a16:colId xmlns:a16="http://schemas.microsoft.com/office/drawing/2014/main" val="20000"/>
                    </a:ext>
                  </a:extLst>
                </a:gridCol>
                <a:gridCol w="6136468">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934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BOYACÁ : Chiscas, Cubará, Güicán De La Sierra.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NORTE DE SANTANDER : Arboledas, Chitagá, Cáchira, Salazar, Toledo, Villa Caro.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SANTANDER : Capitanejo, Carcasí, Cerrito, Concepción, Guaca, Macaravita, San Miguel, Santa Bárbara.</a:t>
                      </a:r>
                      <a:endParaRPr lang="es-CO" sz="1000" b="0" i="0" u="none" strike="noStrike" cap="none" dirty="0">
                        <a:solidFill>
                          <a:srgbClr val="000000"/>
                        </a:solidFill>
                        <a:latin typeface="+mn-lt"/>
                        <a:ea typeface="Verdana"/>
                        <a:cs typeface="Verdana"/>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22610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pt-BR" sz="1000" b="0" i="0" u="none" strike="noStrike" cap="none" dirty="0" smtClean="0">
                          <a:solidFill>
                            <a:srgbClr val="000000"/>
                          </a:solidFill>
                          <a:latin typeface="+mn-lt"/>
                          <a:ea typeface="Verdana"/>
                          <a:cs typeface="Verdana"/>
                          <a:sym typeface="Verdana"/>
                        </a:rPr>
                        <a:t>ANTIOQUIA : </a:t>
                      </a:r>
                      <a:r>
                        <a:rPr lang="pt-BR" sz="1000" b="0" i="0" u="none" strike="noStrike" cap="none" dirty="0" err="1" smtClean="0">
                          <a:solidFill>
                            <a:srgbClr val="000000"/>
                          </a:solidFill>
                          <a:latin typeface="+mn-lt"/>
                          <a:ea typeface="Verdana"/>
                          <a:cs typeface="Verdana"/>
                          <a:sym typeface="Verdana"/>
                        </a:rPr>
                        <a:t>Bello</a:t>
                      </a:r>
                      <a:r>
                        <a:rPr lang="pt-BR" sz="1000" b="0" i="0" u="none" strike="noStrike" cap="none" dirty="0" smtClean="0">
                          <a:solidFill>
                            <a:srgbClr val="000000"/>
                          </a:solidFill>
                          <a:latin typeface="+mn-lt"/>
                          <a:ea typeface="Verdana"/>
                          <a:cs typeface="Verdana"/>
                          <a:sym typeface="Verdana"/>
                        </a:rPr>
                        <a:t>, </a:t>
                      </a:r>
                      <a:r>
                        <a:rPr lang="pt-BR" sz="1000" b="0" i="0" u="none" strike="noStrike" cap="none" dirty="0" err="1" smtClean="0">
                          <a:solidFill>
                            <a:srgbClr val="000000"/>
                          </a:solidFill>
                          <a:latin typeface="+mn-lt"/>
                          <a:ea typeface="Verdana"/>
                          <a:cs typeface="Verdana"/>
                          <a:sym typeface="Verdana"/>
                        </a:rPr>
                        <a:t>Campamento</a:t>
                      </a:r>
                      <a:r>
                        <a:rPr lang="pt-BR" sz="1000" b="0" i="0" u="none" strike="noStrike" cap="none" dirty="0" smtClean="0">
                          <a:solidFill>
                            <a:srgbClr val="000000"/>
                          </a:solidFill>
                          <a:latin typeface="+mn-lt"/>
                          <a:ea typeface="Verdana"/>
                          <a:cs typeface="Verdana"/>
                          <a:sym typeface="Verdana"/>
                        </a:rPr>
                        <a:t>, Copacabana.</a:t>
                      </a:r>
                    </a:p>
                    <a:p>
                      <a:pPr marL="0" marR="0" lvl="0" indent="0" algn="just" rtl="0">
                        <a:spcBef>
                          <a:spcPts val="0"/>
                        </a:spcBef>
                        <a:spcAft>
                          <a:spcPts val="0"/>
                        </a:spcAft>
                        <a:buNone/>
                      </a:pPr>
                      <a:r>
                        <a:rPr lang="pt-BR" sz="1000" b="0" i="0" u="none" strike="noStrike" cap="none" dirty="0" smtClean="0">
                          <a:solidFill>
                            <a:srgbClr val="000000"/>
                          </a:solidFill>
                          <a:latin typeface="+mn-lt"/>
                          <a:ea typeface="Verdana"/>
                          <a:cs typeface="Verdana"/>
                          <a:sym typeface="Verdana"/>
                        </a:rPr>
                        <a:t>BOGOTÁ, D.C. : Bogotá, D.C..</a:t>
                      </a:r>
                    </a:p>
                    <a:p>
                      <a:pPr marL="0" marR="0" lvl="0" indent="0" algn="just" rtl="0">
                        <a:spcBef>
                          <a:spcPts val="0"/>
                        </a:spcBef>
                        <a:spcAft>
                          <a:spcPts val="0"/>
                        </a:spcAft>
                        <a:buNone/>
                      </a:pPr>
                      <a:r>
                        <a:rPr lang="pt-BR" sz="1000" b="0" i="0" u="none" strike="noStrike" cap="none" dirty="0" smtClean="0">
                          <a:solidFill>
                            <a:srgbClr val="000000"/>
                          </a:solidFill>
                          <a:latin typeface="+mn-lt"/>
                          <a:ea typeface="Verdana"/>
                          <a:cs typeface="Verdana"/>
                          <a:sym typeface="Verdana"/>
                        </a:rPr>
                        <a:t>BOYACÁ : </a:t>
                      </a:r>
                      <a:r>
                        <a:rPr lang="pt-BR" sz="1000" b="0" i="0" u="none" strike="noStrike" cap="none" dirty="0" err="1" smtClean="0">
                          <a:solidFill>
                            <a:srgbClr val="000000"/>
                          </a:solidFill>
                          <a:latin typeface="+mn-lt"/>
                          <a:ea typeface="Verdana"/>
                          <a:cs typeface="Verdana"/>
                          <a:sym typeface="Verdana"/>
                        </a:rPr>
                        <a:t>Belén</a:t>
                      </a:r>
                      <a:r>
                        <a:rPr lang="pt-BR" sz="1000" b="0" i="0" u="none" strike="noStrike" cap="none" dirty="0" smtClean="0">
                          <a:solidFill>
                            <a:srgbClr val="000000"/>
                          </a:solidFill>
                          <a:latin typeface="+mn-lt"/>
                          <a:ea typeface="Verdana"/>
                          <a:cs typeface="Verdana"/>
                          <a:sym typeface="Verdana"/>
                        </a:rPr>
                        <a:t>, Boavita, Cerinza, Chita, Covarachía, El </a:t>
                      </a:r>
                      <a:r>
                        <a:rPr lang="pt-BR" sz="1000" b="0" i="0" u="none" strike="noStrike" cap="none" dirty="0" err="1" smtClean="0">
                          <a:solidFill>
                            <a:srgbClr val="000000"/>
                          </a:solidFill>
                          <a:latin typeface="+mn-lt"/>
                          <a:ea typeface="Verdana"/>
                          <a:cs typeface="Verdana"/>
                          <a:sym typeface="Verdana"/>
                        </a:rPr>
                        <a:t>Cocuy</a:t>
                      </a:r>
                      <a:r>
                        <a:rPr lang="pt-BR" sz="1000" b="0" i="0" u="none" strike="noStrike" cap="none" dirty="0" smtClean="0">
                          <a:solidFill>
                            <a:srgbClr val="000000"/>
                          </a:solidFill>
                          <a:latin typeface="+mn-lt"/>
                          <a:ea typeface="Verdana"/>
                          <a:cs typeface="Verdana"/>
                          <a:sym typeface="Verdana"/>
                        </a:rPr>
                        <a:t>, </a:t>
                      </a:r>
                      <a:r>
                        <a:rPr lang="pt-BR" sz="1000" b="0" i="0" u="none" strike="noStrike" cap="none" dirty="0" err="1" smtClean="0">
                          <a:solidFill>
                            <a:srgbClr val="000000"/>
                          </a:solidFill>
                          <a:latin typeface="+mn-lt"/>
                          <a:ea typeface="Verdana"/>
                          <a:cs typeface="Verdana"/>
                          <a:sym typeface="Verdana"/>
                        </a:rPr>
                        <a:t>Guacamayas</a:t>
                      </a:r>
                      <a:r>
                        <a:rPr lang="pt-BR" sz="1000" b="0" i="0" u="none" strike="noStrike" cap="none" dirty="0" smtClean="0">
                          <a:solidFill>
                            <a:srgbClr val="000000"/>
                          </a:solidFill>
                          <a:latin typeface="+mn-lt"/>
                          <a:ea typeface="Verdana"/>
                          <a:cs typeface="Verdana"/>
                          <a:sym typeface="Verdana"/>
                        </a:rPr>
                        <a:t>, La </a:t>
                      </a:r>
                      <a:r>
                        <a:rPr lang="pt-BR" sz="1000" b="0" i="0" u="none" strike="noStrike" cap="none" dirty="0" err="1" smtClean="0">
                          <a:solidFill>
                            <a:srgbClr val="000000"/>
                          </a:solidFill>
                          <a:latin typeface="+mn-lt"/>
                          <a:ea typeface="Verdana"/>
                          <a:cs typeface="Verdana"/>
                          <a:sym typeface="Verdana"/>
                        </a:rPr>
                        <a:t>Uvita</a:t>
                      </a:r>
                      <a:r>
                        <a:rPr lang="pt-BR" sz="1000" b="0" i="0" u="none" strike="noStrike" cap="none" dirty="0" smtClean="0">
                          <a:solidFill>
                            <a:srgbClr val="000000"/>
                          </a:solidFill>
                          <a:latin typeface="+mn-lt"/>
                          <a:ea typeface="Verdana"/>
                          <a:cs typeface="Verdana"/>
                          <a:sym typeface="Verdana"/>
                        </a:rPr>
                        <a:t>, Mongua, Paz De </a:t>
                      </a:r>
                      <a:r>
                        <a:rPr lang="pt-BR" sz="1000" b="0" i="0" u="none" strike="noStrike" cap="none" dirty="0" err="1" smtClean="0">
                          <a:solidFill>
                            <a:srgbClr val="000000"/>
                          </a:solidFill>
                          <a:latin typeface="+mn-lt"/>
                          <a:ea typeface="Verdana"/>
                          <a:cs typeface="Verdana"/>
                          <a:sym typeface="Verdana"/>
                        </a:rPr>
                        <a:t>Río</a:t>
                      </a:r>
                      <a:r>
                        <a:rPr lang="pt-BR" sz="1000" b="0" i="0" u="none" strike="noStrike" cap="none" dirty="0" smtClean="0">
                          <a:solidFill>
                            <a:srgbClr val="000000"/>
                          </a:solidFill>
                          <a:latin typeface="+mn-lt"/>
                          <a:ea typeface="Verdana"/>
                          <a:cs typeface="Verdana"/>
                          <a:sym typeface="Verdana"/>
                        </a:rPr>
                        <a:t>, San </a:t>
                      </a:r>
                      <a:r>
                        <a:rPr lang="pt-BR" sz="1000" b="0" i="0" u="none" strike="noStrike" cap="none" dirty="0" err="1" smtClean="0">
                          <a:solidFill>
                            <a:srgbClr val="000000"/>
                          </a:solidFill>
                          <a:latin typeface="+mn-lt"/>
                          <a:ea typeface="Verdana"/>
                          <a:cs typeface="Verdana"/>
                          <a:sym typeface="Verdana"/>
                        </a:rPr>
                        <a:t>Mateo</a:t>
                      </a:r>
                      <a:r>
                        <a:rPr lang="pt-BR" sz="1000" b="0" i="0" u="none" strike="noStrike" cap="none" dirty="0" smtClean="0">
                          <a:solidFill>
                            <a:srgbClr val="000000"/>
                          </a:solidFill>
                          <a:latin typeface="+mn-lt"/>
                          <a:ea typeface="Verdana"/>
                          <a:cs typeface="Verdana"/>
                          <a:sym typeface="Verdana"/>
                        </a:rPr>
                        <a:t>, Sativanorte, Sativasur, Soatá, Susacón, Tipacoque, Tutazá.</a:t>
                      </a:r>
                    </a:p>
                    <a:p>
                      <a:pPr marL="0" marR="0" lvl="0" indent="0" algn="just" rtl="0">
                        <a:spcBef>
                          <a:spcPts val="0"/>
                        </a:spcBef>
                        <a:spcAft>
                          <a:spcPts val="0"/>
                        </a:spcAft>
                        <a:buNone/>
                      </a:pPr>
                      <a:r>
                        <a:rPr lang="pt-BR" sz="1000" b="0" i="0" u="none" strike="noStrike" cap="none" dirty="0" smtClean="0">
                          <a:solidFill>
                            <a:srgbClr val="000000"/>
                          </a:solidFill>
                          <a:latin typeface="+mn-lt"/>
                          <a:ea typeface="Verdana"/>
                          <a:cs typeface="Verdana"/>
                          <a:sym typeface="Verdana"/>
                        </a:rPr>
                        <a:t>CUNDINAMARCA : Chipaque, </a:t>
                      </a:r>
                      <a:r>
                        <a:rPr lang="pt-BR" sz="1000" b="0" i="0" u="none" strike="noStrike" cap="none" dirty="0" err="1" smtClean="0">
                          <a:solidFill>
                            <a:srgbClr val="000000"/>
                          </a:solidFill>
                          <a:latin typeface="+mn-lt"/>
                          <a:ea typeface="Verdana"/>
                          <a:cs typeface="Verdana"/>
                          <a:sym typeface="Verdana"/>
                        </a:rPr>
                        <a:t>Chía</a:t>
                      </a:r>
                      <a:r>
                        <a:rPr lang="pt-BR" sz="1000" b="0" i="0" u="none" strike="noStrike" cap="none" dirty="0" smtClean="0">
                          <a:solidFill>
                            <a:srgbClr val="000000"/>
                          </a:solidFill>
                          <a:latin typeface="+mn-lt"/>
                          <a:ea typeface="Verdana"/>
                          <a:cs typeface="Verdana"/>
                          <a:sym typeface="Verdana"/>
                        </a:rPr>
                        <a:t>, Gachetá, </a:t>
                      </a:r>
                      <a:r>
                        <a:rPr lang="pt-BR" sz="1000" b="0" i="0" u="none" strike="noStrike" cap="none" dirty="0" err="1" smtClean="0">
                          <a:solidFill>
                            <a:srgbClr val="000000"/>
                          </a:solidFill>
                          <a:latin typeface="+mn-lt"/>
                          <a:ea typeface="Verdana"/>
                          <a:cs typeface="Verdana"/>
                          <a:sym typeface="Verdana"/>
                        </a:rPr>
                        <a:t>Jerusalén</a:t>
                      </a:r>
                      <a:r>
                        <a:rPr lang="pt-BR" sz="1000" b="0" i="0" u="none" strike="noStrike" cap="none" dirty="0" smtClean="0">
                          <a:solidFill>
                            <a:srgbClr val="000000"/>
                          </a:solidFill>
                          <a:latin typeface="+mn-lt"/>
                          <a:ea typeface="Verdana"/>
                          <a:cs typeface="Verdana"/>
                          <a:sym typeface="Verdana"/>
                        </a:rPr>
                        <a:t>, La </a:t>
                      </a:r>
                      <a:r>
                        <a:rPr lang="pt-BR" sz="1000" b="0" i="0" u="none" strike="noStrike" cap="none" dirty="0" err="1" smtClean="0">
                          <a:solidFill>
                            <a:srgbClr val="000000"/>
                          </a:solidFill>
                          <a:latin typeface="+mn-lt"/>
                          <a:ea typeface="Verdana"/>
                          <a:cs typeface="Verdana"/>
                          <a:sym typeface="Verdana"/>
                        </a:rPr>
                        <a:t>Calera</a:t>
                      </a:r>
                      <a:r>
                        <a:rPr lang="pt-BR" sz="1000" b="0" i="0" u="none" strike="noStrike" cap="none" dirty="0" smtClean="0">
                          <a:solidFill>
                            <a:srgbClr val="000000"/>
                          </a:solidFill>
                          <a:latin typeface="+mn-lt"/>
                          <a:ea typeface="Verdana"/>
                          <a:cs typeface="Verdana"/>
                          <a:sym typeface="Verdana"/>
                        </a:rPr>
                        <a:t>, Machetá, Manta, </a:t>
                      </a:r>
                      <a:r>
                        <a:rPr lang="pt-BR" sz="1000" b="0" i="0" u="none" strike="noStrike" cap="none" dirty="0" err="1" smtClean="0">
                          <a:solidFill>
                            <a:srgbClr val="000000"/>
                          </a:solidFill>
                          <a:latin typeface="+mn-lt"/>
                          <a:ea typeface="Verdana"/>
                          <a:cs typeface="Verdana"/>
                          <a:sym typeface="Verdana"/>
                        </a:rPr>
                        <a:t>Sopó</a:t>
                      </a:r>
                      <a:r>
                        <a:rPr lang="pt-BR" sz="1000" b="0" i="0" u="none" strike="noStrike" cap="none" dirty="0" smtClean="0">
                          <a:solidFill>
                            <a:srgbClr val="000000"/>
                          </a:solidFill>
                          <a:latin typeface="+mn-lt"/>
                          <a:ea typeface="Verdana"/>
                          <a:cs typeface="Verdana"/>
                          <a:sym typeface="Verdana"/>
                        </a:rPr>
                        <a:t>, Une.</a:t>
                      </a:r>
                    </a:p>
                    <a:p>
                      <a:pPr marL="0" marR="0" lvl="0" indent="0" algn="just" rtl="0">
                        <a:spcBef>
                          <a:spcPts val="0"/>
                        </a:spcBef>
                        <a:spcAft>
                          <a:spcPts val="0"/>
                        </a:spcAft>
                        <a:buNone/>
                      </a:pPr>
                      <a:r>
                        <a:rPr lang="pt-BR" sz="1000" b="0" i="0" u="none" strike="noStrike" cap="none" dirty="0" smtClean="0">
                          <a:solidFill>
                            <a:srgbClr val="000000"/>
                          </a:solidFill>
                          <a:latin typeface="+mn-lt"/>
                          <a:ea typeface="Verdana"/>
                          <a:cs typeface="Verdana"/>
                          <a:sym typeface="Verdana"/>
                        </a:rPr>
                        <a:t>NORTE DE SANTANDER : La </a:t>
                      </a:r>
                      <a:r>
                        <a:rPr lang="pt-BR" sz="1000" b="0" i="0" u="none" strike="noStrike" cap="none" dirty="0" err="1" smtClean="0">
                          <a:solidFill>
                            <a:srgbClr val="000000"/>
                          </a:solidFill>
                          <a:latin typeface="+mn-lt"/>
                          <a:ea typeface="Verdana"/>
                          <a:cs typeface="Verdana"/>
                          <a:sym typeface="Verdana"/>
                        </a:rPr>
                        <a:t>Esperanza</a:t>
                      </a:r>
                      <a:r>
                        <a:rPr lang="pt-BR" sz="1000" b="0" i="0" u="none" strike="noStrike" cap="none" dirty="0" smtClean="0">
                          <a:solidFill>
                            <a:srgbClr val="000000"/>
                          </a:solidFill>
                          <a:latin typeface="+mn-lt"/>
                          <a:ea typeface="Verdana"/>
                          <a:cs typeface="Verdana"/>
                          <a:sym typeface="Verdana"/>
                        </a:rPr>
                        <a:t>, Labateca, </a:t>
                      </a:r>
                      <a:r>
                        <a:rPr lang="pt-BR" sz="1000" b="0" i="0" u="none" strike="noStrike" cap="none" dirty="0" err="1" smtClean="0">
                          <a:solidFill>
                            <a:srgbClr val="000000"/>
                          </a:solidFill>
                          <a:latin typeface="+mn-lt"/>
                          <a:ea typeface="Verdana"/>
                          <a:cs typeface="Verdana"/>
                          <a:sym typeface="Verdana"/>
                        </a:rPr>
                        <a:t>Ábrego</a:t>
                      </a:r>
                      <a:r>
                        <a:rPr lang="pt-BR" sz="1000" b="0" i="0" u="none" strike="noStrike" cap="none" dirty="0" smtClean="0">
                          <a:solidFill>
                            <a:srgbClr val="000000"/>
                          </a:solidFill>
                          <a:latin typeface="+mn-lt"/>
                          <a:ea typeface="Verdana"/>
                          <a:cs typeface="Verdana"/>
                          <a:sym typeface="Verdana"/>
                        </a:rPr>
                        <a:t>.</a:t>
                      </a:r>
                    </a:p>
                    <a:p>
                      <a:pPr marL="0" marR="0" lvl="0" indent="0" algn="just" rtl="0">
                        <a:spcBef>
                          <a:spcPts val="0"/>
                        </a:spcBef>
                        <a:spcAft>
                          <a:spcPts val="0"/>
                        </a:spcAft>
                        <a:buNone/>
                      </a:pPr>
                      <a:r>
                        <a:rPr lang="pt-BR" sz="1000" b="0" i="0" u="none" strike="noStrike" cap="none" dirty="0" smtClean="0">
                          <a:solidFill>
                            <a:srgbClr val="000000"/>
                          </a:solidFill>
                          <a:latin typeface="+mn-lt"/>
                          <a:ea typeface="Verdana"/>
                          <a:cs typeface="Verdana"/>
                          <a:sym typeface="Verdana"/>
                        </a:rPr>
                        <a:t>SANTANDER : Bolívar, Cepitá, </a:t>
                      </a:r>
                      <a:r>
                        <a:rPr lang="pt-BR" sz="1000" b="0" i="0" u="none" strike="noStrike" cap="none" dirty="0" err="1" smtClean="0">
                          <a:solidFill>
                            <a:srgbClr val="000000"/>
                          </a:solidFill>
                          <a:latin typeface="+mn-lt"/>
                          <a:ea typeface="Verdana"/>
                          <a:cs typeface="Verdana"/>
                          <a:sym typeface="Verdana"/>
                        </a:rPr>
                        <a:t>Chima</a:t>
                      </a:r>
                      <a:r>
                        <a:rPr lang="pt-BR" sz="1000" b="0" i="0" u="none" strike="noStrike" cap="none" dirty="0" smtClean="0">
                          <a:solidFill>
                            <a:srgbClr val="000000"/>
                          </a:solidFill>
                          <a:latin typeface="+mn-lt"/>
                          <a:ea typeface="Verdana"/>
                          <a:cs typeface="Verdana"/>
                          <a:sym typeface="Verdana"/>
                        </a:rPr>
                        <a:t>, Chipatá, El Carmen De Chucurí, El </a:t>
                      </a:r>
                      <a:r>
                        <a:rPr lang="pt-BR" sz="1000" b="0" i="0" u="none" strike="noStrike" cap="none" dirty="0" err="1" smtClean="0">
                          <a:solidFill>
                            <a:srgbClr val="000000"/>
                          </a:solidFill>
                          <a:latin typeface="+mn-lt"/>
                          <a:ea typeface="Verdana"/>
                          <a:cs typeface="Verdana"/>
                          <a:sym typeface="Verdana"/>
                        </a:rPr>
                        <a:t>Peñón</a:t>
                      </a:r>
                      <a:r>
                        <a:rPr lang="pt-BR" sz="1000" b="0" i="0" u="none" strike="noStrike" cap="none" dirty="0" smtClean="0">
                          <a:solidFill>
                            <a:srgbClr val="000000"/>
                          </a:solidFill>
                          <a:latin typeface="+mn-lt"/>
                          <a:ea typeface="Verdana"/>
                          <a:cs typeface="Verdana"/>
                          <a:sym typeface="Verdana"/>
                        </a:rPr>
                        <a:t>, Enciso, Galán, Hato, Molagavita, Málaga, Onzaga, San Andrés, San José De Miranda, Simacota, Sucre.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r h="160363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ANTIOQUIA : Liborina, Medellín, Olaya, Sabanalarga, San Jerónimo, Sopetrán, Urrao.</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BOYACÁ : Betéitiva, Chiquinquirá, Chíquiza, Duitama, El Espino, Firavitoba, Floresta, Guayatá, Monguí, Nobsa, Pachavita, Paipa, Panqueba, Pesca, Páez, Rondón, Ráquira, Saboyá, Samacá, Santa Rosa De Viterbo, Siachoque, Sotaquirá, Tibasosa, Toca, Tuta, Ventaquemada, Villa De Leyva, Viracachá.</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CUNDINAMARCA : Carmen De Carupa, Chocontá, Gachalá, Gama, Guasca, Junín, Sutatausa, Tausa, Ubalá.</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HUILA : Villavieja.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NORTE DE SANTANDER : Cucutilla, Ocaña, Pamplona.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RISARALDA : Pereira.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SANTANDER : Albania, Barrancabermeja, Charalá, Coromoro, Encino, Mogotes, Palmar, Piedecuesta, Puente Nacional, San Joaquín, San Vicente De Chucurí, Santa Helena Del Opón, Suratá, Vetas, Zapatoca.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TOLIMA : Armero.</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30537208"/>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277906" y="1176524"/>
            <a:ext cx="4097321" cy="5457358"/>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4812304" y="2979709"/>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4792471" y="4785299"/>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4832794" y="1872271"/>
            <a:ext cx="432854" cy="445047"/>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1189467349"/>
              </p:ext>
            </p:extLst>
          </p:nvPr>
        </p:nvGraphicFramePr>
        <p:xfrm>
          <a:off x="12893396" y="5375347"/>
          <a:ext cx="6435326" cy="1158200"/>
        </p:xfrm>
        <a:graphic>
          <a:graphicData uri="http://schemas.openxmlformats.org/drawingml/2006/table">
            <a:tbl>
              <a:tblPr>
                <a:noFill/>
                <a:tableStyleId>{C3B7D27D-7022-48AE-870B-97DEDC28B86A}</a:tableStyleId>
              </a:tblPr>
              <a:tblGrid>
                <a:gridCol w="857776">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34135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2512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endParaRPr lang="es-MX" sz="1000" b="0" i="0" u="none" strike="noStrike" cap="none" dirty="0" smtClean="0">
                        <a:solidFill>
                          <a:srgbClr val="000000"/>
                        </a:solidFill>
                        <a:latin typeface="+mn-lt"/>
                        <a:ea typeface="Verdana"/>
                        <a:cs typeface="Verdana"/>
                        <a:sym typeface="Verdana"/>
                      </a:endParaRP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CHOCÓ : Acandí.</a:t>
                      </a:r>
                    </a:p>
                    <a:p>
                      <a:pPr marL="0" marR="0" lvl="0" indent="0" algn="just" rtl="0">
                        <a:spcBef>
                          <a:spcPts val="0"/>
                        </a:spcBef>
                        <a:spcAft>
                          <a:spcPts val="0"/>
                        </a:spcAft>
                        <a:buNone/>
                      </a:pP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2251625"/>
                  </a:ext>
                </a:extLst>
              </a:tr>
            </a:tbl>
          </a:graphicData>
        </a:graphic>
      </p:graphicFrame>
      <p:sp>
        <p:nvSpPr>
          <p:cNvPr id="157" name="Google Shape;15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58" name="Google Shape;158;p59"/>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1106271" y="1237779"/>
            <a:ext cx="2989183" cy="5073802"/>
          </a:xfrm>
          <a:prstGeom prst="rect">
            <a:avLst/>
          </a:prstGeom>
          <a:noFill/>
          <a:ln>
            <a:noFill/>
          </a:ln>
        </p:spPr>
      </p:pic>
      <p:pic>
        <p:nvPicPr>
          <p:cNvPr id="159" name="Google Shape;159;p59"/>
          <p:cNvPicPr preferRelativeResize="0"/>
          <p:nvPr/>
        </p:nvPicPr>
        <p:blipFill rotWithShape="1">
          <a:blip r:embed="rId5">
            <a:alphaModFix/>
          </a:blip>
          <a:srcRect/>
          <a:stretch/>
        </p:blipFill>
        <p:spPr>
          <a:xfrm>
            <a:off x="14499799" y="4186868"/>
            <a:ext cx="457200" cy="446694"/>
          </a:xfrm>
          <a:prstGeom prst="rect">
            <a:avLst/>
          </a:prstGeom>
          <a:noFill/>
          <a:ln>
            <a:noFill/>
          </a:ln>
        </p:spPr>
      </p:pic>
      <p:pic>
        <p:nvPicPr>
          <p:cNvPr id="160" name="Google Shape;160;p59" descr="Recurso 25.png"/>
          <p:cNvPicPr preferRelativeResize="0"/>
          <p:nvPr/>
        </p:nvPicPr>
        <p:blipFill rotWithShape="1">
          <a:blip r:embed="rId6">
            <a:alphaModFix/>
          </a:blip>
          <a:srcRect/>
          <a:stretch/>
        </p:blipFill>
        <p:spPr>
          <a:xfrm>
            <a:off x="12893396" y="4212149"/>
            <a:ext cx="432711" cy="446694"/>
          </a:xfrm>
          <a:prstGeom prst="rect">
            <a:avLst/>
          </a:prstGeom>
          <a:noFill/>
          <a:ln>
            <a:noFill/>
          </a:ln>
        </p:spPr>
      </p:pic>
      <p:pic>
        <p:nvPicPr>
          <p:cNvPr id="163" name="Google Shape;163;p59" descr="Recurso 25.png"/>
          <p:cNvPicPr preferRelativeResize="0"/>
          <p:nvPr/>
        </p:nvPicPr>
        <p:blipFill rotWithShape="1">
          <a:blip r:embed="rId6">
            <a:alphaModFix/>
          </a:blip>
          <a:srcRect/>
          <a:stretch/>
        </p:blipFill>
        <p:spPr>
          <a:xfrm>
            <a:off x="3741738" y="7337519"/>
            <a:ext cx="432711" cy="446694"/>
          </a:xfrm>
          <a:prstGeom prst="rect">
            <a:avLst/>
          </a:prstGeom>
          <a:noFill/>
          <a:ln>
            <a:noFill/>
          </a:ln>
        </p:spPr>
      </p:pic>
      <p:pic>
        <p:nvPicPr>
          <p:cNvPr id="11" name="Google Shape;137;p24"/>
          <p:cNvPicPr preferRelativeResize="0"/>
          <p:nvPr/>
        </p:nvPicPr>
        <p:blipFill rotWithShape="1">
          <a:blip r:embed="rId5">
            <a:alphaModFix/>
          </a:blip>
          <a:srcRect/>
          <a:stretch/>
        </p:blipFill>
        <p:spPr>
          <a:xfrm>
            <a:off x="13398837" y="6088234"/>
            <a:ext cx="457200" cy="446694"/>
          </a:xfrm>
          <a:prstGeom prst="rect">
            <a:avLst/>
          </a:prstGeom>
          <a:noFill/>
          <a:ln>
            <a:noFill/>
          </a:ln>
        </p:spPr>
      </p:pic>
      <p:pic>
        <p:nvPicPr>
          <p:cNvPr id="13" name="Google Shape;150;p58"/>
          <p:cNvPicPr preferRelativeResize="0"/>
          <p:nvPr/>
        </p:nvPicPr>
        <p:blipFill rotWithShape="1">
          <a:blip r:embed="rId7">
            <a:alphaModFix/>
          </a:blip>
          <a:srcRect/>
          <a:stretch/>
        </p:blipFill>
        <p:spPr>
          <a:xfrm>
            <a:off x="13313693" y="3124425"/>
            <a:ext cx="451143" cy="445047"/>
          </a:xfrm>
          <a:prstGeom prst="rect">
            <a:avLst/>
          </a:prstGeom>
          <a:noFill/>
          <a:ln>
            <a:noFill/>
          </a:ln>
        </p:spPr>
      </p:pic>
      <p:pic>
        <p:nvPicPr>
          <p:cNvPr id="10" name="Google Shape;185;p61"/>
          <p:cNvPicPr preferRelativeResize="0"/>
          <p:nvPr/>
        </p:nvPicPr>
        <p:blipFill rotWithShape="1">
          <a:blip r:embed="rId8">
            <a:alphaModFix/>
          </a:blip>
          <a:srcRect/>
          <a:stretch/>
        </p:blipFill>
        <p:spPr>
          <a:xfrm>
            <a:off x="5603130" y="2671687"/>
            <a:ext cx="3694496" cy="1042506"/>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9" name="Google Shape;169;p60"/>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ORINOQUÍA</a:t>
            </a:r>
            <a:endParaRPr dirty="0"/>
          </a:p>
        </p:txBody>
      </p:sp>
      <p:pic>
        <p:nvPicPr>
          <p:cNvPr id="170" name="Google Shape;170;p60"/>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71389" y="1445709"/>
            <a:ext cx="4650200" cy="4860680"/>
          </a:xfrm>
          <a:prstGeom prst="rect">
            <a:avLst/>
          </a:prstGeom>
          <a:noFill/>
          <a:ln>
            <a:noFill/>
          </a:ln>
        </p:spPr>
      </p:pic>
      <p:pic>
        <p:nvPicPr>
          <p:cNvPr id="174" name="Google Shape;174;p60"/>
          <p:cNvPicPr preferRelativeResize="0"/>
          <p:nvPr/>
        </p:nvPicPr>
        <p:blipFill rotWithShape="1">
          <a:blip r:embed="rId5">
            <a:alphaModFix/>
          </a:blip>
          <a:srcRect/>
          <a:stretch/>
        </p:blipFill>
        <p:spPr>
          <a:xfrm>
            <a:off x="13027286" y="958056"/>
            <a:ext cx="3694496" cy="1042506"/>
          </a:xfrm>
          <a:prstGeom prst="rect">
            <a:avLst/>
          </a:prstGeom>
          <a:noFill/>
          <a:ln>
            <a:noFill/>
          </a:ln>
        </p:spPr>
      </p:pic>
      <p:pic>
        <p:nvPicPr>
          <p:cNvPr id="11" name="Imagen 10"/>
          <p:cNvPicPr>
            <a:picLocks noChangeAspect="1"/>
          </p:cNvPicPr>
          <p:nvPr/>
        </p:nvPicPr>
        <p:blipFill>
          <a:blip r:embed="rId6"/>
          <a:stretch>
            <a:fillRect/>
          </a:stretch>
        </p:blipFill>
        <p:spPr>
          <a:xfrm>
            <a:off x="5357466" y="2204562"/>
            <a:ext cx="432854" cy="445047"/>
          </a:xfrm>
          <a:prstGeom prst="rect">
            <a:avLst/>
          </a:prstGeom>
        </p:spPr>
      </p:pic>
      <p:pic>
        <p:nvPicPr>
          <p:cNvPr id="9" name="Google Shape;185;p61"/>
          <p:cNvPicPr preferRelativeResize="0"/>
          <p:nvPr/>
        </p:nvPicPr>
        <p:blipFill rotWithShape="1">
          <a:blip r:embed="rId5">
            <a:alphaModFix/>
          </a:blip>
          <a:srcRect/>
          <a:stretch/>
        </p:blipFill>
        <p:spPr>
          <a:xfrm>
            <a:off x="13243713" y="3852165"/>
            <a:ext cx="3694496" cy="1042506"/>
          </a:xfrm>
          <a:prstGeom prst="rect">
            <a:avLst/>
          </a:prstGeom>
          <a:noFill/>
          <a:ln>
            <a:noFill/>
          </a:ln>
        </p:spPr>
      </p:pic>
      <p:pic>
        <p:nvPicPr>
          <p:cNvPr id="10" name="Google Shape;182;p61"/>
          <p:cNvPicPr preferRelativeResize="0"/>
          <p:nvPr/>
        </p:nvPicPr>
        <p:blipFill rotWithShape="1">
          <a:blip r:embed="rId7">
            <a:alphaModFix/>
          </a:blip>
          <a:srcRect/>
          <a:stretch/>
        </p:blipFill>
        <p:spPr>
          <a:xfrm>
            <a:off x="5333120" y="4743593"/>
            <a:ext cx="457200" cy="446694"/>
          </a:xfrm>
          <a:prstGeom prst="rect">
            <a:avLst/>
          </a:prstGeom>
          <a:noFill/>
          <a:ln>
            <a:noFill/>
          </a:ln>
        </p:spPr>
      </p:pic>
      <p:graphicFrame>
        <p:nvGraphicFramePr>
          <p:cNvPr id="12" name="Google Shape;146;p58"/>
          <p:cNvGraphicFramePr/>
          <p:nvPr>
            <p:extLst>
              <p:ext uri="{D42A27DB-BD31-4B8C-83A1-F6EECF244321}">
                <p14:modId xmlns:p14="http://schemas.microsoft.com/office/powerpoint/2010/main" val="1975570799"/>
              </p:ext>
            </p:extLst>
          </p:nvPr>
        </p:nvGraphicFramePr>
        <p:xfrm>
          <a:off x="5159771" y="1493771"/>
          <a:ext cx="6746479" cy="4245781"/>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395288">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8934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ARAUCA : Cravo Norte.</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CASANARE : Hato Corozal.</a:t>
                      </a:r>
                      <a:endParaRPr lang="es-CO" sz="1000" b="0" i="0" u="none" strike="noStrike" cap="none" dirty="0">
                        <a:solidFill>
                          <a:srgbClr val="000000"/>
                        </a:solidFill>
                        <a:latin typeface="+mn-lt"/>
                        <a:ea typeface="Verdana"/>
                        <a:cs typeface="Verdana"/>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22610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ARAUCA : Tame.</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CASANARE : Paz De Ariporo, Yopal.</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r h="160363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AR</a:t>
                      </a:r>
                      <a:r>
                        <a:rPr lang="es-MX" sz="1000" b="0" i="0" u="none" strike="noStrike" cap="none" dirty="0" smtClean="0">
                          <a:solidFill>
                            <a:srgbClr val="000000"/>
                          </a:solidFill>
                          <a:latin typeface="+mn-lt"/>
                          <a:ea typeface="Verdana"/>
                          <a:cs typeface="Verdana"/>
                          <a:sym typeface="Verdana"/>
                        </a:rPr>
                        <a:t>ARAUCA : Arauca, Fortul.</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CASANARE : Aguazul, Chámeza, Nunchía, San Luis De Palenque, Tauramena, Trinidad.</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META : Cubarral.</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VICHADA : La Primavera, Puerto Carreño.</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30537208"/>
                  </a:ext>
                </a:extLst>
              </a:tr>
            </a:tbl>
          </a:graphicData>
        </a:graphic>
      </p:graphicFrame>
      <p:pic>
        <p:nvPicPr>
          <p:cNvPr id="13" name="Google Shape;150;p58"/>
          <p:cNvPicPr preferRelativeResize="0"/>
          <p:nvPr/>
        </p:nvPicPr>
        <p:blipFill rotWithShape="1">
          <a:blip r:embed="rId8">
            <a:alphaModFix/>
          </a:blip>
          <a:srcRect/>
          <a:stretch/>
        </p:blipFill>
        <p:spPr>
          <a:xfrm>
            <a:off x="5339177" y="3240159"/>
            <a:ext cx="451143" cy="445047"/>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13" name="Google Shape;146;p58"/>
          <p:cNvGraphicFramePr/>
          <p:nvPr>
            <p:extLst>
              <p:ext uri="{D42A27DB-BD31-4B8C-83A1-F6EECF244321}">
                <p14:modId xmlns:p14="http://schemas.microsoft.com/office/powerpoint/2010/main" val="565313276"/>
              </p:ext>
            </p:extLst>
          </p:nvPr>
        </p:nvGraphicFramePr>
        <p:xfrm>
          <a:off x="5424891" y="2881060"/>
          <a:ext cx="6426275" cy="1543699"/>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1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AMAZONAS : La Chorrera.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Puerto Rico, San Vicente Del Caguán, Valparaíso.</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San José Del Guaviare.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0" name="Google Shape;180;p61"/>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AMAZONIA</a:t>
            </a:r>
            <a:endParaRPr dirty="0"/>
          </a:p>
        </p:txBody>
      </p:sp>
      <p:pic>
        <p:nvPicPr>
          <p:cNvPr id="181" name="Google Shape;181;p61"/>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582198" y="1371600"/>
            <a:ext cx="4665619" cy="4876796"/>
          </a:xfrm>
          <a:prstGeom prst="rect">
            <a:avLst/>
          </a:prstGeom>
          <a:noFill/>
          <a:ln>
            <a:noFill/>
          </a:ln>
        </p:spPr>
      </p:pic>
      <p:pic>
        <p:nvPicPr>
          <p:cNvPr id="183" name="Google Shape;183;p61" descr="Recurso 25.png"/>
          <p:cNvPicPr preferRelativeResize="0"/>
          <p:nvPr/>
        </p:nvPicPr>
        <p:blipFill rotWithShape="1">
          <a:blip r:embed="rId5">
            <a:alphaModFix/>
          </a:blip>
          <a:srcRect/>
          <a:stretch/>
        </p:blipFill>
        <p:spPr>
          <a:xfrm>
            <a:off x="12987609" y="98034"/>
            <a:ext cx="432711" cy="446694"/>
          </a:xfrm>
          <a:prstGeom prst="rect">
            <a:avLst/>
          </a:prstGeom>
          <a:noFill/>
          <a:ln>
            <a:noFill/>
          </a:ln>
        </p:spPr>
      </p:pic>
      <p:pic>
        <p:nvPicPr>
          <p:cNvPr id="185" name="Google Shape;185;p61"/>
          <p:cNvPicPr preferRelativeResize="0"/>
          <p:nvPr/>
        </p:nvPicPr>
        <p:blipFill rotWithShape="1">
          <a:blip r:embed="rId6">
            <a:alphaModFix/>
          </a:blip>
          <a:srcRect/>
          <a:stretch/>
        </p:blipFill>
        <p:spPr>
          <a:xfrm>
            <a:off x="12836461" y="3382253"/>
            <a:ext cx="3694496" cy="1042506"/>
          </a:xfrm>
          <a:prstGeom prst="rect">
            <a:avLst/>
          </a:prstGeom>
          <a:noFill/>
          <a:ln>
            <a:noFill/>
          </a:ln>
        </p:spPr>
      </p:pic>
      <p:pic>
        <p:nvPicPr>
          <p:cNvPr id="186" name="Google Shape;186;p61"/>
          <p:cNvPicPr preferRelativeResize="0"/>
          <p:nvPr/>
        </p:nvPicPr>
        <p:blipFill rotWithShape="1">
          <a:blip r:embed="rId7">
            <a:alphaModFix/>
          </a:blip>
          <a:srcRect/>
          <a:stretch/>
        </p:blipFill>
        <p:spPr>
          <a:xfrm>
            <a:off x="5571484" y="3680159"/>
            <a:ext cx="457200" cy="446694"/>
          </a:xfrm>
          <a:prstGeom prst="rect">
            <a:avLst/>
          </a:prstGeom>
          <a:noFill/>
          <a:ln>
            <a:noFill/>
          </a:ln>
        </p:spPr>
      </p:pic>
      <p:graphicFrame>
        <p:nvGraphicFramePr>
          <p:cNvPr id="12" name="Google Shape;146;p58"/>
          <p:cNvGraphicFramePr/>
          <p:nvPr>
            <p:extLst>
              <p:ext uri="{D42A27DB-BD31-4B8C-83A1-F6EECF244321}">
                <p14:modId xmlns:p14="http://schemas.microsoft.com/office/powerpoint/2010/main" val="3357091923"/>
              </p:ext>
            </p:extLst>
          </p:nvPr>
        </p:nvGraphicFramePr>
        <p:xfrm>
          <a:off x="12734861" y="864728"/>
          <a:ext cx="6300943" cy="2288042"/>
        </p:xfrm>
        <a:graphic>
          <a:graphicData uri="http://schemas.openxmlformats.org/drawingml/2006/table">
            <a:tbl>
              <a:tblPr>
                <a:noFill/>
                <a:tableStyleId>{C3B7D27D-7022-48AE-870B-97DEDC28B86A}</a:tableStyleId>
              </a:tblPr>
              <a:tblGrid>
                <a:gridCol w="839864">
                  <a:extLst>
                    <a:ext uri="{9D8B030D-6E8A-4147-A177-3AD203B41FA5}">
                      <a16:colId xmlns:a16="http://schemas.microsoft.com/office/drawing/2014/main" val="20000"/>
                    </a:ext>
                  </a:extLst>
                </a:gridCol>
                <a:gridCol w="5461079">
                  <a:extLst>
                    <a:ext uri="{9D8B030D-6E8A-4147-A177-3AD203B41FA5}">
                      <a16:colId xmlns:a16="http://schemas.microsoft.com/office/drawing/2014/main" val="20001"/>
                    </a:ext>
                  </a:extLst>
                </a:gridCol>
              </a:tblGrid>
              <a:tr h="601896">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802422">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San Vicente Del Caguán.</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883724">
                <a:tc>
                  <a:txBody>
                    <a:bodyPr/>
                    <a:lstStyle/>
                    <a:p>
                      <a:pPr marL="0" marR="0" lvl="0" indent="0" algn="l" rtl="0">
                        <a:lnSpc>
                          <a:spcPct val="100000"/>
                        </a:lnSpc>
                        <a:spcBef>
                          <a:spcPts val="0"/>
                        </a:spcBef>
                        <a:spcAft>
                          <a:spcPts val="0"/>
                        </a:spcAft>
                        <a:buClr>
                          <a:srgbClr val="000000"/>
                        </a:buClr>
                        <a:buSzPts val="1100"/>
                        <a:buFont typeface="Arial"/>
                        <a:buNone/>
                      </a:pPr>
                      <a:endParaRPr sz="1000" b="1"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Puerto Rico.</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pic>
        <p:nvPicPr>
          <p:cNvPr id="11" name="Google Shape;184;p61"/>
          <p:cNvPicPr preferRelativeResize="0"/>
          <p:nvPr/>
        </p:nvPicPr>
        <p:blipFill rotWithShape="1">
          <a:blip r:embed="rId8">
            <a:alphaModFix/>
          </a:blip>
          <a:srcRect/>
          <a:stretch/>
        </p:blipFill>
        <p:spPr>
          <a:xfrm>
            <a:off x="13037857" y="4696469"/>
            <a:ext cx="451143" cy="445047"/>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62"/>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DEFINICIONES Y RECOMENDACIONES</a:t>
            </a:r>
            <a:endParaRPr dirty="0"/>
          </a:p>
        </p:txBody>
      </p:sp>
      <p:graphicFrame>
        <p:nvGraphicFramePr>
          <p:cNvPr id="192" name="Google Shape;192;p62"/>
          <p:cNvGraphicFramePr/>
          <p:nvPr/>
        </p:nvGraphicFramePr>
        <p:xfrm>
          <a:off x="4758476" y="1497013"/>
          <a:ext cx="6465900" cy="4858445"/>
        </p:xfrm>
        <a:graphic>
          <a:graphicData uri="http://schemas.openxmlformats.org/drawingml/2006/table">
            <a:tbl>
              <a:tblPr firstRow="1" bandRow="1">
                <a:noFill/>
                <a:tableStyleId>{E8229C89-3208-43F4-AF60-3C30160D25FD}</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DEFINICIONES</a:t>
                      </a:r>
                      <a:endParaRPr sz="1400" u="none" strike="noStrike" cap="none" dirty="0">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RECOMENDACIONES</a:t>
                      </a:r>
                      <a:endParaRPr sz="1400" u="none" strike="noStrike" cap="none" dirty="0">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dirty="0">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193" name="Google Shape;193;p62"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2027</TotalTime>
  <Words>1436</Words>
  <Application>Microsoft Office PowerPoint</Application>
  <PresentationFormat>Panorámica</PresentationFormat>
  <Paragraphs>108</Paragraphs>
  <Slides>10</Slides>
  <Notes>10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10</vt:i4>
      </vt:variant>
    </vt:vector>
  </HeadingPairs>
  <TitlesOfParts>
    <vt:vector size="17" baseType="lpstr">
      <vt:lpstr>Verdana</vt:lpstr>
      <vt:lpstr>Arial Narrow</vt:lpstr>
      <vt:lpstr>Arial</vt:lpstr>
      <vt:lpstr>Arial Black</vt:lpstr>
      <vt:lpstr>Helvetica Neue</vt:lpstr>
      <vt:lpstr>Calibri</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Incendios Observador</cp:lastModifiedBy>
  <cp:revision>197</cp:revision>
  <dcterms:created xsi:type="dcterms:W3CDTF">2022-10-19T17:32:46Z</dcterms:created>
  <dcterms:modified xsi:type="dcterms:W3CDTF">2024-01-04T19:41:31Z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ies>
</file>