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70" r:id="rId7"/>
    <p:sldId id="269" r:id="rId8"/>
    <p:sldId id="261" r:id="rId9"/>
    <p:sldId id="262" r:id="rId10"/>
    <p:sldId id="263" r:id="rId11"/>
    <p:sldId id="264" r:id="rId12"/>
    <p:sldId id="265" r:id="rId13"/>
  </p:sldIdLst>
  <p:sldSz cx="12192000" cy="6858000"/>
  <p:notesSz cx="12192000" cy="6858000"/>
  <p:embeddedFontLst>
    <p:embeddedFont>
      <p:font typeface="Verdana" panose="020B0604030504040204" pitchFamily="34" charset="0"/>
      <p:regular r:id="rId15"/>
      <p:bold r:id="rId16"/>
      <p:italic r:id="rId17"/>
      <p:boldItalic r:id="rId18"/>
    </p:embeddedFont>
    <p:embeddedFont>
      <p:font typeface="Helvetica Neue" panose="020B0604020202020204" charset="0"/>
      <p:regular r:id="rId19"/>
      <p:bold r:id="rId20"/>
      <p:italic r:id="rId21"/>
      <p:boldItalic r:id="rId22"/>
    </p:embeddedFont>
    <p:embeddedFont>
      <p:font typeface="Arial Narrow" panose="020B0606020202030204" pitchFamily="34" charset="0"/>
      <p:regular r:id="rId23"/>
      <p:bold r:id="rId24"/>
      <p:italic r:id="rId25"/>
      <p:boldItalic r:id="rId26"/>
    </p:embeddedFont>
    <p:embeddedFont>
      <p:font typeface="Arial Black" panose="020B0A04020102020204" pitchFamily="34" charset="0"/>
      <p:regular r:id="rId27"/>
      <p:bold r:id="rId28"/>
    </p:embeddedFont>
    <p:embeddedFont>
      <p:font typeface="Calibri" panose="020F050202020403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2" autoAdjust="0"/>
    <p:restoredTop sz="94660"/>
  </p:normalViewPr>
  <p:slideViewPr>
    <p:cSldViewPr snapToGrid="0">
      <p:cViewPr varScale="1">
        <p:scale>
          <a:sx n="109" d="100"/>
          <a:sy n="109" d="100"/>
        </p:scale>
        <p:origin x="762" y="102"/>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5775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6705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8.jpe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file:///O:\Mi%20unidad\OSPA\01.%20Tematicas\04.%20Incendios\01.%20Productos\postmodelo_icv\temporales\iamazonia.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torta_regiones_icv.jpg" TargetMode="External"/><Relationship Id="rId13" Type="http://schemas.openxmlformats.org/officeDocument/2006/relationships/image" Target="../media/image15.emf"/><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O:\Mi%20unidad\OSPA\01.%20Tematicas\04.%20Incendios\01.%20Productos\postmodelo_icv\temporales\orange_icv.jpg" TargetMode="External"/><Relationship Id="rId2" Type="http://schemas.openxmlformats.org/officeDocument/2006/relationships/notesSlide" Target="../notesSlides/notesSlide3.xml"/><Relationship Id="rId16" Type="http://schemas.openxmlformats.org/officeDocument/2006/relationships/image" Target="../media/image18.emf"/><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14.jpeg"/><Relationship Id="rId5" Type="http://schemas.openxmlformats.org/officeDocument/2006/relationships/image" Target="../media/image11.jpeg"/><Relationship Id="rId15" Type="http://schemas.openxmlformats.org/officeDocument/2006/relationships/image" Target="../media/image17.emf"/><Relationship Id="rId10" Type="http://schemas.openxmlformats.org/officeDocument/2006/relationships/image" Target="file:///O:\Mi%20unidad\OSPA\01.%20Tematicas\04.%20Incendios\01.%20Productos\postmodelo_icv\temporales\red_icv.jpg" TargetMode="External"/><Relationship Id="rId4" Type="http://schemas.openxmlformats.org/officeDocument/2006/relationships/image" Target="file:///O:\Mi%20unidad\OSPA\01.%20Tematicas\04.%20Incendios\01.%20Productos\postmodelo_icv\temporales\yellow_icv.jpg" TargetMode="External"/><Relationship Id="rId9" Type="http://schemas.openxmlformats.org/officeDocument/2006/relationships/image" Target="../media/image13.jpeg"/><Relationship Id="rId14" Type="http://schemas.openxmlformats.org/officeDocument/2006/relationships/image" Target="../media/image16.emf"/></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jpe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file:///O:\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file:///O:\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file:///O:\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file:///O:\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6.jpe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file:///O:\Mi%20unidad\OSPA\01.%20Tematicas\04.%20Incendios\01.%20Productos\postmodelo_icv\temporales\ipacifico.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7.jpe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file:///O:\Mi%20unidad\OSPA\01.%20Tematicas\04.%20Incendios\01.%20Productos\postmodelo_icv\temporales\iorinoqu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dirty="0" smtClean="0">
                <a:solidFill>
                  <a:schemeClr val="lt1"/>
                </a:solidFill>
                <a:latin typeface="Verdana"/>
                <a:ea typeface="Verdana"/>
                <a:cs typeface="Verdana"/>
                <a:sym typeface="Verdana"/>
              </a:rPr>
              <a:t>012</a:t>
            </a: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44056917-EAF9-4C30-907A-8EDE00F7CB87}" type="datetime4">
              <a:rPr lang="es-MX" sz="1100" b="1" smtClean="0">
                <a:solidFill>
                  <a:srgbClr val="800000"/>
                </a:solidFill>
                <a:latin typeface="Calibri"/>
                <a:ea typeface="Calibri"/>
                <a:cs typeface="Calibri"/>
                <a:sym typeface="Calibri"/>
              </a:rPr>
              <a:t>12 de enero de 2024</a:t>
            </a:fld>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13</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dirty="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1265591149"/>
              </p:ext>
            </p:extLst>
          </p:nvPr>
        </p:nvGraphicFramePr>
        <p:xfrm>
          <a:off x="5419661" y="1480456"/>
          <a:ext cx="6300943" cy="4285909"/>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72970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441113">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Cartagena Del Chairá, El Doncello, Puerto Rico, San Vicente Del Caguán.</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Barrancominas.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04371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Albania, Curillo, El Paujíl, Florencia, La Montañita, Milán, Morelia, San José Del Fragua, Solano, Solita, Valparaíso.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Morichal.</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PUTUMAYO : Puerto Guzmán, Puerto Leguízamo.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935287167"/>
                  </a:ext>
                </a:extLst>
              </a:tr>
              <a:tr h="1071377">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Belén De Los Andaquíes.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PUTUMAYO : Puerto Asís.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3" name="Google Shape;146;p58"/>
          <p:cNvGraphicFramePr/>
          <p:nvPr>
            <p:extLst>
              <p:ext uri="{D42A27DB-BD31-4B8C-83A1-F6EECF244321}">
                <p14:modId xmlns:p14="http://schemas.microsoft.com/office/powerpoint/2010/main" val="3707308787"/>
              </p:ext>
            </p:extLst>
          </p:nvPr>
        </p:nvGraphicFramePr>
        <p:xfrm>
          <a:off x="12836461" y="5476214"/>
          <a:ext cx="6426275" cy="2509188"/>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1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738991886"/>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 Valparaíso.</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9" cy="4876796"/>
          </a:xfrm>
          <a:prstGeom prst="rect">
            <a:avLst/>
          </a:prstGeom>
          <a:noFill/>
          <a:ln>
            <a:noFill/>
          </a:ln>
        </p:spPr>
      </p:pic>
      <p:pic>
        <p:nvPicPr>
          <p:cNvPr id="183" name="Google Shape;183;p61" descr="Recurso 25.png"/>
          <p:cNvPicPr preferRelativeResize="0"/>
          <p:nvPr/>
        </p:nvPicPr>
        <p:blipFill rotWithShape="1">
          <a:blip r:embed="rId5">
            <a:alphaModFix/>
          </a:blip>
          <a:srcRect/>
          <a:stretch/>
        </p:blipFill>
        <p:spPr>
          <a:xfrm>
            <a:off x="5612013" y="2751087"/>
            <a:ext cx="432711" cy="446694"/>
          </a:xfrm>
          <a:prstGeom prst="rect">
            <a:avLst/>
          </a:prstGeom>
          <a:noFill/>
          <a:ln>
            <a:noFill/>
          </a:ln>
        </p:spPr>
      </p:pic>
      <p:pic>
        <p:nvPicPr>
          <p:cNvPr id="185" name="Google Shape;185;p61"/>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186" name="Google Shape;186;p61"/>
          <p:cNvPicPr preferRelativeResize="0"/>
          <p:nvPr/>
        </p:nvPicPr>
        <p:blipFill rotWithShape="1">
          <a:blip r:embed="rId7">
            <a:alphaModFix/>
          </a:blip>
          <a:srcRect/>
          <a:stretch/>
        </p:blipFill>
        <p:spPr>
          <a:xfrm>
            <a:off x="5577145" y="4979271"/>
            <a:ext cx="457200" cy="446694"/>
          </a:xfrm>
          <a:prstGeom prst="rect">
            <a:avLst/>
          </a:prstGeom>
          <a:noFill/>
          <a:ln>
            <a:noFill/>
          </a:ln>
        </p:spPr>
      </p:pic>
      <p:pic>
        <p:nvPicPr>
          <p:cNvPr id="11" name="Google Shape;184;p61"/>
          <p:cNvPicPr preferRelativeResize="0"/>
          <p:nvPr/>
        </p:nvPicPr>
        <p:blipFill rotWithShape="1">
          <a:blip r:embed="rId8">
            <a:alphaModFix/>
          </a:blip>
          <a:srcRect/>
          <a:stretch/>
        </p:blipFill>
        <p:spPr>
          <a:xfrm>
            <a:off x="5593581" y="3866002"/>
            <a:ext cx="451143" cy="445047"/>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endParaRPr lang="es-MX" sz="1200" dirty="0" smtClean="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Sergio Ruiz Castro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Andina, Pacífica, Amazonia y 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108138" y="1670408"/>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12 de enero del 2024 </a:t>
            </a:r>
            <a:r>
              <a:rPr lang="es-MX" sz="1200" dirty="0"/>
              <a:t>| </a:t>
            </a:r>
            <a:r>
              <a:rPr lang="es-MX" sz="1200" dirty="0" smtClean="0"/>
              <a:t>18:00 </a:t>
            </a:r>
            <a:r>
              <a:rPr lang="es-MX" sz="1200" dirty="0"/>
              <a:t>HLC</a:t>
            </a:r>
            <a:endParaRPr sz="1200" dirty="0"/>
          </a:p>
        </p:txBody>
      </p:sp>
      <p:pic>
        <p:nvPicPr>
          <p:cNvPr id="129" name="Google Shape;129;p17"/>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0463514" y="1146174"/>
            <a:ext cx="1728486" cy="5482879"/>
          </a:xfrm>
          <a:prstGeom prst="rect">
            <a:avLst/>
          </a:prstGeom>
          <a:noFill/>
          <a:ln>
            <a:noFill/>
          </a:ln>
        </p:spPr>
      </p:pic>
      <p:pic>
        <p:nvPicPr>
          <p:cNvPr id="2" name="Imagen 1"/>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13802" y="1028700"/>
            <a:ext cx="3960233" cy="5600354"/>
          </a:xfrm>
          <a:prstGeom prst="rect">
            <a:avLst/>
          </a:prstGeom>
        </p:spPr>
      </p:pic>
      <p:pic>
        <p:nvPicPr>
          <p:cNvPr id="3" name="Imagen 2"/>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4542100" y="2575407"/>
            <a:ext cx="1979619" cy="2154855"/>
          </a:xfrm>
          <a:prstGeom prst="rect">
            <a:avLst/>
          </a:prstGeom>
          <a:ln>
            <a:solidFill>
              <a:schemeClr val="tx1"/>
            </a:solidFill>
          </a:ln>
        </p:spPr>
      </p:pic>
      <p:pic>
        <p:nvPicPr>
          <p:cNvPr id="4" name="Imagen 3"/>
          <p:cNvPicPr>
            <a:picLocks noChangeAspect="1"/>
          </p:cNvPicPr>
          <p:nvPr/>
        </p:nvPicPr>
        <p:blipFill>
          <a:blip r:embed="rId9" r:link="rId10">
            <a:extLst>
              <a:ext uri="{28A0092B-C50C-407E-A947-70E740481C1C}">
                <a14:useLocalDpi xmlns:a14="http://schemas.microsoft.com/office/drawing/2010/main" val="0"/>
              </a:ext>
            </a:extLst>
          </a:blip>
          <a:stretch>
            <a:fillRect/>
          </a:stretch>
        </p:blipFill>
        <p:spPr>
          <a:xfrm>
            <a:off x="6681175" y="1146175"/>
            <a:ext cx="1926015" cy="5324072"/>
          </a:xfrm>
          <a:prstGeom prst="rect">
            <a:avLst/>
          </a:prstGeom>
        </p:spPr>
      </p:pic>
      <p:pic>
        <p:nvPicPr>
          <p:cNvPr id="10" name="Google Shape;129;p17"/>
          <p:cNvPicPr preferRelativeResize="0"/>
          <p:nvPr/>
        </p:nvPicPr>
        <p:blipFill>
          <a:blip r:embed="rId11" r:link="rId12">
            <a:extLst>
              <a:ext uri="{28A0092B-C50C-407E-A947-70E740481C1C}">
                <a14:useLocalDpi xmlns:a14="http://schemas.microsoft.com/office/drawing/2010/main" val="0"/>
              </a:ext>
            </a:extLst>
          </a:blip>
          <a:stretch>
            <a:fillRect/>
          </a:stretch>
        </p:blipFill>
        <p:spPr>
          <a:xfrm>
            <a:off x="8706255" y="1146174"/>
            <a:ext cx="1658650" cy="5324073"/>
          </a:xfrm>
          <a:prstGeom prst="rect">
            <a:avLst/>
          </a:prstGeom>
          <a:noFill/>
          <a:ln>
            <a:noFill/>
          </a:ln>
        </p:spPr>
      </p:pic>
      <p:pic>
        <p:nvPicPr>
          <p:cNvPr id="5" name="Imagen 4"/>
          <p:cNvPicPr>
            <a:picLocks noChangeAspect="1"/>
          </p:cNvPicPr>
          <p:nvPr/>
        </p:nvPicPr>
        <p:blipFill>
          <a:blip r:embed="rId13"/>
          <a:stretch>
            <a:fillRect/>
          </a:stretch>
        </p:blipFill>
        <p:spPr>
          <a:xfrm>
            <a:off x="6681175" y="6179047"/>
            <a:ext cx="1932634" cy="291200"/>
          </a:xfrm>
          <a:prstGeom prst="rect">
            <a:avLst/>
          </a:prstGeom>
        </p:spPr>
      </p:pic>
      <p:pic>
        <p:nvPicPr>
          <p:cNvPr id="7" name="Imagen 6"/>
          <p:cNvPicPr>
            <a:picLocks noChangeAspect="1"/>
          </p:cNvPicPr>
          <p:nvPr/>
        </p:nvPicPr>
        <p:blipFill>
          <a:blip r:embed="rId14"/>
          <a:stretch>
            <a:fillRect/>
          </a:stretch>
        </p:blipFill>
        <p:spPr>
          <a:xfrm>
            <a:off x="8751406" y="6209527"/>
            <a:ext cx="1613499" cy="260720"/>
          </a:xfrm>
          <a:prstGeom prst="rect">
            <a:avLst/>
          </a:prstGeom>
        </p:spPr>
      </p:pic>
      <p:pic>
        <p:nvPicPr>
          <p:cNvPr id="8" name="Imagen 7"/>
          <p:cNvPicPr>
            <a:picLocks noChangeAspect="1"/>
          </p:cNvPicPr>
          <p:nvPr/>
        </p:nvPicPr>
        <p:blipFill>
          <a:blip r:embed="rId15"/>
          <a:stretch>
            <a:fillRect/>
          </a:stretch>
        </p:blipFill>
        <p:spPr>
          <a:xfrm>
            <a:off x="10498660" y="6387512"/>
            <a:ext cx="1693340" cy="241541"/>
          </a:xfrm>
          <a:prstGeom prst="rect">
            <a:avLst/>
          </a:prstGeom>
        </p:spPr>
      </p:pic>
      <p:pic>
        <p:nvPicPr>
          <p:cNvPr id="12" name="Imagen 11"/>
          <p:cNvPicPr>
            <a:picLocks noChangeAspect="1"/>
          </p:cNvPicPr>
          <p:nvPr/>
        </p:nvPicPr>
        <p:blipFill rotWithShape="1">
          <a:blip r:embed="rId16"/>
          <a:srcRect t="-1" r="3793" b="-4765"/>
          <a:stretch/>
        </p:blipFill>
        <p:spPr>
          <a:xfrm>
            <a:off x="6704013" y="1171574"/>
            <a:ext cx="1868487" cy="26987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2953936213"/>
              </p:ext>
            </p:extLst>
          </p:nvPr>
        </p:nvGraphicFramePr>
        <p:xfrm>
          <a:off x="4900295" y="1483758"/>
          <a:ext cx="6939280" cy="5063986"/>
        </p:xfrm>
        <a:graphic>
          <a:graphicData uri="http://schemas.openxmlformats.org/drawingml/2006/table">
            <a:tbl>
              <a:tblPr>
                <a:noFill/>
                <a:tableStyleId>{C3B7D27D-7022-48AE-870B-97DEDC28B86A}</a:tableStyleId>
              </a:tblPr>
              <a:tblGrid>
                <a:gridCol w="839876">
                  <a:extLst>
                    <a:ext uri="{9D8B030D-6E8A-4147-A177-3AD203B41FA5}">
                      <a16:colId xmlns:a16="http://schemas.microsoft.com/office/drawing/2014/main" val="20000"/>
                    </a:ext>
                  </a:extLst>
                </a:gridCol>
                <a:gridCol w="6099404">
                  <a:extLst>
                    <a:ext uri="{9D8B030D-6E8A-4147-A177-3AD203B41FA5}">
                      <a16:colId xmlns:a16="http://schemas.microsoft.com/office/drawing/2014/main" val="20001"/>
                    </a:ext>
                  </a:extLst>
                </a:gridCol>
              </a:tblGrid>
              <a:tr h="412343">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03233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ARCHIPIÉLAGO DE SAN ANDRÉS, PROVIDENCIA Y SANTA CATALINA : Providencia, San Andrés.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Achí, Arenal, Barranco De Loba, El Carmen De Bolívar, María La Baja, Montecristo, Morales, Norosí, Río Viejo, San Jacinto, San Martín De Loba, San Pablo, Santa Rosa Del Sur, Simití, Tiquisio.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Aguachica, Agustín Codazzi, Becerril, Bosconia, Chimichagua, Chiriguaná, Curumaní, El Copey, La Gloria, La Jagua De Ibirico, La Paz, Manaure Balcón Del Cesar, Pailitas, Pelaya, Pueblo Bello, Río De Oro, San Alberto, San Diego, San Martín,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San José De </a:t>
                      </a:r>
                      <a:r>
                        <a:rPr lang="es-MX" sz="1000" b="0" i="0" u="none" strike="noStrike" cap="none" dirty="0" err="1" smtClean="0">
                          <a:solidFill>
                            <a:srgbClr val="000000"/>
                          </a:solidFill>
                          <a:latin typeface="+mn-lt"/>
                          <a:ea typeface="Verdana"/>
                          <a:cs typeface="Verdana"/>
                          <a:sym typeface="Verdana"/>
                        </a:rPr>
                        <a:t>Uré</a:t>
                      </a:r>
                      <a:r>
                        <a:rPr lang="es-MX" sz="1000" b="0" i="0" u="none" strike="noStrike" cap="none" dirty="0" smtClean="0">
                          <a:solidFill>
                            <a:srgbClr val="000000"/>
                          </a:solidFill>
                          <a:latin typeface="+mn-lt"/>
                          <a:ea typeface="Verdana"/>
                          <a:cs typeface="Verdana"/>
                          <a:sym typeface="Verdana"/>
                        </a:rPr>
                        <a:t>.</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Barrancas, Dibulla, Distracción, El Molino, Fonseca, La Jagua Del Pilar, Riohacha, San Juan Del Cesar, Urumita,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Aracataca, Ciénaga, Fundación, Santa Marta.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Chalán, Colosó.</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04068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Altos Del Rosario, Mahates, San Jacinto Del Cauca, San Juan Nepomuceno.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Montelíbano, Puerto Libertador, Tierralta.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Hatonuevo.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Ovejas.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44324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Manatí, Palmar De Varela.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Arjona, Cantagallo, Magangué, Pinillos.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El Paso.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Ayapel, Cereté, Chimá, Ciénaga De Oro, Planeta Rica, Sahagún, San Bernardo Del Viento.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Manaure.</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Ariguaní, Pivijay.</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Corozal, Sampués, San José De Toluviejo.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61232888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41" cy="4757862"/>
          </a:xfrm>
          <a:prstGeom prst="rect">
            <a:avLst/>
          </a:prstGeom>
          <a:noFill/>
          <a:ln>
            <a:noFill/>
          </a:ln>
        </p:spPr>
      </p:pic>
      <p:pic>
        <p:nvPicPr>
          <p:cNvPr id="138" name="Google Shape;138;p24" descr="Recurso 25.png"/>
          <p:cNvPicPr preferRelativeResize="0"/>
          <p:nvPr/>
        </p:nvPicPr>
        <p:blipFill rotWithShape="1">
          <a:blip r:embed="rId5">
            <a:alphaModFix/>
          </a:blip>
          <a:srcRect/>
          <a:stretch/>
        </p:blipFill>
        <p:spPr>
          <a:xfrm>
            <a:off x="5046656" y="2773159"/>
            <a:ext cx="432711" cy="446694"/>
          </a:xfrm>
          <a:prstGeom prst="rect">
            <a:avLst/>
          </a:prstGeom>
          <a:noFill/>
          <a:ln>
            <a:noFill/>
          </a:ln>
        </p:spPr>
      </p:pic>
      <p:pic>
        <p:nvPicPr>
          <p:cNvPr id="139" name="Google Shape;139;p24"/>
          <p:cNvPicPr preferRelativeResize="0"/>
          <p:nvPr/>
        </p:nvPicPr>
        <p:blipFill rotWithShape="1">
          <a:blip r:embed="rId6">
            <a:alphaModFix/>
          </a:blip>
          <a:srcRect/>
          <a:stretch/>
        </p:blipFill>
        <p:spPr>
          <a:xfrm>
            <a:off x="5047385" y="4220077"/>
            <a:ext cx="451143" cy="445047"/>
          </a:xfrm>
          <a:prstGeom prst="rect">
            <a:avLst/>
          </a:prstGeom>
          <a:noFill/>
          <a:ln>
            <a:noFill/>
          </a:ln>
        </p:spPr>
      </p:pic>
      <p:pic>
        <p:nvPicPr>
          <p:cNvPr id="140" name="Google Shape;140;p24"/>
          <p:cNvPicPr preferRelativeResize="0"/>
          <p:nvPr/>
        </p:nvPicPr>
        <p:blipFill rotWithShape="1">
          <a:blip r:embed="rId7">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8">
            <a:alphaModFix/>
          </a:blip>
          <a:srcRect/>
          <a:stretch/>
        </p:blipFill>
        <p:spPr>
          <a:xfrm>
            <a:off x="5049134" y="5404599"/>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604473454"/>
              </p:ext>
            </p:extLst>
          </p:nvPr>
        </p:nvGraphicFramePr>
        <p:xfrm>
          <a:off x="4525334" y="1238982"/>
          <a:ext cx="7120316" cy="4206200"/>
        </p:xfrm>
        <a:graphic>
          <a:graphicData uri="http://schemas.openxmlformats.org/drawingml/2006/table">
            <a:tbl>
              <a:tblPr>
                <a:noFill/>
                <a:tableStyleId>{C3B7D27D-7022-48AE-870B-97DEDC28B86A}</a:tableStyleId>
              </a:tblPr>
              <a:tblGrid>
                <a:gridCol w="983848">
                  <a:extLst>
                    <a:ext uri="{9D8B030D-6E8A-4147-A177-3AD203B41FA5}">
                      <a16:colId xmlns:a16="http://schemas.microsoft.com/office/drawing/2014/main" val="20000"/>
                    </a:ext>
                  </a:extLst>
                </a:gridCol>
                <a:gridCol w="6136468">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ANTIOQUIA : El Bagre, Ituango, Tarazá.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BOYACÁ : Aquitania, Belén, Berbeo, Betéitiva, Boavita, Cerinza, Chiscas, Chita, Chivor, Ciénega, Covarachía, Cubará, Duitama, El Cocuy, El Espino, Floresta, Guacamayas, Guateque, Guayatá, Gámeza, Güicán De La Sierra, Jericó, La Capilla, La Uvita, Labranzagrande, Miraflores, Mongua, Nobsa, Pachavita, Paipa, Pajarito, Panqueba, Paya, Paz De Río, Pesca, Pisba, Páez, Rondón, Ráquira, Samacá, San Eduardo, San Luis De Gaceno, San Mateo, Santa María, Santa Rosa De Viterbo, Sativanorte, Sativasur, Soatá, Socotá, Somondoco, Sotaquirá, Susacón, Tipacoque, Toca, Tota, Tuta, Tutazá, Viracachá, Zetaquira, Úmbita.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CUNDINAMARCA : Cajicá, Carmen De Carupa, Chipaque, Choachí, Chocontá, Chía, Cogua, Cucunubá, Cáqueza, Fosca, Fómeque, Fúquene, Gachalá, Gachetá, Gama, Guachetá, Guasca, Guatavita, Guayabetal, Gutiérrez, Junín, La Calera, Lenguazaque, Machetá, Manta, Medina, Pacho, Paratebueno, Quetame, San Cayetano, Sopó, Subachoque, Susa, Sutatausa, Tabio, Tausa, Tibirita, Tocancipá, Ubalá, Une, Villa De San Diego De Ubaté, Villapinzón, Zipaquirá.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HUILA : Baraya, Colombia.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NORTE DE SANTANDER : Arboledas, Bucarasica, Chinácota, Chitagá, Convención, Cucutilla, Cáchira, El Carmen, El Zulia, Gramalote, Hacarí, La Esperanza, La Playa, Labateca, Los Patios, Lourdes, Mutiscua, Ocaña, Pamplona, Pamplonita, Salazar, Santiago, Sardinata, Silos, Teorama, Toledo, Villa Caro, Ábrego.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SANTANDER : Cabrera, California, Capitanejo, Carcasí, Cepitá, Cerrito, Charta, Chima, Concepción, El Carmen De Chucurí, El Playón, Encino, Enciso, Floridablanca, Galán, Guaca, Hato, Macaravita, Matanza, Molagavita, Málaga, Onzaga, Palmar, Piedecuesta, Rionegro, San Andrés, San José De Miranda, San Miguel, Santa Bárbara, Santa Helena Del Opón, Socorro, Suratá, Tona, Vetas.</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TOLIMA : Alpujarra, Anzoátegui, Casabianca, Herveo, Murillo, Santa Isabel, Villahermosa.</a:t>
                      </a:r>
                      <a:endParaRPr lang="es-MX" sz="1000" b="0" i="0" u="none" strike="noStrike" cap="none" dirty="0" smtClean="0">
                        <a:solidFill>
                          <a:srgbClr val="000000"/>
                        </a:solidFill>
                        <a:latin typeface="+mn-lt"/>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12749807" y="3354235"/>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2743750" y="2456526"/>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4707850" y="3146225"/>
            <a:ext cx="432854" cy="44504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2165223954"/>
              </p:ext>
            </p:extLst>
          </p:nvPr>
        </p:nvGraphicFramePr>
        <p:xfrm>
          <a:off x="4534881" y="1251606"/>
          <a:ext cx="7110769" cy="4358600"/>
        </p:xfrm>
        <a:graphic>
          <a:graphicData uri="http://schemas.openxmlformats.org/drawingml/2006/table">
            <a:tbl>
              <a:tblPr>
                <a:noFill/>
                <a:tableStyleId>{C3B7D27D-7022-48AE-870B-97DEDC28B86A}</a:tableStyleId>
              </a:tblPr>
              <a:tblGrid>
                <a:gridCol w="982529">
                  <a:extLst>
                    <a:ext uri="{9D8B030D-6E8A-4147-A177-3AD203B41FA5}">
                      <a16:colId xmlns:a16="http://schemas.microsoft.com/office/drawing/2014/main" val="20000"/>
                    </a:ext>
                  </a:extLst>
                </a:gridCol>
                <a:gridCol w="612824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97223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ANTIOQUIA : Abriaquí, Amalfi, Anorí, Anzá, Barbosa, Bello, Belmira, Briceño, Buriticá, Caicedo, Campamento, Carolina, Ciudad Bolívar, Copacabana, Donmatías, Ebéjico, Entrerríos, Giraldo, Girardota, Guadalupe, Guarne, Gómez Plata, Liborina, Medellín, Nechí, Olaya, Rionegro, Salgar, San Carlos, San Jerónimo, San José De La Montaña, San Pedro De Los Milagros, San Rafael, San Vicente Ferrer, Santa Fé De Antioquia, Santa Rosa De Osos, Sopetrán, Toledo, Urrao, Valdivia, Yarumal.</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BOGOTÁ, D.C. : Bogotá, D.C..</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BOYACÁ : Almeida, Arcabuco, Buenavista, Campohermoso, Chinavita, Chíquiza, Coper, Cómbita, Garagoa, Motavita, San Miguel De Sema, Socha, Sutatenza, Tasco, Tibasosa, Tinjacá, Turmequé, Ventaquemada, Villa De Leyva.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CALDAS : Aguadas, Aranzazu, Filadelfia, La Merced, Manizales, Marulanda, Neira, Pensilvania, Pácora, Salamina, Villamaría.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CUNDINAMARCA : Apulo, Beltrán, Cota, El Rosal, Fusagasugá, Guataquí, Jerusalén, Madrid, Pasca, Pulí, Sibaté, Simijaca, Soacha, Supatá, Tenjo, Tocaima, Ubaque, La Mesa.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HUILA : Acevedo, Aipe, Algeciras, Campoalegre, Elías, Garzón, Gigante, Hobo, Isnos, La Argentina, La Plata, Neiva, Oporapa, Paicol, Palermo, Pitalito, Rivera, Saladoblanco, Santa María, Suaza, Tarqui, Tello, Teruel, Timaná, Villavieja, Yaguará, Íquira.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NORTE DE SANTANDER : Durania, El Tarra, Ragonvalia.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QUINDÍO : Calarcá, Córdoba, Génova, Pijao, Salento.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RISARALDA : Pereira.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SANTANDER : Aratoca, Barichara, Betulia, Charalá, Cimitarra, Contratación, Coromoro, Curití, Gámbita, Jordán, Landázuri, Lebrija, Los Santos, Mogotes, Ocamonte, Pinchote, Páramo, San Gil, San Joaquín, San Vicente De Chucurí, Simacota, Valle De San José, Villanueva, Vélez, Zapatoca.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TOLIMA : Alvarado, Armero, Cajamarca, Chaparral, Dolores, Ibagué, Icononzo, Lérida, Líbano, Melgar, Natagaima, Planadas, Prado, Purificación, Rioblanco, Roncesvalles, Rovira, San Antonio.</a:t>
                      </a:r>
                      <a:endParaRPr lang="es-MX" sz="1000" b="0" i="0" u="none" strike="noStrike" cap="none" dirty="0" smtClean="0">
                        <a:solidFill>
                          <a:srgbClr val="000000"/>
                        </a:solidFill>
                        <a:latin typeface="Arial"/>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4698705" y="3089675"/>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3689063" y="4585457"/>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28137437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2039231678"/>
              </p:ext>
            </p:extLst>
          </p:nvPr>
        </p:nvGraphicFramePr>
        <p:xfrm>
          <a:off x="4556146" y="1270933"/>
          <a:ext cx="7069804" cy="4113870"/>
        </p:xfrm>
        <a:graphic>
          <a:graphicData uri="http://schemas.openxmlformats.org/drawingml/2006/table">
            <a:tbl>
              <a:tblPr>
                <a:noFill/>
                <a:tableStyleId>{C3B7D27D-7022-48AE-870B-97DEDC28B86A}</a:tableStyleId>
              </a:tblPr>
              <a:tblGrid>
                <a:gridCol w="976868">
                  <a:extLst>
                    <a:ext uri="{9D8B030D-6E8A-4147-A177-3AD203B41FA5}">
                      <a16:colId xmlns:a16="http://schemas.microsoft.com/office/drawing/2014/main" val="20000"/>
                    </a:ext>
                  </a:extLst>
                </a:gridCol>
                <a:gridCol w="6092936">
                  <a:extLst>
                    <a:ext uri="{9D8B030D-6E8A-4147-A177-3AD203B41FA5}">
                      <a16:colId xmlns:a16="http://schemas.microsoft.com/office/drawing/2014/main" val="20001"/>
                    </a:ext>
                  </a:extLst>
                </a:gridCol>
              </a:tblGrid>
              <a:tr h="500149">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61372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ANTIOQUIA : Abejorral, Andes, </a:t>
                      </a:r>
                      <a:r>
                        <a:rPr lang="pt-BR" sz="1000" b="0" i="0" u="none" strike="noStrike" cap="none" dirty="0" err="1" smtClean="0">
                          <a:solidFill>
                            <a:srgbClr val="000000"/>
                          </a:solidFill>
                          <a:latin typeface="Arial"/>
                          <a:ea typeface="Verdana"/>
                          <a:cs typeface="Verdana"/>
                          <a:sym typeface="Verdana"/>
                        </a:rPr>
                        <a:t>Angostura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Betania</a:t>
                      </a:r>
                      <a:r>
                        <a:rPr lang="pt-BR" sz="1000" b="0" i="0" u="none" strike="noStrike" cap="none" dirty="0" smtClean="0">
                          <a:solidFill>
                            <a:srgbClr val="000000"/>
                          </a:solidFill>
                          <a:latin typeface="Arial"/>
                          <a:ea typeface="Verdana"/>
                          <a:cs typeface="Verdana"/>
                          <a:sym typeface="Verdana"/>
                        </a:rPr>
                        <a:t>, Betulia, Caldas, Caramanta, Cañasgordas, Cocorná, </a:t>
                      </a:r>
                      <a:r>
                        <a:rPr lang="pt-BR" sz="1000" b="0" i="0" u="none" strike="noStrike" cap="none" dirty="0" err="1" smtClean="0">
                          <a:solidFill>
                            <a:srgbClr val="000000"/>
                          </a:solidFill>
                          <a:latin typeface="Arial"/>
                          <a:ea typeface="Verdana"/>
                          <a:cs typeface="Verdana"/>
                          <a:sym typeface="Verdana"/>
                        </a:rPr>
                        <a:t>Dabeiba</a:t>
                      </a:r>
                      <a:r>
                        <a:rPr lang="pt-BR" sz="1000" b="0" i="0" u="none" strike="noStrike" cap="none" dirty="0" smtClean="0">
                          <a:solidFill>
                            <a:srgbClr val="000000"/>
                          </a:solidFill>
                          <a:latin typeface="Arial"/>
                          <a:ea typeface="Verdana"/>
                          <a:cs typeface="Verdana"/>
                          <a:sym typeface="Verdana"/>
                        </a:rPr>
                        <a:t>, El Carmen De Viboral, </a:t>
                      </a:r>
                      <a:r>
                        <a:rPr lang="pt-BR" sz="1000" b="0" i="0" u="none" strike="noStrike" cap="none" dirty="0" err="1" smtClean="0">
                          <a:solidFill>
                            <a:srgbClr val="000000"/>
                          </a:solidFill>
                          <a:latin typeface="Arial"/>
                          <a:ea typeface="Verdana"/>
                          <a:cs typeface="Verdana"/>
                          <a:sym typeface="Verdana"/>
                        </a:rPr>
                        <a:t>Envigado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Heliconia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Hispania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Itagüí</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Jardín</a:t>
                      </a:r>
                      <a:r>
                        <a:rPr lang="pt-BR" sz="1000" b="0" i="0" u="none" strike="noStrike" cap="none" dirty="0" smtClean="0">
                          <a:solidFill>
                            <a:srgbClr val="000000"/>
                          </a:solidFill>
                          <a:latin typeface="Arial"/>
                          <a:ea typeface="Verdana"/>
                          <a:cs typeface="Verdana"/>
                          <a:sym typeface="Verdana"/>
                        </a:rPr>
                        <a:t>, Jericó, La </a:t>
                      </a:r>
                      <a:r>
                        <a:rPr lang="pt-BR" sz="1000" b="0" i="0" u="none" strike="noStrike" cap="none" dirty="0" err="1" smtClean="0">
                          <a:solidFill>
                            <a:srgbClr val="000000"/>
                          </a:solidFill>
                          <a:latin typeface="Arial"/>
                          <a:ea typeface="Verdana"/>
                          <a:cs typeface="Verdana"/>
                          <a:sym typeface="Verdana"/>
                        </a:rPr>
                        <a:t>Ceja</a:t>
                      </a:r>
                      <a:r>
                        <a:rPr lang="pt-BR" sz="1000" b="0" i="0" u="none" strike="noStrike" cap="none" dirty="0" smtClean="0">
                          <a:solidFill>
                            <a:srgbClr val="000000"/>
                          </a:solidFill>
                          <a:latin typeface="Arial"/>
                          <a:ea typeface="Verdana"/>
                          <a:cs typeface="Verdana"/>
                          <a:sym typeface="Verdana"/>
                        </a:rPr>
                        <a:t>, La </a:t>
                      </a:r>
                      <a:r>
                        <a:rPr lang="pt-BR" sz="1000" b="0" i="0" u="none" strike="noStrike" cap="none" dirty="0" err="1" smtClean="0">
                          <a:solidFill>
                            <a:srgbClr val="000000"/>
                          </a:solidFill>
                          <a:latin typeface="Arial"/>
                          <a:ea typeface="Verdana"/>
                          <a:cs typeface="Verdana"/>
                          <a:sym typeface="Verdana"/>
                        </a:rPr>
                        <a:t>Estrella</a:t>
                      </a:r>
                      <a:r>
                        <a:rPr lang="pt-BR" sz="1000" b="0" i="0" u="none" strike="noStrike" cap="none" dirty="0" smtClean="0">
                          <a:solidFill>
                            <a:srgbClr val="000000"/>
                          </a:solidFill>
                          <a:latin typeface="Arial"/>
                          <a:ea typeface="Verdana"/>
                          <a:cs typeface="Verdana"/>
                          <a:sym typeface="Verdana"/>
                        </a:rPr>
                        <a:t>, La Pintada, La </a:t>
                      </a:r>
                      <a:r>
                        <a:rPr lang="pt-BR" sz="1000" b="0" i="0" u="none" strike="noStrike" cap="none" dirty="0" err="1" smtClean="0">
                          <a:solidFill>
                            <a:srgbClr val="000000"/>
                          </a:solidFill>
                          <a:latin typeface="Arial"/>
                          <a:ea typeface="Verdana"/>
                          <a:cs typeface="Verdana"/>
                          <a:sym typeface="Verdana"/>
                        </a:rPr>
                        <a:t>Unión</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Montebello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Nariño</a:t>
                      </a:r>
                      <a:r>
                        <a:rPr lang="pt-BR" sz="1000" b="0" i="0" u="none" strike="noStrike" cap="none" dirty="0" smtClean="0">
                          <a:solidFill>
                            <a:srgbClr val="000000"/>
                          </a:solidFill>
                          <a:latin typeface="Arial"/>
                          <a:ea typeface="Verdana"/>
                          <a:cs typeface="Verdana"/>
                          <a:sym typeface="Verdana"/>
                        </a:rPr>
                        <a:t>, Peque, Pueblorrico, Retiro, </a:t>
                      </a:r>
                      <a:r>
                        <a:rPr lang="pt-BR" sz="1000" b="0" i="0" u="none" strike="noStrike" cap="none" dirty="0" err="1" smtClean="0">
                          <a:solidFill>
                            <a:srgbClr val="000000"/>
                          </a:solidFill>
                          <a:latin typeface="Arial"/>
                          <a:ea typeface="Verdana"/>
                          <a:cs typeface="Verdana"/>
                          <a:sym typeface="Verdana"/>
                        </a:rPr>
                        <a:t>Sabanalarga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Sabaneta</a:t>
                      </a:r>
                      <a:r>
                        <a:rPr lang="pt-BR" sz="1000" b="0" i="0" u="none" strike="noStrike" cap="none" dirty="0" smtClean="0">
                          <a:solidFill>
                            <a:srgbClr val="000000"/>
                          </a:solidFill>
                          <a:latin typeface="Arial"/>
                          <a:ea typeface="Verdana"/>
                          <a:cs typeface="Verdana"/>
                          <a:sym typeface="Verdana"/>
                        </a:rPr>
                        <a:t>, San Andrés De Cuerquía, Santa Bárbara, Santo Domingo, </a:t>
                      </a:r>
                      <a:r>
                        <a:rPr lang="pt-BR" sz="1000" b="0" i="0" u="none" strike="noStrike" cap="none" dirty="0" err="1" smtClean="0">
                          <a:solidFill>
                            <a:srgbClr val="000000"/>
                          </a:solidFill>
                          <a:latin typeface="Arial"/>
                          <a:ea typeface="Verdana"/>
                          <a:cs typeface="Verdana"/>
                          <a:sym typeface="Verdana"/>
                        </a:rPr>
                        <a:t>Segovia</a:t>
                      </a:r>
                      <a:r>
                        <a:rPr lang="pt-BR" sz="1000" b="0" i="0" u="none" strike="noStrike" cap="none" dirty="0" smtClean="0">
                          <a:solidFill>
                            <a:srgbClr val="000000"/>
                          </a:solidFill>
                          <a:latin typeface="Arial"/>
                          <a:ea typeface="Verdana"/>
                          <a:cs typeface="Verdana"/>
                          <a:sym typeface="Verdana"/>
                        </a:rPr>
                        <a:t>, Sonsón, Tarso, </a:t>
                      </a:r>
                      <a:r>
                        <a:rPr lang="pt-BR" sz="1000" b="0" i="0" u="none" strike="noStrike" cap="none" dirty="0" err="1" smtClean="0">
                          <a:solidFill>
                            <a:srgbClr val="000000"/>
                          </a:solidFill>
                          <a:latin typeface="Arial"/>
                          <a:ea typeface="Verdana"/>
                          <a:cs typeface="Verdana"/>
                          <a:sym typeface="Verdana"/>
                        </a:rPr>
                        <a:t>Támesis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Uramita</a:t>
                      </a:r>
                      <a:r>
                        <a:rPr lang="pt-BR" sz="1000" b="0" i="0" u="none" strike="noStrike" cap="none" dirty="0" smtClean="0">
                          <a:solidFill>
                            <a:srgbClr val="000000"/>
                          </a:solidFill>
                          <a:latin typeface="Arial"/>
                          <a:ea typeface="Verdana"/>
                          <a:cs typeface="Verdana"/>
                          <a:sym typeface="Verdana"/>
                        </a:rPr>
                        <a:t>, Valparaíso, Yolombó.</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BOYACÁ : Caldas, </a:t>
                      </a:r>
                      <a:r>
                        <a:rPr lang="pt-BR" sz="1000" b="0" i="0" u="none" strike="noStrike" cap="none" dirty="0" err="1" smtClean="0">
                          <a:solidFill>
                            <a:srgbClr val="000000"/>
                          </a:solidFill>
                          <a:latin typeface="Arial"/>
                          <a:ea typeface="Verdana"/>
                          <a:cs typeface="Verdana"/>
                          <a:sym typeface="Verdana"/>
                        </a:rPr>
                        <a:t>Chiquinquirá</a:t>
                      </a:r>
                      <a:r>
                        <a:rPr lang="pt-BR" sz="1000" b="0" i="0" u="none" strike="noStrike" cap="none" dirty="0" smtClean="0">
                          <a:solidFill>
                            <a:srgbClr val="000000"/>
                          </a:solidFill>
                          <a:latin typeface="Arial"/>
                          <a:ea typeface="Verdana"/>
                          <a:cs typeface="Verdana"/>
                          <a:sym typeface="Verdana"/>
                        </a:rPr>
                        <a:t>, Cucaita, Firavitoba, Gachantivá, </a:t>
                      </a:r>
                      <a:r>
                        <a:rPr lang="pt-BR" sz="1000" b="0" i="0" u="none" strike="noStrike" cap="none" dirty="0" err="1" smtClean="0">
                          <a:solidFill>
                            <a:srgbClr val="000000"/>
                          </a:solidFill>
                          <a:latin typeface="Arial"/>
                          <a:ea typeface="Verdana"/>
                          <a:cs typeface="Verdana"/>
                          <a:sym typeface="Verdana"/>
                        </a:rPr>
                        <a:t>Nuevo</a:t>
                      </a:r>
                      <a:r>
                        <a:rPr lang="pt-BR" sz="1000" b="0" i="0" u="none" strike="noStrike" cap="none" dirty="0" smtClean="0">
                          <a:solidFill>
                            <a:srgbClr val="000000"/>
                          </a:solidFill>
                          <a:latin typeface="Arial"/>
                          <a:ea typeface="Verdana"/>
                          <a:cs typeface="Verdana"/>
                          <a:sym typeface="Verdana"/>
                        </a:rPr>
                        <a:t> Colón, Otanche, Puerto </a:t>
                      </a:r>
                      <a:r>
                        <a:rPr lang="pt-BR" sz="1000" b="0" i="0" u="none" strike="noStrike" cap="none" dirty="0" err="1" smtClean="0">
                          <a:solidFill>
                            <a:srgbClr val="000000"/>
                          </a:solidFill>
                          <a:latin typeface="Arial"/>
                          <a:ea typeface="Verdana"/>
                          <a:cs typeface="Verdana"/>
                          <a:sym typeface="Verdana"/>
                        </a:rPr>
                        <a:t>Boyacá</a:t>
                      </a:r>
                      <a:r>
                        <a:rPr lang="pt-BR" sz="1000" b="0" i="0" u="none" strike="noStrike" cap="none" dirty="0" smtClean="0">
                          <a:solidFill>
                            <a:srgbClr val="000000"/>
                          </a:solidFill>
                          <a:latin typeface="Arial"/>
                          <a:ea typeface="Verdana"/>
                          <a:cs typeface="Verdana"/>
                          <a:sym typeface="Verdana"/>
                        </a:rPr>
                        <a:t>, San José De Pare, Siachoque, Sora, Sutamarchán, Tenza.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CALDAS : Anserma, </a:t>
                      </a:r>
                      <a:r>
                        <a:rPr lang="pt-BR" sz="1000" b="0" i="0" u="none" strike="noStrike" cap="none" dirty="0" err="1" smtClean="0">
                          <a:solidFill>
                            <a:srgbClr val="000000"/>
                          </a:solidFill>
                          <a:latin typeface="Arial"/>
                          <a:ea typeface="Verdana"/>
                          <a:cs typeface="Verdana"/>
                          <a:sym typeface="Verdana"/>
                        </a:rPr>
                        <a:t>Chinchiná</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Manzanares</a:t>
                      </a:r>
                      <a:r>
                        <a:rPr lang="pt-BR" sz="1000" b="0" i="0" u="none" strike="noStrike" cap="none" dirty="0" smtClean="0">
                          <a:solidFill>
                            <a:srgbClr val="000000"/>
                          </a:solidFill>
                          <a:latin typeface="Arial"/>
                          <a:ea typeface="Verdana"/>
                          <a:cs typeface="Verdana"/>
                          <a:sym typeface="Verdana"/>
                        </a:rPr>
                        <a:t>, Palestina, Riosucio, </a:t>
                      </a:r>
                      <a:r>
                        <a:rPr lang="pt-BR" sz="1000" b="0" i="0" u="none" strike="noStrike" cap="none" dirty="0" err="1" smtClean="0">
                          <a:solidFill>
                            <a:srgbClr val="000000"/>
                          </a:solidFill>
                          <a:latin typeface="Arial"/>
                          <a:ea typeface="Verdana"/>
                          <a:cs typeface="Verdana"/>
                          <a:sym typeface="Verdana"/>
                        </a:rPr>
                        <a:t>Risaralda</a:t>
                      </a:r>
                      <a:r>
                        <a:rPr lang="pt-BR" sz="1000" b="0" i="0" u="none" strike="noStrike" cap="none" dirty="0" smtClean="0">
                          <a:solidFill>
                            <a:srgbClr val="000000"/>
                          </a:solidFill>
                          <a:latin typeface="Arial"/>
                          <a:ea typeface="Verdana"/>
                          <a:cs typeface="Verdana"/>
                          <a:sym typeface="Verdana"/>
                        </a:rPr>
                        <a:t>, San José.</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CUNDINAMARCA : Anapoima, Anolaima, Bojacá, Cachipay, </a:t>
                      </a:r>
                      <a:r>
                        <a:rPr lang="pt-BR" sz="1000" b="0" i="0" u="none" strike="noStrike" cap="none" dirty="0" err="1" smtClean="0">
                          <a:solidFill>
                            <a:srgbClr val="000000"/>
                          </a:solidFill>
                          <a:latin typeface="Arial"/>
                          <a:ea typeface="Verdana"/>
                          <a:cs typeface="Verdana"/>
                          <a:sym typeface="Verdana"/>
                        </a:rPr>
                        <a:t>Facatativá</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Funza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Girardot</a:t>
                      </a:r>
                      <a:r>
                        <a:rPr lang="pt-BR" sz="1000" b="0" i="0" u="none" strike="noStrike" cap="none" dirty="0" smtClean="0">
                          <a:solidFill>
                            <a:srgbClr val="000000"/>
                          </a:solidFill>
                          <a:latin typeface="Arial"/>
                          <a:ea typeface="Verdana"/>
                          <a:cs typeface="Verdana"/>
                          <a:sym typeface="Verdana"/>
                        </a:rPr>
                        <a:t>, Granada, </a:t>
                      </a:r>
                      <a:r>
                        <a:rPr lang="pt-BR" sz="1000" b="0" i="0" u="none" strike="noStrike" cap="none" dirty="0" err="1" smtClean="0">
                          <a:solidFill>
                            <a:srgbClr val="000000"/>
                          </a:solidFill>
                          <a:latin typeface="Arial"/>
                          <a:ea typeface="Verdana"/>
                          <a:cs typeface="Verdana"/>
                          <a:sym typeface="Verdana"/>
                        </a:rPr>
                        <a:t>Mosquera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Nariño</a:t>
                      </a:r>
                      <a:r>
                        <a:rPr lang="pt-BR" sz="1000" b="0" i="0" u="none" strike="noStrike" cap="none" dirty="0" smtClean="0">
                          <a:solidFill>
                            <a:srgbClr val="000000"/>
                          </a:solidFill>
                          <a:latin typeface="Arial"/>
                          <a:ea typeface="Verdana"/>
                          <a:cs typeface="Verdana"/>
                          <a:sym typeface="Verdana"/>
                        </a:rPr>
                        <a:t>, Nilo, Pandi, Quipile, San Antonio Del </a:t>
                      </a:r>
                      <a:r>
                        <a:rPr lang="pt-BR" sz="1000" b="0" i="0" u="none" strike="noStrike" cap="none" dirty="0" err="1" smtClean="0">
                          <a:solidFill>
                            <a:srgbClr val="000000"/>
                          </a:solidFill>
                          <a:latin typeface="Arial"/>
                          <a:ea typeface="Verdana"/>
                          <a:cs typeface="Verdana"/>
                          <a:sym typeface="Verdana"/>
                        </a:rPr>
                        <a:t>Tequendama</a:t>
                      </a:r>
                      <a:r>
                        <a:rPr lang="pt-BR" sz="1000" b="0" i="0" u="none" strike="noStrike" cap="none" dirty="0" smtClean="0">
                          <a:solidFill>
                            <a:srgbClr val="000000"/>
                          </a:solidFill>
                          <a:latin typeface="Arial"/>
                          <a:ea typeface="Verdana"/>
                          <a:cs typeface="Verdana"/>
                          <a:sym typeface="Verdana"/>
                        </a:rPr>
                        <a:t>, San Bernardo, San Francisco, San Juan De Rioseco, Sesquilé, Silvania, Suesca, </a:t>
                      </a:r>
                      <a:r>
                        <a:rPr lang="pt-BR" sz="1000" b="0" i="0" u="none" strike="noStrike" cap="none" dirty="0" err="1" smtClean="0">
                          <a:solidFill>
                            <a:srgbClr val="000000"/>
                          </a:solidFill>
                          <a:latin typeface="Arial"/>
                          <a:ea typeface="Verdana"/>
                          <a:cs typeface="Verdana"/>
                          <a:sym typeface="Verdana"/>
                        </a:rPr>
                        <a:t>Tena</a:t>
                      </a:r>
                      <a:r>
                        <a:rPr lang="pt-BR" sz="1000" b="0" i="0" u="none" strike="noStrike" cap="none" dirty="0" smtClean="0">
                          <a:solidFill>
                            <a:srgbClr val="000000"/>
                          </a:solidFill>
                          <a:latin typeface="Arial"/>
                          <a:ea typeface="Verdana"/>
                          <a:cs typeface="Verdana"/>
                          <a:sym typeface="Verdana"/>
                        </a:rPr>
                        <a:t>, Tibacuy, Vergara, </a:t>
                      </a:r>
                      <a:r>
                        <a:rPr lang="pt-BR" sz="1000" b="0" i="0" u="none" strike="noStrike" cap="none" dirty="0" err="1" smtClean="0">
                          <a:solidFill>
                            <a:srgbClr val="000000"/>
                          </a:solidFill>
                          <a:latin typeface="Arial"/>
                          <a:ea typeface="Verdana"/>
                          <a:cs typeface="Verdana"/>
                          <a:sym typeface="Verdana"/>
                        </a:rPr>
                        <a:t>Villagómez</a:t>
                      </a:r>
                      <a:r>
                        <a:rPr lang="pt-BR" sz="1000" b="0" i="0" u="none" strike="noStrike" cap="none" dirty="0" smtClean="0">
                          <a:solidFill>
                            <a:srgbClr val="000000"/>
                          </a:solidFill>
                          <a:latin typeface="Arial"/>
                          <a:ea typeface="Verdana"/>
                          <a:cs typeface="Verdana"/>
                          <a:sym typeface="Verdana"/>
                        </a:rPr>
                        <a:t>, Yacopí, Zipacón.</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HUILA : Agrado, Altamira, Guadalupe, Nátaga, Palestina, Pital, San Agustín, </a:t>
                      </a:r>
                      <a:r>
                        <a:rPr lang="pt-BR" sz="1000" b="0" i="0" u="none" strike="noStrike" cap="none" dirty="0" err="1" smtClean="0">
                          <a:solidFill>
                            <a:srgbClr val="000000"/>
                          </a:solidFill>
                          <a:latin typeface="Arial"/>
                          <a:ea typeface="Verdana"/>
                          <a:cs typeface="Verdana"/>
                          <a:sym typeface="Verdana"/>
                        </a:rPr>
                        <a:t>Tesalia</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NORTE DE SANTANDER : Bochalema, Cácota, </a:t>
                      </a:r>
                      <a:r>
                        <a:rPr lang="pt-BR" sz="1000" b="0" i="0" u="none" strike="noStrike" cap="none" dirty="0" err="1" smtClean="0">
                          <a:solidFill>
                            <a:srgbClr val="000000"/>
                          </a:solidFill>
                          <a:latin typeface="Arial"/>
                          <a:ea typeface="Verdana"/>
                          <a:cs typeface="Verdana"/>
                          <a:sym typeface="Verdana"/>
                        </a:rPr>
                        <a:t>Herrán</a:t>
                      </a:r>
                      <a:r>
                        <a:rPr lang="pt-BR" sz="1000" b="0" i="0" u="none" strike="noStrike" cap="none" dirty="0" smtClean="0">
                          <a:solidFill>
                            <a:srgbClr val="000000"/>
                          </a:solidFill>
                          <a:latin typeface="Arial"/>
                          <a:ea typeface="Verdana"/>
                          <a:cs typeface="Verdana"/>
                          <a:sym typeface="Verdana"/>
                        </a:rPr>
                        <a:t>, San Calixto, San </a:t>
                      </a:r>
                      <a:r>
                        <a:rPr lang="pt-BR" sz="1000" b="0" i="0" u="none" strike="noStrike" cap="none" dirty="0" err="1" smtClean="0">
                          <a:solidFill>
                            <a:srgbClr val="000000"/>
                          </a:solidFill>
                          <a:latin typeface="Arial"/>
                          <a:ea typeface="Verdana"/>
                          <a:cs typeface="Verdana"/>
                          <a:sym typeface="Verdana"/>
                        </a:rPr>
                        <a:t>Cayetano</a:t>
                      </a:r>
                      <a:r>
                        <a:rPr lang="pt-BR" sz="1000" b="0" i="0" u="none" strike="noStrike" cap="none" dirty="0" smtClean="0">
                          <a:solidFill>
                            <a:srgbClr val="000000"/>
                          </a:solidFill>
                          <a:latin typeface="Arial"/>
                          <a:ea typeface="Verdana"/>
                          <a:cs typeface="Verdana"/>
                          <a:sym typeface="Verdana"/>
                        </a:rPr>
                        <a:t>, San José De Cúcuta, Tibú, Villa Del </a:t>
                      </a:r>
                      <a:r>
                        <a:rPr lang="pt-BR" sz="1000" b="0" i="0" u="none" strike="noStrike" cap="none" dirty="0" err="1" smtClean="0">
                          <a:solidFill>
                            <a:srgbClr val="000000"/>
                          </a:solidFill>
                          <a:latin typeface="Arial"/>
                          <a:ea typeface="Verdana"/>
                          <a:cs typeface="Verdana"/>
                          <a:sym typeface="Verdana"/>
                        </a:rPr>
                        <a:t>Rosario</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QUINDÍO : La </a:t>
                      </a:r>
                      <a:r>
                        <a:rPr lang="pt-BR" sz="1000" b="0" i="0" u="none" strike="noStrike" cap="none" dirty="0" err="1" smtClean="0">
                          <a:solidFill>
                            <a:srgbClr val="000000"/>
                          </a:solidFill>
                          <a:latin typeface="Arial"/>
                          <a:ea typeface="Verdana"/>
                          <a:cs typeface="Verdana"/>
                          <a:sym typeface="Verdana"/>
                        </a:rPr>
                        <a:t>Tebaida</a:t>
                      </a:r>
                      <a:r>
                        <a:rPr lang="pt-BR" sz="1000" b="0" i="0" u="none" strike="noStrike" cap="none" dirty="0" smtClean="0">
                          <a:solidFill>
                            <a:srgbClr val="000000"/>
                          </a:solidFill>
                          <a:latin typeface="Arial"/>
                          <a:ea typeface="Verdana"/>
                          <a:cs typeface="Verdana"/>
                          <a:sym typeface="Verdana"/>
                        </a:rPr>
                        <a:t>, Montenegro, </a:t>
                      </a:r>
                      <a:r>
                        <a:rPr lang="pt-BR" sz="1000" b="0" i="0" u="none" strike="noStrike" cap="none" dirty="0" err="1" smtClean="0">
                          <a:solidFill>
                            <a:srgbClr val="000000"/>
                          </a:solidFill>
                          <a:latin typeface="Arial"/>
                          <a:ea typeface="Verdana"/>
                          <a:cs typeface="Verdana"/>
                          <a:sym typeface="Verdana"/>
                        </a:rPr>
                        <a:t>Quimbaya</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RISARALDA : Quinchía, Santa Rosa De Cabal.</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SANTANDER : Bolívar, Bucaramanga, Chipatá, Confines, El </a:t>
                      </a:r>
                      <a:r>
                        <a:rPr lang="pt-BR" sz="1000" b="0" i="0" u="none" strike="noStrike" cap="none" dirty="0" err="1" smtClean="0">
                          <a:solidFill>
                            <a:srgbClr val="000000"/>
                          </a:solidFill>
                          <a:latin typeface="Arial"/>
                          <a:ea typeface="Verdana"/>
                          <a:cs typeface="Verdana"/>
                          <a:sym typeface="Verdana"/>
                        </a:rPr>
                        <a:t>Guacamayo</a:t>
                      </a:r>
                      <a:r>
                        <a:rPr lang="pt-BR" sz="1000" b="0" i="0" u="none" strike="noStrike" cap="none" dirty="0" smtClean="0">
                          <a:solidFill>
                            <a:srgbClr val="000000"/>
                          </a:solidFill>
                          <a:latin typeface="Arial"/>
                          <a:ea typeface="Verdana"/>
                          <a:cs typeface="Verdana"/>
                          <a:sym typeface="Verdana"/>
                        </a:rPr>
                        <a:t>, El </a:t>
                      </a:r>
                      <a:r>
                        <a:rPr lang="pt-BR" sz="1000" b="0" i="0" u="none" strike="noStrike" cap="none" dirty="0" err="1" smtClean="0">
                          <a:solidFill>
                            <a:srgbClr val="000000"/>
                          </a:solidFill>
                          <a:latin typeface="Arial"/>
                          <a:ea typeface="Verdana"/>
                          <a:cs typeface="Verdana"/>
                          <a:sym typeface="Verdana"/>
                        </a:rPr>
                        <a:t>Peñón</a:t>
                      </a:r>
                      <a:r>
                        <a:rPr lang="pt-BR" sz="1000" b="0" i="0" u="none" strike="noStrike" cap="none" dirty="0" smtClean="0">
                          <a:solidFill>
                            <a:srgbClr val="000000"/>
                          </a:solidFill>
                          <a:latin typeface="Arial"/>
                          <a:ea typeface="Verdana"/>
                          <a:cs typeface="Verdana"/>
                          <a:sym typeface="Verdana"/>
                        </a:rPr>
                        <a:t>, Girón, Guapotá, Guavatá, </a:t>
                      </a:r>
                      <a:r>
                        <a:rPr lang="pt-BR" sz="1000" b="0" i="0" u="none" strike="noStrike" cap="none" dirty="0" err="1" smtClean="0">
                          <a:solidFill>
                            <a:srgbClr val="000000"/>
                          </a:solidFill>
                          <a:latin typeface="Arial"/>
                          <a:ea typeface="Verdana"/>
                          <a:cs typeface="Verdana"/>
                          <a:sym typeface="Verdana"/>
                        </a:rPr>
                        <a:t>Jesús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María</a:t>
                      </a:r>
                      <a:r>
                        <a:rPr lang="pt-BR" sz="1000" b="0" i="0" u="none" strike="noStrike" cap="none" dirty="0" smtClean="0">
                          <a:solidFill>
                            <a:srgbClr val="000000"/>
                          </a:solidFill>
                          <a:latin typeface="Arial"/>
                          <a:ea typeface="Verdana"/>
                          <a:cs typeface="Verdana"/>
                          <a:sym typeface="Verdana"/>
                        </a:rPr>
                        <a:t>, La </a:t>
                      </a:r>
                      <a:r>
                        <a:rPr lang="pt-BR" sz="1000" b="0" i="0" u="none" strike="noStrike" cap="none" dirty="0" err="1" smtClean="0">
                          <a:solidFill>
                            <a:srgbClr val="000000"/>
                          </a:solidFill>
                          <a:latin typeface="Arial"/>
                          <a:ea typeface="Verdana"/>
                          <a:cs typeface="Verdana"/>
                          <a:sym typeface="Verdana"/>
                        </a:rPr>
                        <a:t>Belleza</a:t>
                      </a:r>
                      <a:r>
                        <a:rPr lang="pt-BR" sz="1000" b="0" i="0" u="none" strike="noStrike" cap="none" dirty="0" smtClean="0">
                          <a:solidFill>
                            <a:srgbClr val="000000"/>
                          </a:solidFill>
                          <a:latin typeface="Arial"/>
                          <a:ea typeface="Verdana"/>
                          <a:cs typeface="Verdana"/>
                          <a:sym typeface="Verdana"/>
                        </a:rPr>
                        <a:t>, La Paz, Oiba, Palmas Del Socorro, Puente Nacional, Sucre.</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TOLIMA : Carmen De Apicalá, </a:t>
                      </a:r>
                      <a:r>
                        <a:rPr lang="pt-BR" sz="1000" b="0" i="0" u="none" strike="noStrike" cap="none" dirty="0" err="1" smtClean="0">
                          <a:solidFill>
                            <a:srgbClr val="000000"/>
                          </a:solidFill>
                          <a:latin typeface="Arial"/>
                          <a:ea typeface="Verdana"/>
                          <a:cs typeface="Verdana"/>
                          <a:sym typeface="Verdana"/>
                        </a:rPr>
                        <a:t>Coello</a:t>
                      </a:r>
                      <a:r>
                        <a:rPr lang="pt-BR" sz="1000" b="0" i="0" u="none" strike="noStrike" cap="none" dirty="0" smtClean="0">
                          <a:solidFill>
                            <a:srgbClr val="000000"/>
                          </a:solidFill>
                          <a:latin typeface="Arial"/>
                          <a:ea typeface="Verdana"/>
                          <a:cs typeface="Verdana"/>
                          <a:sym typeface="Verdana"/>
                        </a:rPr>
                        <a:t>, Cunday, Falan, Ortega, Palocabildo, </a:t>
                      </a:r>
                      <a:r>
                        <a:rPr lang="pt-BR" sz="1000" b="0" i="0" u="none" strike="noStrike" cap="none" dirty="0" err="1" smtClean="0">
                          <a:solidFill>
                            <a:srgbClr val="000000"/>
                          </a:solidFill>
                          <a:latin typeface="Arial"/>
                          <a:ea typeface="Verdana"/>
                          <a:cs typeface="Verdana"/>
                          <a:sym typeface="Verdana"/>
                        </a:rPr>
                        <a:t>Piedras</a:t>
                      </a:r>
                      <a:r>
                        <a:rPr lang="pt-BR" sz="1000" b="0" i="0" u="none" strike="noStrike" cap="none" dirty="0" smtClean="0">
                          <a:solidFill>
                            <a:srgbClr val="000000"/>
                          </a:solidFill>
                          <a:latin typeface="Arial"/>
                          <a:ea typeface="Verdana"/>
                          <a:cs typeface="Verdana"/>
                          <a:sym typeface="Verdana"/>
                        </a:rPr>
                        <a:t>, San </a:t>
                      </a:r>
                      <a:r>
                        <a:rPr lang="pt-BR" sz="1000" b="0" i="0" u="none" strike="noStrike" cap="none" dirty="0" err="1" smtClean="0">
                          <a:solidFill>
                            <a:srgbClr val="000000"/>
                          </a:solidFill>
                          <a:latin typeface="Arial"/>
                          <a:ea typeface="Verdana"/>
                          <a:cs typeface="Verdana"/>
                          <a:sym typeface="Verdana"/>
                        </a:rPr>
                        <a:t>Luis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Suárez</a:t>
                      </a:r>
                      <a:r>
                        <a:rPr lang="pt-BR" sz="1000" b="0" i="0" u="none" strike="noStrike" cap="none" dirty="0" smtClean="0">
                          <a:solidFill>
                            <a:srgbClr val="000000"/>
                          </a:solidFill>
                          <a:latin typeface="Arial"/>
                          <a:ea typeface="Verdana"/>
                          <a:cs typeface="Verdana"/>
                          <a:sym typeface="Verdana"/>
                        </a:rPr>
                        <a:t>.</a:t>
                      </a:r>
                      <a:endParaRPr lang="pt-BR" sz="970" b="0" i="0" u="none" strike="noStrike" cap="none" dirty="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727374947"/>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4719502" y="3182728"/>
            <a:ext cx="457200" cy="446694"/>
          </a:xfrm>
          <a:prstGeom prst="rect">
            <a:avLst/>
          </a:prstGeom>
          <a:noFill/>
          <a:ln>
            <a:noFill/>
          </a:ln>
        </p:spPr>
      </p:pic>
      <p:pic>
        <p:nvPicPr>
          <p:cNvPr id="2" name="Imagen 1"/>
          <p:cNvPicPr>
            <a:picLocks noChangeAspect="1"/>
          </p:cNvPicPr>
          <p:nvPr/>
        </p:nvPicPr>
        <p:blipFill>
          <a:blip r:embed="rId6"/>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34465287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4" name="Google Shape;146;p58"/>
          <p:cNvGraphicFramePr/>
          <p:nvPr>
            <p:extLst>
              <p:ext uri="{D42A27DB-BD31-4B8C-83A1-F6EECF244321}">
                <p14:modId xmlns:p14="http://schemas.microsoft.com/office/powerpoint/2010/main" val="805502341"/>
              </p:ext>
            </p:extLst>
          </p:nvPr>
        </p:nvGraphicFramePr>
        <p:xfrm>
          <a:off x="4245371" y="1531628"/>
          <a:ext cx="6746479" cy="3456899"/>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5296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0158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CAUCA : Piamonte, Páez, Santa Rosa, Toribio, </a:t>
                      </a:r>
                      <a:r>
                        <a:rPr lang="es-CO" sz="1000" b="0" i="0" u="none" strike="noStrike" cap="none" dirty="0" err="1" smtClean="0">
                          <a:solidFill>
                            <a:srgbClr val="000000"/>
                          </a:solidFill>
                          <a:latin typeface="+mn-lt"/>
                          <a:ea typeface="Verdana"/>
                          <a:cs typeface="Verdana"/>
                          <a:sym typeface="Verdana"/>
                        </a:rPr>
                        <a:t>Guaipi</a:t>
                      </a:r>
                      <a:r>
                        <a:rPr lang="es-CO" sz="1000" b="0" i="0" u="none" strike="noStrike" cap="none" dirty="0" smtClean="0">
                          <a:solidFill>
                            <a:srgbClr val="000000"/>
                          </a:solidFill>
                          <a:latin typeface="+mn-lt"/>
                          <a:ea typeface="Verdana"/>
                          <a:cs typeface="Verdana"/>
                          <a:sym typeface="Verdana"/>
                        </a:rPr>
                        <a:t>.</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CHOCÓ : Acandí, El Carmen De Atrato.</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NARIÑO : Contadero, Ipiales, Puerres.</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VALLE DEL CAUCA : Bolívar, Palmira, Pradera, Sevilla, Tuluá.</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510598638"/>
                  </a:ext>
                </a:extLst>
              </a:tr>
              <a:tr h="170235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Inzá, La Sierra, La Vega, Puracé, San Sebastián, Sotará Paispamba.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NARIÑO : Córdoba, Potosí.</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El Cerrito, Ginebra, Guadalajara De Buga, La Victoria, Obando, Trujillo, Zarzal.</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30537208"/>
                  </a:ext>
                </a:extLst>
              </a:tr>
            </a:tbl>
          </a:graphicData>
        </a:graphic>
      </p:graphicFrame>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106271" y="1237779"/>
            <a:ext cx="2989183" cy="5073802"/>
          </a:xfrm>
          <a:prstGeom prst="rect">
            <a:avLst/>
          </a:prstGeom>
          <a:noFill/>
          <a:ln>
            <a:noFill/>
          </a:ln>
        </p:spPr>
      </p:pic>
      <p:pic>
        <p:nvPicPr>
          <p:cNvPr id="159" name="Google Shape;15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63" name="Google Shape;163;p59" descr="Recurso 25.png"/>
          <p:cNvPicPr preferRelativeResize="0"/>
          <p:nvPr/>
        </p:nvPicPr>
        <p:blipFill rotWithShape="1">
          <a:blip r:embed="rId6">
            <a:alphaModFix/>
          </a:blip>
          <a:srcRect/>
          <a:stretch/>
        </p:blipFill>
        <p:spPr>
          <a:xfrm>
            <a:off x="3741738" y="7337519"/>
            <a:ext cx="432711" cy="446694"/>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4387167" y="3795153"/>
            <a:ext cx="457200" cy="446694"/>
          </a:xfrm>
          <a:prstGeom prst="rect">
            <a:avLst/>
          </a:prstGeom>
          <a:noFill/>
          <a:ln>
            <a:noFill/>
          </a:ln>
        </p:spPr>
      </p:pic>
      <p:pic>
        <p:nvPicPr>
          <p:cNvPr id="13" name="Google Shape;150;p58"/>
          <p:cNvPicPr preferRelativeResize="0"/>
          <p:nvPr/>
        </p:nvPicPr>
        <p:blipFill rotWithShape="1">
          <a:blip r:embed="rId7">
            <a:alphaModFix/>
          </a:blip>
          <a:srcRect/>
          <a:stretch/>
        </p:blipFill>
        <p:spPr>
          <a:xfrm>
            <a:off x="4375569" y="2403745"/>
            <a:ext cx="451143" cy="445047"/>
          </a:xfrm>
          <a:prstGeom prst="rect">
            <a:avLst/>
          </a:prstGeom>
          <a:noFill/>
          <a:ln>
            <a:noFill/>
          </a:ln>
        </p:spPr>
      </p:pic>
      <p:pic>
        <p:nvPicPr>
          <p:cNvPr id="10" name="Google Shape;185;p61"/>
          <p:cNvPicPr preferRelativeResize="0"/>
          <p:nvPr/>
        </p:nvPicPr>
        <p:blipFill rotWithShape="1">
          <a:blip r:embed="rId8">
            <a:alphaModFix/>
          </a:blip>
          <a:srcRect/>
          <a:stretch/>
        </p:blipFill>
        <p:spPr>
          <a:xfrm>
            <a:off x="12308730" y="1695978"/>
            <a:ext cx="3694496" cy="1042506"/>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2078875741"/>
              </p:ext>
            </p:extLst>
          </p:nvPr>
        </p:nvGraphicFramePr>
        <p:xfrm>
          <a:off x="5345167" y="1530339"/>
          <a:ext cx="6746479" cy="4155888"/>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8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45145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ARAUCA : Cravo Norte, Fortul, Puerto Rondón, Saravena, Tame.</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CASANARE : Aguazul, Chámeza, Hato Corozal, La Salina, Maní, Monterrey, Nunchía, Orocué, Paz De Ariporo, Recetor, Sabanalarga, San Luis De Palenque, Tauramena, Trinidad, Támara, Yopal.</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META : Acacías, Barranca De Upía, Cabuyaro, Cubarral, Cumaral, El Calvario, El Castillo, Fuente De Oro, Granada, La Macarena, Lejanías, Mapiripán, Mesetas, Puerto Gaitán, Puerto Lleras, Puerto López, Puerto Rico, Restrepo, San Carlos De Guaroa, San Juan De Arama, San Juanito, San Martín, Uribe, Villavicencio, Vistahermosa.</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VICHADA : Cumaribo, La Primavera, Puerto Carreño, Santa Rosalía.</a:t>
                      </a:r>
                      <a:endParaRPr lang="es-CO" sz="1000" b="0" i="0" u="none" strike="noStrike" cap="none" dirty="0" smtClean="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ARAUCA : Arauca.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META : Guamal.</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ARAUCA : Arauquita.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CASANARE : Pore, Villanueva.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META : Castilla La Nueva, Puerto Concordia.</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246816343"/>
                  </a:ext>
                </a:extLst>
              </a:tr>
            </a:tbl>
          </a:graphicData>
        </a:graphic>
      </p:graphicFrame>
      <p:sp>
        <p:nvSpPr>
          <p:cNvPr id="169" name="Google Shape;169;p60"/>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170" name="Google Shape;170;p60"/>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200" cy="4860680"/>
          </a:xfrm>
          <a:prstGeom prst="rect">
            <a:avLst/>
          </a:prstGeom>
          <a:noFill/>
          <a:ln>
            <a:noFill/>
          </a:ln>
        </p:spPr>
      </p:pic>
      <p:pic>
        <p:nvPicPr>
          <p:cNvPr id="174" name="Google Shape;174;p60"/>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11" name="Imagen 10"/>
          <p:cNvPicPr>
            <a:picLocks noChangeAspect="1"/>
          </p:cNvPicPr>
          <p:nvPr/>
        </p:nvPicPr>
        <p:blipFill>
          <a:blip r:embed="rId6"/>
          <a:stretch>
            <a:fillRect/>
          </a:stretch>
        </p:blipFill>
        <p:spPr>
          <a:xfrm>
            <a:off x="5481476" y="2513324"/>
            <a:ext cx="432854" cy="445047"/>
          </a:xfrm>
          <a:prstGeom prst="rect">
            <a:avLst/>
          </a:prstGeom>
        </p:spPr>
      </p:pic>
      <p:pic>
        <p:nvPicPr>
          <p:cNvPr id="9" name="Google Shape;185;p61"/>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10" name="Google Shape;182;p61"/>
          <p:cNvPicPr preferRelativeResize="0"/>
          <p:nvPr/>
        </p:nvPicPr>
        <p:blipFill rotWithShape="1">
          <a:blip r:embed="rId7">
            <a:alphaModFix/>
          </a:blip>
          <a:srcRect/>
          <a:stretch/>
        </p:blipFill>
        <p:spPr>
          <a:xfrm>
            <a:off x="5496272" y="4924340"/>
            <a:ext cx="457200" cy="446694"/>
          </a:xfrm>
          <a:prstGeom prst="rect">
            <a:avLst/>
          </a:prstGeom>
          <a:noFill/>
          <a:ln>
            <a:noFill/>
          </a:ln>
        </p:spPr>
      </p:pic>
      <p:pic>
        <p:nvPicPr>
          <p:cNvPr id="13" name="Google Shape;150;p58"/>
          <p:cNvPicPr preferRelativeResize="0"/>
          <p:nvPr/>
        </p:nvPicPr>
        <p:blipFill rotWithShape="1">
          <a:blip r:embed="rId8">
            <a:alphaModFix/>
          </a:blip>
          <a:srcRect/>
          <a:stretch/>
        </p:blipFill>
        <p:spPr>
          <a:xfrm>
            <a:off x="5463187" y="3718832"/>
            <a:ext cx="451143" cy="445047"/>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2529</TotalTime>
  <Words>2709</Words>
  <Application>Microsoft Office PowerPoint</Application>
  <PresentationFormat>Panorámica</PresentationFormat>
  <Paragraphs>149</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Verdana</vt:lpstr>
      <vt:lpstr>Helvetica Neue</vt:lpstr>
      <vt:lpstr>Arial Narrow</vt:lpstr>
      <vt:lpstr>Arial</vt:lpstr>
      <vt:lpstr>Arial Black</vt:lpstr>
      <vt:lpstr>Calibri</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243</cp:revision>
  <cp:lastPrinted>2024-01-12T21:20:58Z</cp:lastPrinted>
  <dcterms:created xsi:type="dcterms:W3CDTF">2022-10-19T17:32:46Z</dcterms:created>
  <dcterms:modified xsi:type="dcterms:W3CDTF">2024-01-12T21:32:13Z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