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4"/>
  </p:notesMasterIdLst>
  <p:sldIdLst>
    <p:sldId id="256" r:id="rId2"/>
    <p:sldId id="257" r:id="rId3"/>
    <p:sldId id="258" r:id="rId4"/>
    <p:sldId id="259" r:id="rId5"/>
    <p:sldId id="260" r:id="rId6"/>
    <p:sldId id="270" r:id="rId7"/>
    <p:sldId id="269" r:id="rId8"/>
    <p:sldId id="261" r:id="rId9"/>
    <p:sldId id="262" r:id="rId10"/>
    <p:sldId id="263" r:id="rId11"/>
    <p:sldId id="264" r:id="rId12"/>
    <p:sldId id="265" r:id="rId13"/>
  </p:sldIdLst>
  <p:sldSz cx="12192000" cy="6858000"/>
  <p:notesSz cx="12192000" cy="6858000"/>
  <p:embeddedFontLst>
    <p:embeddedFont>
      <p:font typeface="Verdana" panose="020B0604030504040204" pitchFamily="34" charset="0"/>
      <p:regular r:id="rId15"/>
      <p:bold r:id="rId16"/>
      <p:italic r:id="rId17"/>
      <p:boldItalic r:id="rId18"/>
    </p:embeddedFont>
    <p:embeddedFont>
      <p:font typeface="Helvetica Neue" panose="020B0604020202020204" charset="0"/>
      <p:regular r:id="rId19"/>
      <p:bold r:id="rId20"/>
      <p:italic r:id="rId21"/>
      <p:boldItalic r:id="rId22"/>
    </p:embeddedFont>
    <p:embeddedFont>
      <p:font typeface="Arial Narrow" panose="020B0606020202030204" pitchFamily="34" charset="0"/>
      <p:regular r:id="rId23"/>
      <p:bold r:id="rId24"/>
      <p:italic r:id="rId25"/>
      <p:boldItalic r:id="rId26"/>
    </p:embeddedFont>
    <p:embeddedFont>
      <p:font typeface="Arial Black" panose="020B0A04020102020204" pitchFamily="34" charset="0"/>
      <p:regular r:id="rId27"/>
      <p:bold r:id="rId28"/>
    </p:embeddedFont>
    <p:embeddedFont>
      <p:font typeface="Calibri" panose="020F0502020204030204" pitchFamily="34"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4" roundtripDataSignature="AMtx7mhdBmSMNS8FRpGjo0RIRugI/GyYX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3B7D27D-7022-48AE-870B-97DEDC28B86A}">
  <a:tblStyle styleId="{C3B7D27D-7022-48AE-870B-97DEDC28B86A}"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E8229C89-3208-43F4-AF60-3C30160D25FD}"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22" autoAdjust="0"/>
    <p:restoredTop sz="94660"/>
  </p:normalViewPr>
  <p:slideViewPr>
    <p:cSldViewPr snapToGrid="0">
      <p:cViewPr varScale="1">
        <p:scale>
          <a:sx n="109" d="100"/>
          <a:sy n="109" d="100"/>
        </p:scale>
        <p:origin x="762" y="102"/>
      </p:cViewPr>
      <p:guideLst>
        <p:guide orient="horz" pos="2880"/>
        <p:guide pos="216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21" Type="http://schemas.openxmlformats.org/officeDocument/2006/relationships/font" Target="fonts/font7.fntdata"/><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font" Target="fonts/font18.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font" Target="fonts/font16.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5283200" cy="3444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6905625" y="0"/>
            <a:ext cx="5283200" cy="3444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513"/>
            <a:ext cx="5283200" cy="3444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MX" sz="1200" b="0" i="0" u="none" strike="noStrike" cap="none">
                <a:solidFill>
                  <a:schemeClr val="dk1"/>
                </a:solidFill>
                <a:latin typeface="Calibri"/>
                <a:ea typeface="Calibri"/>
                <a:cs typeface="Calibri"/>
                <a:sym typeface="Calibri"/>
              </a:rPr>
              <a:t>‹Nº›</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61: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7" name="Google Shape;177;p61: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62: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9" name="Google Shape;189;p62: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25: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96" name="Google Shape;196;p2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6: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3" name="Google Shape;113;p1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7: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2" name="Google Shape;122;p1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4: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2" name="Google Shape;132;p2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8: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8: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5775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8: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06705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59: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4" name="Google Shape;154;p59: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60: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6" name="Google Shape;166;p6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onóstico amenaza incendios vegetal">
  <p:cSld name="Pronóstico amenaza incendios vegetal">
    <p:spTree>
      <p:nvGrpSpPr>
        <p:cNvPr id="1" name="Shape 15"/>
        <p:cNvGrpSpPr/>
        <p:nvPr/>
      </p:nvGrpSpPr>
      <p:grpSpPr>
        <a:xfrm>
          <a:off x="0" y="0"/>
          <a:ext cx="0" cy="0"/>
          <a:chOff x="0" y="0"/>
          <a:chExt cx="0" cy="0"/>
        </a:xfrm>
      </p:grpSpPr>
      <p:pic>
        <p:nvPicPr>
          <p:cNvPr id="16" name="Google Shape;16;p64"/>
          <p:cNvPicPr preferRelativeResize="0"/>
          <p:nvPr/>
        </p:nvPicPr>
        <p:blipFill rotWithShape="1">
          <a:blip r:embed="rId2">
            <a:alphaModFix/>
          </a:blip>
          <a:srcRect b="7147"/>
          <a:stretch/>
        </p:blipFill>
        <p:spPr>
          <a:xfrm>
            <a:off x="-1934" y="222422"/>
            <a:ext cx="12194413" cy="6471015"/>
          </a:xfrm>
          <a:prstGeom prst="rect">
            <a:avLst/>
          </a:prstGeom>
          <a:noFill/>
          <a:ln>
            <a:noFill/>
          </a:ln>
        </p:spPr>
      </p:pic>
      <p:pic>
        <p:nvPicPr>
          <p:cNvPr id="17" name="Google Shape;17;p64" descr="Forma&#10;&#10;Descripción generada automáticamente con confianza baja"/>
          <p:cNvPicPr preferRelativeResize="0"/>
          <p:nvPr/>
        </p:nvPicPr>
        <p:blipFill rotWithShape="1">
          <a:blip r:embed="rId3">
            <a:alphaModFix/>
          </a:blip>
          <a:srcRect/>
          <a:stretch/>
        </p:blipFill>
        <p:spPr>
          <a:xfrm>
            <a:off x="1" y="-1089"/>
            <a:ext cx="12190065" cy="6859089"/>
          </a:xfrm>
          <a:prstGeom prst="rect">
            <a:avLst/>
          </a:prstGeom>
          <a:noFill/>
          <a:ln>
            <a:noFill/>
          </a:ln>
        </p:spPr>
      </p:pic>
      <p:sp>
        <p:nvSpPr>
          <p:cNvPr id="18" name="Google Shape;18;p64"/>
          <p:cNvSpPr/>
          <p:nvPr/>
        </p:nvSpPr>
        <p:spPr>
          <a:xfrm>
            <a:off x="-1934" y="222422"/>
            <a:ext cx="12192000" cy="6471015"/>
          </a:xfrm>
          <a:prstGeom prst="rect">
            <a:avLst/>
          </a:prstGeom>
          <a:gradFill>
            <a:gsLst>
              <a:gs pos="0">
                <a:srgbClr val="FF0000">
                  <a:alpha val="0"/>
                </a:srgbClr>
              </a:gs>
              <a:gs pos="37000">
                <a:schemeClr val="lt1"/>
              </a:gs>
              <a:gs pos="100000">
                <a:schemeClr val="lt1"/>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19" name="Google Shape;19;p64"/>
          <p:cNvSpPr txBox="1"/>
          <p:nvPr/>
        </p:nvSpPr>
        <p:spPr>
          <a:xfrm>
            <a:off x="5370482" y="6639447"/>
            <a:ext cx="1451038"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100" b="1" i="0" u="none" strike="noStrike" cap="none" dirty="0">
                <a:solidFill>
                  <a:schemeClr val="lt1"/>
                </a:solidFill>
                <a:latin typeface="Helvetica Neue"/>
                <a:ea typeface="Helvetica Neue"/>
                <a:cs typeface="Helvetica Neue"/>
                <a:sym typeface="Helvetica Neue"/>
              </a:rPr>
              <a:t>www.ideam.gov.co</a:t>
            </a:r>
            <a:endParaRPr dirty="0"/>
          </a:p>
        </p:txBody>
      </p:sp>
      <p:pic>
        <p:nvPicPr>
          <p:cNvPr id="20" name="Google Shape;20;p64" descr="Forma, Rectángulo&#10;&#10;Descripción generada automáticamente con confianza media"/>
          <p:cNvPicPr preferRelativeResize="0"/>
          <p:nvPr/>
        </p:nvPicPr>
        <p:blipFill rotWithShape="1">
          <a:blip r:embed="rId4">
            <a:alphaModFix/>
          </a:blip>
          <a:srcRect/>
          <a:stretch/>
        </p:blipFill>
        <p:spPr>
          <a:xfrm>
            <a:off x="1933" y="-1090"/>
            <a:ext cx="12190067" cy="6859090"/>
          </a:xfrm>
          <a:prstGeom prst="rect">
            <a:avLst/>
          </a:prstGeom>
          <a:noFill/>
          <a:ln>
            <a:noFill/>
          </a:ln>
        </p:spPr>
      </p:pic>
      <p:pic>
        <p:nvPicPr>
          <p:cNvPr id="21" name="Google Shape;21;p64" descr="Forma&#10;&#10;Descripción generada automáticamente con confianza baja"/>
          <p:cNvPicPr preferRelativeResize="0"/>
          <p:nvPr/>
        </p:nvPicPr>
        <p:blipFill rotWithShape="1">
          <a:blip r:embed="rId3">
            <a:alphaModFix/>
          </a:blip>
          <a:srcRect/>
          <a:stretch/>
        </p:blipFill>
        <p:spPr>
          <a:xfrm>
            <a:off x="1935" y="6331"/>
            <a:ext cx="12190065" cy="6859089"/>
          </a:xfrm>
          <a:prstGeom prst="rect">
            <a:avLst/>
          </a:prstGeom>
          <a:noFill/>
          <a:ln>
            <a:noFill/>
          </a:ln>
        </p:spPr>
      </p:pic>
      <p:sp>
        <p:nvSpPr>
          <p:cNvPr id="22" name="Google Shape;22;p64"/>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23" name="Google Shape;23;p64"/>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24" name="Google Shape;24;p64"/>
          <p:cNvPicPr preferRelativeResize="0"/>
          <p:nvPr/>
        </p:nvPicPr>
        <p:blipFill rotWithShape="1">
          <a:blip r:embed="rId5">
            <a:alphaModFix/>
          </a:blip>
          <a:srcRect/>
          <a:stretch/>
        </p:blipFill>
        <p:spPr>
          <a:xfrm>
            <a:off x="3617487" y="73683"/>
            <a:ext cx="369931" cy="50381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25"/>
        <p:cNvGrpSpPr/>
        <p:nvPr/>
      </p:nvGrpSpPr>
      <p:grpSpPr>
        <a:xfrm>
          <a:off x="0" y="0"/>
          <a:ext cx="0" cy="0"/>
          <a:chOff x="0" y="0"/>
          <a:chExt cx="0" cy="0"/>
        </a:xfrm>
      </p:grpSpPr>
      <p:pic>
        <p:nvPicPr>
          <p:cNvPr id="26" name="Google Shape;26;p65"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27" name="Google Shape;27;p65"/>
          <p:cNvSpPr txBox="1">
            <a:spLocks noGrp="1"/>
          </p:cNvSpPr>
          <p:nvPr>
            <p:ph type="ctrTitle"/>
          </p:nvPr>
        </p:nvSpPr>
        <p:spPr>
          <a:xfrm>
            <a:off x="1524000" y="1652232"/>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C00000"/>
              </a:buClr>
              <a:buSzPts val="4400"/>
              <a:buFont typeface="Verdana"/>
              <a:buNone/>
              <a:defRPr sz="44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65"/>
          <p:cNvSpPr txBox="1">
            <a:spLocks noGrp="1"/>
          </p:cNvSpPr>
          <p:nvPr>
            <p:ph type="subTitle" idx="1"/>
          </p:nvPr>
        </p:nvSpPr>
        <p:spPr>
          <a:xfrm>
            <a:off x="1524000" y="4131907"/>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1800"/>
              <a:buNone/>
              <a:defRPr sz="1800">
                <a:latin typeface="Verdana"/>
                <a:ea typeface="Verdana"/>
                <a:cs typeface="Verdana"/>
                <a:sym typeface="Verdan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 name="Google Shape;29;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0" name="Google Shape;30;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1" name="Google Shape;31;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32" name="Google Shape;32;p65"/>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33" name="Google Shape;33;p65"/>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34" name="Google Shape;34;p65"/>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35" name="Google Shape;35;p6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objetos">
  <p:cSld name="Título y objetos">
    <p:spTree>
      <p:nvGrpSpPr>
        <p:cNvPr id="1" name="Shape 36"/>
        <p:cNvGrpSpPr/>
        <p:nvPr/>
      </p:nvGrpSpPr>
      <p:grpSpPr>
        <a:xfrm>
          <a:off x="0" y="0"/>
          <a:ext cx="0" cy="0"/>
          <a:chOff x="0" y="0"/>
          <a:chExt cx="0" cy="0"/>
        </a:xfrm>
      </p:grpSpPr>
      <p:pic>
        <p:nvPicPr>
          <p:cNvPr id="37" name="Google Shape;37;p66"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38" name="Google Shape;38;p66"/>
          <p:cNvSpPr txBox="1">
            <a:spLocks noGrp="1"/>
          </p:cNvSpPr>
          <p:nvPr>
            <p:ph type="title"/>
          </p:nvPr>
        </p:nvSpPr>
        <p:spPr>
          <a:xfrm>
            <a:off x="838200" y="15974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3200"/>
              <a:buFont typeface="Verdana"/>
              <a:buNone/>
              <a:defRPr sz="32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6"/>
          <p:cNvSpPr txBox="1">
            <a:spLocks noGrp="1"/>
          </p:cNvSpPr>
          <p:nvPr>
            <p:ph type="body" idx="1"/>
          </p:nvPr>
        </p:nvSpPr>
        <p:spPr>
          <a:xfrm>
            <a:off x="838200" y="3112167"/>
            <a:ext cx="10515600" cy="3064795"/>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2pPr>
            <a:lvl3pPr marL="1371600" lvl="2"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3pPr>
            <a:lvl4pPr marL="1828800" lvl="3"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4pPr>
            <a:lvl5pPr marL="2286000" lvl="4"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1" name="Google Shape;41;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2" name="Google Shape;42;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43" name="Google Shape;43;p66"/>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44" name="Google Shape;44;p66"/>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45" name="Google Shape;45;p66"/>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46" name="Google Shape;46;p6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p:cSld name="Dos objetos">
    <p:spTree>
      <p:nvGrpSpPr>
        <p:cNvPr id="1" name="Shape 47"/>
        <p:cNvGrpSpPr/>
        <p:nvPr/>
      </p:nvGrpSpPr>
      <p:grpSpPr>
        <a:xfrm>
          <a:off x="0" y="0"/>
          <a:ext cx="0" cy="0"/>
          <a:chOff x="0" y="0"/>
          <a:chExt cx="0" cy="0"/>
        </a:xfrm>
      </p:grpSpPr>
      <p:pic>
        <p:nvPicPr>
          <p:cNvPr id="48" name="Google Shape;48;p67"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49" name="Google Shape;49;p67"/>
          <p:cNvSpPr txBox="1">
            <a:spLocks noGrp="1"/>
          </p:cNvSpPr>
          <p:nvPr>
            <p:ph type="title"/>
          </p:nvPr>
        </p:nvSpPr>
        <p:spPr>
          <a:xfrm>
            <a:off x="838200" y="169956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800"/>
              <a:buFont typeface="Verdana"/>
              <a:buNone/>
              <a:defRPr sz="28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67"/>
          <p:cNvSpPr txBox="1">
            <a:spLocks noGrp="1"/>
          </p:cNvSpPr>
          <p:nvPr>
            <p:ph type="body" idx="1"/>
          </p:nvPr>
        </p:nvSpPr>
        <p:spPr>
          <a:xfrm>
            <a:off x="838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67"/>
          <p:cNvSpPr txBox="1">
            <a:spLocks noGrp="1"/>
          </p:cNvSpPr>
          <p:nvPr>
            <p:ph type="body" idx="2"/>
          </p:nvPr>
        </p:nvSpPr>
        <p:spPr>
          <a:xfrm>
            <a:off x="6172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3" name="Google Shape;53;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4" name="Google Shape;54;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55" name="Google Shape;55;p67"/>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56" name="Google Shape;56;p67"/>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57" name="Google Shape;57;p67"/>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58" name="Google Shape;58;p67"/>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el título">
  <p:cSld name="Solo el título">
    <p:spTree>
      <p:nvGrpSpPr>
        <p:cNvPr id="1" name="Shape 59"/>
        <p:cNvGrpSpPr/>
        <p:nvPr/>
      </p:nvGrpSpPr>
      <p:grpSpPr>
        <a:xfrm>
          <a:off x="0" y="0"/>
          <a:ext cx="0" cy="0"/>
          <a:chOff x="0" y="0"/>
          <a:chExt cx="0" cy="0"/>
        </a:xfrm>
      </p:grpSpPr>
      <p:pic>
        <p:nvPicPr>
          <p:cNvPr id="60" name="Google Shape;60;p68"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61" name="Google Shape;61;p68"/>
          <p:cNvSpPr txBox="1">
            <a:spLocks noGrp="1"/>
          </p:cNvSpPr>
          <p:nvPr>
            <p:ph type="title"/>
          </p:nvPr>
        </p:nvSpPr>
        <p:spPr>
          <a:xfrm>
            <a:off x="838200" y="1370142"/>
            <a:ext cx="10515600" cy="70579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3" name="Google Shape;63;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4" name="Google Shape;64;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65" name="Google Shape;65;p68"/>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66" name="Google Shape;66;p68"/>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67" name="Google Shape;67;p68"/>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68" name="Google Shape;68;p68"/>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69"/>
        <p:cNvGrpSpPr/>
        <p:nvPr/>
      </p:nvGrpSpPr>
      <p:grpSpPr>
        <a:xfrm>
          <a:off x="0" y="0"/>
          <a:ext cx="0" cy="0"/>
          <a:chOff x="0" y="0"/>
          <a:chExt cx="0" cy="0"/>
        </a:xfrm>
      </p:grpSpPr>
      <p:sp>
        <p:nvSpPr>
          <p:cNvPr id="70" name="Google Shape;70;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1" name="Google Shape;71;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2" name="Google Shape;72;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pic>
        <p:nvPicPr>
          <p:cNvPr id="73" name="Google Shape;73;p69"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74" name="Google Shape;74;p69"/>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75" name="Google Shape;75;p69"/>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76" name="Google Shape;76;p69"/>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77" name="Google Shape;77;p69"/>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ido con título">
  <p:cSld name="Contenido con título">
    <p:spTree>
      <p:nvGrpSpPr>
        <p:cNvPr id="1" name="Shape 78"/>
        <p:cNvGrpSpPr/>
        <p:nvPr/>
      </p:nvGrpSpPr>
      <p:grpSpPr>
        <a:xfrm>
          <a:off x="0" y="0"/>
          <a:ext cx="0" cy="0"/>
          <a:chOff x="0" y="0"/>
          <a:chExt cx="0" cy="0"/>
        </a:xfrm>
      </p:grpSpPr>
      <p:pic>
        <p:nvPicPr>
          <p:cNvPr id="79" name="Google Shape;79;p70"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80" name="Google Shape;80;p70"/>
          <p:cNvSpPr txBox="1">
            <a:spLocks noGrp="1"/>
          </p:cNvSpPr>
          <p:nvPr>
            <p:ph type="title"/>
          </p:nvPr>
        </p:nvSpPr>
        <p:spPr>
          <a:xfrm>
            <a:off x="839788" y="146556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70"/>
          <p:cNvSpPr txBox="1">
            <a:spLocks noGrp="1"/>
          </p:cNvSpPr>
          <p:nvPr>
            <p:ph type="body" idx="1"/>
          </p:nvPr>
        </p:nvSpPr>
        <p:spPr>
          <a:xfrm>
            <a:off x="5183188" y="1465560"/>
            <a:ext cx="6172200" cy="439549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atin typeface="Verdana"/>
                <a:ea typeface="Verdana"/>
                <a:cs typeface="Verdana"/>
                <a:sym typeface="Verdana"/>
              </a:defRPr>
            </a:lvl1pPr>
            <a:lvl2pPr marL="914400" lvl="1" indent="-355600" algn="l">
              <a:lnSpc>
                <a:spcPct val="90000"/>
              </a:lnSpc>
              <a:spcBef>
                <a:spcPts val="500"/>
              </a:spcBef>
              <a:spcAft>
                <a:spcPts val="0"/>
              </a:spcAft>
              <a:buClr>
                <a:schemeClr val="dk1"/>
              </a:buClr>
              <a:buSzPts val="2000"/>
              <a:buChar char="•"/>
              <a:defRPr sz="2000">
                <a:latin typeface="Verdana"/>
                <a:ea typeface="Verdana"/>
                <a:cs typeface="Verdana"/>
                <a:sym typeface="Verdana"/>
              </a:defRPr>
            </a:lvl2pPr>
            <a:lvl3pPr marL="1371600" lvl="2"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3pPr>
            <a:lvl4pPr marL="1828800" lvl="3"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4pPr>
            <a:lvl5pPr marL="2286000" lvl="4"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2" name="Google Shape;82;p70"/>
          <p:cNvSpPr txBox="1">
            <a:spLocks noGrp="1"/>
          </p:cNvSpPr>
          <p:nvPr>
            <p:ph type="body" idx="2"/>
          </p:nvPr>
        </p:nvSpPr>
        <p:spPr>
          <a:xfrm>
            <a:off x="839788" y="3146854"/>
            <a:ext cx="3932237" cy="27221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200">
                <a:latin typeface="Verdana"/>
                <a:ea typeface="Verdana"/>
                <a:cs typeface="Verdana"/>
                <a:sym typeface="Verdana"/>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3" name="Google Shape;83;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4" name="Google Shape;84;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5" name="Google Shape;85;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86" name="Google Shape;86;p70"/>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87" name="Google Shape;87;p70"/>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88" name="Google Shape;88;p70"/>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89" name="Google Shape;89;p70"/>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13" name="Google Shape;13;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14" name="Google Shape;14;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5.jpe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image" Target="file:///O:\Mi%20unidad\OSPA\01.%20Tematicas\04.%20Incendios\01.%20Productos\postmodelo_icv\temporales\iamazonia.jp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file:///O:\Mi%20unidad\OSPA\01.%20Tematicas\04.%20Incendios\01.%20Productos\modelo_icv\temporales\amenaza_icv.jpg"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file:///O:\Mi%20unidad\OSPA\01.%20Tematicas\04.%20Incendios\01.%20Productos\postmodelo_icv\temporales\torta_regiones_icv.jpg" TargetMode="External"/><Relationship Id="rId3" Type="http://schemas.openxmlformats.org/officeDocument/2006/relationships/image" Target="../media/image10.jpeg"/><Relationship Id="rId7" Type="http://schemas.openxmlformats.org/officeDocument/2006/relationships/image" Target="../media/image12.jpeg"/><Relationship Id="rId12" Type="http://schemas.openxmlformats.org/officeDocument/2006/relationships/image" Target="file:///O:\Mi%20unidad\OSPA\01.%20Tematicas\04.%20Incendios\01.%20Productos\postmodelo_icv\temporales\orange_icv.jp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file:///O:\Mi%20unidad\OSPA\01.%20Tematicas\04.%20Incendios\01.%20Productos\postmodelo_icv\temporales\icolombia.jpg" TargetMode="External"/><Relationship Id="rId11" Type="http://schemas.openxmlformats.org/officeDocument/2006/relationships/image" Target="../media/image14.jpeg"/><Relationship Id="rId5" Type="http://schemas.openxmlformats.org/officeDocument/2006/relationships/image" Target="../media/image11.jpeg"/><Relationship Id="rId10" Type="http://schemas.openxmlformats.org/officeDocument/2006/relationships/image" Target="file:///O:\Mi%20unidad\OSPA\01.%20Tematicas\04.%20Incendios\01.%20Productos\postmodelo_icv\temporales\red_icv.jpg" TargetMode="External"/><Relationship Id="rId4" Type="http://schemas.openxmlformats.org/officeDocument/2006/relationships/image" Target="file:///O:\Mi%20unidad\OSPA\01.%20Tematicas\04.%20Incendios\01.%20Productos\postmodelo_icv\temporales\yellow_icv.jpg" TargetMode="External"/><Relationship Id="rId9" Type="http://schemas.openxmlformats.org/officeDocument/2006/relationships/image" Target="../media/image13.jpe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jpe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file:///O:\Mi%20unidad\OSPA\01.%20Tematicas\04.%20Incendios\01.%20Productos\postmodelo_icv\temporales\icaribe.jp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file:///O:\Mi%20unidad\OSPA\01.%20Tematicas\04.%20Incendios\01.%20Productos\postmodelo_icv\temporales\iandina.jp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file:///O:\Mi%20unidad\OSPA\01.%20Tematicas\04.%20Incendios\01.%20Productos\postmodelo_icv\temporales\iandina.jp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image" Target="file:///O:\Mi%20unidad\OSPA\01.%20Tematicas\04.%20Incendios\01.%20Productos\postmodelo_icv\temporales\iandina.jpg"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2.jpe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9.png"/><Relationship Id="rId4" Type="http://schemas.openxmlformats.org/officeDocument/2006/relationships/image" Target="file:///O:\Mi%20unidad\OSPA\01.%20Tematicas\04.%20Incendios\01.%20Productos\postmodelo_icv\temporales\ipacifico.jpg" TargetMode="External"/><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4.jpe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8.png"/><Relationship Id="rId4" Type="http://schemas.openxmlformats.org/officeDocument/2006/relationships/image" Target="file:///O:\Mi%20unidad\OSPA\01.%20Tematicas\04.%20Incendios\01.%20Productos\postmodelo_icv\temporales\iorinoquia.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p:nvPr/>
        </p:nvSpPr>
        <p:spPr>
          <a:xfrm>
            <a:off x="814135" y="1982944"/>
            <a:ext cx="2775284" cy="544371"/>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95" name="Google Shape;95;p10"/>
          <p:cNvSpPr txBox="1"/>
          <p:nvPr/>
        </p:nvSpPr>
        <p:spPr>
          <a:xfrm>
            <a:off x="990598" y="1486580"/>
            <a:ext cx="242235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2000" b="1" i="0" u="none" strike="noStrike" cap="none" dirty="0">
                <a:solidFill>
                  <a:srgbClr val="C00000"/>
                </a:solidFill>
                <a:latin typeface="Verdana"/>
                <a:ea typeface="Verdana"/>
                <a:cs typeface="Verdana"/>
                <a:sym typeface="Verdana"/>
              </a:rPr>
              <a:t>Boletín No.</a:t>
            </a:r>
            <a:endParaRPr sz="2000" b="1" i="0" u="none" strike="noStrike" cap="none" dirty="0">
              <a:solidFill>
                <a:srgbClr val="C00000"/>
              </a:solidFill>
              <a:latin typeface="Verdana"/>
              <a:ea typeface="Verdana"/>
              <a:cs typeface="Verdana"/>
              <a:sym typeface="Verdana"/>
            </a:endParaRPr>
          </a:p>
        </p:txBody>
      </p:sp>
      <p:sp>
        <p:nvSpPr>
          <p:cNvPr id="96" name="Google Shape;96;p10"/>
          <p:cNvSpPr txBox="1"/>
          <p:nvPr/>
        </p:nvSpPr>
        <p:spPr>
          <a:xfrm>
            <a:off x="990596" y="2024296"/>
            <a:ext cx="242235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2400" b="1" dirty="0" smtClean="0">
                <a:solidFill>
                  <a:schemeClr val="lt1"/>
                </a:solidFill>
                <a:latin typeface="Verdana"/>
                <a:ea typeface="Verdana"/>
                <a:cs typeface="Verdana"/>
                <a:sym typeface="Verdana"/>
              </a:rPr>
              <a:t>017</a:t>
            </a:r>
            <a:endParaRPr lang="es-MX" sz="2400" b="1" i="0" u="none" strike="noStrike" cap="none" dirty="0" smtClean="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None/>
            </a:pPr>
            <a:endParaRPr lang="es-MX" sz="2400" b="1" i="0" u="none" strike="noStrike" cap="none" dirty="0" smtClean="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None/>
            </a:pPr>
            <a:endParaRPr lang="es-MX" sz="2400" b="1" i="0" u="none" strike="noStrike" cap="none" dirty="0" smtClean="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None/>
            </a:pPr>
            <a:endParaRPr sz="2400" b="1" i="0" u="none" strike="noStrike" cap="none" dirty="0">
              <a:solidFill>
                <a:schemeClr val="lt1"/>
              </a:solidFill>
              <a:latin typeface="Verdana"/>
              <a:ea typeface="Verdana"/>
              <a:cs typeface="Verdana"/>
              <a:sym typeface="Verdana"/>
            </a:endParaRPr>
          </a:p>
        </p:txBody>
      </p:sp>
      <p:sp>
        <p:nvSpPr>
          <p:cNvPr id="97" name="Google Shape;97;p10"/>
          <p:cNvSpPr/>
          <p:nvPr/>
        </p:nvSpPr>
        <p:spPr>
          <a:xfrm>
            <a:off x="4556962" y="1416848"/>
            <a:ext cx="1216025" cy="52387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Calibri"/>
              <a:ea typeface="Calibri"/>
              <a:cs typeface="Calibri"/>
              <a:sym typeface="Calibri"/>
            </a:endParaRPr>
          </a:p>
        </p:txBody>
      </p:sp>
      <p:sp>
        <p:nvSpPr>
          <p:cNvPr id="98" name="Google Shape;98;p10"/>
          <p:cNvSpPr/>
          <p:nvPr/>
        </p:nvSpPr>
        <p:spPr>
          <a:xfrm>
            <a:off x="5995236" y="1313661"/>
            <a:ext cx="0" cy="746125"/>
          </a:xfrm>
          <a:custGeom>
            <a:avLst/>
            <a:gdLst/>
            <a:ahLst/>
            <a:cxnLst/>
            <a:rect l="l" t="t" r="r" b="b"/>
            <a:pathLst>
              <a:path w="120000" h="746760" extrusionOk="0">
                <a:moveTo>
                  <a:pt x="0" y="0"/>
                </a:moveTo>
                <a:lnTo>
                  <a:pt x="0" y="746628"/>
                </a:lnTo>
              </a:path>
            </a:pathLst>
          </a:custGeom>
          <a:noFill/>
          <a:ln w="28950" cap="flat" cmpd="sng">
            <a:solidFill>
              <a:srgbClr val="D8053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99" name="Google Shape;99;p10"/>
          <p:cNvSpPr txBox="1"/>
          <p:nvPr/>
        </p:nvSpPr>
        <p:spPr>
          <a:xfrm>
            <a:off x="6171701" y="1313660"/>
            <a:ext cx="5491913"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MX" sz="800" b="1" i="0" u="none" strike="noStrike" cap="none" dirty="0">
                <a:solidFill>
                  <a:srgbClr val="E1233F"/>
                </a:solidFill>
                <a:latin typeface="Verdana"/>
                <a:ea typeface="Verdana"/>
                <a:cs typeface="Verdana"/>
                <a:sym typeface="Verdana"/>
              </a:rPr>
              <a:t>PARA TOMAR ACCIÓN </a:t>
            </a:r>
            <a:r>
              <a:rPr lang="es-MX" sz="800" b="0" i="0" u="none" strike="noStrike" cap="none" dirty="0">
                <a:solidFill>
                  <a:srgbClr val="171616"/>
                </a:solidFill>
                <a:latin typeface="Verdana"/>
                <a:ea typeface="Verdana"/>
                <a:cs typeface="Verdana"/>
                <a:sym typeface="Verdana"/>
              </a:rPr>
              <a:t>Advierte a los sistemas de prevención y atención de desastres sobre la amenaza que puede  ocasionar  un  fenómeno  con  efectos  adversos  sobre  la  población,  el  cual  requiere  la  atención inmediata por parte de la población y de los cuerpos de atención y socorro. Se emite una alerta sólo cuando la  identificación  de  un  evento  extraordinario  indique  la  probabilidad  de  amenaza  inminente  y  cuando  la gravedad del fenómeno implique la movilización de personas y equipos, interrumpiendo el normal desarrollo de sus actividades cotidianas.</a:t>
            </a:r>
            <a:endParaRPr sz="800" b="0" i="0" u="none" strike="noStrike" cap="none" dirty="0">
              <a:solidFill>
                <a:srgbClr val="000000"/>
              </a:solidFill>
              <a:latin typeface="Verdana"/>
              <a:ea typeface="Verdana"/>
              <a:cs typeface="Verdana"/>
              <a:sym typeface="Verdana"/>
            </a:endParaRPr>
          </a:p>
        </p:txBody>
      </p:sp>
      <p:sp>
        <p:nvSpPr>
          <p:cNvPr id="100" name="Google Shape;100;p10"/>
          <p:cNvSpPr/>
          <p:nvPr/>
        </p:nvSpPr>
        <p:spPr>
          <a:xfrm>
            <a:off x="4556962" y="2202816"/>
            <a:ext cx="1216025" cy="509587"/>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Calibri"/>
              <a:ea typeface="Calibri"/>
              <a:cs typeface="Calibri"/>
              <a:sym typeface="Calibri"/>
            </a:endParaRPr>
          </a:p>
        </p:txBody>
      </p:sp>
      <p:sp>
        <p:nvSpPr>
          <p:cNvPr id="101" name="Google Shape;101;p10"/>
          <p:cNvSpPr/>
          <p:nvPr/>
        </p:nvSpPr>
        <p:spPr>
          <a:xfrm flipH="1">
            <a:off x="5949518" y="2231284"/>
            <a:ext cx="45719" cy="481119"/>
          </a:xfrm>
          <a:custGeom>
            <a:avLst/>
            <a:gdLst/>
            <a:ahLst/>
            <a:cxnLst/>
            <a:rect l="l" t="t" r="r" b="b"/>
            <a:pathLst>
              <a:path w="120000" h="346710" extrusionOk="0">
                <a:moveTo>
                  <a:pt x="0" y="0"/>
                </a:moveTo>
                <a:lnTo>
                  <a:pt x="0" y="346328"/>
                </a:lnTo>
              </a:path>
            </a:pathLst>
          </a:custGeom>
          <a:noFill/>
          <a:ln w="28950" cap="flat" cmpd="sng">
            <a:solidFill>
              <a:srgbClr val="FC61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02" name="Google Shape;102;p10"/>
          <p:cNvSpPr txBox="1"/>
          <p:nvPr/>
        </p:nvSpPr>
        <p:spPr>
          <a:xfrm>
            <a:off x="6171701" y="2164341"/>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None/>
            </a:pPr>
            <a:r>
              <a:rPr lang="es-MX" sz="800" b="1" i="0" u="none" strike="noStrike" cap="none" dirty="0">
                <a:solidFill>
                  <a:srgbClr val="FE793F"/>
                </a:solidFill>
                <a:latin typeface="Verdana"/>
                <a:ea typeface="Verdana"/>
                <a:cs typeface="Verdana"/>
                <a:sym typeface="Verdana"/>
              </a:rPr>
              <a:t>PARA PREPARARSE </a:t>
            </a:r>
            <a:r>
              <a:rPr lang="es-MX" sz="800" b="0" i="0" u="none" strike="noStrike" cap="none" dirty="0">
                <a:solidFill>
                  <a:srgbClr val="171616"/>
                </a:solidFill>
                <a:latin typeface="Verdana"/>
                <a:ea typeface="Verdana"/>
                <a:cs typeface="Verdana"/>
                <a:sym typeface="Verdana"/>
              </a:rPr>
              <a:t>Indica la presencia de un fenómeno. No implica amenaza inmediata y como tanto es catalogado como un mensaje para informarse y prepararse. El aviso implica vigilancia continua ya que las condiciones son propicias para el desarrollo de un fenómeno, sin que se requiera permanecer alerta.</a:t>
            </a:r>
            <a:endParaRPr sz="800" b="0" i="0" u="none" strike="noStrike" cap="none" dirty="0">
              <a:solidFill>
                <a:srgbClr val="000000"/>
              </a:solidFill>
              <a:latin typeface="Verdana"/>
              <a:ea typeface="Verdana"/>
              <a:cs typeface="Verdana"/>
              <a:sym typeface="Verdana"/>
            </a:endParaRPr>
          </a:p>
        </p:txBody>
      </p:sp>
      <p:sp>
        <p:nvSpPr>
          <p:cNvPr id="103" name="Google Shape;103;p10"/>
          <p:cNvSpPr/>
          <p:nvPr/>
        </p:nvSpPr>
        <p:spPr>
          <a:xfrm>
            <a:off x="4541801" y="2882023"/>
            <a:ext cx="1216025" cy="504825"/>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Calibri"/>
              <a:ea typeface="Calibri"/>
              <a:cs typeface="Calibri"/>
              <a:sym typeface="Calibri"/>
            </a:endParaRPr>
          </a:p>
        </p:txBody>
      </p:sp>
      <p:sp>
        <p:nvSpPr>
          <p:cNvPr id="104" name="Google Shape;104;p10"/>
          <p:cNvSpPr/>
          <p:nvPr/>
        </p:nvSpPr>
        <p:spPr>
          <a:xfrm>
            <a:off x="5980075" y="2893136"/>
            <a:ext cx="0" cy="473075"/>
          </a:xfrm>
          <a:custGeom>
            <a:avLst/>
            <a:gdLst/>
            <a:ahLst/>
            <a:cxnLst/>
            <a:rect l="l" t="t" r="r" b="b"/>
            <a:pathLst>
              <a:path w="120000" h="473075" extrusionOk="0">
                <a:moveTo>
                  <a:pt x="0" y="0"/>
                </a:moveTo>
                <a:lnTo>
                  <a:pt x="0" y="472738"/>
                </a:lnTo>
              </a:path>
            </a:pathLst>
          </a:custGeom>
          <a:noFill/>
          <a:ln w="28950" cap="flat" cmpd="sng">
            <a:solidFill>
              <a:srgbClr val="FEAF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05" name="Google Shape;105;p10"/>
          <p:cNvSpPr txBox="1"/>
          <p:nvPr/>
        </p:nvSpPr>
        <p:spPr>
          <a:xfrm>
            <a:off x="6171701" y="2842308"/>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None/>
            </a:pPr>
            <a:r>
              <a:rPr lang="es-MX" sz="800" b="1" i="0" u="none" strike="noStrike" cap="none" dirty="0">
                <a:solidFill>
                  <a:srgbClr val="FEBB3F"/>
                </a:solidFill>
                <a:latin typeface="Verdana"/>
                <a:ea typeface="Verdana"/>
                <a:cs typeface="Verdana"/>
                <a:sym typeface="Verdana"/>
              </a:rPr>
              <a:t>PARA  INFORMARSE  </a:t>
            </a:r>
            <a:r>
              <a:rPr lang="es-MX" sz="800" b="0" i="0" u="none" strike="noStrike" cap="none" dirty="0">
                <a:solidFill>
                  <a:srgbClr val="171616"/>
                </a:solidFill>
                <a:latin typeface="Verdana"/>
                <a:ea typeface="Verdana"/>
                <a:cs typeface="Verdana"/>
                <a:sym typeface="Verdana"/>
              </a:rPr>
              <a:t>Es  un  mensaje  oficial  por  el  cual  se  difunde  información.  Por  lo  regular  se  refiere  a eventos observados, registrados o registrados y puede contener algunos elementos de pronóstico a manera de orientación. Por sus características pretéritas y futuras difiere del aviso y de la alerta, y por lo general no está encaminado a alertar sino a informar</a:t>
            </a:r>
            <a:endParaRPr sz="800" b="0" i="0" u="none" strike="noStrike" cap="none" dirty="0">
              <a:solidFill>
                <a:srgbClr val="000000"/>
              </a:solidFill>
              <a:latin typeface="Verdana"/>
              <a:ea typeface="Verdana"/>
              <a:cs typeface="Verdana"/>
              <a:sym typeface="Verdana"/>
            </a:endParaRPr>
          </a:p>
        </p:txBody>
      </p:sp>
      <p:sp>
        <p:nvSpPr>
          <p:cNvPr id="106" name="Google Shape;106;p10"/>
          <p:cNvSpPr/>
          <p:nvPr/>
        </p:nvSpPr>
        <p:spPr>
          <a:xfrm>
            <a:off x="5980075" y="3515958"/>
            <a:ext cx="0" cy="279400"/>
          </a:xfrm>
          <a:custGeom>
            <a:avLst/>
            <a:gdLst/>
            <a:ahLst/>
            <a:cxnLst/>
            <a:rect l="l" t="t" r="r" b="b"/>
            <a:pathLst>
              <a:path w="120000" h="280035" extrusionOk="0">
                <a:moveTo>
                  <a:pt x="0" y="0"/>
                </a:moveTo>
                <a:lnTo>
                  <a:pt x="0" y="279797"/>
                </a:lnTo>
              </a:path>
            </a:pathLst>
          </a:custGeom>
          <a:noFill/>
          <a:ln w="28950" cap="flat" cmpd="sng">
            <a:solidFill>
              <a:srgbClr val="98ECF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07" name="Google Shape;107;p10"/>
          <p:cNvSpPr txBox="1"/>
          <p:nvPr/>
        </p:nvSpPr>
        <p:spPr>
          <a:xfrm>
            <a:off x="6171701" y="3472503"/>
            <a:ext cx="5491913" cy="338554"/>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None/>
            </a:pPr>
            <a:r>
              <a:rPr lang="es-MX" sz="800" b="1" i="0" u="none" strike="noStrike" cap="none" dirty="0">
                <a:solidFill>
                  <a:srgbClr val="92D050"/>
                </a:solidFill>
                <a:latin typeface="Verdana"/>
                <a:ea typeface="Verdana"/>
                <a:cs typeface="Verdana"/>
                <a:sym typeface="Verdana"/>
              </a:rPr>
              <a:t>CONDICIONES NORMALES </a:t>
            </a:r>
            <a:r>
              <a:rPr lang="es-MX" sz="800" b="0" i="0" u="none" strike="noStrike" cap="none" dirty="0">
                <a:solidFill>
                  <a:srgbClr val="171616"/>
                </a:solidFill>
                <a:latin typeface="Verdana"/>
                <a:ea typeface="Verdana"/>
                <a:cs typeface="Verdana"/>
                <a:sym typeface="Verdana"/>
              </a:rPr>
              <a:t>La información que se suministra se encuentra dentro de los rangos normales.</a:t>
            </a:r>
            <a:endParaRPr sz="800" b="0" i="0" u="none" strike="noStrike" cap="none" dirty="0">
              <a:solidFill>
                <a:srgbClr val="000000"/>
              </a:solidFill>
              <a:latin typeface="Verdana"/>
              <a:ea typeface="Verdana"/>
              <a:cs typeface="Verdana"/>
              <a:sym typeface="Verdana"/>
            </a:endParaRPr>
          </a:p>
        </p:txBody>
      </p:sp>
      <p:cxnSp>
        <p:nvCxnSpPr>
          <p:cNvPr id="108" name="Google Shape;108;p10"/>
          <p:cNvCxnSpPr/>
          <p:nvPr/>
        </p:nvCxnSpPr>
        <p:spPr>
          <a:xfrm>
            <a:off x="4283815" y="1132114"/>
            <a:ext cx="0" cy="2854531"/>
          </a:xfrm>
          <a:prstGeom prst="straightConnector1">
            <a:avLst/>
          </a:prstGeom>
          <a:noFill/>
          <a:ln w="28575" cap="flat" cmpd="sng">
            <a:solidFill>
              <a:srgbClr val="C00000"/>
            </a:solidFill>
            <a:prstDash val="solid"/>
            <a:miter lim="800000"/>
            <a:headEnd type="none" w="sm" len="sm"/>
            <a:tailEnd type="none" w="sm" len="sm"/>
          </a:ln>
        </p:spPr>
      </p:cxnSp>
      <p:sp>
        <p:nvSpPr>
          <p:cNvPr id="109" name="Google Shape;109;p10"/>
          <p:cNvSpPr txBox="1"/>
          <p:nvPr/>
        </p:nvSpPr>
        <p:spPr>
          <a:xfrm>
            <a:off x="371777" y="2939305"/>
            <a:ext cx="3765369" cy="892389"/>
          </a:xfrm>
          <a:prstGeom prst="rect">
            <a:avLst/>
          </a:prstGeom>
          <a:noFill/>
          <a:ln>
            <a:noFill/>
          </a:ln>
        </p:spPr>
        <p:txBody>
          <a:bodyPr spcFirstLastPara="1" wrap="square" lIns="91425" tIns="45700" rIns="91425" bIns="45700" anchor="t" anchorCtr="0">
            <a:normAutofit/>
          </a:bodyPr>
          <a:lstStyle/>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Actualización:  </a:t>
            </a:r>
            <a:r>
              <a:rPr lang="es-MX" sz="1100" b="1" i="0" u="none" strike="noStrike" cap="none" dirty="0" smtClean="0">
                <a:solidFill>
                  <a:srgbClr val="800000"/>
                </a:solidFill>
                <a:latin typeface="Calibri"/>
                <a:ea typeface="Calibri"/>
                <a:cs typeface="Calibri"/>
                <a:sym typeface="Calibri"/>
              </a:rPr>
              <a:t>17 de enero de 2024</a:t>
            </a:r>
            <a:r>
              <a:rPr lang="es-MX" sz="1100" b="1" dirty="0" smtClean="0">
                <a:solidFill>
                  <a:srgbClr val="800000"/>
                </a:solidFill>
                <a:latin typeface="Calibri"/>
                <a:ea typeface="Calibri"/>
                <a:cs typeface="Calibri"/>
                <a:sym typeface="Calibri"/>
              </a:rPr>
              <a:t> </a:t>
            </a:r>
            <a:r>
              <a:rPr lang="es-MX" sz="1100" b="1" i="0" u="none" strike="noStrike" cap="none" dirty="0" smtClean="0">
                <a:solidFill>
                  <a:srgbClr val="800000"/>
                </a:solidFill>
                <a:latin typeface="Calibri"/>
                <a:ea typeface="Calibri"/>
                <a:cs typeface="Calibri"/>
                <a:sym typeface="Calibri"/>
              </a:rPr>
              <a:t>– </a:t>
            </a:r>
            <a:r>
              <a:rPr lang="es-MX" sz="1100" b="1" i="0" u="none" strike="noStrike" cap="none" dirty="0" smtClean="0">
                <a:solidFill>
                  <a:srgbClr val="800000"/>
                </a:solidFill>
                <a:latin typeface="Calibri"/>
                <a:ea typeface="Calibri"/>
                <a:cs typeface="Calibri"/>
                <a:sym typeface="Calibri"/>
              </a:rPr>
              <a:t>18:00 </a:t>
            </a:r>
            <a:r>
              <a:rPr lang="es-MX" sz="1100" b="1" i="0" u="none" strike="noStrike" cap="none" dirty="0">
                <a:solidFill>
                  <a:srgbClr val="800000"/>
                </a:solidFill>
                <a:latin typeface="Calibri"/>
                <a:ea typeface="Calibri"/>
                <a:cs typeface="Calibri"/>
                <a:sym typeface="Calibri"/>
              </a:rPr>
              <a:t>HLC.</a:t>
            </a:r>
            <a:endParaRPr sz="1100" b="0" i="0" u="none" strike="noStrike" cap="none" dirty="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Alertas vigentes hasta:  </a:t>
            </a:r>
            <a:r>
              <a:rPr lang="es-MX" sz="1100" b="1" dirty="0" smtClean="0">
                <a:solidFill>
                  <a:srgbClr val="800000"/>
                </a:solidFill>
                <a:latin typeface="Calibri"/>
                <a:ea typeface="Calibri"/>
                <a:cs typeface="Calibri"/>
                <a:sym typeface="Calibri"/>
              </a:rPr>
              <a:t>18</a:t>
            </a:r>
            <a:r>
              <a:rPr lang="es-MX" sz="1100" b="1" i="0" u="none" strike="noStrike" cap="none" dirty="0" smtClean="0">
                <a:solidFill>
                  <a:srgbClr val="800000"/>
                </a:solidFill>
                <a:latin typeface="Calibri"/>
                <a:ea typeface="Calibri"/>
                <a:cs typeface="Calibri"/>
                <a:sym typeface="Calibri"/>
              </a:rPr>
              <a:t> </a:t>
            </a:r>
            <a:r>
              <a:rPr lang="es-MX" sz="1100" b="1" i="0" u="none" strike="noStrike" cap="none" dirty="0">
                <a:solidFill>
                  <a:srgbClr val="800000"/>
                </a:solidFill>
                <a:latin typeface="Calibri"/>
                <a:ea typeface="Calibri"/>
                <a:cs typeface="Calibri"/>
                <a:sym typeface="Calibri"/>
              </a:rPr>
              <a:t>de </a:t>
            </a:r>
            <a:r>
              <a:rPr lang="es-MX" sz="1100" b="1" dirty="0" smtClean="0">
                <a:solidFill>
                  <a:srgbClr val="800000"/>
                </a:solidFill>
                <a:latin typeface="Calibri"/>
                <a:ea typeface="Calibri"/>
                <a:cs typeface="Calibri"/>
                <a:sym typeface="Calibri"/>
              </a:rPr>
              <a:t>enero</a:t>
            </a:r>
            <a:r>
              <a:rPr lang="es-MX" sz="1100" b="1" i="0" u="none" strike="noStrike" cap="none" dirty="0" smtClean="0">
                <a:solidFill>
                  <a:srgbClr val="800000"/>
                </a:solidFill>
                <a:latin typeface="Calibri"/>
                <a:ea typeface="Calibri"/>
                <a:cs typeface="Calibri"/>
                <a:sym typeface="Calibri"/>
              </a:rPr>
              <a:t> </a:t>
            </a:r>
            <a:r>
              <a:rPr lang="es-MX" sz="1100" b="1" i="0" u="none" strike="noStrike" cap="none" dirty="0">
                <a:solidFill>
                  <a:srgbClr val="800000"/>
                </a:solidFill>
                <a:latin typeface="Calibri"/>
                <a:ea typeface="Calibri"/>
                <a:cs typeface="Calibri"/>
                <a:sym typeface="Calibri"/>
              </a:rPr>
              <a:t>de </a:t>
            </a:r>
            <a:r>
              <a:rPr lang="es-MX" sz="1100" b="1" i="0" u="none" strike="noStrike" cap="none" dirty="0" smtClean="0">
                <a:solidFill>
                  <a:srgbClr val="800000"/>
                </a:solidFill>
                <a:latin typeface="Calibri"/>
                <a:ea typeface="Calibri"/>
                <a:cs typeface="Calibri"/>
                <a:sym typeface="Calibri"/>
              </a:rPr>
              <a:t>2024 </a:t>
            </a:r>
            <a:r>
              <a:rPr lang="es-MX" sz="1100" b="1" i="0" u="none" strike="noStrike" cap="none" dirty="0">
                <a:solidFill>
                  <a:srgbClr val="800000"/>
                </a:solidFill>
                <a:latin typeface="Calibri"/>
                <a:ea typeface="Calibri"/>
                <a:cs typeface="Calibri"/>
                <a:sym typeface="Calibri"/>
              </a:rPr>
              <a:t>– </a:t>
            </a:r>
            <a:r>
              <a:rPr lang="es-MX" sz="1100" b="1" i="0" u="none" strike="noStrike" cap="none" dirty="0" smtClean="0">
                <a:solidFill>
                  <a:srgbClr val="800000"/>
                </a:solidFill>
                <a:latin typeface="Calibri"/>
                <a:ea typeface="Calibri"/>
                <a:cs typeface="Calibri"/>
                <a:sym typeface="Calibri"/>
              </a:rPr>
              <a:t>12:00 </a:t>
            </a:r>
            <a:r>
              <a:rPr lang="es-MX" sz="1100" b="1" i="0" u="none" strike="noStrike" cap="none" dirty="0">
                <a:solidFill>
                  <a:srgbClr val="800000"/>
                </a:solidFill>
                <a:latin typeface="Calibri"/>
                <a:ea typeface="Calibri"/>
                <a:cs typeface="Calibri"/>
                <a:sym typeface="Calibri"/>
              </a:rPr>
              <a:t>HLC.</a:t>
            </a:r>
            <a:endParaRPr sz="1100" b="0" i="0" u="none" strike="noStrike" cap="none" dirty="0">
              <a:solidFill>
                <a:schemeClr val="dk1"/>
              </a:solidFill>
              <a:latin typeface="Calibri"/>
              <a:ea typeface="Calibri"/>
              <a:cs typeface="Calibri"/>
              <a:sym typeface="Calibri"/>
            </a:endParaRPr>
          </a:p>
        </p:txBody>
      </p:sp>
      <p:pic>
        <p:nvPicPr>
          <p:cNvPr id="110" name="Google Shape;110;p10" descr="Recurso 39.png"/>
          <p:cNvPicPr preferRelativeResize="0"/>
          <p:nvPr/>
        </p:nvPicPr>
        <p:blipFill rotWithShape="1">
          <a:blip r:embed="rId6">
            <a:alphaModFix/>
          </a:blip>
          <a:srcRect/>
          <a:stretch/>
        </p:blipFill>
        <p:spPr>
          <a:xfrm>
            <a:off x="4535861" y="3520213"/>
            <a:ext cx="1237126" cy="347084"/>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graphicFrame>
        <p:nvGraphicFramePr>
          <p:cNvPr id="12" name="Google Shape;146;p58"/>
          <p:cNvGraphicFramePr/>
          <p:nvPr>
            <p:extLst>
              <p:ext uri="{D42A27DB-BD31-4B8C-83A1-F6EECF244321}">
                <p14:modId xmlns:p14="http://schemas.microsoft.com/office/powerpoint/2010/main" val="2965770249"/>
              </p:ext>
            </p:extLst>
          </p:nvPr>
        </p:nvGraphicFramePr>
        <p:xfrm>
          <a:off x="5419661" y="1480456"/>
          <a:ext cx="6300943" cy="3822262"/>
        </p:xfrm>
        <a:graphic>
          <a:graphicData uri="http://schemas.openxmlformats.org/drawingml/2006/table">
            <a:tbl>
              <a:tblPr>
                <a:noFill/>
                <a:tableStyleId>{C3B7D27D-7022-48AE-870B-97DEDC28B86A}</a:tableStyleId>
              </a:tblPr>
              <a:tblGrid>
                <a:gridCol w="839864">
                  <a:extLst>
                    <a:ext uri="{9D8B030D-6E8A-4147-A177-3AD203B41FA5}">
                      <a16:colId xmlns:a16="http://schemas.microsoft.com/office/drawing/2014/main" val="20000"/>
                    </a:ext>
                  </a:extLst>
                </a:gridCol>
                <a:gridCol w="5461079">
                  <a:extLst>
                    <a:ext uri="{9D8B030D-6E8A-4147-A177-3AD203B41FA5}">
                      <a16:colId xmlns:a16="http://schemas.microsoft.com/office/drawing/2014/main" val="20001"/>
                    </a:ext>
                  </a:extLst>
                </a:gridCol>
              </a:tblGrid>
              <a:tr h="72970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33674">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CAQUETÁ : El Paujíl, Puerto Rico, San Vicente Del Caguán.</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887506">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CAQUETÁ : El Doncello, La Montañita.</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935287167"/>
                  </a:ext>
                </a:extLst>
              </a:tr>
              <a:tr h="1071377">
                <a:tc>
                  <a:txBody>
                    <a:bodyPr/>
                    <a:lstStyle/>
                    <a:p>
                      <a:pPr marL="0" marR="0" lvl="0" indent="0" algn="l" rtl="0">
                        <a:lnSpc>
                          <a:spcPct val="100000"/>
                        </a:lnSpc>
                        <a:spcBef>
                          <a:spcPts val="0"/>
                        </a:spcBef>
                        <a:spcAft>
                          <a:spcPts val="0"/>
                        </a:spcAft>
                        <a:buClr>
                          <a:srgbClr val="000000"/>
                        </a:buClr>
                        <a:buSzPts val="1100"/>
                        <a:buFont typeface="Arial"/>
                        <a:buNone/>
                      </a:pPr>
                      <a:endParaRPr sz="1000" b="1"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CAQUETÁ : Florencia, Valparaíso.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GUAINÍA : Inírida.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GUAVIARE : El Retorno.</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bl>
          </a:graphicData>
        </a:graphic>
      </p:graphicFrame>
      <p:graphicFrame>
        <p:nvGraphicFramePr>
          <p:cNvPr id="13" name="Google Shape;146;p58"/>
          <p:cNvGraphicFramePr/>
          <p:nvPr>
            <p:extLst>
              <p:ext uri="{D42A27DB-BD31-4B8C-83A1-F6EECF244321}">
                <p14:modId xmlns:p14="http://schemas.microsoft.com/office/powerpoint/2010/main" val="3707308787"/>
              </p:ext>
            </p:extLst>
          </p:nvPr>
        </p:nvGraphicFramePr>
        <p:xfrm>
          <a:off x="12836461" y="5476214"/>
          <a:ext cx="6426275" cy="2509188"/>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57821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6548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738991886"/>
                  </a:ext>
                </a:extLst>
              </a:tr>
              <a:tr h="96548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AMAZONAS : La Chorrera.</a:t>
                      </a:r>
                    </a:p>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CAQUETÁ : Solano, Valparaíso.</a:t>
                      </a:r>
                    </a:p>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GUAINÍA : Inírida.</a:t>
                      </a:r>
                    </a:p>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GUAVIARE : Calamar, El Retorno, Miraflores, San José Del Guaviare.</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80" name="Google Shape;180;p61"/>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AMAZONIA</a:t>
            </a:r>
            <a:endParaRPr dirty="0"/>
          </a:p>
        </p:txBody>
      </p:sp>
      <p:pic>
        <p:nvPicPr>
          <p:cNvPr id="181" name="Google Shape;181;p61"/>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582198" y="1371600"/>
            <a:ext cx="4665619" cy="4876796"/>
          </a:xfrm>
          <a:prstGeom prst="rect">
            <a:avLst/>
          </a:prstGeom>
          <a:noFill/>
          <a:ln>
            <a:noFill/>
          </a:ln>
        </p:spPr>
      </p:pic>
      <p:pic>
        <p:nvPicPr>
          <p:cNvPr id="183" name="Google Shape;183;p61" descr="Recurso 25.png"/>
          <p:cNvPicPr preferRelativeResize="0"/>
          <p:nvPr/>
        </p:nvPicPr>
        <p:blipFill rotWithShape="1">
          <a:blip r:embed="rId5">
            <a:alphaModFix/>
          </a:blip>
          <a:srcRect/>
          <a:stretch/>
        </p:blipFill>
        <p:spPr>
          <a:xfrm>
            <a:off x="5612013" y="2559823"/>
            <a:ext cx="432711" cy="446694"/>
          </a:xfrm>
          <a:prstGeom prst="rect">
            <a:avLst/>
          </a:prstGeom>
          <a:noFill/>
          <a:ln>
            <a:noFill/>
          </a:ln>
        </p:spPr>
      </p:pic>
      <p:pic>
        <p:nvPicPr>
          <p:cNvPr id="185" name="Google Shape;185;p61"/>
          <p:cNvPicPr preferRelativeResize="0"/>
          <p:nvPr/>
        </p:nvPicPr>
        <p:blipFill rotWithShape="1">
          <a:blip r:embed="rId6">
            <a:alphaModFix/>
          </a:blip>
          <a:srcRect/>
          <a:stretch/>
        </p:blipFill>
        <p:spPr>
          <a:xfrm>
            <a:off x="12836461" y="3382253"/>
            <a:ext cx="3694496" cy="1042506"/>
          </a:xfrm>
          <a:prstGeom prst="rect">
            <a:avLst/>
          </a:prstGeom>
          <a:noFill/>
          <a:ln>
            <a:noFill/>
          </a:ln>
        </p:spPr>
      </p:pic>
      <p:pic>
        <p:nvPicPr>
          <p:cNvPr id="186" name="Google Shape;186;p61"/>
          <p:cNvPicPr preferRelativeResize="0"/>
          <p:nvPr/>
        </p:nvPicPr>
        <p:blipFill rotWithShape="1">
          <a:blip r:embed="rId7">
            <a:alphaModFix/>
          </a:blip>
          <a:srcRect/>
          <a:stretch/>
        </p:blipFill>
        <p:spPr>
          <a:xfrm>
            <a:off x="5644857" y="4531036"/>
            <a:ext cx="457200" cy="446694"/>
          </a:xfrm>
          <a:prstGeom prst="rect">
            <a:avLst/>
          </a:prstGeom>
          <a:noFill/>
          <a:ln>
            <a:noFill/>
          </a:ln>
        </p:spPr>
      </p:pic>
      <p:pic>
        <p:nvPicPr>
          <p:cNvPr id="11" name="Google Shape;184;p61"/>
          <p:cNvPicPr preferRelativeResize="0"/>
          <p:nvPr/>
        </p:nvPicPr>
        <p:blipFill rotWithShape="1">
          <a:blip r:embed="rId8">
            <a:alphaModFix/>
          </a:blip>
          <a:srcRect/>
          <a:stretch/>
        </p:blipFill>
        <p:spPr>
          <a:xfrm>
            <a:off x="5644857" y="3587474"/>
            <a:ext cx="451143" cy="445047"/>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62"/>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DEFINICIONES Y RECOMENDACIONES</a:t>
            </a:r>
            <a:endParaRPr dirty="0"/>
          </a:p>
        </p:txBody>
      </p:sp>
      <p:graphicFrame>
        <p:nvGraphicFramePr>
          <p:cNvPr id="192" name="Google Shape;192;p62"/>
          <p:cNvGraphicFramePr/>
          <p:nvPr/>
        </p:nvGraphicFramePr>
        <p:xfrm>
          <a:off x="4758476" y="1497013"/>
          <a:ext cx="6465900" cy="4858445"/>
        </p:xfrm>
        <a:graphic>
          <a:graphicData uri="http://schemas.openxmlformats.org/drawingml/2006/table">
            <a:tbl>
              <a:tblPr firstRow="1" bandRow="1">
                <a:noFill/>
                <a:tableStyleId>{E8229C89-3208-43F4-AF60-3C30160D25FD}</a:tableStyleId>
              </a:tblPr>
              <a:tblGrid>
                <a:gridCol w="3232950">
                  <a:extLst>
                    <a:ext uri="{9D8B030D-6E8A-4147-A177-3AD203B41FA5}">
                      <a16:colId xmlns:a16="http://schemas.microsoft.com/office/drawing/2014/main" val="20000"/>
                    </a:ext>
                  </a:extLst>
                </a:gridCol>
                <a:gridCol w="3232950">
                  <a:extLst>
                    <a:ext uri="{9D8B030D-6E8A-4147-A177-3AD203B41FA5}">
                      <a16:colId xmlns:a16="http://schemas.microsoft.com/office/drawing/2014/main" val="20001"/>
                    </a:ext>
                  </a:extLst>
                </a:gridCol>
              </a:tblGrid>
              <a:tr h="377875">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dirty="0">
                          <a:latin typeface="Verdana"/>
                          <a:ea typeface="Verdana"/>
                          <a:cs typeface="Verdana"/>
                          <a:sym typeface="Verdana"/>
                        </a:rPr>
                        <a:t>DEFINICIONES</a:t>
                      </a:r>
                      <a:endParaRPr sz="1400" u="none" strike="noStrike" cap="none" dirty="0">
                        <a:latin typeface="Verdana"/>
                        <a:ea typeface="Verdana"/>
                        <a:cs typeface="Verdana"/>
                        <a:sym typeface="Verdana"/>
                      </a:endParaRPr>
                    </a:p>
                  </a:txBody>
                  <a:tcPr marL="91450" marR="91450" marT="45725" marB="45725" anchor="ctr">
                    <a:lnR w="12700" cap="flat" cmpd="sng">
                      <a:solidFill>
                        <a:srgbClr val="C00000"/>
                      </a:solidFill>
                      <a:prstDash val="solid"/>
                      <a:round/>
                      <a:headEnd type="none" w="sm" len="sm"/>
                      <a:tailEnd type="none" w="sm" len="sm"/>
                    </a:lnR>
                    <a:solidFill>
                      <a:srgbClr val="C00000"/>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dirty="0">
                          <a:latin typeface="Verdana"/>
                          <a:ea typeface="Verdana"/>
                          <a:cs typeface="Verdana"/>
                          <a:sym typeface="Verdana"/>
                        </a:rPr>
                        <a:t>RECOMENDACIONES</a:t>
                      </a:r>
                      <a:endParaRPr sz="1400" u="none" strike="noStrike" cap="none" dirty="0">
                        <a:latin typeface="Verdana"/>
                        <a:ea typeface="Verdana"/>
                        <a:cs typeface="Verdana"/>
                        <a:sym typeface="Verdana"/>
                      </a:endParaRPr>
                    </a:p>
                  </a:txBody>
                  <a:tcPr marL="91450" marR="91450" marT="45725" marB="45725" anchor="ctr">
                    <a:lnL w="12700" cap="flat" cmpd="sng">
                      <a:solidFill>
                        <a:srgbClr val="C00000"/>
                      </a:solidFill>
                      <a:prstDash val="solid"/>
                      <a:round/>
                      <a:headEnd type="none" w="sm" len="sm"/>
                      <a:tailEnd type="none" w="sm" len="sm"/>
                    </a:lnL>
                    <a:solidFill>
                      <a:srgbClr val="C00000"/>
                    </a:solidFill>
                  </a:tcPr>
                </a:tc>
                <a:extLst>
                  <a:ext uri="{0D108BD9-81ED-4DB2-BD59-A6C34878D82A}">
                    <a16:rowId xmlns:a16="http://schemas.microsoft.com/office/drawing/2014/main" val="10000"/>
                  </a:ext>
                </a:extLst>
              </a:tr>
              <a:tr h="4206825">
                <a:tc>
                  <a:txBody>
                    <a:bodyPr/>
                    <a:lstStyle/>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Amenaza: Peligro latente de que un evento físico de origen natural, o causado, o inducido por la acción humana de manera accidental, se presente con una severidad suficiente para causar pérdida de vidas, lesiones u otros impactos en la salud, así como también daños y pérdidas en los bienes, la infraestructura, los medios de sustento, la prestación de servicios y los recursos ambientales (Ley 1523 de 2012).</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Conato (Incendio): Fuego de origen natural o antrópico que afecta o destruye una extensión inferior a 5.000 m2, de cualquier tipo de cobertura vegetal, ya sea en zona urbana o rural.</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Incendio de la cobertura vegetal: Fuego sobre la cobertura vegetal de origen natural o antrópico que se propaga sin control, que causa perturbaciones ecológicas afectando o destruyendo una extensión superior a 5.000 m2, ya sea en zona urbana o rural, que responde al tipo de vegetación, cantidad de combustible, oxígeno, condiciones meteorológicas, topografía, actividades humanas, entre otras.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Incendio forestal: Un incendio forestal es un “fuego que, cualquiera sea su origen, se propaga sin control en terrenos rurales a través de vegetación leñosa, arbustiva o herbácea, ya sea viva o muerta”. Es decir, no solo se queman los árboles, sino que se destruye todo un ecosistema de especies vegetales silvestres y también animales que habitan en estos terrenos. (Conaf, 2019)</a:t>
                      </a:r>
                      <a:endParaRPr sz="900" u="none" strike="noStrike" cap="none" dirty="0">
                        <a:latin typeface="Verdana"/>
                        <a:ea typeface="Verdana"/>
                        <a:cs typeface="Verdana"/>
                        <a:sym typeface="Verdana"/>
                      </a:endParaRPr>
                    </a:p>
                  </a:txBody>
                  <a:tcPr marL="91450" marR="91450" marT="45725" marB="45725">
                    <a:lnR w="12700" cap="flat" cmpd="sng">
                      <a:solidFill>
                        <a:srgbClr val="C00000"/>
                      </a:solidFill>
                      <a:prstDash val="solid"/>
                      <a:round/>
                      <a:headEnd type="none" w="sm" len="sm"/>
                      <a:tailEnd type="none" w="sm" len="sm"/>
                    </a:lnR>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la comunidad en general, a los turistas y caminantes apagar debidamente las fogatas y no dejar residuos tipo vidrio que sirvan como elementos concentradores de la radiación solar e igualmente  reportar a las autoridades en caso de ocurrencia de incendios.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los consejos departamentales y municipales, las autoridades ambientales regionales y locales, mantener activos los  planes de prevención y atención de incendios con el fin de  evitar la ocurrencia y propagación de los mismos especialmente en áreas de reserva forestal y del Sistema Nacional de Parques  Nacionales Naturales.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los sistemas regionales y locales de bomberos  disponer de los elementos necesarios para la atención oportuna de eventos de incendio de la cobertura vegetal</a:t>
                      </a:r>
                      <a:endParaRPr sz="900" b="0" u="none" strike="noStrike" cap="none" dirty="0">
                        <a:solidFill>
                          <a:schemeClr val="dk1"/>
                        </a:solidFill>
                        <a:latin typeface="Verdana"/>
                        <a:ea typeface="Verdana"/>
                        <a:cs typeface="Verdana"/>
                        <a:sym typeface="Verdana"/>
                      </a:endParaRPr>
                    </a:p>
                  </a:txBody>
                  <a:tcPr marL="91450" marR="91450" marT="45725" marB="45725">
                    <a:lnL w="12700" cap="flat" cmpd="sng">
                      <a:solidFill>
                        <a:srgbClr val="C00000"/>
                      </a:solidFill>
                      <a:prstDash val="solid"/>
                      <a:round/>
                      <a:headEnd type="none" w="sm" len="sm"/>
                      <a:tailEnd type="none" w="sm" len="sm"/>
                    </a:lnL>
                  </a:tcPr>
                </a:tc>
                <a:extLst>
                  <a:ext uri="{0D108BD9-81ED-4DB2-BD59-A6C34878D82A}">
                    <a16:rowId xmlns:a16="http://schemas.microsoft.com/office/drawing/2014/main" val="10001"/>
                  </a:ext>
                </a:extLst>
              </a:tr>
            </a:tbl>
          </a:graphicData>
        </a:graphic>
      </p:graphicFrame>
      <p:pic>
        <p:nvPicPr>
          <p:cNvPr id="193" name="Google Shape;193;p62" descr="fire-PG9XATW.jpg"/>
          <p:cNvPicPr preferRelativeResize="0"/>
          <p:nvPr/>
        </p:nvPicPr>
        <p:blipFill rotWithShape="1">
          <a:blip r:embed="rId3">
            <a:alphaModFix/>
          </a:blip>
          <a:srcRect/>
          <a:stretch/>
        </p:blipFill>
        <p:spPr>
          <a:xfrm>
            <a:off x="904875" y="1497013"/>
            <a:ext cx="3403600" cy="4502150"/>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97"/>
        <p:cNvGrpSpPr/>
        <p:nvPr/>
      </p:nvGrpSpPr>
      <p:grpSpPr>
        <a:xfrm>
          <a:off x="0" y="0"/>
          <a:ext cx="0" cy="0"/>
          <a:chOff x="0" y="0"/>
          <a:chExt cx="0" cy="0"/>
        </a:xfrm>
      </p:grpSpPr>
      <p:sp>
        <p:nvSpPr>
          <p:cNvPr id="198" name="Google Shape;198;p25"/>
          <p:cNvSpPr/>
          <p:nvPr/>
        </p:nvSpPr>
        <p:spPr>
          <a:xfrm>
            <a:off x="8418444" y="1243645"/>
            <a:ext cx="2594113" cy="3487381"/>
          </a:xfrm>
          <a:prstGeom prst="roundRect">
            <a:avLst>
              <a:gd name="adj" fmla="val 6103"/>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dirty="0">
              <a:solidFill>
                <a:srgbClr val="FFFFFF"/>
              </a:solidFill>
              <a:latin typeface="Calibri"/>
              <a:ea typeface="Calibri"/>
              <a:cs typeface="Calibri"/>
              <a:sym typeface="Calibri"/>
            </a:endParaRPr>
          </a:p>
        </p:txBody>
      </p:sp>
      <p:sp>
        <p:nvSpPr>
          <p:cNvPr id="199" name="Google Shape;199;p25"/>
          <p:cNvSpPr txBox="1"/>
          <p:nvPr/>
        </p:nvSpPr>
        <p:spPr>
          <a:xfrm>
            <a:off x="926614" y="1468000"/>
            <a:ext cx="6845786" cy="23082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Ghisliane Echeverry Prieto | Directora General</a:t>
            </a: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smtClean="0">
                <a:solidFill>
                  <a:srgbClr val="7F7F7F"/>
                </a:solidFill>
                <a:latin typeface="Verdana"/>
                <a:ea typeface="Verdana"/>
                <a:cs typeface="Verdana"/>
                <a:sym typeface="Verdana"/>
              </a:rPr>
              <a:t>Ingrid Tatiana Sierra Giraldo| Jefe Oficina </a:t>
            </a:r>
            <a:r>
              <a:rPr lang="es-MX" sz="1200" b="1" i="0" u="none" strike="noStrike" cap="none" dirty="0">
                <a:solidFill>
                  <a:srgbClr val="7F7F7F"/>
                </a:solidFill>
                <a:latin typeface="Verdana"/>
                <a:ea typeface="Verdana"/>
                <a:cs typeface="Verdana"/>
                <a:sym typeface="Verdana"/>
              </a:rPr>
              <a:t>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Calibri"/>
              <a:buNone/>
            </a:pP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Elaboró</a:t>
            </a:r>
            <a:r>
              <a:rPr lang="es-MX" sz="1200" b="1" i="0" u="none" strike="noStrike" cap="none" dirty="0" smtClean="0">
                <a:solidFill>
                  <a:srgbClr val="7F7F7F"/>
                </a:solidFill>
                <a:latin typeface="Verdana"/>
                <a:ea typeface="Verdana"/>
                <a:cs typeface="Verdana"/>
                <a:sym typeface="Verdana"/>
              </a:rPr>
              <a:t>:</a:t>
            </a:r>
            <a:r>
              <a:rPr lang="es-MX" sz="1200" dirty="0">
                <a:solidFill>
                  <a:srgbClr val="7F7F7F"/>
                </a:solidFill>
                <a:latin typeface="Verdana"/>
                <a:ea typeface="Verdana"/>
                <a:cs typeface="Verdana"/>
                <a:sym typeface="Verdana"/>
              </a:rPr>
              <a:t> </a:t>
            </a:r>
            <a:endParaRPr lang="es-MX" sz="1200" dirty="0" smtClean="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dirty="0" smtClean="0">
                <a:solidFill>
                  <a:srgbClr val="7F7F7F"/>
                </a:solidFill>
                <a:latin typeface="Verdana"/>
                <a:ea typeface="Verdana"/>
                <a:cs typeface="Verdana"/>
                <a:sym typeface="Verdana"/>
              </a:rPr>
              <a:t>Adriana Marcela Tamayo Quintana </a:t>
            </a:r>
            <a:r>
              <a:rPr lang="es-MX" sz="1200" b="0" i="0" u="none" strike="noStrike" cap="none" dirty="0" smtClean="0">
                <a:solidFill>
                  <a:srgbClr val="7F7F7F"/>
                </a:solidFill>
                <a:latin typeface="Verdana"/>
                <a:ea typeface="Verdana"/>
                <a:cs typeface="Verdana"/>
                <a:sym typeface="Verdana"/>
              </a:rPr>
              <a:t>(Incendios </a:t>
            </a:r>
            <a:r>
              <a:rPr lang="es-MX" sz="1200" b="0" i="0" u="none" strike="noStrike" cap="none" dirty="0">
                <a:solidFill>
                  <a:srgbClr val="7F7F7F"/>
                </a:solidFill>
                <a:latin typeface="Verdana"/>
                <a:ea typeface="Verdana"/>
                <a:cs typeface="Verdana"/>
                <a:sym typeface="Verdana"/>
              </a:rPr>
              <a:t>de la Cobertura Vegetal).</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1" i="0" u="none" strike="noStrike" cap="none" dirty="0">
                <a:solidFill>
                  <a:srgbClr val="7F7F7F"/>
                </a:solidFill>
                <a:latin typeface="Verdana"/>
                <a:ea typeface="Verdana"/>
                <a:cs typeface="Verdana"/>
                <a:sym typeface="Verdana"/>
              </a:rPr>
              <a:t>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0" i="0" u="none" strike="noStrike" cap="none" dirty="0">
                <a:solidFill>
                  <a:srgbClr val="7F7F7F"/>
                </a:solidFill>
                <a:latin typeface="Verdana"/>
                <a:ea typeface="Verdana"/>
                <a:cs typeface="Verdana"/>
                <a:sym typeface="Verdana"/>
              </a:rPr>
              <a:t>http://www.ideam.gov.co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Correos electrónicos</a:t>
            </a:r>
            <a:r>
              <a:rPr lang="es-MX" sz="1200" b="0" i="0" u="none" strike="noStrike" cap="none" dirty="0">
                <a:solidFill>
                  <a:srgbClr val="7F7F7F"/>
                </a:solidFill>
                <a:latin typeface="Verdana"/>
                <a:ea typeface="Verdana"/>
                <a:cs typeface="Verdana"/>
                <a:sym typeface="Verdana"/>
              </a:rPr>
              <a:t>: servicio@ideam.gov.co, alertas@ideam.gov.co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Calle 25D N° 96B - 70, piso 3. Bogotá, D.C.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Teléfono: 3075625 ext. 1334 -1336.</a:t>
            </a:r>
            <a:endParaRPr sz="1200" b="0" i="0" u="none" strike="noStrike" cap="none" dirty="0">
              <a:solidFill>
                <a:srgbClr val="7F7F7F"/>
              </a:solidFill>
              <a:latin typeface="Verdana"/>
              <a:ea typeface="Verdana"/>
              <a:cs typeface="Verdana"/>
              <a:sym typeface="Verdana"/>
            </a:endParaRPr>
          </a:p>
        </p:txBody>
      </p:sp>
      <p:sp>
        <p:nvSpPr>
          <p:cNvPr id="200" name="Google Shape;200;p25"/>
          <p:cNvSpPr/>
          <p:nvPr/>
        </p:nvSpPr>
        <p:spPr>
          <a:xfrm>
            <a:off x="8658570" y="1349741"/>
            <a:ext cx="209637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s-MX" sz="1400" b="1" i="0" u="none" strike="noStrike" cap="none" dirty="0">
                <a:solidFill>
                  <a:srgbClr val="C00000"/>
                </a:solidFill>
                <a:latin typeface="Verdana"/>
                <a:ea typeface="Verdana"/>
                <a:cs typeface="Verdana"/>
                <a:sym typeface="Verdana"/>
              </a:rPr>
              <a:t>VISITA NUESTRAS REDES SOCIALES</a:t>
            </a:r>
            <a:endParaRPr sz="1100" b="1" i="0" u="none" strike="noStrike" cap="none" dirty="0">
              <a:solidFill>
                <a:srgbClr val="C00000"/>
              </a:solidFill>
              <a:latin typeface="Verdana"/>
              <a:ea typeface="Verdana"/>
              <a:cs typeface="Verdana"/>
              <a:sym typeface="Verdana"/>
            </a:endParaRPr>
          </a:p>
        </p:txBody>
      </p:sp>
      <p:grpSp>
        <p:nvGrpSpPr>
          <p:cNvPr id="201" name="Google Shape;201;p25"/>
          <p:cNvGrpSpPr/>
          <p:nvPr/>
        </p:nvGrpSpPr>
        <p:grpSpPr>
          <a:xfrm>
            <a:off x="8760760" y="2132261"/>
            <a:ext cx="2092771" cy="2404039"/>
            <a:chOff x="8855817" y="2561633"/>
            <a:chExt cx="1843914" cy="2118168"/>
          </a:xfrm>
        </p:grpSpPr>
        <p:pic>
          <p:nvPicPr>
            <p:cNvPr id="202" name="Google Shape;202;p25"/>
            <p:cNvPicPr preferRelativeResize="0"/>
            <p:nvPr/>
          </p:nvPicPr>
          <p:blipFill rotWithShape="1">
            <a:blip r:embed="rId3">
              <a:alphaModFix/>
            </a:blip>
            <a:srcRect/>
            <a:stretch/>
          </p:blipFill>
          <p:spPr>
            <a:xfrm>
              <a:off x="8855817" y="4349526"/>
              <a:ext cx="330275" cy="330275"/>
            </a:xfrm>
            <a:prstGeom prst="rect">
              <a:avLst/>
            </a:prstGeom>
            <a:noFill/>
            <a:ln>
              <a:noFill/>
            </a:ln>
          </p:spPr>
        </p:pic>
        <p:pic>
          <p:nvPicPr>
            <p:cNvPr id="203" name="Google Shape;203;p25"/>
            <p:cNvPicPr preferRelativeResize="0"/>
            <p:nvPr/>
          </p:nvPicPr>
          <p:blipFill rotWithShape="1">
            <a:blip r:embed="rId4">
              <a:alphaModFix/>
            </a:blip>
            <a:srcRect/>
            <a:stretch/>
          </p:blipFill>
          <p:spPr>
            <a:xfrm>
              <a:off x="8855817" y="3746544"/>
              <a:ext cx="330275" cy="330275"/>
            </a:xfrm>
            <a:prstGeom prst="rect">
              <a:avLst/>
            </a:prstGeom>
            <a:noFill/>
            <a:ln>
              <a:noFill/>
            </a:ln>
          </p:spPr>
        </p:pic>
        <p:pic>
          <p:nvPicPr>
            <p:cNvPr id="204" name="Google Shape;204;p25"/>
            <p:cNvPicPr preferRelativeResize="0"/>
            <p:nvPr/>
          </p:nvPicPr>
          <p:blipFill rotWithShape="1">
            <a:blip r:embed="rId5">
              <a:alphaModFix/>
            </a:blip>
            <a:srcRect/>
            <a:stretch/>
          </p:blipFill>
          <p:spPr>
            <a:xfrm>
              <a:off x="8855817" y="3177616"/>
              <a:ext cx="330275" cy="317572"/>
            </a:xfrm>
            <a:prstGeom prst="rect">
              <a:avLst/>
            </a:prstGeom>
            <a:noFill/>
            <a:ln>
              <a:noFill/>
            </a:ln>
          </p:spPr>
        </p:pic>
        <p:pic>
          <p:nvPicPr>
            <p:cNvPr id="205" name="Google Shape;205;p25"/>
            <p:cNvPicPr preferRelativeResize="0"/>
            <p:nvPr/>
          </p:nvPicPr>
          <p:blipFill rotWithShape="1">
            <a:blip r:embed="rId6">
              <a:alphaModFix/>
            </a:blip>
            <a:srcRect/>
            <a:stretch/>
          </p:blipFill>
          <p:spPr>
            <a:xfrm>
              <a:off x="8855817" y="2561633"/>
              <a:ext cx="330275" cy="330275"/>
            </a:xfrm>
            <a:prstGeom prst="rect">
              <a:avLst/>
            </a:prstGeom>
            <a:noFill/>
            <a:ln>
              <a:noFill/>
            </a:ln>
          </p:spPr>
        </p:pic>
        <p:sp>
          <p:nvSpPr>
            <p:cNvPr id="206" name="Google Shape;206;p25"/>
            <p:cNvSpPr txBox="1"/>
            <p:nvPr/>
          </p:nvSpPr>
          <p:spPr>
            <a:xfrm flipH="1">
              <a:off x="9274870" y="2591831"/>
              <a:ext cx="1275447"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InstitutoIDEAM</a:t>
              </a:r>
              <a:endParaRPr sz="1200" b="0" i="0" u="none" strike="noStrike" cap="none" dirty="0">
                <a:solidFill>
                  <a:srgbClr val="7F7F7F"/>
                </a:solidFill>
                <a:latin typeface="Verdana"/>
                <a:ea typeface="Verdana"/>
                <a:cs typeface="Verdana"/>
                <a:sym typeface="Verdana"/>
              </a:endParaRPr>
            </a:p>
          </p:txBody>
        </p:sp>
        <p:sp>
          <p:nvSpPr>
            <p:cNvPr id="207" name="Google Shape;207;p25"/>
            <p:cNvSpPr txBox="1"/>
            <p:nvPr/>
          </p:nvSpPr>
          <p:spPr>
            <a:xfrm flipH="1">
              <a:off x="9274870" y="3211968"/>
              <a:ext cx="1424861"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@IDEAMColombia</a:t>
              </a:r>
              <a:endParaRPr sz="1200" b="0" i="0" u="none" strike="noStrike" cap="none" dirty="0">
                <a:solidFill>
                  <a:srgbClr val="7F7F7F"/>
                </a:solidFill>
                <a:latin typeface="Verdana"/>
                <a:ea typeface="Verdana"/>
                <a:cs typeface="Verdana"/>
                <a:sym typeface="Verdana"/>
              </a:endParaRPr>
            </a:p>
          </p:txBody>
        </p:sp>
        <p:sp>
          <p:nvSpPr>
            <p:cNvPr id="208" name="Google Shape;208;p25"/>
            <p:cNvSpPr txBox="1"/>
            <p:nvPr/>
          </p:nvSpPr>
          <p:spPr>
            <a:xfrm flipH="1">
              <a:off x="9274870" y="3780896"/>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IdeamColombia</a:t>
              </a:r>
              <a:endParaRPr sz="1200" b="0" i="0" u="none" strike="noStrike" cap="none" dirty="0">
                <a:solidFill>
                  <a:srgbClr val="7F7F7F"/>
                </a:solidFill>
                <a:latin typeface="Verdana"/>
                <a:ea typeface="Verdana"/>
                <a:cs typeface="Verdana"/>
                <a:sym typeface="Verdana"/>
              </a:endParaRPr>
            </a:p>
          </p:txBody>
        </p:sp>
        <p:sp>
          <p:nvSpPr>
            <p:cNvPr id="209" name="Google Shape;209;p25"/>
            <p:cNvSpPr txBox="1"/>
            <p:nvPr/>
          </p:nvSpPr>
          <p:spPr>
            <a:xfrm flipH="1">
              <a:off x="9274870" y="4390230"/>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Ideam.Instituto</a:t>
              </a:r>
              <a:endParaRPr sz="1200" b="0" i="0" u="none" strike="noStrike" cap="none" dirty="0">
                <a:solidFill>
                  <a:srgbClr val="7F7F7F"/>
                </a:solidFill>
                <a:latin typeface="Verdana"/>
                <a:ea typeface="Verdana"/>
                <a:cs typeface="Verdana"/>
                <a:sym typeface="Verdana"/>
              </a:endParaRPr>
            </a:p>
          </p:txBody>
        </p:sp>
      </p:grpSp>
      <p:sp>
        <p:nvSpPr>
          <p:cNvPr id="210" name="Google Shape;210;p25"/>
          <p:cNvSpPr/>
          <p:nvPr/>
        </p:nvSpPr>
        <p:spPr>
          <a:xfrm>
            <a:off x="0" y="-125343"/>
            <a:ext cx="12192000" cy="707886"/>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FFFFFF"/>
              </a:buClr>
              <a:buSzPts val="1000"/>
              <a:buFont typeface="Arial"/>
              <a:buNone/>
            </a:pPr>
            <a:r>
              <a:rPr lang="es-MX" sz="1000" b="0" i="0" u="none" strike="noStrike" cap="none" dirty="0" smtClean="0">
                <a:solidFill>
                  <a:srgbClr val="FFFFFF"/>
                </a:solidFill>
                <a:latin typeface="Arial"/>
                <a:ea typeface="Arial"/>
                <a:cs typeface="Arial"/>
                <a:sym typeface="Arial"/>
              </a:rPr>
              <a:t>histórico </a:t>
            </a:r>
            <a:r>
              <a:rPr lang="es-MX" sz="1000" b="0" i="0" u="none" strike="noStrike" cap="none" dirty="0">
                <a:solidFill>
                  <a:srgbClr val="FFFFFF"/>
                </a:solidFill>
                <a:latin typeface="Arial"/>
                <a:ea typeface="Arial"/>
                <a:cs typeface="Arial"/>
                <a:sym typeface="Arial"/>
              </a:rPr>
              <a:t>&lt;- </a:t>
            </a:r>
            <a:r>
              <a:rPr lang="es-MX" sz="1000" b="0" i="0" u="none" strike="noStrike" cap="none" dirty="0" smtClean="0">
                <a:solidFill>
                  <a:srgbClr val="FFFFFF"/>
                </a:solidFill>
                <a:latin typeface="Arial"/>
                <a:ea typeface="Arial"/>
                <a:cs typeface="Arial"/>
                <a:sym typeface="Arial"/>
              </a:rPr>
              <a:t>rbind(histórico, evaluación) </a:t>
            </a:r>
            <a:endParaRPr sz="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es-MX" sz="1800" b="0" i="0" u="none" strike="noStrike" cap="none" dirty="0">
                <a:solidFill>
                  <a:schemeClr val="dk1"/>
                </a:solidFill>
                <a:latin typeface="Arial"/>
                <a:ea typeface="Arial"/>
                <a:cs typeface="Arial"/>
                <a:sym typeface="Arial"/>
              </a:rPr>
              <a:t/>
            </a:r>
            <a:br>
              <a:rPr lang="es-MX" sz="1800" b="0" i="0" u="none" strike="noStrike" cap="none" dirty="0">
                <a:solidFill>
                  <a:schemeClr val="dk1"/>
                </a:solidFill>
                <a:latin typeface="Arial"/>
                <a:ea typeface="Arial"/>
                <a:cs typeface="Arial"/>
                <a:sym typeface="Arial"/>
              </a:rPr>
            </a:br>
            <a:endParaRPr sz="1800" b="0" i="0" u="none" strike="noStrike" cap="none" dirty="0">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txBox="1"/>
          <p:nvPr/>
        </p:nvSpPr>
        <p:spPr>
          <a:xfrm>
            <a:off x="1161287" y="2994017"/>
            <a:ext cx="5482772" cy="2031285"/>
          </a:xfrm>
          <a:prstGeom prst="rect">
            <a:avLst/>
          </a:prstGeom>
          <a:noFill/>
          <a:ln>
            <a:noFill/>
          </a:ln>
        </p:spPr>
        <p:txBody>
          <a:bodyPr spcFirstLastPara="1" wrap="square" lIns="91425" tIns="45700" rIns="91425" bIns="45700" anchor="t" anchorCtr="0">
            <a:spAutoFit/>
          </a:bodyPr>
          <a:lstStyle/>
          <a:p>
            <a:pPr lvl="0" algn="just">
              <a:buSzPts val="1800"/>
            </a:pPr>
            <a:r>
              <a:rPr lang="es-MX" sz="1800" b="0" i="0" u="none" strike="noStrike" cap="none" dirty="0">
                <a:solidFill>
                  <a:srgbClr val="7F7F7F"/>
                </a:solidFill>
                <a:latin typeface="Verdana"/>
                <a:ea typeface="Verdana"/>
                <a:cs typeface="Verdana"/>
                <a:sym typeface="Verdana"/>
              </a:rPr>
              <a:t>Debido a la precipitación y temperatura máxima que se han dado en los últimos días, se presentan condiciones de algún tipo de amenaza por probabilidad de ocurrencia de incendios de la cobertura vegetal en algunos sectores de las </a:t>
            </a:r>
            <a:r>
              <a:rPr lang="es-MX" sz="1800" b="0" i="0" u="none" strike="noStrike" cap="none" dirty="0" smtClean="0">
                <a:solidFill>
                  <a:srgbClr val="7F7F7F"/>
                </a:solidFill>
                <a:latin typeface="Verdana"/>
                <a:ea typeface="Verdana"/>
                <a:cs typeface="Verdana"/>
                <a:sym typeface="Verdana"/>
              </a:rPr>
              <a:t>regiones </a:t>
            </a:r>
            <a:r>
              <a:rPr lang="es-MX" sz="1800" dirty="0" smtClean="0">
                <a:solidFill>
                  <a:srgbClr val="7F7F7F"/>
                </a:solidFill>
                <a:latin typeface="Verdana"/>
                <a:ea typeface="Verdana"/>
                <a:cs typeface="Verdana"/>
                <a:sym typeface="Verdana"/>
              </a:rPr>
              <a:t>Caribe,  Andina, Pacífico, Amazonia y Orinoquia</a:t>
            </a:r>
            <a:r>
              <a:rPr lang="es-MX" sz="1800" b="0" i="0" u="none" strike="noStrike" cap="none" dirty="0" smtClean="0">
                <a:solidFill>
                  <a:srgbClr val="7F7F7F"/>
                </a:solidFill>
                <a:latin typeface="Verdana"/>
                <a:ea typeface="Verdana"/>
                <a:cs typeface="Verdana"/>
                <a:sym typeface="Verdana"/>
              </a:rPr>
              <a:t>.</a:t>
            </a:r>
            <a:endParaRPr sz="1800" b="0" i="0" u="none" strike="noStrike" cap="none" dirty="0">
              <a:solidFill>
                <a:srgbClr val="7F7F7F"/>
              </a:solidFill>
              <a:latin typeface="Verdana"/>
              <a:ea typeface="Verdana"/>
              <a:cs typeface="Verdana"/>
              <a:sym typeface="Verdana"/>
            </a:endParaRPr>
          </a:p>
        </p:txBody>
      </p:sp>
      <p:sp>
        <p:nvSpPr>
          <p:cNvPr id="116" name="Google Shape;116;p16"/>
          <p:cNvSpPr txBox="1"/>
          <p:nvPr/>
        </p:nvSpPr>
        <p:spPr>
          <a:xfrm>
            <a:off x="2928423" y="2036064"/>
            <a:ext cx="1948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8441F"/>
              </a:buClr>
              <a:buSzPts val="2400"/>
              <a:buFont typeface="Arial"/>
              <a:buNone/>
            </a:pPr>
            <a:r>
              <a:rPr lang="es-MX" sz="2400" b="1" i="0" u="none" strike="noStrike" cap="none" dirty="0">
                <a:solidFill>
                  <a:srgbClr val="C00000"/>
                </a:solidFill>
                <a:latin typeface="Verdana"/>
                <a:ea typeface="Verdana"/>
                <a:cs typeface="Verdana"/>
                <a:sym typeface="Verdana"/>
              </a:rPr>
              <a:t>RESUMEN</a:t>
            </a:r>
            <a:endParaRPr sz="1400" b="1" i="0" u="none" strike="noStrike" cap="none" dirty="0">
              <a:solidFill>
                <a:srgbClr val="C00000"/>
              </a:solidFill>
              <a:latin typeface="Verdana"/>
              <a:ea typeface="Verdana"/>
              <a:cs typeface="Verdana"/>
              <a:sym typeface="Verdana"/>
            </a:endParaRPr>
          </a:p>
        </p:txBody>
      </p:sp>
      <p:sp>
        <p:nvSpPr>
          <p:cNvPr id="117" name="Google Shape;117;p16"/>
          <p:cNvSpPr/>
          <p:nvPr/>
        </p:nvSpPr>
        <p:spPr>
          <a:xfrm>
            <a:off x="7842142" y="1084183"/>
            <a:ext cx="3828082" cy="5440605"/>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118" name="Google Shape;118;p16"/>
          <p:cNvSpPr txBox="1"/>
          <p:nvPr/>
        </p:nvSpPr>
        <p:spPr>
          <a:xfrm>
            <a:off x="8090116" y="1177875"/>
            <a:ext cx="3328298"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100" b="1" i="0" u="none" strike="noStrike" cap="none" dirty="0">
                <a:solidFill>
                  <a:srgbClr val="C00000"/>
                </a:solidFill>
                <a:latin typeface="Verdana"/>
                <a:ea typeface="Verdana"/>
                <a:cs typeface="Verdana"/>
                <a:sym typeface="Verdana"/>
              </a:rPr>
              <a:t>Mapa de Pronóstico de la Amenaza por </a:t>
            </a:r>
            <a:r>
              <a:rPr lang="es-MX" sz="1100" b="1" i="0" u="none" strike="noStrike" cap="none" dirty="0">
                <a:solidFill>
                  <a:srgbClr val="C00000"/>
                </a:solidFill>
                <a:latin typeface="Arial Black"/>
                <a:ea typeface="Arial Black"/>
                <a:cs typeface="Arial Black"/>
                <a:sym typeface="Arial Black"/>
              </a:rPr>
              <a:t>Incendios de la Cobertura Vegetal</a:t>
            </a:r>
            <a:endParaRPr sz="1100" b="1" i="0" u="none" strike="noStrike" cap="none" dirty="0">
              <a:solidFill>
                <a:srgbClr val="C00000"/>
              </a:solidFill>
              <a:latin typeface="Arial Black"/>
              <a:ea typeface="Arial Black"/>
              <a:cs typeface="Arial Black"/>
              <a:sym typeface="Arial Black"/>
            </a:endParaRPr>
          </a:p>
        </p:txBody>
      </p:sp>
      <p:pic>
        <p:nvPicPr>
          <p:cNvPr id="119" name="Google Shape;119;p16"/>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8108138" y="1670408"/>
            <a:ext cx="3322737" cy="4706703"/>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5" name="Google Shape;125;p17"/>
          <p:cNvSpPr txBox="1">
            <a:spLocks noGrp="1"/>
          </p:cNvSpPr>
          <p:nvPr>
            <p:ph type="body" idx="2"/>
          </p:nvPr>
        </p:nvSpPr>
        <p:spPr>
          <a:xfrm>
            <a:off x="3569677" y="769938"/>
            <a:ext cx="5002823"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200"/>
              <a:buNone/>
            </a:pPr>
            <a:r>
              <a:rPr lang="es-MX" sz="1200" dirty="0"/>
              <a:t>Actualización | </a:t>
            </a:r>
            <a:r>
              <a:rPr lang="es-MX" sz="1200" dirty="0" smtClean="0"/>
              <a:t>17 de enero del 2024 </a:t>
            </a:r>
            <a:r>
              <a:rPr lang="es-MX" sz="1200" dirty="0"/>
              <a:t>| </a:t>
            </a:r>
            <a:r>
              <a:rPr lang="es-MX" sz="1200" dirty="0" smtClean="0"/>
              <a:t>12:00 </a:t>
            </a:r>
            <a:r>
              <a:rPr lang="es-MX" sz="1200" dirty="0"/>
              <a:t>HLC</a:t>
            </a:r>
            <a:endParaRPr sz="1200" dirty="0"/>
          </a:p>
        </p:txBody>
      </p:sp>
      <p:pic>
        <p:nvPicPr>
          <p:cNvPr id="129" name="Google Shape;129;p17"/>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10525124" y="1146173"/>
            <a:ext cx="1629711" cy="5507176"/>
          </a:xfrm>
          <a:prstGeom prst="rect">
            <a:avLst/>
          </a:prstGeom>
          <a:noFill/>
          <a:ln>
            <a:noFill/>
          </a:ln>
        </p:spPr>
      </p:pic>
      <p:pic>
        <p:nvPicPr>
          <p:cNvPr id="2" name="Imagen 1"/>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413802" y="1028700"/>
            <a:ext cx="3960233" cy="5600354"/>
          </a:xfrm>
          <a:prstGeom prst="rect">
            <a:avLst/>
          </a:prstGeom>
        </p:spPr>
      </p:pic>
      <p:pic>
        <p:nvPicPr>
          <p:cNvPr id="3" name="Imagen 2"/>
          <p:cNvPicPr>
            <a:picLocks noChangeAspect="1"/>
          </p:cNvPicPr>
          <p:nvPr/>
        </p:nvPicPr>
        <p:blipFill>
          <a:blip r:embed="rId7" r:link="rId8">
            <a:extLst>
              <a:ext uri="{28A0092B-C50C-407E-A947-70E740481C1C}">
                <a14:useLocalDpi xmlns:a14="http://schemas.microsoft.com/office/drawing/2010/main" val="0"/>
              </a:ext>
            </a:extLst>
          </a:blip>
          <a:stretch>
            <a:fillRect/>
          </a:stretch>
        </p:blipFill>
        <p:spPr>
          <a:xfrm>
            <a:off x="4380543" y="2601533"/>
            <a:ext cx="1979619" cy="2154855"/>
          </a:xfrm>
          <a:prstGeom prst="rect">
            <a:avLst/>
          </a:prstGeom>
          <a:ln>
            <a:solidFill>
              <a:schemeClr val="tx1"/>
            </a:solidFill>
          </a:ln>
        </p:spPr>
      </p:pic>
      <p:pic>
        <p:nvPicPr>
          <p:cNvPr id="4" name="Imagen 3"/>
          <p:cNvPicPr>
            <a:picLocks noChangeAspect="1"/>
          </p:cNvPicPr>
          <p:nvPr/>
        </p:nvPicPr>
        <p:blipFill>
          <a:blip r:embed="rId9" r:link="rId10">
            <a:extLst>
              <a:ext uri="{28A0092B-C50C-407E-A947-70E740481C1C}">
                <a14:useLocalDpi xmlns:a14="http://schemas.microsoft.com/office/drawing/2010/main" val="0"/>
              </a:ext>
            </a:extLst>
          </a:blip>
          <a:stretch>
            <a:fillRect/>
          </a:stretch>
        </p:blipFill>
        <p:spPr>
          <a:xfrm>
            <a:off x="6418574" y="1170471"/>
            <a:ext cx="1684571" cy="5482878"/>
          </a:xfrm>
          <a:prstGeom prst="rect">
            <a:avLst/>
          </a:prstGeom>
        </p:spPr>
      </p:pic>
      <p:pic>
        <p:nvPicPr>
          <p:cNvPr id="10" name="Google Shape;129;p17"/>
          <p:cNvPicPr preferRelativeResize="0"/>
          <p:nvPr/>
        </p:nvPicPr>
        <p:blipFill>
          <a:blip r:embed="rId11" r:link="rId12">
            <a:extLst>
              <a:ext uri="{28A0092B-C50C-407E-A947-70E740481C1C}">
                <a14:useLocalDpi xmlns:a14="http://schemas.microsoft.com/office/drawing/2010/main" val="0"/>
              </a:ext>
            </a:extLst>
          </a:blip>
          <a:stretch>
            <a:fillRect/>
          </a:stretch>
        </p:blipFill>
        <p:spPr>
          <a:xfrm>
            <a:off x="8161558" y="1170471"/>
            <a:ext cx="2363566" cy="5482878"/>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2441193213"/>
              </p:ext>
            </p:extLst>
          </p:nvPr>
        </p:nvGraphicFramePr>
        <p:xfrm>
          <a:off x="4874169" y="1213792"/>
          <a:ext cx="6939280" cy="5446039"/>
        </p:xfrm>
        <a:graphic>
          <a:graphicData uri="http://schemas.openxmlformats.org/drawingml/2006/table">
            <a:tbl>
              <a:tblPr>
                <a:noFill/>
                <a:tableStyleId>{C3B7D27D-7022-48AE-870B-97DEDC28B86A}</a:tableStyleId>
              </a:tblPr>
              <a:tblGrid>
                <a:gridCol w="839876">
                  <a:extLst>
                    <a:ext uri="{9D8B030D-6E8A-4147-A177-3AD203B41FA5}">
                      <a16:colId xmlns:a16="http://schemas.microsoft.com/office/drawing/2014/main" val="20000"/>
                    </a:ext>
                  </a:extLst>
                </a:gridCol>
                <a:gridCol w="6099404">
                  <a:extLst>
                    <a:ext uri="{9D8B030D-6E8A-4147-A177-3AD203B41FA5}">
                      <a16:colId xmlns:a16="http://schemas.microsoft.com/office/drawing/2014/main" val="20001"/>
                    </a:ext>
                  </a:extLst>
                </a:gridCol>
              </a:tblGrid>
              <a:tr h="412343">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203233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BOLÍVAR : Achí, Arenal, El Carmen De Bolívar, María La Baja, Montecristo, Morales, Norosí, Río Viejo, San Jacinto, San Pablo, Santa Rosa Del Sur, Simití, Tiquisio.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CESAR : Aguachica, Agustín Codazzi, Becerril, Chimichagua, Chiriguaná, Curumaní, El Copey, La Gloria, La Jagua De Ibirico, La Paz, Manaure Balcón Del Cesar, Pailitas, Pelaya, Pueblo Bello, Río De Oro, San Alberto, San Diego, San Martín, Valledupar.</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CÓRDOBA : Ciénaga De Oro, Montelíbano, Planeta Rica, Puerto Libertador, San Carlos, San José De </a:t>
                      </a:r>
                      <a:r>
                        <a:rPr lang="es-MX" sz="1000" b="0" i="0" u="none" strike="noStrike" cap="none" dirty="0" err="1" smtClean="0">
                          <a:solidFill>
                            <a:srgbClr val="000000"/>
                          </a:solidFill>
                          <a:latin typeface="+mn-lt"/>
                          <a:ea typeface="Verdana"/>
                          <a:cs typeface="Verdana"/>
                          <a:sym typeface="Verdana"/>
                        </a:rPr>
                        <a:t>Uré</a:t>
                      </a:r>
                      <a:r>
                        <a:rPr lang="es-MX" sz="1000" b="0" i="0" u="none" strike="noStrike" cap="none" dirty="0" smtClean="0">
                          <a:solidFill>
                            <a:srgbClr val="000000"/>
                          </a:solidFill>
                          <a:latin typeface="+mn-lt"/>
                          <a:ea typeface="Verdana"/>
                          <a:cs typeface="Verdana"/>
                          <a:sym typeface="Verdana"/>
                        </a:rPr>
                        <a:t>, Tierralta.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LA GUAJIRA : Barrancas, Dibulla, Distracción, El Molino, Fonseca, La Jagua Del Pilar, Riohacha, San Juan Del Cesar, Urumita, Villanueva.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MAGDALENA : Aracataca, Ciénaga, Fundación, Santa Marta.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SUCRE : Colosó, San José De Toluviejo.</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1040686">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BOLÍVAR : Altos Del Rosario, Barranco De Loba, El Guamo, Mahates, San Juan Nepomuceno, San Martín De Loba, Zambrano, </a:t>
                      </a:r>
                      <a:r>
                        <a:rPr lang="es-MX" sz="1000" b="0" i="0" u="none" strike="noStrike" cap="none" dirty="0" err="1" smtClean="0">
                          <a:solidFill>
                            <a:srgbClr val="000000"/>
                          </a:solidFill>
                          <a:latin typeface="+mn-lt"/>
                          <a:ea typeface="Verdana"/>
                          <a:cs typeface="Verdana"/>
                          <a:sym typeface="Verdana"/>
                        </a:rPr>
                        <a:t>Cicuco</a:t>
                      </a:r>
                      <a:r>
                        <a:rPr lang="es-MX" sz="1000" b="0" i="0" u="none" strike="noStrike" cap="none" dirty="0" smtClean="0">
                          <a:solidFill>
                            <a:srgbClr val="000000"/>
                          </a:solidFill>
                          <a:latin typeface="+mn-lt"/>
                          <a:ea typeface="Verdana"/>
                          <a:cs typeface="Verdana"/>
                          <a:sym typeface="Verdana"/>
                        </a:rPr>
                        <a:t>.</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CESAR : Bosconia, El Paso.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CÓRDOBA : Cereté, Sahagún.</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MAGDALENA : Ariguaní, Zona Bananera.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SUCRE : Chalán, Ovejas.</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r h="144324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ARCHIPIÉLAGO DE SAN ANDRÉS, PROVIDENCIA Y SANTA CATALINA : San Andrés.</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ATLÁNTICO : Baranoa, Luruaco, Manatí, Palmar De Varela, Piojó, Polonuevo, Ponedera, Sabanalarga, Santo Tomás, Tubará.</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BOLÍVAR : Cantagallo, Cartagena De Indias, El Peñón, Magangué, Pinillos, San Jacinto Del Cauca.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CESAR : González.</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CÓRDOBA : Ayapel, Chimá, Lorica, San Bernardo Del Viento.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LA GUAJIRA : Albania, Hatonuevo, Maicao, Manaure, Uribia.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MAGDALENA : Algarrobo, Chivolo, Pivijay, Plato, Remolino, Sabanas De San Ángel, Salamina, Sitionuevo, Tenerife.</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SUCRE : Corozal, Sampués.</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612328882"/>
                  </a:ext>
                </a:extLst>
              </a:tr>
            </a:tbl>
          </a:graphicData>
        </a:graphic>
      </p:graphicFrame>
      <p:sp>
        <p:nvSpPr>
          <p:cNvPr id="134" name="Google Shape;134;p2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CARIBE</a:t>
            </a:r>
            <a:endParaRPr dirty="0"/>
          </a:p>
        </p:txBody>
      </p:sp>
      <p:pic>
        <p:nvPicPr>
          <p:cNvPr id="136" name="Google Shape;136;p24"/>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485081" y="1462996"/>
            <a:ext cx="4161241" cy="4757862"/>
          </a:xfrm>
          <a:prstGeom prst="rect">
            <a:avLst/>
          </a:prstGeom>
          <a:noFill/>
          <a:ln>
            <a:noFill/>
          </a:ln>
        </p:spPr>
      </p:pic>
      <p:pic>
        <p:nvPicPr>
          <p:cNvPr id="138" name="Google Shape;138;p24" descr="Recurso 25.png"/>
          <p:cNvPicPr preferRelativeResize="0"/>
          <p:nvPr/>
        </p:nvPicPr>
        <p:blipFill rotWithShape="1">
          <a:blip r:embed="rId5">
            <a:alphaModFix/>
          </a:blip>
          <a:srcRect/>
          <a:stretch/>
        </p:blipFill>
        <p:spPr>
          <a:xfrm>
            <a:off x="5046656" y="2773159"/>
            <a:ext cx="432711" cy="446694"/>
          </a:xfrm>
          <a:prstGeom prst="rect">
            <a:avLst/>
          </a:prstGeom>
          <a:noFill/>
          <a:ln>
            <a:noFill/>
          </a:ln>
        </p:spPr>
      </p:pic>
      <p:pic>
        <p:nvPicPr>
          <p:cNvPr id="139" name="Google Shape;139;p24"/>
          <p:cNvPicPr preferRelativeResize="0"/>
          <p:nvPr/>
        </p:nvPicPr>
        <p:blipFill rotWithShape="1">
          <a:blip r:embed="rId6">
            <a:alphaModFix/>
          </a:blip>
          <a:srcRect/>
          <a:stretch/>
        </p:blipFill>
        <p:spPr>
          <a:xfrm>
            <a:off x="5047385" y="4220077"/>
            <a:ext cx="451143" cy="445047"/>
          </a:xfrm>
          <a:prstGeom prst="rect">
            <a:avLst/>
          </a:prstGeom>
          <a:noFill/>
          <a:ln>
            <a:noFill/>
          </a:ln>
        </p:spPr>
      </p:pic>
      <p:pic>
        <p:nvPicPr>
          <p:cNvPr id="140" name="Google Shape;140;p24"/>
          <p:cNvPicPr preferRelativeResize="0"/>
          <p:nvPr/>
        </p:nvPicPr>
        <p:blipFill rotWithShape="1">
          <a:blip r:embed="rId7">
            <a:alphaModFix/>
          </a:blip>
          <a:srcRect/>
          <a:stretch/>
        </p:blipFill>
        <p:spPr>
          <a:xfrm>
            <a:off x="12340872" y="1961346"/>
            <a:ext cx="3694496" cy="1042506"/>
          </a:xfrm>
          <a:prstGeom prst="rect">
            <a:avLst/>
          </a:prstGeom>
          <a:noFill/>
          <a:ln>
            <a:noFill/>
          </a:ln>
        </p:spPr>
      </p:pic>
      <p:pic>
        <p:nvPicPr>
          <p:cNvPr id="8" name="Google Shape;137;p24"/>
          <p:cNvPicPr preferRelativeResize="0"/>
          <p:nvPr/>
        </p:nvPicPr>
        <p:blipFill rotWithShape="1">
          <a:blip r:embed="rId8">
            <a:alphaModFix/>
          </a:blip>
          <a:srcRect/>
          <a:stretch/>
        </p:blipFill>
        <p:spPr>
          <a:xfrm>
            <a:off x="5049134" y="5404599"/>
            <a:ext cx="457200" cy="446694"/>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1452225699"/>
              </p:ext>
            </p:extLst>
          </p:nvPr>
        </p:nvGraphicFramePr>
        <p:xfrm>
          <a:off x="4525334" y="1238982"/>
          <a:ext cx="7120316" cy="5425400"/>
        </p:xfrm>
        <a:graphic>
          <a:graphicData uri="http://schemas.openxmlformats.org/drawingml/2006/table">
            <a:tbl>
              <a:tblPr>
                <a:noFill/>
                <a:tableStyleId>{C3B7D27D-7022-48AE-870B-97DEDC28B86A}</a:tableStyleId>
              </a:tblPr>
              <a:tblGrid>
                <a:gridCol w="983848">
                  <a:extLst>
                    <a:ext uri="{9D8B030D-6E8A-4147-A177-3AD203B41FA5}">
                      <a16:colId xmlns:a16="http://schemas.microsoft.com/office/drawing/2014/main" val="20000"/>
                    </a:ext>
                  </a:extLst>
                </a:gridCol>
                <a:gridCol w="6136468">
                  <a:extLst>
                    <a:ext uri="{9D8B030D-6E8A-4147-A177-3AD203B41FA5}">
                      <a16:colId xmlns:a16="http://schemas.microsoft.com/office/drawing/2014/main" val="20001"/>
                    </a:ext>
                  </a:extLst>
                </a:gridCol>
              </a:tblGrid>
              <a:tr h="395288">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smtClean="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8934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ANTIOQUIA : Abejorral, Abriaquí, Amalfi, Barbosa, Bello, Belmira, Betania, Briceño, Buriticá, Campamento, Caramanta, Cañasgordas, Ciudad Bolívar, Copacabana, Ebéjico, El Bagre, Envigado, Giraldo, Girardota, Guadalupe, Guarne, Gómez Plata, Ituango, Jericó, La Pintada, Liborina, Medellín, Olaya, Peque, Pueblorrico, Rionegro, Sabanalarga, San Andrés De Cuerquía, San Jerónimo, San José De La Montaña, San Pedro De Los Milagros, Santa Bárbara, Santa Fé De Antioquia, Sopetrán, Tarazá, Tarso, Toledo, Valdivia, Valparaíso, Yarumal.</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BOGOTÁ, D.C. : Bogotá, D.C..</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BOYACÁ : Belén, Boavita, Chiscas, Chita, Chivor, Chíquiza, Covarachía, Cubará, Duitama, El Cocuy, El Espino, Firavitoba, Guacamayas, Guateque, Guayatá, Güicán De La Sierra, Jericó, La Uvita, Nobsa, Paipa, Panqueba, Pesca, Páez, Ráquira, Samacá, San Luis De Gaceno, San Mateo, Santa María, Sativanorte, Soatá, Socotá, Somondoco, Sotaquirá, Susacón, Tibasosa, Tipacoque, Toca, Tuta, Villa De Leyva, Arcabuco, Cerinza, Gachantivá, Sogamoso, Tenza, Tinjacá, Oicatá.</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CALDAS : Aguadas.</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CUNDINAMARCA : Beltrán, Carmen De Carupa, Chipaque, Chía, Cáqueza, Fosca, Fómeque, Gachalá, Gachetá, Gama, Guasca, Guataquí, Guatavita, Guayabetal, Gutiérrez, Jerusalén, Junín, La Calera, Machetá, Manta, Medina, Pacho, Paratebueno, Pulí, Quetame, San Cayetano, Sopó, Sutatausa, Tausa, Tocancipá, Ubalá, Une.</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HUILA : Agrado, Altamira, Baraya, Garzón, Gigante, Hobo, Neiva, Paicol, Rivera, Suaza, Tarqui, Tello, Timaná.</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NORTE DE SANTANDER : Arboledas, Bochalema, Bucarasica, Chinácota, Chitagá, Convención, Cucutilla, Cáchira, Durania, El Carmen, El Zulia, Gramalote, Hacarí, La Esperanza, La Playa, Labateca, Los Patios, Lourdes, Ocaña, Pamplonita, Ragonvalia, Salazar, San Calixto, San Cayetano, San José De Cúcuta, Santiago, Sardinata, Teorama, Tibú, Toledo, Villa Caro, Ábrego.</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RISARALDA : Belén De Umbría, Pereira.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SANTANDER : Aguada, Aratoca, Barichara, Betulia, Bolívar, Cabrera, Capitanejo, Carcasí, Cepitá, Cerrito, Charalá, Chima, Chipatá, Concepción, Confines, Contratación, Coromoro, Curití, El Carmen De Chucurí, El Guacamayo, El Peñón, Enciso, Floridablanca, Galán, Girón, Guaca, Hato, Jordán, La Paz, Landázuri, Lebrija, Los Santos, Macaravita, Matanza, Mogotes, Molagavita, Málaga, Onzaga, Palmar, Palmas Del Socorro, Piedecuesta, Pinchote, Páramo, Rionegro, San Andrés, San Gil, San Joaquín, San José De Miranda, San Miguel, San Vicente De Chucurí, Santa Bárbara, Santa Helena Del Opón, Simacota, Socorro, Sucre, Suratá, Valle De San José, Villanueva, Vélez, Zapatoca.</a:t>
                      </a:r>
                      <a:endParaRPr lang="es-MX" sz="1000" b="0" i="0" u="none" strike="noStrike" cap="none" dirty="0" smtClean="0">
                        <a:solidFill>
                          <a:srgbClr val="000000"/>
                        </a:solidFill>
                        <a:latin typeface="+mn-lt"/>
                        <a:ea typeface="Verdana"/>
                        <a:cs typeface="Verdana"/>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bl>
          </a:graphicData>
        </a:graphic>
      </p:graphicFrame>
      <p:graphicFrame>
        <p:nvGraphicFramePr>
          <p:cNvPr id="145" name="Google Shape;145;p58"/>
          <p:cNvGraphicFramePr/>
          <p:nvPr>
            <p:extLst>
              <p:ext uri="{D42A27DB-BD31-4B8C-83A1-F6EECF244321}">
                <p14:modId xmlns:p14="http://schemas.microsoft.com/office/powerpoint/2010/main" val="4073603816"/>
              </p:ext>
            </p:extLst>
          </p:nvPr>
        </p:nvGraphicFramePr>
        <p:xfrm>
          <a:off x="12743750" y="672005"/>
          <a:ext cx="6426275" cy="2307704"/>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2236153956"/>
                  </a:ext>
                </a:extLst>
              </a:tr>
            </a:tbl>
          </a:graphicData>
        </a:graphic>
      </p:graphicFrame>
      <p:sp>
        <p:nvSpPr>
          <p:cNvPr id="147" name="Google Shape;147;p58"/>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48" name="Google Shape;148;p58"/>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277906" y="1176524"/>
            <a:ext cx="4097321" cy="5457358"/>
          </a:xfrm>
          <a:prstGeom prst="rect">
            <a:avLst/>
          </a:prstGeom>
          <a:noFill/>
          <a:ln>
            <a:noFill/>
          </a:ln>
        </p:spPr>
      </p:pic>
      <p:pic>
        <p:nvPicPr>
          <p:cNvPr id="10" name="Google Shape;150;p58"/>
          <p:cNvPicPr preferRelativeResize="0"/>
          <p:nvPr/>
        </p:nvPicPr>
        <p:blipFill rotWithShape="1">
          <a:blip r:embed="rId5">
            <a:alphaModFix/>
          </a:blip>
          <a:srcRect/>
          <a:stretch/>
        </p:blipFill>
        <p:spPr>
          <a:xfrm>
            <a:off x="12749807" y="3354235"/>
            <a:ext cx="451143" cy="445047"/>
          </a:xfrm>
          <a:prstGeom prst="rect">
            <a:avLst/>
          </a:prstGeom>
          <a:noFill/>
          <a:ln>
            <a:noFill/>
          </a:ln>
        </p:spPr>
      </p:pic>
      <p:pic>
        <p:nvPicPr>
          <p:cNvPr id="11" name="Google Shape;137;p24"/>
          <p:cNvPicPr preferRelativeResize="0"/>
          <p:nvPr/>
        </p:nvPicPr>
        <p:blipFill rotWithShape="1">
          <a:blip r:embed="rId6">
            <a:alphaModFix/>
          </a:blip>
          <a:srcRect/>
          <a:stretch/>
        </p:blipFill>
        <p:spPr>
          <a:xfrm>
            <a:off x="12743750" y="2456526"/>
            <a:ext cx="457200" cy="446694"/>
          </a:xfrm>
          <a:prstGeom prst="rect">
            <a:avLst/>
          </a:prstGeom>
          <a:noFill/>
          <a:ln>
            <a:noFill/>
          </a:ln>
        </p:spPr>
      </p:pic>
      <p:pic>
        <p:nvPicPr>
          <p:cNvPr id="2" name="Imagen 1"/>
          <p:cNvPicPr>
            <a:picLocks noChangeAspect="1"/>
          </p:cNvPicPr>
          <p:nvPr/>
        </p:nvPicPr>
        <p:blipFill>
          <a:blip r:embed="rId7"/>
          <a:stretch>
            <a:fillRect/>
          </a:stretch>
        </p:blipFill>
        <p:spPr>
          <a:xfrm>
            <a:off x="4707850" y="3146225"/>
            <a:ext cx="432854" cy="445047"/>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1262332424"/>
              </p:ext>
            </p:extLst>
          </p:nvPr>
        </p:nvGraphicFramePr>
        <p:xfrm>
          <a:off x="4534881" y="1251606"/>
          <a:ext cx="7110769" cy="3398931"/>
        </p:xfrm>
        <a:graphic>
          <a:graphicData uri="http://schemas.openxmlformats.org/drawingml/2006/table">
            <a:tbl>
              <a:tblPr>
                <a:noFill/>
                <a:tableStyleId>{C3B7D27D-7022-48AE-870B-97DEDC28B86A}</a:tableStyleId>
              </a:tblPr>
              <a:tblGrid>
                <a:gridCol w="982529">
                  <a:extLst>
                    <a:ext uri="{9D8B030D-6E8A-4147-A177-3AD203B41FA5}">
                      <a16:colId xmlns:a16="http://schemas.microsoft.com/office/drawing/2014/main" val="20000"/>
                    </a:ext>
                  </a:extLst>
                </a:gridCol>
                <a:gridCol w="612824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smtClean="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297223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ANTIOQUIA : Anorí, Anzá, Betulia, Caicedo, Caldas, Carolina, Cáceres, Donmatías, Entrerríos, Fredonia, Itagüí, Nechí, Remedios, Retiro, Sabaneta, San Carlos, San Rafael, San Vicente Ferrer, Santo Domingo, Segovia, Sonsón, Támesis, Urrao, Vegachí, Venecia.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BOYACÁ : Aquitania, Betéitiva, Buenavista, Chiquinquirá, Coper, Cómbita, Floresta, La Capilla, Miraflores, Monguí, Moniquirá, Pachavita, Pajarito, Paz De Río, Saboyá, San Miguel De Sema, Santa Sofía, Sativasur, Siachoque, Socha, Sora, Sutamarchán, Sutatenza, Tota, Tutazá, Ventaquemada, Úmbita.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CUNDINAMARCA : Apulo, Bojacá, Cabrera, Caparrapí, Choachí, Cota, Cucunubá, Funza, Guachetá, Lenguazaque, Nariño, Pandi, Pasca, San Bernardo, Sibaté, Soacha, Susa, Tenjo, Tibirita, Tocaima, Villa De San Diego De Ubaté, Yacopí, Zipaquirá.</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HUILA : Algeciras, Campoalegre, Elías, Guadalupe, La Argentina, La Plata, Pital, Pitalito, San Agustín, Tesalia, Villavieja.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NORTE DE SANTANDER : El Tarra, Herrán, Pamplona, Villa Del Rosario.</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RISARALDA : Apía, Mistrató, Pueblo Rico.</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SANTANDER : Bucaramanga, California, Charta, El Playón, Encino, Guapotá, Gámbita, La Belleza, Ocamonte, Oiba, Puente Nacional, Suaita, Tona, Vetas.</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TOLIMA : Armero, Cajamarca, Carmen De Apicalá, Ibagué, Icononzo, Natagaima, Piedras.</a:t>
                      </a:r>
                      <a:endParaRPr lang="es-MX" sz="1000" b="0" i="0" u="none" strike="noStrike" cap="none" dirty="0" smtClean="0">
                        <a:solidFill>
                          <a:srgbClr val="000000"/>
                        </a:solidFill>
                        <a:latin typeface="Arial"/>
                        <a:ea typeface="Verdana"/>
                        <a:cs typeface="Verdana"/>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43916814"/>
                  </a:ext>
                </a:extLst>
              </a:tr>
            </a:tbl>
          </a:graphicData>
        </a:graphic>
      </p:graphicFrame>
      <p:graphicFrame>
        <p:nvGraphicFramePr>
          <p:cNvPr id="145" name="Google Shape;145;p58"/>
          <p:cNvGraphicFramePr/>
          <p:nvPr>
            <p:extLst>
              <p:ext uri="{D42A27DB-BD31-4B8C-83A1-F6EECF244321}">
                <p14:modId xmlns:p14="http://schemas.microsoft.com/office/powerpoint/2010/main" val="4073603816"/>
              </p:ext>
            </p:extLst>
          </p:nvPr>
        </p:nvGraphicFramePr>
        <p:xfrm>
          <a:off x="12743750" y="672005"/>
          <a:ext cx="6426275" cy="2307704"/>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2236153956"/>
                  </a:ext>
                </a:extLst>
              </a:tr>
            </a:tbl>
          </a:graphicData>
        </a:graphic>
      </p:graphicFrame>
      <p:sp>
        <p:nvSpPr>
          <p:cNvPr id="147" name="Google Shape;147;p58"/>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48" name="Google Shape;148;p58"/>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277906" y="1176524"/>
            <a:ext cx="4097321" cy="5457358"/>
          </a:xfrm>
          <a:prstGeom prst="rect">
            <a:avLst/>
          </a:prstGeom>
          <a:noFill/>
          <a:ln>
            <a:noFill/>
          </a:ln>
        </p:spPr>
      </p:pic>
      <p:pic>
        <p:nvPicPr>
          <p:cNvPr id="10" name="Google Shape;150;p58"/>
          <p:cNvPicPr preferRelativeResize="0"/>
          <p:nvPr/>
        </p:nvPicPr>
        <p:blipFill rotWithShape="1">
          <a:blip r:embed="rId5">
            <a:alphaModFix/>
          </a:blip>
          <a:srcRect/>
          <a:stretch/>
        </p:blipFill>
        <p:spPr>
          <a:xfrm>
            <a:off x="4698705" y="3089675"/>
            <a:ext cx="451143" cy="445047"/>
          </a:xfrm>
          <a:prstGeom prst="rect">
            <a:avLst/>
          </a:prstGeom>
          <a:noFill/>
          <a:ln>
            <a:noFill/>
          </a:ln>
        </p:spPr>
      </p:pic>
      <p:pic>
        <p:nvPicPr>
          <p:cNvPr id="11" name="Google Shape;137;p24"/>
          <p:cNvPicPr preferRelativeResize="0"/>
          <p:nvPr/>
        </p:nvPicPr>
        <p:blipFill rotWithShape="1">
          <a:blip r:embed="rId6">
            <a:alphaModFix/>
          </a:blip>
          <a:srcRect/>
          <a:stretch/>
        </p:blipFill>
        <p:spPr>
          <a:xfrm>
            <a:off x="13689063" y="4585457"/>
            <a:ext cx="457200" cy="446694"/>
          </a:xfrm>
          <a:prstGeom prst="rect">
            <a:avLst/>
          </a:prstGeom>
          <a:noFill/>
          <a:ln>
            <a:noFill/>
          </a:ln>
        </p:spPr>
      </p:pic>
      <p:pic>
        <p:nvPicPr>
          <p:cNvPr id="2" name="Imagen 1"/>
          <p:cNvPicPr>
            <a:picLocks noChangeAspect="1"/>
          </p:cNvPicPr>
          <p:nvPr/>
        </p:nvPicPr>
        <p:blipFill>
          <a:blip r:embed="rId7"/>
          <a:stretch>
            <a:fillRect/>
          </a:stretch>
        </p:blipFill>
        <p:spPr>
          <a:xfrm>
            <a:off x="12858784" y="3332500"/>
            <a:ext cx="432854" cy="445047"/>
          </a:xfrm>
          <a:prstGeom prst="rect">
            <a:avLst/>
          </a:prstGeom>
        </p:spPr>
      </p:pic>
    </p:spTree>
    <p:extLst>
      <p:ext uri="{BB962C8B-B14F-4D97-AF65-F5344CB8AC3E}">
        <p14:creationId xmlns:p14="http://schemas.microsoft.com/office/powerpoint/2010/main" val="28137437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1434713637"/>
              </p:ext>
            </p:extLst>
          </p:nvPr>
        </p:nvGraphicFramePr>
        <p:xfrm>
          <a:off x="4556146" y="1270933"/>
          <a:ext cx="7069804" cy="4113870"/>
        </p:xfrm>
        <a:graphic>
          <a:graphicData uri="http://schemas.openxmlformats.org/drawingml/2006/table">
            <a:tbl>
              <a:tblPr>
                <a:noFill/>
                <a:tableStyleId>{C3B7D27D-7022-48AE-870B-97DEDC28B86A}</a:tableStyleId>
              </a:tblPr>
              <a:tblGrid>
                <a:gridCol w="976868">
                  <a:extLst>
                    <a:ext uri="{9D8B030D-6E8A-4147-A177-3AD203B41FA5}">
                      <a16:colId xmlns:a16="http://schemas.microsoft.com/office/drawing/2014/main" val="20000"/>
                    </a:ext>
                  </a:extLst>
                </a:gridCol>
                <a:gridCol w="6092936">
                  <a:extLst>
                    <a:ext uri="{9D8B030D-6E8A-4147-A177-3AD203B41FA5}">
                      <a16:colId xmlns:a16="http://schemas.microsoft.com/office/drawing/2014/main" val="20001"/>
                    </a:ext>
                  </a:extLst>
                </a:gridCol>
              </a:tblGrid>
              <a:tr h="500149">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smtClean="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361372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ANTIOQUIA : Amagá, Andes, </a:t>
                      </a:r>
                      <a:r>
                        <a:rPr lang="pt-BR" sz="1000" b="0" i="0" u="none" strike="noStrike" cap="none" dirty="0" err="1" smtClean="0">
                          <a:solidFill>
                            <a:srgbClr val="000000"/>
                          </a:solidFill>
                          <a:latin typeface="Arial"/>
                          <a:ea typeface="Verdana"/>
                          <a:cs typeface="Verdana"/>
                          <a:sym typeface="Verdana"/>
                        </a:rPr>
                        <a:t>Angostura</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Armenia</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Chigorodó</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Cisneros</a:t>
                      </a:r>
                      <a:r>
                        <a:rPr lang="pt-BR" sz="1000" b="0" i="0" u="none" strike="noStrike" cap="none" dirty="0" smtClean="0">
                          <a:solidFill>
                            <a:srgbClr val="000000"/>
                          </a:solidFill>
                          <a:latin typeface="Arial"/>
                          <a:ea typeface="Verdana"/>
                          <a:cs typeface="Verdana"/>
                          <a:sym typeface="Verdana"/>
                        </a:rPr>
                        <a:t>, Concepción, Concordia, </a:t>
                      </a:r>
                      <a:r>
                        <a:rPr lang="pt-BR" sz="1000" b="0" i="0" u="none" strike="noStrike" cap="none" dirty="0" err="1" smtClean="0">
                          <a:solidFill>
                            <a:srgbClr val="000000"/>
                          </a:solidFill>
                          <a:latin typeface="Arial"/>
                          <a:ea typeface="Verdana"/>
                          <a:cs typeface="Verdana"/>
                          <a:sym typeface="Verdana"/>
                        </a:rPr>
                        <a:t>Hispania</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Jardín</a:t>
                      </a:r>
                      <a:r>
                        <a:rPr lang="pt-BR" sz="1000" b="0" i="0" u="none" strike="noStrike" cap="none" dirty="0" smtClean="0">
                          <a:solidFill>
                            <a:srgbClr val="000000"/>
                          </a:solidFill>
                          <a:latin typeface="Arial"/>
                          <a:ea typeface="Verdana"/>
                          <a:cs typeface="Verdana"/>
                          <a:sym typeface="Verdana"/>
                        </a:rPr>
                        <a:t>, La </a:t>
                      </a:r>
                      <a:r>
                        <a:rPr lang="pt-BR" sz="1000" b="0" i="0" u="none" strike="noStrike" cap="none" dirty="0" err="1" smtClean="0">
                          <a:solidFill>
                            <a:srgbClr val="000000"/>
                          </a:solidFill>
                          <a:latin typeface="Arial"/>
                          <a:ea typeface="Verdana"/>
                          <a:cs typeface="Verdana"/>
                          <a:sym typeface="Verdana"/>
                        </a:rPr>
                        <a:t>Ceja</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Montebello</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Nariño</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Peñol</a:t>
                      </a:r>
                      <a:r>
                        <a:rPr lang="pt-BR" sz="1000" b="0" i="0" u="none" strike="noStrike" cap="none" dirty="0" smtClean="0">
                          <a:solidFill>
                            <a:srgbClr val="000000"/>
                          </a:solidFill>
                          <a:latin typeface="Arial"/>
                          <a:ea typeface="Verdana"/>
                          <a:cs typeface="Verdana"/>
                          <a:sym typeface="Verdana"/>
                        </a:rPr>
                        <a:t>, Puerto </a:t>
                      </a:r>
                      <a:r>
                        <a:rPr lang="pt-BR" sz="1000" b="0" i="0" u="none" strike="noStrike" cap="none" dirty="0" err="1" smtClean="0">
                          <a:solidFill>
                            <a:srgbClr val="000000"/>
                          </a:solidFill>
                          <a:latin typeface="Arial"/>
                          <a:ea typeface="Verdana"/>
                          <a:cs typeface="Verdana"/>
                          <a:sym typeface="Verdana"/>
                        </a:rPr>
                        <a:t>Nare</a:t>
                      </a:r>
                      <a:r>
                        <a:rPr lang="pt-BR" sz="1000" b="0" i="0" u="none" strike="noStrike" cap="none" dirty="0" smtClean="0">
                          <a:solidFill>
                            <a:srgbClr val="000000"/>
                          </a:solidFill>
                          <a:latin typeface="Arial"/>
                          <a:ea typeface="Verdana"/>
                          <a:cs typeface="Verdana"/>
                          <a:sym typeface="Verdana"/>
                        </a:rPr>
                        <a:t>, Salgar, Santa Rosa De </a:t>
                      </a:r>
                      <a:r>
                        <a:rPr lang="pt-BR" sz="1000" b="0" i="0" u="none" strike="noStrike" cap="none" dirty="0" err="1" smtClean="0">
                          <a:solidFill>
                            <a:srgbClr val="000000"/>
                          </a:solidFill>
                          <a:latin typeface="Arial"/>
                          <a:ea typeface="Verdana"/>
                          <a:cs typeface="Verdana"/>
                          <a:sym typeface="Verdana"/>
                        </a:rPr>
                        <a:t>Osos</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Titiribí</a:t>
                      </a:r>
                      <a:r>
                        <a:rPr lang="pt-BR" sz="1000" b="0" i="0" u="none" strike="noStrike" cap="none" dirty="0" smtClean="0">
                          <a:solidFill>
                            <a:srgbClr val="000000"/>
                          </a:solidFill>
                          <a:latin typeface="Arial"/>
                          <a:ea typeface="Verdana"/>
                          <a:cs typeface="Verdana"/>
                          <a:sym typeface="Verdana"/>
                        </a:rPr>
                        <a:t>, Yolombó, Zaragoza.</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BOYACÁ : Almeida, </a:t>
                      </a:r>
                      <a:r>
                        <a:rPr lang="pt-BR" sz="1000" b="0" i="0" u="none" strike="noStrike" cap="none" dirty="0" err="1" smtClean="0">
                          <a:solidFill>
                            <a:srgbClr val="000000"/>
                          </a:solidFill>
                          <a:latin typeface="Arial"/>
                          <a:ea typeface="Verdana"/>
                          <a:cs typeface="Verdana"/>
                          <a:sym typeface="Verdana"/>
                        </a:rPr>
                        <a:t>Briceño</a:t>
                      </a:r>
                      <a:r>
                        <a:rPr lang="pt-BR" sz="1000" b="0" i="0" u="none" strike="noStrike" cap="none" dirty="0" smtClean="0">
                          <a:solidFill>
                            <a:srgbClr val="000000"/>
                          </a:solidFill>
                          <a:latin typeface="Arial"/>
                          <a:ea typeface="Verdana"/>
                          <a:cs typeface="Verdana"/>
                          <a:sym typeface="Verdana"/>
                        </a:rPr>
                        <a:t>, Caldas, Campohermoso, Chinavita, Chitaraque, </a:t>
                      </a:r>
                      <a:r>
                        <a:rPr lang="pt-BR" sz="1000" b="0" i="0" u="none" strike="noStrike" cap="none" dirty="0" err="1" smtClean="0">
                          <a:solidFill>
                            <a:srgbClr val="000000"/>
                          </a:solidFill>
                          <a:latin typeface="Arial"/>
                          <a:ea typeface="Verdana"/>
                          <a:cs typeface="Verdana"/>
                          <a:sym typeface="Verdana"/>
                        </a:rPr>
                        <a:t>Ciénega</a:t>
                      </a:r>
                      <a:r>
                        <a:rPr lang="pt-BR" sz="1000" b="0" i="0" u="none" strike="noStrike" cap="none" dirty="0" smtClean="0">
                          <a:solidFill>
                            <a:srgbClr val="000000"/>
                          </a:solidFill>
                          <a:latin typeface="Arial"/>
                          <a:ea typeface="Verdana"/>
                          <a:cs typeface="Verdana"/>
                          <a:sym typeface="Verdana"/>
                        </a:rPr>
                        <a:t>, Cucaita, Garagoa, Gámeza, Labranzagrande, Macanal, Maripí, Mongua, </a:t>
                      </a:r>
                      <a:r>
                        <a:rPr lang="pt-BR" sz="1000" b="0" i="0" u="none" strike="noStrike" cap="none" dirty="0" err="1" smtClean="0">
                          <a:solidFill>
                            <a:srgbClr val="000000"/>
                          </a:solidFill>
                          <a:latin typeface="Arial"/>
                          <a:ea typeface="Verdana"/>
                          <a:cs typeface="Verdana"/>
                          <a:sym typeface="Verdana"/>
                        </a:rPr>
                        <a:t>Nuevo</a:t>
                      </a:r>
                      <a:r>
                        <a:rPr lang="pt-BR" sz="1000" b="0" i="0" u="none" strike="noStrike" cap="none" dirty="0" smtClean="0">
                          <a:solidFill>
                            <a:srgbClr val="000000"/>
                          </a:solidFill>
                          <a:latin typeface="Arial"/>
                          <a:ea typeface="Verdana"/>
                          <a:cs typeface="Verdana"/>
                          <a:sym typeface="Verdana"/>
                        </a:rPr>
                        <a:t> Colón, Pauna, </a:t>
                      </a:r>
                      <a:r>
                        <a:rPr lang="pt-BR" sz="1000" b="0" i="0" u="none" strike="noStrike" cap="none" dirty="0" err="1" smtClean="0">
                          <a:solidFill>
                            <a:srgbClr val="000000"/>
                          </a:solidFill>
                          <a:latin typeface="Arial"/>
                          <a:ea typeface="Verdana"/>
                          <a:cs typeface="Verdana"/>
                          <a:sym typeface="Verdana"/>
                        </a:rPr>
                        <a:t>Paya</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Pisba</a:t>
                      </a:r>
                      <a:r>
                        <a:rPr lang="pt-BR" sz="1000" b="0" i="0" u="none" strike="noStrike" cap="none" dirty="0" smtClean="0">
                          <a:solidFill>
                            <a:srgbClr val="000000"/>
                          </a:solidFill>
                          <a:latin typeface="Arial"/>
                          <a:ea typeface="Verdana"/>
                          <a:cs typeface="Verdana"/>
                          <a:sym typeface="Verdana"/>
                        </a:rPr>
                        <a:t>, Puerto </a:t>
                      </a:r>
                      <a:r>
                        <a:rPr lang="pt-BR" sz="1000" b="0" i="0" u="none" strike="noStrike" cap="none" dirty="0" err="1" smtClean="0">
                          <a:solidFill>
                            <a:srgbClr val="000000"/>
                          </a:solidFill>
                          <a:latin typeface="Arial"/>
                          <a:ea typeface="Verdana"/>
                          <a:cs typeface="Verdana"/>
                          <a:sym typeface="Verdana"/>
                        </a:rPr>
                        <a:t>Boyacá</a:t>
                      </a:r>
                      <a:r>
                        <a:rPr lang="pt-BR" sz="1000" b="0" i="0" u="none" strike="noStrike" cap="none" dirty="0" smtClean="0">
                          <a:solidFill>
                            <a:srgbClr val="000000"/>
                          </a:solidFill>
                          <a:latin typeface="Arial"/>
                          <a:ea typeface="Verdana"/>
                          <a:cs typeface="Verdana"/>
                          <a:sym typeface="Verdana"/>
                        </a:rPr>
                        <a:t>, Rondón, San Eduardo, San José De Pare, Santa Rosa De Viterbo, Sáchica, Tasco, Tibaná, Togüí, </a:t>
                      </a:r>
                      <a:r>
                        <a:rPr lang="pt-BR" sz="1000" b="0" i="0" u="none" strike="noStrike" cap="none" dirty="0" err="1" smtClean="0">
                          <a:solidFill>
                            <a:srgbClr val="000000"/>
                          </a:solidFill>
                          <a:latin typeface="Arial"/>
                          <a:ea typeface="Verdana"/>
                          <a:cs typeface="Verdana"/>
                          <a:sym typeface="Verdana"/>
                        </a:rPr>
                        <a:t>Turmequé</a:t>
                      </a:r>
                      <a:r>
                        <a:rPr lang="pt-BR" sz="1000" b="0" i="0" u="none" strike="noStrike" cap="none" dirty="0" smtClean="0">
                          <a:solidFill>
                            <a:srgbClr val="000000"/>
                          </a:solidFill>
                          <a:latin typeface="Arial"/>
                          <a:ea typeface="Verdana"/>
                          <a:cs typeface="Verdana"/>
                          <a:sym typeface="Verdana"/>
                        </a:rPr>
                        <a:t>, Viracachá.</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CALDAS : Marmato, Pácora, Riosucio, Supía.</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CUNDINAMARCA : </a:t>
                      </a:r>
                      <a:r>
                        <a:rPr lang="pt-BR" sz="1000" b="0" i="0" u="none" strike="noStrike" cap="none" dirty="0" err="1" smtClean="0">
                          <a:solidFill>
                            <a:srgbClr val="000000"/>
                          </a:solidFill>
                          <a:latin typeface="Arial"/>
                          <a:ea typeface="Verdana"/>
                          <a:cs typeface="Verdana"/>
                          <a:sym typeface="Verdana"/>
                        </a:rPr>
                        <a:t>Arbeláez</a:t>
                      </a:r>
                      <a:r>
                        <a:rPr lang="pt-BR" sz="1000" b="0" i="0" u="none" strike="noStrike" cap="none" dirty="0" smtClean="0">
                          <a:solidFill>
                            <a:srgbClr val="000000"/>
                          </a:solidFill>
                          <a:latin typeface="Arial"/>
                          <a:ea typeface="Verdana"/>
                          <a:cs typeface="Verdana"/>
                          <a:sym typeface="Verdana"/>
                        </a:rPr>
                        <a:t>, Chocontá, Cogua, </a:t>
                      </a:r>
                      <a:r>
                        <a:rPr lang="pt-BR" sz="1000" b="0" i="0" u="none" strike="noStrike" cap="none" dirty="0" err="1" smtClean="0">
                          <a:solidFill>
                            <a:srgbClr val="000000"/>
                          </a:solidFill>
                          <a:latin typeface="Arial"/>
                          <a:ea typeface="Verdana"/>
                          <a:cs typeface="Verdana"/>
                          <a:sym typeface="Verdana"/>
                        </a:rPr>
                        <a:t>Facatativá</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Fusagasugá</a:t>
                      </a:r>
                      <a:r>
                        <a:rPr lang="pt-BR" sz="1000" b="0" i="0" u="none" strike="noStrike" cap="none" dirty="0" smtClean="0">
                          <a:solidFill>
                            <a:srgbClr val="000000"/>
                          </a:solidFill>
                          <a:latin typeface="Arial"/>
                          <a:ea typeface="Verdana"/>
                          <a:cs typeface="Verdana"/>
                          <a:sym typeface="Verdana"/>
                        </a:rPr>
                        <a:t>, Fúquene, </a:t>
                      </a:r>
                      <a:r>
                        <a:rPr lang="pt-BR" sz="1000" b="0" i="0" u="none" strike="noStrike" cap="none" dirty="0" err="1" smtClean="0">
                          <a:solidFill>
                            <a:srgbClr val="000000"/>
                          </a:solidFill>
                          <a:latin typeface="Arial"/>
                          <a:ea typeface="Verdana"/>
                          <a:cs typeface="Verdana"/>
                          <a:sym typeface="Verdana"/>
                        </a:rPr>
                        <a:t>Girardot</a:t>
                      </a:r>
                      <a:r>
                        <a:rPr lang="pt-BR" sz="1000" b="0" i="0" u="none" strike="noStrike" cap="none" dirty="0" smtClean="0">
                          <a:solidFill>
                            <a:srgbClr val="000000"/>
                          </a:solidFill>
                          <a:latin typeface="Arial"/>
                          <a:ea typeface="Verdana"/>
                          <a:cs typeface="Verdana"/>
                          <a:sym typeface="Verdana"/>
                        </a:rPr>
                        <a:t>, Granada, La Vega, Madrid, </a:t>
                      </a:r>
                      <a:r>
                        <a:rPr lang="pt-BR" sz="1000" b="0" i="0" u="none" strike="noStrike" cap="none" dirty="0" err="1" smtClean="0">
                          <a:solidFill>
                            <a:srgbClr val="000000"/>
                          </a:solidFill>
                          <a:latin typeface="Arial"/>
                          <a:ea typeface="Verdana"/>
                          <a:cs typeface="Verdana"/>
                          <a:sym typeface="Verdana"/>
                        </a:rPr>
                        <a:t>Mosquera</a:t>
                      </a:r>
                      <a:r>
                        <a:rPr lang="pt-BR" sz="1000" b="0" i="0" u="none" strike="noStrike" cap="none" dirty="0" smtClean="0">
                          <a:solidFill>
                            <a:srgbClr val="000000"/>
                          </a:solidFill>
                          <a:latin typeface="Arial"/>
                          <a:ea typeface="Verdana"/>
                          <a:cs typeface="Verdana"/>
                          <a:sym typeface="Verdana"/>
                        </a:rPr>
                        <a:t>, Paime, Puerto Salgar, </a:t>
                      </a:r>
                      <a:r>
                        <a:rPr lang="pt-BR" sz="1000" b="0" i="0" u="none" strike="noStrike" cap="none" dirty="0" err="1" smtClean="0">
                          <a:solidFill>
                            <a:srgbClr val="000000"/>
                          </a:solidFill>
                          <a:latin typeface="Arial"/>
                          <a:ea typeface="Verdana"/>
                          <a:cs typeface="Verdana"/>
                          <a:sym typeface="Verdana"/>
                        </a:rPr>
                        <a:t>Ricaurte</a:t>
                      </a:r>
                      <a:r>
                        <a:rPr lang="pt-BR" sz="1000" b="0" i="0" u="none" strike="noStrike" cap="none" dirty="0" smtClean="0">
                          <a:solidFill>
                            <a:srgbClr val="000000"/>
                          </a:solidFill>
                          <a:latin typeface="Arial"/>
                          <a:ea typeface="Verdana"/>
                          <a:cs typeface="Verdana"/>
                          <a:sym typeface="Verdana"/>
                        </a:rPr>
                        <a:t>, San Antonio Del </a:t>
                      </a:r>
                      <a:r>
                        <a:rPr lang="pt-BR" sz="1000" b="0" i="0" u="none" strike="noStrike" cap="none" dirty="0" err="1" smtClean="0">
                          <a:solidFill>
                            <a:srgbClr val="000000"/>
                          </a:solidFill>
                          <a:latin typeface="Arial"/>
                          <a:ea typeface="Verdana"/>
                          <a:cs typeface="Verdana"/>
                          <a:sym typeface="Verdana"/>
                        </a:rPr>
                        <a:t>Tequendama</a:t>
                      </a:r>
                      <a:r>
                        <a:rPr lang="pt-BR" sz="1000" b="0" i="0" u="none" strike="noStrike" cap="none" dirty="0" smtClean="0">
                          <a:solidFill>
                            <a:srgbClr val="000000"/>
                          </a:solidFill>
                          <a:latin typeface="Arial"/>
                          <a:ea typeface="Verdana"/>
                          <a:cs typeface="Verdana"/>
                          <a:sym typeface="Verdana"/>
                        </a:rPr>
                        <a:t>, San Francisco, Sasaima, Sesquilé, Simijaca, Subachoque, Suesca, </a:t>
                      </a:r>
                      <a:r>
                        <a:rPr lang="pt-BR" sz="1000" b="0" i="0" u="none" strike="noStrike" cap="none" dirty="0" err="1" smtClean="0">
                          <a:solidFill>
                            <a:srgbClr val="000000"/>
                          </a:solidFill>
                          <a:latin typeface="Arial"/>
                          <a:ea typeface="Verdana"/>
                          <a:cs typeface="Verdana"/>
                          <a:sym typeface="Verdana"/>
                        </a:rPr>
                        <a:t>Tena</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Ubaque</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Venecia</a:t>
                      </a:r>
                      <a:r>
                        <a:rPr lang="pt-BR" sz="1000" b="0" i="0" u="none" strike="noStrike" cap="none" dirty="0" smtClean="0">
                          <a:solidFill>
                            <a:srgbClr val="000000"/>
                          </a:solidFill>
                          <a:latin typeface="Arial"/>
                          <a:ea typeface="Verdana"/>
                          <a:cs typeface="Verdana"/>
                          <a:sym typeface="Verdana"/>
                        </a:rPr>
                        <a:t>, Villapinzón.</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HUILA : Acevedo, Nátaga, Palestina, Íquira.</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NORTE DE SANTANDER : Cácota, Mutiscua, Silos.</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SANTANDER : </a:t>
                      </a:r>
                      <a:r>
                        <a:rPr lang="pt-BR" sz="1000" b="0" i="0" u="none" strike="noStrike" cap="none" dirty="0" err="1" smtClean="0">
                          <a:solidFill>
                            <a:srgbClr val="000000"/>
                          </a:solidFill>
                          <a:latin typeface="Arial"/>
                          <a:ea typeface="Verdana"/>
                          <a:cs typeface="Verdana"/>
                          <a:sym typeface="Verdana"/>
                        </a:rPr>
                        <a:t>Albania</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Barrancabermeja</a:t>
                      </a:r>
                      <a:r>
                        <a:rPr lang="pt-BR" sz="1000" b="0" i="0" u="none" strike="noStrike" cap="none" dirty="0" smtClean="0">
                          <a:solidFill>
                            <a:srgbClr val="000000"/>
                          </a:solidFill>
                          <a:latin typeface="Arial"/>
                          <a:ea typeface="Verdana"/>
                          <a:cs typeface="Verdana"/>
                          <a:sym typeface="Verdana"/>
                        </a:rPr>
                        <a:t>, Cimitarra, Guadalupe, Guavatá.</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TOLIMA : Alpujarra, </a:t>
                      </a:r>
                      <a:r>
                        <a:rPr lang="pt-BR" sz="1000" b="0" i="0" u="none" strike="noStrike" cap="none" dirty="0" err="1" smtClean="0">
                          <a:solidFill>
                            <a:srgbClr val="000000"/>
                          </a:solidFill>
                          <a:latin typeface="Arial"/>
                          <a:ea typeface="Verdana"/>
                          <a:cs typeface="Verdana"/>
                          <a:sym typeface="Verdana"/>
                        </a:rPr>
                        <a:t>Anzoátegui</a:t>
                      </a:r>
                      <a:r>
                        <a:rPr lang="pt-BR" sz="1000" b="0" i="0" u="none" strike="noStrike" cap="none" dirty="0" smtClean="0">
                          <a:solidFill>
                            <a:srgbClr val="000000"/>
                          </a:solidFill>
                          <a:latin typeface="Arial"/>
                          <a:ea typeface="Verdana"/>
                          <a:cs typeface="Verdana"/>
                          <a:sym typeface="Verdana"/>
                        </a:rPr>
                        <a:t>, Ataco, </a:t>
                      </a:r>
                      <a:r>
                        <a:rPr lang="pt-BR" sz="1000" b="0" i="0" u="none" strike="noStrike" cap="none" dirty="0" err="1" smtClean="0">
                          <a:solidFill>
                            <a:srgbClr val="000000"/>
                          </a:solidFill>
                          <a:latin typeface="Arial"/>
                          <a:ea typeface="Verdana"/>
                          <a:cs typeface="Verdana"/>
                          <a:sym typeface="Verdana"/>
                        </a:rPr>
                        <a:t>Coello</a:t>
                      </a:r>
                      <a:r>
                        <a:rPr lang="pt-BR" sz="1000" b="0" i="0" u="none" strike="noStrike" cap="none" dirty="0" smtClean="0">
                          <a:solidFill>
                            <a:srgbClr val="000000"/>
                          </a:solidFill>
                          <a:latin typeface="Arial"/>
                          <a:ea typeface="Verdana"/>
                          <a:cs typeface="Verdana"/>
                          <a:sym typeface="Verdana"/>
                        </a:rPr>
                        <a:t>, Cunday, </a:t>
                      </a:r>
                      <a:r>
                        <a:rPr lang="pt-BR" sz="1000" b="0" i="0" u="none" strike="noStrike" cap="none" dirty="0" err="1" smtClean="0">
                          <a:solidFill>
                            <a:srgbClr val="000000"/>
                          </a:solidFill>
                          <a:latin typeface="Arial"/>
                          <a:ea typeface="Verdana"/>
                          <a:cs typeface="Verdana"/>
                          <a:sym typeface="Verdana"/>
                        </a:rPr>
                        <a:t>Guamo</a:t>
                      </a:r>
                      <a:r>
                        <a:rPr lang="pt-BR" sz="1000" b="0" i="0" u="none" strike="noStrike" cap="none" dirty="0" smtClean="0">
                          <a:solidFill>
                            <a:srgbClr val="000000"/>
                          </a:solidFill>
                          <a:latin typeface="Arial"/>
                          <a:ea typeface="Verdana"/>
                          <a:cs typeface="Verdana"/>
                          <a:sym typeface="Verdana"/>
                        </a:rPr>
                        <a:t>, Herveo, Honda, </a:t>
                      </a:r>
                      <a:r>
                        <a:rPr lang="pt-BR" sz="1000" b="0" i="0" u="none" strike="noStrike" cap="none" dirty="0" err="1" smtClean="0">
                          <a:solidFill>
                            <a:srgbClr val="000000"/>
                          </a:solidFill>
                          <a:latin typeface="Arial"/>
                          <a:ea typeface="Verdana"/>
                          <a:cs typeface="Verdana"/>
                          <a:sym typeface="Verdana"/>
                        </a:rPr>
                        <a:t>Lérida</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Melgar</a:t>
                      </a:r>
                      <a:r>
                        <a:rPr lang="pt-BR" sz="1000" b="0" i="0" u="none" strike="noStrike" cap="none" dirty="0" smtClean="0">
                          <a:solidFill>
                            <a:srgbClr val="000000"/>
                          </a:solidFill>
                          <a:latin typeface="Arial"/>
                          <a:ea typeface="Verdana"/>
                          <a:cs typeface="Verdana"/>
                          <a:sym typeface="Verdana"/>
                        </a:rPr>
                        <a:t>, Prado, </a:t>
                      </a:r>
                      <a:r>
                        <a:rPr lang="pt-BR" sz="1000" b="0" i="0" u="none" strike="noStrike" cap="none" dirty="0" err="1" smtClean="0">
                          <a:solidFill>
                            <a:srgbClr val="000000"/>
                          </a:solidFill>
                          <a:latin typeface="Arial"/>
                          <a:ea typeface="Verdana"/>
                          <a:cs typeface="Verdana"/>
                          <a:sym typeface="Verdana"/>
                        </a:rPr>
                        <a:t>Rovira</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Saldaña</a:t>
                      </a:r>
                      <a:r>
                        <a:rPr lang="pt-BR" sz="1000" b="0" i="0" u="none" strike="noStrike" cap="none" dirty="0" smtClean="0">
                          <a:solidFill>
                            <a:srgbClr val="000000"/>
                          </a:solidFill>
                          <a:latin typeface="Arial"/>
                          <a:ea typeface="Verdana"/>
                          <a:cs typeface="Verdana"/>
                          <a:sym typeface="Verdana"/>
                        </a:rPr>
                        <a:t>, San Sebastián De Mariquita, </a:t>
                      </a:r>
                      <a:r>
                        <a:rPr lang="pt-BR" sz="1000" b="0" i="0" u="none" strike="noStrike" cap="none" dirty="0" err="1" smtClean="0">
                          <a:solidFill>
                            <a:srgbClr val="000000"/>
                          </a:solidFill>
                          <a:latin typeface="Arial"/>
                          <a:ea typeface="Verdana"/>
                          <a:cs typeface="Verdana"/>
                          <a:sym typeface="Verdana"/>
                        </a:rPr>
                        <a:t>Suárez</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Villahermosa</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Villarrica</a:t>
                      </a:r>
                      <a:r>
                        <a:rPr lang="pt-BR" sz="1000" b="0" i="0" u="none" strike="noStrike" cap="none" dirty="0" smtClean="0">
                          <a:solidFill>
                            <a:srgbClr val="000000"/>
                          </a:solidFill>
                          <a:latin typeface="Arial"/>
                          <a:ea typeface="Verdana"/>
                          <a:cs typeface="Verdana"/>
                          <a:sym typeface="Verdana"/>
                        </a:rPr>
                        <a:t>.</a:t>
                      </a:r>
                      <a:endParaRPr lang="pt-BR" sz="970" b="0" i="0" u="none" strike="noStrike" cap="none" dirty="0">
                        <a:solidFill>
                          <a:srgbClr val="000000"/>
                        </a:solidFill>
                        <a:latin typeface="Arial"/>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727374947"/>
                  </a:ext>
                </a:extLst>
              </a:tr>
            </a:tbl>
          </a:graphicData>
        </a:graphic>
      </p:graphicFrame>
      <p:graphicFrame>
        <p:nvGraphicFramePr>
          <p:cNvPr id="145" name="Google Shape;145;p58"/>
          <p:cNvGraphicFramePr/>
          <p:nvPr>
            <p:extLst>
              <p:ext uri="{D42A27DB-BD31-4B8C-83A1-F6EECF244321}">
                <p14:modId xmlns:p14="http://schemas.microsoft.com/office/powerpoint/2010/main" val="4073603816"/>
              </p:ext>
            </p:extLst>
          </p:nvPr>
        </p:nvGraphicFramePr>
        <p:xfrm>
          <a:off x="12743750" y="672005"/>
          <a:ext cx="6426275" cy="2307704"/>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2236153956"/>
                  </a:ext>
                </a:extLst>
              </a:tr>
            </a:tbl>
          </a:graphicData>
        </a:graphic>
      </p:graphicFrame>
      <p:sp>
        <p:nvSpPr>
          <p:cNvPr id="147" name="Google Shape;147;p58"/>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48" name="Google Shape;148;p58"/>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277906" y="1176524"/>
            <a:ext cx="4097321" cy="5457358"/>
          </a:xfrm>
          <a:prstGeom prst="rect">
            <a:avLst/>
          </a:prstGeom>
          <a:noFill/>
          <a:ln>
            <a:noFill/>
          </a:ln>
        </p:spPr>
      </p:pic>
      <p:pic>
        <p:nvPicPr>
          <p:cNvPr id="11" name="Google Shape;137;p24"/>
          <p:cNvPicPr preferRelativeResize="0"/>
          <p:nvPr/>
        </p:nvPicPr>
        <p:blipFill rotWithShape="1">
          <a:blip r:embed="rId5">
            <a:alphaModFix/>
          </a:blip>
          <a:srcRect/>
          <a:stretch/>
        </p:blipFill>
        <p:spPr>
          <a:xfrm>
            <a:off x="4719502" y="3182728"/>
            <a:ext cx="457200" cy="446694"/>
          </a:xfrm>
          <a:prstGeom prst="rect">
            <a:avLst/>
          </a:prstGeom>
          <a:noFill/>
          <a:ln>
            <a:noFill/>
          </a:ln>
        </p:spPr>
      </p:pic>
      <p:pic>
        <p:nvPicPr>
          <p:cNvPr id="2" name="Imagen 1"/>
          <p:cNvPicPr>
            <a:picLocks noChangeAspect="1"/>
          </p:cNvPicPr>
          <p:nvPr/>
        </p:nvPicPr>
        <p:blipFill>
          <a:blip r:embed="rId6"/>
          <a:stretch>
            <a:fillRect/>
          </a:stretch>
        </p:blipFill>
        <p:spPr>
          <a:xfrm>
            <a:off x="12858784" y="3332500"/>
            <a:ext cx="432854" cy="445047"/>
          </a:xfrm>
          <a:prstGeom prst="rect">
            <a:avLst/>
          </a:prstGeom>
        </p:spPr>
      </p:pic>
    </p:spTree>
    <p:extLst>
      <p:ext uri="{BB962C8B-B14F-4D97-AF65-F5344CB8AC3E}">
        <p14:creationId xmlns:p14="http://schemas.microsoft.com/office/powerpoint/2010/main" val="34465287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7" name="Google Shape;157;p59"/>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PACÍFICO</a:t>
            </a:r>
            <a:endParaRPr dirty="0"/>
          </a:p>
        </p:txBody>
      </p:sp>
      <p:pic>
        <p:nvPicPr>
          <p:cNvPr id="158" name="Google Shape;158;p59"/>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1106271" y="1237779"/>
            <a:ext cx="2989183" cy="5073802"/>
          </a:xfrm>
          <a:prstGeom prst="rect">
            <a:avLst/>
          </a:prstGeom>
          <a:noFill/>
          <a:ln>
            <a:noFill/>
          </a:ln>
        </p:spPr>
      </p:pic>
      <p:pic>
        <p:nvPicPr>
          <p:cNvPr id="159" name="Google Shape;159;p59"/>
          <p:cNvPicPr preferRelativeResize="0"/>
          <p:nvPr/>
        </p:nvPicPr>
        <p:blipFill rotWithShape="1">
          <a:blip r:embed="rId5">
            <a:alphaModFix/>
          </a:blip>
          <a:srcRect/>
          <a:stretch/>
        </p:blipFill>
        <p:spPr>
          <a:xfrm>
            <a:off x="14499799" y="4186868"/>
            <a:ext cx="457200" cy="446694"/>
          </a:xfrm>
          <a:prstGeom prst="rect">
            <a:avLst/>
          </a:prstGeom>
          <a:noFill/>
          <a:ln>
            <a:noFill/>
          </a:ln>
        </p:spPr>
      </p:pic>
      <p:pic>
        <p:nvPicPr>
          <p:cNvPr id="163" name="Google Shape;163;p59" descr="Recurso 25.png"/>
          <p:cNvPicPr preferRelativeResize="0"/>
          <p:nvPr/>
        </p:nvPicPr>
        <p:blipFill rotWithShape="1">
          <a:blip r:embed="rId6">
            <a:alphaModFix/>
          </a:blip>
          <a:srcRect/>
          <a:stretch/>
        </p:blipFill>
        <p:spPr>
          <a:xfrm>
            <a:off x="3741738" y="7337519"/>
            <a:ext cx="432711" cy="446694"/>
          </a:xfrm>
          <a:prstGeom prst="rect">
            <a:avLst/>
          </a:prstGeom>
          <a:noFill/>
          <a:ln>
            <a:noFill/>
          </a:ln>
        </p:spPr>
      </p:pic>
      <p:pic>
        <p:nvPicPr>
          <p:cNvPr id="10" name="Google Shape;185;p61"/>
          <p:cNvPicPr preferRelativeResize="0"/>
          <p:nvPr/>
        </p:nvPicPr>
        <p:blipFill rotWithShape="1">
          <a:blip r:embed="rId7">
            <a:alphaModFix/>
          </a:blip>
          <a:srcRect/>
          <a:stretch/>
        </p:blipFill>
        <p:spPr>
          <a:xfrm>
            <a:off x="12308730" y="1695978"/>
            <a:ext cx="3694496" cy="1042506"/>
          </a:xfrm>
          <a:prstGeom prst="rect">
            <a:avLst/>
          </a:prstGeom>
          <a:noFill/>
          <a:ln>
            <a:noFill/>
          </a:ln>
        </p:spPr>
      </p:pic>
      <p:pic>
        <p:nvPicPr>
          <p:cNvPr id="2" name="Imagen 1"/>
          <p:cNvPicPr>
            <a:picLocks noChangeAspect="1"/>
          </p:cNvPicPr>
          <p:nvPr/>
        </p:nvPicPr>
        <p:blipFill>
          <a:blip r:embed="rId8"/>
          <a:stretch>
            <a:fillRect/>
          </a:stretch>
        </p:blipFill>
        <p:spPr>
          <a:xfrm>
            <a:off x="4743072" y="2605252"/>
            <a:ext cx="432854" cy="445047"/>
          </a:xfrm>
          <a:prstGeom prst="rect">
            <a:avLst/>
          </a:prstGeom>
        </p:spPr>
      </p:pic>
      <p:graphicFrame>
        <p:nvGraphicFramePr>
          <p:cNvPr id="13" name="Google Shape;146;p58"/>
          <p:cNvGraphicFramePr/>
          <p:nvPr>
            <p:extLst>
              <p:ext uri="{D42A27DB-BD31-4B8C-83A1-F6EECF244321}">
                <p14:modId xmlns:p14="http://schemas.microsoft.com/office/powerpoint/2010/main" val="23656128"/>
              </p:ext>
            </p:extLst>
          </p:nvPr>
        </p:nvGraphicFramePr>
        <p:xfrm>
          <a:off x="4568599" y="1695978"/>
          <a:ext cx="6746479" cy="3874581"/>
        </p:xfrm>
        <a:graphic>
          <a:graphicData uri="http://schemas.openxmlformats.org/drawingml/2006/table">
            <a:tbl>
              <a:tblPr>
                <a:noFill/>
                <a:tableStyleId>{C3B7D27D-7022-48AE-870B-97DEDC28B86A}</a:tableStyleId>
              </a:tblPr>
              <a:tblGrid>
                <a:gridCol w="831454">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1468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212193">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Arial"/>
                          <a:ea typeface="Verdana"/>
                          <a:cs typeface="Verdana"/>
                          <a:sym typeface="Verdana"/>
                        </a:rPr>
                        <a:t>VALLE DEL CAUCA : Ulloa.</a:t>
                      </a: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r h="1117844">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CHOCÓ : Acandí.</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VALLE DEL CAUCA : Cartago, La Victoria, Obando.</a:t>
                      </a: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785614030"/>
                  </a:ext>
                </a:extLst>
              </a:tr>
              <a:tr h="1117844">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CHOCÓ : Bagadó, Unguía.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VALLE DEL CAUCA : </a:t>
                      </a:r>
                      <a:r>
                        <a:rPr lang="es-MX" sz="1000" b="0" i="0" u="none" strike="noStrike" cap="none" dirty="0" err="1" smtClean="0">
                          <a:solidFill>
                            <a:srgbClr val="000000"/>
                          </a:solidFill>
                          <a:latin typeface="+mn-lt"/>
                          <a:ea typeface="Verdana"/>
                          <a:cs typeface="Verdana"/>
                          <a:sym typeface="Verdana"/>
                        </a:rPr>
                        <a:t>Dagua</a:t>
                      </a:r>
                      <a:r>
                        <a:rPr lang="es-MX" sz="1000" b="0" i="0" u="none" strike="noStrike" cap="none" dirty="0" smtClean="0">
                          <a:solidFill>
                            <a:srgbClr val="000000"/>
                          </a:solidFill>
                          <a:latin typeface="+mn-lt"/>
                          <a:ea typeface="Verdana"/>
                          <a:cs typeface="Verdana"/>
                          <a:sym typeface="Verdana"/>
                        </a:rPr>
                        <a:t>, Florida, Pradera, Toro.</a:t>
                      </a:r>
                      <a:endParaRPr lang="es-CO" sz="1000" b="0" i="0" u="none" strike="noStrike" cap="none" dirty="0" smtClean="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488046969"/>
                  </a:ext>
                </a:extLst>
              </a:tr>
            </a:tbl>
          </a:graphicData>
        </a:graphic>
      </p:graphicFrame>
      <p:pic>
        <p:nvPicPr>
          <p:cNvPr id="15" name="Google Shape;150;p58"/>
          <p:cNvPicPr preferRelativeResize="0"/>
          <p:nvPr/>
        </p:nvPicPr>
        <p:blipFill rotWithShape="1">
          <a:blip r:embed="rId9">
            <a:alphaModFix/>
          </a:blip>
          <a:srcRect/>
          <a:stretch/>
        </p:blipFill>
        <p:spPr>
          <a:xfrm>
            <a:off x="4760110" y="3692623"/>
            <a:ext cx="451143" cy="445047"/>
          </a:xfrm>
          <a:prstGeom prst="rect">
            <a:avLst/>
          </a:prstGeom>
          <a:noFill/>
          <a:ln>
            <a:noFill/>
          </a:ln>
        </p:spPr>
      </p:pic>
      <p:pic>
        <p:nvPicPr>
          <p:cNvPr id="16" name="Google Shape;137;p24"/>
          <p:cNvPicPr preferRelativeResize="0"/>
          <p:nvPr/>
        </p:nvPicPr>
        <p:blipFill rotWithShape="1">
          <a:blip r:embed="rId5">
            <a:alphaModFix/>
          </a:blip>
          <a:srcRect/>
          <a:stretch/>
        </p:blipFill>
        <p:spPr>
          <a:xfrm>
            <a:off x="4743072" y="4779995"/>
            <a:ext cx="457200" cy="446694"/>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graphicFrame>
        <p:nvGraphicFramePr>
          <p:cNvPr id="12" name="Google Shape;146;p58"/>
          <p:cNvGraphicFramePr/>
          <p:nvPr>
            <p:extLst>
              <p:ext uri="{D42A27DB-BD31-4B8C-83A1-F6EECF244321}">
                <p14:modId xmlns:p14="http://schemas.microsoft.com/office/powerpoint/2010/main" val="3621895310"/>
              </p:ext>
            </p:extLst>
          </p:nvPr>
        </p:nvGraphicFramePr>
        <p:xfrm>
          <a:off x="5345167" y="1718598"/>
          <a:ext cx="6746479" cy="4155888"/>
        </p:xfrm>
        <a:graphic>
          <a:graphicData uri="http://schemas.openxmlformats.org/drawingml/2006/table">
            <a:tbl>
              <a:tblPr>
                <a:noFill/>
                <a:tableStyleId>{C3B7D27D-7022-48AE-870B-97DEDC28B86A}</a:tableStyleId>
              </a:tblPr>
              <a:tblGrid>
                <a:gridCol w="831454">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1468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451452">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mn-lt"/>
                          <a:ea typeface="Verdana"/>
                          <a:cs typeface="Verdana"/>
                          <a:sym typeface="Arial"/>
                        </a:rPr>
                        <a:t>ARAUCA : Arauca, Cravo Norte, Fortul, Puerto Rondón, Saravena, Tame.</a:t>
                      </a:r>
                    </a:p>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mn-lt"/>
                          <a:ea typeface="Verdana"/>
                          <a:cs typeface="Verdana"/>
                          <a:sym typeface="Arial"/>
                        </a:rPr>
                        <a:t>CASANARE : Aguazul, Chámeza, Hato Corozal, Maní, Nunchía, Orocué, Paz De Ariporo, Sabanalarga, San Luis De Palenque, Tauramena, Trinidad, Yopal.</a:t>
                      </a:r>
                    </a:p>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mn-lt"/>
                          <a:ea typeface="Verdana"/>
                          <a:cs typeface="Verdana"/>
                          <a:sym typeface="Arial"/>
                        </a:rPr>
                        <a:t>META : Acacías, Barranca De Upía, Cabuyaro, Cumaral, El Calvario, El Castillo, Fuente De Oro, Granada, Lejanías, Mesetas, Puerto Gaitán, Puerto Lleras, Puerto López, Puerto Rico, Restrepo, San Carlos De Guaroa, San Juan De Arama, San Juanito, San Martín, Uribe, Villavicencio, Vistahermosa.</a:t>
                      </a:r>
                    </a:p>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mn-lt"/>
                          <a:ea typeface="Verdana"/>
                          <a:cs typeface="Verdana"/>
                          <a:sym typeface="Arial"/>
                        </a:rPr>
                        <a:t>VICHADA : Cumaribo, La Primavera, Puerto Carreño, Santa Rosalía.</a:t>
                      </a:r>
                      <a:endParaRPr lang="es-CO" sz="1000" b="0" i="0" u="none" strike="noStrike" cap="none" dirty="0" smtClean="0">
                        <a:solidFill>
                          <a:srgbClr val="000000"/>
                        </a:solidFill>
                        <a:latin typeface="Arial"/>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r h="1117844">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ARAUCA : Arauquita.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CASANARE : Monterrey, Pore, Recetor, Villanueva.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META : Castilla La Nueva, La Macarena, Mapiripán.</a:t>
                      </a:r>
                      <a:endParaRPr lang="es-CO" sz="1000" b="0" i="0" u="none" strike="noStrike" cap="none" dirty="0" smtClean="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785614030"/>
                  </a:ext>
                </a:extLst>
              </a:tr>
              <a:tr h="1117844">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it-IT" sz="1000" b="0" i="0" u="none" strike="noStrike" cap="none" dirty="0" smtClean="0">
                          <a:solidFill>
                            <a:srgbClr val="000000"/>
                          </a:solidFill>
                          <a:latin typeface="+mn-lt"/>
                          <a:ea typeface="Verdana"/>
                          <a:cs typeface="Verdana"/>
                          <a:sym typeface="Verdana"/>
                        </a:rPr>
                        <a:t>CASANARE : La Salina, Támara.</a:t>
                      </a:r>
                    </a:p>
                    <a:p>
                      <a:pPr marL="0" marR="0" lvl="0" indent="0" algn="just" rtl="0">
                        <a:spcBef>
                          <a:spcPts val="0"/>
                        </a:spcBef>
                        <a:spcAft>
                          <a:spcPts val="0"/>
                        </a:spcAft>
                        <a:buNone/>
                      </a:pPr>
                      <a:r>
                        <a:rPr lang="it-IT" sz="1000" b="0" i="0" u="none" strike="noStrike" cap="none" dirty="0" smtClean="0">
                          <a:solidFill>
                            <a:srgbClr val="000000"/>
                          </a:solidFill>
                          <a:latin typeface="+mn-lt"/>
                          <a:ea typeface="Verdana"/>
                          <a:cs typeface="Verdana"/>
                          <a:sym typeface="Verdana"/>
                        </a:rPr>
                        <a:t>META : Guamal.</a:t>
                      </a:r>
                      <a:endParaRPr lang="es-CO" sz="1000" b="0" i="0" u="none" strike="noStrike" cap="none" dirty="0" smtClean="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488046969"/>
                  </a:ext>
                </a:extLst>
              </a:tr>
            </a:tbl>
          </a:graphicData>
        </a:graphic>
      </p:graphicFrame>
      <p:sp>
        <p:nvSpPr>
          <p:cNvPr id="169" name="Google Shape;169;p60"/>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ORINOQUÍA</a:t>
            </a:r>
            <a:endParaRPr dirty="0"/>
          </a:p>
        </p:txBody>
      </p:sp>
      <p:pic>
        <p:nvPicPr>
          <p:cNvPr id="170" name="Google Shape;170;p60"/>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471389" y="1445709"/>
            <a:ext cx="4650200" cy="4860680"/>
          </a:xfrm>
          <a:prstGeom prst="rect">
            <a:avLst/>
          </a:prstGeom>
          <a:noFill/>
          <a:ln>
            <a:noFill/>
          </a:ln>
        </p:spPr>
      </p:pic>
      <p:pic>
        <p:nvPicPr>
          <p:cNvPr id="174" name="Google Shape;174;p60"/>
          <p:cNvPicPr preferRelativeResize="0"/>
          <p:nvPr/>
        </p:nvPicPr>
        <p:blipFill rotWithShape="1">
          <a:blip r:embed="rId5">
            <a:alphaModFix/>
          </a:blip>
          <a:srcRect/>
          <a:stretch/>
        </p:blipFill>
        <p:spPr>
          <a:xfrm>
            <a:off x="13027286" y="958056"/>
            <a:ext cx="3694496" cy="1042506"/>
          </a:xfrm>
          <a:prstGeom prst="rect">
            <a:avLst/>
          </a:prstGeom>
          <a:noFill/>
          <a:ln>
            <a:noFill/>
          </a:ln>
        </p:spPr>
      </p:pic>
      <p:pic>
        <p:nvPicPr>
          <p:cNvPr id="11" name="Imagen 10"/>
          <p:cNvPicPr>
            <a:picLocks noChangeAspect="1"/>
          </p:cNvPicPr>
          <p:nvPr/>
        </p:nvPicPr>
        <p:blipFill>
          <a:blip r:embed="rId6"/>
          <a:stretch>
            <a:fillRect/>
          </a:stretch>
        </p:blipFill>
        <p:spPr>
          <a:xfrm>
            <a:off x="5481476" y="2681022"/>
            <a:ext cx="432854" cy="445047"/>
          </a:xfrm>
          <a:prstGeom prst="rect">
            <a:avLst/>
          </a:prstGeom>
        </p:spPr>
      </p:pic>
      <p:pic>
        <p:nvPicPr>
          <p:cNvPr id="9" name="Google Shape;185;p61"/>
          <p:cNvPicPr preferRelativeResize="0"/>
          <p:nvPr/>
        </p:nvPicPr>
        <p:blipFill rotWithShape="1">
          <a:blip r:embed="rId5">
            <a:alphaModFix/>
          </a:blip>
          <a:srcRect/>
          <a:stretch/>
        </p:blipFill>
        <p:spPr>
          <a:xfrm>
            <a:off x="13243713" y="3852165"/>
            <a:ext cx="3694496" cy="1042506"/>
          </a:xfrm>
          <a:prstGeom prst="rect">
            <a:avLst/>
          </a:prstGeom>
          <a:noFill/>
          <a:ln>
            <a:noFill/>
          </a:ln>
        </p:spPr>
      </p:pic>
      <p:pic>
        <p:nvPicPr>
          <p:cNvPr id="13" name="Google Shape;150;p58"/>
          <p:cNvPicPr preferRelativeResize="0"/>
          <p:nvPr/>
        </p:nvPicPr>
        <p:blipFill rotWithShape="1">
          <a:blip r:embed="rId7">
            <a:alphaModFix/>
          </a:blip>
          <a:srcRect/>
          <a:stretch/>
        </p:blipFill>
        <p:spPr>
          <a:xfrm>
            <a:off x="5494450" y="3928371"/>
            <a:ext cx="451143" cy="445047"/>
          </a:xfrm>
          <a:prstGeom prst="rect">
            <a:avLst/>
          </a:prstGeom>
          <a:noFill/>
          <a:ln>
            <a:noFill/>
          </a:ln>
        </p:spPr>
      </p:pic>
      <p:pic>
        <p:nvPicPr>
          <p:cNvPr id="10" name="Google Shape;137;p24"/>
          <p:cNvPicPr preferRelativeResize="0"/>
          <p:nvPr/>
        </p:nvPicPr>
        <p:blipFill rotWithShape="1">
          <a:blip r:embed="rId8">
            <a:alphaModFix/>
          </a:blip>
          <a:srcRect/>
          <a:stretch/>
        </p:blipFill>
        <p:spPr>
          <a:xfrm>
            <a:off x="5481476" y="5111671"/>
            <a:ext cx="457200" cy="446694"/>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iseño personalizado">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2600</TotalTime>
  <Words>2605</Words>
  <Application>Microsoft Office PowerPoint</Application>
  <PresentationFormat>Panorámica</PresentationFormat>
  <Paragraphs>142</Paragraphs>
  <Slides>12</Slides>
  <Notes>12</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12</vt:i4>
      </vt:variant>
    </vt:vector>
  </HeadingPairs>
  <TitlesOfParts>
    <vt:vector size="19" baseType="lpstr">
      <vt:lpstr>Verdana</vt:lpstr>
      <vt:lpstr>Helvetica Neue</vt:lpstr>
      <vt:lpstr>Arial Narrow</vt:lpstr>
      <vt:lpstr>Arial</vt:lpstr>
      <vt:lpstr>Arial Black</vt:lpstr>
      <vt:lpstr>Calibri</vt:lpstr>
      <vt:lpstr>Diseño personalizado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CONSULTA SIPROT</dc:creator>
  <cp:lastModifiedBy>Incendios Observador</cp:lastModifiedBy>
  <cp:revision>263</cp:revision>
  <cp:lastPrinted>2024-01-12T21:20:58Z</cp:lastPrinted>
  <dcterms:created xsi:type="dcterms:W3CDTF">2022-10-19T17:32:46Z</dcterms:created>
  <dcterms:modified xsi:type="dcterms:W3CDTF">2024-01-17T20:23:32Z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2022-10-18T00:00:00Z</vt:filetime>
  </property>
  <property fmtid="{D5CDD505-2E9C-101B-9397-08002B2CF9AE}" pid="3" name="Creator">
    <vt:lpwstr>Microsoft® PowerPoint® 2013</vt:lpwstr>
  </property>
  <property fmtid="{D5CDD505-2E9C-101B-9397-08002B2CF9AE}" pid="4" name="LastSaved">
    <vt:filetime>2022-10-19T00:00:00Z</vt:filetime>
  </property>
</Properties>
</file>