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71" r:id="rId6"/>
    <p:sldId id="260" r:id="rId7"/>
    <p:sldId id="270" r:id="rId8"/>
    <p:sldId id="269" r:id="rId9"/>
    <p:sldId id="261" r:id="rId10"/>
    <p:sldId id="262" r:id="rId11"/>
    <p:sldId id="263" r:id="rId12"/>
    <p:sldId id="264" r:id="rId13"/>
    <p:sldId id="265" r:id="rId14"/>
  </p:sldIdLst>
  <p:sldSz cx="12192000" cy="6858000"/>
  <p:notesSz cx="12192000" cy="6858000"/>
  <p:embeddedFontLst>
    <p:embeddedFont>
      <p:font typeface="Arial Narrow" panose="020B0606020202030204" pitchFamily="34" charset="0"/>
      <p:regular r:id="rId16"/>
      <p:bold r:id="rId17"/>
      <p:italic r:id="rId18"/>
      <p:boldItalic r:id="rId19"/>
    </p:embeddedFont>
    <p:embeddedFont>
      <p:font typeface="Helvetica Neue" panose="020B0604020202020204" charset="0"/>
      <p:regular r:id="rId20"/>
      <p:bold r:id="rId21"/>
      <p:italic r:id="rId22"/>
      <p:boldItalic r:id="rId23"/>
    </p:embeddedFont>
    <p:embeddedFont>
      <p:font typeface="Arial Black" panose="020B0A04020102020204" pitchFamily="34" charset="0"/>
      <p:regular r:id="rId24"/>
      <p:bold r:id="rId25"/>
    </p:embeddedFont>
    <p:embeddedFont>
      <p:font typeface="Calibri" panose="020F0502020204030204" pitchFamily="34" charset="0"/>
      <p:regular r:id="rId26"/>
      <p:bold r:id="rId27"/>
      <p:italic r:id="rId28"/>
      <p:boldItalic r:id="rId29"/>
    </p:embeddedFont>
    <p:embeddedFont>
      <p:font typeface="Verdana" panose="020B060403050404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dBmSMNS8FRpGjo0RIRugI/GyYX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B7D27D-7022-48AE-870B-97DEDC28B86A}">
  <a:tblStyle styleId="{C3B7D27D-7022-48AE-870B-97DEDC28B86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8229C89-3208-43F4-AF60-3C30160D25F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2" autoAdjust="0"/>
    <p:restoredTop sz="94660"/>
  </p:normalViewPr>
  <p:slideViewPr>
    <p:cSldViewPr snapToGrid="0">
      <p:cViewPr varScale="1">
        <p:scale>
          <a:sx n="81" d="100"/>
          <a:sy n="81" d="100"/>
        </p:scale>
        <p:origin x="96" y="474"/>
      </p:cViewPr>
      <p:guideLst>
        <p:guide orient="horz" pos="2880"/>
        <p:guide pos="21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21" Type="http://schemas.openxmlformats.org/officeDocument/2006/relationships/font" Target="fonts/font6.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p6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6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6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6" name="Google Shape;196;p2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7750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5775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6705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9: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4" name="Google Shape;15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chemeClr val="lt1"/>
                </a:solidFill>
                <a:latin typeface="Helvetica Neue"/>
                <a:ea typeface="Helvetica Neue"/>
                <a:cs typeface="Helvetica Neue"/>
                <a:sym typeface="Helvetica Neue"/>
              </a:rPr>
              <a:t>www.ideam.gov.co</a:t>
            </a:r>
            <a:endParaRPr dirty="0"/>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4.jpe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file:///O:\Mi%20unidad\OSPA\01.%20Tematicas\04.%20Incendios\01.%20Productos\postmodelo_icv\temporales\iorinoquia.jpg"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5.jpe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amazonia.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torta_regiones_icv.jpg"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O:\Mi%20unidad\OSPA\01.%20Tematicas\04.%20Incendios\01.%20Productos\postmodelo_icv\temporales\orange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O:\Mi%20unidad\OSPA\01.%20Tematicas\04.%20Incendios\01.%20Productos\postmodelo_icv\temporales\icolombia.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O:\Mi%20unidad\OSPA\01.%20Tematicas\04.%20Incendios\01.%20Productos\postmodelo_icv\temporales\red_icv.jpg" TargetMode="External"/><Relationship Id="rId4" Type="http://schemas.openxmlformats.org/officeDocument/2006/relationships/image" Target="file:///O:\Mi%20unidad\OSPA\01.%20Tematicas\04.%20Incendios\01.%20Productos\postmodelo_icv\temporales\yellow_icv.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O:\Mi%20unidad\OSPA\01.%20Tematicas\04.%20Incendios\01.%20Productos\postmodelo_icv\temporales\icaribe.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file:///O:\Mi%20unidad\OSPA\01.%20Tematicas\04.%20Incendios\01.%20Productos\postmodelo_icv\temporales\iandina.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jpe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file:///O:\Mi%20unidad\OSPA\01.%20Tematicas\04.%20Incendios\01.%20Productos\postmodelo_icv\temporales\ipacifico.jpg" TargetMode="External"/><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000" b="1" i="0" u="none" strike="noStrike" cap="none" dirty="0">
                <a:solidFill>
                  <a:srgbClr val="C00000"/>
                </a:solidFill>
                <a:latin typeface="Verdana"/>
                <a:ea typeface="Verdana"/>
                <a:cs typeface="Verdana"/>
                <a:sym typeface="Verdana"/>
              </a:rPr>
              <a:t>Boletín No.</a:t>
            </a:r>
            <a:endParaRPr sz="2000" b="1" i="0" u="none" strike="noStrike" cap="none" dirty="0">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400" b="1" dirty="0" smtClean="0">
                <a:solidFill>
                  <a:schemeClr val="lt1"/>
                </a:solidFill>
                <a:latin typeface="Verdana"/>
                <a:ea typeface="Verdana"/>
                <a:cs typeface="Verdana"/>
                <a:sym typeface="Verdana"/>
              </a:rPr>
              <a:t>020</a:t>
            </a: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793F"/>
                </a:solidFill>
                <a:latin typeface="Verdana"/>
                <a:ea typeface="Verdana"/>
                <a:cs typeface="Verdana"/>
                <a:sym typeface="Verdana"/>
              </a:rPr>
              <a:t>PARA PREPARARSE </a:t>
            </a:r>
            <a:r>
              <a:rPr lang="es-MX" sz="800" b="0" i="0" u="none" strike="noStrike" cap="none" dirty="0">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dirty="0">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BB3F"/>
                </a:solidFill>
                <a:latin typeface="Verdana"/>
                <a:ea typeface="Verdana"/>
                <a:cs typeface="Verdana"/>
                <a:sym typeface="Verdana"/>
              </a:rPr>
              <a:t>PARA  INFORMARSE  </a:t>
            </a:r>
            <a:r>
              <a:rPr lang="es-MX" sz="800" b="0" i="0" u="none" strike="noStrike" cap="none" dirty="0">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dirty="0">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92D050"/>
                </a:solidFill>
                <a:latin typeface="Verdana"/>
                <a:ea typeface="Verdana"/>
                <a:cs typeface="Verdana"/>
                <a:sym typeface="Verdana"/>
              </a:rPr>
              <a:t>CONDICIONES NORMALES </a:t>
            </a:r>
            <a:r>
              <a:rPr lang="es-MX" sz="800" b="0" i="0" u="none" strike="noStrike" cap="none" dirty="0">
                <a:solidFill>
                  <a:srgbClr val="171616"/>
                </a:solidFill>
                <a:latin typeface="Verdana"/>
                <a:ea typeface="Verdana"/>
                <a:cs typeface="Verdana"/>
                <a:sym typeface="Verdana"/>
              </a:rPr>
              <a:t>La información que se suministra se encuentra dentro de los rangos normales.</a:t>
            </a:r>
            <a:endParaRPr sz="800" b="0" i="0" u="none" strike="noStrike" cap="none" dirty="0">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r>
              <a:rPr lang="es-MX" sz="1100" b="1" i="0" u="none" strike="noStrike" cap="none" dirty="0" smtClean="0">
                <a:solidFill>
                  <a:srgbClr val="800000"/>
                </a:solidFill>
                <a:latin typeface="Calibri"/>
                <a:ea typeface="Calibri"/>
                <a:cs typeface="Calibri"/>
                <a:sym typeface="Calibri"/>
              </a:rPr>
              <a:t>20 de enero de 2024</a:t>
            </a:r>
            <a:r>
              <a:rPr lang="es-MX" sz="1100" b="1" dirty="0" smtClean="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 18:00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21</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dirty="0" smtClean="0">
                <a:solidFill>
                  <a:srgbClr val="800000"/>
                </a:solidFill>
                <a:latin typeface="Calibri"/>
                <a:ea typeface="Calibri"/>
                <a:cs typeface="Calibri"/>
                <a:sym typeface="Calibri"/>
              </a:rPr>
              <a:t>enero</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2024 </a:t>
            </a:r>
            <a:r>
              <a:rPr lang="es-MX" sz="1100" b="1" i="0" u="none" strike="noStrike" cap="none" dirty="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4159612521"/>
              </p:ext>
            </p:extLst>
          </p:nvPr>
        </p:nvGraphicFramePr>
        <p:xfrm>
          <a:off x="5345167" y="1718598"/>
          <a:ext cx="6746479" cy="4377401"/>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44">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57310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ARAUCA : Arauca, Arauquita, Cravo Norte, Fortul, Puerto Rondón, Saravena, Tame.</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CASANARE : Aguazul, Chámeza, Hato Corozal, Maní, Monterrey, Nunchía, Orocué, Paz De Ariporo, Pore, Sabanalarga, San Luis De Palenque, Tauramena, Trinidad, Villanueva, Yopal.</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META : Acacías, Barranca De Upía, Cabuyaro, Cumaral, El Calvario, El Castillo, Fuente De Oro, Granada, La Macarena, Lejanías, Mapiripán, Mesetas, Puerto Gaitán, Puerto Lleras, Puerto López, San Carlos De Guaroa, San Juan De Arama, San Juanito, San Martín, Uribe, Villavicencio, Vistahermosa.</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VICHADA : Cumaribo, La Primavera, Puerto Carreño, Santa Rosalía.</a:t>
                      </a:r>
                      <a:endParaRPr lang="es-CO" sz="1000" b="0" i="0" u="none" strike="noStrike" cap="none" dirty="0" smtClean="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17742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CASANARE : La Salina, Recetor, </a:t>
                      </a:r>
                      <a:r>
                        <a:rPr lang="es-MX" sz="1000" b="0" i="0" u="none" strike="noStrike" cap="none" dirty="0" err="1" smtClean="0">
                          <a:solidFill>
                            <a:srgbClr val="000000"/>
                          </a:solidFill>
                          <a:latin typeface="+mn-lt"/>
                          <a:ea typeface="Verdana"/>
                          <a:cs typeface="Verdana"/>
                          <a:sym typeface="Verdana"/>
                        </a:rPr>
                        <a:t>Sácama</a:t>
                      </a:r>
                      <a:r>
                        <a:rPr lang="es-MX" sz="1000" b="0" i="0" u="none" strike="noStrike" cap="none" dirty="0" smtClean="0">
                          <a:solidFill>
                            <a:srgbClr val="000000"/>
                          </a:solidFill>
                          <a:latin typeface="+mn-lt"/>
                          <a:ea typeface="Verdana"/>
                          <a:cs typeface="Verdana"/>
                          <a:sym typeface="Verdana"/>
                        </a:rPr>
                        <a:t>, Támara.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META : Cubarral, El Dorado, Guamal, Puerto Concordia, Puerto Rico, Restrepo.</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17742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it-IT" sz="1000" b="0" i="0" u="none" strike="noStrike" cap="none" dirty="0" smtClean="0">
                          <a:solidFill>
                            <a:srgbClr val="000000"/>
                          </a:solidFill>
                          <a:latin typeface="+mn-lt"/>
                          <a:ea typeface="Verdana"/>
                          <a:cs typeface="Verdana"/>
                          <a:sym typeface="Verdana"/>
                        </a:rPr>
                        <a:t>META : Castilla La Nueva.</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488046969"/>
                  </a:ext>
                </a:extLst>
              </a:tr>
            </a:tbl>
          </a:graphicData>
        </a:graphic>
      </p:graphicFrame>
      <p:sp>
        <p:nvSpPr>
          <p:cNvPr id="169" name="Google Shape;169;p60"/>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ORINOQUÍA</a:t>
            </a:r>
            <a:endParaRPr dirty="0"/>
          </a:p>
        </p:txBody>
      </p:sp>
      <p:pic>
        <p:nvPicPr>
          <p:cNvPr id="170" name="Google Shape;170;p60"/>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71389" y="1445709"/>
            <a:ext cx="4650200" cy="4860680"/>
          </a:xfrm>
          <a:prstGeom prst="rect">
            <a:avLst/>
          </a:prstGeom>
          <a:noFill/>
          <a:ln>
            <a:noFill/>
          </a:ln>
        </p:spPr>
      </p:pic>
      <p:pic>
        <p:nvPicPr>
          <p:cNvPr id="174" name="Google Shape;174;p60"/>
          <p:cNvPicPr preferRelativeResize="0"/>
          <p:nvPr/>
        </p:nvPicPr>
        <p:blipFill rotWithShape="1">
          <a:blip r:embed="rId5">
            <a:alphaModFix/>
          </a:blip>
          <a:srcRect/>
          <a:stretch/>
        </p:blipFill>
        <p:spPr>
          <a:xfrm>
            <a:off x="13027286" y="958056"/>
            <a:ext cx="3694496" cy="1042506"/>
          </a:xfrm>
          <a:prstGeom prst="rect">
            <a:avLst/>
          </a:prstGeom>
          <a:noFill/>
          <a:ln>
            <a:noFill/>
          </a:ln>
        </p:spPr>
      </p:pic>
      <p:pic>
        <p:nvPicPr>
          <p:cNvPr id="11" name="Imagen 10"/>
          <p:cNvPicPr>
            <a:picLocks noChangeAspect="1"/>
          </p:cNvPicPr>
          <p:nvPr/>
        </p:nvPicPr>
        <p:blipFill>
          <a:blip r:embed="rId6"/>
          <a:stretch>
            <a:fillRect/>
          </a:stretch>
        </p:blipFill>
        <p:spPr>
          <a:xfrm>
            <a:off x="5481476" y="2681022"/>
            <a:ext cx="432854" cy="445047"/>
          </a:xfrm>
          <a:prstGeom prst="rect">
            <a:avLst/>
          </a:prstGeom>
        </p:spPr>
      </p:pic>
      <p:pic>
        <p:nvPicPr>
          <p:cNvPr id="9" name="Google Shape;185;p61"/>
          <p:cNvPicPr preferRelativeResize="0"/>
          <p:nvPr/>
        </p:nvPicPr>
        <p:blipFill rotWithShape="1">
          <a:blip r:embed="rId5">
            <a:alphaModFix/>
          </a:blip>
          <a:srcRect/>
          <a:stretch/>
        </p:blipFill>
        <p:spPr>
          <a:xfrm>
            <a:off x="13243713" y="3852165"/>
            <a:ext cx="3694496" cy="1042506"/>
          </a:xfrm>
          <a:prstGeom prst="rect">
            <a:avLst/>
          </a:prstGeom>
          <a:noFill/>
          <a:ln>
            <a:noFill/>
          </a:ln>
        </p:spPr>
      </p:pic>
      <p:pic>
        <p:nvPicPr>
          <p:cNvPr id="13" name="Google Shape;150;p58"/>
          <p:cNvPicPr preferRelativeResize="0"/>
          <p:nvPr/>
        </p:nvPicPr>
        <p:blipFill rotWithShape="1">
          <a:blip r:embed="rId7">
            <a:alphaModFix/>
          </a:blip>
          <a:srcRect/>
          <a:stretch/>
        </p:blipFill>
        <p:spPr>
          <a:xfrm>
            <a:off x="5494450" y="3928371"/>
            <a:ext cx="451143" cy="445047"/>
          </a:xfrm>
          <a:prstGeom prst="rect">
            <a:avLst/>
          </a:prstGeom>
          <a:noFill/>
          <a:ln>
            <a:noFill/>
          </a:ln>
        </p:spPr>
      </p:pic>
      <p:pic>
        <p:nvPicPr>
          <p:cNvPr id="10" name="Google Shape;137;p24"/>
          <p:cNvPicPr preferRelativeResize="0"/>
          <p:nvPr/>
        </p:nvPicPr>
        <p:blipFill rotWithShape="1">
          <a:blip r:embed="rId8">
            <a:alphaModFix/>
          </a:blip>
          <a:srcRect/>
          <a:stretch/>
        </p:blipFill>
        <p:spPr>
          <a:xfrm>
            <a:off x="5494450" y="5335842"/>
            <a:ext cx="457200" cy="446694"/>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2523358164"/>
              </p:ext>
            </p:extLst>
          </p:nvPr>
        </p:nvGraphicFramePr>
        <p:xfrm>
          <a:off x="5419661" y="1480456"/>
          <a:ext cx="6300943" cy="3822262"/>
        </p:xfrm>
        <a:graphic>
          <a:graphicData uri="http://schemas.openxmlformats.org/drawingml/2006/table">
            <a:tbl>
              <a:tblPr>
                <a:noFill/>
                <a:tableStyleId>{C3B7D27D-7022-48AE-870B-97DEDC28B86A}</a:tableStyleId>
              </a:tblPr>
              <a:tblGrid>
                <a:gridCol w="839864">
                  <a:extLst>
                    <a:ext uri="{9D8B030D-6E8A-4147-A177-3AD203B41FA5}">
                      <a16:colId xmlns:a16="http://schemas.microsoft.com/office/drawing/2014/main" val="20000"/>
                    </a:ext>
                  </a:extLst>
                </a:gridCol>
                <a:gridCol w="5461079">
                  <a:extLst>
                    <a:ext uri="{9D8B030D-6E8A-4147-A177-3AD203B41FA5}">
                      <a16:colId xmlns:a16="http://schemas.microsoft.com/office/drawing/2014/main" val="20001"/>
                    </a:ext>
                  </a:extLst>
                </a:gridCol>
              </a:tblGrid>
              <a:tr h="72970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3367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San Vicente Del Caguán.</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88750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Barrancominas, Cacahual, Inírida.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Miraflores,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935287167"/>
                  </a:ext>
                </a:extLst>
              </a:tr>
              <a:tr h="1071377">
                <a:tc>
                  <a:txBody>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Barrancominas, Cacahual, Inírida.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3" name="Google Shape;146;p58"/>
          <p:cNvGraphicFramePr/>
          <p:nvPr>
            <p:extLst>
              <p:ext uri="{D42A27DB-BD31-4B8C-83A1-F6EECF244321}">
                <p14:modId xmlns:p14="http://schemas.microsoft.com/office/powerpoint/2010/main" val="3707308787"/>
              </p:ext>
            </p:extLst>
          </p:nvPr>
        </p:nvGraphicFramePr>
        <p:xfrm>
          <a:off x="12836461" y="5476214"/>
          <a:ext cx="6426275" cy="2509188"/>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1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738991886"/>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AMAZONAS : La Chorrera.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Solano, Valparaíso.</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Inírida.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Miraflores,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0" name="Google Shape;180;p61"/>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AMAZONIA</a:t>
            </a:r>
            <a:endParaRPr dirty="0"/>
          </a:p>
        </p:txBody>
      </p:sp>
      <p:pic>
        <p:nvPicPr>
          <p:cNvPr id="181" name="Google Shape;181;p61"/>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96113" y="1371599"/>
            <a:ext cx="4665619" cy="4876796"/>
          </a:xfrm>
          <a:prstGeom prst="rect">
            <a:avLst/>
          </a:prstGeom>
          <a:noFill/>
          <a:ln>
            <a:noFill/>
          </a:ln>
        </p:spPr>
      </p:pic>
      <p:pic>
        <p:nvPicPr>
          <p:cNvPr id="183" name="Google Shape;183;p61" descr="Recurso 25.png"/>
          <p:cNvPicPr preferRelativeResize="0"/>
          <p:nvPr/>
        </p:nvPicPr>
        <p:blipFill rotWithShape="1">
          <a:blip r:embed="rId5">
            <a:alphaModFix/>
          </a:blip>
          <a:srcRect/>
          <a:stretch/>
        </p:blipFill>
        <p:spPr>
          <a:xfrm>
            <a:off x="5612013" y="2559823"/>
            <a:ext cx="432711" cy="446694"/>
          </a:xfrm>
          <a:prstGeom prst="rect">
            <a:avLst/>
          </a:prstGeom>
          <a:noFill/>
          <a:ln>
            <a:noFill/>
          </a:ln>
        </p:spPr>
      </p:pic>
      <p:pic>
        <p:nvPicPr>
          <p:cNvPr id="185" name="Google Shape;185;p61"/>
          <p:cNvPicPr preferRelativeResize="0"/>
          <p:nvPr/>
        </p:nvPicPr>
        <p:blipFill rotWithShape="1">
          <a:blip r:embed="rId6">
            <a:alphaModFix/>
          </a:blip>
          <a:srcRect/>
          <a:stretch/>
        </p:blipFill>
        <p:spPr>
          <a:xfrm>
            <a:off x="12836461" y="3382253"/>
            <a:ext cx="3694496" cy="1042506"/>
          </a:xfrm>
          <a:prstGeom prst="rect">
            <a:avLst/>
          </a:prstGeom>
          <a:noFill/>
          <a:ln>
            <a:noFill/>
          </a:ln>
        </p:spPr>
      </p:pic>
      <p:pic>
        <p:nvPicPr>
          <p:cNvPr id="186" name="Google Shape;186;p61"/>
          <p:cNvPicPr preferRelativeResize="0"/>
          <p:nvPr/>
        </p:nvPicPr>
        <p:blipFill rotWithShape="1">
          <a:blip r:embed="rId7">
            <a:alphaModFix/>
          </a:blip>
          <a:srcRect/>
          <a:stretch/>
        </p:blipFill>
        <p:spPr>
          <a:xfrm>
            <a:off x="5644857" y="4531036"/>
            <a:ext cx="457200" cy="446694"/>
          </a:xfrm>
          <a:prstGeom prst="rect">
            <a:avLst/>
          </a:prstGeom>
          <a:noFill/>
          <a:ln>
            <a:noFill/>
          </a:ln>
        </p:spPr>
      </p:pic>
      <p:pic>
        <p:nvPicPr>
          <p:cNvPr id="11" name="Google Shape;184;p61"/>
          <p:cNvPicPr preferRelativeResize="0"/>
          <p:nvPr/>
        </p:nvPicPr>
        <p:blipFill rotWithShape="1">
          <a:blip r:embed="rId8">
            <a:alphaModFix/>
          </a:blip>
          <a:srcRect/>
          <a:stretch/>
        </p:blipFill>
        <p:spPr>
          <a:xfrm>
            <a:off x="5644857" y="3587474"/>
            <a:ext cx="451143" cy="445047"/>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62"/>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DEFINICIONES Y RECOMENDACIONES</a:t>
            </a:r>
            <a:endParaRPr dirty="0"/>
          </a:p>
        </p:txBody>
      </p:sp>
      <p:graphicFrame>
        <p:nvGraphicFramePr>
          <p:cNvPr id="192" name="Google Shape;192;p62"/>
          <p:cNvGraphicFramePr/>
          <p:nvPr/>
        </p:nvGraphicFramePr>
        <p:xfrm>
          <a:off x="4758476" y="1497013"/>
          <a:ext cx="6465900" cy="4858445"/>
        </p:xfrm>
        <a:graphic>
          <a:graphicData uri="http://schemas.openxmlformats.org/drawingml/2006/table">
            <a:tbl>
              <a:tblPr firstRow="1" bandRow="1">
                <a:noFill/>
                <a:tableStyleId>{E8229C89-3208-43F4-AF60-3C30160D25FD}</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DEFINICIONES</a:t>
                      </a:r>
                      <a:endParaRPr sz="1400" u="none" strike="noStrike" cap="none" dirty="0">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RECOMENDACIONES</a:t>
                      </a:r>
                      <a:endParaRPr sz="1400" u="none" strike="noStrike" cap="none" dirty="0">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193" name="Google Shape;193;p62"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7"/>
        <p:cNvGrpSpPr/>
        <p:nvPr/>
      </p:nvGrpSpPr>
      <p:grpSpPr>
        <a:xfrm>
          <a:off x="0" y="0"/>
          <a:ext cx="0" cy="0"/>
          <a:chOff x="0" y="0"/>
          <a:chExt cx="0" cy="0"/>
        </a:xfrm>
      </p:grpSpPr>
      <p:sp>
        <p:nvSpPr>
          <p:cNvPr id="198" name="Google Shape;198;p25"/>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199" name="Google Shape;199;p25"/>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smtClean="0">
                <a:solidFill>
                  <a:srgbClr val="7F7F7F"/>
                </a:solidFill>
                <a:latin typeface="Verdana"/>
                <a:ea typeface="Verdana"/>
                <a:cs typeface="Verdana"/>
                <a:sym typeface="Verdana"/>
              </a:rPr>
              <a:t>Ingrid Tatiana Sierra Giraldo| Jefe Oficina </a:t>
            </a:r>
            <a:r>
              <a:rPr lang="es-MX" sz="1200" b="1" i="0" u="none" strike="noStrike" cap="none" dirty="0">
                <a:solidFill>
                  <a:srgbClr val="7F7F7F"/>
                </a:solidFill>
                <a:latin typeface="Verdana"/>
                <a:ea typeface="Verdana"/>
                <a:cs typeface="Verdana"/>
                <a:sym typeface="Verdana"/>
              </a:rPr>
              <a:t>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1" i="0" u="none" strike="noStrike" cap="none" dirty="0" smtClean="0">
                <a:solidFill>
                  <a:srgbClr val="7F7F7F"/>
                </a:solidFill>
                <a:latin typeface="Verdana"/>
                <a:ea typeface="Verdana"/>
                <a:cs typeface="Verdana"/>
                <a:sym typeface="Verdana"/>
              </a:rPr>
              <a:t>:</a:t>
            </a:r>
            <a:r>
              <a:rPr lang="es-MX" sz="1200" dirty="0">
                <a:solidFill>
                  <a:srgbClr val="7F7F7F"/>
                </a:solidFill>
                <a:latin typeface="Verdana"/>
                <a:ea typeface="Verdana"/>
                <a:cs typeface="Verdana"/>
                <a:sym typeface="Verdana"/>
              </a:rPr>
              <a:t> </a:t>
            </a:r>
            <a:endParaRPr lang="es-MX" sz="1200" dirty="0" smtClean="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smtClean="0">
                <a:solidFill>
                  <a:srgbClr val="7F7F7F"/>
                </a:solidFill>
                <a:latin typeface="Verdana"/>
                <a:ea typeface="Verdana"/>
                <a:cs typeface="Verdana"/>
                <a:sym typeface="Verdana"/>
              </a:rPr>
              <a:t>Adriana Marcela Tamayo Quintana –Yira Fonseca </a:t>
            </a:r>
            <a:r>
              <a:rPr lang="es-MX" sz="1200" b="0" i="0" u="none" strike="noStrike" cap="none" dirty="0" smtClean="0">
                <a:solidFill>
                  <a:srgbClr val="7F7F7F"/>
                </a:solidFill>
                <a:latin typeface="Verdana"/>
                <a:ea typeface="Verdana"/>
                <a:cs typeface="Verdana"/>
                <a:sym typeface="Verdana"/>
              </a:rPr>
              <a:t>(Incendios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00" name="Google Shape;200;p25"/>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dirty="0">
                <a:solidFill>
                  <a:srgbClr val="C00000"/>
                </a:solidFill>
                <a:latin typeface="Verdana"/>
                <a:ea typeface="Verdana"/>
                <a:cs typeface="Verdana"/>
                <a:sym typeface="Verdana"/>
              </a:rPr>
              <a:t>VISITA NUESTRAS REDES SOCIALES</a:t>
            </a:r>
            <a:endParaRPr sz="1100" b="1" i="0" u="none" strike="noStrike" cap="none" dirty="0">
              <a:solidFill>
                <a:srgbClr val="C00000"/>
              </a:solidFill>
              <a:latin typeface="Verdana"/>
              <a:ea typeface="Verdana"/>
              <a:cs typeface="Verdana"/>
              <a:sym typeface="Verdana"/>
            </a:endParaRPr>
          </a:p>
        </p:txBody>
      </p:sp>
      <p:grpSp>
        <p:nvGrpSpPr>
          <p:cNvPr id="201" name="Google Shape;201;p25"/>
          <p:cNvGrpSpPr/>
          <p:nvPr/>
        </p:nvGrpSpPr>
        <p:grpSpPr>
          <a:xfrm>
            <a:off x="8760760" y="2132261"/>
            <a:ext cx="2092771" cy="2404039"/>
            <a:chOff x="8855817" y="2561633"/>
            <a:chExt cx="1843914" cy="2118168"/>
          </a:xfrm>
        </p:grpSpPr>
        <p:pic>
          <p:nvPicPr>
            <p:cNvPr id="202" name="Google Shape;202;p25"/>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03" name="Google Shape;203;p25"/>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04" name="Google Shape;204;p25"/>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05" name="Google Shape;205;p25"/>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06" name="Google Shape;206;p25"/>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InstitutoIDEAM</a:t>
              </a:r>
              <a:endParaRPr sz="1200" b="0" i="0" u="none" strike="noStrike" cap="none" dirty="0">
                <a:solidFill>
                  <a:srgbClr val="7F7F7F"/>
                </a:solidFill>
                <a:latin typeface="Verdana"/>
                <a:ea typeface="Verdana"/>
                <a:cs typeface="Verdana"/>
                <a:sym typeface="Verdana"/>
              </a:endParaRPr>
            </a:p>
          </p:txBody>
        </p:sp>
        <p:sp>
          <p:nvSpPr>
            <p:cNvPr id="207" name="Google Shape;207;p25"/>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8" name="Google Shape;208;p25"/>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9" name="Google Shape;209;p25"/>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Ideam.Instituto</a:t>
              </a:r>
              <a:endParaRPr sz="1200" b="0" i="0" u="none" strike="noStrike" cap="none" dirty="0">
                <a:solidFill>
                  <a:srgbClr val="7F7F7F"/>
                </a:solidFill>
                <a:latin typeface="Verdana"/>
                <a:ea typeface="Verdana"/>
                <a:cs typeface="Verdana"/>
                <a:sym typeface="Verdana"/>
              </a:endParaRPr>
            </a:p>
          </p:txBody>
        </p:sp>
      </p:grpSp>
      <p:sp>
        <p:nvSpPr>
          <p:cNvPr id="210" name="Google Shape;210;p25"/>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dirty="0" smtClean="0">
                <a:solidFill>
                  <a:srgbClr val="FFFFFF"/>
                </a:solidFill>
                <a:latin typeface="Arial"/>
                <a:ea typeface="Arial"/>
                <a:cs typeface="Arial"/>
                <a:sym typeface="Arial"/>
              </a:rPr>
              <a:t>histórico </a:t>
            </a:r>
            <a:r>
              <a:rPr lang="es-MX" sz="1000" b="0" i="0" u="none" strike="noStrike" cap="none" dirty="0">
                <a:solidFill>
                  <a:srgbClr val="FFFFFF"/>
                </a:solidFill>
                <a:latin typeface="Arial"/>
                <a:ea typeface="Arial"/>
                <a:cs typeface="Arial"/>
                <a:sym typeface="Arial"/>
              </a:rPr>
              <a:t>&lt;- </a:t>
            </a:r>
            <a:r>
              <a:rPr lang="es-MX" sz="1000" b="0" i="0" u="none" strike="noStrike" cap="none" dirty="0" smtClean="0">
                <a:solidFill>
                  <a:srgbClr val="FFFFFF"/>
                </a:solidFill>
                <a:latin typeface="Arial"/>
                <a:ea typeface="Arial"/>
                <a:cs typeface="Arial"/>
                <a:sym typeface="Arial"/>
              </a:rPr>
              <a:t>rbind(histórico, evaluación) </a:t>
            </a: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dirty="0">
                <a:solidFill>
                  <a:schemeClr val="dk1"/>
                </a:solidFill>
                <a:latin typeface="Arial"/>
                <a:ea typeface="Arial"/>
                <a:cs typeface="Arial"/>
                <a:sym typeface="Arial"/>
              </a:rPr>
              <a:t/>
            </a:r>
            <a:br>
              <a:rPr lang="es-MX"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lvl="0" algn="just">
              <a:buSzPts val="1800"/>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a:t>
            </a:r>
            <a:r>
              <a:rPr lang="es-MX" sz="1800" b="0" i="0" u="none" strike="noStrike" cap="none" dirty="0" smtClean="0">
                <a:solidFill>
                  <a:srgbClr val="7F7F7F"/>
                </a:solidFill>
                <a:latin typeface="Verdana"/>
                <a:ea typeface="Verdana"/>
                <a:cs typeface="Verdana"/>
                <a:sym typeface="Verdana"/>
              </a:rPr>
              <a:t>regiones </a:t>
            </a:r>
            <a:r>
              <a:rPr lang="es-MX" sz="1800" dirty="0" smtClean="0">
                <a:solidFill>
                  <a:srgbClr val="7F7F7F"/>
                </a:solidFill>
                <a:latin typeface="Verdana"/>
                <a:ea typeface="Verdana"/>
                <a:cs typeface="Verdana"/>
                <a:sym typeface="Verdana"/>
              </a:rPr>
              <a:t>Caribe,  Andina, Pacífico, Amazonia y Orinoquia</a:t>
            </a:r>
            <a:r>
              <a:rPr lang="es-MX" sz="1800" b="0" i="0" u="none" strike="noStrike" cap="none" dirty="0" smtClean="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a:ea typeface="Verdana"/>
                <a:cs typeface="Verdana"/>
                <a:sym typeface="Verdana"/>
              </a:rPr>
              <a:t>RESUMEN</a:t>
            </a:r>
            <a:endParaRPr sz="1400" b="1" i="0" u="none" strike="noStrike" cap="none" dirty="0">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rgbClr val="C00000"/>
                </a:solidFill>
                <a:latin typeface="Verdana"/>
                <a:ea typeface="Verdana"/>
                <a:cs typeface="Verdana"/>
                <a:sym typeface="Verdana"/>
              </a:rPr>
              <a:t>Mapa de Pronóstico de la Amenaza por </a:t>
            </a:r>
            <a:r>
              <a:rPr lang="es-MX" sz="1100" b="1" i="0" u="none" strike="noStrike" cap="none" dirty="0">
                <a:solidFill>
                  <a:srgbClr val="C00000"/>
                </a:solidFill>
                <a:latin typeface="Arial Black"/>
                <a:ea typeface="Arial Black"/>
                <a:cs typeface="Arial Black"/>
                <a:sym typeface="Arial Black"/>
              </a:rPr>
              <a:t>Incendios de la Cobertura Vegetal</a:t>
            </a:r>
            <a:endParaRPr sz="1100" b="1" i="0" u="none" strike="noStrike" cap="none" dirty="0">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8108138" y="1670408"/>
            <a:ext cx="3322737" cy="4706703"/>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20 </a:t>
            </a:r>
            <a:r>
              <a:rPr lang="es-MX" sz="1200" dirty="0" smtClean="0"/>
              <a:t>de enero del 2024 </a:t>
            </a:r>
            <a:r>
              <a:rPr lang="es-MX" sz="1200" dirty="0"/>
              <a:t>| </a:t>
            </a:r>
            <a:r>
              <a:rPr lang="es-MX" sz="1200" dirty="0" smtClean="0"/>
              <a:t>18:00 </a:t>
            </a:r>
            <a:r>
              <a:rPr lang="es-MX" sz="1200" dirty="0"/>
              <a:t>HLC</a:t>
            </a:r>
            <a:endParaRPr sz="1200" dirty="0"/>
          </a:p>
        </p:txBody>
      </p:sp>
      <p:pic>
        <p:nvPicPr>
          <p:cNvPr id="129" name="Google Shape;129;p17"/>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0525124" y="1146173"/>
            <a:ext cx="1629711" cy="5507176"/>
          </a:xfrm>
          <a:prstGeom prst="rect">
            <a:avLst/>
          </a:prstGeom>
          <a:noFill/>
          <a:ln>
            <a:noFill/>
          </a:ln>
        </p:spPr>
      </p:pic>
      <p:pic>
        <p:nvPicPr>
          <p:cNvPr id="2" name="Imagen 1"/>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413802" y="1028700"/>
            <a:ext cx="3960233" cy="5600354"/>
          </a:xfrm>
          <a:prstGeom prst="rect">
            <a:avLst/>
          </a:prstGeom>
        </p:spPr>
      </p:pic>
      <p:pic>
        <p:nvPicPr>
          <p:cNvPr id="3" name="Imagen 2"/>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4380543" y="2601533"/>
            <a:ext cx="1979619" cy="2154855"/>
          </a:xfrm>
          <a:prstGeom prst="rect">
            <a:avLst/>
          </a:prstGeom>
          <a:ln>
            <a:solidFill>
              <a:schemeClr val="tx1"/>
            </a:solidFill>
          </a:ln>
        </p:spPr>
      </p:pic>
      <p:pic>
        <p:nvPicPr>
          <p:cNvPr id="4" name="Imagen 3"/>
          <p:cNvPicPr>
            <a:picLocks noChangeAspect="1"/>
          </p:cNvPicPr>
          <p:nvPr/>
        </p:nvPicPr>
        <p:blipFill>
          <a:blip r:embed="rId9" r:link="rId10">
            <a:extLst>
              <a:ext uri="{28A0092B-C50C-407E-A947-70E740481C1C}">
                <a14:useLocalDpi xmlns:a14="http://schemas.microsoft.com/office/drawing/2010/main" val="0"/>
              </a:ext>
            </a:extLst>
          </a:blip>
          <a:stretch>
            <a:fillRect/>
          </a:stretch>
        </p:blipFill>
        <p:spPr>
          <a:xfrm>
            <a:off x="6418574" y="1170471"/>
            <a:ext cx="1684571" cy="5482878"/>
          </a:xfrm>
          <a:prstGeom prst="rect">
            <a:avLst/>
          </a:prstGeom>
        </p:spPr>
      </p:pic>
      <p:pic>
        <p:nvPicPr>
          <p:cNvPr id="10" name="Google Shape;129;p17"/>
          <p:cNvPicPr preferRelativeResize="0"/>
          <p:nvPr/>
        </p:nvPicPr>
        <p:blipFill>
          <a:blip r:embed="rId11" r:link="rId12">
            <a:extLst>
              <a:ext uri="{28A0092B-C50C-407E-A947-70E740481C1C}">
                <a14:useLocalDpi xmlns:a14="http://schemas.microsoft.com/office/drawing/2010/main" val="0"/>
              </a:ext>
            </a:extLst>
          </a:blip>
          <a:stretch>
            <a:fillRect/>
          </a:stretch>
        </p:blipFill>
        <p:spPr>
          <a:xfrm>
            <a:off x="8161558" y="1170471"/>
            <a:ext cx="2363566" cy="5482878"/>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2359415439"/>
              </p:ext>
            </p:extLst>
          </p:nvPr>
        </p:nvGraphicFramePr>
        <p:xfrm>
          <a:off x="4757630" y="1146174"/>
          <a:ext cx="7066070" cy="5203825"/>
        </p:xfrm>
        <a:graphic>
          <a:graphicData uri="http://schemas.openxmlformats.org/drawingml/2006/table">
            <a:tbl>
              <a:tblPr>
                <a:noFill/>
                <a:tableStyleId>{C3B7D27D-7022-48AE-870B-97DEDC28B86A}</a:tableStyleId>
              </a:tblPr>
              <a:tblGrid>
                <a:gridCol w="1086741">
                  <a:extLst>
                    <a:ext uri="{9D8B030D-6E8A-4147-A177-3AD203B41FA5}">
                      <a16:colId xmlns:a16="http://schemas.microsoft.com/office/drawing/2014/main" val="20000"/>
                    </a:ext>
                  </a:extLst>
                </a:gridCol>
                <a:gridCol w="5979329">
                  <a:extLst>
                    <a:ext uri="{9D8B030D-6E8A-4147-A177-3AD203B41FA5}">
                      <a16:colId xmlns:a16="http://schemas.microsoft.com/office/drawing/2014/main" val="20001"/>
                    </a:ext>
                  </a:extLst>
                </a:gridCol>
              </a:tblGrid>
              <a:tr h="637609">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61220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Baranoa, Campo De La Cruz, Galapa, Tubará.</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Achí, Altos Del Rosario, Arenal, Barranco De Loba, Cantagallo, El Carmen De Bolívar, El Guamo, María La Baja, Montecristo, Morales, Norosí, Río Viejo, San Jacinto, San Juan Nepomuceno, San Martín De Loba, Santa Rosa Del Sur, Simití, Tiquisio, Zambrano.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Aguachica, Agustín Codazzi, Becerril, Bosconia, Chimichagua, Chiriguaná, Curumaní, El Copey, El Paso, González, La Gloria, La Jagua De Ibirico, La Paz, Manaure Balcón Del Cesar, Pailitas, Pelaya, Pueblo Bello, Río De Oro, San Alberto, San Diego, San Martín, Valledupar.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Buenavista, Cereté, </a:t>
                      </a:r>
                      <a:r>
                        <a:rPr lang="es-MX" sz="1000" b="0" i="0" u="none" strike="noStrike" cap="none" dirty="0" err="1" smtClean="0">
                          <a:solidFill>
                            <a:srgbClr val="000000"/>
                          </a:solidFill>
                          <a:latin typeface="+mn-lt"/>
                          <a:ea typeface="Verdana"/>
                          <a:cs typeface="Verdana"/>
                          <a:sym typeface="Verdana"/>
                        </a:rPr>
                        <a:t>Momil</a:t>
                      </a:r>
                      <a:r>
                        <a:rPr lang="es-MX" sz="1000" b="0" i="0" u="none" strike="noStrike" cap="none" dirty="0" smtClean="0">
                          <a:solidFill>
                            <a:srgbClr val="000000"/>
                          </a:solidFill>
                          <a:latin typeface="+mn-lt"/>
                          <a:ea typeface="Verdana"/>
                          <a:cs typeface="Verdana"/>
                          <a:sym typeface="Verdana"/>
                        </a:rPr>
                        <a:t>, Montelíbano, Montería, Planeta Rica, Puerto Libertador, San Carlos, Tierralta, Valencia.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Albania, Barrancas, Dibulla, Distracción, El Molino, Fonseca, La Jagua Del Pilar, Riohacha, San Juan Del Cesar, Urumita, Villanueva.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Aracataca, Ariguaní, Chivolo, Ciénaga, Concordia, El Piñón, El Retén, Fundación, Pedraza, Santa Marta, Tenerife, Zapayán, Zona Bananera.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Guaranda, La Unión, Majagual, Ovejas, San Marcos, San Onofre.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95400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Luruaco, Palmar De Varela, Ponedera, Repelón, Sabanalarga.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Córdoba, El Peñón, Magangué, San Jacinto Del Cauca, San Pablo.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Astrea.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Ciénaga De Oro, Pueblo Nuevo, San José De </a:t>
                      </a:r>
                      <a:r>
                        <a:rPr lang="es-MX" sz="1000" b="0" i="0" u="none" strike="noStrike" cap="none" dirty="0" err="1" smtClean="0">
                          <a:solidFill>
                            <a:srgbClr val="000000"/>
                          </a:solidFill>
                          <a:latin typeface="+mn-lt"/>
                          <a:ea typeface="Verdana"/>
                          <a:cs typeface="Verdana"/>
                          <a:sym typeface="Verdana"/>
                        </a:rPr>
                        <a:t>Uré</a:t>
                      </a:r>
                      <a:r>
                        <a:rPr lang="es-MX" sz="1000" b="0" i="0" u="none" strike="noStrike" cap="none" dirty="0" smtClean="0">
                          <a:solidFill>
                            <a:srgbClr val="000000"/>
                          </a:solidFill>
                          <a:latin typeface="+mn-lt"/>
                          <a:ea typeface="Verdana"/>
                          <a:cs typeface="Verdana"/>
                          <a:sym typeface="Verdana"/>
                        </a:rPr>
                        <a:t>.</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Hatonuevo, Maicao, Uribia.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Algarrobo, Cerro De San Antonio, El Banco, Guamal, Nueva Granada, Pijiño Del Carmen, Pivijay, Plato, Remolino, Sabanas De San Ángel, Salamina, San Sebastián De Buenavista, San Zenón, Santa Ana, Santa Bárbara De Pinto.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Buenavista, Chalán, Colosó, Corozal, Los Palmitos, Morroa, Palmito, San José De Toluviejo, San Juan De Betulia, San Luis De Sincé, San Pedro, Sincelejo.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41" cy="4757862"/>
          </a:xfrm>
          <a:prstGeom prst="rect">
            <a:avLst/>
          </a:prstGeom>
          <a:noFill/>
          <a:ln>
            <a:noFill/>
          </a:ln>
        </p:spPr>
      </p:pic>
      <p:pic>
        <p:nvPicPr>
          <p:cNvPr id="138" name="Google Shape;138;p24" descr="Recurso 25.png"/>
          <p:cNvPicPr preferRelativeResize="0"/>
          <p:nvPr/>
        </p:nvPicPr>
        <p:blipFill rotWithShape="1">
          <a:blip r:embed="rId5">
            <a:alphaModFix/>
          </a:blip>
          <a:srcRect/>
          <a:stretch/>
        </p:blipFill>
        <p:spPr>
          <a:xfrm>
            <a:off x="4981489" y="2912758"/>
            <a:ext cx="432711" cy="446694"/>
          </a:xfrm>
          <a:prstGeom prst="rect">
            <a:avLst/>
          </a:prstGeom>
          <a:noFill/>
          <a:ln>
            <a:noFill/>
          </a:ln>
        </p:spPr>
      </p:pic>
      <p:pic>
        <p:nvPicPr>
          <p:cNvPr id="139" name="Google Shape;139;p24"/>
          <p:cNvPicPr preferRelativeResize="0"/>
          <p:nvPr/>
        </p:nvPicPr>
        <p:blipFill rotWithShape="1">
          <a:blip r:embed="rId6">
            <a:alphaModFix/>
          </a:blip>
          <a:srcRect/>
          <a:stretch/>
        </p:blipFill>
        <p:spPr>
          <a:xfrm>
            <a:off x="4992417" y="5126035"/>
            <a:ext cx="451143" cy="445047"/>
          </a:xfrm>
          <a:prstGeom prst="rect">
            <a:avLst/>
          </a:prstGeom>
          <a:noFill/>
          <a:ln>
            <a:noFill/>
          </a:ln>
        </p:spPr>
      </p:pic>
      <p:pic>
        <p:nvPicPr>
          <p:cNvPr id="140" name="Google Shape;140;p24"/>
          <p:cNvPicPr preferRelativeResize="0"/>
          <p:nvPr/>
        </p:nvPicPr>
        <p:blipFill rotWithShape="1">
          <a:blip r:embed="rId7">
            <a:alphaModFix/>
          </a:blip>
          <a:srcRect/>
          <a:stretch/>
        </p:blipFill>
        <p:spPr>
          <a:xfrm>
            <a:off x="12340872" y="1961346"/>
            <a:ext cx="3694496" cy="1042506"/>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908202285"/>
              </p:ext>
            </p:extLst>
          </p:nvPr>
        </p:nvGraphicFramePr>
        <p:xfrm>
          <a:off x="4851400" y="1146174"/>
          <a:ext cx="6858000" cy="2727325"/>
        </p:xfrm>
        <a:graphic>
          <a:graphicData uri="http://schemas.openxmlformats.org/drawingml/2006/table">
            <a:tbl>
              <a:tblPr>
                <a:noFill/>
                <a:tableStyleId>{C3B7D27D-7022-48AE-870B-97DEDC28B86A}</a:tableStyleId>
              </a:tblPr>
              <a:tblGrid>
                <a:gridCol w="907857">
                  <a:extLst>
                    <a:ext uri="{9D8B030D-6E8A-4147-A177-3AD203B41FA5}">
                      <a16:colId xmlns:a16="http://schemas.microsoft.com/office/drawing/2014/main" val="20000"/>
                    </a:ext>
                  </a:extLst>
                </a:gridCol>
                <a:gridCol w="5950143">
                  <a:extLst>
                    <a:ext uri="{9D8B030D-6E8A-4147-A177-3AD203B41FA5}">
                      <a16:colId xmlns:a16="http://schemas.microsoft.com/office/drawing/2014/main" val="20001"/>
                    </a:ext>
                  </a:extLst>
                </a:gridCol>
              </a:tblGrid>
              <a:tr h="67440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05291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Candelaria, Juan De Acosta, Manatí, Piojó, Suan.</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Arjona, Calamar, </a:t>
                      </a:r>
                      <a:r>
                        <a:rPr lang="es-MX" sz="1000" b="0" i="0" u="none" strike="noStrike" cap="none" dirty="0" err="1" smtClean="0">
                          <a:solidFill>
                            <a:srgbClr val="000000"/>
                          </a:solidFill>
                          <a:latin typeface="+mn-lt"/>
                          <a:ea typeface="Verdana"/>
                          <a:cs typeface="Verdana"/>
                          <a:sym typeface="Verdana"/>
                        </a:rPr>
                        <a:t>Cicuco</a:t>
                      </a:r>
                      <a:r>
                        <a:rPr lang="es-MX" sz="1000" b="0" i="0" u="none" strike="noStrike" cap="none" dirty="0" smtClean="0">
                          <a:solidFill>
                            <a:srgbClr val="000000"/>
                          </a:solidFill>
                          <a:latin typeface="+mn-lt"/>
                          <a:ea typeface="Verdana"/>
                          <a:cs typeface="Verdana"/>
                          <a:sym typeface="Verdana"/>
                        </a:rPr>
                        <a:t>, Hatillo De Loba, Mahates, Margarita, Pinillos, Regidor, San Fernando, Santa Cruz De </a:t>
                      </a:r>
                      <a:r>
                        <a:rPr lang="es-MX" sz="1000" b="0" i="0" u="none" strike="noStrike" cap="none" dirty="0" err="1" smtClean="0">
                          <a:solidFill>
                            <a:srgbClr val="000000"/>
                          </a:solidFill>
                          <a:latin typeface="+mn-lt"/>
                          <a:ea typeface="Verdana"/>
                          <a:cs typeface="Verdana"/>
                          <a:sym typeface="Verdana"/>
                        </a:rPr>
                        <a:t>Mompox</a:t>
                      </a:r>
                      <a:r>
                        <a:rPr lang="es-MX" sz="1000" b="0" i="0" u="none" strike="noStrike" cap="none" dirty="0" smtClean="0">
                          <a:solidFill>
                            <a:srgbClr val="000000"/>
                          </a:solidFill>
                          <a:latin typeface="+mn-lt"/>
                          <a:ea typeface="Verdana"/>
                          <a:cs typeface="Verdana"/>
                          <a:sym typeface="Verdana"/>
                        </a:rPr>
                        <a:t>, </a:t>
                      </a:r>
                      <a:r>
                        <a:rPr lang="es-MX" sz="1000" b="0" i="0" u="none" strike="noStrike" cap="none" dirty="0" err="1" smtClean="0">
                          <a:solidFill>
                            <a:srgbClr val="000000"/>
                          </a:solidFill>
                          <a:latin typeface="+mn-lt"/>
                          <a:ea typeface="Verdana"/>
                          <a:cs typeface="Verdana"/>
                          <a:sym typeface="Verdana"/>
                        </a:rPr>
                        <a:t>Talaigua</a:t>
                      </a:r>
                      <a:r>
                        <a:rPr lang="es-MX" sz="1000" b="0" i="0" u="none" strike="noStrike" cap="none" dirty="0" smtClean="0">
                          <a:solidFill>
                            <a:srgbClr val="000000"/>
                          </a:solidFill>
                          <a:latin typeface="+mn-lt"/>
                          <a:ea typeface="Verdana"/>
                          <a:cs typeface="Verdana"/>
                          <a:sym typeface="Verdana"/>
                        </a:rPr>
                        <a:t> Nuevo.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Gamarra, Tamalameque.</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Ayapel, Chimá, Sahagún, San Bernardo Del Viento, San Pelayo.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Manaure.</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Sitionuevo.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El Roble, Galeras, Sampués, San Benito Abad, Sucre.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612328882"/>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41" cy="4757862"/>
          </a:xfrm>
          <a:prstGeom prst="rect">
            <a:avLst/>
          </a:prstGeom>
          <a:noFill/>
          <a:ln>
            <a:noFill/>
          </a:ln>
        </p:spPr>
      </p:pic>
      <p:pic>
        <p:nvPicPr>
          <p:cNvPr id="140" name="Google Shape;140;p24"/>
          <p:cNvPicPr preferRelativeResize="0"/>
          <p:nvPr/>
        </p:nvPicPr>
        <p:blipFill rotWithShape="1">
          <a:blip r:embed="rId5">
            <a:alphaModFix/>
          </a:blip>
          <a:srcRect/>
          <a:stretch/>
        </p:blipFill>
        <p:spPr>
          <a:xfrm>
            <a:off x="12340872" y="1961346"/>
            <a:ext cx="3694496" cy="1042506"/>
          </a:xfrm>
          <a:prstGeom prst="rect">
            <a:avLst/>
          </a:prstGeom>
          <a:noFill/>
          <a:ln>
            <a:noFill/>
          </a:ln>
        </p:spPr>
      </p:pic>
      <p:pic>
        <p:nvPicPr>
          <p:cNvPr id="8" name="Google Shape;137;p24"/>
          <p:cNvPicPr preferRelativeResize="0"/>
          <p:nvPr/>
        </p:nvPicPr>
        <p:blipFill rotWithShape="1">
          <a:blip r:embed="rId6">
            <a:alphaModFix/>
          </a:blip>
          <a:srcRect/>
          <a:stretch/>
        </p:blipFill>
        <p:spPr>
          <a:xfrm>
            <a:off x="5049194" y="2582629"/>
            <a:ext cx="457200" cy="446694"/>
          </a:xfrm>
          <a:prstGeom prst="rect">
            <a:avLst/>
          </a:prstGeom>
          <a:noFill/>
          <a:ln>
            <a:noFill/>
          </a:ln>
        </p:spPr>
      </p:pic>
    </p:spTree>
    <p:extLst>
      <p:ext uri="{BB962C8B-B14F-4D97-AF65-F5344CB8AC3E}">
        <p14:creationId xmlns:p14="http://schemas.microsoft.com/office/powerpoint/2010/main" val="7376223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2003577233"/>
              </p:ext>
            </p:extLst>
          </p:nvPr>
        </p:nvGraphicFramePr>
        <p:xfrm>
          <a:off x="4480510" y="1040103"/>
          <a:ext cx="7419389" cy="5730200"/>
        </p:xfrm>
        <a:graphic>
          <a:graphicData uri="http://schemas.openxmlformats.org/drawingml/2006/table">
            <a:tbl>
              <a:tblPr>
                <a:noFill/>
                <a:tableStyleId>{C3B7D27D-7022-48AE-870B-97DEDC28B86A}</a:tableStyleId>
              </a:tblPr>
              <a:tblGrid>
                <a:gridCol w="929690">
                  <a:extLst>
                    <a:ext uri="{9D8B030D-6E8A-4147-A177-3AD203B41FA5}">
                      <a16:colId xmlns:a16="http://schemas.microsoft.com/office/drawing/2014/main" val="20000"/>
                    </a:ext>
                  </a:extLst>
                </a:gridCol>
                <a:gridCol w="6489699">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ANTIOQUIA : Abejorral, Apartadó, Caramanta, Carolina, Caucasia, Cocorná, Cáceres, Donmatías, El Bagre, </a:t>
                      </a:r>
                      <a:r>
                        <a:rPr lang="es-MX" sz="1000" b="0" i="0" u="none" strike="noStrike" cap="none" dirty="0" err="1" smtClean="0">
                          <a:solidFill>
                            <a:srgbClr val="000000"/>
                          </a:solidFill>
                          <a:latin typeface="+mn-lt"/>
                          <a:ea typeface="Verdana"/>
                          <a:cs typeface="Verdana"/>
                          <a:sym typeface="Arial"/>
                        </a:rPr>
                        <a:t>Mutatá</a:t>
                      </a:r>
                      <a:r>
                        <a:rPr lang="es-MX" sz="1000" b="0" i="0" u="none" strike="noStrike" cap="none" dirty="0" smtClean="0">
                          <a:solidFill>
                            <a:srgbClr val="000000"/>
                          </a:solidFill>
                          <a:latin typeface="+mn-lt"/>
                          <a:ea typeface="Verdana"/>
                          <a:cs typeface="Verdana"/>
                          <a:sym typeface="Arial"/>
                        </a:rPr>
                        <a:t>, Nechí, </a:t>
                      </a:r>
                      <a:r>
                        <a:rPr lang="es-MX" sz="1000" b="0" i="0" u="none" strike="noStrike" cap="none" dirty="0" err="1" smtClean="0">
                          <a:solidFill>
                            <a:srgbClr val="000000"/>
                          </a:solidFill>
                          <a:latin typeface="+mn-lt"/>
                          <a:ea typeface="Verdana"/>
                          <a:cs typeface="Verdana"/>
                          <a:sym typeface="Arial"/>
                        </a:rPr>
                        <a:t>Necoclí</a:t>
                      </a:r>
                      <a:r>
                        <a:rPr lang="es-MX" sz="1000" b="0" i="0" u="none" strike="noStrike" cap="none" dirty="0" smtClean="0">
                          <a:solidFill>
                            <a:srgbClr val="000000"/>
                          </a:solidFill>
                          <a:latin typeface="+mn-lt"/>
                          <a:ea typeface="Verdana"/>
                          <a:cs typeface="Verdana"/>
                          <a:sym typeface="Arial"/>
                        </a:rPr>
                        <a:t>, Puerto </a:t>
                      </a:r>
                      <a:r>
                        <a:rPr lang="es-MX" sz="1000" b="0" i="0" u="none" strike="noStrike" cap="none" dirty="0" err="1" smtClean="0">
                          <a:solidFill>
                            <a:srgbClr val="000000"/>
                          </a:solidFill>
                          <a:latin typeface="+mn-lt"/>
                          <a:ea typeface="Verdana"/>
                          <a:cs typeface="Verdana"/>
                          <a:sym typeface="Arial"/>
                        </a:rPr>
                        <a:t>Nare</a:t>
                      </a:r>
                      <a:r>
                        <a:rPr lang="es-MX" sz="1000" b="0" i="0" u="none" strike="noStrike" cap="none" dirty="0" smtClean="0">
                          <a:solidFill>
                            <a:srgbClr val="000000"/>
                          </a:solidFill>
                          <a:latin typeface="+mn-lt"/>
                          <a:ea typeface="Verdana"/>
                          <a:cs typeface="Verdana"/>
                          <a:sym typeface="Arial"/>
                        </a:rPr>
                        <a:t>, San Carlos, San Pedro De Urabá, Sonsón, Valparaíso, Venecia.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BOGOTÁ, D.C. : Bogotá, D.C..</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BOYACÁ : Arcabuco, Boavita, Briceño, Buenavista, Busbanzá, Caldas, Cerinza, Chiquinquirá, Chiscas, Chita, Chitaraque, Chíquiza, Coper, Covarachía, Cubará, Cómbita, Duitama, El Cocuy, El Espino, Firavitoba, Gachantivá, Guacamayas, Guateque, Guayatá, Güicán De La Sierra, La Uvita, Macanal, Maripí, Moniquirá, Nobsa, Pachavita, Paipa, Pajarito, Panqueba, Pauna, Pesca, Puerto Boyacá, Páez, Ráquira, Saboyá, Samacá, San Luis De Gaceno, San Mateo, San Miguel De Sema, Santa María, Santa Rosa De Viterbo, Santa Sofía, Soatá, Sotaquirá, Sutamarchán, Sutatenza, Tenza, Tibasosa, Tinjacá, Tipacoque, Toca, Togüí, Tununguá, Tópaga, Villa De Leyva, Zetaquira.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CALDAS : Aguadas, Pácora, Samaná.</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CUNDINAMARCA : Apulo, Caparrapí, Carmen De Carupa, Chipaque, Choachí, Chía, Cota, Cucunubá, Cáqueza, Fosca, Funza, Fusagasugá, Fómeque, Fúquene, Gachalá, Gachetá, Gama, Girardot, Granada, Guachetá, Guaduas, Guasca, Guataquí, Guatavita, Guayabetal, Gutiérrez, Jerusalén, Junín, La Calera, La Palma, Lenguazaque, Machetá, Madrid, Manta, Medina, Mosquera, Nariño, Nemocón, Nilo, Nimaima, Pacho, Paime, Pandi, Paratebueno, Puerto Salgar, Quebradanegra, Quetame, Ricaurte, San Antonio Del Tequendama, San Bernardo, San Cayetano, San Francisco, Silvania, Simijaca, Soacha, Sopó, Subachoque, Supatá, Susa, Sutatausa, Tabio, Tausa, Tena, Tenjo, Tibacuy, Tibirita, Tocaima, Ubalá, Une, Venecia, Villa De San Diego De Ubaté, Villagómez, Viotá, Yacopí, Zipaquirá.</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HUILA : Agrado, Algeciras, Baraya, Campoalegre, Gigante, Hobo, La Plata, Neiva, Paicol, Pital, Rivera, Tello, Tesalia, Yaguará, Íquira.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NORTE DE SANTANDER : Arboledas, Bochalema, Bucarasica, Chinácota, Chitagá, Convención, Cucutilla, Cáchira, Durania, El Carmen, El Tarra, El Zulia, Gramalote, Hacarí, Herrán, La Esperanza, La Playa, Labateca, Los Patios, Lourdes, Ocaña, Pamplonita, Salazar, San Calixto, San Cayetano, San José De Cúcuta, Santiago, Sardinata, Teorama, Tibú, Toledo, Villa Caro, Villa Del Rosario, Ábrego.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QUINDÍO : La Tebaida, Montenegro.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SANTANDER : Albania, Aratoca, Betulia, Bolívar, California, Capitanejo, Carcasí, Cepitá, Cerrito, Charalá, Cimitarra, Concepción, Curití, El Carmen De Chucurí, El Peñón, El Playón, Encino, Enciso, Floridablanca, Girón, Guaca, Guadalupe, Gámbita, Jordán, Landázuri, Lebrija, Los Santos, Macaravita, Mogotes, Molagavita, Málaga, Onzaga, Piedecuesta, Puente Nacional, Rionegro, San Andrés, San Benito, San Joaquín, San José De Miranda, San Miguel, San Vicente De Chucurí, Santa Bárbara, Sucre, Suratá, Tona, Vetas, Zapatoca.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TOLIMA : Alvarado, Carmen De Apicalá, Coello, Cunday, Guamo, Ibagué, Icononzo, Líbano, Melgar, Piedras, Rovira, San Antonio, San Luis, Suárez.</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12749807" y="3354235"/>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12743750" y="2456526"/>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4730261" y="3849433"/>
            <a:ext cx="432854" cy="445047"/>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3006566633"/>
              </p:ext>
            </p:extLst>
          </p:nvPr>
        </p:nvGraphicFramePr>
        <p:xfrm>
          <a:off x="4534881" y="1251606"/>
          <a:ext cx="7110769" cy="5120600"/>
        </p:xfrm>
        <a:graphic>
          <a:graphicData uri="http://schemas.openxmlformats.org/drawingml/2006/table">
            <a:tbl>
              <a:tblPr>
                <a:noFill/>
                <a:tableStyleId>{C3B7D27D-7022-48AE-870B-97DEDC28B86A}</a:tableStyleId>
              </a:tblPr>
              <a:tblGrid>
                <a:gridCol w="982529">
                  <a:extLst>
                    <a:ext uri="{9D8B030D-6E8A-4147-A177-3AD203B41FA5}">
                      <a16:colId xmlns:a16="http://schemas.microsoft.com/office/drawing/2014/main" val="20000"/>
                    </a:ext>
                  </a:extLst>
                </a:gridCol>
                <a:gridCol w="612824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97223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ANTIOQUIA : Abriaquí, Amalfi, Andes, Angostura, Anorí, Anzá, Armenia, Barbosa, Bello, Belmira, Betania, Betulia, Briceño, Buriticá, Caicedo, Caldas, Campamento, </a:t>
                      </a:r>
                      <a:r>
                        <a:rPr lang="es-MX" sz="1000" b="0" i="0" u="none" strike="noStrike" cap="none" dirty="0" err="1" smtClean="0">
                          <a:solidFill>
                            <a:srgbClr val="000000"/>
                          </a:solidFill>
                          <a:latin typeface="Arial"/>
                          <a:ea typeface="Verdana"/>
                          <a:cs typeface="Verdana"/>
                          <a:sym typeface="Arial"/>
                        </a:rPr>
                        <a:t>Carepa</a:t>
                      </a:r>
                      <a:r>
                        <a:rPr lang="es-MX" sz="1000" b="0" i="0" u="none" strike="noStrike" cap="none" dirty="0" smtClean="0">
                          <a:solidFill>
                            <a:srgbClr val="000000"/>
                          </a:solidFill>
                          <a:latin typeface="Arial"/>
                          <a:ea typeface="Verdana"/>
                          <a:cs typeface="Verdana"/>
                          <a:sym typeface="Arial"/>
                        </a:rPr>
                        <a:t>, Cañasgordas, </a:t>
                      </a:r>
                      <a:r>
                        <a:rPr lang="es-MX" sz="1000" b="0" i="0" u="none" strike="noStrike" cap="none" dirty="0" err="1" smtClean="0">
                          <a:solidFill>
                            <a:srgbClr val="000000"/>
                          </a:solidFill>
                          <a:latin typeface="Arial"/>
                          <a:ea typeface="Verdana"/>
                          <a:cs typeface="Verdana"/>
                          <a:sym typeface="Arial"/>
                        </a:rPr>
                        <a:t>Chigorodó</a:t>
                      </a:r>
                      <a:r>
                        <a:rPr lang="es-MX" sz="1000" b="0" i="0" u="none" strike="noStrike" cap="none" dirty="0" smtClean="0">
                          <a:solidFill>
                            <a:srgbClr val="000000"/>
                          </a:solidFill>
                          <a:latin typeface="Arial"/>
                          <a:ea typeface="Verdana"/>
                          <a:cs typeface="Verdana"/>
                          <a:sym typeface="Arial"/>
                        </a:rPr>
                        <a:t>, Ciudad Bolívar, Copacabana, Ebéjico, El Carmen De Viboral, Entrerríos, Envigado, Fredonia, Giraldo, Girardota, Granada, Guadalupe, Guarne, </a:t>
                      </a:r>
                      <a:r>
                        <a:rPr lang="es-MX" sz="1000" b="0" i="0" u="none" strike="noStrike" cap="none" dirty="0" err="1" smtClean="0">
                          <a:solidFill>
                            <a:srgbClr val="000000"/>
                          </a:solidFill>
                          <a:latin typeface="Arial"/>
                          <a:ea typeface="Verdana"/>
                          <a:cs typeface="Verdana"/>
                          <a:sym typeface="Arial"/>
                        </a:rPr>
                        <a:t>Guatapé</a:t>
                      </a:r>
                      <a:r>
                        <a:rPr lang="es-MX" sz="1000" b="0" i="0" u="none" strike="noStrike" cap="none" dirty="0" smtClean="0">
                          <a:solidFill>
                            <a:srgbClr val="000000"/>
                          </a:solidFill>
                          <a:latin typeface="Arial"/>
                          <a:ea typeface="Verdana"/>
                          <a:cs typeface="Verdana"/>
                          <a:sym typeface="Arial"/>
                        </a:rPr>
                        <a:t>, Gómez Plata, Hispania, Itagüí, Ituango, Jardín, Jericó, La Ceja, La Pintada, Liborina, Medellín, Montebello, Nariño, Olaya, Peque, Pueblorrico, Remedios, Retiro, Rionegro, Sabanalarga, Sabaneta, Salgar, San Andrés De Cuerquía, San Jerónimo, San José De La Montaña, San Pedro De Los Milagros, San Rafael, San Roque, San Vicente Ferrer, Santa Bárbara, Santa Fé De Antioquia, Sopetrán, Tarazá, Tarso, Toledo, Támesis, Urrao, Valdivia, Vegachí, Yalí, Yarumal, Yolombó.</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BOYACÁ : Almeida, Aquitania, Belén, Berbeo, Betéitiva, Campohermoso, Chinavita, Chivatá, Chivor, Cucaita, Cuítiva, Floresta, Garagoa, Gámeza, Iza, Jericó, La Capilla, Labranzagrande, Miraflores, Mongua, Monguí, Motavita, Muzo, Nuevo Colón, Otanche, Paya, Pisba, Quípama, Ramiriquí, Rondón, San Eduardo, San José De Pare, Santana, Sativanorte, Siachoque, Socotá, Sogamoso, Somondoco, Sora, Susacón, Sáchica, Tibaná, Tota, Turmequé, Tuta, Tutazá, Ventaquemada, Viracachá, Úmbita.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CALDAS : Aranzazu, Filadelfia, La Merced, Manizales, Manzanares, </a:t>
                      </a:r>
                      <a:r>
                        <a:rPr lang="es-MX" sz="1000" b="0" i="0" u="none" strike="noStrike" cap="none" dirty="0" err="1" smtClean="0">
                          <a:solidFill>
                            <a:srgbClr val="000000"/>
                          </a:solidFill>
                          <a:latin typeface="Arial"/>
                          <a:ea typeface="Verdana"/>
                          <a:cs typeface="Verdana"/>
                          <a:sym typeface="Arial"/>
                        </a:rPr>
                        <a:t>Marquetalia</a:t>
                      </a:r>
                      <a:r>
                        <a:rPr lang="es-MX" sz="1000" b="0" i="0" u="none" strike="noStrike" cap="none" dirty="0" smtClean="0">
                          <a:solidFill>
                            <a:srgbClr val="000000"/>
                          </a:solidFill>
                          <a:latin typeface="Arial"/>
                          <a:ea typeface="Verdana"/>
                          <a:cs typeface="Verdana"/>
                          <a:sym typeface="Arial"/>
                        </a:rPr>
                        <a:t>, Marulanda, Neira, </a:t>
                      </a:r>
                      <a:r>
                        <a:rPr lang="es-MX" sz="1000" b="0" i="0" u="none" strike="noStrike" cap="none" dirty="0" err="1" smtClean="0">
                          <a:solidFill>
                            <a:srgbClr val="000000"/>
                          </a:solidFill>
                          <a:latin typeface="Arial"/>
                          <a:ea typeface="Verdana"/>
                          <a:cs typeface="Verdana"/>
                          <a:sym typeface="Arial"/>
                        </a:rPr>
                        <a:t>Norcasia</a:t>
                      </a:r>
                      <a:r>
                        <a:rPr lang="es-MX" sz="1000" b="0" i="0" u="none" strike="noStrike" cap="none" dirty="0" smtClean="0">
                          <a:solidFill>
                            <a:srgbClr val="000000"/>
                          </a:solidFill>
                          <a:latin typeface="Arial"/>
                          <a:ea typeface="Verdana"/>
                          <a:cs typeface="Verdana"/>
                          <a:sym typeface="Arial"/>
                        </a:rPr>
                        <a:t>, Pensilvania, Riosucio, Salamina, Supía, Villamaría.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CUNDINAMARCA : Agua De Dios, Beltrán, Bituima, Bojacá, Cabrera, Chocontá, Cogua, El Colegio, El Peñón, Facatativá, Gachancipá, La Peña, La Vega, Pasca, Pulí, Quipile, San Juan De Rioseco, Sasaima, Sesquilé, Sibaté, Suesca, Tocancipá, Ubaque, Vergara, Vianí, Villapinzón, Villeta, Útica.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HUILA : Aipe, Colombia, Garzón, Nátaga, Palermo, Santa María, Teruel, Villavieja.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NORTE DE SANTANDER : Cácota, Mutiscua, Ragonvalia, Silos.</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QUINDÍO : Buenavista, Calarcá, Córdoba, Génova, Pijao, Salento.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RISARALDA : Belén De Umbría, Guática.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SANTANDER : Barichara, Bucaramanga, Cabrera, Charta, Chipatá, Coromoro, Florián, Galán, Guavatá, Hato, Jesús María, La Belleza, La Paz, Matanza, Ocamonte, Oiba, Palmar, Pinchote, Páramo, San Gil, Santa Helena Del Opón, Simacota, Socorro, Suaita, Valle De San José, Villanueva, Vélez.</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TOLIMA : Alpujarra, Anzoátegui, Armero, Ataco, Cajamarca, Casabianca, Chaparral, Dolores, Fresno, Herveo, Honda, Lérida, Murillo, Natagaima, Ortega, Planadas, Rioblanco, Roncesvalles, San Sebastián De Mariquita, Santa Isabel, Valle De San Juan.</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4756222" y="3923003"/>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13689063" y="4585457"/>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12858784" y="3332500"/>
            <a:ext cx="432854" cy="445047"/>
          </a:xfrm>
          <a:prstGeom prst="rect">
            <a:avLst/>
          </a:prstGeom>
        </p:spPr>
      </p:pic>
    </p:spTree>
    <p:extLst>
      <p:ext uri="{BB962C8B-B14F-4D97-AF65-F5344CB8AC3E}">
        <p14:creationId xmlns:p14="http://schemas.microsoft.com/office/powerpoint/2010/main" val="28137437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714926088"/>
              </p:ext>
            </p:extLst>
          </p:nvPr>
        </p:nvGraphicFramePr>
        <p:xfrm>
          <a:off x="4556146" y="1270933"/>
          <a:ext cx="7069804" cy="4113870"/>
        </p:xfrm>
        <a:graphic>
          <a:graphicData uri="http://schemas.openxmlformats.org/drawingml/2006/table">
            <a:tbl>
              <a:tblPr>
                <a:noFill/>
                <a:tableStyleId>{C3B7D27D-7022-48AE-870B-97DEDC28B86A}</a:tableStyleId>
              </a:tblPr>
              <a:tblGrid>
                <a:gridCol w="976868">
                  <a:extLst>
                    <a:ext uri="{9D8B030D-6E8A-4147-A177-3AD203B41FA5}">
                      <a16:colId xmlns:a16="http://schemas.microsoft.com/office/drawing/2014/main" val="20000"/>
                    </a:ext>
                  </a:extLst>
                </a:gridCol>
                <a:gridCol w="6092936">
                  <a:extLst>
                    <a:ext uri="{9D8B030D-6E8A-4147-A177-3AD203B41FA5}">
                      <a16:colId xmlns:a16="http://schemas.microsoft.com/office/drawing/2014/main" val="20001"/>
                    </a:ext>
                  </a:extLst>
                </a:gridCol>
              </a:tblGrid>
              <a:tr h="500149">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61372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ANTIOQUIA : Amagá, Angelópolis, </a:t>
                      </a:r>
                      <a:r>
                        <a:rPr lang="pt-BR" sz="1000" b="0" i="0" u="none" strike="noStrike" cap="none" dirty="0" err="1" smtClean="0">
                          <a:solidFill>
                            <a:srgbClr val="000000"/>
                          </a:solidFill>
                          <a:latin typeface="Arial"/>
                          <a:ea typeface="Verdana"/>
                          <a:cs typeface="Verdana"/>
                          <a:sym typeface="Verdana"/>
                        </a:rPr>
                        <a:t>Caracolí</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Cisneros</a:t>
                      </a:r>
                      <a:r>
                        <a:rPr lang="pt-BR" sz="1000" b="0" i="0" u="none" strike="noStrike" cap="none" dirty="0" smtClean="0">
                          <a:solidFill>
                            <a:srgbClr val="000000"/>
                          </a:solidFill>
                          <a:latin typeface="Arial"/>
                          <a:ea typeface="Verdana"/>
                          <a:cs typeface="Verdana"/>
                          <a:sym typeface="Verdana"/>
                        </a:rPr>
                        <a:t>, Concepción, Concordia, El </a:t>
                      </a:r>
                      <a:r>
                        <a:rPr lang="pt-BR" sz="1000" b="0" i="0" u="none" strike="noStrike" cap="none" dirty="0" err="1" smtClean="0">
                          <a:solidFill>
                            <a:srgbClr val="000000"/>
                          </a:solidFill>
                          <a:latin typeface="Arial"/>
                          <a:ea typeface="Verdana"/>
                          <a:cs typeface="Verdana"/>
                          <a:sym typeface="Verdana"/>
                        </a:rPr>
                        <a:t>Santuario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Frontino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Heliconia</a:t>
                      </a:r>
                      <a:r>
                        <a:rPr lang="pt-BR" sz="1000" b="0" i="0" u="none" strike="noStrike" cap="none" dirty="0" smtClean="0">
                          <a:solidFill>
                            <a:srgbClr val="000000"/>
                          </a:solidFill>
                          <a:latin typeface="Arial"/>
                          <a:ea typeface="Verdana"/>
                          <a:cs typeface="Verdana"/>
                          <a:sym typeface="Verdana"/>
                        </a:rPr>
                        <a:t>, La </a:t>
                      </a:r>
                      <a:r>
                        <a:rPr lang="pt-BR" sz="1000" b="0" i="0" u="none" strike="noStrike" cap="none" dirty="0" err="1" smtClean="0">
                          <a:solidFill>
                            <a:srgbClr val="000000"/>
                          </a:solidFill>
                          <a:latin typeface="Arial"/>
                          <a:ea typeface="Verdana"/>
                          <a:cs typeface="Verdana"/>
                          <a:sym typeface="Verdana"/>
                        </a:rPr>
                        <a:t>Estrella</a:t>
                      </a:r>
                      <a:r>
                        <a:rPr lang="pt-BR" sz="1000" b="0" i="0" u="none" strike="noStrike" cap="none" dirty="0" smtClean="0">
                          <a:solidFill>
                            <a:srgbClr val="000000"/>
                          </a:solidFill>
                          <a:latin typeface="Arial"/>
                          <a:ea typeface="Verdana"/>
                          <a:cs typeface="Verdana"/>
                          <a:sym typeface="Verdana"/>
                        </a:rPr>
                        <a:t>, La </a:t>
                      </a:r>
                      <a:r>
                        <a:rPr lang="pt-BR" sz="1000" b="0" i="0" u="none" strike="noStrike" cap="none" dirty="0" err="1" smtClean="0">
                          <a:solidFill>
                            <a:srgbClr val="000000"/>
                          </a:solidFill>
                          <a:latin typeface="Arial"/>
                          <a:ea typeface="Verdana"/>
                          <a:cs typeface="Verdana"/>
                          <a:sym typeface="Verdana"/>
                        </a:rPr>
                        <a:t>Unión</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Maceo</a:t>
                      </a:r>
                      <a:r>
                        <a:rPr lang="pt-BR" sz="1000" b="0" i="0" u="none" strike="noStrike" cap="none" dirty="0" smtClean="0">
                          <a:solidFill>
                            <a:srgbClr val="000000"/>
                          </a:solidFill>
                          <a:latin typeface="Arial"/>
                          <a:ea typeface="Verdana"/>
                          <a:cs typeface="Verdana"/>
                          <a:sym typeface="Verdana"/>
                        </a:rPr>
                        <a:t>, Puerto Berrío, San </a:t>
                      </a:r>
                      <a:r>
                        <a:rPr lang="pt-BR" sz="1000" b="0" i="0" u="none" strike="noStrike" cap="none" dirty="0" err="1" smtClean="0">
                          <a:solidFill>
                            <a:srgbClr val="000000"/>
                          </a:solidFill>
                          <a:latin typeface="Arial"/>
                          <a:ea typeface="Verdana"/>
                          <a:cs typeface="Verdana"/>
                          <a:sym typeface="Verdana"/>
                        </a:rPr>
                        <a:t>Luis</a:t>
                      </a:r>
                      <a:r>
                        <a:rPr lang="pt-BR" sz="1000" b="0" i="0" u="none" strike="noStrike" cap="none" dirty="0" smtClean="0">
                          <a:solidFill>
                            <a:srgbClr val="000000"/>
                          </a:solidFill>
                          <a:latin typeface="Arial"/>
                          <a:ea typeface="Verdana"/>
                          <a:cs typeface="Verdana"/>
                          <a:sym typeface="Verdana"/>
                        </a:rPr>
                        <a:t>, Santa Rosa De </a:t>
                      </a:r>
                      <a:r>
                        <a:rPr lang="pt-BR" sz="1000" b="0" i="0" u="none" strike="noStrike" cap="none" dirty="0" err="1" smtClean="0">
                          <a:solidFill>
                            <a:srgbClr val="000000"/>
                          </a:solidFill>
                          <a:latin typeface="Arial"/>
                          <a:ea typeface="Verdana"/>
                          <a:cs typeface="Verdana"/>
                          <a:sym typeface="Verdana"/>
                        </a:rPr>
                        <a:t>Osos</a:t>
                      </a:r>
                      <a:r>
                        <a:rPr lang="pt-BR" sz="1000" b="0" i="0" u="none" strike="noStrike" cap="none" dirty="0" smtClean="0">
                          <a:solidFill>
                            <a:srgbClr val="000000"/>
                          </a:solidFill>
                          <a:latin typeface="Arial"/>
                          <a:ea typeface="Verdana"/>
                          <a:cs typeface="Verdana"/>
                          <a:sym typeface="Verdana"/>
                        </a:rPr>
                        <a:t>, Santo Domingo, </a:t>
                      </a:r>
                      <a:r>
                        <a:rPr lang="pt-BR" sz="1000" b="0" i="0" u="none" strike="noStrike" cap="none" dirty="0" err="1" smtClean="0">
                          <a:solidFill>
                            <a:srgbClr val="000000"/>
                          </a:solidFill>
                          <a:latin typeface="Arial"/>
                          <a:ea typeface="Verdana"/>
                          <a:cs typeface="Verdana"/>
                          <a:sym typeface="Verdana"/>
                        </a:rPr>
                        <a:t>Segovia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Titiribí</a:t>
                      </a:r>
                      <a:r>
                        <a:rPr lang="pt-BR" sz="1000" b="0" i="0" u="none" strike="noStrike" cap="none" dirty="0" smtClean="0">
                          <a:solidFill>
                            <a:srgbClr val="000000"/>
                          </a:solidFill>
                          <a:latin typeface="Arial"/>
                          <a:ea typeface="Verdana"/>
                          <a:cs typeface="Verdana"/>
                          <a:sym typeface="Verdana"/>
                        </a:rPr>
                        <a:t>, Turbo, </a:t>
                      </a:r>
                      <a:r>
                        <a:rPr lang="pt-BR" sz="1000" b="0" i="0" u="none" strike="noStrike" cap="none" dirty="0" err="1" smtClean="0">
                          <a:solidFill>
                            <a:srgbClr val="000000"/>
                          </a:solidFill>
                          <a:latin typeface="Arial"/>
                          <a:ea typeface="Verdana"/>
                          <a:cs typeface="Verdana"/>
                          <a:sym typeface="Verdana"/>
                        </a:rPr>
                        <a:t>Uramita</a:t>
                      </a:r>
                      <a:r>
                        <a:rPr lang="pt-BR" sz="1000" b="0" i="0" u="none" strike="noStrike" cap="none" dirty="0" smtClean="0">
                          <a:solidFill>
                            <a:srgbClr val="000000"/>
                          </a:solidFill>
                          <a:latin typeface="Arial"/>
                          <a:ea typeface="Verdana"/>
                          <a:cs typeface="Verdana"/>
                          <a:sym typeface="Verdana"/>
                        </a:rPr>
                        <a:t>, Yondó, Zaragoza.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BOYACÁ : </a:t>
                      </a:r>
                      <a:r>
                        <a:rPr lang="pt-BR" sz="1000" b="0" i="0" u="none" strike="noStrike" cap="none" dirty="0" err="1" smtClean="0">
                          <a:solidFill>
                            <a:srgbClr val="000000"/>
                          </a:solidFill>
                          <a:latin typeface="Arial"/>
                          <a:ea typeface="Verdana"/>
                          <a:cs typeface="Verdana"/>
                          <a:sym typeface="Verdana"/>
                        </a:rPr>
                        <a:t>Ciénega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Corrales</a:t>
                      </a:r>
                      <a:r>
                        <a:rPr lang="pt-BR" sz="1000" b="0" i="0" u="none" strike="noStrike" cap="none" dirty="0" smtClean="0">
                          <a:solidFill>
                            <a:srgbClr val="000000"/>
                          </a:solidFill>
                          <a:latin typeface="Arial"/>
                          <a:ea typeface="Verdana"/>
                          <a:cs typeface="Verdana"/>
                          <a:sym typeface="Verdana"/>
                        </a:rPr>
                        <a:t>, La Victoria, Paz De </a:t>
                      </a:r>
                      <a:r>
                        <a:rPr lang="pt-BR" sz="1000" b="0" i="0" u="none" strike="noStrike" cap="none" dirty="0" err="1" smtClean="0">
                          <a:solidFill>
                            <a:srgbClr val="000000"/>
                          </a:solidFill>
                          <a:latin typeface="Arial"/>
                          <a:ea typeface="Verdana"/>
                          <a:cs typeface="Verdana"/>
                          <a:sym typeface="Verdana"/>
                        </a:rPr>
                        <a:t>Río</a:t>
                      </a:r>
                      <a:r>
                        <a:rPr lang="pt-BR" sz="1000" b="0" i="0" u="none" strike="noStrike" cap="none" dirty="0" smtClean="0">
                          <a:solidFill>
                            <a:srgbClr val="000000"/>
                          </a:solidFill>
                          <a:latin typeface="Arial"/>
                          <a:ea typeface="Verdana"/>
                          <a:cs typeface="Verdana"/>
                          <a:sym typeface="Verdana"/>
                        </a:rPr>
                        <a:t>, San Pablo De Borbur, Sativasur, Socha, Tasco, </a:t>
                      </a:r>
                      <a:r>
                        <a:rPr lang="pt-BR" sz="1000" b="0" i="0" u="none" strike="noStrike" cap="none" dirty="0" err="1" smtClean="0">
                          <a:solidFill>
                            <a:srgbClr val="000000"/>
                          </a:solidFill>
                          <a:latin typeface="Arial"/>
                          <a:ea typeface="Verdana"/>
                          <a:cs typeface="Verdana"/>
                          <a:sym typeface="Verdana"/>
                        </a:rPr>
                        <a:t>Tunja</a:t>
                      </a:r>
                      <a:r>
                        <a:rPr lang="pt-BR" sz="1000" b="0" i="0" u="none" strike="noStrike" cap="none" dirty="0" smtClean="0">
                          <a:solidFill>
                            <a:srgbClr val="000000"/>
                          </a:solidFill>
                          <a:latin typeface="Arial"/>
                          <a:ea typeface="Verdana"/>
                          <a:cs typeface="Verdana"/>
                          <a:sym typeface="Verdana"/>
                        </a:rPr>
                        <a:t>.</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CALDAS : Marmato.</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CUNDINAMARCA : </a:t>
                      </a:r>
                      <a:r>
                        <a:rPr lang="pt-BR" sz="1000" b="0" i="0" u="none" strike="noStrike" cap="none" dirty="0" err="1" smtClean="0">
                          <a:solidFill>
                            <a:srgbClr val="000000"/>
                          </a:solidFill>
                          <a:latin typeface="Arial"/>
                          <a:ea typeface="Verdana"/>
                          <a:cs typeface="Verdana"/>
                          <a:sym typeface="Verdana"/>
                        </a:rPr>
                        <a:t>Albán</a:t>
                      </a:r>
                      <a:r>
                        <a:rPr lang="pt-BR" sz="1000" b="0" i="0" u="none" strike="noStrike" cap="none" dirty="0" smtClean="0">
                          <a:solidFill>
                            <a:srgbClr val="000000"/>
                          </a:solidFill>
                          <a:latin typeface="Arial"/>
                          <a:ea typeface="Verdana"/>
                          <a:cs typeface="Verdana"/>
                          <a:sym typeface="Verdana"/>
                        </a:rPr>
                        <a:t>, Anapoima, Anolaima, </a:t>
                      </a:r>
                      <a:r>
                        <a:rPr lang="pt-BR" sz="1000" b="0" i="0" u="none" strike="noStrike" cap="none" dirty="0" err="1" smtClean="0">
                          <a:solidFill>
                            <a:srgbClr val="000000"/>
                          </a:solidFill>
                          <a:latin typeface="Arial"/>
                          <a:ea typeface="Verdana"/>
                          <a:cs typeface="Verdana"/>
                          <a:sym typeface="Verdana"/>
                        </a:rPr>
                        <a:t>Arbeláez</a:t>
                      </a:r>
                      <a:r>
                        <a:rPr lang="pt-BR" sz="1000" b="0" i="0" u="none" strike="noStrike" cap="none" dirty="0" smtClean="0">
                          <a:solidFill>
                            <a:srgbClr val="000000"/>
                          </a:solidFill>
                          <a:latin typeface="Arial"/>
                          <a:ea typeface="Verdana"/>
                          <a:cs typeface="Verdana"/>
                          <a:sym typeface="Verdana"/>
                        </a:rPr>
                        <a:t>, Cachipay, </a:t>
                      </a:r>
                      <a:r>
                        <a:rPr lang="pt-BR" sz="1000" b="0" i="0" u="none" strike="noStrike" cap="none" dirty="0" err="1" smtClean="0">
                          <a:solidFill>
                            <a:srgbClr val="000000"/>
                          </a:solidFill>
                          <a:latin typeface="Arial"/>
                          <a:ea typeface="Verdana"/>
                          <a:cs typeface="Verdana"/>
                          <a:sym typeface="Verdana"/>
                        </a:rPr>
                        <a:t>Cajicá</a:t>
                      </a:r>
                      <a:r>
                        <a:rPr lang="pt-BR" sz="1000" b="0" i="0" u="none" strike="noStrike" cap="none" dirty="0" smtClean="0">
                          <a:solidFill>
                            <a:srgbClr val="000000"/>
                          </a:solidFill>
                          <a:latin typeface="Arial"/>
                          <a:ea typeface="Verdana"/>
                          <a:cs typeface="Verdana"/>
                          <a:sym typeface="Verdana"/>
                        </a:rPr>
                        <a:t>, El </a:t>
                      </a:r>
                      <a:r>
                        <a:rPr lang="pt-BR" sz="1000" b="0" i="0" u="none" strike="noStrike" cap="none" dirty="0" err="1" smtClean="0">
                          <a:solidFill>
                            <a:srgbClr val="000000"/>
                          </a:solidFill>
                          <a:latin typeface="Arial"/>
                          <a:ea typeface="Verdana"/>
                          <a:cs typeface="Verdana"/>
                          <a:sym typeface="Verdana"/>
                        </a:rPr>
                        <a:t>Rosal</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Guayabal</a:t>
                      </a:r>
                      <a:r>
                        <a:rPr lang="pt-BR" sz="1000" b="0" i="0" u="none" strike="noStrike" cap="none" dirty="0" smtClean="0">
                          <a:solidFill>
                            <a:srgbClr val="000000"/>
                          </a:solidFill>
                          <a:latin typeface="Arial"/>
                          <a:ea typeface="Verdana"/>
                          <a:cs typeface="Verdana"/>
                          <a:sym typeface="Verdana"/>
                        </a:rPr>
                        <a:t> De Síquima, La Mesa, Nocaima, Topaipí, Zipacón.</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HUILA : Altamira, </a:t>
                      </a:r>
                      <a:r>
                        <a:rPr lang="pt-BR" sz="1000" b="0" i="0" u="none" strike="noStrike" cap="none" dirty="0" err="1" smtClean="0">
                          <a:solidFill>
                            <a:srgbClr val="000000"/>
                          </a:solidFill>
                          <a:latin typeface="Arial"/>
                          <a:ea typeface="Verdana"/>
                          <a:cs typeface="Verdana"/>
                          <a:sym typeface="Verdana"/>
                        </a:rPr>
                        <a:t>Elías</a:t>
                      </a:r>
                      <a:r>
                        <a:rPr lang="pt-BR" sz="1000" b="0" i="0" u="none" strike="noStrike" cap="none" dirty="0" smtClean="0">
                          <a:solidFill>
                            <a:srgbClr val="000000"/>
                          </a:solidFill>
                          <a:latin typeface="Arial"/>
                          <a:ea typeface="Verdana"/>
                          <a:cs typeface="Verdana"/>
                          <a:sym typeface="Verdana"/>
                        </a:rPr>
                        <a:t>, Guadalupe, La Argentina, Palestina, Pitalito, San Agustín, </a:t>
                      </a:r>
                      <a:r>
                        <a:rPr lang="pt-BR" sz="1000" b="0" i="0" u="none" strike="noStrike" cap="none" dirty="0" err="1" smtClean="0">
                          <a:solidFill>
                            <a:srgbClr val="000000"/>
                          </a:solidFill>
                          <a:latin typeface="Arial"/>
                          <a:ea typeface="Verdana"/>
                          <a:cs typeface="Verdana"/>
                          <a:sym typeface="Verdana"/>
                        </a:rPr>
                        <a:t>Suaza</a:t>
                      </a:r>
                      <a:r>
                        <a:rPr lang="pt-BR" sz="1000" b="0" i="0" u="none" strike="noStrike" cap="none" dirty="0" smtClean="0">
                          <a:solidFill>
                            <a:srgbClr val="000000"/>
                          </a:solidFill>
                          <a:latin typeface="Arial"/>
                          <a:ea typeface="Verdana"/>
                          <a:cs typeface="Verdana"/>
                          <a:sym typeface="Verdana"/>
                        </a:rPr>
                        <a:t>, Tarqui, Timaná.</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NORTE DE SANTANDER : Pamplona.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QUINDÍO : </a:t>
                      </a:r>
                      <a:r>
                        <a:rPr lang="pt-BR" sz="1000" b="0" i="0" u="none" strike="noStrike" cap="none" dirty="0" err="1" smtClean="0">
                          <a:solidFill>
                            <a:srgbClr val="000000"/>
                          </a:solidFill>
                          <a:latin typeface="Arial"/>
                          <a:ea typeface="Verdana"/>
                          <a:cs typeface="Verdana"/>
                          <a:sym typeface="Verdana"/>
                        </a:rPr>
                        <a:t>Armenia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Circasia</a:t>
                      </a:r>
                      <a:r>
                        <a:rPr lang="pt-BR" sz="1000" b="0" i="0" u="none" strike="noStrike" cap="none" dirty="0" smtClean="0">
                          <a:solidFill>
                            <a:srgbClr val="000000"/>
                          </a:solidFill>
                          <a:latin typeface="Arial"/>
                          <a:ea typeface="Verdana"/>
                          <a:cs typeface="Verdana"/>
                          <a:sym typeface="Verdana"/>
                        </a:rPr>
                        <a:t>, Filandia.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RISARALDA : Pereira.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SANTANDER : Aguada, Barbosa, </a:t>
                      </a:r>
                      <a:r>
                        <a:rPr lang="pt-BR" sz="1000" b="0" i="0" u="none" strike="noStrike" cap="none" dirty="0" err="1" smtClean="0">
                          <a:solidFill>
                            <a:srgbClr val="000000"/>
                          </a:solidFill>
                          <a:latin typeface="Arial"/>
                          <a:ea typeface="Verdana"/>
                          <a:cs typeface="Verdana"/>
                          <a:sym typeface="Verdana"/>
                        </a:rPr>
                        <a:t>Barrancabermeja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Chima</a:t>
                      </a:r>
                      <a:r>
                        <a:rPr lang="pt-BR" sz="1000" b="0" i="0" u="none" strike="noStrike" cap="none" dirty="0" smtClean="0">
                          <a:solidFill>
                            <a:srgbClr val="000000"/>
                          </a:solidFill>
                          <a:latin typeface="Arial"/>
                          <a:ea typeface="Verdana"/>
                          <a:cs typeface="Verdana"/>
                          <a:sym typeface="Verdana"/>
                        </a:rPr>
                        <a:t>, Confines, </a:t>
                      </a:r>
                      <a:r>
                        <a:rPr lang="pt-BR" sz="1000" b="0" i="0" u="none" strike="noStrike" cap="none" dirty="0" err="1" smtClean="0">
                          <a:solidFill>
                            <a:srgbClr val="000000"/>
                          </a:solidFill>
                          <a:latin typeface="Arial"/>
                          <a:ea typeface="Verdana"/>
                          <a:cs typeface="Verdana"/>
                          <a:sym typeface="Verdana"/>
                        </a:rPr>
                        <a:t>Contratación</a:t>
                      </a:r>
                      <a:r>
                        <a:rPr lang="pt-BR" sz="1000" b="0" i="0" u="none" strike="noStrike" cap="none" dirty="0" smtClean="0">
                          <a:solidFill>
                            <a:srgbClr val="000000"/>
                          </a:solidFill>
                          <a:latin typeface="Arial"/>
                          <a:ea typeface="Verdana"/>
                          <a:cs typeface="Verdana"/>
                          <a:sym typeface="Verdana"/>
                        </a:rPr>
                        <a:t>, El </a:t>
                      </a:r>
                      <a:r>
                        <a:rPr lang="pt-BR" sz="1000" b="0" i="0" u="none" strike="noStrike" cap="none" dirty="0" err="1" smtClean="0">
                          <a:solidFill>
                            <a:srgbClr val="000000"/>
                          </a:solidFill>
                          <a:latin typeface="Arial"/>
                          <a:ea typeface="Verdana"/>
                          <a:cs typeface="Verdana"/>
                          <a:sym typeface="Verdana"/>
                        </a:rPr>
                        <a:t>Guacamayo</a:t>
                      </a:r>
                      <a:r>
                        <a:rPr lang="pt-BR" sz="1000" b="0" i="0" u="none" strike="noStrike" cap="none" dirty="0" smtClean="0">
                          <a:solidFill>
                            <a:srgbClr val="000000"/>
                          </a:solidFill>
                          <a:latin typeface="Arial"/>
                          <a:ea typeface="Verdana"/>
                          <a:cs typeface="Verdana"/>
                          <a:sym typeface="Verdana"/>
                        </a:rPr>
                        <a:t>, Guapotá, Güepsa, Palmas Del Socorro, Puerto Parra, Puerto Wilches, </a:t>
                      </a:r>
                      <a:r>
                        <a:rPr lang="pt-BR" sz="1000" b="0" i="0" u="none" strike="noStrike" cap="none" dirty="0" err="1" smtClean="0">
                          <a:solidFill>
                            <a:srgbClr val="000000"/>
                          </a:solidFill>
                          <a:latin typeface="Arial"/>
                          <a:ea typeface="Verdana"/>
                          <a:cs typeface="Verdana"/>
                          <a:sym typeface="Verdana"/>
                        </a:rPr>
                        <a:t>Sabana</a:t>
                      </a:r>
                      <a:r>
                        <a:rPr lang="pt-BR" sz="1000" b="0" i="0" u="none" strike="noStrike" cap="none" dirty="0" smtClean="0">
                          <a:solidFill>
                            <a:srgbClr val="000000"/>
                          </a:solidFill>
                          <a:latin typeface="Arial"/>
                          <a:ea typeface="Verdana"/>
                          <a:cs typeface="Verdana"/>
                          <a:sym typeface="Verdana"/>
                        </a:rPr>
                        <a:t> De Torres.</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TOLIMA : Coyaima, Espinal, Falan, </a:t>
                      </a:r>
                      <a:r>
                        <a:rPr lang="pt-BR" sz="1000" b="0" i="0" u="none" strike="noStrike" cap="none" dirty="0" err="1" smtClean="0">
                          <a:solidFill>
                            <a:srgbClr val="000000"/>
                          </a:solidFill>
                          <a:latin typeface="Arial"/>
                          <a:ea typeface="Verdana"/>
                          <a:cs typeface="Verdana"/>
                          <a:sym typeface="Verdana"/>
                        </a:rPr>
                        <a:t>Flandes</a:t>
                      </a:r>
                      <a:r>
                        <a:rPr lang="pt-BR" sz="1000" b="0" i="0" u="none" strike="noStrike" cap="none" dirty="0" smtClean="0">
                          <a:solidFill>
                            <a:srgbClr val="000000"/>
                          </a:solidFill>
                          <a:latin typeface="Arial"/>
                          <a:ea typeface="Verdana"/>
                          <a:cs typeface="Verdana"/>
                          <a:sym typeface="Verdana"/>
                        </a:rPr>
                        <a:t>, Palocabildo, Prado, </a:t>
                      </a:r>
                      <a:r>
                        <a:rPr lang="pt-BR" sz="1000" b="0" i="0" u="none" strike="noStrike" cap="none" dirty="0" err="1" smtClean="0">
                          <a:solidFill>
                            <a:srgbClr val="000000"/>
                          </a:solidFill>
                          <a:latin typeface="Arial"/>
                          <a:ea typeface="Verdana"/>
                          <a:cs typeface="Verdana"/>
                          <a:sym typeface="Verdana"/>
                        </a:rPr>
                        <a:t>Purificación</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Saldaña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Venadillo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Villahermosa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Villarrica</a:t>
                      </a:r>
                      <a:r>
                        <a:rPr lang="pt-BR" sz="1000" b="0" i="0" u="none" strike="noStrike" cap="none" dirty="0" smtClean="0">
                          <a:solidFill>
                            <a:srgbClr val="000000"/>
                          </a:solidFill>
                          <a:latin typeface="Arial"/>
                          <a:ea typeface="Verdana"/>
                          <a:cs typeface="Verdana"/>
                          <a:sym typeface="Verdana"/>
                        </a:rPr>
                        <a:t>.</a:t>
                      </a:r>
                      <a:endParaRPr lang="pt-BR" sz="970" b="0" i="0" u="none" strike="noStrike" cap="none" dirty="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727374947"/>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4719502" y="3182728"/>
            <a:ext cx="457200" cy="446694"/>
          </a:xfrm>
          <a:prstGeom prst="rect">
            <a:avLst/>
          </a:prstGeom>
          <a:noFill/>
          <a:ln>
            <a:noFill/>
          </a:ln>
        </p:spPr>
      </p:pic>
      <p:pic>
        <p:nvPicPr>
          <p:cNvPr id="2" name="Imagen 1"/>
          <p:cNvPicPr>
            <a:picLocks noChangeAspect="1"/>
          </p:cNvPicPr>
          <p:nvPr/>
        </p:nvPicPr>
        <p:blipFill>
          <a:blip r:embed="rId6"/>
          <a:stretch>
            <a:fillRect/>
          </a:stretch>
        </p:blipFill>
        <p:spPr>
          <a:xfrm>
            <a:off x="12858784" y="3332500"/>
            <a:ext cx="432854" cy="445047"/>
          </a:xfrm>
          <a:prstGeom prst="rect">
            <a:avLst/>
          </a:prstGeom>
        </p:spPr>
      </p:pic>
    </p:spTree>
    <p:extLst>
      <p:ext uri="{BB962C8B-B14F-4D97-AF65-F5344CB8AC3E}">
        <p14:creationId xmlns:p14="http://schemas.microsoft.com/office/powerpoint/2010/main" val="34465287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aphicFrame>
        <p:nvGraphicFramePr>
          <p:cNvPr id="13" name="Google Shape;146;p58"/>
          <p:cNvGraphicFramePr/>
          <p:nvPr>
            <p:extLst>
              <p:ext uri="{D42A27DB-BD31-4B8C-83A1-F6EECF244321}">
                <p14:modId xmlns:p14="http://schemas.microsoft.com/office/powerpoint/2010/main" val="3028661710"/>
              </p:ext>
            </p:extLst>
          </p:nvPr>
        </p:nvGraphicFramePr>
        <p:xfrm>
          <a:off x="4568599" y="1695978"/>
          <a:ext cx="6746479" cy="3851088"/>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8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CAUCA : Caldono.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CHOCÓ : Acandí, Unguía.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VALLE DEL CAUCA : Alcalá, Argelia, El Águila, Pradera, Versalles.</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CAUCA : Miranda, Páez, Rosas.</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CHOCÓ : El Carmen De Atrato, Lloró.</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VALLE DEL CAUCA : Andalucía, Bugalagrande, Caicedonia, Florida, Guadalajara De Buga, La Unión, La Victoria, Obando, Sevilla, Toro, Tuluá, Zarzal.</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488046969"/>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CAUCA : Balboa, Corinto, Jambaló, Silvia, Toribío.</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CHOCÓ : Bagadó, Carmen Del Darién, </a:t>
                      </a:r>
                      <a:r>
                        <a:rPr lang="es-CO" sz="1000" b="0" i="0" u="none" strike="noStrike" cap="none" dirty="0" err="1" smtClean="0">
                          <a:solidFill>
                            <a:srgbClr val="000000"/>
                          </a:solidFill>
                          <a:latin typeface="+mn-lt"/>
                          <a:ea typeface="Verdana"/>
                          <a:cs typeface="Verdana"/>
                          <a:sym typeface="Verdana"/>
                        </a:rPr>
                        <a:t>Juradó</a:t>
                      </a:r>
                      <a:r>
                        <a:rPr lang="es-CO" sz="1000" b="0" i="0" u="none" strike="noStrike" cap="none" dirty="0" smtClean="0">
                          <a:solidFill>
                            <a:srgbClr val="000000"/>
                          </a:solidFill>
                          <a:latin typeface="+mn-lt"/>
                          <a:ea typeface="Verdana"/>
                          <a:cs typeface="Verdana"/>
                          <a:sym typeface="Verdana"/>
                        </a:rPr>
                        <a:t>, Riosucio.</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NARIÑO : Albán, </a:t>
                      </a:r>
                      <a:r>
                        <a:rPr lang="es-CO" sz="1000" b="0" i="0" u="none" strike="noStrike" cap="none" dirty="0" err="1" smtClean="0">
                          <a:solidFill>
                            <a:srgbClr val="000000"/>
                          </a:solidFill>
                          <a:latin typeface="+mn-lt"/>
                          <a:ea typeface="Verdana"/>
                          <a:cs typeface="Verdana"/>
                          <a:sym typeface="Verdana"/>
                        </a:rPr>
                        <a:t>Ancuya</a:t>
                      </a:r>
                      <a:r>
                        <a:rPr lang="es-CO" sz="1000" b="0" i="0" u="none" strike="noStrike" cap="none" dirty="0" smtClean="0">
                          <a:solidFill>
                            <a:srgbClr val="000000"/>
                          </a:solidFill>
                          <a:latin typeface="+mn-lt"/>
                          <a:ea typeface="Verdana"/>
                          <a:cs typeface="Verdana"/>
                          <a:sym typeface="Verdana"/>
                        </a:rPr>
                        <a:t>, Arboleda, Buesaco, Chachagüí, El Rosario, El Tablón De Gómez, El Tambo, Leiva, Pasto, Policarpa, San Lorenzo.</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VALLE DEL CAUCA : Bolívar, Cartago, El Cerrito, Ginebra, Guacarí, Palmira, Roldanillo, San Pedro, Trujillo, Vijes, Yotoco, Yumbo.</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14007097"/>
                  </a:ext>
                </a:extLst>
              </a:tr>
            </a:tbl>
          </a:graphicData>
        </a:graphic>
      </p:graphicFrame>
      <p:sp>
        <p:nvSpPr>
          <p:cNvPr id="157" name="Google Shape;15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58" name="Google Shape;158;p59"/>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106271" y="1237779"/>
            <a:ext cx="2989183" cy="5073802"/>
          </a:xfrm>
          <a:prstGeom prst="rect">
            <a:avLst/>
          </a:prstGeom>
          <a:noFill/>
          <a:ln>
            <a:noFill/>
          </a:ln>
        </p:spPr>
      </p:pic>
      <p:pic>
        <p:nvPicPr>
          <p:cNvPr id="159" name="Google Shape;159;p59"/>
          <p:cNvPicPr preferRelativeResize="0"/>
          <p:nvPr/>
        </p:nvPicPr>
        <p:blipFill rotWithShape="1">
          <a:blip r:embed="rId5">
            <a:alphaModFix/>
          </a:blip>
          <a:srcRect/>
          <a:stretch/>
        </p:blipFill>
        <p:spPr>
          <a:xfrm>
            <a:off x="14499799" y="4186868"/>
            <a:ext cx="457200" cy="446694"/>
          </a:xfrm>
          <a:prstGeom prst="rect">
            <a:avLst/>
          </a:prstGeom>
          <a:noFill/>
          <a:ln>
            <a:noFill/>
          </a:ln>
        </p:spPr>
      </p:pic>
      <p:pic>
        <p:nvPicPr>
          <p:cNvPr id="163" name="Google Shape;163;p59" descr="Recurso 25.png"/>
          <p:cNvPicPr preferRelativeResize="0"/>
          <p:nvPr/>
        </p:nvPicPr>
        <p:blipFill rotWithShape="1">
          <a:blip r:embed="rId6">
            <a:alphaModFix/>
          </a:blip>
          <a:srcRect/>
          <a:stretch/>
        </p:blipFill>
        <p:spPr>
          <a:xfrm>
            <a:off x="4738069" y="2443004"/>
            <a:ext cx="432711" cy="446694"/>
          </a:xfrm>
          <a:prstGeom prst="rect">
            <a:avLst/>
          </a:prstGeom>
          <a:noFill/>
          <a:ln>
            <a:noFill/>
          </a:ln>
        </p:spPr>
      </p:pic>
      <p:pic>
        <p:nvPicPr>
          <p:cNvPr id="10" name="Google Shape;185;p61"/>
          <p:cNvPicPr preferRelativeResize="0"/>
          <p:nvPr/>
        </p:nvPicPr>
        <p:blipFill rotWithShape="1">
          <a:blip r:embed="rId7">
            <a:alphaModFix/>
          </a:blip>
          <a:srcRect/>
          <a:stretch/>
        </p:blipFill>
        <p:spPr>
          <a:xfrm>
            <a:off x="12308730" y="1695978"/>
            <a:ext cx="3694496" cy="1042506"/>
          </a:xfrm>
          <a:prstGeom prst="rect">
            <a:avLst/>
          </a:prstGeom>
          <a:noFill/>
          <a:ln>
            <a:noFill/>
          </a:ln>
        </p:spPr>
      </p:pic>
      <p:pic>
        <p:nvPicPr>
          <p:cNvPr id="2" name="Imagen 1"/>
          <p:cNvPicPr>
            <a:picLocks noChangeAspect="1"/>
          </p:cNvPicPr>
          <p:nvPr/>
        </p:nvPicPr>
        <p:blipFill>
          <a:blip r:embed="rId8"/>
          <a:stretch>
            <a:fillRect/>
          </a:stretch>
        </p:blipFill>
        <p:spPr>
          <a:xfrm>
            <a:off x="13465731" y="3470099"/>
            <a:ext cx="432854" cy="445047"/>
          </a:xfrm>
          <a:prstGeom prst="rect">
            <a:avLst/>
          </a:prstGeom>
        </p:spPr>
      </p:pic>
      <p:pic>
        <p:nvPicPr>
          <p:cNvPr id="15" name="Google Shape;150;p58"/>
          <p:cNvPicPr preferRelativeResize="0"/>
          <p:nvPr/>
        </p:nvPicPr>
        <p:blipFill rotWithShape="1">
          <a:blip r:embed="rId9">
            <a:alphaModFix/>
          </a:blip>
          <a:srcRect/>
          <a:stretch/>
        </p:blipFill>
        <p:spPr>
          <a:xfrm>
            <a:off x="4763231" y="3636724"/>
            <a:ext cx="451143" cy="445047"/>
          </a:xfrm>
          <a:prstGeom prst="rect">
            <a:avLst/>
          </a:prstGeom>
          <a:noFill/>
          <a:ln>
            <a:noFill/>
          </a:ln>
        </p:spPr>
      </p:pic>
      <p:pic>
        <p:nvPicPr>
          <p:cNvPr id="16" name="Google Shape;137;p24"/>
          <p:cNvPicPr preferRelativeResize="0"/>
          <p:nvPr/>
        </p:nvPicPr>
        <p:blipFill rotWithShape="1">
          <a:blip r:embed="rId5">
            <a:alphaModFix/>
          </a:blip>
          <a:srcRect/>
          <a:stretch/>
        </p:blipFill>
        <p:spPr>
          <a:xfrm>
            <a:off x="4760203" y="4633562"/>
            <a:ext cx="457200" cy="446694"/>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2661</TotalTime>
  <Words>3203</Words>
  <Application>Microsoft Office PowerPoint</Application>
  <PresentationFormat>Panorámica</PresentationFormat>
  <Paragraphs>154</Paragraphs>
  <Slides>13</Slides>
  <Notes>13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13</vt:i4>
      </vt:variant>
    </vt:vector>
  </HeadingPairs>
  <TitlesOfParts>
    <vt:vector size="20" baseType="lpstr">
      <vt:lpstr>Arial Narrow</vt:lpstr>
      <vt:lpstr>Helvetica Neue</vt:lpstr>
      <vt:lpstr>Arial</vt:lpstr>
      <vt:lpstr>Arial Black</vt:lpstr>
      <vt:lpstr>Calibri</vt:lpstr>
      <vt:lpstr>Verdana</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CONSULTA SIPROT</cp:lastModifiedBy>
  <cp:revision>273</cp:revision>
  <cp:lastPrinted>2024-01-12T21:20:58Z</cp:lastPrinted>
  <dcterms:created xsi:type="dcterms:W3CDTF">2022-10-19T17:32:46Z</dcterms:created>
  <dcterms:modified xsi:type="dcterms:W3CDTF">2024-01-20T20:01:57Z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