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4"/>
  </p:notesMasterIdLst>
  <p:sldIdLst>
    <p:sldId id="256" r:id="rId2"/>
    <p:sldId id="257" r:id="rId3"/>
    <p:sldId id="258" r:id="rId4"/>
    <p:sldId id="259" r:id="rId5"/>
    <p:sldId id="271" r:id="rId6"/>
    <p:sldId id="260" r:id="rId7"/>
    <p:sldId id="270" r:id="rId8"/>
    <p:sldId id="261" r:id="rId9"/>
    <p:sldId id="262" r:id="rId10"/>
    <p:sldId id="263" r:id="rId11"/>
    <p:sldId id="264" r:id="rId12"/>
    <p:sldId id="265" r:id="rId13"/>
  </p:sldIdLst>
  <p:sldSz cx="12192000" cy="6858000"/>
  <p:notesSz cx="12192000" cy="6858000"/>
  <p:embeddedFontLst>
    <p:embeddedFont>
      <p:font typeface="Arial Black" panose="020B0A04020102020204" pitchFamily="34" charset="0"/>
      <p:regular r:id="rId15"/>
      <p:bold r:id="rId16"/>
    </p:embeddedFont>
    <p:embeddedFont>
      <p:font typeface="Helvetica Neue" panose="020B0604020202020204" charset="0"/>
      <p:regular r:id="rId17"/>
      <p:bold r:id="rId18"/>
      <p:italic r:id="rId19"/>
      <p:boldItalic r:id="rId20"/>
    </p:embeddedFont>
    <p:embeddedFont>
      <p:font typeface="Calibri" panose="020F0502020204030204" pitchFamily="34" charset="0"/>
      <p:regular r:id="rId21"/>
      <p:bold r:id="rId22"/>
      <p:italic r:id="rId23"/>
      <p:boldItalic r:id="rId24"/>
    </p:embeddedFont>
    <p:embeddedFont>
      <p:font typeface="Verdana" panose="020B0604030504040204" pitchFamily="34" charset="0"/>
      <p:regular r:id="rId25"/>
      <p:bold r:id="rId26"/>
      <p:italic r:id="rId27"/>
      <p:boldItalic r:id="rId28"/>
    </p:embeddedFont>
    <p:embeddedFont>
      <p:font typeface="Arial Narrow" panose="020B0606020202030204" pitchFamily="34"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4" roundtripDataSignature="AMtx7mhdBmSMNS8FRpGjo0RIRugI/GyYX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3B7D27D-7022-48AE-870B-97DEDC28B86A}">
  <a:tblStyle styleId="{C3B7D27D-7022-48AE-870B-97DEDC28B86A}"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E8229C89-3208-43F4-AF60-3C30160D25FD}"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259" autoAdjust="0"/>
    <p:restoredTop sz="94660"/>
  </p:normalViewPr>
  <p:slideViewPr>
    <p:cSldViewPr snapToGrid="0">
      <p:cViewPr varScale="1">
        <p:scale>
          <a:sx n="91" d="100"/>
          <a:sy n="91" d="100"/>
        </p:scale>
        <p:origin x="66" y="84"/>
      </p:cViewPr>
      <p:guideLst>
        <p:guide orient="horz" pos="2880"/>
        <p:guide pos="216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21" Type="http://schemas.openxmlformats.org/officeDocument/2006/relationships/font" Target="fonts/font7.fntdata"/><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2" Type="http://schemas.openxmlformats.org/officeDocument/2006/relationships/font" Target="fonts/font18.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font" Target="fonts/font16.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5283200" cy="3444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6905625" y="0"/>
            <a:ext cx="5283200" cy="3444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13513"/>
            <a:ext cx="5283200" cy="3444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MX" sz="1200" b="0" i="0" u="none" strike="noStrike" cap="none">
                <a:solidFill>
                  <a:schemeClr val="dk1"/>
                </a:solidFill>
                <a:latin typeface="Calibri"/>
                <a:ea typeface="Calibri"/>
                <a:cs typeface="Calibri"/>
                <a:sym typeface="Calibri"/>
              </a:rPr>
              <a:t>‹Nº›</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2" name="Google Shape;92;p1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61: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7" name="Google Shape;177;p61: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62: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9" name="Google Shape;189;p62: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25: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96" name="Google Shape;196;p25: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6: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3" name="Google Shape;113;p1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7: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2" name="Google Shape;122;p1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24: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2" name="Google Shape;132;p2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24: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2" name="Google Shape;132;p2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477504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8: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8: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257754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59: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4" name="Google Shape;154;p59: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60: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6" name="Google Shape;166;p6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ronóstico amenaza incendios vegetal">
  <p:cSld name="Pronóstico amenaza incendios vegetal">
    <p:spTree>
      <p:nvGrpSpPr>
        <p:cNvPr id="1" name="Shape 15"/>
        <p:cNvGrpSpPr/>
        <p:nvPr/>
      </p:nvGrpSpPr>
      <p:grpSpPr>
        <a:xfrm>
          <a:off x="0" y="0"/>
          <a:ext cx="0" cy="0"/>
          <a:chOff x="0" y="0"/>
          <a:chExt cx="0" cy="0"/>
        </a:xfrm>
      </p:grpSpPr>
      <p:pic>
        <p:nvPicPr>
          <p:cNvPr id="16" name="Google Shape;16;p64"/>
          <p:cNvPicPr preferRelativeResize="0"/>
          <p:nvPr/>
        </p:nvPicPr>
        <p:blipFill rotWithShape="1">
          <a:blip r:embed="rId2">
            <a:alphaModFix/>
          </a:blip>
          <a:srcRect b="7147"/>
          <a:stretch/>
        </p:blipFill>
        <p:spPr>
          <a:xfrm>
            <a:off x="-1934" y="222422"/>
            <a:ext cx="12194413" cy="6471015"/>
          </a:xfrm>
          <a:prstGeom prst="rect">
            <a:avLst/>
          </a:prstGeom>
          <a:noFill/>
          <a:ln>
            <a:noFill/>
          </a:ln>
        </p:spPr>
      </p:pic>
      <p:pic>
        <p:nvPicPr>
          <p:cNvPr id="17" name="Google Shape;17;p64" descr="Forma&#10;&#10;Descripción generada automáticamente con confianza baja"/>
          <p:cNvPicPr preferRelativeResize="0"/>
          <p:nvPr/>
        </p:nvPicPr>
        <p:blipFill rotWithShape="1">
          <a:blip r:embed="rId3">
            <a:alphaModFix/>
          </a:blip>
          <a:srcRect/>
          <a:stretch/>
        </p:blipFill>
        <p:spPr>
          <a:xfrm>
            <a:off x="1" y="-1089"/>
            <a:ext cx="12190065" cy="6859089"/>
          </a:xfrm>
          <a:prstGeom prst="rect">
            <a:avLst/>
          </a:prstGeom>
          <a:noFill/>
          <a:ln>
            <a:noFill/>
          </a:ln>
        </p:spPr>
      </p:pic>
      <p:sp>
        <p:nvSpPr>
          <p:cNvPr id="18" name="Google Shape;18;p64"/>
          <p:cNvSpPr/>
          <p:nvPr/>
        </p:nvSpPr>
        <p:spPr>
          <a:xfrm>
            <a:off x="-1934" y="222422"/>
            <a:ext cx="12192000" cy="6471015"/>
          </a:xfrm>
          <a:prstGeom prst="rect">
            <a:avLst/>
          </a:prstGeom>
          <a:gradFill>
            <a:gsLst>
              <a:gs pos="0">
                <a:srgbClr val="FF0000">
                  <a:alpha val="0"/>
                </a:srgbClr>
              </a:gs>
              <a:gs pos="37000">
                <a:schemeClr val="lt1"/>
              </a:gs>
              <a:gs pos="100000">
                <a:schemeClr val="lt1"/>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19" name="Google Shape;19;p64"/>
          <p:cNvSpPr txBox="1"/>
          <p:nvPr/>
        </p:nvSpPr>
        <p:spPr>
          <a:xfrm>
            <a:off x="5370482" y="6639447"/>
            <a:ext cx="1451038"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100" b="1" i="0" u="none" strike="noStrike" cap="none" dirty="0">
                <a:solidFill>
                  <a:schemeClr val="lt1"/>
                </a:solidFill>
                <a:latin typeface="Helvetica Neue"/>
                <a:ea typeface="Helvetica Neue"/>
                <a:cs typeface="Helvetica Neue"/>
                <a:sym typeface="Helvetica Neue"/>
              </a:rPr>
              <a:t>www.ideam.gov.co</a:t>
            </a:r>
            <a:endParaRPr dirty="0"/>
          </a:p>
        </p:txBody>
      </p:sp>
      <p:pic>
        <p:nvPicPr>
          <p:cNvPr id="20" name="Google Shape;20;p64" descr="Forma, Rectángulo&#10;&#10;Descripción generada automáticamente con confianza media"/>
          <p:cNvPicPr preferRelativeResize="0"/>
          <p:nvPr/>
        </p:nvPicPr>
        <p:blipFill rotWithShape="1">
          <a:blip r:embed="rId4">
            <a:alphaModFix/>
          </a:blip>
          <a:srcRect/>
          <a:stretch/>
        </p:blipFill>
        <p:spPr>
          <a:xfrm>
            <a:off x="1933" y="-1090"/>
            <a:ext cx="12190067" cy="6859090"/>
          </a:xfrm>
          <a:prstGeom prst="rect">
            <a:avLst/>
          </a:prstGeom>
          <a:noFill/>
          <a:ln>
            <a:noFill/>
          </a:ln>
        </p:spPr>
      </p:pic>
      <p:pic>
        <p:nvPicPr>
          <p:cNvPr id="21" name="Google Shape;21;p64" descr="Forma&#10;&#10;Descripción generada automáticamente con confianza baja"/>
          <p:cNvPicPr preferRelativeResize="0"/>
          <p:nvPr/>
        </p:nvPicPr>
        <p:blipFill rotWithShape="1">
          <a:blip r:embed="rId3">
            <a:alphaModFix/>
          </a:blip>
          <a:srcRect/>
          <a:stretch/>
        </p:blipFill>
        <p:spPr>
          <a:xfrm>
            <a:off x="1935" y="6331"/>
            <a:ext cx="12190065" cy="6859089"/>
          </a:xfrm>
          <a:prstGeom prst="rect">
            <a:avLst/>
          </a:prstGeom>
          <a:noFill/>
          <a:ln>
            <a:noFill/>
          </a:ln>
        </p:spPr>
      </p:pic>
      <p:sp>
        <p:nvSpPr>
          <p:cNvPr id="22" name="Google Shape;22;p64"/>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23" name="Google Shape;23;p64"/>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24" name="Google Shape;24;p64"/>
          <p:cNvPicPr preferRelativeResize="0"/>
          <p:nvPr/>
        </p:nvPicPr>
        <p:blipFill rotWithShape="1">
          <a:blip r:embed="rId5">
            <a:alphaModFix/>
          </a:blip>
          <a:srcRect/>
          <a:stretch/>
        </p:blipFill>
        <p:spPr>
          <a:xfrm>
            <a:off x="3617487" y="73683"/>
            <a:ext cx="369931" cy="50381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ositiva de título">
  <p:cSld name="Diapositiva de título">
    <p:spTree>
      <p:nvGrpSpPr>
        <p:cNvPr id="1" name="Shape 25"/>
        <p:cNvGrpSpPr/>
        <p:nvPr/>
      </p:nvGrpSpPr>
      <p:grpSpPr>
        <a:xfrm>
          <a:off x="0" y="0"/>
          <a:ext cx="0" cy="0"/>
          <a:chOff x="0" y="0"/>
          <a:chExt cx="0" cy="0"/>
        </a:xfrm>
      </p:grpSpPr>
      <p:pic>
        <p:nvPicPr>
          <p:cNvPr id="26" name="Google Shape;26;p65"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27" name="Google Shape;27;p65"/>
          <p:cNvSpPr txBox="1">
            <a:spLocks noGrp="1"/>
          </p:cNvSpPr>
          <p:nvPr>
            <p:ph type="ctrTitle"/>
          </p:nvPr>
        </p:nvSpPr>
        <p:spPr>
          <a:xfrm>
            <a:off x="1524000" y="1652232"/>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C00000"/>
              </a:buClr>
              <a:buSzPts val="4400"/>
              <a:buFont typeface="Verdana"/>
              <a:buNone/>
              <a:defRPr sz="44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65"/>
          <p:cNvSpPr txBox="1">
            <a:spLocks noGrp="1"/>
          </p:cNvSpPr>
          <p:nvPr>
            <p:ph type="subTitle" idx="1"/>
          </p:nvPr>
        </p:nvSpPr>
        <p:spPr>
          <a:xfrm>
            <a:off x="1524000" y="4131907"/>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1800"/>
              <a:buNone/>
              <a:defRPr sz="1800">
                <a:latin typeface="Verdana"/>
                <a:ea typeface="Verdana"/>
                <a:cs typeface="Verdana"/>
                <a:sym typeface="Verdana"/>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9" name="Google Shape;29;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0" name="Google Shape;30;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1" name="Google Shape;31;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32" name="Google Shape;32;p65"/>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33" name="Google Shape;33;p65"/>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34" name="Google Shape;34;p65"/>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35" name="Google Shape;35;p65"/>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ítulo y objetos">
  <p:cSld name="Título y objetos">
    <p:spTree>
      <p:nvGrpSpPr>
        <p:cNvPr id="1" name="Shape 36"/>
        <p:cNvGrpSpPr/>
        <p:nvPr/>
      </p:nvGrpSpPr>
      <p:grpSpPr>
        <a:xfrm>
          <a:off x="0" y="0"/>
          <a:ext cx="0" cy="0"/>
          <a:chOff x="0" y="0"/>
          <a:chExt cx="0" cy="0"/>
        </a:xfrm>
      </p:grpSpPr>
      <p:pic>
        <p:nvPicPr>
          <p:cNvPr id="37" name="Google Shape;37;p66"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38" name="Google Shape;38;p66"/>
          <p:cNvSpPr txBox="1">
            <a:spLocks noGrp="1"/>
          </p:cNvSpPr>
          <p:nvPr>
            <p:ph type="title"/>
          </p:nvPr>
        </p:nvSpPr>
        <p:spPr>
          <a:xfrm>
            <a:off x="838200" y="15974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3200"/>
              <a:buFont typeface="Verdana"/>
              <a:buNone/>
              <a:defRPr sz="32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66"/>
          <p:cNvSpPr txBox="1">
            <a:spLocks noGrp="1"/>
          </p:cNvSpPr>
          <p:nvPr>
            <p:ph type="body" idx="1"/>
          </p:nvPr>
        </p:nvSpPr>
        <p:spPr>
          <a:xfrm>
            <a:off x="838200" y="3112167"/>
            <a:ext cx="10515600" cy="3064795"/>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2pPr>
            <a:lvl3pPr marL="1371600" lvl="2"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3pPr>
            <a:lvl4pPr marL="1828800" lvl="3"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4pPr>
            <a:lvl5pPr marL="2286000" lvl="4"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1" name="Google Shape;41;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2" name="Google Shape;42;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43" name="Google Shape;43;p66"/>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44" name="Google Shape;44;p66"/>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45" name="Google Shape;45;p66"/>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46" name="Google Shape;46;p66"/>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p:cSld name="Dos objetos">
    <p:spTree>
      <p:nvGrpSpPr>
        <p:cNvPr id="1" name="Shape 47"/>
        <p:cNvGrpSpPr/>
        <p:nvPr/>
      </p:nvGrpSpPr>
      <p:grpSpPr>
        <a:xfrm>
          <a:off x="0" y="0"/>
          <a:ext cx="0" cy="0"/>
          <a:chOff x="0" y="0"/>
          <a:chExt cx="0" cy="0"/>
        </a:xfrm>
      </p:grpSpPr>
      <p:pic>
        <p:nvPicPr>
          <p:cNvPr id="48" name="Google Shape;48;p67"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49" name="Google Shape;49;p67"/>
          <p:cNvSpPr txBox="1">
            <a:spLocks noGrp="1"/>
          </p:cNvSpPr>
          <p:nvPr>
            <p:ph type="title"/>
          </p:nvPr>
        </p:nvSpPr>
        <p:spPr>
          <a:xfrm>
            <a:off x="838200" y="169956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800"/>
              <a:buFont typeface="Verdana"/>
              <a:buNone/>
              <a:defRPr sz="28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67"/>
          <p:cNvSpPr txBox="1">
            <a:spLocks noGrp="1"/>
          </p:cNvSpPr>
          <p:nvPr>
            <p:ph type="body" idx="1"/>
          </p:nvPr>
        </p:nvSpPr>
        <p:spPr>
          <a:xfrm>
            <a:off x="838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67"/>
          <p:cNvSpPr txBox="1">
            <a:spLocks noGrp="1"/>
          </p:cNvSpPr>
          <p:nvPr>
            <p:ph type="body" idx="2"/>
          </p:nvPr>
        </p:nvSpPr>
        <p:spPr>
          <a:xfrm>
            <a:off x="6172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3" name="Google Shape;53;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4" name="Google Shape;54;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55" name="Google Shape;55;p67"/>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56" name="Google Shape;56;p67"/>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57" name="Google Shape;57;p67"/>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58" name="Google Shape;58;p67"/>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olo el título">
  <p:cSld name="Solo el título">
    <p:spTree>
      <p:nvGrpSpPr>
        <p:cNvPr id="1" name="Shape 59"/>
        <p:cNvGrpSpPr/>
        <p:nvPr/>
      </p:nvGrpSpPr>
      <p:grpSpPr>
        <a:xfrm>
          <a:off x="0" y="0"/>
          <a:ext cx="0" cy="0"/>
          <a:chOff x="0" y="0"/>
          <a:chExt cx="0" cy="0"/>
        </a:xfrm>
      </p:grpSpPr>
      <p:pic>
        <p:nvPicPr>
          <p:cNvPr id="60" name="Google Shape;60;p68"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61" name="Google Shape;61;p68"/>
          <p:cNvSpPr txBox="1">
            <a:spLocks noGrp="1"/>
          </p:cNvSpPr>
          <p:nvPr>
            <p:ph type="title"/>
          </p:nvPr>
        </p:nvSpPr>
        <p:spPr>
          <a:xfrm>
            <a:off x="838200" y="1370142"/>
            <a:ext cx="10515600" cy="70579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3" name="Google Shape;63;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4" name="Google Shape;64;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65" name="Google Shape;65;p68"/>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66" name="Google Shape;66;p68"/>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67" name="Google Shape;67;p68"/>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68" name="Google Shape;68;p68"/>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En blanco">
  <p:cSld name="En blanco">
    <p:spTree>
      <p:nvGrpSpPr>
        <p:cNvPr id="1" name="Shape 69"/>
        <p:cNvGrpSpPr/>
        <p:nvPr/>
      </p:nvGrpSpPr>
      <p:grpSpPr>
        <a:xfrm>
          <a:off x="0" y="0"/>
          <a:ext cx="0" cy="0"/>
          <a:chOff x="0" y="0"/>
          <a:chExt cx="0" cy="0"/>
        </a:xfrm>
      </p:grpSpPr>
      <p:sp>
        <p:nvSpPr>
          <p:cNvPr id="70" name="Google Shape;70;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1" name="Google Shape;71;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2" name="Google Shape;72;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pic>
        <p:nvPicPr>
          <p:cNvPr id="73" name="Google Shape;73;p69"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74" name="Google Shape;74;p69"/>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75" name="Google Shape;75;p69"/>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76" name="Google Shape;76;p69"/>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77" name="Google Shape;77;p69"/>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ido con título">
  <p:cSld name="Contenido con título">
    <p:spTree>
      <p:nvGrpSpPr>
        <p:cNvPr id="1" name="Shape 78"/>
        <p:cNvGrpSpPr/>
        <p:nvPr/>
      </p:nvGrpSpPr>
      <p:grpSpPr>
        <a:xfrm>
          <a:off x="0" y="0"/>
          <a:ext cx="0" cy="0"/>
          <a:chOff x="0" y="0"/>
          <a:chExt cx="0" cy="0"/>
        </a:xfrm>
      </p:grpSpPr>
      <p:pic>
        <p:nvPicPr>
          <p:cNvPr id="79" name="Google Shape;79;p70"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80" name="Google Shape;80;p70"/>
          <p:cNvSpPr txBox="1">
            <a:spLocks noGrp="1"/>
          </p:cNvSpPr>
          <p:nvPr>
            <p:ph type="title"/>
          </p:nvPr>
        </p:nvSpPr>
        <p:spPr>
          <a:xfrm>
            <a:off x="839788" y="146556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70"/>
          <p:cNvSpPr txBox="1">
            <a:spLocks noGrp="1"/>
          </p:cNvSpPr>
          <p:nvPr>
            <p:ph type="body" idx="1"/>
          </p:nvPr>
        </p:nvSpPr>
        <p:spPr>
          <a:xfrm>
            <a:off x="5183188" y="1465560"/>
            <a:ext cx="6172200" cy="439549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atin typeface="Verdana"/>
                <a:ea typeface="Verdana"/>
                <a:cs typeface="Verdana"/>
                <a:sym typeface="Verdana"/>
              </a:defRPr>
            </a:lvl1pPr>
            <a:lvl2pPr marL="914400" lvl="1" indent="-355600" algn="l">
              <a:lnSpc>
                <a:spcPct val="90000"/>
              </a:lnSpc>
              <a:spcBef>
                <a:spcPts val="500"/>
              </a:spcBef>
              <a:spcAft>
                <a:spcPts val="0"/>
              </a:spcAft>
              <a:buClr>
                <a:schemeClr val="dk1"/>
              </a:buClr>
              <a:buSzPts val="2000"/>
              <a:buChar char="•"/>
              <a:defRPr sz="2000">
                <a:latin typeface="Verdana"/>
                <a:ea typeface="Verdana"/>
                <a:cs typeface="Verdana"/>
                <a:sym typeface="Verdana"/>
              </a:defRPr>
            </a:lvl2pPr>
            <a:lvl3pPr marL="1371600" lvl="2"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3pPr>
            <a:lvl4pPr marL="1828800" lvl="3"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4pPr>
            <a:lvl5pPr marL="2286000" lvl="4"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2" name="Google Shape;82;p70"/>
          <p:cNvSpPr txBox="1">
            <a:spLocks noGrp="1"/>
          </p:cNvSpPr>
          <p:nvPr>
            <p:ph type="body" idx="2"/>
          </p:nvPr>
        </p:nvSpPr>
        <p:spPr>
          <a:xfrm>
            <a:off x="839788" y="3146854"/>
            <a:ext cx="3932237" cy="272213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200"/>
              <a:buNone/>
              <a:defRPr sz="1200">
                <a:latin typeface="Verdana"/>
                <a:ea typeface="Verdana"/>
                <a:cs typeface="Verdana"/>
                <a:sym typeface="Verdana"/>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3" name="Google Shape;83;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4" name="Google Shape;84;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5" name="Google Shape;85;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86" name="Google Shape;86;p70"/>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87" name="Google Shape;87;p70"/>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88" name="Google Shape;88;p70"/>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89" name="Google Shape;89;p70"/>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6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13" name="Google Shape;13;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14" name="Google Shape;14;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file:///O:\Mi%20unidad\OSPA\01.%20Tematicas\04.%20Incendios\01.%20Productos\modelo_icv\temporales\amenaza_icv.jp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8.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8.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2.jpg"/><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21.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p:nvPr/>
        </p:nvSpPr>
        <p:spPr>
          <a:xfrm>
            <a:off x="814135" y="1982944"/>
            <a:ext cx="2775284" cy="544371"/>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95" name="Google Shape;95;p10"/>
          <p:cNvSpPr txBox="1"/>
          <p:nvPr/>
        </p:nvSpPr>
        <p:spPr>
          <a:xfrm>
            <a:off x="990598" y="1486580"/>
            <a:ext cx="242235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2000" b="1" i="0" u="none" strike="noStrike" cap="none" dirty="0">
                <a:solidFill>
                  <a:srgbClr val="C00000"/>
                </a:solidFill>
                <a:latin typeface="Verdana"/>
                <a:ea typeface="Verdana"/>
                <a:cs typeface="Verdana"/>
                <a:sym typeface="Verdana"/>
              </a:rPr>
              <a:t>Boletín No.</a:t>
            </a:r>
            <a:endParaRPr sz="2000" b="1" i="0" u="none" strike="noStrike" cap="none" dirty="0">
              <a:solidFill>
                <a:srgbClr val="C00000"/>
              </a:solidFill>
              <a:latin typeface="Verdana"/>
              <a:ea typeface="Verdana"/>
              <a:cs typeface="Verdana"/>
              <a:sym typeface="Verdana"/>
            </a:endParaRPr>
          </a:p>
        </p:txBody>
      </p:sp>
      <p:sp>
        <p:nvSpPr>
          <p:cNvPr id="96" name="Google Shape;96;p10"/>
          <p:cNvSpPr txBox="1"/>
          <p:nvPr/>
        </p:nvSpPr>
        <p:spPr>
          <a:xfrm>
            <a:off x="990596" y="2024296"/>
            <a:ext cx="242235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2400" b="1" dirty="0" smtClean="0">
                <a:solidFill>
                  <a:schemeClr val="lt1"/>
                </a:solidFill>
                <a:latin typeface="Verdana"/>
                <a:ea typeface="Verdana"/>
                <a:cs typeface="Verdana"/>
                <a:sym typeface="Verdana"/>
              </a:rPr>
              <a:t>025</a:t>
            </a:r>
            <a:endParaRPr lang="es-MX" sz="2400" b="1" i="0" u="none" strike="noStrike" cap="none" dirty="0" smtClean="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None/>
            </a:pPr>
            <a:endParaRPr lang="es-MX" sz="2400" b="1" i="0" u="none" strike="noStrike" cap="none" dirty="0" smtClean="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None/>
            </a:pPr>
            <a:endParaRPr lang="es-MX" sz="2400" b="1" i="0" u="none" strike="noStrike" cap="none" dirty="0" smtClean="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None/>
            </a:pPr>
            <a:endParaRPr sz="2400" b="1" i="0" u="none" strike="noStrike" cap="none" dirty="0">
              <a:solidFill>
                <a:schemeClr val="lt1"/>
              </a:solidFill>
              <a:latin typeface="Verdana"/>
              <a:ea typeface="Verdana"/>
              <a:cs typeface="Verdana"/>
              <a:sym typeface="Verdana"/>
            </a:endParaRPr>
          </a:p>
        </p:txBody>
      </p:sp>
      <p:sp>
        <p:nvSpPr>
          <p:cNvPr id="97" name="Google Shape;97;p10"/>
          <p:cNvSpPr/>
          <p:nvPr/>
        </p:nvSpPr>
        <p:spPr>
          <a:xfrm>
            <a:off x="4556962" y="1416848"/>
            <a:ext cx="1216025" cy="523875"/>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Calibri"/>
              <a:ea typeface="Calibri"/>
              <a:cs typeface="Calibri"/>
              <a:sym typeface="Calibri"/>
            </a:endParaRPr>
          </a:p>
        </p:txBody>
      </p:sp>
      <p:sp>
        <p:nvSpPr>
          <p:cNvPr id="98" name="Google Shape;98;p10"/>
          <p:cNvSpPr/>
          <p:nvPr/>
        </p:nvSpPr>
        <p:spPr>
          <a:xfrm>
            <a:off x="5995236" y="1313661"/>
            <a:ext cx="0" cy="746125"/>
          </a:xfrm>
          <a:custGeom>
            <a:avLst/>
            <a:gdLst/>
            <a:ahLst/>
            <a:cxnLst/>
            <a:rect l="l" t="t" r="r" b="b"/>
            <a:pathLst>
              <a:path w="120000" h="746760" extrusionOk="0">
                <a:moveTo>
                  <a:pt x="0" y="0"/>
                </a:moveTo>
                <a:lnTo>
                  <a:pt x="0" y="746628"/>
                </a:lnTo>
              </a:path>
            </a:pathLst>
          </a:custGeom>
          <a:noFill/>
          <a:ln w="28950" cap="flat" cmpd="sng">
            <a:solidFill>
              <a:srgbClr val="D8053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99" name="Google Shape;99;p10"/>
          <p:cNvSpPr txBox="1"/>
          <p:nvPr/>
        </p:nvSpPr>
        <p:spPr>
          <a:xfrm>
            <a:off x="6171701" y="1313660"/>
            <a:ext cx="5491913" cy="8309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MX" sz="800" b="1" i="0" u="none" strike="noStrike" cap="none" dirty="0">
                <a:solidFill>
                  <a:srgbClr val="E1233F"/>
                </a:solidFill>
                <a:latin typeface="Verdana"/>
                <a:ea typeface="Verdana"/>
                <a:cs typeface="Verdana"/>
                <a:sym typeface="Verdana"/>
              </a:rPr>
              <a:t>PARA TOMAR ACCIÓN </a:t>
            </a:r>
            <a:r>
              <a:rPr lang="es-MX" sz="800" b="0" i="0" u="none" strike="noStrike" cap="none" dirty="0">
                <a:solidFill>
                  <a:srgbClr val="171616"/>
                </a:solidFill>
                <a:latin typeface="Verdana"/>
                <a:ea typeface="Verdana"/>
                <a:cs typeface="Verdana"/>
                <a:sym typeface="Verdana"/>
              </a:rPr>
              <a:t>Advierte a los sistemas de prevención y atención de desastres sobre la amenaza que puede  ocasionar  un  fenómeno  con  efectos  adversos  sobre  la  población,  el  cual  requiere  la  atención inmediata por parte de la población y de los cuerpos de atención y socorro. Se emite una alerta sólo cuando la  identificación  de  un  evento  extraordinario  indique  la  probabilidad  de  amenaza  inminente  y  cuando  la gravedad del fenómeno implique la movilización de personas y equipos, interrumpiendo el normal desarrollo de sus actividades cotidianas.</a:t>
            </a:r>
            <a:endParaRPr sz="800" b="0" i="0" u="none" strike="noStrike" cap="none" dirty="0">
              <a:solidFill>
                <a:srgbClr val="000000"/>
              </a:solidFill>
              <a:latin typeface="Verdana"/>
              <a:ea typeface="Verdana"/>
              <a:cs typeface="Verdana"/>
              <a:sym typeface="Verdana"/>
            </a:endParaRPr>
          </a:p>
        </p:txBody>
      </p:sp>
      <p:sp>
        <p:nvSpPr>
          <p:cNvPr id="100" name="Google Shape;100;p10"/>
          <p:cNvSpPr/>
          <p:nvPr/>
        </p:nvSpPr>
        <p:spPr>
          <a:xfrm>
            <a:off x="4556962" y="2202816"/>
            <a:ext cx="1216025" cy="509587"/>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Calibri"/>
              <a:ea typeface="Calibri"/>
              <a:cs typeface="Calibri"/>
              <a:sym typeface="Calibri"/>
            </a:endParaRPr>
          </a:p>
        </p:txBody>
      </p:sp>
      <p:sp>
        <p:nvSpPr>
          <p:cNvPr id="101" name="Google Shape;101;p10"/>
          <p:cNvSpPr/>
          <p:nvPr/>
        </p:nvSpPr>
        <p:spPr>
          <a:xfrm flipH="1">
            <a:off x="5949518" y="2231284"/>
            <a:ext cx="45719" cy="481119"/>
          </a:xfrm>
          <a:custGeom>
            <a:avLst/>
            <a:gdLst/>
            <a:ahLst/>
            <a:cxnLst/>
            <a:rect l="l" t="t" r="r" b="b"/>
            <a:pathLst>
              <a:path w="120000" h="346710" extrusionOk="0">
                <a:moveTo>
                  <a:pt x="0" y="0"/>
                </a:moveTo>
                <a:lnTo>
                  <a:pt x="0" y="346328"/>
                </a:lnTo>
              </a:path>
            </a:pathLst>
          </a:custGeom>
          <a:noFill/>
          <a:ln w="28950" cap="flat" cmpd="sng">
            <a:solidFill>
              <a:srgbClr val="FC61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02" name="Google Shape;102;p10"/>
          <p:cNvSpPr txBox="1"/>
          <p:nvPr/>
        </p:nvSpPr>
        <p:spPr>
          <a:xfrm>
            <a:off x="6171701" y="2164341"/>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None/>
            </a:pPr>
            <a:r>
              <a:rPr lang="es-MX" sz="800" b="1" i="0" u="none" strike="noStrike" cap="none" dirty="0">
                <a:solidFill>
                  <a:srgbClr val="FE793F"/>
                </a:solidFill>
                <a:latin typeface="Verdana"/>
                <a:ea typeface="Verdana"/>
                <a:cs typeface="Verdana"/>
                <a:sym typeface="Verdana"/>
              </a:rPr>
              <a:t>PARA PREPARARSE </a:t>
            </a:r>
            <a:r>
              <a:rPr lang="es-MX" sz="800" b="0" i="0" u="none" strike="noStrike" cap="none" dirty="0">
                <a:solidFill>
                  <a:srgbClr val="171616"/>
                </a:solidFill>
                <a:latin typeface="Verdana"/>
                <a:ea typeface="Verdana"/>
                <a:cs typeface="Verdana"/>
                <a:sym typeface="Verdana"/>
              </a:rPr>
              <a:t>Indica la presencia de un fenómeno. No implica amenaza inmediata y como tanto es catalogado como un mensaje para informarse y prepararse. El aviso implica vigilancia continua ya que las condiciones son propicias para el desarrollo de un fenómeno, sin que se requiera permanecer alerta.</a:t>
            </a:r>
            <a:endParaRPr sz="800" b="0" i="0" u="none" strike="noStrike" cap="none" dirty="0">
              <a:solidFill>
                <a:srgbClr val="000000"/>
              </a:solidFill>
              <a:latin typeface="Verdana"/>
              <a:ea typeface="Verdana"/>
              <a:cs typeface="Verdana"/>
              <a:sym typeface="Verdana"/>
            </a:endParaRPr>
          </a:p>
        </p:txBody>
      </p:sp>
      <p:sp>
        <p:nvSpPr>
          <p:cNvPr id="103" name="Google Shape;103;p10"/>
          <p:cNvSpPr/>
          <p:nvPr/>
        </p:nvSpPr>
        <p:spPr>
          <a:xfrm>
            <a:off x="4541801" y="2882023"/>
            <a:ext cx="1216025" cy="504825"/>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Calibri"/>
              <a:ea typeface="Calibri"/>
              <a:cs typeface="Calibri"/>
              <a:sym typeface="Calibri"/>
            </a:endParaRPr>
          </a:p>
        </p:txBody>
      </p:sp>
      <p:sp>
        <p:nvSpPr>
          <p:cNvPr id="104" name="Google Shape;104;p10"/>
          <p:cNvSpPr/>
          <p:nvPr/>
        </p:nvSpPr>
        <p:spPr>
          <a:xfrm>
            <a:off x="5980075" y="2893136"/>
            <a:ext cx="0" cy="473075"/>
          </a:xfrm>
          <a:custGeom>
            <a:avLst/>
            <a:gdLst/>
            <a:ahLst/>
            <a:cxnLst/>
            <a:rect l="l" t="t" r="r" b="b"/>
            <a:pathLst>
              <a:path w="120000" h="473075" extrusionOk="0">
                <a:moveTo>
                  <a:pt x="0" y="0"/>
                </a:moveTo>
                <a:lnTo>
                  <a:pt x="0" y="472738"/>
                </a:lnTo>
              </a:path>
            </a:pathLst>
          </a:custGeom>
          <a:noFill/>
          <a:ln w="28950" cap="flat" cmpd="sng">
            <a:solidFill>
              <a:srgbClr val="FEAF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05" name="Google Shape;105;p10"/>
          <p:cNvSpPr txBox="1"/>
          <p:nvPr/>
        </p:nvSpPr>
        <p:spPr>
          <a:xfrm>
            <a:off x="6171701" y="2842308"/>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None/>
            </a:pPr>
            <a:r>
              <a:rPr lang="es-MX" sz="800" b="1" i="0" u="none" strike="noStrike" cap="none" dirty="0">
                <a:solidFill>
                  <a:srgbClr val="FEBB3F"/>
                </a:solidFill>
                <a:latin typeface="Verdana"/>
                <a:ea typeface="Verdana"/>
                <a:cs typeface="Verdana"/>
                <a:sym typeface="Verdana"/>
              </a:rPr>
              <a:t>PARA  INFORMARSE  </a:t>
            </a:r>
            <a:r>
              <a:rPr lang="es-MX" sz="800" b="0" i="0" u="none" strike="noStrike" cap="none" dirty="0">
                <a:solidFill>
                  <a:srgbClr val="171616"/>
                </a:solidFill>
                <a:latin typeface="Verdana"/>
                <a:ea typeface="Verdana"/>
                <a:cs typeface="Verdana"/>
                <a:sym typeface="Verdana"/>
              </a:rPr>
              <a:t>Es  un  mensaje  oficial  por  el  cual  se  difunde  información.  Por  lo  regular  se  refiere  a eventos observados, registrados o registrados y puede contener algunos elementos de pronóstico a manera de orientación. Por sus características pretéritas y futuras difiere del aviso y de la alerta, y por lo general no está encaminado a alertar sino a informar</a:t>
            </a:r>
            <a:endParaRPr sz="800" b="0" i="0" u="none" strike="noStrike" cap="none" dirty="0">
              <a:solidFill>
                <a:srgbClr val="000000"/>
              </a:solidFill>
              <a:latin typeface="Verdana"/>
              <a:ea typeface="Verdana"/>
              <a:cs typeface="Verdana"/>
              <a:sym typeface="Verdana"/>
            </a:endParaRPr>
          </a:p>
        </p:txBody>
      </p:sp>
      <p:sp>
        <p:nvSpPr>
          <p:cNvPr id="106" name="Google Shape;106;p10"/>
          <p:cNvSpPr/>
          <p:nvPr/>
        </p:nvSpPr>
        <p:spPr>
          <a:xfrm>
            <a:off x="5980075" y="3515958"/>
            <a:ext cx="0" cy="279400"/>
          </a:xfrm>
          <a:custGeom>
            <a:avLst/>
            <a:gdLst/>
            <a:ahLst/>
            <a:cxnLst/>
            <a:rect l="l" t="t" r="r" b="b"/>
            <a:pathLst>
              <a:path w="120000" h="280035" extrusionOk="0">
                <a:moveTo>
                  <a:pt x="0" y="0"/>
                </a:moveTo>
                <a:lnTo>
                  <a:pt x="0" y="279797"/>
                </a:lnTo>
              </a:path>
            </a:pathLst>
          </a:custGeom>
          <a:noFill/>
          <a:ln w="28950" cap="flat" cmpd="sng">
            <a:solidFill>
              <a:srgbClr val="98ECF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07" name="Google Shape;107;p10"/>
          <p:cNvSpPr txBox="1"/>
          <p:nvPr/>
        </p:nvSpPr>
        <p:spPr>
          <a:xfrm>
            <a:off x="6171701" y="3472503"/>
            <a:ext cx="5491913" cy="338554"/>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None/>
            </a:pPr>
            <a:r>
              <a:rPr lang="es-MX" sz="800" b="1" i="0" u="none" strike="noStrike" cap="none" dirty="0">
                <a:solidFill>
                  <a:srgbClr val="92D050"/>
                </a:solidFill>
                <a:latin typeface="Verdana"/>
                <a:ea typeface="Verdana"/>
                <a:cs typeface="Verdana"/>
                <a:sym typeface="Verdana"/>
              </a:rPr>
              <a:t>CONDICIONES NORMALES </a:t>
            </a:r>
            <a:r>
              <a:rPr lang="es-MX" sz="800" b="0" i="0" u="none" strike="noStrike" cap="none" dirty="0">
                <a:solidFill>
                  <a:srgbClr val="171616"/>
                </a:solidFill>
                <a:latin typeface="Verdana"/>
                <a:ea typeface="Verdana"/>
                <a:cs typeface="Verdana"/>
                <a:sym typeface="Verdana"/>
              </a:rPr>
              <a:t>La información que se suministra se encuentra dentro de los rangos normales.</a:t>
            </a:r>
            <a:endParaRPr sz="800" b="0" i="0" u="none" strike="noStrike" cap="none" dirty="0">
              <a:solidFill>
                <a:srgbClr val="000000"/>
              </a:solidFill>
              <a:latin typeface="Verdana"/>
              <a:ea typeface="Verdana"/>
              <a:cs typeface="Verdana"/>
              <a:sym typeface="Verdana"/>
            </a:endParaRPr>
          </a:p>
        </p:txBody>
      </p:sp>
      <p:cxnSp>
        <p:nvCxnSpPr>
          <p:cNvPr id="108" name="Google Shape;108;p10"/>
          <p:cNvCxnSpPr/>
          <p:nvPr/>
        </p:nvCxnSpPr>
        <p:spPr>
          <a:xfrm>
            <a:off x="4283815" y="1132114"/>
            <a:ext cx="0" cy="2854531"/>
          </a:xfrm>
          <a:prstGeom prst="straightConnector1">
            <a:avLst/>
          </a:prstGeom>
          <a:noFill/>
          <a:ln w="28575" cap="flat" cmpd="sng">
            <a:solidFill>
              <a:srgbClr val="C00000"/>
            </a:solidFill>
            <a:prstDash val="solid"/>
            <a:miter lim="800000"/>
            <a:headEnd type="none" w="sm" len="sm"/>
            <a:tailEnd type="none" w="sm" len="sm"/>
          </a:ln>
        </p:spPr>
      </p:cxnSp>
      <p:sp>
        <p:nvSpPr>
          <p:cNvPr id="109" name="Google Shape;109;p10"/>
          <p:cNvSpPr txBox="1"/>
          <p:nvPr/>
        </p:nvSpPr>
        <p:spPr>
          <a:xfrm>
            <a:off x="371777" y="2939305"/>
            <a:ext cx="3765369" cy="892389"/>
          </a:xfrm>
          <a:prstGeom prst="rect">
            <a:avLst/>
          </a:prstGeom>
          <a:noFill/>
          <a:ln>
            <a:noFill/>
          </a:ln>
        </p:spPr>
        <p:txBody>
          <a:bodyPr spcFirstLastPara="1" wrap="square" lIns="91425" tIns="45700" rIns="91425" bIns="45700" anchor="t" anchorCtr="0">
            <a:normAutofit/>
          </a:bodyPr>
          <a:lstStyle/>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Actualización:  </a:t>
            </a:r>
            <a:r>
              <a:rPr lang="es-MX" sz="1100" b="1" i="0" u="none" strike="noStrike" cap="none" dirty="0" smtClean="0">
                <a:solidFill>
                  <a:srgbClr val="800000"/>
                </a:solidFill>
                <a:latin typeface="Calibri"/>
                <a:ea typeface="Calibri"/>
                <a:cs typeface="Calibri"/>
                <a:sym typeface="Calibri"/>
              </a:rPr>
              <a:t>25 de enero de 2024</a:t>
            </a:r>
            <a:r>
              <a:rPr lang="es-MX" sz="1100" b="1" dirty="0" smtClean="0">
                <a:solidFill>
                  <a:srgbClr val="800000"/>
                </a:solidFill>
                <a:latin typeface="Calibri"/>
                <a:ea typeface="Calibri"/>
                <a:cs typeface="Calibri"/>
                <a:sym typeface="Calibri"/>
              </a:rPr>
              <a:t> </a:t>
            </a:r>
            <a:r>
              <a:rPr lang="es-MX" sz="1100" b="1" i="0" u="none" strike="noStrike" cap="none" dirty="0" smtClean="0">
                <a:solidFill>
                  <a:srgbClr val="800000"/>
                </a:solidFill>
                <a:latin typeface="Calibri"/>
                <a:ea typeface="Calibri"/>
                <a:cs typeface="Calibri"/>
                <a:sym typeface="Calibri"/>
              </a:rPr>
              <a:t>– 12:00 </a:t>
            </a:r>
            <a:r>
              <a:rPr lang="es-MX" sz="1100" b="1" i="0" u="none" strike="noStrike" cap="none" dirty="0">
                <a:solidFill>
                  <a:srgbClr val="800000"/>
                </a:solidFill>
                <a:latin typeface="Calibri"/>
                <a:ea typeface="Calibri"/>
                <a:cs typeface="Calibri"/>
                <a:sym typeface="Calibri"/>
              </a:rPr>
              <a:t>HLC.</a:t>
            </a:r>
            <a:endParaRPr sz="1100" b="0" i="0" u="none" strike="noStrike" cap="none" dirty="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Alertas vigentes hasta:  </a:t>
            </a:r>
            <a:r>
              <a:rPr lang="es-MX" sz="1100" b="1" dirty="0" smtClean="0">
                <a:solidFill>
                  <a:srgbClr val="800000"/>
                </a:solidFill>
                <a:latin typeface="Calibri"/>
                <a:ea typeface="Calibri"/>
                <a:cs typeface="Calibri"/>
                <a:sym typeface="Calibri"/>
              </a:rPr>
              <a:t>26</a:t>
            </a:r>
            <a:r>
              <a:rPr lang="es-MX" sz="1100" b="1" i="0" u="none" strike="noStrike" cap="none" dirty="0" smtClean="0">
                <a:solidFill>
                  <a:srgbClr val="800000"/>
                </a:solidFill>
                <a:latin typeface="Calibri"/>
                <a:ea typeface="Calibri"/>
                <a:cs typeface="Calibri"/>
                <a:sym typeface="Calibri"/>
              </a:rPr>
              <a:t> </a:t>
            </a:r>
            <a:r>
              <a:rPr lang="es-MX" sz="1100" b="1" i="0" u="none" strike="noStrike" cap="none" dirty="0">
                <a:solidFill>
                  <a:srgbClr val="800000"/>
                </a:solidFill>
                <a:latin typeface="Calibri"/>
                <a:ea typeface="Calibri"/>
                <a:cs typeface="Calibri"/>
                <a:sym typeface="Calibri"/>
              </a:rPr>
              <a:t>de </a:t>
            </a:r>
            <a:r>
              <a:rPr lang="es-MX" sz="1100" b="1" dirty="0" smtClean="0">
                <a:solidFill>
                  <a:srgbClr val="800000"/>
                </a:solidFill>
                <a:latin typeface="Calibri"/>
                <a:ea typeface="Calibri"/>
                <a:cs typeface="Calibri"/>
                <a:sym typeface="Calibri"/>
              </a:rPr>
              <a:t>enero</a:t>
            </a:r>
            <a:r>
              <a:rPr lang="es-MX" sz="1100" b="1" i="0" u="none" strike="noStrike" cap="none" dirty="0" smtClean="0">
                <a:solidFill>
                  <a:srgbClr val="800000"/>
                </a:solidFill>
                <a:latin typeface="Calibri"/>
                <a:ea typeface="Calibri"/>
                <a:cs typeface="Calibri"/>
                <a:sym typeface="Calibri"/>
              </a:rPr>
              <a:t> </a:t>
            </a:r>
            <a:r>
              <a:rPr lang="es-MX" sz="1100" b="1" i="0" u="none" strike="noStrike" cap="none" dirty="0">
                <a:solidFill>
                  <a:srgbClr val="800000"/>
                </a:solidFill>
                <a:latin typeface="Calibri"/>
                <a:ea typeface="Calibri"/>
                <a:cs typeface="Calibri"/>
                <a:sym typeface="Calibri"/>
              </a:rPr>
              <a:t>de </a:t>
            </a:r>
            <a:r>
              <a:rPr lang="es-MX" sz="1100" b="1" i="0" u="none" strike="noStrike" cap="none" dirty="0" smtClean="0">
                <a:solidFill>
                  <a:srgbClr val="800000"/>
                </a:solidFill>
                <a:latin typeface="Calibri"/>
                <a:ea typeface="Calibri"/>
                <a:cs typeface="Calibri"/>
                <a:sym typeface="Calibri"/>
              </a:rPr>
              <a:t>2024 </a:t>
            </a:r>
            <a:r>
              <a:rPr lang="es-MX" sz="1100" b="1" i="0" u="none" strike="noStrike" cap="none" dirty="0">
                <a:solidFill>
                  <a:srgbClr val="800000"/>
                </a:solidFill>
                <a:latin typeface="Calibri"/>
                <a:ea typeface="Calibri"/>
                <a:cs typeface="Calibri"/>
                <a:sym typeface="Calibri"/>
              </a:rPr>
              <a:t>– </a:t>
            </a:r>
            <a:r>
              <a:rPr lang="es-MX" sz="1100" b="1" i="0" u="none" strike="noStrike" cap="none" dirty="0" smtClean="0">
                <a:solidFill>
                  <a:srgbClr val="800000"/>
                </a:solidFill>
                <a:latin typeface="Calibri"/>
                <a:ea typeface="Calibri"/>
                <a:cs typeface="Calibri"/>
                <a:sym typeface="Calibri"/>
              </a:rPr>
              <a:t>12:00 </a:t>
            </a:r>
            <a:r>
              <a:rPr lang="es-MX" sz="1100" b="1" i="0" u="none" strike="noStrike" cap="none" dirty="0">
                <a:solidFill>
                  <a:srgbClr val="800000"/>
                </a:solidFill>
                <a:latin typeface="Calibri"/>
                <a:ea typeface="Calibri"/>
                <a:cs typeface="Calibri"/>
                <a:sym typeface="Calibri"/>
              </a:rPr>
              <a:t>HLC.</a:t>
            </a:r>
            <a:endParaRPr sz="1100" b="0" i="0" u="none" strike="noStrike" cap="none" dirty="0">
              <a:solidFill>
                <a:schemeClr val="dk1"/>
              </a:solidFill>
              <a:latin typeface="Calibri"/>
              <a:ea typeface="Calibri"/>
              <a:cs typeface="Calibri"/>
              <a:sym typeface="Calibri"/>
            </a:endParaRPr>
          </a:p>
        </p:txBody>
      </p:sp>
      <p:pic>
        <p:nvPicPr>
          <p:cNvPr id="110" name="Google Shape;110;p10" descr="Recurso 39.png"/>
          <p:cNvPicPr preferRelativeResize="0"/>
          <p:nvPr/>
        </p:nvPicPr>
        <p:blipFill rotWithShape="1">
          <a:blip r:embed="rId6">
            <a:alphaModFix/>
          </a:blip>
          <a:srcRect/>
          <a:stretch/>
        </p:blipFill>
        <p:spPr>
          <a:xfrm>
            <a:off x="4535861" y="3520213"/>
            <a:ext cx="1237126" cy="347084"/>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graphicFrame>
        <p:nvGraphicFramePr>
          <p:cNvPr id="12" name="Google Shape;146;p58"/>
          <p:cNvGraphicFramePr/>
          <p:nvPr>
            <p:extLst>
              <p:ext uri="{D42A27DB-BD31-4B8C-83A1-F6EECF244321}">
                <p14:modId xmlns:p14="http://schemas.microsoft.com/office/powerpoint/2010/main" val="1703280818"/>
              </p:ext>
            </p:extLst>
          </p:nvPr>
        </p:nvGraphicFramePr>
        <p:xfrm>
          <a:off x="5505386" y="1471122"/>
          <a:ext cx="6300943" cy="3638391"/>
        </p:xfrm>
        <a:graphic>
          <a:graphicData uri="http://schemas.openxmlformats.org/drawingml/2006/table">
            <a:tbl>
              <a:tblPr>
                <a:noFill/>
                <a:tableStyleId>{C3B7D27D-7022-48AE-870B-97DEDC28B86A}</a:tableStyleId>
              </a:tblPr>
              <a:tblGrid>
                <a:gridCol w="839864">
                  <a:extLst>
                    <a:ext uri="{9D8B030D-6E8A-4147-A177-3AD203B41FA5}">
                      <a16:colId xmlns:a16="http://schemas.microsoft.com/office/drawing/2014/main" val="20000"/>
                    </a:ext>
                  </a:extLst>
                </a:gridCol>
                <a:gridCol w="5461079">
                  <a:extLst>
                    <a:ext uri="{9D8B030D-6E8A-4147-A177-3AD203B41FA5}">
                      <a16:colId xmlns:a16="http://schemas.microsoft.com/office/drawing/2014/main" val="20001"/>
                    </a:ext>
                  </a:extLst>
                </a:gridCol>
              </a:tblGrid>
              <a:tr h="72970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33674">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CAQUETÁ : Puerto Rico, San Vicente Del Caguán.</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GUAINÍA : Barrancominas, Inírida, Puerto Colombia.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GUAVIARE : Calamar, El Retorno, San José Del Guaviare.</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887506">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CAQUETÁ : El Doncello, El Paujíl, Florencia.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GUAINÍA : Cacahual.</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935287167"/>
                  </a:ext>
                </a:extLst>
              </a:tr>
              <a:tr h="887506">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CAQUETÁ : San José Del Fragua, Solano, Valparaíso.</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GUAINÍA : San Felipe.</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GUAVIARE : Miraflores.</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152214826"/>
                  </a:ext>
                </a:extLst>
              </a:tr>
            </a:tbl>
          </a:graphicData>
        </a:graphic>
      </p:graphicFrame>
      <p:graphicFrame>
        <p:nvGraphicFramePr>
          <p:cNvPr id="13" name="Google Shape;146;p58"/>
          <p:cNvGraphicFramePr/>
          <p:nvPr>
            <p:extLst>
              <p:ext uri="{D42A27DB-BD31-4B8C-83A1-F6EECF244321}">
                <p14:modId xmlns:p14="http://schemas.microsoft.com/office/powerpoint/2010/main" val="3707308787"/>
              </p:ext>
            </p:extLst>
          </p:nvPr>
        </p:nvGraphicFramePr>
        <p:xfrm>
          <a:off x="12836461" y="5476214"/>
          <a:ext cx="6426275" cy="2509188"/>
        </p:xfrm>
        <a:graphic>
          <a:graphicData uri="http://schemas.openxmlformats.org/drawingml/2006/table">
            <a:tbl>
              <a:tblPr>
                <a:noFill/>
                <a:tableStyleId>{C3B7D27D-7022-48AE-870B-97DEDC28B86A}</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57821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65489">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738991886"/>
                  </a:ext>
                </a:extLst>
              </a:tr>
              <a:tr h="965489">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l"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AMAZONAS : La Chorrera.</a:t>
                      </a:r>
                    </a:p>
                    <a:p>
                      <a:pPr marL="0" marR="0" lvl="0" indent="0" algn="l"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CAQUETÁ : Solano, Valparaíso.</a:t>
                      </a:r>
                    </a:p>
                    <a:p>
                      <a:pPr marL="0" marR="0" lvl="0" indent="0" algn="l"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GUAINÍA : Inírida.</a:t>
                      </a:r>
                    </a:p>
                    <a:p>
                      <a:pPr marL="0" marR="0" lvl="0" indent="0" algn="l"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GUAVIARE : Calamar, El Retorno, Miraflores, San José Del Guaviare.</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80" name="Google Shape;180;p61"/>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AMAZONIA</a:t>
            </a:r>
            <a:endParaRPr dirty="0"/>
          </a:p>
        </p:txBody>
      </p:sp>
      <p:pic>
        <p:nvPicPr>
          <p:cNvPr id="181" name="Google Shape;181;p61"/>
          <p:cNvPicPr preferRelativeResize="0"/>
          <p:nvPr/>
        </p:nvPicPr>
        <p:blipFill>
          <a:blip r:embed="rId3">
            <a:extLst>
              <a:ext uri="{28A0092B-C50C-407E-A947-70E740481C1C}">
                <a14:useLocalDpi xmlns:a14="http://schemas.microsoft.com/office/drawing/2010/main" val="0"/>
              </a:ext>
            </a:extLst>
          </a:blip>
          <a:stretch>
            <a:fillRect/>
          </a:stretch>
        </p:blipFill>
        <p:spPr>
          <a:xfrm>
            <a:off x="196113" y="1371599"/>
            <a:ext cx="4665616" cy="4876794"/>
          </a:xfrm>
          <a:prstGeom prst="rect">
            <a:avLst/>
          </a:prstGeom>
          <a:noFill/>
          <a:ln>
            <a:noFill/>
          </a:ln>
        </p:spPr>
      </p:pic>
      <p:pic>
        <p:nvPicPr>
          <p:cNvPr id="183" name="Google Shape;183;p61" descr="Recurso 25.png"/>
          <p:cNvPicPr preferRelativeResize="0"/>
          <p:nvPr/>
        </p:nvPicPr>
        <p:blipFill rotWithShape="1">
          <a:blip r:embed="rId4">
            <a:alphaModFix/>
          </a:blip>
          <a:srcRect/>
          <a:stretch/>
        </p:blipFill>
        <p:spPr>
          <a:xfrm>
            <a:off x="5612013" y="2559823"/>
            <a:ext cx="432711" cy="446694"/>
          </a:xfrm>
          <a:prstGeom prst="rect">
            <a:avLst/>
          </a:prstGeom>
          <a:noFill/>
          <a:ln>
            <a:noFill/>
          </a:ln>
        </p:spPr>
      </p:pic>
      <p:pic>
        <p:nvPicPr>
          <p:cNvPr id="185" name="Google Shape;185;p61"/>
          <p:cNvPicPr preferRelativeResize="0"/>
          <p:nvPr/>
        </p:nvPicPr>
        <p:blipFill rotWithShape="1">
          <a:blip r:embed="rId5">
            <a:alphaModFix/>
          </a:blip>
          <a:srcRect/>
          <a:stretch/>
        </p:blipFill>
        <p:spPr>
          <a:xfrm>
            <a:off x="12836461" y="3382253"/>
            <a:ext cx="3694496" cy="1042506"/>
          </a:xfrm>
          <a:prstGeom prst="rect">
            <a:avLst/>
          </a:prstGeom>
          <a:noFill/>
          <a:ln>
            <a:noFill/>
          </a:ln>
        </p:spPr>
      </p:pic>
      <p:pic>
        <p:nvPicPr>
          <p:cNvPr id="11" name="Google Shape;184;p61"/>
          <p:cNvPicPr preferRelativeResize="0"/>
          <p:nvPr/>
        </p:nvPicPr>
        <p:blipFill rotWithShape="1">
          <a:blip r:embed="rId6">
            <a:alphaModFix/>
          </a:blip>
          <a:srcRect/>
          <a:stretch/>
        </p:blipFill>
        <p:spPr>
          <a:xfrm>
            <a:off x="5644857" y="3587474"/>
            <a:ext cx="451143" cy="445047"/>
          </a:xfrm>
          <a:prstGeom prst="rect">
            <a:avLst/>
          </a:prstGeom>
          <a:noFill/>
          <a:ln>
            <a:noFill/>
          </a:ln>
        </p:spPr>
      </p:pic>
      <p:pic>
        <p:nvPicPr>
          <p:cNvPr id="9" name="Google Shape;137;p24"/>
          <p:cNvPicPr preferRelativeResize="0"/>
          <p:nvPr/>
        </p:nvPicPr>
        <p:blipFill rotWithShape="1">
          <a:blip r:embed="rId7">
            <a:alphaModFix/>
          </a:blip>
          <a:srcRect/>
          <a:stretch/>
        </p:blipFill>
        <p:spPr>
          <a:xfrm>
            <a:off x="5663261" y="4424759"/>
            <a:ext cx="457200" cy="446694"/>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62"/>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DEFINICIONES Y RECOMENDACIONES</a:t>
            </a:r>
            <a:endParaRPr dirty="0"/>
          </a:p>
        </p:txBody>
      </p:sp>
      <p:graphicFrame>
        <p:nvGraphicFramePr>
          <p:cNvPr id="192" name="Google Shape;192;p62"/>
          <p:cNvGraphicFramePr/>
          <p:nvPr/>
        </p:nvGraphicFramePr>
        <p:xfrm>
          <a:off x="4758476" y="1497013"/>
          <a:ext cx="6465900" cy="4858445"/>
        </p:xfrm>
        <a:graphic>
          <a:graphicData uri="http://schemas.openxmlformats.org/drawingml/2006/table">
            <a:tbl>
              <a:tblPr firstRow="1" bandRow="1">
                <a:noFill/>
                <a:tableStyleId>{E8229C89-3208-43F4-AF60-3C30160D25FD}</a:tableStyleId>
              </a:tblPr>
              <a:tblGrid>
                <a:gridCol w="3232950">
                  <a:extLst>
                    <a:ext uri="{9D8B030D-6E8A-4147-A177-3AD203B41FA5}">
                      <a16:colId xmlns:a16="http://schemas.microsoft.com/office/drawing/2014/main" val="20000"/>
                    </a:ext>
                  </a:extLst>
                </a:gridCol>
                <a:gridCol w="3232950">
                  <a:extLst>
                    <a:ext uri="{9D8B030D-6E8A-4147-A177-3AD203B41FA5}">
                      <a16:colId xmlns:a16="http://schemas.microsoft.com/office/drawing/2014/main" val="20001"/>
                    </a:ext>
                  </a:extLst>
                </a:gridCol>
              </a:tblGrid>
              <a:tr h="377875">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dirty="0">
                          <a:latin typeface="Verdana"/>
                          <a:ea typeface="Verdana"/>
                          <a:cs typeface="Verdana"/>
                          <a:sym typeface="Verdana"/>
                        </a:rPr>
                        <a:t>DEFINICIONES</a:t>
                      </a:r>
                      <a:endParaRPr sz="1400" u="none" strike="noStrike" cap="none" dirty="0">
                        <a:latin typeface="Verdana"/>
                        <a:ea typeface="Verdana"/>
                        <a:cs typeface="Verdana"/>
                        <a:sym typeface="Verdana"/>
                      </a:endParaRPr>
                    </a:p>
                  </a:txBody>
                  <a:tcPr marL="91450" marR="91450" marT="45725" marB="45725" anchor="ctr">
                    <a:lnR w="12700" cap="flat" cmpd="sng">
                      <a:solidFill>
                        <a:srgbClr val="C00000"/>
                      </a:solidFill>
                      <a:prstDash val="solid"/>
                      <a:round/>
                      <a:headEnd type="none" w="sm" len="sm"/>
                      <a:tailEnd type="none" w="sm" len="sm"/>
                    </a:lnR>
                    <a:solidFill>
                      <a:srgbClr val="C00000"/>
                    </a:solidFill>
                  </a:tcPr>
                </a:tc>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dirty="0">
                          <a:latin typeface="Verdana"/>
                          <a:ea typeface="Verdana"/>
                          <a:cs typeface="Verdana"/>
                          <a:sym typeface="Verdana"/>
                        </a:rPr>
                        <a:t>RECOMENDACIONES</a:t>
                      </a:r>
                      <a:endParaRPr sz="1400" u="none" strike="noStrike" cap="none" dirty="0">
                        <a:latin typeface="Verdana"/>
                        <a:ea typeface="Verdana"/>
                        <a:cs typeface="Verdana"/>
                        <a:sym typeface="Verdana"/>
                      </a:endParaRPr>
                    </a:p>
                  </a:txBody>
                  <a:tcPr marL="91450" marR="91450" marT="45725" marB="45725" anchor="ctr">
                    <a:lnL w="12700" cap="flat" cmpd="sng">
                      <a:solidFill>
                        <a:srgbClr val="C00000"/>
                      </a:solidFill>
                      <a:prstDash val="solid"/>
                      <a:round/>
                      <a:headEnd type="none" w="sm" len="sm"/>
                      <a:tailEnd type="none" w="sm" len="sm"/>
                    </a:lnL>
                    <a:solidFill>
                      <a:srgbClr val="C00000"/>
                    </a:solidFill>
                  </a:tcPr>
                </a:tc>
                <a:extLst>
                  <a:ext uri="{0D108BD9-81ED-4DB2-BD59-A6C34878D82A}">
                    <a16:rowId xmlns:a16="http://schemas.microsoft.com/office/drawing/2014/main" val="10000"/>
                  </a:ext>
                </a:extLst>
              </a:tr>
              <a:tr h="4206825">
                <a:tc>
                  <a:txBody>
                    <a:bodyPr/>
                    <a:lstStyle/>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Amenaza: Peligro latente de que un evento físico de origen natural, o causado, o inducido por la acción humana de manera accidental, se presente con una severidad suficiente para causar pérdida de vidas, lesiones u otros impactos en la salud, así como también daños y pérdidas en los bienes, la infraestructura, los medios de sustento, la prestación de servicios y los recursos ambientales (Ley 1523 de 2012).</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Conato (Incendio): Fuego de origen natural o antrópico que afecta o destruye una extensión inferior a 5.000 m2, de cualquier tipo de cobertura vegetal, ya sea en zona urbana o rural.</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Incendio de la cobertura vegetal: Fuego sobre la cobertura vegetal de origen natural o antrópico que se propaga sin control, que causa perturbaciones ecológicas afectando o destruyendo una extensión superior a 5.000 m2, ya sea en zona urbana o rural, que responde al tipo de vegetación, cantidad de combustible, oxígeno, condiciones meteorológicas, topografía, actividades humanas, entre otras.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Incendio forestal: Un incendio forestal es un “fuego que, cualquiera sea su origen, se propaga sin control en terrenos rurales a través de vegetación leñosa, arbustiva o herbácea, ya sea viva o muerta”. Es decir, no solo se queman los árboles, sino que se destruye todo un ecosistema de especies vegetales silvestres y también animales que habitan en estos terrenos. (Conaf, 2019)</a:t>
                      </a:r>
                      <a:endParaRPr sz="900" u="none" strike="noStrike" cap="none" dirty="0">
                        <a:latin typeface="Verdana"/>
                        <a:ea typeface="Verdana"/>
                        <a:cs typeface="Verdana"/>
                        <a:sym typeface="Verdana"/>
                      </a:endParaRPr>
                    </a:p>
                  </a:txBody>
                  <a:tcPr marL="91450" marR="91450" marT="45725" marB="45725">
                    <a:lnR w="12700" cap="flat" cmpd="sng">
                      <a:solidFill>
                        <a:srgbClr val="C00000"/>
                      </a:solidFill>
                      <a:prstDash val="solid"/>
                      <a:round/>
                      <a:headEnd type="none" w="sm" len="sm"/>
                      <a:tailEnd type="none" w="sm" len="sm"/>
                    </a:lnR>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la comunidad en general, a los turistas y caminantes apagar debidamente las fogatas y no dejar residuos tipo vidrio que sirvan como elementos concentradores de la radiación solar e igualmente  reportar a las autoridades en caso de ocurrencia de incendios.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los consejos departamentales y municipales, las autoridades ambientales regionales y locales, mantener activos los  planes de prevención y atención de incendios con el fin de  evitar la ocurrencia y propagación de los mismos especialmente en áreas de reserva forestal y del Sistema Nacional de Parques  Nacionales Naturales.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los sistemas regionales y locales de bomberos  disponer de los elementos necesarios para la atención oportuna de eventos de incendio de la cobertura vegetal</a:t>
                      </a:r>
                      <a:endParaRPr sz="900" b="0" u="none" strike="noStrike" cap="none" dirty="0">
                        <a:solidFill>
                          <a:schemeClr val="dk1"/>
                        </a:solidFill>
                        <a:latin typeface="Verdana"/>
                        <a:ea typeface="Verdana"/>
                        <a:cs typeface="Verdana"/>
                        <a:sym typeface="Verdana"/>
                      </a:endParaRPr>
                    </a:p>
                  </a:txBody>
                  <a:tcPr marL="91450" marR="91450" marT="45725" marB="45725">
                    <a:lnL w="12700" cap="flat" cmpd="sng">
                      <a:solidFill>
                        <a:srgbClr val="C00000"/>
                      </a:solidFill>
                      <a:prstDash val="solid"/>
                      <a:round/>
                      <a:headEnd type="none" w="sm" len="sm"/>
                      <a:tailEnd type="none" w="sm" len="sm"/>
                    </a:lnL>
                  </a:tcPr>
                </a:tc>
                <a:extLst>
                  <a:ext uri="{0D108BD9-81ED-4DB2-BD59-A6C34878D82A}">
                    <a16:rowId xmlns:a16="http://schemas.microsoft.com/office/drawing/2014/main" val="10001"/>
                  </a:ext>
                </a:extLst>
              </a:tr>
            </a:tbl>
          </a:graphicData>
        </a:graphic>
      </p:graphicFrame>
      <p:pic>
        <p:nvPicPr>
          <p:cNvPr id="193" name="Google Shape;193;p62" descr="fire-PG9XATW.jpg"/>
          <p:cNvPicPr preferRelativeResize="0"/>
          <p:nvPr/>
        </p:nvPicPr>
        <p:blipFill rotWithShape="1">
          <a:blip r:embed="rId3">
            <a:alphaModFix/>
          </a:blip>
          <a:srcRect/>
          <a:stretch/>
        </p:blipFill>
        <p:spPr>
          <a:xfrm>
            <a:off x="904875" y="1497013"/>
            <a:ext cx="3403600" cy="4502150"/>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97"/>
        <p:cNvGrpSpPr/>
        <p:nvPr/>
      </p:nvGrpSpPr>
      <p:grpSpPr>
        <a:xfrm>
          <a:off x="0" y="0"/>
          <a:ext cx="0" cy="0"/>
          <a:chOff x="0" y="0"/>
          <a:chExt cx="0" cy="0"/>
        </a:xfrm>
      </p:grpSpPr>
      <p:sp>
        <p:nvSpPr>
          <p:cNvPr id="198" name="Google Shape;198;p25"/>
          <p:cNvSpPr/>
          <p:nvPr/>
        </p:nvSpPr>
        <p:spPr>
          <a:xfrm>
            <a:off x="8418444" y="1243645"/>
            <a:ext cx="2594113" cy="3487381"/>
          </a:xfrm>
          <a:prstGeom prst="roundRect">
            <a:avLst>
              <a:gd name="adj" fmla="val 6103"/>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dirty="0">
              <a:solidFill>
                <a:srgbClr val="FFFFFF"/>
              </a:solidFill>
              <a:latin typeface="Calibri"/>
              <a:ea typeface="Calibri"/>
              <a:cs typeface="Calibri"/>
              <a:sym typeface="Calibri"/>
            </a:endParaRPr>
          </a:p>
        </p:txBody>
      </p:sp>
      <p:sp>
        <p:nvSpPr>
          <p:cNvPr id="199" name="Google Shape;199;p25"/>
          <p:cNvSpPr txBox="1"/>
          <p:nvPr/>
        </p:nvSpPr>
        <p:spPr>
          <a:xfrm>
            <a:off x="926613" y="1468000"/>
            <a:ext cx="7163225" cy="193895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Ghisliane Echeverry Prieto | Directora General</a:t>
            </a: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smtClean="0">
                <a:solidFill>
                  <a:srgbClr val="7F7F7F"/>
                </a:solidFill>
                <a:latin typeface="Verdana"/>
                <a:ea typeface="Verdana"/>
                <a:cs typeface="Verdana"/>
                <a:sym typeface="Verdana"/>
              </a:rPr>
              <a:t>Ingrid Tatiana Sierra Giraldo| Jefe Oficina </a:t>
            </a:r>
            <a:r>
              <a:rPr lang="es-MX" sz="1200" b="1" i="0" u="none" strike="noStrike" cap="none" dirty="0">
                <a:solidFill>
                  <a:srgbClr val="7F7F7F"/>
                </a:solidFill>
                <a:latin typeface="Verdana"/>
                <a:ea typeface="Verdana"/>
                <a:cs typeface="Verdana"/>
                <a:sym typeface="Verdana"/>
              </a:rPr>
              <a:t>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Calibri"/>
              <a:buNone/>
            </a:pP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Elaboró</a:t>
            </a:r>
            <a:r>
              <a:rPr lang="es-MX" sz="1200" b="1" i="0" u="none" strike="noStrike" cap="none" dirty="0" smtClean="0">
                <a:solidFill>
                  <a:srgbClr val="7F7F7F"/>
                </a:solidFill>
                <a:latin typeface="Verdana"/>
                <a:ea typeface="Verdana"/>
                <a:cs typeface="Verdana"/>
                <a:sym typeface="Verdana"/>
              </a:rPr>
              <a:t>:</a:t>
            </a:r>
            <a:r>
              <a:rPr lang="es-MX" sz="1200" dirty="0">
                <a:solidFill>
                  <a:srgbClr val="7F7F7F"/>
                </a:solidFill>
                <a:latin typeface="Verdana"/>
                <a:ea typeface="Verdana"/>
                <a:cs typeface="Verdana"/>
                <a:sym typeface="Verdana"/>
              </a:rPr>
              <a:t> </a:t>
            </a:r>
            <a:r>
              <a:rPr lang="es-MX" sz="1200" dirty="0" smtClean="0">
                <a:solidFill>
                  <a:srgbClr val="7F7F7F"/>
                </a:solidFill>
                <a:latin typeface="Verdana"/>
                <a:ea typeface="Verdana"/>
                <a:cs typeface="Verdana"/>
                <a:sym typeface="Verdana"/>
              </a:rPr>
              <a:t>Luis Alejandro Vanegas Guerrero </a:t>
            </a:r>
            <a:r>
              <a:rPr lang="es-MX" sz="1200" b="0" i="0" u="none" strike="noStrike" cap="none" dirty="0" smtClean="0">
                <a:solidFill>
                  <a:srgbClr val="7F7F7F"/>
                </a:solidFill>
                <a:latin typeface="Verdana"/>
                <a:ea typeface="Verdana"/>
                <a:cs typeface="Verdana"/>
                <a:sym typeface="Verdana"/>
              </a:rPr>
              <a:t>(Incendios </a:t>
            </a:r>
            <a:r>
              <a:rPr lang="es-MX" sz="1200" b="0" i="0" u="none" strike="noStrike" cap="none" dirty="0">
                <a:solidFill>
                  <a:srgbClr val="7F7F7F"/>
                </a:solidFill>
                <a:latin typeface="Verdana"/>
                <a:ea typeface="Verdana"/>
                <a:cs typeface="Verdana"/>
                <a:sym typeface="Verdana"/>
              </a:rPr>
              <a:t>de la Cobertura Vegetal).</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1" i="0" u="none" strike="noStrike" cap="none" dirty="0">
                <a:solidFill>
                  <a:srgbClr val="7F7F7F"/>
                </a:solidFill>
                <a:latin typeface="Verdana"/>
                <a:ea typeface="Verdana"/>
                <a:cs typeface="Verdana"/>
                <a:sym typeface="Verdana"/>
              </a:rPr>
              <a:t>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0" i="0" u="none" strike="noStrike" cap="none" dirty="0">
                <a:solidFill>
                  <a:srgbClr val="7F7F7F"/>
                </a:solidFill>
                <a:latin typeface="Verdana"/>
                <a:ea typeface="Verdana"/>
                <a:cs typeface="Verdana"/>
                <a:sym typeface="Verdana"/>
              </a:rPr>
              <a:t>http://www.ideam.gov.co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Correos electrónicos</a:t>
            </a:r>
            <a:r>
              <a:rPr lang="es-MX" sz="1200" b="0" i="0" u="none" strike="noStrike" cap="none" dirty="0">
                <a:solidFill>
                  <a:srgbClr val="7F7F7F"/>
                </a:solidFill>
                <a:latin typeface="Verdana"/>
                <a:ea typeface="Verdana"/>
                <a:cs typeface="Verdana"/>
                <a:sym typeface="Verdana"/>
              </a:rPr>
              <a:t>: servicio@ideam.gov.co, alertas@ideam.gov.co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Calle 25D N° 96B - 70, piso 3. Bogotá, D.C. </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Teléfono: 3075625 ext. 1334 -1336.</a:t>
            </a:r>
            <a:endParaRPr sz="1200" b="0" i="0" u="none" strike="noStrike" cap="none" dirty="0">
              <a:solidFill>
                <a:srgbClr val="7F7F7F"/>
              </a:solidFill>
              <a:latin typeface="Verdana"/>
              <a:ea typeface="Verdana"/>
              <a:cs typeface="Verdana"/>
              <a:sym typeface="Verdana"/>
            </a:endParaRPr>
          </a:p>
        </p:txBody>
      </p:sp>
      <p:sp>
        <p:nvSpPr>
          <p:cNvPr id="200" name="Google Shape;200;p25"/>
          <p:cNvSpPr/>
          <p:nvPr/>
        </p:nvSpPr>
        <p:spPr>
          <a:xfrm>
            <a:off x="8658570" y="1349741"/>
            <a:ext cx="209637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Calibri"/>
              <a:buNone/>
            </a:pPr>
            <a:r>
              <a:rPr lang="es-MX" sz="1400" b="1" i="0" u="none" strike="noStrike" cap="none" dirty="0">
                <a:solidFill>
                  <a:srgbClr val="C00000"/>
                </a:solidFill>
                <a:latin typeface="Verdana"/>
                <a:ea typeface="Verdana"/>
                <a:cs typeface="Verdana"/>
                <a:sym typeface="Verdana"/>
              </a:rPr>
              <a:t>VISITA NUESTRAS REDES SOCIALES</a:t>
            </a:r>
            <a:endParaRPr sz="1100" b="1" i="0" u="none" strike="noStrike" cap="none" dirty="0">
              <a:solidFill>
                <a:srgbClr val="C00000"/>
              </a:solidFill>
              <a:latin typeface="Verdana"/>
              <a:ea typeface="Verdana"/>
              <a:cs typeface="Verdana"/>
              <a:sym typeface="Verdana"/>
            </a:endParaRPr>
          </a:p>
        </p:txBody>
      </p:sp>
      <p:grpSp>
        <p:nvGrpSpPr>
          <p:cNvPr id="201" name="Google Shape;201;p25"/>
          <p:cNvGrpSpPr/>
          <p:nvPr/>
        </p:nvGrpSpPr>
        <p:grpSpPr>
          <a:xfrm>
            <a:off x="8760760" y="2132261"/>
            <a:ext cx="2092771" cy="2404039"/>
            <a:chOff x="8855817" y="2561633"/>
            <a:chExt cx="1843914" cy="2118168"/>
          </a:xfrm>
        </p:grpSpPr>
        <p:pic>
          <p:nvPicPr>
            <p:cNvPr id="202" name="Google Shape;202;p25"/>
            <p:cNvPicPr preferRelativeResize="0"/>
            <p:nvPr/>
          </p:nvPicPr>
          <p:blipFill rotWithShape="1">
            <a:blip r:embed="rId3">
              <a:alphaModFix/>
            </a:blip>
            <a:srcRect/>
            <a:stretch/>
          </p:blipFill>
          <p:spPr>
            <a:xfrm>
              <a:off x="8855817" y="4349526"/>
              <a:ext cx="330275" cy="330275"/>
            </a:xfrm>
            <a:prstGeom prst="rect">
              <a:avLst/>
            </a:prstGeom>
            <a:noFill/>
            <a:ln>
              <a:noFill/>
            </a:ln>
          </p:spPr>
        </p:pic>
        <p:pic>
          <p:nvPicPr>
            <p:cNvPr id="203" name="Google Shape;203;p25"/>
            <p:cNvPicPr preferRelativeResize="0"/>
            <p:nvPr/>
          </p:nvPicPr>
          <p:blipFill rotWithShape="1">
            <a:blip r:embed="rId4">
              <a:alphaModFix/>
            </a:blip>
            <a:srcRect/>
            <a:stretch/>
          </p:blipFill>
          <p:spPr>
            <a:xfrm>
              <a:off x="8855817" y="3746544"/>
              <a:ext cx="330275" cy="330275"/>
            </a:xfrm>
            <a:prstGeom prst="rect">
              <a:avLst/>
            </a:prstGeom>
            <a:noFill/>
            <a:ln>
              <a:noFill/>
            </a:ln>
          </p:spPr>
        </p:pic>
        <p:pic>
          <p:nvPicPr>
            <p:cNvPr id="204" name="Google Shape;204;p25"/>
            <p:cNvPicPr preferRelativeResize="0"/>
            <p:nvPr/>
          </p:nvPicPr>
          <p:blipFill rotWithShape="1">
            <a:blip r:embed="rId5">
              <a:alphaModFix/>
            </a:blip>
            <a:srcRect/>
            <a:stretch/>
          </p:blipFill>
          <p:spPr>
            <a:xfrm>
              <a:off x="8855817" y="3177616"/>
              <a:ext cx="330275" cy="317572"/>
            </a:xfrm>
            <a:prstGeom prst="rect">
              <a:avLst/>
            </a:prstGeom>
            <a:noFill/>
            <a:ln>
              <a:noFill/>
            </a:ln>
          </p:spPr>
        </p:pic>
        <p:pic>
          <p:nvPicPr>
            <p:cNvPr id="205" name="Google Shape;205;p25"/>
            <p:cNvPicPr preferRelativeResize="0"/>
            <p:nvPr/>
          </p:nvPicPr>
          <p:blipFill rotWithShape="1">
            <a:blip r:embed="rId6">
              <a:alphaModFix/>
            </a:blip>
            <a:srcRect/>
            <a:stretch/>
          </p:blipFill>
          <p:spPr>
            <a:xfrm>
              <a:off x="8855817" y="2561633"/>
              <a:ext cx="330275" cy="330275"/>
            </a:xfrm>
            <a:prstGeom prst="rect">
              <a:avLst/>
            </a:prstGeom>
            <a:noFill/>
            <a:ln>
              <a:noFill/>
            </a:ln>
          </p:spPr>
        </p:pic>
        <p:sp>
          <p:nvSpPr>
            <p:cNvPr id="206" name="Google Shape;206;p25"/>
            <p:cNvSpPr txBox="1"/>
            <p:nvPr/>
          </p:nvSpPr>
          <p:spPr>
            <a:xfrm flipH="1">
              <a:off x="9274870" y="2591831"/>
              <a:ext cx="1275447"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InstitutoIDEAM</a:t>
              </a:r>
              <a:endParaRPr sz="1200" b="0" i="0" u="none" strike="noStrike" cap="none" dirty="0">
                <a:solidFill>
                  <a:srgbClr val="7F7F7F"/>
                </a:solidFill>
                <a:latin typeface="Verdana"/>
                <a:ea typeface="Verdana"/>
                <a:cs typeface="Verdana"/>
                <a:sym typeface="Verdana"/>
              </a:endParaRPr>
            </a:p>
          </p:txBody>
        </p:sp>
        <p:sp>
          <p:nvSpPr>
            <p:cNvPr id="207" name="Google Shape;207;p25"/>
            <p:cNvSpPr txBox="1"/>
            <p:nvPr/>
          </p:nvSpPr>
          <p:spPr>
            <a:xfrm flipH="1">
              <a:off x="9274870" y="3211968"/>
              <a:ext cx="1424861"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@IDEAMColombia</a:t>
              </a:r>
              <a:endParaRPr sz="1200" b="0" i="0" u="none" strike="noStrike" cap="none" dirty="0">
                <a:solidFill>
                  <a:srgbClr val="7F7F7F"/>
                </a:solidFill>
                <a:latin typeface="Verdana"/>
                <a:ea typeface="Verdana"/>
                <a:cs typeface="Verdana"/>
                <a:sym typeface="Verdana"/>
              </a:endParaRPr>
            </a:p>
          </p:txBody>
        </p:sp>
        <p:sp>
          <p:nvSpPr>
            <p:cNvPr id="208" name="Google Shape;208;p25"/>
            <p:cNvSpPr txBox="1"/>
            <p:nvPr/>
          </p:nvSpPr>
          <p:spPr>
            <a:xfrm flipH="1">
              <a:off x="9274870" y="3780896"/>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IdeamColombia</a:t>
              </a:r>
              <a:endParaRPr sz="1200" b="0" i="0" u="none" strike="noStrike" cap="none" dirty="0">
                <a:solidFill>
                  <a:srgbClr val="7F7F7F"/>
                </a:solidFill>
                <a:latin typeface="Verdana"/>
                <a:ea typeface="Verdana"/>
                <a:cs typeface="Verdana"/>
                <a:sym typeface="Verdana"/>
              </a:endParaRPr>
            </a:p>
          </p:txBody>
        </p:sp>
        <p:sp>
          <p:nvSpPr>
            <p:cNvPr id="209" name="Google Shape;209;p25"/>
            <p:cNvSpPr txBox="1"/>
            <p:nvPr/>
          </p:nvSpPr>
          <p:spPr>
            <a:xfrm flipH="1">
              <a:off x="9274870" y="4390230"/>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Ideam.Instituto</a:t>
              </a:r>
              <a:endParaRPr sz="1200" b="0" i="0" u="none" strike="noStrike" cap="none" dirty="0">
                <a:solidFill>
                  <a:srgbClr val="7F7F7F"/>
                </a:solidFill>
                <a:latin typeface="Verdana"/>
                <a:ea typeface="Verdana"/>
                <a:cs typeface="Verdana"/>
                <a:sym typeface="Verdana"/>
              </a:endParaRPr>
            </a:p>
          </p:txBody>
        </p:sp>
      </p:grpSp>
      <p:sp>
        <p:nvSpPr>
          <p:cNvPr id="210" name="Google Shape;210;p25"/>
          <p:cNvSpPr/>
          <p:nvPr/>
        </p:nvSpPr>
        <p:spPr>
          <a:xfrm>
            <a:off x="0" y="-125343"/>
            <a:ext cx="12192000" cy="707886"/>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FFFFFF"/>
              </a:buClr>
              <a:buSzPts val="1000"/>
              <a:buFont typeface="Arial"/>
              <a:buNone/>
            </a:pPr>
            <a:r>
              <a:rPr lang="es-MX" sz="1000" b="0" i="0" u="none" strike="noStrike" cap="none" dirty="0" smtClean="0">
                <a:solidFill>
                  <a:srgbClr val="FFFFFF"/>
                </a:solidFill>
                <a:latin typeface="Arial"/>
                <a:ea typeface="Arial"/>
                <a:cs typeface="Arial"/>
                <a:sym typeface="Arial"/>
              </a:rPr>
              <a:t>histórico </a:t>
            </a:r>
            <a:r>
              <a:rPr lang="es-MX" sz="1000" b="0" i="0" u="none" strike="noStrike" cap="none" dirty="0">
                <a:solidFill>
                  <a:srgbClr val="FFFFFF"/>
                </a:solidFill>
                <a:latin typeface="Arial"/>
                <a:ea typeface="Arial"/>
                <a:cs typeface="Arial"/>
                <a:sym typeface="Arial"/>
              </a:rPr>
              <a:t>&lt;- </a:t>
            </a:r>
            <a:r>
              <a:rPr lang="es-MX" sz="1000" b="0" i="0" u="none" strike="noStrike" cap="none" dirty="0" smtClean="0">
                <a:solidFill>
                  <a:srgbClr val="FFFFFF"/>
                </a:solidFill>
                <a:latin typeface="Arial"/>
                <a:ea typeface="Arial"/>
                <a:cs typeface="Arial"/>
                <a:sym typeface="Arial"/>
              </a:rPr>
              <a:t>rbind(histórico, evaluación) </a:t>
            </a:r>
            <a:endParaRPr sz="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r>
              <a:rPr lang="es-MX" sz="1800" b="0" i="0" u="none" strike="noStrike" cap="none" dirty="0">
                <a:solidFill>
                  <a:schemeClr val="dk1"/>
                </a:solidFill>
                <a:latin typeface="Arial"/>
                <a:ea typeface="Arial"/>
                <a:cs typeface="Arial"/>
                <a:sym typeface="Arial"/>
              </a:rPr>
              <a:t/>
            </a:r>
            <a:br>
              <a:rPr lang="es-MX" sz="1800" b="0" i="0" u="none" strike="noStrike" cap="none" dirty="0">
                <a:solidFill>
                  <a:schemeClr val="dk1"/>
                </a:solidFill>
                <a:latin typeface="Arial"/>
                <a:ea typeface="Arial"/>
                <a:cs typeface="Arial"/>
                <a:sym typeface="Arial"/>
              </a:rPr>
            </a:br>
            <a:endParaRPr sz="1800" b="0" i="0" u="none" strike="noStrike" cap="none" dirty="0">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6"/>
          <p:cNvSpPr txBox="1"/>
          <p:nvPr/>
        </p:nvSpPr>
        <p:spPr>
          <a:xfrm>
            <a:off x="1161287" y="2994017"/>
            <a:ext cx="5482772" cy="2031285"/>
          </a:xfrm>
          <a:prstGeom prst="rect">
            <a:avLst/>
          </a:prstGeom>
          <a:noFill/>
          <a:ln>
            <a:noFill/>
          </a:ln>
        </p:spPr>
        <p:txBody>
          <a:bodyPr spcFirstLastPara="1" wrap="square" lIns="91425" tIns="45700" rIns="91425" bIns="45700" anchor="t" anchorCtr="0">
            <a:spAutoFit/>
          </a:bodyPr>
          <a:lstStyle/>
          <a:p>
            <a:pPr lvl="0" algn="just">
              <a:buSzPts val="1800"/>
            </a:pPr>
            <a:r>
              <a:rPr lang="es-MX" sz="1800" b="0" i="0" u="none" strike="noStrike" cap="none" dirty="0">
                <a:solidFill>
                  <a:srgbClr val="7F7F7F"/>
                </a:solidFill>
                <a:latin typeface="Verdana"/>
                <a:ea typeface="Verdana"/>
                <a:cs typeface="Verdana"/>
                <a:sym typeface="Verdana"/>
              </a:rPr>
              <a:t>Debido a la precipitación y temperatura máxima que se han dado en los últimos días, se presentan condiciones de algún tipo de amenaza por probabilidad de ocurrencia de incendios de la cobertura vegetal </a:t>
            </a:r>
            <a:r>
              <a:rPr lang="es-MX" sz="1800" dirty="0" smtClean="0">
                <a:solidFill>
                  <a:srgbClr val="7F7F7F"/>
                </a:solidFill>
                <a:latin typeface="Verdana"/>
                <a:ea typeface="Verdana"/>
                <a:cs typeface="Verdana"/>
                <a:sym typeface="Verdana"/>
              </a:rPr>
              <a:t>en</a:t>
            </a:r>
            <a:r>
              <a:rPr lang="es-MX" sz="1800" b="0" i="0" u="none" strike="noStrike" cap="none" dirty="0" smtClean="0">
                <a:solidFill>
                  <a:srgbClr val="7F7F7F"/>
                </a:solidFill>
                <a:latin typeface="Verdana"/>
                <a:ea typeface="Verdana"/>
                <a:cs typeface="Verdana"/>
                <a:sym typeface="Verdana"/>
              </a:rPr>
              <a:t> </a:t>
            </a:r>
            <a:r>
              <a:rPr lang="es-MX" sz="1800" b="0" i="0" u="none" strike="noStrike" cap="none" dirty="0">
                <a:solidFill>
                  <a:srgbClr val="7F7F7F"/>
                </a:solidFill>
                <a:latin typeface="Verdana"/>
                <a:ea typeface="Verdana"/>
                <a:cs typeface="Verdana"/>
                <a:sym typeface="Verdana"/>
              </a:rPr>
              <a:t>sectores de las </a:t>
            </a:r>
            <a:r>
              <a:rPr lang="es-MX" sz="1800" b="0" i="0" u="none" strike="noStrike" cap="none" dirty="0" smtClean="0">
                <a:solidFill>
                  <a:srgbClr val="7F7F7F"/>
                </a:solidFill>
                <a:latin typeface="Verdana"/>
                <a:ea typeface="Verdana"/>
                <a:cs typeface="Verdana"/>
                <a:sym typeface="Verdana"/>
              </a:rPr>
              <a:t>regiones </a:t>
            </a:r>
            <a:r>
              <a:rPr lang="es-MX" sz="1800" dirty="0" smtClean="0">
                <a:solidFill>
                  <a:srgbClr val="7F7F7F"/>
                </a:solidFill>
                <a:latin typeface="Verdana"/>
                <a:ea typeface="Verdana"/>
                <a:cs typeface="Verdana"/>
                <a:sym typeface="Verdana"/>
              </a:rPr>
              <a:t>Caribe, Andina, Pacífico, Amazonia y Orinoquia</a:t>
            </a:r>
            <a:r>
              <a:rPr lang="es-MX" sz="1800" b="0" i="0" u="none" strike="noStrike" cap="none" dirty="0" smtClean="0">
                <a:solidFill>
                  <a:srgbClr val="7F7F7F"/>
                </a:solidFill>
                <a:latin typeface="Verdana"/>
                <a:ea typeface="Verdana"/>
                <a:cs typeface="Verdana"/>
                <a:sym typeface="Verdana"/>
              </a:rPr>
              <a:t>.</a:t>
            </a:r>
            <a:endParaRPr sz="1800" b="0" i="0" u="none" strike="noStrike" cap="none" dirty="0">
              <a:solidFill>
                <a:srgbClr val="7F7F7F"/>
              </a:solidFill>
              <a:latin typeface="Verdana"/>
              <a:ea typeface="Verdana"/>
              <a:cs typeface="Verdana"/>
              <a:sym typeface="Verdana"/>
            </a:endParaRPr>
          </a:p>
        </p:txBody>
      </p:sp>
      <p:sp>
        <p:nvSpPr>
          <p:cNvPr id="116" name="Google Shape;116;p16"/>
          <p:cNvSpPr txBox="1"/>
          <p:nvPr/>
        </p:nvSpPr>
        <p:spPr>
          <a:xfrm>
            <a:off x="2928423" y="2036064"/>
            <a:ext cx="1948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8441F"/>
              </a:buClr>
              <a:buSzPts val="2400"/>
              <a:buFont typeface="Arial"/>
              <a:buNone/>
            </a:pPr>
            <a:r>
              <a:rPr lang="es-MX" sz="2400" b="1" i="0" u="none" strike="noStrike" cap="none" dirty="0">
                <a:solidFill>
                  <a:srgbClr val="C00000"/>
                </a:solidFill>
                <a:latin typeface="Verdana"/>
                <a:ea typeface="Verdana"/>
                <a:cs typeface="Verdana"/>
                <a:sym typeface="Verdana"/>
              </a:rPr>
              <a:t>RESUMEN</a:t>
            </a:r>
            <a:endParaRPr sz="1400" b="1" i="0" u="none" strike="noStrike" cap="none" dirty="0">
              <a:solidFill>
                <a:srgbClr val="C00000"/>
              </a:solidFill>
              <a:latin typeface="Verdana"/>
              <a:ea typeface="Verdana"/>
              <a:cs typeface="Verdana"/>
              <a:sym typeface="Verdana"/>
            </a:endParaRPr>
          </a:p>
        </p:txBody>
      </p:sp>
      <p:sp>
        <p:nvSpPr>
          <p:cNvPr id="117" name="Google Shape;117;p16"/>
          <p:cNvSpPr/>
          <p:nvPr/>
        </p:nvSpPr>
        <p:spPr>
          <a:xfrm>
            <a:off x="7842142" y="1084183"/>
            <a:ext cx="3828082" cy="5440605"/>
          </a:xfrm>
          <a:prstGeom prst="roundRect">
            <a:avLst>
              <a:gd name="adj" fmla="val 6141"/>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118" name="Google Shape;118;p16"/>
          <p:cNvSpPr txBox="1"/>
          <p:nvPr/>
        </p:nvSpPr>
        <p:spPr>
          <a:xfrm>
            <a:off x="8090116" y="1177875"/>
            <a:ext cx="3328298"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100" b="1" i="0" u="none" strike="noStrike" cap="none" dirty="0">
                <a:solidFill>
                  <a:srgbClr val="C00000"/>
                </a:solidFill>
                <a:latin typeface="Verdana"/>
                <a:ea typeface="Verdana"/>
                <a:cs typeface="Verdana"/>
                <a:sym typeface="Verdana"/>
              </a:rPr>
              <a:t>Mapa de Pronóstico de la Amenaza por </a:t>
            </a:r>
            <a:r>
              <a:rPr lang="es-MX" sz="1100" b="1" i="0" u="none" strike="noStrike" cap="none" dirty="0">
                <a:solidFill>
                  <a:srgbClr val="C00000"/>
                </a:solidFill>
                <a:latin typeface="Arial Black"/>
                <a:ea typeface="Arial Black"/>
                <a:cs typeface="Arial Black"/>
                <a:sym typeface="Arial Black"/>
              </a:rPr>
              <a:t>Incendios de la Cobertura Vegetal</a:t>
            </a:r>
            <a:endParaRPr sz="1100" b="1" i="0" u="none" strike="noStrike" cap="none" dirty="0">
              <a:solidFill>
                <a:srgbClr val="C00000"/>
              </a:solidFill>
              <a:latin typeface="Arial Black"/>
              <a:ea typeface="Arial Black"/>
              <a:cs typeface="Arial Black"/>
              <a:sym typeface="Arial Black"/>
            </a:endParaRPr>
          </a:p>
        </p:txBody>
      </p:sp>
      <p:pic>
        <p:nvPicPr>
          <p:cNvPr id="119" name="Google Shape;119;p16"/>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8108138" y="1670408"/>
            <a:ext cx="3322737" cy="4706703"/>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5" name="Google Shape;125;p17"/>
          <p:cNvSpPr txBox="1">
            <a:spLocks noGrp="1"/>
          </p:cNvSpPr>
          <p:nvPr>
            <p:ph type="body" idx="2"/>
          </p:nvPr>
        </p:nvSpPr>
        <p:spPr>
          <a:xfrm>
            <a:off x="3569677" y="769938"/>
            <a:ext cx="5002823"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200"/>
              <a:buNone/>
            </a:pPr>
            <a:r>
              <a:rPr lang="es-MX" sz="1200" dirty="0"/>
              <a:t>Actualización | </a:t>
            </a:r>
            <a:r>
              <a:rPr lang="es-MX" sz="1200" dirty="0" smtClean="0"/>
              <a:t>25 de enero del 2024 </a:t>
            </a:r>
            <a:r>
              <a:rPr lang="es-MX" sz="1200" dirty="0"/>
              <a:t>| </a:t>
            </a:r>
            <a:r>
              <a:rPr lang="es-MX" sz="1200" dirty="0" smtClean="0"/>
              <a:t>18:00 </a:t>
            </a:r>
            <a:r>
              <a:rPr lang="es-MX" sz="1200" dirty="0"/>
              <a:t>HLC</a:t>
            </a:r>
            <a:endParaRPr sz="1200" dirty="0"/>
          </a:p>
        </p:txBody>
      </p:sp>
      <p:pic>
        <p:nvPicPr>
          <p:cNvPr id="129" name="Google Shape;129;p17"/>
          <p:cNvPicPr preferRelativeResize="0"/>
          <p:nvPr/>
        </p:nvPicPr>
        <p:blipFill>
          <a:blip r:embed="rId3">
            <a:extLst>
              <a:ext uri="{28A0092B-C50C-407E-A947-70E740481C1C}">
                <a14:useLocalDpi xmlns:a14="http://schemas.microsoft.com/office/drawing/2010/main" val="0"/>
              </a:ext>
            </a:extLst>
          </a:blip>
          <a:stretch>
            <a:fillRect/>
          </a:stretch>
        </p:blipFill>
        <p:spPr>
          <a:xfrm>
            <a:off x="10344439" y="2366961"/>
            <a:ext cx="1685636" cy="3395663"/>
          </a:xfrm>
          <a:prstGeom prst="rect">
            <a:avLst/>
          </a:prstGeom>
          <a:noFill/>
          <a:ln>
            <a:noFill/>
          </a:ln>
        </p:spPr>
      </p:pic>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802" y="1028701"/>
            <a:ext cx="3960230" cy="5600349"/>
          </a:xfrm>
          <a:prstGeom prst="rect">
            <a:avLst/>
          </a:prstGeom>
        </p:spPr>
      </p:pic>
      <p:pic>
        <p:nvPicPr>
          <p:cNvPr id="3" name="Imagen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80543" y="2601533"/>
            <a:ext cx="1979617" cy="2154852"/>
          </a:xfrm>
          <a:prstGeom prst="rect">
            <a:avLst/>
          </a:prstGeom>
          <a:ln>
            <a:solidFill>
              <a:schemeClr val="tx1"/>
            </a:solidFill>
          </a:ln>
        </p:spPr>
      </p:pic>
      <p:pic>
        <p:nvPicPr>
          <p:cNvPr id="4" name="Imagen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70756" y="1043407"/>
            <a:ext cx="2035424" cy="5379459"/>
          </a:xfrm>
          <a:prstGeom prst="rect">
            <a:avLst/>
          </a:prstGeom>
        </p:spPr>
      </p:pic>
      <p:pic>
        <p:nvPicPr>
          <p:cNvPr id="10" name="Google Shape;129;p17"/>
          <p:cNvPicPr preferRelativeResize="0"/>
          <p:nvPr/>
        </p:nvPicPr>
        <p:blipFill>
          <a:blip r:embed="rId7">
            <a:extLst>
              <a:ext uri="{28A0092B-C50C-407E-A947-70E740481C1C}">
                <a14:useLocalDpi xmlns:a14="http://schemas.microsoft.com/office/drawing/2010/main" val="0"/>
              </a:ext>
            </a:extLst>
          </a:blip>
          <a:stretch>
            <a:fillRect/>
          </a:stretch>
        </p:blipFill>
        <p:spPr>
          <a:xfrm>
            <a:off x="8558364" y="1891862"/>
            <a:ext cx="1661961" cy="4067504"/>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graphicFrame>
        <p:nvGraphicFramePr>
          <p:cNvPr id="9" name="Google Shape;146;p58"/>
          <p:cNvGraphicFramePr/>
          <p:nvPr>
            <p:extLst>
              <p:ext uri="{D42A27DB-BD31-4B8C-83A1-F6EECF244321}">
                <p14:modId xmlns:p14="http://schemas.microsoft.com/office/powerpoint/2010/main" val="2899805877"/>
              </p:ext>
            </p:extLst>
          </p:nvPr>
        </p:nvGraphicFramePr>
        <p:xfrm>
          <a:off x="4757630" y="1146174"/>
          <a:ext cx="7066070" cy="4721909"/>
        </p:xfrm>
        <a:graphic>
          <a:graphicData uri="http://schemas.openxmlformats.org/drawingml/2006/table">
            <a:tbl>
              <a:tblPr>
                <a:noFill/>
                <a:tableStyleId>{C3B7D27D-7022-48AE-870B-97DEDC28B86A}</a:tableStyleId>
              </a:tblPr>
              <a:tblGrid>
                <a:gridCol w="1086741">
                  <a:extLst>
                    <a:ext uri="{9D8B030D-6E8A-4147-A177-3AD203B41FA5}">
                      <a16:colId xmlns:a16="http://schemas.microsoft.com/office/drawing/2014/main" val="20000"/>
                    </a:ext>
                  </a:extLst>
                </a:gridCol>
                <a:gridCol w="5979329">
                  <a:extLst>
                    <a:ext uri="{9D8B030D-6E8A-4147-A177-3AD203B41FA5}">
                      <a16:colId xmlns:a16="http://schemas.microsoft.com/office/drawing/2014/main" val="20001"/>
                    </a:ext>
                  </a:extLst>
                </a:gridCol>
              </a:tblGrid>
              <a:tr h="637609">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370261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ATLÁNTICO : Baranoa, Campo De La Cruz, Galapa, Juan De Acosta, Palmar De Varela, Ponedera, Sabanalarga, Santa Lucía, Santo Tomás, Suan, Tubará, Usiacurí.</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BOLÍVAR : Achí, Altos Del Rosario, Arenal, Arjona, Arroyohondo, Barranco De Loba, Calamar, Cantagallo, </a:t>
                      </a:r>
                      <a:r>
                        <a:rPr lang="es-MX" sz="1000" b="0" i="0" u="none" strike="noStrike" cap="none" dirty="0" err="1" smtClean="0">
                          <a:solidFill>
                            <a:srgbClr val="000000"/>
                          </a:solidFill>
                          <a:latin typeface="+mn-lt"/>
                          <a:ea typeface="Verdana"/>
                          <a:cs typeface="Verdana"/>
                          <a:sym typeface="Verdana"/>
                        </a:rPr>
                        <a:t>Cicuco</a:t>
                      </a:r>
                      <a:r>
                        <a:rPr lang="es-MX" sz="1000" b="0" i="0" u="none" strike="noStrike" cap="none" dirty="0" smtClean="0">
                          <a:solidFill>
                            <a:srgbClr val="000000"/>
                          </a:solidFill>
                          <a:latin typeface="+mn-lt"/>
                          <a:ea typeface="Verdana"/>
                          <a:cs typeface="Verdana"/>
                          <a:sym typeface="Verdana"/>
                        </a:rPr>
                        <a:t>, Córdoba, El Carmen De Bolívar, El Guamo, El Peñón, Hatillo De Loba, Magangué, Mahates, Margarita, María La Baja, Montecristo, Morales, Norosí, Pinillos, Regidor, Río Viejo, San Fernando, San Jacinto, San Jacinto Del Cauca, San Juan Nepomuceno, San Martín De Loba, San Pablo, Santa Catalina, Santa Cruz De </a:t>
                      </a:r>
                      <a:r>
                        <a:rPr lang="es-MX" sz="1000" b="0" i="0" u="none" strike="noStrike" cap="none" dirty="0" err="1" smtClean="0">
                          <a:solidFill>
                            <a:srgbClr val="000000"/>
                          </a:solidFill>
                          <a:latin typeface="+mn-lt"/>
                          <a:ea typeface="Verdana"/>
                          <a:cs typeface="Verdana"/>
                          <a:sym typeface="Verdana"/>
                        </a:rPr>
                        <a:t>Mompox</a:t>
                      </a:r>
                      <a:r>
                        <a:rPr lang="es-MX" sz="1000" b="0" i="0" u="none" strike="noStrike" cap="none" dirty="0" smtClean="0">
                          <a:solidFill>
                            <a:srgbClr val="000000"/>
                          </a:solidFill>
                          <a:latin typeface="+mn-lt"/>
                          <a:ea typeface="Verdana"/>
                          <a:cs typeface="Verdana"/>
                          <a:sym typeface="Verdana"/>
                        </a:rPr>
                        <a:t>, Santa Rosa Del Sur, Simití, Soplaviento, </a:t>
                      </a:r>
                      <a:r>
                        <a:rPr lang="es-MX" sz="1000" b="0" i="0" u="none" strike="noStrike" cap="none" dirty="0" err="1" smtClean="0">
                          <a:solidFill>
                            <a:srgbClr val="000000"/>
                          </a:solidFill>
                          <a:latin typeface="+mn-lt"/>
                          <a:ea typeface="Verdana"/>
                          <a:cs typeface="Verdana"/>
                          <a:sym typeface="Verdana"/>
                        </a:rPr>
                        <a:t>Talaigua</a:t>
                      </a:r>
                      <a:r>
                        <a:rPr lang="es-MX" sz="1000" b="0" i="0" u="none" strike="noStrike" cap="none" dirty="0" smtClean="0">
                          <a:solidFill>
                            <a:srgbClr val="000000"/>
                          </a:solidFill>
                          <a:latin typeface="+mn-lt"/>
                          <a:ea typeface="Verdana"/>
                          <a:cs typeface="Verdana"/>
                          <a:sym typeface="Verdana"/>
                        </a:rPr>
                        <a:t> Nuevo, Tiquisio, Zambrano.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CESAR : Aguachica, Agustín Codazzi, Astrea, Becerril, Bosconia, Chimichagua, Chiriguaná, Curumaní, El Copey, El Paso, Gamarra, González, La Gloria, La Jagua De Ibirico, La Paz, Manaure Balcón Del Cesar, Pailitas, Pelaya, Pueblo Bello, Río De Oro, San Alberto, San Diego, San Martín, Tamalameque, Valledupar.</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CÓRDOBA : Ayapel, Cereté, Chimá, Chinú, Ciénaga De Oro, Lorica, Montelíbano, Montería, Planeta Rica, Pueblo Nuevo, Puerto Libertador, Sahagún, San Andrés De Sotavento, San Carlos, San José De </a:t>
                      </a:r>
                      <a:r>
                        <a:rPr lang="es-MX" sz="1000" b="0" i="0" u="none" strike="noStrike" cap="none" dirty="0" err="1" smtClean="0">
                          <a:solidFill>
                            <a:srgbClr val="000000"/>
                          </a:solidFill>
                          <a:latin typeface="+mn-lt"/>
                          <a:ea typeface="Verdana"/>
                          <a:cs typeface="Verdana"/>
                          <a:sym typeface="Verdana"/>
                        </a:rPr>
                        <a:t>Uré</a:t>
                      </a:r>
                      <a:r>
                        <a:rPr lang="es-MX" sz="1000" b="0" i="0" u="none" strike="noStrike" cap="none" dirty="0" smtClean="0">
                          <a:solidFill>
                            <a:srgbClr val="000000"/>
                          </a:solidFill>
                          <a:latin typeface="+mn-lt"/>
                          <a:ea typeface="Verdana"/>
                          <a:cs typeface="Verdana"/>
                          <a:sym typeface="Verdana"/>
                        </a:rPr>
                        <a:t>, Tierralta, </a:t>
                      </a:r>
                      <a:r>
                        <a:rPr lang="es-MX" sz="1000" b="0" i="0" u="none" strike="noStrike" cap="none" dirty="0" err="1" smtClean="0">
                          <a:solidFill>
                            <a:srgbClr val="000000"/>
                          </a:solidFill>
                          <a:latin typeface="+mn-lt"/>
                          <a:ea typeface="Verdana"/>
                          <a:cs typeface="Verdana"/>
                          <a:sym typeface="Verdana"/>
                        </a:rPr>
                        <a:t>Tuchín</a:t>
                      </a:r>
                      <a:r>
                        <a:rPr lang="es-MX" sz="1000" b="0" i="0" u="none" strike="noStrike" cap="none" dirty="0" smtClean="0">
                          <a:solidFill>
                            <a:srgbClr val="000000"/>
                          </a:solidFill>
                          <a:latin typeface="+mn-lt"/>
                          <a:ea typeface="Verdana"/>
                          <a:cs typeface="Verdana"/>
                          <a:sym typeface="Verdana"/>
                        </a:rPr>
                        <a:t>, Valencia.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LA GUAJIRA : Albania, Barrancas, Dibulla, Distracción, El Molino, Fonseca, La Jagua Del Pilar, Riohacha, San Juan Del Cesar, Uribia, Urumita, Villanueva.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MAGDALENA : Algarrobo, Aracataca, Ariguaní, Cerro De San Antonio, Chivolo, Ciénaga, Concordia, El Banco, El Piñón, El Retén, Fundación, Guamal, Nueva Granada, Pedraza, Pijiño Del Carmen, Pivijay, Plato, Puebloviejo, Remolino, Sabanas De San Ángel, Salamina, San Sebastián De Buenavista, San Zenón, Santa Ana, Santa Bárbara De Pinto, Santa Marta, Sitionuevo, Tenerife, Zapayán, Zona Bananera.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SUCRE : Buenavista, Caimito, Chalán, Colosó, Corozal, El Roble, Galeras, Guaranda, La Unión, Los Palmitos, Morroa, Ovejas, Sampués, San Benito Abad, San José De Toluviejo, San Juan De Betulia, San Luis De Sincé, San Onofre, San Pedro, Santiago De Tolú, Sincelejo, Sucre.</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34" name="Google Shape;134;p24"/>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CARIBE</a:t>
            </a:r>
            <a:endParaRPr dirty="0"/>
          </a:p>
        </p:txBody>
      </p:sp>
      <p:pic>
        <p:nvPicPr>
          <p:cNvPr id="136" name="Google Shape;136;p24"/>
          <p:cNvPicPr preferRelativeResize="0"/>
          <p:nvPr/>
        </p:nvPicPr>
        <p:blipFill>
          <a:blip r:embed="rId3">
            <a:extLst>
              <a:ext uri="{28A0092B-C50C-407E-A947-70E740481C1C}">
                <a14:useLocalDpi xmlns:a14="http://schemas.microsoft.com/office/drawing/2010/main" val="0"/>
              </a:ext>
            </a:extLst>
          </a:blip>
          <a:stretch>
            <a:fillRect/>
          </a:stretch>
        </p:blipFill>
        <p:spPr>
          <a:xfrm>
            <a:off x="485081" y="1462996"/>
            <a:ext cx="4161239" cy="4757859"/>
          </a:xfrm>
          <a:prstGeom prst="rect">
            <a:avLst/>
          </a:prstGeom>
          <a:noFill/>
          <a:ln>
            <a:noFill/>
          </a:ln>
        </p:spPr>
      </p:pic>
      <p:pic>
        <p:nvPicPr>
          <p:cNvPr id="138" name="Google Shape;138;p24" descr="Recurso 25.png"/>
          <p:cNvPicPr preferRelativeResize="0"/>
          <p:nvPr/>
        </p:nvPicPr>
        <p:blipFill rotWithShape="1">
          <a:blip r:embed="rId4">
            <a:alphaModFix/>
          </a:blip>
          <a:srcRect/>
          <a:stretch/>
        </p:blipFill>
        <p:spPr>
          <a:xfrm>
            <a:off x="5041440" y="3283782"/>
            <a:ext cx="432711" cy="446694"/>
          </a:xfrm>
          <a:prstGeom prst="rect">
            <a:avLst/>
          </a:prstGeom>
          <a:noFill/>
          <a:ln>
            <a:noFill/>
          </a:ln>
        </p:spPr>
      </p:pic>
      <p:pic>
        <p:nvPicPr>
          <p:cNvPr id="140" name="Google Shape;140;p24"/>
          <p:cNvPicPr preferRelativeResize="0"/>
          <p:nvPr/>
        </p:nvPicPr>
        <p:blipFill rotWithShape="1">
          <a:blip r:embed="rId5">
            <a:alphaModFix/>
          </a:blip>
          <a:srcRect/>
          <a:stretch/>
        </p:blipFill>
        <p:spPr>
          <a:xfrm>
            <a:off x="12340872" y="1961346"/>
            <a:ext cx="3694496" cy="1042506"/>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graphicFrame>
        <p:nvGraphicFramePr>
          <p:cNvPr id="9" name="Google Shape;146;p58"/>
          <p:cNvGraphicFramePr/>
          <p:nvPr>
            <p:extLst>
              <p:ext uri="{D42A27DB-BD31-4B8C-83A1-F6EECF244321}">
                <p14:modId xmlns:p14="http://schemas.microsoft.com/office/powerpoint/2010/main" val="250824307"/>
              </p:ext>
            </p:extLst>
          </p:nvPr>
        </p:nvGraphicFramePr>
        <p:xfrm>
          <a:off x="4851400" y="1146174"/>
          <a:ext cx="6858000" cy="4780243"/>
        </p:xfrm>
        <a:graphic>
          <a:graphicData uri="http://schemas.openxmlformats.org/drawingml/2006/table">
            <a:tbl>
              <a:tblPr>
                <a:noFill/>
                <a:tableStyleId>{C3B7D27D-7022-48AE-870B-97DEDC28B86A}</a:tableStyleId>
              </a:tblPr>
              <a:tblGrid>
                <a:gridCol w="907857">
                  <a:extLst>
                    <a:ext uri="{9D8B030D-6E8A-4147-A177-3AD203B41FA5}">
                      <a16:colId xmlns:a16="http://schemas.microsoft.com/office/drawing/2014/main" val="20000"/>
                    </a:ext>
                  </a:extLst>
                </a:gridCol>
                <a:gridCol w="5950143">
                  <a:extLst>
                    <a:ext uri="{9D8B030D-6E8A-4147-A177-3AD203B41FA5}">
                      <a16:colId xmlns:a16="http://schemas.microsoft.com/office/drawing/2014/main" val="20001"/>
                    </a:ext>
                  </a:extLst>
                </a:gridCol>
              </a:tblGrid>
              <a:tr h="674407">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no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no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2052918">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noFill/>
                      <a:prstDash val="solid"/>
                      <a:round/>
                      <a:headEnd type="none" w="sm" len="sm"/>
                      <a:tailEnd type="none" w="sm" len="sm"/>
                    </a:lnL>
                    <a:lnR w="12700" cap="flat" cmpd="sng" algn="ctr">
                      <a:solidFill>
                        <a:schemeClr val="tx1"/>
                      </a:solidFill>
                      <a:prstDash val="solid"/>
                      <a:round/>
                      <a:headEnd type="none" w="med" len="med"/>
                      <a:tailEnd type="none" w="med" len="med"/>
                    </a:lnR>
                    <a:lnT w="9525" cap="flat" cmpd="sng" algn="ctr">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ARCHIPIÉLAGO DE SAN ANDRÉS, PROVIDENCIA Y SANTA CATALINA : Providencia.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ATLÁNTICO : Candelaria, Luruaco, Piojó, Polonuevo, Repelón.</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LA GUAJIRA : Hatonuevo.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SUCRE : Majagual, San Marcos.</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chemeClr val="tx1"/>
                      </a:solidFill>
                      <a:prstDash val="solid"/>
                      <a:round/>
                      <a:headEnd type="none" w="med" len="med"/>
                      <a:tailEnd type="none" w="med" len="med"/>
                    </a:lnL>
                    <a:lnR w="9525" cap="flat" cmpd="sng" algn="ctr">
                      <a:noFill/>
                      <a:prstDash val="solid"/>
                      <a:round/>
                      <a:headEnd type="none" w="sm" len="sm"/>
                      <a:tailEnd type="none" w="sm" len="sm"/>
                    </a:lnR>
                    <a:lnT w="9525" cap="flat" cmpd="sng" algn="ctr">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12328882"/>
                  </a:ext>
                </a:extLst>
              </a:tr>
              <a:tr h="2052918">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no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ARCHIPIÉLAGO DE SAN ANDRÉS, PROVIDENCIA Y SANTA CATALINA : San Andrés.</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ATLÁNTICO : Manatí, Sabanagrande.</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BOLÍVAR : Cartagena De Indias.</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CÓRDOBA : Buenavista, Canalete, Cotorra, La Apartada, </a:t>
                      </a:r>
                      <a:r>
                        <a:rPr lang="es-CO" sz="1000" b="0" i="0" u="none" strike="noStrike" cap="none" dirty="0" err="1" smtClean="0">
                          <a:solidFill>
                            <a:srgbClr val="000000"/>
                          </a:solidFill>
                          <a:latin typeface="+mn-lt"/>
                          <a:ea typeface="Verdana"/>
                          <a:cs typeface="Verdana"/>
                          <a:sym typeface="Verdana"/>
                        </a:rPr>
                        <a:t>Momil</a:t>
                      </a:r>
                      <a:r>
                        <a:rPr lang="es-CO" sz="1000" b="0" i="0" u="none" strike="noStrike" cap="none" dirty="0" smtClean="0">
                          <a:solidFill>
                            <a:srgbClr val="000000"/>
                          </a:solidFill>
                          <a:latin typeface="+mn-lt"/>
                          <a:ea typeface="Verdana"/>
                          <a:cs typeface="Verdana"/>
                          <a:sym typeface="Verdana"/>
                        </a:rPr>
                        <a:t>, Purísima De La Concepción, San Antero, San Bernardo Del Viento, San Pelayo.</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LA GUAJIRA : Maicao, Manaure.</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SUCRE : Palmito.</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chemeClr val="tx1"/>
                      </a:solidFill>
                      <a:prstDash val="solid"/>
                      <a:round/>
                      <a:headEnd type="none" w="med" len="med"/>
                      <a:tailEnd type="none" w="med" len="med"/>
                    </a:lnL>
                    <a:lnR w="9525" cap="flat" cmpd="sng" algn="ctr">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013961616"/>
                  </a:ext>
                </a:extLst>
              </a:tr>
            </a:tbl>
          </a:graphicData>
        </a:graphic>
      </p:graphicFrame>
      <p:sp>
        <p:nvSpPr>
          <p:cNvPr id="134" name="Google Shape;134;p24"/>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CARIBE</a:t>
            </a:r>
            <a:endParaRPr dirty="0"/>
          </a:p>
        </p:txBody>
      </p:sp>
      <p:pic>
        <p:nvPicPr>
          <p:cNvPr id="136" name="Google Shape;136;p24"/>
          <p:cNvPicPr preferRelativeResize="0"/>
          <p:nvPr/>
        </p:nvPicPr>
        <p:blipFill>
          <a:blip r:embed="rId3">
            <a:extLst>
              <a:ext uri="{28A0092B-C50C-407E-A947-70E740481C1C}">
                <a14:useLocalDpi xmlns:a14="http://schemas.microsoft.com/office/drawing/2010/main" val="0"/>
              </a:ext>
            </a:extLst>
          </a:blip>
          <a:stretch>
            <a:fillRect/>
          </a:stretch>
        </p:blipFill>
        <p:spPr>
          <a:xfrm>
            <a:off x="485081" y="1462996"/>
            <a:ext cx="4161239" cy="4757859"/>
          </a:xfrm>
          <a:prstGeom prst="rect">
            <a:avLst/>
          </a:prstGeom>
          <a:noFill/>
          <a:ln>
            <a:noFill/>
          </a:ln>
        </p:spPr>
      </p:pic>
      <p:pic>
        <p:nvPicPr>
          <p:cNvPr id="140" name="Google Shape;140;p24"/>
          <p:cNvPicPr preferRelativeResize="0"/>
          <p:nvPr/>
        </p:nvPicPr>
        <p:blipFill rotWithShape="1">
          <a:blip r:embed="rId4">
            <a:alphaModFix/>
          </a:blip>
          <a:srcRect/>
          <a:stretch/>
        </p:blipFill>
        <p:spPr>
          <a:xfrm>
            <a:off x="12340872" y="1961346"/>
            <a:ext cx="3694496" cy="1042506"/>
          </a:xfrm>
          <a:prstGeom prst="rect">
            <a:avLst/>
          </a:prstGeom>
          <a:noFill/>
          <a:ln>
            <a:noFill/>
          </a:ln>
        </p:spPr>
      </p:pic>
      <p:pic>
        <p:nvPicPr>
          <p:cNvPr id="8" name="Google Shape;137;p24"/>
          <p:cNvPicPr preferRelativeResize="0"/>
          <p:nvPr/>
        </p:nvPicPr>
        <p:blipFill rotWithShape="1">
          <a:blip r:embed="rId5">
            <a:alphaModFix/>
          </a:blip>
          <a:srcRect/>
          <a:stretch/>
        </p:blipFill>
        <p:spPr>
          <a:xfrm>
            <a:off x="5119791" y="4707264"/>
            <a:ext cx="457200" cy="446694"/>
          </a:xfrm>
          <a:prstGeom prst="rect">
            <a:avLst/>
          </a:prstGeom>
          <a:noFill/>
          <a:ln>
            <a:noFill/>
          </a:ln>
        </p:spPr>
      </p:pic>
      <p:pic>
        <p:nvPicPr>
          <p:cNvPr id="7" name="Google Shape;139;p24"/>
          <p:cNvPicPr preferRelativeResize="0"/>
          <p:nvPr/>
        </p:nvPicPr>
        <p:blipFill rotWithShape="1">
          <a:blip r:embed="rId6">
            <a:alphaModFix/>
          </a:blip>
          <a:srcRect/>
          <a:stretch/>
        </p:blipFill>
        <p:spPr>
          <a:xfrm>
            <a:off x="5125848" y="2704196"/>
            <a:ext cx="451143" cy="445047"/>
          </a:xfrm>
          <a:prstGeom prst="rect">
            <a:avLst/>
          </a:prstGeom>
          <a:noFill/>
          <a:ln>
            <a:noFill/>
          </a:ln>
        </p:spPr>
      </p:pic>
    </p:spTree>
    <p:extLst>
      <p:ext uri="{BB962C8B-B14F-4D97-AF65-F5344CB8AC3E}">
        <p14:creationId xmlns:p14="http://schemas.microsoft.com/office/powerpoint/2010/main" val="7376223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aphicFrame>
        <p:nvGraphicFramePr>
          <p:cNvPr id="9" name="Google Shape;146;p58"/>
          <p:cNvGraphicFramePr/>
          <p:nvPr>
            <p:extLst>
              <p:ext uri="{D42A27DB-BD31-4B8C-83A1-F6EECF244321}">
                <p14:modId xmlns:p14="http://schemas.microsoft.com/office/powerpoint/2010/main" val="886647270"/>
              </p:ext>
            </p:extLst>
          </p:nvPr>
        </p:nvGraphicFramePr>
        <p:xfrm>
          <a:off x="3846786" y="925803"/>
          <a:ext cx="8339002" cy="5980043"/>
        </p:xfrm>
        <a:graphic>
          <a:graphicData uri="http://schemas.openxmlformats.org/drawingml/2006/table">
            <a:tbl>
              <a:tblPr>
                <a:noFill/>
                <a:tableStyleId>{C3B7D27D-7022-48AE-870B-97DEDC28B86A}</a:tableStyleId>
              </a:tblPr>
              <a:tblGrid>
                <a:gridCol w="809297">
                  <a:extLst>
                    <a:ext uri="{9D8B030D-6E8A-4147-A177-3AD203B41FA5}">
                      <a16:colId xmlns:a16="http://schemas.microsoft.com/office/drawing/2014/main" val="20000"/>
                    </a:ext>
                  </a:extLst>
                </a:gridCol>
                <a:gridCol w="7529705">
                  <a:extLst>
                    <a:ext uri="{9D8B030D-6E8A-4147-A177-3AD203B41FA5}">
                      <a16:colId xmlns:a16="http://schemas.microsoft.com/office/drawing/2014/main" val="20001"/>
                    </a:ext>
                  </a:extLst>
                </a:gridCol>
              </a:tblGrid>
              <a:tr h="381095">
                <a:tc>
                  <a:txBody>
                    <a:bodyPr/>
                    <a:lstStyle/>
                    <a:p>
                      <a:pPr marL="0" marR="0" lvl="0" indent="0" algn="ctr" rtl="0">
                        <a:lnSpc>
                          <a:spcPct val="100000"/>
                        </a:lnSpc>
                        <a:spcBef>
                          <a:spcPts val="0"/>
                        </a:spcBef>
                        <a:spcAft>
                          <a:spcPts val="0"/>
                        </a:spcAft>
                        <a:buClr>
                          <a:srgbClr val="000000"/>
                        </a:buClr>
                        <a:buSzPts val="1100"/>
                        <a:buFont typeface="Arial Narrow"/>
                        <a:buNone/>
                      </a:pPr>
                      <a:r>
                        <a:rPr lang="es-MX" sz="900" b="1" u="none" strike="noStrike" cap="none" dirty="0" smtClean="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smtClean="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5553343">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Font typeface="Arial"/>
                        <a:buNone/>
                      </a:pPr>
                      <a:r>
                        <a:rPr lang="es-MX" sz="900" b="0" i="0" u="none" strike="noStrike" cap="none" dirty="0" smtClean="0">
                          <a:solidFill>
                            <a:srgbClr val="000000"/>
                          </a:solidFill>
                          <a:latin typeface="+mn-lt"/>
                          <a:ea typeface="Verdana"/>
                          <a:cs typeface="Verdana"/>
                          <a:sym typeface="Arial"/>
                        </a:rPr>
                        <a:t>ANTIOQUIA : Anzá, Bello, Belmira, Betulia, Buriticá, Caicedo, Caucasia, </a:t>
                      </a:r>
                      <a:r>
                        <a:rPr lang="es-MX" sz="900" b="0" i="0" u="none" strike="noStrike" cap="none" dirty="0" err="1" smtClean="0">
                          <a:solidFill>
                            <a:srgbClr val="000000"/>
                          </a:solidFill>
                          <a:latin typeface="+mn-lt"/>
                          <a:ea typeface="Verdana"/>
                          <a:cs typeface="Verdana"/>
                          <a:sym typeface="Arial"/>
                        </a:rPr>
                        <a:t>Chigorodó</a:t>
                      </a:r>
                      <a:r>
                        <a:rPr lang="es-MX" sz="900" b="0" i="0" u="none" strike="noStrike" cap="none" dirty="0" smtClean="0">
                          <a:solidFill>
                            <a:srgbClr val="000000"/>
                          </a:solidFill>
                          <a:latin typeface="+mn-lt"/>
                          <a:ea typeface="Verdana"/>
                          <a:cs typeface="Verdana"/>
                          <a:sym typeface="Arial"/>
                        </a:rPr>
                        <a:t>, Cáceres, </a:t>
                      </a:r>
                      <a:r>
                        <a:rPr lang="es-MX" sz="900" b="0" i="0" u="none" strike="noStrike" cap="none" dirty="0" err="1" smtClean="0">
                          <a:solidFill>
                            <a:srgbClr val="000000"/>
                          </a:solidFill>
                          <a:latin typeface="+mn-lt"/>
                          <a:ea typeface="Verdana"/>
                          <a:cs typeface="Verdana"/>
                          <a:sym typeface="Arial"/>
                        </a:rPr>
                        <a:t>Dabeiba</a:t>
                      </a:r>
                      <a:r>
                        <a:rPr lang="es-MX" sz="900" b="0" i="0" u="none" strike="noStrike" cap="none" dirty="0" smtClean="0">
                          <a:solidFill>
                            <a:srgbClr val="000000"/>
                          </a:solidFill>
                          <a:latin typeface="+mn-lt"/>
                          <a:ea typeface="Verdana"/>
                          <a:cs typeface="Verdana"/>
                          <a:sym typeface="Arial"/>
                        </a:rPr>
                        <a:t>, Ebéjico, El Bagre, Entrerríos, Fredonia, Jericó, Marinilla, Medellín, Nechí, </a:t>
                      </a:r>
                      <a:r>
                        <a:rPr lang="es-MX" sz="900" b="0" i="0" u="none" strike="noStrike" cap="none" dirty="0" err="1" smtClean="0">
                          <a:solidFill>
                            <a:srgbClr val="000000"/>
                          </a:solidFill>
                          <a:latin typeface="+mn-lt"/>
                          <a:ea typeface="Verdana"/>
                          <a:cs typeface="Verdana"/>
                          <a:sym typeface="Arial"/>
                        </a:rPr>
                        <a:t>Necoclí</a:t>
                      </a:r>
                      <a:r>
                        <a:rPr lang="es-MX" sz="900" b="0" i="0" u="none" strike="noStrike" cap="none" dirty="0" smtClean="0">
                          <a:solidFill>
                            <a:srgbClr val="000000"/>
                          </a:solidFill>
                          <a:latin typeface="+mn-lt"/>
                          <a:ea typeface="Verdana"/>
                          <a:cs typeface="Verdana"/>
                          <a:sym typeface="Arial"/>
                        </a:rPr>
                        <a:t>, Olaya, Remedios, San Jerónimo, San Pedro De Los Milagros, San Pedro De Urabá, Santa Fé De Antioquia, Segovia, Sonsón, Sopetrán, Tarazá, Turbo, Támesis, Urrao, Yolombó, Yondó, Zaragoza, Retiro.</a:t>
                      </a:r>
                    </a:p>
                    <a:p>
                      <a:pPr marL="0" marR="0" lvl="0" indent="0" algn="just" rtl="0">
                        <a:lnSpc>
                          <a:spcPct val="100000"/>
                        </a:lnSpc>
                        <a:spcBef>
                          <a:spcPts val="0"/>
                        </a:spcBef>
                        <a:spcAft>
                          <a:spcPts val="0"/>
                        </a:spcAft>
                        <a:buClr>
                          <a:srgbClr val="000000"/>
                        </a:buClr>
                        <a:buFont typeface="Arial"/>
                        <a:buNone/>
                      </a:pPr>
                      <a:r>
                        <a:rPr lang="es-MX" sz="900" b="0" i="0" u="none" strike="noStrike" cap="none" dirty="0" smtClean="0">
                          <a:solidFill>
                            <a:srgbClr val="000000"/>
                          </a:solidFill>
                          <a:latin typeface="+mn-lt"/>
                          <a:ea typeface="Verdana"/>
                          <a:cs typeface="Verdana"/>
                          <a:sym typeface="Arial"/>
                        </a:rPr>
                        <a:t>BOGOTÁ, D.C. : Bogotá, D.C..</a:t>
                      </a:r>
                    </a:p>
                    <a:p>
                      <a:pPr marL="0" marR="0" lvl="0" indent="0" algn="just" rtl="0">
                        <a:lnSpc>
                          <a:spcPct val="100000"/>
                        </a:lnSpc>
                        <a:spcBef>
                          <a:spcPts val="0"/>
                        </a:spcBef>
                        <a:spcAft>
                          <a:spcPts val="0"/>
                        </a:spcAft>
                        <a:buClr>
                          <a:srgbClr val="000000"/>
                        </a:buClr>
                        <a:buFont typeface="Arial"/>
                        <a:buNone/>
                      </a:pPr>
                      <a:r>
                        <a:rPr lang="es-MX" sz="900" b="0" i="0" u="none" strike="noStrike" cap="none" dirty="0" smtClean="0">
                          <a:solidFill>
                            <a:srgbClr val="000000"/>
                          </a:solidFill>
                          <a:latin typeface="+mn-lt"/>
                          <a:ea typeface="Verdana"/>
                          <a:cs typeface="Verdana"/>
                          <a:sym typeface="Arial"/>
                        </a:rPr>
                        <a:t>BOYACÁ : Almeida, Aquitania, Arcabuco, Berbeo, Boavita, Buenavista, Busbanzá, Caldas, Campohermoso, Chinavita, Chiquinquirá, Chiscas, Chita, Chitaraque, Chivatá, Chíquiza, Ciénega, Coper, Covarachía, Cubará, Cucaita, Cuítiva, Cómbita, Duitama, El Cocuy, El Espino, Firavitoba, Floresta, Gachantivá, Garagoa, Guacamayas, Guateque, Guayatá, Gámeza, Güicán De La Sierra, Iza, La Capilla, La Uvita, Labranzagrande, Macanal, Maripí, Miraflores, Mongua, Monguí, Moniquirá, Motavita, Nobsa, Pachavita, Paipa, Pajarito, Panqueba, Paya, Paz De Río, Pesca, Pisba, Páez, Ramiriquí, Rondón, Ráquira, Saboyá, Samacá, San Eduardo, San José De Pare, San Luis De Gaceno, San Mateo, San Miguel De Sema, Santa María, Santa Rosa De Viterbo, Santa Sofía, Santana, Sativanorte, Sativasur, Siachoque, Soatá, Socotá, Sogamoso, Somondoco, Sora, Sotaquirá, Susacón, Sutamarchán, Sutatenza, Sáchica, Tasco, Tenza, Tibaná, Tibasosa, Tinjacá, Tipacoque, Toca, Togüí, Tota, Tunja, Turmequé, Tuta, Tópaga, Ventaquemada, Villa De Leyva, Zetaquira, Úmbita.</a:t>
                      </a:r>
                    </a:p>
                    <a:p>
                      <a:pPr marL="0" marR="0" lvl="0" indent="0" algn="just" rtl="0">
                        <a:lnSpc>
                          <a:spcPct val="100000"/>
                        </a:lnSpc>
                        <a:spcBef>
                          <a:spcPts val="0"/>
                        </a:spcBef>
                        <a:spcAft>
                          <a:spcPts val="0"/>
                        </a:spcAft>
                        <a:buClr>
                          <a:srgbClr val="000000"/>
                        </a:buClr>
                        <a:buFont typeface="Arial"/>
                        <a:buNone/>
                      </a:pPr>
                      <a:r>
                        <a:rPr lang="es-MX" sz="900" b="0" i="0" u="none" strike="noStrike" cap="none" dirty="0" smtClean="0">
                          <a:solidFill>
                            <a:srgbClr val="000000"/>
                          </a:solidFill>
                          <a:latin typeface="+mn-lt"/>
                          <a:ea typeface="Verdana"/>
                          <a:cs typeface="Verdana"/>
                          <a:sym typeface="Arial"/>
                        </a:rPr>
                        <a:t>CALDAS : Aguadas, Manzanares, </a:t>
                      </a:r>
                      <a:r>
                        <a:rPr lang="es-MX" sz="900" b="0" i="0" u="none" strike="noStrike" cap="none" dirty="0" err="1" smtClean="0">
                          <a:solidFill>
                            <a:srgbClr val="000000"/>
                          </a:solidFill>
                          <a:latin typeface="+mn-lt"/>
                          <a:ea typeface="Verdana"/>
                          <a:cs typeface="Verdana"/>
                          <a:sym typeface="Arial"/>
                        </a:rPr>
                        <a:t>Marquetalia</a:t>
                      </a:r>
                      <a:r>
                        <a:rPr lang="es-MX" sz="900" b="0" i="0" u="none" strike="noStrike" cap="none" dirty="0" smtClean="0">
                          <a:solidFill>
                            <a:srgbClr val="000000"/>
                          </a:solidFill>
                          <a:latin typeface="+mn-lt"/>
                          <a:ea typeface="Verdana"/>
                          <a:cs typeface="Verdana"/>
                          <a:sym typeface="Arial"/>
                        </a:rPr>
                        <a:t>, Palestina, Pensilvania, Pácora, Samaná, Victoria.</a:t>
                      </a:r>
                    </a:p>
                    <a:p>
                      <a:pPr marL="0" marR="0" lvl="0" indent="0" algn="just" rtl="0">
                        <a:lnSpc>
                          <a:spcPct val="100000"/>
                        </a:lnSpc>
                        <a:spcBef>
                          <a:spcPts val="0"/>
                        </a:spcBef>
                        <a:spcAft>
                          <a:spcPts val="0"/>
                        </a:spcAft>
                        <a:buClr>
                          <a:srgbClr val="000000"/>
                        </a:buClr>
                        <a:buFont typeface="Arial"/>
                        <a:buNone/>
                      </a:pPr>
                      <a:r>
                        <a:rPr lang="es-MX" sz="900" b="0" i="0" u="none" strike="noStrike" cap="none" dirty="0" smtClean="0">
                          <a:solidFill>
                            <a:srgbClr val="000000"/>
                          </a:solidFill>
                          <a:latin typeface="+mn-lt"/>
                          <a:ea typeface="Verdana"/>
                          <a:cs typeface="Verdana"/>
                          <a:sym typeface="Arial"/>
                        </a:rPr>
                        <a:t>CUNDINAMARCA : Agua De Dios, Albán, Anapoima, Anolaima, Apulo, Arbeláez, Beltrán, Bituima, Cabrera, Cachipay, Cajicá, Caparrapí, Carmen De Carupa, Chaguaní, Choachí, Chocontá, Chía, Cogua, Cota, Cucunubá, Cáqueza, El Colegio, El Peñón, El Rosal, Facatativá, Fosca, Funza, Fusagasugá, Fómeque, Fúquene, Gachalá, Gachetá, Gama, Girardot, Granada, Guachetá, Guaduas, Guasca, Guataquí, Guatavita, Guayabal De Síquima, Guayabetal, Gutiérrez, Jerusalén, Junín, La Calera, La Mesa, La Palma, La Peña, La Vega, Lenguazaque, Machetá, Madrid, Manta, Medina, Mosquera, Nariño, Nemocón, Nilo, Nimaima, Nocaima, Pacho, Paime, Pandi, Paratebueno, Pasca, Puerto Salgar, Pulí, Quebradanegra, Quetame, Quipile, Ricaurte, San Bernardo, San Cayetano, San Francisco, San Juan De Rioseco, Sasaima, Sesquilé, Sibaté, Silvania, Simijaca, Sopó, Subachoque, Suesca, Supatá, Susa, Sutatausa, Tabio, Tausa, Tena, Tenjo, Tibacuy, Tibirita, Tocaima, Tocancipá, Topaipí, Ubalá, Ubaque, Une, Venecia, Vergara, Vianí, Villa De San Diego De Ubaté, Villagómez, Villapinzón, Villeta, Viotá, Yacopí, Zipacón, Zipaquirá, Útica, Soacha.</a:t>
                      </a:r>
                    </a:p>
                    <a:p>
                      <a:pPr marL="0" marR="0" lvl="0" indent="0" algn="just" rtl="0">
                        <a:lnSpc>
                          <a:spcPct val="100000"/>
                        </a:lnSpc>
                        <a:spcBef>
                          <a:spcPts val="0"/>
                        </a:spcBef>
                        <a:spcAft>
                          <a:spcPts val="0"/>
                        </a:spcAft>
                        <a:buClr>
                          <a:srgbClr val="000000"/>
                        </a:buClr>
                        <a:buFont typeface="Arial"/>
                        <a:buNone/>
                      </a:pPr>
                      <a:r>
                        <a:rPr lang="es-MX" sz="900" b="0" i="0" u="none" strike="noStrike" cap="none" dirty="0" smtClean="0">
                          <a:solidFill>
                            <a:srgbClr val="000000"/>
                          </a:solidFill>
                          <a:latin typeface="+mn-lt"/>
                          <a:ea typeface="Verdana"/>
                          <a:cs typeface="Verdana"/>
                          <a:sym typeface="Arial"/>
                        </a:rPr>
                        <a:t>HUILA : Agrado, Aipe, Algeciras, Altamira, Baraya, Campoalegre, Colombia, Garzón, Gigante, Hobo, Neiva, Paicol, Palermo, Pital, Rivera, Saladoblanco, Tarqui, Tello, Teruel, Villavieja, Yaguará, Oporapa.</a:t>
                      </a:r>
                    </a:p>
                    <a:p>
                      <a:pPr marL="0" marR="0" lvl="0" indent="0" algn="just" rtl="0">
                        <a:lnSpc>
                          <a:spcPct val="100000"/>
                        </a:lnSpc>
                        <a:spcBef>
                          <a:spcPts val="0"/>
                        </a:spcBef>
                        <a:spcAft>
                          <a:spcPts val="0"/>
                        </a:spcAft>
                        <a:buClr>
                          <a:srgbClr val="000000"/>
                        </a:buClr>
                        <a:buFont typeface="Arial"/>
                        <a:buNone/>
                      </a:pPr>
                      <a:r>
                        <a:rPr lang="es-MX" sz="900" b="0" i="0" u="none" strike="noStrike" cap="none" dirty="0" smtClean="0">
                          <a:solidFill>
                            <a:srgbClr val="000000"/>
                          </a:solidFill>
                          <a:latin typeface="+mn-lt"/>
                          <a:ea typeface="Verdana"/>
                          <a:cs typeface="Verdana"/>
                          <a:sym typeface="Arial"/>
                        </a:rPr>
                        <a:t>NORTE DE SANTANDER : Arboledas, Bochalema, Bucarasica, Chinácota, Chitagá, Convención, Cucutilla, Cáchira, Cácota, Durania, El Carmen, El Tarra, El Zulia, Gramalote, Hacarí, Herrán, La Esperanza, La Playa, Labateca, Los Patios, Lourdes, Mutiscua, Ocaña, Pamplona, Pamplonita, Ragonvalia, Salazar, San Calixto, San Cayetano, San José De Cúcuta, Santiago, Sardinata, Silos, Teorama, Tibú, Toledo, Villa Caro, Villa Del Rosario, Ábrego.</a:t>
                      </a:r>
                    </a:p>
                    <a:p>
                      <a:pPr marL="0" marR="0" lvl="0" indent="0" algn="just" rtl="0">
                        <a:lnSpc>
                          <a:spcPct val="100000"/>
                        </a:lnSpc>
                        <a:spcBef>
                          <a:spcPts val="0"/>
                        </a:spcBef>
                        <a:spcAft>
                          <a:spcPts val="0"/>
                        </a:spcAft>
                        <a:buClr>
                          <a:srgbClr val="000000"/>
                        </a:buClr>
                        <a:buFont typeface="Arial"/>
                        <a:buNone/>
                      </a:pPr>
                      <a:r>
                        <a:rPr lang="es-MX" sz="900" b="0" i="0" u="none" strike="noStrike" cap="none" dirty="0" smtClean="0">
                          <a:solidFill>
                            <a:srgbClr val="000000"/>
                          </a:solidFill>
                          <a:latin typeface="+mn-lt"/>
                          <a:ea typeface="Verdana"/>
                          <a:cs typeface="Verdana"/>
                          <a:sym typeface="Arial"/>
                        </a:rPr>
                        <a:t>QUINDÍO : Armenia, Calarcá, Córdoba, Génova, Montenegro, Pijao, Quimbaya, Salento.</a:t>
                      </a:r>
                    </a:p>
                    <a:p>
                      <a:pPr marL="0" marR="0" lvl="0" indent="0" algn="just" rtl="0">
                        <a:lnSpc>
                          <a:spcPct val="100000"/>
                        </a:lnSpc>
                        <a:spcBef>
                          <a:spcPts val="0"/>
                        </a:spcBef>
                        <a:spcAft>
                          <a:spcPts val="0"/>
                        </a:spcAft>
                        <a:buClr>
                          <a:srgbClr val="000000"/>
                        </a:buClr>
                        <a:buFont typeface="Arial"/>
                        <a:buNone/>
                      </a:pPr>
                      <a:r>
                        <a:rPr lang="es-MX" sz="900" b="0" i="0" u="none" strike="noStrike" cap="none" dirty="0" smtClean="0">
                          <a:solidFill>
                            <a:srgbClr val="000000"/>
                          </a:solidFill>
                          <a:latin typeface="+mn-lt"/>
                          <a:ea typeface="Verdana"/>
                          <a:cs typeface="Verdana"/>
                          <a:sym typeface="Arial"/>
                        </a:rPr>
                        <a:t>RISARALDA : Belén De Umbría.</a:t>
                      </a:r>
                    </a:p>
                    <a:p>
                      <a:pPr marL="0" marR="0" lvl="0" indent="0" algn="just" rtl="0">
                        <a:lnSpc>
                          <a:spcPct val="100000"/>
                        </a:lnSpc>
                        <a:spcBef>
                          <a:spcPts val="0"/>
                        </a:spcBef>
                        <a:spcAft>
                          <a:spcPts val="0"/>
                        </a:spcAft>
                        <a:buClr>
                          <a:srgbClr val="000000"/>
                        </a:buClr>
                        <a:buFont typeface="Arial"/>
                        <a:buNone/>
                      </a:pPr>
                      <a:r>
                        <a:rPr lang="es-MX" sz="900" b="0" i="0" u="none" strike="noStrike" cap="none" dirty="0" smtClean="0">
                          <a:solidFill>
                            <a:srgbClr val="000000"/>
                          </a:solidFill>
                          <a:latin typeface="+mn-lt"/>
                          <a:ea typeface="Verdana"/>
                          <a:cs typeface="Verdana"/>
                          <a:sym typeface="Arial"/>
                        </a:rPr>
                        <a:t>SANTANDER : Barbosa, Barrancabermeja, Betulia, Bucaramanga, California, Capitanejo, Carcasí, Cerrito, Charta, Concepción, Curití, El Playón, Enciso, Girón, Guaca, Guapotá, Gámbita, Güepsa, Lebrija, Macaravita, Matanza, Mogotes, Molagavita, Málaga, Onzaga, Puente Nacional, Puerto Wilches, Rionegro, Sabana De Torres, San Andrés, San Gil, San Joaquín, San José De Miranda, San Miguel, San Vicente De Chucurí, Suratá, Tona, Vetas, Piedecuesta.</a:t>
                      </a:r>
                    </a:p>
                    <a:p>
                      <a:pPr marL="0" marR="0" lvl="0" indent="0" algn="just" rtl="0">
                        <a:lnSpc>
                          <a:spcPct val="100000"/>
                        </a:lnSpc>
                        <a:spcBef>
                          <a:spcPts val="0"/>
                        </a:spcBef>
                        <a:spcAft>
                          <a:spcPts val="0"/>
                        </a:spcAft>
                        <a:buClr>
                          <a:srgbClr val="000000"/>
                        </a:buClr>
                        <a:buFont typeface="Arial"/>
                        <a:buNone/>
                      </a:pPr>
                      <a:r>
                        <a:rPr lang="es-MX" sz="900" b="0" i="0" u="none" strike="noStrike" cap="none" dirty="0" smtClean="0">
                          <a:solidFill>
                            <a:srgbClr val="000000"/>
                          </a:solidFill>
                          <a:latin typeface="+mn-lt"/>
                          <a:ea typeface="Verdana"/>
                          <a:cs typeface="Verdana"/>
                          <a:sym typeface="Arial"/>
                        </a:rPr>
                        <a:t>TOLIMA : Alpujarra, Alvarado, Ambalema, Anzoátegui, Armero, Ataco, Cajamarca, Carmen De Apicalá, Casabianca, Chaparral, Coello, Coyaima, Cunday, Dolores, Espinal, Falan, Flandes, Fresno, Guamo, Ibagué, Icononzo, Lérida, Líbano, Melgar, Murillo, Natagaima, Ortega, Palocabildo, Piedras, Planadas, Prado, Purificación, Rioblanco, Roncesvalles, Rovira, Saldaña, San Antonio, San Luis, San Sebastián De Mariquita, Santa Isabel, Suárez, Valle De San Juan, Venadillo, Villahermosa, Villarrica.</a:t>
                      </a: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543916814"/>
                  </a:ext>
                </a:extLst>
              </a:tr>
            </a:tbl>
          </a:graphicData>
        </a:graphic>
      </p:graphicFrame>
      <p:graphicFrame>
        <p:nvGraphicFramePr>
          <p:cNvPr id="145" name="Google Shape;145;p58"/>
          <p:cNvGraphicFramePr/>
          <p:nvPr>
            <p:extLst>
              <p:ext uri="{D42A27DB-BD31-4B8C-83A1-F6EECF244321}">
                <p14:modId xmlns:p14="http://schemas.microsoft.com/office/powerpoint/2010/main" val="4073603816"/>
              </p:ext>
            </p:extLst>
          </p:nvPr>
        </p:nvGraphicFramePr>
        <p:xfrm>
          <a:off x="12743750" y="672005"/>
          <a:ext cx="6426275" cy="2307704"/>
        </p:xfrm>
        <a:graphic>
          <a:graphicData uri="http://schemas.openxmlformats.org/drawingml/2006/table">
            <a:tbl>
              <a:tblPr>
                <a:noFill/>
                <a:tableStyleId>{C3B7D27D-7022-48AE-870B-97DEDC28B86A}</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2236153956"/>
                  </a:ext>
                </a:extLst>
              </a:tr>
            </a:tbl>
          </a:graphicData>
        </a:graphic>
      </p:graphicFrame>
      <p:sp>
        <p:nvSpPr>
          <p:cNvPr id="147" name="Google Shape;147;p58"/>
          <p:cNvSpPr txBox="1">
            <a:spLocks noGrp="1"/>
          </p:cNvSpPr>
          <p:nvPr>
            <p:ph type="body" idx="2"/>
          </p:nvPr>
        </p:nvSpPr>
        <p:spPr>
          <a:xfrm>
            <a:off x="3752249" y="672005"/>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48" name="Google Shape;148;p58"/>
          <p:cNvPicPr preferRelativeResize="0"/>
          <p:nvPr/>
        </p:nvPicPr>
        <p:blipFill>
          <a:blip r:embed="rId3">
            <a:extLst>
              <a:ext uri="{28A0092B-C50C-407E-A947-70E740481C1C}">
                <a14:useLocalDpi xmlns:a14="http://schemas.microsoft.com/office/drawing/2010/main" val="0"/>
              </a:ext>
            </a:extLst>
          </a:blip>
          <a:stretch>
            <a:fillRect/>
          </a:stretch>
        </p:blipFill>
        <p:spPr>
          <a:xfrm>
            <a:off x="397009" y="1465956"/>
            <a:ext cx="3449776" cy="4878493"/>
          </a:xfrm>
          <a:prstGeom prst="rect">
            <a:avLst/>
          </a:prstGeom>
          <a:noFill/>
          <a:ln>
            <a:noFill/>
          </a:ln>
        </p:spPr>
      </p:pic>
      <p:pic>
        <p:nvPicPr>
          <p:cNvPr id="10" name="Google Shape;150;p58"/>
          <p:cNvPicPr preferRelativeResize="0"/>
          <p:nvPr/>
        </p:nvPicPr>
        <p:blipFill rotWithShape="1">
          <a:blip r:embed="rId4">
            <a:alphaModFix/>
          </a:blip>
          <a:srcRect/>
          <a:stretch/>
        </p:blipFill>
        <p:spPr>
          <a:xfrm>
            <a:off x="12749807" y="3354235"/>
            <a:ext cx="451143" cy="445047"/>
          </a:xfrm>
          <a:prstGeom prst="rect">
            <a:avLst/>
          </a:prstGeom>
          <a:noFill/>
          <a:ln>
            <a:noFill/>
          </a:ln>
        </p:spPr>
      </p:pic>
      <p:pic>
        <p:nvPicPr>
          <p:cNvPr id="11" name="Google Shape;137;p24"/>
          <p:cNvPicPr preferRelativeResize="0"/>
          <p:nvPr/>
        </p:nvPicPr>
        <p:blipFill rotWithShape="1">
          <a:blip r:embed="rId5">
            <a:alphaModFix/>
          </a:blip>
          <a:srcRect/>
          <a:stretch/>
        </p:blipFill>
        <p:spPr>
          <a:xfrm>
            <a:off x="12743750" y="2456526"/>
            <a:ext cx="457200" cy="446694"/>
          </a:xfrm>
          <a:prstGeom prst="rect">
            <a:avLst/>
          </a:prstGeom>
          <a:noFill/>
          <a:ln>
            <a:noFill/>
          </a:ln>
        </p:spPr>
      </p:pic>
      <p:pic>
        <p:nvPicPr>
          <p:cNvPr id="2" name="Imagen 1"/>
          <p:cNvPicPr>
            <a:picLocks noChangeAspect="1"/>
          </p:cNvPicPr>
          <p:nvPr/>
        </p:nvPicPr>
        <p:blipFill>
          <a:blip r:embed="rId6"/>
          <a:stretch>
            <a:fillRect/>
          </a:stretch>
        </p:blipFill>
        <p:spPr>
          <a:xfrm>
            <a:off x="4110717" y="3754520"/>
            <a:ext cx="432854" cy="445047"/>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aphicFrame>
        <p:nvGraphicFramePr>
          <p:cNvPr id="12" name="Google Shape;146;p58"/>
          <p:cNvGraphicFramePr/>
          <p:nvPr>
            <p:extLst>
              <p:ext uri="{D42A27DB-BD31-4B8C-83A1-F6EECF244321}">
                <p14:modId xmlns:p14="http://schemas.microsoft.com/office/powerpoint/2010/main" val="4207566739"/>
              </p:ext>
            </p:extLst>
          </p:nvPr>
        </p:nvGraphicFramePr>
        <p:xfrm>
          <a:off x="4851400" y="1146174"/>
          <a:ext cx="6858000" cy="5607665"/>
        </p:xfrm>
        <a:graphic>
          <a:graphicData uri="http://schemas.openxmlformats.org/drawingml/2006/table">
            <a:tbl>
              <a:tblPr>
                <a:noFill/>
                <a:tableStyleId>{C3B7D27D-7022-48AE-870B-97DEDC28B86A}</a:tableStyleId>
              </a:tblPr>
              <a:tblGrid>
                <a:gridCol w="907857">
                  <a:extLst>
                    <a:ext uri="{9D8B030D-6E8A-4147-A177-3AD203B41FA5}">
                      <a16:colId xmlns:a16="http://schemas.microsoft.com/office/drawing/2014/main" val="20000"/>
                    </a:ext>
                  </a:extLst>
                </a:gridCol>
                <a:gridCol w="5950143">
                  <a:extLst>
                    <a:ext uri="{9D8B030D-6E8A-4147-A177-3AD203B41FA5}">
                      <a16:colId xmlns:a16="http://schemas.microsoft.com/office/drawing/2014/main" val="20001"/>
                    </a:ext>
                  </a:extLst>
                </a:gridCol>
              </a:tblGrid>
              <a:tr h="674407">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no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no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2052918">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noFill/>
                      <a:prstDash val="solid"/>
                      <a:round/>
                      <a:headEnd type="none" w="sm" len="sm"/>
                      <a:tailEnd type="none" w="sm" len="sm"/>
                    </a:lnL>
                    <a:lnR w="12700" cap="flat" cmpd="sng" algn="ctr">
                      <a:solidFill>
                        <a:schemeClr val="tx1"/>
                      </a:solidFill>
                      <a:prstDash val="solid"/>
                      <a:round/>
                      <a:headEnd type="none" w="med" len="med"/>
                      <a:tailEnd type="none" w="med" len="med"/>
                    </a:lnR>
                    <a:lnT w="9525" cap="flat" cmpd="sng" algn="ctr">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spcBef>
                          <a:spcPts val="0"/>
                        </a:spcBef>
                        <a:spcAft>
                          <a:spcPts val="0"/>
                        </a:spcAft>
                        <a:buNone/>
                      </a:pPr>
                      <a:r>
                        <a:rPr lang="es-MX" sz="900" b="0" i="0" u="none" strike="noStrike" cap="none" dirty="0" smtClean="0">
                          <a:solidFill>
                            <a:srgbClr val="000000"/>
                          </a:solidFill>
                          <a:latin typeface="+mn-lt"/>
                          <a:ea typeface="Verdana"/>
                          <a:cs typeface="Verdana"/>
                          <a:sym typeface="Verdana"/>
                        </a:rPr>
                        <a:t>ANTIOQUIA : Abejorral, Amagá, Amalfi, Angelópolis, Angostura, Anorí, Apartadó, Arboletes, Argelia, Armenia, Barbosa, Caldas, Campamento, Caramanta, Carolina, Cocorná, Concordia, Copacabana, Donmatías, El Carmen De Viboral, El Santuario, Envigado, Girardota, Granada, Guadalupe, Guarne, Gómez Plata, Heliconia, Itagüí, Ituango, La Ceja, La Estrella, La Pintada, La Unión, Montebello, Nariño, Puerto Berrío, Puerto </a:t>
                      </a:r>
                      <a:r>
                        <a:rPr lang="es-MX" sz="900" b="0" i="0" u="none" strike="noStrike" cap="none" dirty="0" err="1" smtClean="0">
                          <a:solidFill>
                            <a:srgbClr val="000000"/>
                          </a:solidFill>
                          <a:latin typeface="+mn-lt"/>
                          <a:ea typeface="Verdana"/>
                          <a:cs typeface="Verdana"/>
                          <a:sym typeface="Verdana"/>
                        </a:rPr>
                        <a:t>Nare</a:t>
                      </a:r>
                      <a:r>
                        <a:rPr lang="es-MX" sz="900" b="0" i="0" u="none" strike="noStrike" cap="none" dirty="0" smtClean="0">
                          <a:solidFill>
                            <a:srgbClr val="000000"/>
                          </a:solidFill>
                          <a:latin typeface="+mn-lt"/>
                          <a:ea typeface="Verdana"/>
                          <a:cs typeface="Verdana"/>
                          <a:sym typeface="Verdana"/>
                        </a:rPr>
                        <a:t>, Rionegro, Sabaneta, San Vicente Ferrer, Santa Bárbara, Santa Rosa De Osos, Titiribí, Valdivia, Valparaíso, Vegachí, Yarumal.</a:t>
                      </a:r>
                    </a:p>
                    <a:p>
                      <a:pPr marL="0" marR="0" lvl="0" indent="0" algn="just" rtl="0">
                        <a:spcBef>
                          <a:spcPts val="0"/>
                        </a:spcBef>
                        <a:spcAft>
                          <a:spcPts val="0"/>
                        </a:spcAft>
                        <a:buNone/>
                      </a:pPr>
                      <a:r>
                        <a:rPr lang="es-MX" sz="900" b="0" i="0" u="none" strike="noStrike" cap="none" dirty="0" smtClean="0">
                          <a:solidFill>
                            <a:srgbClr val="000000"/>
                          </a:solidFill>
                          <a:latin typeface="+mn-lt"/>
                          <a:ea typeface="Verdana"/>
                          <a:cs typeface="Verdana"/>
                          <a:sym typeface="Verdana"/>
                        </a:rPr>
                        <a:t>BOYACÁ : Belén, Betéitiva, Briceño, Cerinza, Corrales, Muzo, Pauna, Puerto Boyacá, Quípama, San Pablo De Borbur, Socha, Tununguá, Tutazá.</a:t>
                      </a:r>
                    </a:p>
                    <a:p>
                      <a:pPr marL="0" marR="0" lvl="0" indent="0" algn="just" rtl="0">
                        <a:spcBef>
                          <a:spcPts val="0"/>
                        </a:spcBef>
                        <a:spcAft>
                          <a:spcPts val="0"/>
                        </a:spcAft>
                        <a:buNone/>
                      </a:pPr>
                      <a:r>
                        <a:rPr lang="es-MX" sz="900" b="0" i="0" u="none" strike="noStrike" cap="none" dirty="0" smtClean="0">
                          <a:solidFill>
                            <a:srgbClr val="000000"/>
                          </a:solidFill>
                          <a:latin typeface="+mn-lt"/>
                          <a:ea typeface="Verdana"/>
                          <a:cs typeface="Verdana"/>
                          <a:sym typeface="Verdana"/>
                        </a:rPr>
                        <a:t>CALDAS : Anserma, Aranzazu, Chinchiná, Filadelfia, La Merced, Manizales, Marmato, Marulanda, Neira, </a:t>
                      </a:r>
                      <a:r>
                        <a:rPr lang="es-MX" sz="900" b="0" i="0" u="none" strike="noStrike" cap="none" dirty="0" err="1" smtClean="0">
                          <a:solidFill>
                            <a:srgbClr val="000000"/>
                          </a:solidFill>
                          <a:latin typeface="+mn-lt"/>
                          <a:ea typeface="Verdana"/>
                          <a:cs typeface="Verdana"/>
                          <a:sym typeface="Verdana"/>
                        </a:rPr>
                        <a:t>Norcasia</a:t>
                      </a:r>
                      <a:r>
                        <a:rPr lang="es-MX" sz="900" b="0" i="0" u="none" strike="noStrike" cap="none" dirty="0" smtClean="0">
                          <a:solidFill>
                            <a:srgbClr val="000000"/>
                          </a:solidFill>
                          <a:latin typeface="+mn-lt"/>
                          <a:ea typeface="Verdana"/>
                          <a:cs typeface="Verdana"/>
                          <a:sym typeface="Verdana"/>
                        </a:rPr>
                        <a:t>, Riosucio, Salamina, Supía.</a:t>
                      </a:r>
                    </a:p>
                    <a:p>
                      <a:pPr marL="0" marR="0" lvl="0" indent="0" algn="just" rtl="0">
                        <a:spcBef>
                          <a:spcPts val="0"/>
                        </a:spcBef>
                        <a:spcAft>
                          <a:spcPts val="0"/>
                        </a:spcAft>
                        <a:buNone/>
                      </a:pPr>
                      <a:r>
                        <a:rPr lang="es-MX" sz="900" b="0" i="0" u="none" strike="noStrike" cap="none" dirty="0" smtClean="0">
                          <a:solidFill>
                            <a:srgbClr val="000000"/>
                          </a:solidFill>
                          <a:latin typeface="+mn-lt"/>
                          <a:ea typeface="Verdana"/>
                          <a:cs typeface="Verdana"/>
                          <a:sym typeface="Verdana"/>
                        </a:rPr>
                        <a:t>CUNDINAMARCA : Bojacá, Chipaque, Gachancipá, San Antonio Del Tequendama.</a:t>
                      </a:r>
                    </a:p>
                    <a:p>
                      <a:pPr marL="0" marR="0" lvl="0" indent="0" algn="just" rtl="0">
                        <a:spcBef>
                          <a:spcPts val="0"/>
                        </a:spcBef>
                        <a:spcAft>
                          <a:spcPts val="0"/>
                        </a:spcAft>
                        <a:buNone/>
                      </a:pPr>
                      <a:r>
                        <a:rPr lang="es-MX" sz="900" b="0" i="0" u="none" strike="noStrike" cap="none" dirty="0" smtClean="0">
                          <a:solidFill>
                            <a:srgbClr val="000000"/>
                          </a:solidFill>
                          <a:latin typeface="+mn-lt"/>
                          <a:ea typeface="Verdana"/>
                          <a:cs typeface="Verdana"/>
                          <a:sym typeface="Verdana"/>
                        </a:rPr>
                        <a:t>HUILA : Elías, Guadalupe, Isnos, La Argentina, La Plata, Nátaga, Pitalito, Suaza, Tesalia, Timaná, Íquira.</a:t>
                      </a:r>
                    </a:p>
                    <a:p>
                      <a:pPr marL="0" marR="0" lvl="0" indent="0" algn="just" rtl="0">
                        <a:spcBef>
                          <a:spcPts val="0"/>
                        </a:spcBef>
                        <a:spcAft>
                          <a:spcPts val="0"/>
                        </a:spcAft>
                        <a:buNone/>
                      </a:pPr>
                      <a:r>
                        <a:rPr lang="es-MX" sz="900" b="0" i="0" u="none" strike="noStrike" cap="none" dirty="0" smtClean="0">
                          <a:solidFill>
                            <a:srgbClr val="000000"/>
                          </a:solidFill>
                          <a:latin typeface="+mn-lt"/>
                          <a:ea typeface="Verdana"/>
                          <a:cs typeface="Verdana"/>
                          <a:sym typeface="Verdana"/>
                        </a:rPr>
                        <a:t>QUINDÍO : Buenavista, Circasia, La Tebaida.</a:t>
                      </a:r>
                    </a:p>
                    <a:p>
                      <a:pPr marL="0" marR="0" lvl="0" indent="0" algn="just" rtl="0">
                        <a:spcBef>
                          <a:spcPts val="0"/>
                        </a:spcBef>
                        <a:spcAft>
                          <a:spcPts val="0"/>
                        </a:spcAft>
                        <a:buNone/>
                      </a:pPr>
                      <a:r>
                        <a:rPr lang="es-MX" sz="900" b="0" i="0" u="none" strike="noStrike" cap="none" dirty="0" smtClean="0">
                          <a:solidFill>
                            <a:srgbClr val="000000"/>
                          </a:solidFill>
                          <a:latin typeface="+mn-lt"/>
                          <a:ea typeface="Verdana"/>
                          <a:cs typeface="Verdana"/>
                          <a:sym typeface="Verdana"/>
                        </a:rPr>
                        <a:t>RISARALDA : Guática, Pereira, Quinchía.</a:t>
                      </a:r>
                    </a:p>
                    <a:p>
                      <a:pPr marL="0" marR="0" lvl="0" indent="0" algn="just" rtl="0">
                        <a:spcBef>
                          <a:spcPts val="0"/>
                        </a:spcBef>
                        <a:spcAft>
                          <a:spcPts val="0"/>
                        </a:spcAft>
                        <a:buNone/>
                      </a:pPr>
                      <a:r>
                        <a:rPr lang="es-MX" sz="900" b="0" i="0" u="none" strike="noStrike" cap="none" dirty="0" smtClean="0">
                          <a:solidFill>
                            <a:srgbClr val="000000"/>
                          </a:solidFill>
                          <a:latin typeface="+mn-lt"/>
                          <a:ea typeface="Verdana"/>
                          <a:cs typeface="Verdana"/>
                          <a:sym typeface="Verdana"/>
                        </a:rPr>
                        <a:t>SANTANDER : Aguada, Albania, Aratoca, Barichara, Bolívar, Cabrera, Charalá, Chipatá, Cimitarra, Contratación, Coromoro, El Carmen De Chucurí, El Guacamayo, El Peñón, Encino, Floridablanca, Florián, Galán, Guavatá, Hato, Jordán, La Paz, Landázuri, Los Santos, Palmar, Puerto Parra, San Benito, Santa Bárbara, Santa Helena Del Opón, Simacota, Sucre, Villanueva, Vélez, Zapatoca.</a:t>
                      </a:r>
                    </a:p>
                    <a:p>
                      <a:pPr marL="0" marR="0" lvl="0" indent="0" algn="just" rtl="0">
                        <a:spcBef>
                          <a:spcPts val="0"/>
                        </a:spcBef>
                        <a:spcAft>
                          <a:spcPts val="0"/>
                        </a:spcAft>
                        <a:buNone/>
                      </a:pPr>
                      <a:r>
                        <a:rPr lang="es-MX" sz="900" b="0" i="0" u="none" strike="noStrike" cap="none" dirty="0" smtClean="0">
                          <a:solidFill>
                            <a:srgbClr val="000000"/>
                          </a:solidFill>
                          <a:latin typeface="+mn-lt"/>
                          <a:ea typeface="Verdana"/>
                          <a:cs typeface="Verdana"/>
                          <a:sym typeface="Verdana"/>
                        </a:rPr>
                        <a:t>TOLIMA : Herveo, Honda.</a:t>
                      </a:r>
                      <a:endParaRPr sz="9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chemeClr val="tx1"/>
                      </a:solidFill>
                      <a:prstDash val="solid"/>
                      <a:round/>
                      <a:headEnd type="none" w="med" len="med"/>
                      <a:tailEnd type="none" w="med" len="med"/>
                    </a:lnL>
                    <a:lnR w="9525" cap="flat" cmpd="sng" algn="ctr">
                      <a:noFill/>
                      <a:prstDash val="solid"/>
                      <a:round/>
                      <a:headEnd type="none" w="sm" len="sm"/>
                      <a:tailEnd type="none" w="sm" len="sm"/>
                    </a:lnR>
                    <a:lnT w="9525" cap="flat" cmpd="sng" algn="ctr">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12328882"/>
                  </a:ext>
                </a:extLst>
              </a:tr>
              <a:tr h="2052918">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no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lvl="0" indent="0" algn="just" rtl="0">
                        <a:spcBef>
                          <a:spcPts val="0"/>
                        </a:spcBef>
                        <a:spcAft>
                          <a:spcPts val="0"/>
                        </a:spcAft>
                        <a:buNone/>
                      </a:pPr>
                      <a:r>
                        <a:rPr lang="es-CO" sz="900" b="0" i="0" u="none" strike="noStrike" cap="none" dirty="0" smtClean="0">
                          <a:solidFill>
                            <a:srgbClr val="000000"/>
                          </a:solidFill>
                          <a:latin typeface="+mn-lt"/>
                          <a:ea typeface="Verdana"/>
                          <a:cs typeface="Verdana"/>
                          <a:sym typeface="Verdana"/>
                        </a:rPr>
                        <a:t>ANTIOQUIA : Abriaquí, Andes, Betania, Briceño, </a:t>
                      </a:r>
                      <a:r>
                        <a:rPr lang="es-CO" sz="900" b="0" i="0" u="none" strike="noStrike" cap="none" dirty="0" err="1" smtClean="0">
                          <a:solidFill>
                            <a:srgbClr val="000000"/>
                          </a:solidFill>
                          <a:latin typeface="+mn-lt"/>
                          <a:ea typeface="Verdana"/>
                          <a:cs typeface="Verdana"/>
                          <a:sym typeface="Verdana"/>
                        </a:rPr>
                        <a:t>Carepa</a:t>
                      </a:r>
                      <a:r>
                        <a:rPr lang="es-CO" sz="900" b="0" i="0" u="none" strike="noStrike" cap="none" dirty="0" smtClean="0">
                          <a:solidFill>
                            <a:srgbClr val="000000"/>
                          </a:solidFill>
                          <a:latin typeface="+mn-lt"/>
                          <a:ea typeface="Verdana"/>
                          <a:cs typeface="Verdana"/>
                          <a:sym typeface="Verdana"/>
                        </a:rPr>
                        <a:t>, Cañasgordas, Ciudad Bolívar, Concepción, Frontino, Giraldo, </a:t>
                      </a:r>
                      <a:r>
                        <a:rPr lang="es-CO" sz="900" b="0" i="0" u="none" strike="noStrike" cap="none" dirty="0" err="1" smtClean="0">
                          <a:solidFill>
                            <a:srgbClr val="000000"/>
                          </a:solidFill>
                          <a:latin typeface="+mn-lt"/>
                          <a:ea typeface="Verdana"/>
                          <a:cs typeface="Verdana"/>
                          <a:sym typeface="Verdana"/>
                        </a:rPr>
                        <a:t>Guatapé</a:t>
                      </a:r>
                      <a:r>
                        <a:rPr lang="es-CO" sz="900" b="0" i="0" u="none" strike="noStrike" cap="none" dirty="0" smtClean="0">
                          <a:solidFill>
                            <a:srgbClr val="000000"/>
                          </a:solidFill>
                          <a:latin typeface="+mn-lt"/>
                          <a:ea typeface="Verdana"/>
                          <a:cs typeface="Verdana"/>
                          <a:sym typeface="Verdana"/>
                        </a:rPr>
                        <a:t>, Hispania, Jardín, Liborina, Maceo, </a:t>
                      </a:r>
                      <a:r>
                        <a:rPr lang="es-CO" sz="900" b="0" i="0" u="none" strike="noStrike" cap="none" dirty="0" err="1" smtClean="0">
                          <a:solidFill>
                            <a:srgbClr val="000000"/>
                          </a:solidFill>
                          <a:latin typeface="+mn-lt"/>
                          <a:ea typeface="Verdana"/>
                          <a:cs typeface="Verdana"/>
                          <a:sym typeface="Verdana"/>
                        </a:rPr>
                        <a:t>Murindó</a:t>
                      </a:r>
                      <a:r>
                        <a:rPr lang="es-CO" sz="900" b="0" i="0" u="none" strike="noStrike" cap="none" dirty="0" smtClean="0">
                          <a:solidFill>
                            <a:srgbClr val="000000"/>
                          </a:solidFill>
                          <a:latin typeface="+mn-lt"/>
                          <a:ea typeface="Verdana"/>
                          <a:cs typeface="Verdana"/>
                          <a:sym typeface="Verdana"/>
                        </a:rPr>
                        <a:t>, </a:t>
                      </a:r>
                      <a:r>
                        <a:rPr lang="es-CO" sz="900" b="0" i="0" u="none" strike="noStrike" cap="none" dirty="0" err="1" smtClean="0">
                          <a:solidFill>
                            <a:srgbClr val="000000"/>
                          </a:solidFill>
                          <a:latin typeface="+mn-lt"/>
                          <a:ea typeface="Verdana"/>
                          <a:cs typeface="Verdana"/>
                          <a:sym typeface="Verdana"/>
                        </a:rPr>
                        <a:t>Mutatá</a:t>
                      </a:r>
                      <a:r>
                        <a:rPr lang="es-CO" sz="900" b="0" i="0" u="none" strike="noStrike" cap="none" dirty="0" smtClean="0">
                          <a:solidFill>
                            <a:srgbClr val="000000"/>
                          </a:solidFill>
                          <a:latin typeface="+mn-lt"/>
                          <a:ea typeface="Verdana"/>
                          <a:cs typeface="Verdana"/>
                          <a:sym typeface="Verdana"/>
                        </a:rPr>
                        <a:t>, Peque, Peñol, Pueblorrico, Puerto Triunfo, Salgar, San Carlos, San Francisco, San Luis, San Roque, Tarso, Venecia, Yalí.</a:t>
                      </a:r>
                    </a:p>
                    <a:p>
                      <a:pPr marL="0" marR="0" lvl="0" indent="0" algn="just" rtl="0">
                        <a:spcBef>
                          <a:spcPts val="0"/>
                        </a:spcBef>
                        <a:spcAft>
                          <a:spcPts val="0"/>
                        </a:spcAft>
                        <a:buNone/>
                      </a:pPr>
                      <a:r>
                        <a:rPr lang="es-CO" sz="900" b="0" i="0" u="none" strike="noStrike" cap="none" dirty="0" smtClean="0">
                          <a:solidFill>
                            <a:srgbClr val="000000"/>
                          </a:solidFill>
                          <a:latin typeface="+mn-lt"/>
                          <a:ea typeface="Verdana"/>
                          <a:cs typeface="Verdana"/>
                          <a:sym typeface="Verdana"/>
                        </a:rPr>
                        <a:t>BOYACÁ : Jericó, Nuevo Colón, Otanche, Viracachá.</a:t>
                      </a:r>
                    </a:p>
                    <a:p>
                      <a:pPr marL="0" marR="0" lvl="0" indent="0" algn="just" rtl="0">
                        <a:spcBef>
                          <a:spcPts val="0"/>
                        </a:spcBef>
                        <a:spcAft>
                          <a:spcPts val="0"/>
                        </a:spcAft>
                        <a:buNone/>
                      </a:pPr>
                      <a:r>
                        <a:rPr lang="es-CO" sz="900" b="0" i="0" u="none" strike="noStrike" cap="none" dirty="0" smtClean="0">
                          <a:solidFill>
                            <a:srgbClr val="000000"/>
                          </a:solidFill>
                          <a:latin typeface="+mn-lt"/>
                          <a:ea typeface="Verdana"/>
                          <a:cs typeface="Verdana"/>
                          <a:sym typeface="Verdana"/>
                        </a:rPr>
                        <a:t>CALDAS : La Dorada, Risaralda, Villamaría.</a:t>
                      </a:r>
                    </a:p>
                    <a:p>
                      <a:pPr marL="0" marR="0" lvl="0" indent="0" algn="just" rtl="0">
                        <a:spcBef>
                          <a:spcPts val="0"/>
                        </a:spcBef>
                        <a:spcAft>
                          <a:spcPts val="0"/>
                        </a:spcAft>
                        <a:buNone/>
                      </a:pPr>
                      <a:r>
                        <a:rPr lang="es-CO" sz="900" b="0" i="0" u="none" strike="noStrike" cap="none" dirty="0" smtClean="0">
                          <a:solidFill>
                            <a:srgbClr val="000000"/>
                          </a:solidFill>
                          <a:latin typeface="+mn-lt"/>
                          <a:ea typeface="Verdana"/>
                          <a:cs typeface="Verdana"/>
                          <a:sym typeface="Verdana"/>
                        </a:rPr>
                        <a:t>HUILA : Palestina, San Agustín.</a:t>
                      </a:r>
                    </a:p>
                    <a:p>
                      <a:pPr marL="0" marR="0" lvl="0" indent="0" algn="just" rtl="0">
                        <a:spcBef>
                          <a:spcPts val="0"/>
                        </a:spcBef>
                        <a:spcAft>
                          <a:spcPts val="0"/>
                        </a:spcAft>
                        <a:buNone/>
                      </a:pPr>
                      <a:r>
                        <a:rPr lang="es-CO" sz="900" b="0" i="0" u="none" strike="noStrike" cap="none" dirty="0" smtClean="0">
                          <a:solidFill>
                            <a:srgbClr val="000000"/>
                          </a:solidFill>
                          <a:latin typeface="+mn-lt"/>
                          <a:ea typeface="Verdana"/>
                          <a:cs typeface="Verdana"/>
                          <a:sym typeface="Verdana"/>
                        </a:rPr>
                        <a:t>QUINDÍO : Filandia.</a:t>
                      </a:r>
                    </a:p>
                    <a:p>
                      <a:pPr marL="0" marR="0" lvl="0" indent="0" algn="just" rtl="0">
                        <a:spcBef>
                          <a:spcPts val="0"/>
                        </a:spcBef>
                        <a:spcAft>
                          <a:spcPts val="0"/>
                        </a:spcAft>
                        <a:buNone/>
                      </a:pPr>
                      <a:r>
                        <a:rPr lang="es-CO" sz="900" b="0" i="0" u="none" strike="noStrike" cap="none" dirty="0" smtClean="0">
                          <a:solidFill>
                            <a:srgbClr val="000000"/>
                          </a:solidFill>
                          <a:latin typeface="+mn-lt"/>
                          <a:ea typeface="Verdana"/>
                          <a:cs typeface="Verdana"/>
                          <a:sym typeface="Verdana"/>
                        </a:rPr>
                        <a:t>RISARALDA : Apía, Marsella, Mistrató, Pueblo Rico, Santa Rosa De Cabal.</a:t>
                      </a:r>
                    </a:p>
                    <a:p>
                      <a:pPr marL="0" marR="0" lvl="0" indent="0" algn="just" rtl="0">
                        <a:spcBef>
                          <a:spcPts val="0"/>
                        </a:spcBef>
                        <a:spcAft>
                          <a:spcPts val="0"/>
                        </a:spcAft>
                        <a:buNone/>
                      </a:pPr>
                      <a:r>
                        <a:rPr lang="es-CO" sz="900" b="0" i="0" u="none" strike="noStrike" cap="none" dirty="0" smtClean="0">
                          <a:solidFill>
                            <a:srgbClr val="000000"/>
                          </a:solidFill>
                          <a:latin typeface="+mn-lt"/>
                          <a:ea typeface="Verdana"/>
                          <a:cs typeface="Verdana"/>
                          <a:sym typeface="Verdana"/>
                        </a:rPr>
                        <a:t>SANTANDER : Chima, Guadalupe, Jesús María, La Belleza, Ocamonte, Pinchote, Páramo, Socorro, Suaita, Valle De San José.</a:t>
                      </a:r>
                      <a:endParaRPr sz="9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chemeClr val="tx1"/>
                      </a:solidFill>
                      <a:prstDash val="solid"/>
                      <a:round/>
                      <a:headEnd type="none" w="med" len="med"/>
                      <a:tailEnd type="none" w="med" len="med"/>
                    </a:lnL>
                    <a:lnR w="9525" cap="flat" cmpd="sng" algn="ctr">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013961616"/>
                  </a:ext>
                </a:extLst>
              </a:tr>
            </a:tbl>
          </a:graphicData>
        </a:graphic>
      </p:graphicFrame>
      <p:graphicFrame>
        <p:nvGraphicFramePr>
          <p:cNvPr id="145" name="Google Shape;145;p58"/>
          <p:cNvGraphicFramePr/>
          <p:nvPr>
            <p:extLst>
              <p:ext uri="{D42A27DB-BD31-4B8C-83A1-F6EECF244321}">
                <p14:modId xmlns:p14="http://schemas.microsoft.com/office/powerpoint/2010/main" val="4073603816"/>
              </p:ext>
            </p:extLst>
          </p:nvPr>
        </p:nvGraphicFramePr>
        <p:xfrm>
          <a:off x="12743750" y="672005"/>
          <a:ext cx="6426275" cy="2307704"/>
        </p:xfrm>
        <a:graphic>
          <a:graphicData uri="http://schemas.openxmlformats.org/drawingml/2006/table">
            <a:tbl>
              <a:tblPr>
                <a:noFill/>
                <a:tableStyleId>{C3B7D27D-7022-48AE-870B-97DEDC28B86A}</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2236153956"/>
                  </a:ext>
                </a:extLst>
              </a:tr>
            </a:tbl>
          </a:graphicData>
        </a:graphic>
      </p:graphicFrame>
      <p:sp>
        <p:nvSpPr>
          <p:cNvPr id="147" name="Google Shape;147;p58"/>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48" name="Google Shape;148;p58"/>
          <p:cNvPicPr preferRelativeResize="0"/>
          <p:nvPr/>
        </p:nvPicPr>
        <p:blipFill>
          <a:blip r:embed="rId3">
            <a:extLst>
              <a:ext uri="{28A0092B-C50C-407E-A947-70E740481C1C}">
                <a14:useLocalDpi xmlns:a14="http://schemas.microsoft.com/office/drawing/2010/main" val="0"/>
              </a:ext>
            </a:extLst>
          </a:blip>
          <a:stretch>
            <a:fillRect/>
          </a:stretch>
        </p:blipFill>
        <p:spPr>
          <a:xfrm>
            <a:off x="397009" y="1176524"/>
            <a:ext cx="3859112" cy="5457355"/>
          </a:xfrm>
          <a:prstGeom prst="rect">
            <a:avLst/>
          </a:prstGeom>
          <a:noFill/>
          <a:ln>
            <a:noFill/>
          </a:ln>
        </p:spPr>
      </p:pic>
      <p:pic>
        <p:nvPicPr>
          <p:cNvPr id="10" name="Google Shape;150;p58"/>
          <p:cNvPicPr preferRelativeResize="0"/>
          <p:nvPr/>
        </p:nvPicPr>
        <p:blipFill rotWithShape="1">
          <a:blip r:embed="rId4">
            <a:alphaModFix/>
          </a:blip>
          <a:srcRect/>
          <a:stretch/>
        </p:blipFill>
        <p:spPr>
          <a:xfrm>
            <a:off x="5064900" y="2979709"/>
            <a:ext cx="451143" cy="445047"/>
          </a:xfrm>
          <a:prstGeom prst="rect">
            <a:avLst/>
          </a:prstGeom>
          <a:noFill/>
          <a:ln>
            <a:noFill/>
          </a:ln>
        </p:spPr>
      </p:pic>
      <p:pic>
        <p:nvPicPr>
          <p:cNvPr id="11" name="Google Shape;137;p24"/>
          <p:cNvPicPr preferRelativeResize="0"/>
          <p:nvPr/>
        </p:nvPicPr>
        <p:blipFill rotWithShape="1">
          <a:blip r:embed="rId5">
            <a:alphaModFix/>
          </a:blip>
          <a:srcRect/>
          <a:stretch/>
        </p:blipFill>
        <p:spPr>
          <a:xfrm>
            <a:off x="5058843" y="5404607"/>
            <a:ext cx="457200" cy="446694"/>
          </a:xfrm>
          <a:prstGeom prst="rect">
            <a:avLst/>
          </a:prstGeom>
          <a:noFill/>
          <a:ln>
            <a:noFill/>
          </a:ln>
        </p:spPr>
      </p:pic>
      <p:pic>
        <p:nvPicPr>
          <p:cNvPr id="2" name="Imagen 1"/>
          <p:cNvPicPr>
            <a:picLocks noChangeAspect="1"/>
          </p:cNvPicPr>
          <p:nvPr/>
        </p:nvPicPr>
        <p:blipFill>
          <a:blip r:embed="rId6"/>
          <a:stretch>
            <a:fillRect/>
          </a:stretch>
        </p:blipFill>
        <p:spPr>
          <a:xfrm>
            <a:off x="12858784" y="3332500"/>
            <a:ext cx="432854" cy="445047"/>
          </a:xfrm>
          <a:prstGeom prst="rect">
            <a:avLst/>
          </a:prstGeom>
        </p:spPr>
      </p:pic>
    </p:spTree>
    <p:extLst>
      <p:ext uri="{BB962C8B-B14F-4D97-AF65-F5344CB8AC3E}">
        <p14:creationId xmlns:p14="http://schemas.microsoft.com/office/powerpoint/2010/main" val="28137437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graphicFrame>
        <p:nvGraphicFramePr>
          <p:cNvPr id="13" name="Google Shape;146;p58"/>
          <p:cNvGraphicFramePr/>
          <p:nvPr>
            <p:extLst>
              <p:ext uri="{D42A27DB-BD31-4B8C-83A1-F6EECF244321}">
                <p14:modId xmlns:p14="http://schemas.microsoft.com/office/powerpoint/2010/main" val="2268397605"/>
              </p:ext>
            </p:extLst>
          </p:nvPr>
        </p:nvGraphicFramePr>
        <p:xfrm>
          <a:off x="4568599" y="1695978"/>
          <a:ext cx="6746479" cy="4683944"/>
        </p:xfrm>
        <a:graphic>
          <a:graphicData uri="http://schemas.openxmlformats.org/drawingml/2006/table">
            <a:tbl>
              <a:tblPr>
                <a:noFill/>
                <a:tableStyleId>{C3B7D27D-7022-48AE-870B-97DEDC28B86A}</a:tableStyleId>
              </a:tblPr>
              <a:tblGrid>
                <a:gridCol w="831454">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14687">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17844">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CAUCA : Almaguer, Balboa, Bolívar, </a:t>
                      </a:r>
                      <a:r>
                        <a:rPr lang="es-MX" sz="1000" b="0" i="0" u="none" strike="noStrike" cap="none" dirty="0" err="1" smtClean="0">
                          <a:solidFill>
                            <a:srgbClr val="000000"/>
                          </a:solidFill>
                          <a:latin typeface="+mn-lt"/>
                          <a:ea typeface="Verdana"/>
                          <a:cs typeface="Verdana"/>
                          <a:sym typeface="Verdana"/>
                        </a:rPr>
                        <a:t>Cajibío</a:t>
                      </a:r>
                      <a:r>
                        <a:rPr lang="es-MX" sz="1000" b="0" i="0" u="none" strike="noStrike" cap="none" dirty="0" smtClean="0">
                          <a:solidFill>
                            <a:srgbClr val="000000"/>
                          </a:solidFill>
                          <a:latin typeface="+mn-lt"/>
                          <a:ea typeface="Verdana"/>
                          <a:cs typeface="Verdana"/>
                          <a:sym typeface="Verdana"/>
                        </a:rPr>
                        <a:t>, La Sierra, La Vega, Mercaderes, Patía, Puracé, Rosas, San Sebastián, Sotará Paispamba, Sucre, Villa Rica.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CHOCÓ : Acandí, Carmen Del Darién, </a:t>
                      </a:r>
                      <a:r>
                        <a:rPr lang="es-MX" sz="1000" b="0" i="0" u="none" strike="noStrike" cap="none" dirty="0" err="1" smtClean="0">
                          <a:solidFill>
                            <a:srgbClr val="000000"/>
                          </a:solidFill>
                          <a:latin typeface="+mn-lt"/>
                          <a:ea typeface="Verdana"/>
                          <a:cs typeface="Verdana"/>
                          <a:sym typeface="Verdana"/>
                        </a:rPr>
                        <a:t>Juradó</a:t>
                      </a:r>
                      <a:r>
                        <a:rPr lang="es-MX" sz="1000" b="0" i="0" u="none" strike="noStrike" cap="none" dirty="0" smtClean="0">
                          <a:solidFill>
                            <a:srgbClr val="000000"/>
                          </a:solidFill>
                          <a:latin typeface="+mn-lt"/>
                          <a:ea typeface="Verdana"/>
                          <a:cs typeface="Verdana"/>
                          <a:sym typeface="Verdana"/>
                        </a:rPr>
                        <a:t>, Lloró, Riosucio, Unguía.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NARIÑO : Albán, Arboleda, Buesaco, Chachagüí, El Tablón De Gómez, El Tambo, La Unión, San Lorenzo, San Pablo, Taminango.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VALLE DEL CAUCA : Argelia, Bolívar, Bugalagrande, Caicedonia, El Cairo, El Dovio, Florida, Guadalajara De Buga, Jamundí, La Unión, La Victoria, Obando, Roldanillo, Sevilla, Toro, Trujillo, Tuluá, Versalles, Zarzal.</a:t>
                      </a:r>
                      <a:endParaRPr lang="es-CO" sz="1000" b="0" i="0" u="none" strike="noStrike" cap="none" dirty="0" smtClean="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785614030"/>
                  </a:ext>
                </a:extLst>
              </a:tr>
              <a:tr h="1117844">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CAUCA : Buenos Aires, Caldono, Caloto, Corinto, El Tambo, Florencia, Inzá, Jambaló, Morales, Piendamó - Tunía, Popayán, Páez, Santa Rosa, Santander De Quilichao, Silvia, Suárez, </a:t>
                      </a:r>
                      <a:r>
                        <a:rPr lang="es-MX" sz="1000" b="0" i="0" u="none" strike="noStrike" cap="none" dirty="0" err="1" smtClean="0">
                          <a:solidFill>
                            <a:srgbClr val="000000"/>
                          </a:solidFill>
                          <a:latin typeface="+mn-lt"/>
                          <a:ea typeface="Verdana"/>
                          <a:cs typeface="Verdana"/>
                          <a:sym typeface="Verdana"/>
                        </a:rPr>
                        <a:t>Timbío</a:t>
                      </a:r>
                      <a:r>
                        <a:rPr lang="es-MX" sz="1000" b="0" i="0" u="none" strike="noStrike" cap="none" dirty="0" smtClean="0">
                          <a:solidFill>
                            <a:srgbClr val="000000"/>
                          </a:solidFill>
                          <a:latin typeface="+mn-lt"/>
                          <a:ea typeface="Verdana"/>
                          <a:cs typeface="Verdana"/>
                          <a:sym typeface="Verdana"/>
                        </a:rPr>
                        <a:t>, Toribío, Totoró.</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CHOCÓ : San José Del Palmar, Sipí.</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NARIÑO : </a:t>
                      </a:r>
                      <a:r>
                        <a:rPr lang="es-MX" sz="1000" b="0" i="0" u="none" strike="noStrike" cap="none" dirty="0" err="1" smtClean="0">
                          <a:solidFill>
                            <a:srgbClr val="000000"/>
                          </a:solidFill>
                          <a:latin typeface="+mn-lt"/>
                          <a:ea typeface="Verdana"/>
                          <a:cs typeface="Verdana"/>
                          <a:sym typeface="Verdana"/>
                        </a:rPr>
                        <a:t>Ancuya</a:t>
                      </a:r>
                      <a:r>
                        <a:rPr lang="es-MX" sz="1000" b="0" i="0" u="none" strike="noStrike" cap="none" dirty="0" smtClean="0">
                          <a:solidFill>
                            <a:srgbClr val="000000"/>
                          </a:solidFill>
                          <a:latin typeface="+mn-lt"/>
                          <a:ea typeface="Verdana"/>
                          <a:cs typeface="Verdana"/>
                          <a:sym typeface="Verdana"/>
                        </a:rPr>
                        <a:t>, Belén, Colón, Consacá, Cumbitara, El Charco, El Peñol, El Rosario, Guaitarilla, La Cruz, La Florida, La Llanada, Leiva, Linares, Los Andes, Nariño, Policarpa, Providencia, Samaniego, San Bernardo, San Pedro De Cartago, Sandoná, Santacruz, Tangua, Túquerres, Yacuanquer.</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VALLE DEL CAUCA : Andalucía, Ansermanuevo, El Cerrito, Ginebra, Palmira, San Pedro.</a:t>
                      </a:r>
                      <a:endParaRPr lang="es-CO" sz="1000" b="0" i="0" u="none" strike="noStrike" cap="none" dirty="0" smtClean="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488046969"/>
                  </a:ext>
                </a:extLst>
              </a:tr>
              <a:tr h="1117844">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CAUCA : Argelia.</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CHOCÓ : </a:t>
                      </a:r>
                      <a:r>
                        <a:rPr lang="es-CO" sz="1000" b="0" i="0" u="none" strike="noStrike" cap="none" dirty="0" err="1" smtClean="0">
                          <a:solidFill>
                            <a:srgbClr val="000000"/>
                          </a:solidFill>
                          <a:latin typeface="+mn-lt"/>
                          <a:ea typeface="Verdana"/>
                          <a:cs typeface="Verdana"/>
                          <a:sym typeface="Verdana"/>
                        </a:rPr>
                        <a:t>Bojayá</a:t>
                      </a:r>
                      <a:r>
                        <a:rPr lang="es-CO" sz="1000" b="0" i="0" u="none" strike="noStrike" cap="none" dirty="0" smtClean="0">
                          <a:solidFill>
                            <a:srgbClr val="000000"/>
                          </a:solidFill>
                          <a:latin typeface="+mn-lt"/>
                          <a:ea typeface="Verdana"/>
                          <a:cs typeface="Verdana"/>
                          <a:sym typeface="Verdana"/>
                        </a:rPr>
                        <a:t>, El Carmen De Atrato, El Litoral Del San Juan, Medio Atrato, Quibdó.</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NARIÑO : </a:t>
                      </a:r>
                      <a:r>
                        <a:rPr lang="es-CO" sz="1000" b="0" i="0" u="none" strike="noStrike" cap="none" dirty="0" err="1" smtClean="0">
                          <a:solidFill>
                            <a:srgbClr val="000000"/>
                          </a:solidFill>
                          <a:latin typeface="+mn-lt"/>
                          <a:ea typeface="Verdana"/>
                          <a:cs typeface="Verdana"/>
                          <a:sym typeface="Verdana"/>
                        </a:rPr>
                        <a:t>Magüí</a:t>
                      </a:r>
                      <a:r>
                        <a:rPr lang="es-CO" sz="1000" b="0" i="0" u="none" strike="noStrike" cap="none" dirty="0" smtClean="0">
                          <a:solidFill>
                            <a:srgbClr val="000000"/>
                          </a:solidFill>
                          <a:latin typeface="+mn-lt"/>
                          <a:ea typeface="Verdana"/>
                          <a:cs typeface="Verdana"/>
                          <a:sym typeface="Verdana"/>
                        </a:rPr>
                        <a:t>, </a:t>
                      </a:r>
                      <a:r>
                        <a:rPr lang="es-CO" sz="1000" b="0" i="0" u="none" strike="noStrike" cap="none" dirty="0" err="1" smtClean="0">
                          <a:solidFill>
                            <a:srgbClr val="000000"/>
                          </a:solidFill>
                          <a:latin typeface="+mn-lt"/>
                          <a:ea typeface="Verdana"/>
                          <a:cs typeface="Verdana"/>
                          <a:sym typeface="Verdana"/>
                        </a:rPr>
                        <a:t>Mallama</a:t>
                      </a:r>
                      <a:r>
                        <a:rPr lang="es-CO" sz="1000" b="0" i="0" u="none" strike="noStrike" cap="none" dirty="0" smtClean="0">
                          <a:solidFill>
                            <a:srgbClr val="000000"/>
                          </a:solidFill>
                          <a:latin typeface="+mn-lt"/>
                          <a:ea typeface="Verdana"/>
                          <a:cs typeface="Verdana"/>
                          <a:sym typeface="Verdana"/>
                        </a:rPr>
                        <a:t>, Pasto, Cumbal.</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VALLE DEL CAUCA : Alcalá, Cali, Calima, Candelaria, Cartago, </a:t>
                      </a:r>
                      <a:r>
                        <a:rPr lang="es-CO" sz="1000" b="0" i="0" u="none" strike="noStrike" cap="none" dirty="0" err="1" smtClean="0">
                          <a:solidFill>
                            <a:srgbClr val="000000"/>
                          </a:solidFill>
                          <a:latin typeface="+mn-lt"/>
                          <a:ea typeface="Verdana"/>
                          <a:cs typeface="Verdana"/>
                          <a:sym typeface="Verdana"/>
                        </a:rPr>
                        <a:t>Dagua</a:t>
                      </a:r>
                      <a:r>
                        <a:rPr lang="es-CO" sz="1000" b="0" i="0" u="none" strike="noStrike" cap="none" dirty="0" smtClean="0">
                          <a:solidFill>
                            <a:srgbClr val="000000"/>
                          </a:solidFill>
                          <a:latin typeface="+mn-lt"/>
                          <a:ea typeface="Verdana"/>
                          <a:cs typeface="Verdana"/>
                          <a:sym typeface="Verdana"/>
                        </a:rPr>
                        <a:t>, El Águila, Guacarí, Pradera, </a:t>
                      </a:r>
                      <a:r>
                        <a:rPr lang="es-CO" sz="1000" b="0" i="0" u="none" strike="noStrike" cap="none" dirty="0" err="1" smtClean="0">
                          <a:solidFill>
                            <a:srgbClr val="000000"/>
                          </a:solidFill>
                          <a:latin typeface="+mn-lt"/>
                          <a:ea typeface="Verdana"/>
                          <a:cs typeface="Verdana"/>
                          <a:sym typeface="Verdana"/>
                        </a:rPr>
                        <a:t>Riofrío</a:t>
                      </a:r>
                      <a:r>
                        <a:rPr lang="es-CO" sz="1000" b="0" i="0" u="none" strike="noStrike" cap="none" dirty="0" smtClean="0">
                          <a:solidFill>
                            <a:srgbClr val="000000"/>
                          </a:solidFill>
                          <a:latin typeface="+mn-lt"/>
                          <a:ea typeface="Verdana"/>
                          <a:cs typeface="Verdana"/>
                          <a:sym typeface="Verdana"/>
                        </a:rPr>
                        <a:t>, Yotoco.</a:t>
                      </a: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14007097"/>
                  </a:ext>
                </a:extLst>
              </a:tr>
            </a:tbl>
          </a:graphicData>
        </a:graphic>
      </p:graphicFrame>
      <p:sp>
        <p:nvSpPr>
          <p:cNvPr id="157" name="Google Shape;157;p59"/>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PACÍFICO</a:t>
            </a:r>
            <a:endParaRPr dirty="0"/>
          </a:p>
        </p:txBody>
      </p:sp>
      <p:pic>
        <p:nvPicPr>
          <p:cNvPr id="158" name="Google Shape;158;p59"/>
          <p:cNvPicPr preferRelativeResize="0"/>
          <p:nvPr/>
        </p:nvPicPr>
        <p:blipFill>
          <a:blip r:embed="rId3">
            <a:extLst>
              <a:ext uri="{28A0092B-C50C-407E-A947-70E740481C1C}">
                <a14:useLocalDpi xmlns:a14="http://schemas.microsoft.com/office/drawing/2010/main" val="0"/>
              </a:ext>
            </a:extLst>
          </a:blip>
          <a:stretch>
            <a:fillRect/>
          </a:stretch>
        </p:blipFill>
        <p:spPr>
          <a:xfrm>
            <a:off x="1215957" y="1237780"/>
            <a:ext cx="2989181" cy="5073798"/>
          </a:xfrm>
          <a:prstGeom prst="rect">
            <a:avLst/>
          </a:prstGeom>
          <a:noFill/>
          <a:ln>
            <a:noFill/>
          </a:ln>
        </p:spPr>
      </p:pic>
      <p:pic>
        <p:nvPicPr>
          <p:cNvPr id="159" name="Google Shape;159;p59"/>
          <p:cNvPicPr preferRelativeResize="0"/>
          <p:nvPr/>
        </p:nvPicPr>
        <p:blipFill rotWithShape="1">
          <a:blip r:embed="rId4">
            <a:alphaModFix/>
          </a:blip>
          <a:srcRect/>
          <a:stretch/>
        </p:blipFill>
        <p:spPr>
          <a:xfrm>
            <a:off x="14499799" y="4186868"/>
            <a:ext cx="457200" cy="446694"/>
          </a:xfrm>
          <a:prstGeom prst="rect">
            <a:avLst/>
          </a:prstGeom>
          <a:noFill/>
          <a:ln>
            <a:noFill/>
          </a:ln>
        </p:spPr>
      </p:pic>
      <p:pic>
        <p:nvPicPr>
          <p:cNvPr id="163" name="Google Shape;163;p59" descr="Recurso 25.png"/>
          <p:cNvPicPr preferRelativeResize="0"/>
          <p:nvPr/>
        </p:nvPicPr>
        <p:blipFill rotWithShape="1">
          <a:blip r:embed="rId5">
            <a:alphaModFix/>
          </a:blip>
          <a:srcRect/>
          <a:stretch/>
        </p:blipFill>
        <p:spPr>
          <a:xfrm>
            <a:off x="4775475" y="2738484"/>
            <a:ext cx="432711" cy="446694"/>
          </a:xfrm>
          <a:prstGeom prst="rect">
            <a:avLst/>
          </a:prstGeom>
          <a:noFill/>
          <a:ln>
            <a:noFill/>
          </a:ln>
        </p:spPr>
      </p:pic>
      <p:pic>
        <p:nvPicPr>
          <p:cNvPr id="10" name="Google Shape;185;p61"/>
          <p:cNvPicPr preferRelativeResize="0"/>
          <p:nvPr/>
        </p:nvPicPr>
        <p:blipFill rotWithShape="1">
          <a:blip r:embed="rId6">
            <a:alphaModFix/>
          </a:blip>
          <a:srcRect/>
          <a:stretch/>
        </p:blipFill>
        <p:spPr>
          <a:xfrm>
            <a:off x="12308730" y="1695978"/>
            <a:ext cx="3694496" cy="1042506"/>
          </a:xfrm>
          <a:prstGeom prst="rect">
            <a:avLst/>
          </a:prstGeom>
          <a:noFill/>
          <a:ln>
            <a:noFill/>
          </a:ln>
        </p:spPr>
      </p:pic>
      <p:pic>
        <p:nvPicPr>
          <p:cNvPr id="2" name="Imagen 1"/>
          <p:cNvPicPr>
            <a:picLocks noChangeAspect="1"/>
          </p:cNvPicPr>
          <p:nvPr/>
        </p:nvPicPr>
        <p:blipFill>
          <a:blip r:embed="rId7"/>
          <a:stretch>
            <a:fillRect/>
          </a:stretch>
        </p:blipFill>
        <p:spPr>
          <a:xfrm>
            <a:off x="13465731" y="3470099"/>
            <a:ext cx="432854" cy="445047"/>
          </a:xfrm>
          <a:prstGeom prst="rect">
            <a:avLst/>
          </a:prstGeom>
        </p:spPr>
      </p:pic>
      <p:pic>
        <p:nvPicPr>
          <p:cNvPr id="15" name="Google Shape;150;p58"/>
          <p:cNvPicPr preferRelativeResize="0"/>
          <p:nvPr/>
        </p:nvPicPr>
        <p:blipFill rotWithShape="1">
          <a:blip r:embed="rId8">
            <a:alphaModFix/>
          </a:blip>
          <a:srcRect/>
          <a:stretch/>
        </p:blipFill>
        <p:spPr>
          <a:xfrm>
            <a:off x="4769288" y="4276237"/>
            <a:ext cx="451143" cy="445047"/>
          </a:xfrm>
          <a:prstGeom prst="rect">
            <a:avLst/>
          </a:prstGeom>
          <a:noFill/>
          <a:ln>
            <a:noFill/>
          </a:ln>
        </p:spPr>
      </p:pic>
      <p:pic>
        <p:nvPicPr>
          <p:cNvPr id="16" name="Google Shape;137;p24"/>
          <p:cNvPicPr preferRelativeResize="0"/>
          <p:nvPr/>
        </p:nvPicPr>
        <p:blipFill rotWithShape="1">
          <a:blip r:embed="rId4">
            <a:alphaModFix/>
          </a:blip>
          <a:srcRect/>
          <a:stretch/>
        </p:blipFill>
        <p:spPr>
          <a:xfrm>
            <a:off x="4763231" y="5588996"/>
            <a:ext cx="457200" cy="446694"/>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graphicFrame>
        <p:nvGraphicFramePr>
          <p:cNvPr id="12" name="Google Shape;146;p58"/>
          <p:cNvGraphicFramePr/>
          <p:nvPr>
            <p:extLst>
              <p:ext uri="{D42A27DB-BD31-4B8C-83A1-F6EECF244321}">
                <p14:modId xmlns:p14="http://schemas.microsoft.com/office/powerpoint/2010/main" val="3238959138"/>
              </p:ext>
            </p:extLst>
          </p:nvPr>
        </p:nvGraphicFramePr>
        <p:xfrm>
          <a:off x="5345167" y="1718598"/>
          <a:ext cx="6746479" cy="3272770"/>
        </p:xfrm>
        <a:graphic>
          <a:graphicData uri="http://schemas.openxmlformats.org/drawingml/2006/table">
            <a:tbl>
              <a:tblPr>
                <a:noFill/>
                <a:tableStyleId>{C3B7D27D-7022-48AE-870B-97DEDC28B86A}</a:tableStyleId>
              </a:tblPr>
              <a:tblGrid>
                <a:gridCol w="831454">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49444">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57310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Font typeface="Arial"/>
                        <a:buNone/>
                      </a:pPr>
                      <a:r>
                        <a:rPr lang="es-CO" sz="1000" b="0" i="0" u="none" strike="noStrike" cap="none" dirty="0" smtClean="0">
                          <a:solidFill>
                            <a:srgbClr val="000000"/>
                          </a:solidFill>
                          <a:latin typeface="+mn-lt"/>
                          <a:ea typeface="Verdana"/>
                          <a:cs typeface="Verdana"/>
                          <a:sym typeface="Arial"/>
                        </a:rPr>
                        <a:t>ARAUCA : Arauca, Arauquita, Cravo Norte, Fortul, Puerto Rondón, Saravena, Tame.</a:t>
                      </a:r>
                    </a:p>
                    <a:p>
                      <a:pPr marL="0" marR="0" lvl="0" indent="0" algn="just" rtl="0">
                        <a:lnSpc>
                          <a:spcPct val="100000"/>
                        </a:lnSpc>
                        <a:spcBef>
                          <a:spcPts val="0"/>
                        </a:spcBef>
                        <a:spcAft>
                          <a:spcPts val="0"/>
                        </a:spcAft>
                        <a:buClr>
                          <a:srgbClr val="000000"/>
                        </a:buClr>
                        <a:buFont typeface="Arial"/>
                        <a:buNone/>
                      </a:pPr>
                      <a:r>
                        <a:rPr lang="es-CO" sz="1000" b="0" i="0" u="none" strike="noStrike" cap="none" dirty="0" smtClean="0">
                          <a:solidFill>
                            <a:srgbClr val="000000"/>
                          </a:solidFill>
                          <a:latin typeface="+mn-lt"/>
                          <a:ea typeface="Verdana"/>
                          <a:cs typeface="Verdana"/>
                          <a:sym typeface="Arial"/>
                        </a:rPr>
                        <a:t>CASANARE : Aguazul, Chámeza, Hato Corozal, La Salina, Maní, Monterrey, Nunchía, Orocué, Paz De Ariporo, Pore, Recetor, Sabanalarga, San Luis De Palenque, Tauramena, Trinidad, Támara, Villanueva, Yopal.</a:t>
                      </a:r>
                    </a:p>
                    <a:p>
                      <a:pPr marL="0" marR="0" lvl="0" indent="0" algn="just" rtl="0">
                        <a:lnSpc>
                          <a:spcPct val="100000"/>
                        </a:lnSpc>
                        <a:spcBef>
                          <a:spcPts val="0"/>
                        </a:spcBef>
                        <a:spcAft>
                          <a:spcPts val="0"/>
                        </a:spcAft>
                        <a:buClr>
                          <a:srgbClr val="000000"/>
                        </a:buClr>
                        <a:buFont typeface="Arial"/>
                        <a:buNone/>
                      </a:pPr>
                      <a:r>
                        <a:rPr lang="es-CO" sz="1000" b="0" i="0" u="none" strike="noStrike" cap="none" dirty="0" smtClean="0">
                          <a:solidFill>
                            <a:srgbClr val="000000"/>
                          </a:solidFill>
                          <a:latin typeface="+mn-lt"/>
                          <a:ea typeface="Verdana"/>
                          <a:cs typeface="Verdana"/>
                          <a:sym typeface="Arial"/>
                        </a:rPr>
                        <a:t>META : Barranca De Upía, Cabuyaro, Castilla La Nueva, Cubarral, Cumaral, El Calvario, El Castillo, El Dorado, Fuente De Oro, Granada, Guamal, La Macarena, Lejanías, Mapiripán, Mesetas, Puerto Concordia, Puerto Gaitán, Puerto Lleras, Puerto López, Puerto Rico, Restrepo, San Carlos De Guaroa, San Juan De Arama, San Juanito, San Martín, Uribe, Villavicencio, Vistahermosa.</a:t>
                      </a:r>
                    </a:p>
                    <a:p>
                      <a:pPr marL="0" marR="0" lvl="0" indent="0" algn="just" rtl="0">
                        <a:lnSpc>
                          <a:spcPct val="100000"/>
                        </a:lnSpc>
                        <a:spcBef>
                          <a:spcPts val="0"/>
                        </a:spcBef>
                        <a:spcAft>
                          <a:spcPts val="0"/>
                        </a:spcAft>
                        <a:buClr>
                          <a:srgbClr val="000000"/>
                        </a:buClr>
                        <a:buFont typeface="Arial"/>
                        <a:buNone/>
                      </a:pPr>
                      <a:r>
                        <a:rPr lang="es-CO" sz="1000" b="0" i="0" u="none" strike="noStrike" cap="none" dirty="0" smtClean="0">
                          <a:solidFill>
                            <a:srgbClr val="000000"/>
                          </a:solidFill>
                          <a:latin typeface="+mn-lt"/>
                          <a:ea typeface="Verdana"/>
                          <a:cs typeface="Verdana"/>
                          <a:sym typeface="Arial"/>
                        </a:rPr>
                        <a:t>VICHADA : Cumaribo, La Primavera, Puerto Carreño, Santa Rosalía.</a:t>
                      </a:r>
                      <a:endParaRPr lang="es-CO" sz="1000" b="0" i="0" u="none" strike="noStrike" cap="none" dirty="0" smtClean="0">
                        <a:solidFill>
                          <a:srgbClr val="000000"/>
                        </a:solidFill>
                        <a:latin typeface="Arial"/>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543916814"/>
                  </a:ext>
                </a:extLst>
              </a:tr>
              <a:tr h="1177426">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it-IT" sz="1000" b="0" i="0" u="none" strike="noStrike" cap="none" dirty="0" smtClean="0">
                          <a:solidFill>
                            <a:srgbClr val="000000"/>
                          </a:solidFill>
                          <a:latin typeface="+mn-lt"/>
                          <a:ea typeface="Verdana"/>
                          <a:cs typeface="Verdana"/>
                          <a:sym typeface="Verdana"/>
                        </a:rPr>
                        <a:t>CASANARE : Sácama.</a:t>
                      </a:r>
                    </a:p>
                    <a:p>
                      <a:pPr marL="0" marR="0" lvl="0" indent="0" algn="just" rtl="0">
                        <a:spcBef>
                          <a:spcPts val="0"/>
                        </a:spcBef>
                        <a:spcAft>
                          <a:spcPts val="0"/>
                        </a:spcAft>
                        <a:buNone/>
                      </a:pPr>
                      <a:r>
                        <a:rPr lang="it-IT" sz="1000" b="0" i="0" u="none" strike="noStrike" cap="none" dirty="0" smtClean="0">
                          <a:solidFill>
                            <a:srgbClr val="000000"/>
                          </a:solidFill>
                          <a:latin typeface="+mn-lt"/>
                          <a:ea typeface="Verdana"/>
                          <a:cs typeface="Verdana"/>
                          <a:sym typeface="Verdana"/>
                        </a:rPr>
                        <a:t>META : Acacías.</a:t>
                      </a:r>
                      <a:endParaRPr lang="es-CO" sz="1000" b="0" i="0" u="none" strike="noStrike" cap="none" dirty="0" smtClean="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488046969"/>
                  </a:ext>
                </a:extLst>
              </a:tr>
            </a:tbl>
          </a:graphicData>
        </a:graphic>
      </p:graphicFrame>
      <p:sp>
        <p:nvSpPr>
          <p:cNvPr id="169" name="Google Shape;169;p60"/>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ORINOQUÍA</a:t>
            </a:r>
            <a:endParaRPr dirty="0"/>
          </a:p>
        </p:txBody>
      </p:sp>
      <p:pic>
        <p:nvPicPr>
          <p:cNvPr id="170" name="Google Shape;170;p60"/>
          <p:cNvPicPr preferRelativeResize="0"/>
          <p:nvPr/>
        </p:nvPicPr>
        <p:blipFill>
          <a:blip r:embed="rId3">
            <a:extLst>
              <a:ext uri="{28A0092B-C50C-407E-A947-70E740481C1C}">
                <a14:useLocalDpi xmlns:a14="http://schemas.microsoft.com/office/drawing/2010/main" val="0"/>
              </a:ext>
            </a:extLst>
          </a:blip>
          <a:stretch>
            <a:fillRect/>
          </a:stretch>
        </p:blipFill>
        <p:spPr>
          <a:xfrm>
            <a:off x="471389" y="1445709"/>
            <a:ext cx="4650198" cy="4860677"/>
          </a:xfrm>
          <a:prstGeom prst="rect">
            <a:avLst/>
          </a:prstGeom>
          <a:noFill/>
          <a:ln>
            <a:noFill/>
          </a:ln>
        </p:spPr>
      </p:pic>
      <p:pic>
        <p:nvPicPr>
          <p:cNvPr id="174" name="Google Shape;174;p60"/>
          <p:cNvPicPr preferRelativeResize="0"/>
          <p:nvPr/>
        </p:nvPicPr>
        <p:blipFill rotWithShape="1">
          <a:blip r:embed="rId4">
            <a:alphaModFix/>
          </a:blip>
          <a:srcRect/>
          <a:stretch/>
        </p:blipFill>
        <p:spPr>
          <a:xfrm>
            <a:off x="13027286" y="958056"/>
            <a:ext cx="3694496" cy="1042506"/>
          </a:xfrm>
          <a:prstGeom prst="rect">
            <a:avLst/>
          </a:prstGeom>
          <a:noFill/>
          <a:ln>
            <a:noFill/>
          </a:ln>
        </p:spPr>
      </p:pic>
      <p:pic>
        <p:nvPicPr>
          <p:cNvPr id="11" name="Imagen 10"/>
          <p:cNvPicPr>
            <a:picLocks noChangeAspect="1"/>
          </p:cNvPicPr>
          <p:nvPr/>
        </p:nvPicPr>
        <p:blipFill>
          <a:blip r:embed="rId5"/>
          <a:stretch>
            <a:fillRect/>
          </a:stretch>
        </p:blipFill>
        <p:spPr>
          <a:xfrm>
            <a:off x="5481476" y="2681022"/>
            <a:ext cx="432854" cy="445047"/>
          </a:xfrm>
          <a:prstGeom prst="rect">
            <a:avLst/>
          </a:prstGeom>
        </p:spPr>
      </p:pic>
      <p:pic>
        <p:nvPicPr>
          <p:cNvPr id="9" name="Google Shape;185;p61"/>
          <p:cNvPicPr preferRelativeResize="0"/>
          <p:nvPr/>
        </p:nvPicPr>
        <p:blipFill rotWithShape="1">
          <a:blip r:embed="rId4">
            <a:alphaModFix/>
          </a:blip>
          <a:srcRect/>
          <a:stretch/>
        </p:blipFill>
        <p:spPr>
          <a:xfrm>
            <a:off x="13243713" y="3852165"/>
            <a:ext cx="3694496" cy="1042506"/>
          </a:xfrm>
          <a:prstGeom prst="rect">
            <a:avLst/>
          </a:prstGeom>
          <a:noFill/>
          <a:ln>
            <a:noFill/>
          </a:ln>
        </p:spPr>
      </p:pic>
      <p:pic>
        <p:nvPicPr>
          <p:cNvPr id="13" name="Google Shape;150;p58"/>
          <p:cNvPicPr preferRelativeResize="0"/>
          <p:nvPr/>
        </p:nvPicPr>
        <p:blipFill rotWithShape="1">
          <a:blip r:embed="rId6">
            <a:alphaModFix/>
          </a:blip>
          <a:srcRect/>
          <a:stretch/>
        </p:blipFill>
        <p:spPr>
          <a:xfrm>
            <a:off x="13815832" y="5559189"/>
            <a:ext cx="451143" cy="445047"/>
          </a:xfrm>
          <a:prstGeom prst="rect">
            <a:avLst/>
          </a:prstGeom>
          <a:noFill/>
          <a:ln>
            <a:noFill/>
          </a:ln>
        </p:spPr>
      </p:pic>
      <p:pic>
        <p:nvPicPr>
          <p:cNvPr id="10" name="Google Shape;137;p24"/>
          <p:cNvPicPr preferRelativeResize="0"/>
          <p:nvPr/>
        </p:nvPicPr>
        <p:blipFill rotWithShape="1">
          <a:blip r:embed="rId7">
            <a:alphaModFix/>
          </a:blip>
          <a:srcRect/>
          <a:stretch/>
        </p:blipFill>
        <p:spPr>
          <a:xfrm>
            <a:off x="5481476" y="4150071"/>
            <a:ext cx="457200" cy="446694"/>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iseño personalizado">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2991</TotalTime>
  <Words>3445</Words>
  <Application>Microsoft Office PowerPoint</Application>
  <PresentationFormat>Panorámica</PresentationFormat>
  <Paragraphs>146</Paragraphs>
  <Slides>12</Slides>
  <Notes>12</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12</vt:i4>
      </vt:variant>
    </vt:vector>
  </HeadingPairs>
  <TitlesOfParts>
    <vt:vector size="19" baseType="lpstr">
      <vt:lpstr>Arial</vt:lpstr>
      <vt:lpstr>Arial Black</vt:lpstr>
      <vt:lpstr>Helvetica Neue</vt:lpstr>
      <vt:lpstr>Calibri</vt:lpstr>
      <vt:lpstr>Verdana</vt:lpstr>
      <vt:lpstr>Arial Narrow</vt:lpstr>
      <vt:lpstr>Diseño personalizado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CONSULTA SIPROT</dc:creator>
  <cp:lastModifiedBy>Incendios Observador</cp:lastModifiedBy>
  <cp:revision>301</cp:revision>
  <cp:lastPrinted>2024-01-12T21:20:58Z</cp:lastPrinted>
  <dcterms:created xsi:type="dcterms:W3CDTF">2022-10-19T17:32:46Z</dcterms:created>
  <dcterms:modified xsi:type="dcterms:W3CDTF">2024-01-26T16:44:43Z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2022-10-18T00:00:00Z</vt:filetime>
  </property>
  <property fmtid="{D5CDD505-2E9C-101B-9397-08002B2CF9AE}" pid="3" name="Creator">
    <vt:lpwstr>Microsoft® PowerPoint® 2013</vt:lpwstr>
  </property>
  <property fmtid="{D5CDD505-2E9C-101B-9397-08002B2CF9AE}" pid="4" name="LastSaved">
    <vt:filetime>2022-10-19T00:00:00Z</vt:filetime>
  </property>
</Properties>
</file>