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3" r:id="rId8"/>
    <p:sldId id="269" r:id="rId9"/>
    <p:sldId id="264" r:id="rId10"/>
    <p:sldId id="265" r:id="rId11"/>
    <p:sldId id="266" r:id="rId12"/>
    <p:sldId id="267" r:id="rId13"/>
    <p:sldId id="268" r:id="rId14"/>
  </p:sldIdLst>
  <p:sldSz cx="12192000" cy="6858000"/>
  <p:notesSz cx="12192000" cy="6858000"/>
  <p:embeddedFontLst>
    <p:embeddedFont>
      <p:font typeface="Calibri" panose="020F0502020204030204" pitchFamily="34" charset="0"/>
      <p:regular r:id="rId16"/>
      <p:bold r:id="rId17"/>
      <p:italic r:id="rId18"/>
      <p:boldItalic r:id="rId19"/>
    </p:embeddedFont>
    <p:embeddedFont>
      <p:font typeface="Arial Narrow" panose="020B0606020202030204" pitchFamily="34" charset="0"/>
      <p:regular r:id="rId20"/>
      <p:bold r:id="rId21"/>
      <p:italic r:id="rId22"/>
      <p:boldItalic r:id="rId23"/>
    </p:embeddedFont>
    <p:embeddedFont>
      <p:font typeface="Verdana" panose="020B0604030504040204" pitchFamily="34" charset="0"/>
      <p:regular r:id="rId24"/>
      <p:bold r:id="rId25"/>
      <p:italic r:id="rId26"/>
      <p:boldItalic r:id="rId27"/>
    </p:embeddedFont>
    <p:embeddedFont>
      <p:font typeface="Helvetica Neue" panose="020B0604020202020204" charset="0"/>
      <p:regular r:id="rId28"/>
      <p:bold r:id="rId29"/>
      <p:italic r:id="rId30"/>
      <p:boldItalic r:id="rId31"/>
    </p:embeddedFont>
    <p:embeddedFont>
      <p:font typeface="Arial Black" panose="020B0A04020102020204" pitchFamily="34" charset="0"/>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78" y="1170"/>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125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p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425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0241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1440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file:///P:\Mi%20unidad\OSPA\01.%20Tematicas\04.%20Incendios\01.%20Productos\postmodelo_icv\temporales\iorinoquia.jp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jpe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amazonia.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P:\Mi%20unidad\OSPA\01.%20Tematicas\04.%20Incendios\01.%20Productos\postmodelo_icv\temporales\red_icv.jpg" TargetMode="External"/><Relationship Id="rId3" Type="http://schemas.openxmlformats.org/officeDocument/2006/relationships/image" Target="../media/image10.jpg"/><Relationship Id="rId7" Type="http://schemas.openxmlformats.org/officeDocument/2006/relationships/image" Target="../media/image12.jpeg"/><Relationship Id="rId12" Type="http://schemas.openxmlformats.org/officeDocument/2006/relationships/image" Target="file:///P:\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P:\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P:\Mi%20unidad\OSPA\01.%20Tematicas\04.%20Incendios\01.%20Productos\postmodelo_icv\temporales\orange_icv.jpg" TargetMode="External"/><Relationship Id="rId4" Type="http://schemas.openxmlformats.org/officeDocument/2006/relationships/image" Target="file:///P:\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file:///P:\Mi%20unidad\OSPA\01.%20Tematicas\04.%20Incendios\01.%20Productos\postmodelo_icv\temporales\icarib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andin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pacifico.jpg" TargetMode="Externa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smtClean="0">
                <a:solidFill>
                  <a:schemeClr val="lt1"/>
                </a:solidFill>
                <a:latin typeface="Verdana"/>
                <a:ea typeface="Verdana"/>
                <a:cs typeface="Verdana"/>
                <a:sym typeface="Verdana"/>
              </a:rPr>
              <a:t>030</a:t>
            </a: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E1233F"/>
                </a:solidFill>
                <a:latin typeface="Verdana"/>
                <a:ea typeface="Verdana"/>
                <a:cs typeface="Verdana"/>
                <a:sym typeface="Verdana"/>
              </a:rPr>
              <a:t>PARA TOMAR ACCIÓN </a:t>
            </a:r>
            <a:r>
              <a:rPr lang="es-MX" sz="800" b="0" i="0" u="none" strike="noStrike" cap="none">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30 </a:t>
            </a:r>
            <a:r>
              <a:rPr lang="es-MX" sz="1100" b="1" i="0" u="none" strike="noStrike" cap="none" dirty="0">
                <a:solidFill>
                  <a:srgbClr val="800000"/>
                </a:solidFill>
                <a:latin typeface="Calibri"/>
                <a:ea typeface="Calibri"/>
                <a:cs typeface="Calibri"/>
                <a:sym typeface="Calibri"/>
              </a:rPr>
              <a:t>de enero de 2024 –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31</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enero 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199" name="Google Shape;199;p4"/>
          <p:cNvGraphicFramePr/>
          <p:nvPr>
            <p:extLst>
              <p:ext uri="{D42A27DB-BD31-4B8C-83A1-F6EECF244321}">
                <p14:modId xmlns:p14="http://schemas.microsoft.com/office/powerpoint/2010/main" val="2680997146"/>
              </p:ext>
            </p:extLst>
          </p:nvPr>
        </p:nvGraphicFramePr>
        <p:xfrm>
          <a:off x="5345167" y="1718598"/>
          <a:ext cx="6746475" cy="43774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xmlns="" val="20000"/>
                    </a:ext>
                  </a:extLst>
                </a:gridCol>
                <a:gridCol w="5915025">
                  <a:extLst>
                    <a:ext uri="{9D8B030D-6E8A-4147-A177-3AD203B41FA5}">
                      <a16:colId xmlns:a16="http://schemas.microsoft.com/office/drawing/2014/main" xmlns=""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xmlns="" val="10000"/>
                  </a:ext>
                </a:extLst>
              </a:tr>
              <a:tr h="15731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Arauquita, Cravo Norte, Fortul, Puerto Rondón, Saravena,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Aguazul, Chámeza, Hato Corozal, La Salina, Maní, Monterrey, Nunchía, Orocué, Paz De Ariporo, Pore, Recetor, Sabanalarga, San Luis De Palenque, Tauramena, Trinidad, Villanueva, Yopal.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Acacías, Castilla La Nueva, Cubarral, El Calvario, El Castillo, El Dorado, Fuente De Oro, Granada, Guamal, La Macarena, Lejanías, Mesetas, Puerto Lleras, Puerto López, Puerto Rico, San Juan De Arama, San Martín, Uribe, Villavicencio, Vistahermosa, Mapiripán.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Cumaribo,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1"/>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Barranca De Upía, Cabuyaro, Cumaral, Puerto Concordia, Restrepo, San Carlos De Guaroa, San Juanito.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2"/>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Támara.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Puerto Gaitán.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3"/>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197" cy="4860676"/>
          </a:xfrm>
          <a:prstGeom prst="rect">
            <a:avLst/>
          </a:prstGeom>
          <a:noFill/>
          <a:ln>
            <a:noFill/>
          </a:ln>
        </p:spPr>
      </p:pic>
      <p:pic>
        <p:nvPicPr>
          <p:cNvPr id="202" name="Google Shape;202;p4"/>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203" name="Google Shape;203;p4"/>
          <p:cNvPicPr preferRelativeResize="0"/>
          <p:nvPr/>
        </p:nvPicPr>
        <p:blipFill rotWithShape="1">
          <a:blip r:embed="rId6">
            <a:alphaModFix/>
          </a:blip>
          <a:srcRect/>
          <a:stretch/>
        </p:blipFill>
        <p:spPr>
          <a:xfrm>
            <a:off x="5481476" y="2681022"/>
            <a:ext cx="432854" cy="445047"/>
          </a:xfrm>
          <a:prstGeom prst="rect">
            <a:avLst/>
          </a:prstGeom>
          <a:noFill/>
          <a:ln>
            <a:noFill/>
          </a:ln>
        </p:spPr>
      </p:pic>
      <p:pic>
        <p:nvPicPr>
          <p:cNvPr id="204" name="Google Shape;204;p4"/>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492499" y="4150894"/>
            <a:ext cx="451143" cy="445047"/>
          </a:xfrm>
          <a:prstGeom prst="rect">
            <a:avLst/>
          </a:prstGeom>
          <a:noFill/>
          <a:ln>
            <a:noFill/>
          </a:ln>
        </p:spPr>
      </p:pic>
      <p:pic>
        <p:nvPicPr>
          <p:cNvPr id="206" name="Google Shape;206;p4"/>
          <p:cNvPicPr preferRelativeResize="0"/>
          <p:nvPr/>
        </p:nvPicPr>
        <p:blipFill rotWithShape="1">
          <a:blip r:embed="rId8">
            <a:alphaModFix/>
          </a:blip>
          <a:srcRect/>
          <a:stretch/>
        </p:blipFill>
        <p:spPr>
          <a:xfrm>
            <a:off x="5457130" y="5273477"/>
            <a:ext cx="457200" cy="4466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1" name="Google Shape;211;p5"/>
          <p:cNvGraphicFramePr/>
          <p:nvPr>
            <p:extLst>
              <p:ext uri="{D42A27DB-BD31-4B8C-83A1-F6EECF244321}">
                <p14:modId xmlns:p14="http://schemas.microsoft.com/office/powerpoint/2010/main" val="2923626175"/>
              </p:ext>
            </p:extLst>
          </p:nvPr>
        </p:nvGraphicFramePr>
        <p:xfrm>
          <a:off x="5419661" y="1480456"/>
          <a:ext cx="6300950" cy="4029675"/>
        </p:xfrm>
        <a:graphic>
          <a:graphicData uri="http://schemas.openxmlformats.org/drawingml/2006/table">
            <a:tbl>
              <a:tblPr>
                <a:noFill/>
                <a:tableStyleId>{7637F94A-DA9B-481A-AE38-6A32242EE391}</a:tableStyleId>
              </a:tblPr>
              <a:tblGrid>
                <a:gridCol w="839875">
                  <a:extLst>
                    <a:ext uri="{9D8B030D-6E8A-4147-A177-3AD203B41FA5}">
                      <a16:colId xmlns:a16="http://schemas.microsoft.com/office/drawing/2014/main" xmlns="" val="20000"/>
                    </a:ext>
                  </a:extLst>
                </a:gridCol>
                <a:gridCol w="5461075">
                  <a:extLst>
                    <a:ext uri="{9D8B030D-6E8A-4147-A177-3AD203B41FA5}">
                      <a16:colId xmlns:a16="http://schemas.microsoft.com/office/drawing/2014/main" xmlns="" val="20001"/>
                    </a:ext>
                  </a:extLst>
                </a:gridCol>
              </a:tblGrid>
              <a:tr h="7297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xmlns="" val="10000"/>
                  </a:ext>
                </a:extLst>
              </a:tr>
              <a:tr h="113367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Albania, Belén De Los Andaquíes, Cartagena Del Chairá, Curillo, El Doncello, El Paujíl, Florencia, La Montañita, Milán, Morelia, Puerto Rico, San José Del Fragua, San Vicente Del Caguán, Solano, Solita, Valparaíso.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GUAINÍA : Barrancominas, Cacahual, Inírida, Puerto Colombia.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GUAVIARE : Calamar, El Retorno, Miraflores, San José Del Guaviare.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PUTUMAYO : Puerto Asís, Puerto Guzmán, Puerto Leguízamo.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VAUPÉS : Carurú, Pacoa.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1"/>
                  </a:ext>
                </a:extLst>
              </a:tr>
              <a:tr h="887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AMAZONAS : </a:t>
                      </a:r>
                      <a:r>
                        <a:rPr lang="es-MX" sz="1000" b="0" i="0" u="none" strike="noStrike" cap="none" dirty="0" err="1" smtClean="0">
                          <a:solidFill>
                            <a:srgbClr val="000000"/>
                          </a:solidFill>
                          <a:latin typeface="Arial"/>
                          <a:ea typeface="Arial"/>
                          <a:cs typeface="Arial"/>
                          <a:sym typeface="Arial"/>
                        </a:rPr>
                        <a:t>Mirití</a:t>
                      </a:r>
                      <a:r>
                        <a:rPr lang="es-MX" sz="1000" b="0" i="0" u="none" strike="noStrike" cap="none" dirty="0" smtClean="0">
                          <a:solidFill>
                            <a:srgbClr val="000000"/>
                          </a:solidFill>
                          <a:latin typeface="Arial"/>
                          <a:ea typeface="Arial"/>
                          <a:cs typeface="Arial"/>
                          <a:sym typeface="Arial"/>
                        </a:rPr>
                        <a:t> - Paraná, Puerto Alegría, Puerto Santander.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GUAINÍA : Pana </a:t>
                      </a:r>
                      <a:r>
                        <a:rPr lang="es-MX" sz="1000" b="0" i="0" u="none" strike="noStrike" cap="none" dirty="0" err="1" smtClean="0">
                          <a:solidFill>
                            <a:srgbClr val="000000"/>
                          </a:solidFill>
                          <a:latin typeface="Arial"/>
                          <a:ea typeface="Arial"/>
                          <a:cs typeface="Arial"/>
                          <a:sym typeface="Arial"/>
                        </a:rPr>
                        <a:t>Pana</a:t>
                      </a:r>
                      <a:r>
                        <a:rPr lang="es-MX" sz="1000" b="0" i="0" u="none" strike="noStrike" cap="none" dirty="0" smtClean="0">
                          <a:solidFill>
                            <a:srgbClr val="000000"/>
                          </a:solidFill>
                          <a:latin typeface="Arial"/>
                          <a:ea typeface="Arial"/>
                          <a:cs typeface="Arial"/>
                          <a:sym typeface="Arial"/>
                        </a:rPr>
                        <a:t>, San Felipe.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PUTUMAYO : Orito, Puerto Caicedo, San Francisco, San Miguel, Valle Del </a:t>
                      </a:r>
                      <a:r>
                        <a:rPr lang="es-MX" sz="1000" b="0" i="0" u="none" strike="noStrike" cap="none" dirty="0" err="1" smtClean="0">
                          <a:solidFill>
                            <a:srgbClr val="000000"/>
                          </a:solidFill>
                          <a:latin typeface="Arial"/>
                          <a:ea typeface="Arial"/>
                          <a:cs typeface="Arial"/>
                          <a:sym typeface="Arial"/>
                        </a:rPr>
                        <a:t>Guamuez</a:t>
                      </a:r>
                      <a:r>
                        <a:rPr lang="es-MX" sz="1000" b="0" i="0" u="none" strike="noStrike" cap="none" dirty="0" smtClean="0">
                          <a:solidFill>
                            <a:srgbClr val="000000"/>
                          </a:solidFill>
                          <a:latin typeface="Arial"/>
                          <a:ea typeface="Arial"/>
                          <a:cs typeface="Arial"/>
                          <a:sym typeface="Arial"/>
                        </a:rPr>
                        <a:t>, </a:t>
                      </a:r>
                      <a:r>
                        <a:rPr lang="es-MX" sz="1000" b="0" i="0" u="none" strike="noStrike" cap="none" dirty="0" err="1" smtClean="0">
                          <a:solidFill>
                            <a:srgbClr val="000000"/>
                          </a:solidFill>
                          <a:latin typeface="Arial"/>
                          <a:ea typeface="Arial"/>
                          <a:cs typeface="Arial"/>
                          <a:sym typeface="Arial"/>
                        </a:rPr>
                        <a:t>Villagarzón</a:t>
                      </a:r>
                      <a:r>
                        <a:rPr lang="es-MX" sz="1000" b="0" i="0" u="none" strike="noStrike" cap="none" dirty="0" smtClean="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2"/>
                  </a:ext>
                </a:extLst>
              </a:tr>
              <a:tr h="1071375">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AMAZONAS : El Encanto, La Chorrera, La Victoria, Puerto Arica.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GUAINÍA : La Guadalupe, Morichal.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PUTUMAYO : Colón, Santiago, </a:t>
                      </a:r>
                      <a:r>
                        <a:rPr lang="es-MX" sz="1000" b="0" i="0" u="none" strike="noStrike" cap="none" dirty="0" err="1" smtClean="0">
                          <a:solidFill>
                            <a:srgbClr val="000000"/>
                          </a:solidFill>
                          <a:latin typeface="Arial"/>
                          <a:ea typeface="Arial"/>
                          <a:cs typeface="Arial"/>
                          <a:sym typeface="Arial"/>
                        </a:rPr>
                        <a:t>Sibundoy</a:t>
                      </a:r>
                      <a:r>
                        <a:rPr lang="es-MX"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VAUPÉS : Mitú, Papunahua.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3"/>
                  </a:ext>
                </a:extLst>
              </a:tr>
            </a:tbl>
          </a:graphicData>
        </a:graphic>
      </p:graphicFrame>
      <p:graphicFrame>
        <p:nvGraphicFramePr>
          <p:cNvPr id="212" name="Google Shape;212;p5"/>
          <p:cNvGraphicFramePr/>
          <p:nvPr/>
        </p:nvGraphicFramePr>
        <p:xfrm>
          <a:off x="12836461" y="5476214"/>
          <a:ext cx="6426275" cy="2509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xmlns="" val="20000"/>
                    </a:ext>
                  </a:extLst>
                </a:gridCol>
                <a:gridCol w="5577550">
                  <a:extLst>
                    <a:ext uri="{9D8B030D-6E8A-4147-A177-3AD203B41FA5}">
                      <a16:colId xmlns:a16="http://schemas.microsoft.com/office/drawing/2014/main" xmlns=""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xmlns=""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1"/>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AMAZONAS : La Chorrera.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CAQUETÁ : Solano, Valparaíso.</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GUAINÍA : Inírida.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GUAVIARE : Calamar, El Retorno, Miraflores, San José Del Guaviare.</a:t>
                      </a: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7" cy="4876795"/>
          </a:xfrm>
          <a:prstGeom prst="rect">
            <a:avLst/>
          </a:prstGeom>
          <a:noFill/>
          <a:ln>
            <a:noFill/>
          </a:ln>
        </p:spPr>
      </p:pic>
      <p:pic>
        <p:nvPicPr>
          <p:cNvPr id="215" name="Google Shape;215;p5" descr="Recurso 25.png"/>
          <p:cNvPicPr preferRelativeResize="0"/>
          <p:nvPr/>
        </p:nvPicPr>
        <p:blipFill rotWithShape="1">
          <a:blip r:embed="rId5">
            <a:alphaModFix/>
          </a:blip>
          <a:srcRect/>
          <a:stretch/>
        </p:blipFill>
        <p:spPr>
          <a:xfrm>
            <a:off x="5612013" y="2559823"/>
            <a:ext cx="432711" cy="446694"/>
          </a:xfrm>
          <a:prstGeom prst="rect">
            <a:avLst/>
          </a:prstGeom>
          <a:noFill/>
          <a:ln>
            <a:noFill/>
          </a:ln>
        </p:spPr>
      </p:pic>
      <p:pic>
        <p:nvPicPr>
          <p:cNvPr id="216" name="Google Shape;216;p5"/>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217" name="Google Shape;217;p5"/>
          <p:cNvPicPr preferRelativeResize="0"/>
          <p:nvPr/>
        </p:nvPicPr>
        <p:blipFill rotWithShape="1">
          <a:blip r:embed="rId7">
            <a:alphaModFix/>
          </a:blip>
          <a:srcRect/>
          <a:stretch/>
        </p:blipFill>
        <p:spPr>
          <a:xfrm>
            <a:off x="5649342" y="4754320"/>
            <a:ext cx="457200" cy="446694"/>
          </a:xfrm>
          <a:prstGeom prst="rect">
            <a:avLst/>
          </a:prstGeom>
          <a:noFill/>
          <a:ln>
            <a:noFill/>
          </a:ln>
        </p:spPr>
      </p:pic>
      <p:pic>
        <p:nvPicPr>
          <p:cNvPr id="218" name="Google Shape;218;p5"/>
          <p:cNvPicPr preferRelativeResize="0"/>
          <p:nvPr/>
        </p:nvPicPr>
        <p:blipFill rotWithShape="1">
          <a:blip r:embed="rId8">
            <a:alphaModFix/>
          </a:blip>
          <a:srcRect/>
          <a:stretch/>
        </p:blipFill>
        <p:spPr>
          <a:xfrm>
            <a:off x="5644857" y="3809997"/>
            <a:ext cx="451143" cy="4450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xmlns="" val="20000"/>
                    </a:ext>
                  </a:extLst>
                </a:gridCol>
                <a:gridCol w="3232950">
                  <a:extLst>
                    <a:ext uri="{9D8B030D-6E8A-4147-A177-3AD203B41FA5}">
                      <a16:colId xmlns:a16="http://schemas.microsoft.com/office/drawing/2014/main" xmlns=""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xmlns=""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xmlns=""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smtClean="0">
                <a:solidFill>
                  <a:srgbClr val="7F7F7F"/>
                </a:solidFill>
                <a:latin typeface="Verdana"/>
                <a:ea typeface="Verdana"/>
                <a:cs typeface="Verdana"/>
                <a:sym typeface="Verdana"/>
              </a:rPr>
              <a:t>Luis Alejandro Vanegas Guerrero </a:t>
            </a:r>
            <a:r>
              <a:rPr lang="es-MX" sz="1200" b="0" i="0" u="none" strike="noStrike" cap="none" dirty="0">
                <a:solidFill>
                  <a:srgbClr val="7F7F7F"/>
                </a:solidFill>
                <a:latin typeface="Verdana"/>
                <a:ea typeface="Verdana"/>
                <a:cs typeface="Verdana"/>
                <a:sym typeface="Verdana"/>
              </a:rPr>
              <a:t>(Incendios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a:solidFill>
                  <a:schemeClr val="dk1"/>
                </a:solidFill>
                <a:latin typeface="Arial"/>
                <a:ea typeface="Arial"/>
                <a:cs typeface="Arial"/>
                <a:sym typeface="Arial"/>
              </a:rPr>
              <a:t/>
            </a: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sectores de las regiones Caribe, Andina, Pacífico, Amazonia y Orinoquia.</a:t>
            </a:r>
            <a:endParaRPr sz="1800" b="0" i="0" u="none" strike="noStrike" cap="none">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extLst>
              <a:ext uri="{28A0092B-C50C-407E-A947-70E740481C1C}">
                <a14:useLocalDpi xmlns:a14="http://schemas.microsoft.com/office/drawing/2010/main" val="0"/>
              </a:ext>
            </a:extLst>
          </a:blip>
          <a:stretch>
            <a:fillRect/>
          </a:stretch>
        </p:blipFill>
        <p:spPr>
          <a:xfrm>
            <a:off x="8036648" y="1612694"/>
            <a:ext cx="3322737" cy="46988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30 </a:t>
            </a:r>
            <a:r>
              <a:rPr lang="es-MX" sz="1200" dirty="0"/>
              <a:t>de enero del 2024 | 12:00 HLC</a:t>
            </a:r>
            <a:endParaRPr sz="1200" dirty="0"/>
          </a:p>
        </p:txBody>
      </p:sp>
      <p:pic>
        <p:nvPicPr>
          <p:cNvPr id="125" name="Google Shape;125;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34505" y="1028702"/>
            <a:ext cx="3960227" cy="5600346"/>
          </a:xfrm>
          <a:prstGeom prst="rect">
            <a:avLst/>
          </a:prstGeom>
          <a:noFill/>
          <a:ln>
            <a:noFill/>
          </a:ln>
        </p:spPr>
      </p:pic>
      <p:pic>
        <p:nvPicPr>
          <p:cNvPr id="126" name="Google Shape;126;p17"/>
          <p:cNvPicPr preferRelativeResize="0"/>
          <p:nvPr/>
        </p:nvPicPr>
        <p:blipFill>
          <a:blip r:embed="rId5" r:link="rId6">
            <a:extLst>
              <a:ext uri="{28A0092B-C50C-407E-A947-70E740481C1C}">
                <a14:useLocalDpi xmlns:a14="http://schemas.microsoft.com/office/drawing/2010/main" val="0"/>
              </a:ext>
            </a:extLst>
          </a:blip>
          <a:stretch>
            <a:fillRect/>
          </a:stretch>
        </p:blipFill>
        <p:spPr>
          <a:xfrm>
            <a:off x="4219175" y="2601533"/>
            <a:ext cx="1979615" cy="2154850"/>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extLst>
              <a:ext uri="{28A0092B-C50C-407E-A947-70E740481C1C}">
                <a14:useLocalDpi xmlns:a14="http://schemas.microsoft.com/office/drawing/2010/main" val="0"/>
              </a:ext>
            </a:extLst>
          </a:blip>
          <a:stretch>
            <a:fillRect/>
          </a:stretch>
        </p:blipFill>
        <p:spPr>
          <a:xfrm>
            <a:off x="6295697" y="1221188"/>
            <a:ext cx="1939616" cy="5126246"/>
          </a:xfrm>
          <a:prstGeom prst="rect">
            <a:avLst/>
          </a:prstGeom>
          <a:noFill/>
          <a:ln>
            <a:noFill/>
          </a:ln>
        </p:spPr>
      </p:pic>
      <p:pic>
        <p:nvPicPr>
          <p:cNvPr id="128" name="Google Shape;128;p17"/>
          <p:cNvPicPr preferRelativeResize="0"/>
          <p:nvPr/>
        </p:nvPicPr>
        <p:blipFill>
          <a:blip r:embed="rId9" r:link="rId10">
            <a:extLst>
              <a:ext uri="{28A0092B-C50C-407E-A947-70E740481C1C}">
                <a14:useLocalDpi xmlns:a14="http://schemas.microsoft.com/office/drawing/2010/main" val="0"/>
              </a:ext>
            </a:extLst>
          </a:blip>
          <a:stretch>
            <a:fillRect/>
          </a:stretch>
        </p:blipFill>
        <p:spPr>
          <a:xfrm>
            <a:off x="8332220" y="1247929"/>
            <a:ext cx="1740647" cy="3436065"/>
          </a:xfrm>
          <a:prstGeom prst="rect">
            <a:avLst/>
          </a:prstGeom>
          <a:noFill/>
          <a:ln>
            <a:noFill/>
          </a:ln>
        </p:spPr>
      </p:pic>
      <p:pic>
        <p:nvPicPr>
          <p:cNvPr id="129"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10319591" y="1146175"/>
            <a:ext cx="1594334" cy="37927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134" name="Google Shape;134;p24"/>
          <p:cNvGraphicFramePr/>
          <p:nvPr>
            <p:extLst>
              <p:ext uri="{D42A27DB-BD31-4B8C-83A1-F6EECF244321}">
                <p14:modId xmlns:p14="http://schemas.microsoft.com/office/powerpoint/2010/main" val="465281522"/>
              </p:ext>
            </p:extLst>
          </p:nvPr>
        </p:nvGraphicFramePr>
        <p:xfrm>
          <a:off x="4757630" y="1146174"/>
          <a:ext cx="7066075" cy="4340225"/>
        </p:xfrm>
        <a:graphic>
          <a:graphicData uri="http://schemas.openxmlformats.org/drawingml/2006/table">
            <a:tbl>
              <a:tblPr>
                <a:noFill/>
                <a:tableStyleId>{7637F94A-DA9B-481A-AE38-6A32242EE391}</a:tableStyleId>
              </a:tblPr>
              <a:tblGrid>
                <a:gridCol w="1086750">
                  <a:extLst>
                    <a:ext uri="{9D8B030D-6E8A-4147-A177-3AD203B41FA5}">
                      <a16:colId xmlns:a16="http://schemas.microsoft.com/office/drawing/2014/main" xmlns="" val="20000"/>
                    </a:ext>
                  </a:extLst>
                </a:gridCol>
                <a:gridCol w="5979325">
                  <a:extLst>
                    <a:ext uri="{9D8B030D-6E8A-4147-A177-3AD203B41FA5}">
                      <a16:colId xmlns:a16="http://schemas.microsoft.com/office/drawing/2014/main" xmlns="" val="20001"/>
                    </a:ext>
                  </a:extLst>
                </a:gridCol>
              </a:tblGrid>
              <a:tr h="6376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xmlns="" val="10000"/>
                  </a:ext>
                </a:extLst>
              </a:tr>
              <a:tr h="37026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Achí, Altos Del Rosario, Arenal, Arroyohondo, Barranco De Loba, Calamar, Cantagallo, </a:t>
                      </a:r>
                      <a:r>
                        <a:rPr lang="es-MX" sz="1000" b="0" i="0" u="none" strike="noStrike" cap="none" dirty="0" err="1" smtClean="0">
                          <a:solidFill>
                            <a:srgbClr val="000000"/>
                          </a:solidFill>
                          <a:latin typeface="Arial"/>
                          <a:ea typeface="Arial"/>
                          <a:cs typeface="Arial"/>
                          <a:sym typeface="Arial"/>
                        </a:rPr>
                        <a:t>Cicuco</a:t>
                      </a:r>
                      <a:r>
                        <a:rPr lang="es-MX" sz="1000" b="0" i="0" u="none" strike="noStrike" cap="none" dirty="0" smtClean="0">
                          <a:solidFill>
                            <a:srgbClr val="000000"/>
                          </a:solidFill>
                          <a:latin typeface="Arial"/>
                          <a:ea typeface="Arial"/>
                          <a:cs typeface="Arial"/>
                          <a:sym typeface="Arial"/>
                        </a:rPr>
                        <a:t>, Córdoba, El Carmen De Bolívar, El Guamo, El Peñón, Hatillo De Loba, Magangué, Mahates, Margarita, María La Baja, Montecristo, Morales, Norosí, Pinillos, Regidor, Río Viejo, San Fernando, San Jacinto, San Jacinto Del Cauca, San Juan Nepomuceno, San Martín De Loba, San Pablo, Santa Cruz De </a:t>
                      </a:r>
                      <a:r>
                        <a:rPr lang="es-MX" sz="1000" b="0" i="0" u="none" strike="noStrike" cap="none" dirty="0" err="1" smtClean="0">
                          <a:solidFill>
                            <a:srgbClr val="000000"/>
                          </a:solidFill>
                          <a:latin typeface="Arial"/>
                          <a:ea typeface="Arial"/>
                          <a:cs typeface="Arial"/>
                          <a:sym typeface="Arial"/>
                        </a:rPr>
                        <a:t>Mompox</a:t>
                      </a:r>
                      <a:r>
                        <a:rPr lang="es-MX" sz="1000" b="0" i="0" u="none" strike="noStrike" cap="none" dirty="0" smtClean="0">
                          <a:solidFill>
                            <a:srgbClr val="000000"/>
                          </a:solidFill>
                          <a:latin typeface="Arial"/>
                          <a:ea typeface="Arial"/>
                          <a:cs typeface="Arial"/>
                          <a:sym typeface="Arial"/>
                        </a:rPr>
                        <a:t>, Santa Rosa Del Sur, Simití, Tiquisio, Zambrano, Arjona.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Aguachica, Agustín Codazzi, Astrea, Becerril, Bosconia, Chimichagua, Chiriguaná, Curumaní, El Copey, El Paso, Gamarra, La Gloria, La Jagua De Ibirico, La Paz, Manaure Balcón Del Cesar, Pailitas, Pelaya, Pueblo Bello, Río De Oro, San Alberto, San Diego, San Martín, Tamalameque, Valledupar.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Ciénaga De Oro, Montelíbano, Planeta Rica, Puerto Libertador, Sahagún, San Andrés De Sotavento, San Carlos, San José De </a:t>
                      </a:r>
                      <a:r>
                        <a:rPr lang="es-MX" sz="1000" b="0" i="0" u="none" strike="noStrike" cap="none" dirty="0" err="1" smtClean="0">
                          <a:solidFill>
                            <a:srgbClr val="000000"/>
                          </a:solidFill>
                          <a:latin typeface="Arial"/>
                          <a:ea typeface="Arial"/>
                          <a:cs typeface="Arial"/>
                          <a:sym typeface="Arial"/>
                        </a:rPr>
                        <a:t>Uré</a:t>
                      </a:r>
                      <a:r>
                        <a:rPr lang="es-MX" sz="1000" b="0" i="0" u="none" strike="noStrike" cap="none" dirty="0" smtClean="0">
                          <a:solidFill>
                            <a:srgbClr val="000000"/>
                          </a:solidFill>
                          <a:latin typeface="Arial"/>
                          <a:ea typeface="Arial"/>
                          <a:cs typeface="Arial"/>
                          <a:sym typeface="Arial"/>
                        </a:rPr>
                        <a:t>, Tierralta, </a:t>
                      </a:r>
                      <a:r>
                        <a:rPr lang="es-MX" sz="1000" b="0" i="0" u="none" strike="noStrike" cap="none" dirty="0" err="1" smtClean="0">
                          <a:solidFill>
                            <a:srgbClr val="000000"/>
                          </a:solidFill>
                          <a:latin typeface="Arial"/>
                          <a:ea typeface="Arial"/>
                          <a:cs typeface="Arial"/>
                          <a:sym typeface="Arial"/>
                        </a:rPr>
                        <a:t>Tuchín</a:t>
                      </a:r>
                      <a:r>
                        <a:rPr lang="es-MX"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Barrancas, Dibulla, Distracción,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Algarrobo, Aracataca, Ariguaní, Cerro De San Antonio, Chivolo, Ciénaga, Concordia, El Banco, El Piñón, Fundación, Guamal, Nueva Granada, Pedraza, Pijiño Del Carmen, Pivijay, Plato, Sabanas De San Ángel, San Sebastián De Buenavista, San Zenón, Santa Ana, Santa Bárbara De Pinto, Santa Marta, Tenerife, Zapayán.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Buenavista, Caimito, Chalán, Colosó, Corozal, El Roble, Galeras, Guaranda, Los Palmitos, Majagual, Morroa, Ovejas, Sampués, San Benito Abad, San José De Toluviejo, San Juan De Betulia, San Luis De Sincé, San Onofre, San Pedro, Sincelejo.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37" cy="475785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5041440" y="3283782"/>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graphicFrame>
        <p:nvGraphicFramePr>
          <p:cNvPr id="8" name="Google Shape;186;p59"/>
          <p:cNvGraphicFramePr/>
          <p:nvPr>
            <p:extLst>
              <p:ext uri="{D42A27DB-BD31-4B8C-83A1-F6EECF244321}">
                <p14:modId xmlns:p14="http://schemas.microsoft.com/office/powerpoint/2010/main" val="3498533609"/>
              </p:ext>
            </p:extLst>
          </p:nvPr>
        </p:nvGraphicFramePr>
        <p:xfrm>
          <a:off x="4923118" y="2346830"/>
          <a:ext cx="6746475" cy="30380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xmlns="" val="20000"/>
                    </a:ext>
                  </a:extLst>
                </a:gridCol>
                <a:gridCol w="5915025">
                  <a:extLst>
                    <a:ext uri="{9D8B030D-6E8A-4147-A177-3AD203B41FA5}">
                      <a16:colId xmlns:a16="http://schemas.microsoft.com/office/drawing/2014/main" xmlns=""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xmlns=""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ATLÁNTICO : Candelaria, Luruaco, Repelón.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Santa Catalina, Soplaviento, </a:t>
                      </a:r>
                      <a:r>
                        <a:rPr lang="es-MX" sz="1000" b="0" i="0" u="none" strike="noStrike" cap="none" dirty="0" err="1" smtClean="0">
                          <a:solidFill>
                            <a:srgbClr val="000000"/>
                          </a:solidFill>
                          <a:latin typeface="Arial"/>
                          <a:ea typeface="Arial"/>
                          <a:cs typeface="Arial"/>
                          <a:sym typeface="Arial"/>
                        </a:rPr>
                        <a:t>Talaigua</a:t>
                      </a:r>
                      <a:r>
                        <a:rPr lang="es-MX" sz="1000" b="0" i="0" u="none" strike="noStrike" cap="none" dirty="0" smtClean="0">
                          <a:solidFill>
                            <a:srgbClr val="000000"/>
                          </a:solidFill>
                          <a:latin typeface="Arial"/>
                          <a:ea typeface="Arial"/>
                          <a:cs typeface="Arial"/>
                          <a:sym typeface="Arial"/>
                        </a:rPr>
                        <a:t> Nuevo.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González.</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Ayapel, Buenavista, Cereté, Chimá, Chinú, Cotorra, La Apartada, Montería, Pueblo Nuevo.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Hatonuevo, Uribia.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Salamina, Zona Bananera.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La Unión, Palmito, San Marcos, Santiago De Tolú, Sucre.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ATLÁNTICO : Campo De La Cruz, Manatí, Ponedera, Suan, Tubará.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Canalete, Lorica, San Bernardo Del Viento, Valencia.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Manaure.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sp>
        <p:nvSpPr>
          <p:cNvPr id="144" name="Google Shape;144;p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45" name="Google Shape;145;p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37" cy="4757858"/>
          </a:xfrm>
          <a:prstGeom prst="rect">
            <a:avLst/>
          </a:prstGeom>
          <a:noFill/>
          <a:ln>
            <a:noFill/>
          </a:ln>
        </p:spPr>
      </p:pic>
      <p:pic>
        <p:nvPicPr>
          <p:cNvPr id="146" name="Google Shape;146;p1"/>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147" name="Google Shape;147;p1"/>
          <p:cNvPicPr preferRelativeResize="0"/>
          <p:nvPr/>
        </p:nvPicPr>
        <p:blipFill rotWithShape="1">
          <a:blip r:embed="rId6">
            <a:alphaModFix/>
          </a:blip>
          <a:srcRect/>
          <a:stretch/>
        </p:blipFill>
        <p:spPr>
          <a:xfrm>
            <a:off x="5125848" y="4601120"/>
            <a:ext cx="457200" cy="446694"/>
          </a:xfrm>
          <a:prstGeom prst="rect">
            <a:avLst/>
          </a:prstGeom>
          <a:noFill/>
          <a:ln>
            <a:noFill/>
          </a:ln>
        </p:spPr>
      </p:pic>
      <p:pic>
        <p:nvPicPr>
          <p:cNvPr id="148" name="Google Shape;148;p1"/>
          <p:cNvPicPr preferRelativeResize="0"/>
          <p:nvPr/>
        </p:nvPicPr>
        <p:blipFill rotWithShape="1">
          <a:blip r:embed="rId7">
            <a:alphaModFix/>
          </a:blip>
          <a:srcRect/>
          <a:stretch/>
        </p:blipFill>
        <p:spPr>
          <a:xfrm>
            <a:off x="5131905" y="3251452"/>
            <a:ext cx="451143" cy="4450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3" name="Google Shape;153;p58"/>
          <p:cNvGraphicFramePr/>
          <p:nvPr>
            <p:extLst>
              <p:ext uri="{D42A27DB-BD31-4B8C-83A1-F6EECF244321}">
                <p14:modId xmlns:p14="http://schemas.microsoft.com/office/powerpoint/2010/main" val="511659285"/>
              </p:ext>
            </p:extLst>
          </p:nvPr>
        </p:nvGraphicFramePr>
        <p:xfrm>
          <a:off x="3846785" y="1279417"/>
          <a:ext cx="8339025" cy="5251575"/>
        </p:xfrm>
        <a:graphic>
          <a:graphicData uri="http://schemas.openxmlformats.org/drawingml/2006/table">
            <a:tbl>
              <a:tblPr>
                <a:noFill/>
                <a:tableStyleId>{7637F94A-DA9B-481A-AE38-6A32242EE391}</a:tableStyleId>
              </a:tblPr>
              <a:tblGrid>
                <a:gridCol w="953825">
                  <a:extLst>
                    <a:ext uri="{9D8B030D-6E8A-4147-A177-3AD203B41FA5}">
                      <a16:colId xmlns:a16="http://schemas.microsoft.com/office/drawing/2014/main" xmlns="" val="20000"/>
                    </a:ext>
                  </a:extLst>
                </a:gridCol>
                <a:gridCol w="7385200">
                  <a:extLst>
                    <a:ext uri="{9D8B030D-6E8A-4147-A177-3AD203B41FA5}">
                      <a16:colId xmlns:a16="http://schemas.microsoft.com/office/drawing/2014/main" xmlns="" val="20001"/>
                    </a:ext>
                  </a:extLst>
                </a:gridCol>
              </a:tblGrid>
              <a:tr h="3707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xmlns="" val="10000"/>
                  </a:ext>
                </a:extLst>
              </a:tr>
              <a:tr h="482487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Amalfi, Anorí, Cáceres, El Bagre, Ituango, Maceo, Nechí, Puerto Berrío, Remedios, Segovia, Tarazá, Yolombó, Yondó, Zaragoza, Caucasia.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Aquitania, Belén, Betéitiva, Boavita, Campohermoso, Cerinza, Chiscas, Chita, Chíquiza, Corrales, Cubará, El Cocuy, El Espino, Floresta, Guacamayas, Güicán De La Sierra, La Uvita, Labranzagrande, Miraflores, Mongua, Monguí, Nobsa, Paipa, Pajarito, Panqueba, Paya, Pesca, Páez, Rondón, San Luis De Gaceno, San Mateo, Santa Rosa De Viterbo, Soatá, Sogamoso, Sora, Susacón, Sutamarchán, Sáchica, Tibasosa, Toca, Tota, Tuta, Tópaga, Villa De Leyva.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Arbeláez, Cabrera, Chipaque, Choachí, Cáqueza, El Colegio, Fosca, Fusagasugá, Fómeque, Granada, Guayabetal, Gutiérrez, Jerusalén, La Calera, La Mesa, Pandi, Pasca, Quetame, San Antonio Del Tequendama, San Bernardo, Sibaté, Silvania, Soacha, Tena, Tibacuy, Ubaque, Une, Venecia, Viotá, Sopó.</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Acevedo, Agrado, Aipe, Algeciras, Altamira, Baraya, Campoalegre, Colombia, Elías, Garzón, Gigante, Guadalupe, Hobo, Isnos, La Argentina, La Plata, Neiva, Nátaga, Oporapa, Paicol, Palermo, Palestina, Pital, Pitalito, Rivera, Saladoblanco, San Agustín, Santa María, Suaza, Tarqui, Tello, Teruel, Tesalia, Timaná, Villavieja, Yaguará, Íquira.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Arboledas, Bochalema, Bucarasica, Chinácota, Chitagá, Convención, Cucutilla, Cáchira, Durania, El Carmen, El Tarra, El Zulia, Gramalote, Hacarí, Herrán, La Esperanza, La Playa, Labateca, Los Patios, Lourdes, Ocaña, Pamplona, Pamplonita, Ragonvalia, Salazar, San Calixto, San Cayetano, San José De Cúcuta, Santiago, Sardinata, Silos, Teorama, Tibú, Toledo, Villa Caro, Villa Del Rosario, Ábrego.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Armenia, Buenavista, Calarcá, Córdoba, La Tebaida, Montenegro, Pijao, Quimbaya.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Carcasí, Cerrito, Cimitarra, Concepción, El Playón, Enciso, Guaca, Macaravita, Puerto Wilches, Rionegro, Sabana De Torres, San Miguel, Aguada.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Alpujarra, Alvarado, Armero, Ataco, Cajamarca, Carmen De Apicalá, Chaparral, Coello, Coyaima, Cunday, Dolores, Espinal, Flandes, Guamo, Ibagué, Icononzo, Melgar, Natagaima, Ortega, Piedras, Planadas, Prado, Purificación, Roncesvalles, Rovira, Saldaña, San Antonio, San Luis, Suárez, Valle De San Juan, Villarrica, Honda.</a:t>
                      </a:r>
                      <a:endParaRPr dirty="0"/>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xmlns="" val="20000"/>
                    </a:ext>
                  </a:extLst>
                </a:gridCol>
                <a:gridCol w="5577550">
                  <a:extLst>
                    <a:ext uri="{9D8B030D-6E8A-4147-A177-3AD203B41FA5}">
                      <a16:colId xmlns:a16="http://schemas.microsoft.com/office/drawing/2014/main" xmlns=""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xmlns=""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sp>
        <p:nvSpPr>
          <p:cNvPr id="155" name="Google Shape;155;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7"/>
            <a:ext cx="3449775" cy="4878490"/>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159" name="Google Shape;159;p58"/>
          <p:cNvPicPr preferRelativeResize="0"/>
          <p:nvPr/>
        </p:nvPicPr>
        <p:blipFill rotWithShape="1">
          <a:blip r:embed="rId7">
            <a:alphaModFix/>
          </a:blip>
          <a:srcRect/>
          <a:stretch/>
        </p:blipFill>
        <p:spPr>
          <a:xfrm>
            <a:off x="4110717" y="3754520"/>
            <a:ext cx="432854" cy="4450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3645404"/>
              </p:ext>
            </p:extLst>
          </p:nvPr>
        </p:nvGraphicFramePr>
        <p:xfrm>
          <a:off x="4601949" y="1522047"/>
          <a:ext cx="6746475" cy="46634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xmlns="" val="20000"/>
                    </a:ext>
                  </a:extLst>
                </a:gridCol>
                <a:gridCol w="5915025">
                  <a:extLst>
                    <a:ext uri="{9D8B030D-6E8A-4147-A177-3AD203B41FA5}">
                      <a16:colId xmlns:a16="http://schemas.microsoft.com/office/drawing/2014/main" xmlns=""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xmlns=""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Anzá, Betulia, Buriticá, Caicedo, Caracolí, </a:t>
                      </a:r>
                      <a:r>
                        <a:rPr lang="es-MX" sz="1000" b="0" i="0" u="none" strike="noStrike" cap="none" dirty="0" err="1" smtClean="0">
                          <a:solidFill>
                            <a:srgbClr val="000000"/>
                          </a:solidFill>
                          <a:latin typeface="Arial"/>
                          <a:ea typeface="Arial"/>
                          <a:cs typeface="Arial"/>
                          <a:sym typeface="Arial"/>
                        </a:rPr>
                        <a:t>Carepa</a:t>
                      </a:r>
                      <a:r>
                        <a:rPr lang="es-MX" sz="1000" b="0" i="0" u="none" strike="noStrike" cap="none" dirty="0" smtClean="0">
                          <a:solidFill>
                            <a:srgbClr val="000000"/>
                          </a:solidFill>
                          <a:latin typeface="Arial"/>
                          <a:ea typeface="Arial"/>
                          <a:cs typeface="Arial"/>
                          <a:sym typeface="Arial"/>
                        </a:rPr>
                        <a:t>, Cañasgordas, </a:t>
                      </a:r>
                      <a:r>
                        <a:rPr lang="es-MX" sz="1000" b="0" i="0" u="none" strike="noStrike" cap="none" dirty="0" err="1" smtClean="0">
                          <a:solidFill>
                            <a:srgbClr val="000000"/>
                          </a:solidFill>
                          <a:latin typeface="Arial"/>
                          <a:ea typeface="Arial"/>
                          <a:cs typeface="Arial"/>
                          <a:sym typeface="Arial"/>
                        </a:rPr>
                        <a:t>Chigorodó</a:t>
                      </a:r>
                      <a:r>
                        <a:rPr lang="es-MX" sz="1000" b="0" i="0" u="none" strike="noStrike" cap="none" dirty="0" smtClean="0">
                          <a:solidFill>
                            <a:srgbClr val="000000"/>
                          </a:solidFill>
                          <a:latin typeface="Arial"/>
                          <a:ea typeface="Arial"/>
                          <a:cs typeface="Arial"/>
                          <a:sym typeface="Arial"/>
                        </a:rPr>
                        <a:t>, Cisneros, Ciudad Bolívar, Ebéjico, Fredonia, Giraldo, Hispania, Jericó, La Pintada, Liborina, Marinilla, </a:t>
                      </a:r>
                      <a:r>
                        <a:rPr lang="es-MX" sz="1000" b="0" i="0" u="none" strike="noStrike" cap="none" dirty="0" err="1" smtClean="0">
                          <a:solidFill>
                            <a:srgbClr val="000000"/>
                          </a:solidFill>
                          <a:latin typeface="Arial"/>
                          <a:ea typeface="Arial"/>
                          <a:cs typeface="Arial"/>
                          <a:sym typeface="Arial"/>
                        </a:rPr>
                        <a:t>Mutatá</a:t>
                      </a:r>
                      <a:r>
                        <a:rPr lang="es-MX" sz="1000" b="0" i="0" u="none" strike="noStrike" cap="none" dirty="0" smtClean="0">
                          <a:solidFill>
                            <a:srgbClr val="000000"/>
                          </a:solidFill>
                          <a:latin typeface="Arial"/>
                          <a:ea typeface="Arial"/>
                          <a:cs typeface="Arial"/>
                          <a:sym typeface="Arial"/>
                        </a:rPr>
                        <a:t>, </a:t>
                      </a:r>
                      <a:r>
                        <a:rPr lang="es-MX" sz="1000" b="0" i="0" u="none" strike="noStrike" cap="none" dirty="0" err="1" smtClean="0">
                          <a:solidFill>
                            <a:srgbClr val="000000"/>
                          </a:solidFill>
                          <a:latin typeface="Arial"/>
                          <a:ea typeface="Arial"/>
                          <a:cs typeface="Arial"/>
                          <a:sym typeface="Arial"/>
                        </a:rPr>
                        <a:t>Necoclí</a:t>
                      </a:r>
                      <a:r>
                        <a:rPr lang="es-MX" sz="1000" b="0" i="0" u="none" strike="noStrike" cap="none" dirty="0" smtClean="0">
                          <a:solidFill>
                            <a:srgbClr val="000000"/>
                          </a:solidFill>
                          <a:latin typeface="Arial"/>
                          <a:ea typeface="Arial"/>
                          <a:cs typeface="Arial"/>
                          <a:sym typeface="Arial"/>
                        </a:rPr>
                        <a:t>, Olaya, Puerto </a:t>
                      </a:r>
                      <a:r>
                        <a:rPr lang="es-MX" sz="1000" b="0" i="0" u="none" strike="noStrike" cap="none" dirty="0" err="1" smtClean="0">
                          <a:solidFill>
                            <a:srgbClr val="000000"/>
                          </a:solidFill>
                          <a:latin typeface="Arial"/>
                          <a:ea typeface="Arial"/>
                          <a:cs typeface="Arial"/>
                          <a:sym typeface="Arial"/>
                        </a:rPr>
                        <a:t>Nare</a:t>
                      </a:r>
                      <a:r>
                        <a:rPr lang="es-MX" sz="1000" b="0" i="0" u="none" strike="noStrike" cap="none" dirty="0" smtClean="0">
                          <a:solidFill>
                            <a:srgbClr val="000000"/>
                          </a:solidFill>
                          <a:latin typeface="Arial"/>
                          <a:ea typeface="Arial"/>
                          <a:cs typeface="Arial"/>
                          <a:sym typeface="Arial"/>
                        </a:rPr>
                        <a:t>, Puerto Triunfo, Sabanalarga, Salgar, San Andrés De Cuerquía, San Carlos, San Jerónimo, San José De La Montaña, San Pedro De Urabá, Santa Fé De Antioquia, Santa Rosa De Osos, Sopetrán, Tarso, Támesis, Urrao, Valdivia, Valparaíso, Vegachí, Venecia, Yalí, Yarumal.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Almeida, Arcabuco, Berbeo, Chinavita, Chitaraque, Chivatá, Chivor, Ciénega, Covarachía, Cucaita, Cuítiva, Cómbita, Duitama, Firavitoba, Gachantivá, Garagoa, Guateque, Guayatá, Iza, Jericó, La Capilla, Moniquirá, Motavita, Nuevo Colón, Pachavita, Puerto Boyacá, Ramiriquí, Samacá, San Eduardo, Santa María, Santa Sofía, Siachoque, Somondoco, Sotaquirá, Sutatenza, Tenza, Tibaná, Tipacoque, Togüí, Turmequé, Ventaquemada, Viracachá, Zetaquira, Úmbita.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Agua De Dios, Anapoima, Apulo, Bojacá, Chocontá, Cucunubá, Gachalá, Gachancipá, Gachetá, Gama, Guasca, Guatavita, Junín, Machetá, Madrid, Manta, Medina, Mosquera, Nilo, Paratebueno, Sesquilé, Suesca, Tibirita, Tocaima, Ubalá, Villapinzón.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Mutiscua.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Génova.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RISARALDA : Balboa, Pereira.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Aratoca, Barichara, Barrancabermeja, Betulia, Bolívar, Bucaramanga, Cabrera, California, Capitanejo, Cepitá, Charta, Chima, Confines, Curití, El Carmen De Chucurí, El Guacamayo, Floridablanca, Galán, Gámbita, Hato, Jordán, La Paz, Landázuri, Lebrija, Los Santos, Matanza, Mogotes, Molagavita, Málaga, Onzaga, Palmar, Palmas Del Socorro, Piedecuesta, Pinchote, Puerto Parra, Páramo, San Andrés, San Gil, San Joaquín, San José De Miranda, San Vicente De Chucurí, Santa Bárbara, Santa Helena Del Opón, Simacota, Socorro, Suratá, Tona, Valle De San José, Vetas, Villanueva, Vélez, Zapatoca.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Anzoátegui, Rioblanco.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graphicFrame>
        <p:nvGraphicFramePr>
          <p:cNvPr id="176" name="Google Shape;176;p3"/>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xmlns="" val="20000"/>
                    </a:ext>
                  </a:extLst>
                </a:gridCol>
                <a:gridCol w="5577550">
                  <a:extLst>
                    <a:ext uri="{9D8B030D-6E8A-4147-A177-3AD203B41FA5}">
                      <a16:colId xmlns:a16="http://schemas.microsoft.com/office/drawing/2014/main" xmlns=""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xmlns=""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sp>
        <p:nvSpPr>
          <p:cNvPr id="177" name="Google Shape;177;p3"/>
          <p:cNvSpPr txBox="1">
            <a:spLocks noGrp="1"/>
          </p:cNvSpPr>
          <p:nvPr>
            <p:ph type="body" idx="2"/>
          </p:nvPr>
        </p:nvSpPr>
        <p:spPr>
          <a:xfrm>
            <a:off x="3741738"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78" name="Google Shape;178;p3"/>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176525"/>
            <a:ext cx="3859111" cy="5457352"/>
          </a:xfrm>
          <a:prstGeom prst="rect">
            <a:avLst/>
          </a:prstGeom>
          <a:noFill/>
          <a:ln>
            <a:noFill/>
          </a:ln>
        </p:spPr>
      </p:pic>
      <p:pic>
        <p:nvPicPr>
          <p:cNvPr id="179" name="Google Shape;179;p3"/>
          <p:cNvPicPr preferRelativeResize="0"/>
          <p:nvPr/>
        </p:nvPicPr>
        <p:blipFill rotWithShape="1">
          <a:blip r:embed="rId5">
            <a:alphaModFix/>
          </a:blip>
          <a:srcRect/>
          <a:stretch/>
        </p:blipFill>
        <p:spPr>
          <a:xfrm>
            <a:off x="4757071" y="3513360"/>
            <a:ext cx="451143" cy="445047"/>
          </a:xfrm>
          <a:prstGeom prst="rect">
            <a:avLst/>
          </a:prstGeom>
          <a:noFill/>
          <a:ln>
            <a:noFill/>
          </a:ln>
        </p:spPr>
      </p:pic>
      <p:pic>
        <p:nvPicPr>
          <p:cNvPr id="181" name="Google Shape;181;p3"/>
          <p:cNvPicPr preferRelativeResize="0"/>
          <p:nvPr/>
        </p:nvPicPr>
        <p:blipFill rotWithShape="1">
          <a:blip r:embed="rId6">
            <a:alphaModFix/>
          </a:blip>
          <a:srcRect/>
          <a:stretch/>
        </p:blipFill>
        <p:spPr>
          <a:xfrm>
            <a:off x="12858784" y="3332500"/>
            <a:ext cx="432854" cy="44504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562823371"/>
              </p:ext>
            </p:extLst>
          </p:nvPr>
        </p:nvGraphicFramePr>
        <p:xfrm>
          <a:off x="4584019" y="2259301"/>
          <a:ext cx="6746475" cy="40538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xmlns="" val="20000"/>
                    </a:ext>
                  </a:extLst>
                </a:gridCol>
                <a:gridCol w="5915025">
                  <a:extLst>
                    <a:ext uri="{9D8B030D-6E8A-4147-A177-3AD203B41FA5}">
                      <a16:colId xmlns:a16="http://schemas.microsoft.com/office/drawing/2014/main" xmlns=""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xmlns=""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Andes, Apartadó, Armenia, Bello, Betania, Briceño, Campamento, Caramanta, Concepción, Copacabana, Donmatías, Entrerríos, Girardota, Guarne, </a:t>
                      </a:r>
                      <a:r>
                        <a:rPr lang="es-MX" sz="1000" b="0" i="0" u="none" strike="noStrike" cap="none" dirty="0" err="1" smtClean="0">
                          <a:solidFill>
                            <a:srgbClr val="000000"/>
                          </a:solidFill>
                          <a:latin typeface="Arial"/>
                          <a:ea typeface="Arial"/>
                          <a:cs typeface="Arial"/>
                          <a:sym typeface="Arial"/>
                        </a:rPr>
                        <a:t>Guatapé</a:t>
                      </a:r>
                      <a:r>
                        <a:rPr lang="es-MX" sz="1000" b="0" i="0" u="none" strike="noStrike" cap="none" dirty="0" smtClean="0">
                          <a:solidFill>
                            <a:srgbClr val="000000"/>
                          </a:solidFill>
                          <a:latin typeface="Arial"/>
                          <a:ea typeface="Arial"/>
                          <a:cs typeface="Arial"/>
                          <a:sym typeface="Arial"/>
                        </a:rPr>
                        <a:t>, Heliconia, Jardín, Medellín, Peque, Pueblorrico, San Francisco, San Luis, San Pedro De Los Milagros, San Rafael, San Roque, Sonsón, </a:t>
                      </a:r>
                      <a:r>
                        <a:rPr lang="es-MX" sz="1000" b="0" i="0" u="none" strike="noStrike" cap="none" dirty="0" err="1" smtClean="0">
                          <a:solidFill>
                            <a:srgbClr val="000000"/>
                          </a:solidFill>
                          <a:latin typeface="Arial"/>
                          <a:ea typeface="Arial"/>
                          <a:cs typeface="Arial"/>
                          <a:sym typeface="Arial"/>
                        </a:rPr>
                        <a:t>Uramita</a:t>
                      </a:r>
                      <a:r>
                        <a:rPr lang="es-MX"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Boyacá, Busbanzá, Gámeza, Macanal, Oicatá, Paz De Río, Pisba, Ráquira, Saboyá, San José De Pare, San Miguel De Sema, Santana, Sativanorte, Sativasur, Socha, Socotá, Tasco, Tinjacá, Tunja, Tutazá.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CALDAS : Aguadas, Anserma, Aranzazu, Belalcázar, Chinchiná, Filadelfia, La Dorada, La Merced, Manizales, Marmato, </a:t>
                      </a:r>
                      <a:r>
                        <a:rPr lang="es-MX" sz="1000" b="0" i="0" u="none" strike="noStrike" cap="none" dirty="0" err="1" smtClean="0">
                          <a:solidFill>
                            <a:srgbClr val="000000"/>
                          </a:solidFill>
                          <a:latin typeface="Arial"/>
                          <a:ea typeface="Arial"/>
                          <a:cs typeface="Arial"/>
                          <a:sym typeface="Arial"/>
                        </a:rPr>
                        <a:t>Marquetalia</a:t>
                      </a:r>
                      <a:r>
                        <a:rPr lang="es-MX" sz="1000" b="0" i="0" u="none" strike="noStrike" cap="none" dirty="0" smtClean="0">
                          <a:solidFill>
                            <a:srgbClr val="000000"/>
                          </a:solidFill>
                          <a:latin typeface="Arial"/>
                          <a:ea typeface="Arial"/>
                          <a:cs typeface="Arial"/>
                          <a:sym typeface="Arial"/>
                        </a:rPr>
                        <a:t>, Neira, Palestina, Riosucio, Risaralda, Salamina, San José, Supía, Victoria, Villamaría, Viterbo.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Beltrán, Cachipay, Cajicá, Caparrapí, Carmen De Carupa, Chaguaní, Chía, Cota, El Rosal, Funza, Fúquene, Girardot, Guachetá, Guaduas, Guataquí, La Palma, Lenguazaque, Nariño, </a:t>
                      </a:r>
                      <a:r>
                        <a:rPr lang="es-MX" sz="1000" b="0" i="0" u="none" strike="noStrike" cap="none" dirty="0" err="1" smtClean="0">
                          <a:solidFill>
                            <a:srgbClr val="000000"/>
                          </a:solidFill>
                          <a:latin typeface="Arial"/>
                          <a:ea typeface="Arial"/>
                          <a:cs typeface="Arial"/>
                          <a:sym typeface="Arial"/>
                        </a:rPr>
                        <a:t>Nemocon</a:t>
                      </a:r>
                      <a:r>
                        <a:rPr lang="es-MX" sz="1000" b="0" i="0" u="none" strike="noStrike" cap="none" dirty="0" smtClean="0">
                          <a:solidFill>
                            <a:srgbClr val="000000"/>
                          </a:solidFill>
                          <a:latin typeface="Arial"/>
                          <a:ea typeface="Arial"/>
                          <a:cs typeface="Arial"/>
                          <a:sym typeface="Arial"/>
                        </a:rPr>
                        <a:t>, Pacho, Puerto Salgar, Pulí, Quipile, Ricaurte, San Cayetano, San Juan De Rioseco, Subachoque, Sutatausa, Tabio, Tausa, Tenjo, Tocancipá, Villa De San Diego De Ubaté, Yacopí, Zipaquirá, Útica.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Cácota.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Circasia, Filandia, Salento.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RISARALDA : Apía, Guática, La Celia, La Virginia, Marsella, Quinchía, Santuario.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Barbosa, Charalá, Chipatá, Contratación, Coromoro, El Peñón, Girón, Guadalupe, Guapotá, Guavatá, Güepsa, Ocamonte, Oiba, Puente Nacional, San Benito, Suaita, Sucre.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Ambalema, Casabianca, Falan, Fresno, Herveo, Lérida, Líbano, Murillo, Palocabildo, San Sebastián De Mariquita, Santa Isabel, Venadillo.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graphicFrame>
        <p:nvGraphicFramePr>
          <p:cNvPr id="176" name="Google Shape;176;p3"/>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xmlns="" val="20000"/>
                    </a:ext>
                  </a:extLst>
                </a:gridCol>
                <a:gridCol w="5577550">
                  <a:extLst>
                    <a:ext uri="{9D8B030D-6E8A-4147-A177-3AD203B41FA5}">
                      <a16:colId xmlns:a16="http://schemas.microsoft.com/office/drawing/2014/main" xmlns=""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xmlns=""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sp>
        <p:nvSpPr>
          <p:cNvPr id="177" name="Google Shape;177;p3"/>
          <p:cNvSpPr txBox="1">
            <a:spLocks noGrp="1"/>
          </p:cNvSpPr>
          <p:nvPr>
            <p:ph type="body" idx="2"/>
          </p:nvPr>
        </p:nvSpPr>
        <p:spPr>
          <a:xfrm>
            <a:off x="3741738"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78" name="Google Shape;178;p3"/>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176525"/>
            <a:ext cx="3859111" cy="5457352"/>
          </a:xfrm>
          <a:prstGeom prst="rect">
            <a:avLst/>
          </a:prstGeom>
          <a:noFill/>
          <a:ln>
            <a:noFill/>
          </a:ln>
        </p:spPr>
      </p:pic>
      <p:pic>
        <p:nvPicPr>
          <p:cNvPr id="180" name="Google Shape;180;p3"/>
          <p:cNvPicPr preferRelativeResize="0"/>
          <p:nvPr/>
        </p:nvPicPr>
        <p:blipFill rotWithShape="1">
          <a:blip r:embed="rId5">
            <a:alphaModFix/>
          </a:blip>
          <a:srcRect/>
          <a:stretch/>
        </p:blipFill>
        <p:spPr>
          <a:xfrm>
            <a:off x="4708437" y="3816603"/>
            <a:ext cx="457200" cy="446694"/>
          </a:xfrm>
          <a:prstGeom prst="rect">
            <a:avLst/>
          </a:prstGeom>
          <a:noFill/>
          <a:ln>
            <a:noFill/>
          </a:ln>
        </p:spPr>
      </p:pic>
      <p:pic>
        <p:nvPicPr>
          <p:cNvPr id="181" name="Google Shape;181;p3"/>
          <p:cNvPicPr preferRelativeResize="0"/>
          <p:nvPr/>
        </p:nvPicPr>
        <p:blipFill rotWithShape="1">
          <a:blip r:embed="rId6">
            <a:alphaModFix/>
          </a:blip>
          <a:srcRect/>
          <a:stretch/>
        </p:blipFill>
        <p:spPr>
          <a:xfrm>
            <a:off x="12858784" y="3332500"/>
            <a:ext cx="432854" cy="445047"/>
          </a:xfrm>
          <a:prstGeom prst="rect">
            <a:avLst/>
          </a:prstGeom>
          <a:noFill/>
          <a:ln>
            <a:noFill/>
          </a:ln>
        </p:spPr>
      </p:pic>
    </p:spTree>
    <p:extLst>
      <p:ext uri="{BB962C8B-B14F-4D97-AF65-F5344CB8AC3E}">
        <p14:creationId xmlns:p14="http://schemas.microsoft.com/office/powerpoint/2010/main" val="1213978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86" name="Google Shape;186;p59"/>
          <p:cNvGraphicFramePr/>
          <p:nvPr>
            <p:extLst>
              <p:ext uri="{D42A27DB-BD31-4B8C-83A1-F6EECF244321}">
                <p14:modId xmlns:p14="http://schemas.microsoft.com/office/powerpoint/2010/main" val="873587459"/>
              </p:ext>
            </p:extLst>
          </p:nvPr>
        </p:nvGraphicFramePr>
        <p:xfrm>
          <a:off x="4568599" y="1695978"/>
          <a:ext cx="6746475" cy="42267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xmlns="" val="20000"/>
                    </a:ext>
                  </a:extLst>
                </a:gridCol>
                <a:gridCol w="5915025">
                  <a:extLst>
                    <a:ext uri="{9D8B030D-6E8A-4147-A177-3AD203B41FA5}">
                      <a16:colId xmlns:a16="http://schemas.microsoft.com/office/drawing/2014/main" xmlns=""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xmlns=""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CAUCA : Inzá, Puracé, Páez.</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Acandí, Unguía.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Caicedonia, La Victoria, Obando.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CAUCA : Almaguer, Bolívar, </a:t>
                      </a:r>
                      <a:r>
                        <a:rPr lang="es-MX" sz="1000" b="0" i="0" u="none" strike="noStrike" cap="none" dirty="0" err="1" smtClean="0">
                          <a:solidFill>
                            <a:srgbClr val="000000"/>
                          </a:solidFill>
                          <a:latin typeface="Arial"/>
                          <a:ea typeface="Arial"/>
                          <a:cs typeface="Arial"/>
                          <a:sym typeface="Arial"/>
                        </a:rPr>
                        <a:t>Cajibío</a:t>
                      </a:r>
                      <a:r>
                        <a:rPr lang="es-MX" sz="1000" b="0" i="0" u="none" strike="noStrike" cap="none" dirty="0" smtClean="0">
                          <a:solidFill>
                            <a:srgbClr val="000000"/>
                          </a:solidFill>
                          <a:latin typeface="Arial"/>
                          <a:ea typeface="Arial"/>
                          <a:cs typeface="Arial"/>
                          <a:sym typeface="Arial"/>
                        </a:rPr>
                        <a:t>, La Sierra, La Vega, Patía, Piamonte, Piendamó - Tunía, Rosas, Santa Rosa, Sotará Paispamba, Sucre, Toribío.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Riosucio.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NARIÑO : Contadero, Cuaspud Carlosama, Córdoba, Funes, Guachucal, Ipiales, Potosí, Puerres.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Alcalá, Ansermanuevo, Cali, Calima, Cartago, El Cerrito, El Águila, Guadalajara De Buga, Sevilla, Tuluá, Ulloa, Vijes,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2"/>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CAUCA : Balboa, Buenos Aires, Caloto, Corinto, Florencia, </a:t>
                      </a:r>
                      <a:r>
                        <a:rPr lang="es-MX" sz="1000" b="0" i="0" u="none" strike="noStrike" cap="none" dirty="0" err="1" smtClean="0">
                          <a:solidFill>
                            <a:srgbClr val="000000"/>
                          </a:solidFill>
                          <a:latin typeface="Arial"/>
                          <a:ea typeface="Arial"/>
                          <a:cs typeface="Arial"/>
                          <a:sym typeface="Arial"/>
                        </a:rPr>
                        <a:t>Guachené</a:t>
                      </a:r>
                      <a:r>
                        <a:rPr lang="es-MX" sz="1000" b="0" i="0" u="none" strike="noStrike" cap="none" dirty="0" smtClean="0">
                          <a:solidFill>
                            <a:srgbClr val="000000"/>
                          </a:solidFill>
                          <a:latin typeface="Arial"/>
                          <a:ea typeface="Arial"/>
                          <a:cs typeface="Arial"/>
                          <a:sym typeface="Arial"/>
                        </a:rPr>
                        <a:t>, Jambaló, Mercaderes, Miranda, Morales, Padilla, Puerto Tejada, San Sebastián, Silvia, </a:t>
                      </a:r>
                      <a:r>
                        <a:rPr lang="es-MX" sz="1000" b="0" i="0" u="none" strike="noStrike" cap="none" dirty="0" err="1" smtClean="0">
                          <a:solidFill>
                            <a:srgbClr val="000000"/>
                          </a:solidFill>
                          <a:latin typeface="Arial"/>
                          <a:ea typeface="Arial"/>
                          <a:cs typeface="Arial"/>
                          <a:sym typeface="Arial"/>
                        </a:rPr>
                        <a:t>Timbío</a:t>
                      </a:r>
                      <a:r>
                        <a:rPr lang="es-MX" sz="1000" b="0" i="0" u="none" strike="noStrike" cap="none" dirty="0" smtClean="0">
                          <a:solidFill>
                            <a:srgbClr val="000000"/>
                          </a:solidFill>
                          <a:latin typeface="Arial"/>
                          <a:ea typeface="Arial"/>
                          <a:cs typeface="Arial"/>
                          <a:sym typeface="Arial"/>
                        </a:rPr>
                        <a:t>, Villa Rica.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Bagadó.</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NARIÑO : Aldana, Consacá, Cumbal, Cumbitara, El Peñol, El Rosario, Guaitarilla, Gualmatán, Iles, Imués, Leiva, Ospina, Pasto, Policarpa, Pupiales, Samaniego, San Lorenzo, Sapuyes, Taminango, Tangua, Túquerres, Yacuanquer.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Andalucía, Argelia, Bolívar, Bugalagrande, Candelaria, Florida, Jamundí, La Unión, Palmira, Pradera, Roldanillo, Toro, Yotoco, Yumbo.</a:t>
                      </a:r>
                      <a:endParaRPr dirty="0"/>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xmlns="" val="10003"/>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PACÍFICO</a:t>
            </a:r>
            <a:endParaRPr/>
          </a:p>
        </p:txBody>
      </p:sp>
      <p:pic>
        <p:nvPicPr>
          <p:cNvPr id="188" name="Google Shape;18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215957" y="1237781"/>
            <a:ext cx="2989179" cy="5073795"/>
          </a:xfrm>
          <a:prstGeom prst="rect">
            <a:avLst/>
          </a:prstGeom>
          <a:noFill/>
          <a:ln>
            <a:noFill/>
          </a:ln>
        </p:spPr>
      </p:pic>
      <p:pic>
        <p:nvPicPr>
          <p:cNvPr id="189" name="Google Shape;18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90" name="Google Shape;190;p59" descr="Recurso 25.png"/>
          <p:cNvPicPr preferRelativeResize="0"/>
          <p:nvPr/>
        </p:nvPicPr>
        <p:blipFill rotWithShape="1">
          <a:blip r:embed="rId6">
            <a:alphaModFix/>
          </a:blip>
          <a:srcRect/>
          <a:stretch/>
        </p:blipFill>
        <p:spPr>
          <a:xfrm>
            <a:off x="4766081" y="2515137"/>
            <a:ext cx="432711" cy="446694"/>
          </a:xfrm>
          <a:prstGeom prst="rect">
            <a:avLst/>
          </a:prstGeom>
          <a:noFill/>
          <a:ln>
            <a:noFill/>
          </a:ln>
        </p:spPr>
      </p:pic>
      <p:pic>
        <p:nvPicPr>
          <p:cNvPr id="191" name="Google Shape;191;p59"/>
          <p:cNvPicPr preferRelativeResize="0"/>
          <p:nvPr/>
        </p:nvPicPr>
        <p:blipFill rotWithShape="1">
          <a:blip r:embed="rId7">
            <a:alphaModFix/>
          </a:blip>
          <a:srcRect/>
          <a:stretch/>
        </p:blipFill>
        <p:spPr>
          <a:xfrm>
            <a:off x="12308730" y="1695978"/>
            <a:ext cx="3694496" cy="1042506"/>
          </a:xfrm>
          <a:prstGeom prst="rect">
            <a:avLst/>
          </a:prstGeom>
          <a:noFill/>
          <a:ln>
            <a:noFill/>
          </a:ln>
        </p:spPr>
      </p:pic>
      <p:pic>
        <p:nvPicPr>
          <p:cNvPr id="192" name="Google Shape;192;p59"/>
          <p:cNvPicPr preferRelativeResize="0"/>
          <p:nvPr/>
        </p:nvPicPr>
        <p:blipFill rotWithShape="1">
          <a:blip r:embed="rId8">
            <a:alphaModFix/>
          </a:blip>
          <a:srcRect/>
          <a:stretch/>
        </p:blipFill>
        <p:spPr>
          <a:xfrm>
            <a:off x="13465731" y="3470099"/>
            <a:ext cx="432854" cy="445047"/>
          </a:xfrm>
          <a:prstGeom prst="rect">
            <a:avLst/>
          </a:prstGeom>
          <a:noFill/>
          <a:ln>
            <a:noFill/>
          </a:ln>
        </p:spPr>
      </p:pic>
      <p:pic>
        <p:nvPicPr>
          <p:cNvPr id="193" name="Google Shape;193;p59"/>
          <p:cNvPicPr preferRelativeResize="0"/>
          <p:nvPr/>
        </p:nvPicPr>
        <p:blipFill rotWithShape="1">
          <a:blip r:embed="rId9">
            <a:alphaModFix/>
          </a:blip>
          <a:srcRect/>
          <a:stretch/>
        </p:blipFill>
        <p:spPr>
          <a:xfrm>
            <a:off x="4740760" y="3621528"/>
            <a:ext cx="451143" cy="445047"/>
          </a:xfrm>
          <a:prstGeom prst="rect">
            <a:avLst/>
          </a:prstGeom>
          <a:noFill/>
          <a:ln>
            <a:noFill/>
          </a:ln>
        </p:spPr>
      </p:pic>
      <p:pic>
        <p:nvPicPr>
          <p:cNvPr id="194" name="Google Shape;194;p59"/>
          <p:cNvPicPr preferRelativeResize="0"/>
          <p:nvPr/>
        </p:nvPicPr>
        <p:blipFill rotWithShape="1">
          <a:blip r:embed="rId5">
            <a:alphaModFix/>
          </a:blip>
          <a:srcRect/>
          <a:stretch/>
        </p:blipFill>
        <p:spPr>
          <a:xfrm>
            <a:off x="4777640" y="5010999"/>
            <a:ext cx="457200" cy="446694"/>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3253</Words>
  <Application>Microsoft Office PowerPoint</Application>
  <PresentationFormat>Panorámica</PresentationFormat>
  <Paragraphs>154</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Calibri</vt:lpstr>
      <vt:lpstr>Arial</vt:lpstr>
      <vt:lpstr>Arial Narrow</vt:lpstr>
      <vt:lpstr>Verdana</vt:lpstr>
      <vt:lpstr>Helvetica Neue</vt:lpstr>
      <vt:lpstr>Arial Black</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Luis Alejandro Vanegas Guerrero</cp:lastModifiedBy>
  <cp:revision>5</cp:revision>
  <dcterms:created xsi:type="dcterms:W3CDTF">2022-10-19T17:32:46Z</dcterms:created>
  <dcterms:modified xsi:type="dcterms:W3CDTF">2024-01-30T21:23:29Z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