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70" r:id="rId4"/>
    <p:sldId id="259" r:id="rId5"/>
    <p:sldId id="261" r:id="rId6"/>
    <p:sldId id="269" r:id="rId7"/>
    <p:sldId id="264" r:id="rId8"/>
    <p:sldId id="265" r:id="rId9"/>
    <p:sldId id="266" r:id="rId10"/>
    <p:sldId id="267" r:id="rId11"/>
    <p:sldId id="268" r:id="rId12"/>
  </p:sldIdLst>
  <p:sldSz cx="12192000" cy="6858000"/>
  <p:notesSz cx="12192000" cy="6858000"/>
  <p:embeddedFontLst>
    <p:embeddedFont>
      <p:font typeface="Helvetica Neue" panose="020B060402020202020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
      <p:font typeface="Verdana" panose="020B0604030504040204" pitchFamily="34" charset="0"/>
      <p:regular r:id="rId22"/>
      <p:bold r:id="rId23"/>
      <p:italic r:id="rId24"/>
      <p:boldItalic r:id="rId25"/>
    </p:embeddedFont>
    <p:embeddedFont>
      <p:font typeface="Arial Narrow" panose="020B0606020202030204" pitchFamily="34" charset="0"/>
      <p:regular r:id="rId26"/>
      <p:bold r:id="rId27"/>
      <p:italic r:id="rId28"/>
      <p:boldItalic r:id="rId29"/>
    </p:embeddedFont>
    <p:embeddedFont>
      <p:font typeface="Arial Black" panose="020B0A04020102020204" pitchFamily="34" charset="0"/>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21" autoAdjust="0"/>
  </p:normalViewPr>
  <p:slideViewPr>
    <p:cSldViewPr snapToGrid="0">
      <p:cViewPr>
        <p:scale>
          <a:sx n="75" d="100"/>
          <a:sy n="75" d="100"/>
        </p:scale>
        <p:origin x="294" y="64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3106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1440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033</a:t>
            </a: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E1233F"/>
                </a:solidFill>
                <a:latin typeface="Verdana"/>
                <a:ea typeface="Verdana"/>
                <a:cs typeface="Verdana"/>
                <a:sym typeface="Verdana"/>
              </a:rPr>
              <a:t>PARA TOMAR ACCIÓN </a:t>
            </a:r>
            <a:r>
              <a:rPr lang="es-MX" sz="800" b="0" i="0" u="none" strike="noStrike" cap="none">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02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febr</a:t>
            </a:r>
            <a:r>
              <a:rPr lang="es-MX" sz="1100" b="1" i="0" u="none" strike="noStrike" cap="none" dirty="0" smtClean="0">
                <a:solidFill>
                  <a:srgbClr val="800000"/>
                </a:solidFill>
                <a:latin typeface="Calibri"/>
                <a:ea typeface="Calibri"/>
                <a:cs typeface="Calibri"/>
                <a:sym typeface="Calibri"/>
              </a:rPr>
              <a:t>ero </a:t>
            </a:r>
            <a:r>
              <a:rPr lang="es-MX" sz="1100" b="1" i="0" u="none" strike="noStrike" cap="none" dirty="0">
                <a:solidFill>
                  <a:srgbClr val="800000"/>
                </a:solidFill>
                <a:latin typeface="Calibri"/>
                <a:ea typeface="Calibri"/>
                <a:cs typeface="Calibri"/>
                <a:sym typeface="Calibri"/>
              </a:rPr>
              <a:t>de 2024 –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03</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smtClean="0">
                <a:solidFill>
                  <a:srgbClr val="7F7F7F"/>
                </a:solidFill>
                <a:latin typeface="Verdana"/>
                <a:ea typeface="Verdana"/>
                <a:cs typeface="Verdana"/>
                <a:sym typeface="Verdana"/>
              </a:rPr>
              <a:t>Sergio Ruiz Castro (Incendios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sectores de las regiones Caribe, Andina, Pacífico, Amazonia y Orinoquia.</a:t>
            </a:r>
            <a:endParaRPr sz="1800" b="0" i="0" u="none" strike="noStrike" cap="none">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extLst>
              <a:ext uri="{28A0092B-C50C-407E-A947-70E740481C1C}">
                <a14:useLocalDpi xmlns:a14="http://schemas.microsoft.com/office/drawing/2010/main" val="0"/>
              </a:ext>
            </a:extLst>
          </a:blip>
          <a:stretch>
            <a:fillRect/>
          </a:stretch>
        </p:blipFill>
        <p:spPr>
          <a:xfrm>
            <a:off x="8036648" y="1612695"/>
            <a:ext cx="3322735" cy="4698838"/>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02 </a:t>
            </a:r>
            <a:r>
              <a:rPr lang="es-MX" sz="1200" dirty="0"/>
              <a:t>de </a:t>
            </a:r>
            <a:r>
              <a:rPr lang="es-MX" sz="1200" dirty="0" smtClean="0"/>
              <a:t>febrero </a:t>
            </a:r>
            <a:r>
              <a:rPr lang="es-MX" sz="1200" dirty="0"/>
              <a:t>del 2024 | </a:t>
            </a:r>
            <a:r>
              <a:rPr lang="es-MX" sz="1200" dirty="0" smtClean="0"/>
              <a:t>12:00 </a:t>
            </a:r>
            <a:r>
              <a:rPr lang="es-MX" sz="1200" dirty="0"/>
              <a:t>HLC</a:t>
            </a:r>
            <a:endParaRPr sz="1200" dirty="0"/>
          </a:p>
        </p:txBody>
      </p:sp>
      <p:pic>
        <p:nvPicPr>
          <p:cNvPr id="125" name="Google Shape;125;p17"/>
          <p:cNvPicPr preferRelativeResize="0"/>
          <p:nvPr/>
        </p:nvPicPr>
        <p:blipFill>
          <a:blip r:embed="rId3">
            <a:extLst>
              <a:ext uri="{28A0092B-C50C-407E-A947-70E740481C1C}">
                <a14:useLocalDpi xmlns:a14="http://schemas.microsoft.com/office/drawing/2010/main" val="0"/>
              </a:ext>
            </a:extLst>
          </a:blip>
          <a:stretch>
            <a:fillRect/>
          </a:stretch>
        </p:blipFill>
        <p:spPr>
          <a:xfrm>
            <a:off x="234505" y="1028702"/>
            <a:ext cx="3960227" cy="5600345"/>
          </a:xfrm>
          <a:prstGeom prst="rect">
            <a:avLst/>
          </a:prstGeom>
          <a:noFill/>
          <a:ln>
            <a:noFill/>
          </a:ln>
        </p:spPr>
      </p:pic>
      <p:pic>
        <p:nvPicPr>
          <p:cNvPr id="126" name="Google Shape;126;p17"/>
          <p:cNvPicPr preferRelativeResize="0"/>
          <p:nvPr/>
        </p:nvPicPr>
        <p:blipFill>
          <a:blip r:embed="rId4">
            <a:extLst>
              <a:ext uri="{28A0092B-C50C-407E-A947-70E740481C1C}">
                <a14:useLocalDpi xmlns:a14="http://schemas.microsoft.com/office/drawing/2010/main" val="0"/>
              </a:ext>
            </a:extLst>
          </a:blip>
          <a:stretch>
            <a:fillRect/>
          </a:stretch>
        </p:blipFill>
        <p:spPr>
          <a:xfrm>
            <a:off x="4241016" y="2601532"/>
            <a:ext cx="2125240" cy="2313367"/>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5">
            <a:extLst>
              <a:ext uri="{28A0092B-C50C-407E-A947-70E740481C1C}">
                <a14:useLocalDpi xmlns:a14="http://schemas.microsoft.com/office/drawing/2010/main" val="0"/>
              </a:ext>
            </a:extLst>
          </a:blip>
          <a:stretch>
            <a:fillRect/>
          </a:stretch>
        </p:blipFill>
        <p:spPr>
          <a:xfrm>
            <a:off x="6567212" y="1200150"/>
            <a:ext cx="1730285" cy="1747674"/>
          </a:xfrm>
          <a:prstGeom prst="rect">
            <a:avLst/>
          </a:prstGeom>
          <a:noFill/>
          <a:ln>
            <a:noFill/>
          </a:ln>
        </p:spPr>
      </p:pic>
      <p:pic>
        <p:nvPicPr>
          <p:cNvPr id="128" name="Google Shape;128;p17"/>
          <p:cNvPicPr preferRelativeResize="0"/>
          <p:nvPr/>
        </p:nvPicPr>
        <p:blipFill>
          <a:blip r:embed="rId6">
            <a:extLst>
              <a:ext uri="{28A0092B-C50C-407E-A947-70E740481C1C}">
                <a14:useLocalDpi xmlns:a14="http://schemas.microsoft.com/office/drawing/2010/main" val="0"/>
              </a:ext>
            </a:extLst>
          </a:blip>
          <a:stretch>
            <a:fillRect/>
          </a:stretch>
        </p:blipFill>
        <p:spPr>
          <a:xfrm>
            <a:off x="8297497" y="1237363"/>
            <a:ext cx="1869315" cy="4261737"/>
          </a:xfrm>
          <a:prstGeom prst="rect">
            <a:avLst/>
          </a:prstGeom>
          <a:noFill/>
          <a:ln>
            <a:noFill/>
          </a:ln>
        </p:spPr>
      </p:pic>
      <p:pic>
        <p:nvPicPr>
          <p:cNvPr id="129" name="Google Shape;129;p17"/>
          <p:cNvPicPr preferRelativeResize="0"/>
          <p:nvPr/>
        </p:nvPicPr>
        <p:blipFill>
          <a:blip r:embed="rId7">
            <a:extLst>
              <a:ext uri="{28A0092B-C50C-407E-A947-70E740481C1C}">
                <a14:useLocalDpi xmlns:a14="http://schemas.microsoft.com/office/drawing/2010/main" val="0"/>
              </a:ext>
            </a:extLst>
          </a:blip>
          <a:stretch>
            <a:fillRect/>
          </a:stretch>
        </p:blipFill>
        <p:spPr>
          <a:xfrm>
            <a:off x="10206895" y="1237363"/>
            <a:ext cx="1765435" cy="4261738"/>
          </a:xfrm>
          <a:prstGeom prst="rect">
            <a:avLst/>
          </a:prstGeom>
          <a:noFill/>
          <a:ln>
            <a:noFill/>
          </a:ln>
        </p:spPr>
      </p:pic>
    </p:spTree>
    <p:extLst>
      <p:ext uri="{BB962C8B-B14F-4D97-AF65-F5344CB8AC3E}">
        <p14:creationId xmlns:p14="http://schemas.microsoft.com/office/powerpoint/2010/main" val="1519775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3754696723"/>
              </p:ext>
            </p:extLst>
          </p:nvPr>
        </p:nvGraphicFramePr>
        <p:xfrm>
          <a:off x="4859566" y="1146175"/>
          <a:ext cx="6973313" cy="4427667"/>
        </p:xfrm>
        <a:graphic>
          <a:graphicData uri="http://schemas.openxmlformats.org/drawingml/2006/table">
            <a:tbl>
              <a:tblPr>
                <a:noFill/>
                <a:tableStyleId>{7637F94A-DA9B-481A-AE38-6A32242EE391}</a:tableStyleId>
              </a:tblPr>
              <a:tblGrid>
                <a:gridCol w="859406">
                  <a:extLst>
                    <a:ext uri="{9D8B030D-6E8A-4147-A177-3AD203B41FA5}">
                      <a16:colId xmlns:a16="http://schemas.microsoft.com/office/drawing/2014/main" val="20000"/>
                    </a:ext>
                  </a:extLst>
                </a:gridCol>
                <a:gridCol w="6113907">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6156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Valledupar.</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El Guamo, Morales, Santa Rosa Del Sur, Simití.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Aguachica, Agustín Codazzi, Becerril, Chiriguaná, El Copey, La Jagua De Ibirico, La Paz, Pueblo Bello, Río De Oro, San Diego, San Martín.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Dibulla,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Aracataca, Ciénaga, Fundación, Santa Ana, Santa Marta.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ATLÁNTICO : Manatí, Ponedera.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BOLÍVAR : Achí, Altos Del Rosario, Arenal, Arjona, Barranco De Loba, Calamar, El Carmen De Bolívar, El Peñón, María La Baja, Montecristo, Norosí, Pinillos, Río Viejo, San Jacinto, San Juan Nepomuceno, San Martín De Loba, San Pablo, Tiquisio, </a:t>
                      </a:r>
                      <a:r>
                        <a:rPr lang="es-CO" sz="1000" b="0" i="0" u="none" strike="noStrike" cap="none" dirty="0" err="1" smtClean="0">
                          <a:solidFill>
                            <a:srgbClr val="000000"/>
                          </a:solidFill>
                          <a:latin typeface="Arial"/>
                          <a:ea typeface="Arial"/>
                          <a:cs typeface="Arial"/>
                          <a:sym typeface="Arial"/>
                        </a:rPr>
                        <a:t>Turbana</a:t>
                      </a:r>
                      <a:r>
                        <a:rPr lang="es-CO" sz="1000" b="0" i="0" u="none" strike="noStrike" cap="none" dirty="0" smtClean="0">
                          <a:solidFill>
                            <a:srgbClr val="000000"/>
                          </a:solidFill>
                          <a:latin typeface="Arial"/>
                          <a:ea typeface="Arial"/>
                          <a:cs typeface="Arial"/>
                          <a:sym typeface="Arial"/>
                        </a:rPr>
                        <a:t>, Zambrano.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CESAR : Bosconia, El Paso, La Gloria, Manaure Balcón Del Cesar, Pelaya, San Alberto.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CÓRDOBA : Cereté, Chimá, Ciénaga De Oro, Montelíbano, Planeta Rica, Puerto Libertador, Sahagún, San José De </a:t>
                      </a:r>
                      <a:r>
                        <a:rPr lang="es-CO" sz="1000" b="0" i="0" u="none" strike="noStrike" cap="none" dirty="0" err="1" smtClean="0">
                          <a:solidFill>
                            <a:srgbClr val="000000"/>
                          </a:solidFill>
                          <a:latin typeface="Arial"/>
                          <a:ea typeface="Arial"/>
                          <a:cs typeface="Arial"/>
                          <a:sym typeface="Arial"/>
                        </a:rPr>
                        <a:t>Uré</a:t>
                      </a:r>
                      <a:r>
                        <a:rPr lang="es-CO" sz="1000" b="0" i="0" u="none" strike="noStrike" cap="none" dirty="0" smtClean="0">
                          <a:solidFill>
                            <a:srgbClr val="000000"/>
                          </a:solidFill>
                          <a:latin typeface="Arial"/>
                          <a:ea typeface="Arial"/>
                          <a:cs typeface="Arial"/>
                          <a:sym typeface="Arial"/>
                        </a:rPr>
                        <a:t>,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LA GUAJIRA : Barrancas, Distracción, El Molino.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MAGDALENA : Ariguaní, Chivolo, Concordia, El Banco, Pedraza, Pijiño Del Carmen, Plato, Tenerife, Zapayán.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SUCRE : Caimito, Chalán, Colosó, Corozal, Morroa, Ovejas, Sampués,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403169289"/>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6"/>
            <a:ext cx="4161237" cy="4757857"/>
          </a:xfrm>
          <a:prstGeom prst="rect">
            <a:avLst/>
          </a:prstGeom>
          <a:noFill/>
          <a:ln>
            <a:noFill/>
          </a:ln>
        </p:spPr>
      </p:pic>
      <p:pic>
        <p:nvPicPr>
          <p:cNvPr id="137" name="Google Shape;137;p24" descr="Recurso 25.png"/>
          <p:cNvPicPr preferRelativeResize="0"/>
          <p:nvPr/>
        </p:nvPicPr>
        <p:blipFill rotWithShape="1">
          <a:blip r:embed="rId4">
            <a:alphaModFix/>
          </a:blip>
          <a:srcRect/>
          <a:stretch/>
        </p:blipFill>
        <p:spPr>
          <a:xfrm>
            <a:off x="5021780" y="1762989"/>
            <a:ext cx="432711" cy="446694"/>
          </a:xfrm>
          <a:prstGeom prst="rect">
            <a:avLst/>
          </a:prstGeom>
          <a:noFill/>
          <a:ln>
            <a:noFill/>
          </a:ln>
        </p:spPr>
      </p:pic>
      <p:pic>
        <p:nvPicPr>
          <p:cNvPr id="138" name="Google Shape;138;p24"/>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6">
            <a:alphaModFix/>
          </a:blip>
          <a:srcRect/>
          <a:stretch/>
        </p:blipFill>
        <p:spPr>
          <a:xfrm>
            <a:off x="5021780" y="2914961"/>
            <a:ext cx="451143" cy="445047"/>
          </a:xfrm>
          <a:prstGeom prst="rect">
            <a:avLst/>
          </a:prstGeom>
          <a:noFill/>
          <a:ln>
            <a:noFill/>
          </a:ln>
        </p:spPr>
      </p:pic>
      <p:pic>
        <p:nvPicPr>
          <p:cNvPr id="9" name="Google Shape;147;p1"/>
          <p:cNvPicPr preferRelativeResize="0"/>
          <p:nvPr/>
        </p:nvPicPr>
        <p:blipFill rotWithShape="1">
          <a:blip r:embed="rId7">
            <a:alphaModFix/>
          </a:blip>
          <a:srcRect/>
          <a:stretch/>
        </p:blipFill>
        <p:spPr>
          <a:xfrm>
            <a:off x="5021780" y="4324020"/>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56" name="Google Shape;156;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7"/>
            <a:ext cx="3449774" cy="4878490"/>
          </a:xfrm>
          <a:prstGeom prst="rect">
            <a:avLst/>
          </a:prstGeom>
          <a:noFill/>
          <a:ln>
            <a:noFill/>
          </a:ln>
        </p:spPr>
      </p:pic>
      <p:pic>
        <p:nvPicPr>
          <p:cNvPr id="157" name="Google Shape;157;p58"/>
          <p:cNvPicPr preferRelativeResize="0"/>
          <p:nvPr/>
        </p:nvPicPr>
        <p:blipFill rotWithShape="1">
          <a:blip r:embed="rId4">
            <a:alphaModFix/>
          </a:blip>
          <a:srcRect/>
          <a:stretch/>
        </p:blipFill>
        <p:spPr>
          <a:xfrm>
            <a:off x="4301886" y="4207204"/>
            <a:ext cx="451143" cy="445047"/>
          </a:xfrm>
          <a:prstGeom prst="rect">
            <a:avLst/>
          </a:prstGeom>
          <a:noFill/>
          <a:ln>
            <a:noFill/>
          </a:ln>
        </p:spPr>
      </p:pic>
      <p:pic>
        <p:nvPicPr>
          <p:cNvPr id="158" name="Google Shape;158;p58"/>
          <p:cNvPicPr preferRelativeResize="0"/>
          <p:nvPr/>
        </p:nvPicPr>
        <p:blipFill rotWithShape="1">
          <a:blip r:embed="rId5">
            <a:alphaModFix/>
          </a:blip>
          <a:srcRect/>
          <a:stretch/>
        </p:blipFill>
        <p:spPr>
          <a:xfrm>
            <a:off x="12743750" y="2456526"/>
            <a:ext cx="457200" cy="446694"/>
          </a:xfrm>
          <a:prstGeom prst="rect">
            <a:avLst/>
          </a:prstGeom>
          <a:noFill/>
          <a:ln>
            <a:noFill/>
          </a:ln>
        </p:spPr>
      </p:pic>
      <p:pic>
        <p:nvPicPr>
          <p:cNvPr id="159" name="Google Shape;159;p58"/>
          <p:cNvPicPr preferRelativeResize="0"/>
          <p:nvPr/>
        </p:nvPicPr>
        <p:blipFill rotWithShape="1">
          <a:blip r:embed="rId6">
            <a:alphaModFix/>
          </a:blip>
          <a:srcRect/>
          <a:stretch/>
        </p:blipFill>
        <p:spPr>
          <a:xfrm>
            <a:off x="4390451" y="2234002"/>
            <a:ext cx="432854" cy="445047"/>
          </a:xfrm>
          <a:prstGeom prst="rect">
            <a:avLst/>
          </a:prstGeom>
          <a:noFill/>
          <a:ln>
            <a:noFill/>
          </a:ln>
        </p:spPr>
      </p:pic>
      <p:graphicFrame>
        <p:nvGraphicFramePr>
          <p:cNvPr id="10" name="Google Shape;186;p59"/>
          <p:cNvGraphicFramePr/>
          <p:nvPr>
            <p:extLst>
              <p:ext uri="{D42A27DB-BD31-4B8C-83A1-F6EECF244321}">
                <p14:modId xmlns:p14="http://schemas.microsoft.com/office/powerpoint/2010/main" val="77363403"/>
              </p:ext>
            </p:extLst>
          </p:nvPr>
        </p:nvGraphicFramePr>
        <p:xfrm>
          <a:off x="4184783" y="1465957"/>
          <a:ext cx="6746475" cy="42572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Baraya, Colombia, Rivera, Yaguará, Pital.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Alpujarra.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Abejorral, Cáceres, El Bagre, Maceo, Remedios, Segovia, Tarazá.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Almeida, Arcabuco, Belén, Betéitiva, Boavita, Boyacá, Buenavista, Busbanzá, Chiquinquirá, Corrales, Cubará, Duitama, Floresta, Garagoa, Guacamayas, Gámeza, Jenesano, Monguí, Nobsa, Oicatá, Pajarito, Paz De Río, San Miguel De Sema, Santa María, Santa Sofía, Sativanorte, Sativasur, Socha, Somondoco, Soracá, Susacón, Sutamarchán, Sutatenza, Tasco, Tinjacá, Tópaga, Villa De Leyva.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Bojacá, Carmen De Carupa, Chía, Cota, El Rosal, Funza, Fúquene, Gachancipá, Guayabetal, Madrid, Medina, Mosquera, Sibaté, Silvania, Simijaca, Sopó, Susa, Sutatausa, Tausa, Tenjo, Ubalá.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Elías, Guadalupe, Nátaga, Pitalito, Santa María, Suaza, Timaná.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Arboledas, Bucarasica, Cáchira, Hacarí, Herrán, La Esperanza, La Playa, Mutiscua, Salazar, San Cayetano, Toledo.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Armenia, Buenavista, Calarcá, Córdoba, Génova, La Tebaida, Montenegro, Pijao.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Carcasí, Cerrito, Enciso, Guaca, Gámbita, Palmar, Sabana De Torres, San Joaquín.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Anzoátegui, Cajamarca, Coello, Coyaima, Dolores, Espinal, Ibagué, Ortega, Purificación, Roncesvalles, Rovira, Saldaña, San Antonio, Suárez, Valle De San Juan, Villarrica.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942711603"/>
              </p:ext>
            </p:extLst>
          </p:nvPr>
        </p:nvGraphicFramePr>
        <p:xfrm>
          <a:off x="4547805" y="1713503"/>
          <a:ext cx="6746475" cy="31394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Abejorral, Cáceres, El Bagre, Maceo, Remedios, Segovia, Tarazá.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Almeida, Arcabuco, Belén, Betéitiva, Boavita, Boyacá, Buenavista, Busbanzá, Chiquinquirá, Corrales, Cubará, Duitama, Floresta, Garagoa, Guacamayas, Gámeza, Jenesano, Monguí, Nobsa, Oicatá, Pajarito, Paz De Río, San Miguel De Sema, Santa María, Santa Sofía, Sativanorte, Sativasur, Socha, Somondoco, Soracá, Susacón, Sutamarchán, Sutatenza, Tasco, Tinjacá, Tópaga, Villa De Leyva.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Bojacá, Carmen De Carupa, Chía, Cota, El Rosal, Funza, Fúquene, Gachancipá, Guayabetal, Madrid, Medina, Mosquera, Sibaté, Silvania, Simijaca, Sopó, Susa, Sutatausa, Tausa, Tenjo, Ubalá.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Elías, Guadalupe, Nátaga, Pitalito, Santa María, Suaza, Timaná.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Arboledas, Bucarasica, Cáchira, Hacarí, Herrán, La Esperanza, La Playa, Mutiscua, Salazar, San Cayetano, Toledo.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Armenia, Buenavista, Calarcá, Córdoba, Génova, La Tebaida, Montenegro, Pijao.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Carcasí, Cerrito, Enciso, Guaca, Gámbita, Palmar, Sabana De Torres, San Joaquín.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Anzoátegui, Cajamarca, Coello, Coyaima, Dolores, Espinal, Ibagué, Ortega, Purificación, Roncesvalles, Rovira, Saldaña, San Antonio, Suárez, Valle De San Juan, Villarrica.</a:t>
                      </a:r>
                      <a:endParaRPr lang="es-MX" sz="1000" dirty="0"/>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76" name="Google Shape;176;p3"/>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7" name="Google Shape;177;p3"/>
          <p:cNvSpPr txBox="1">
            <a:spLocks noGrp="1"/>
          </p:cNvSpPr>
          <p:nvPr>
            <p:ph type="body" idx="2"/>
          </p:nvPr>
        </p:nvSpPr>
        <p:spPr>
          <a:xfrm>
            <a:off x="3741738"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80" name="Google Shape;180;p3"/>
          <p:cNvPicPr preferRelativeResize="0"/>
          <p:nvPr/>
        </p:nvPicPr>
        <p:blipFill rotWithShape="1">
          <a:blip r:embed="rId3">
            <a:alphaModFix/>
          </a:blip>
          <a:srcRect/>
          <a:stretch/>
        </p:blipFill>
        <p:spPr>
          <a:xfrm>
            <a:off x="4752255" y="3332500"/>
            <a:ext cx="457200" cy="446694"/>
          </a:xfrm>
          <a:prstGeom prst="rect">
            <a:avLst/>
          </a:prstGeom>
          <a:noFill/>
          <a:ln>
            <a:noFill/>
          </a:ln>
        </p:spPr>
      </p:pic>
      <p:pic>
        <p:nvPicPr>
          <p:cNvPr id="181" name="Google Shape;181;p3"/>
          <p:cNvPicPr preferRelativeResize="0"/>
          <p:nvPr/>
        </p:nvPicPr>
        <p:blipFill rotWithShape="1">
          <a:blip r:embed="rId4">
            <a:alphaModFix/>
          </a:blip>
          <a:srcRect/>
          <a:stretch/>
        </p:blipFill>
        <p:spPr>
          <a:xfrm>
            <a:off x="12858784" y="3332500"/>
            <a:ext cx="432854" cy="445047"/>
          </a:xfrm>
          <a:prstGeom prst="rect">
            <a:avLst/>
          </a:prstGeom>
          <a:noFill/>
          <a:ln>
            <a:noFill/>
          </a:ln>
        </p:spPr>
      </p:pic>
      <p:pic>
        <p:nvPicPr>
          <p:cNvPr id="11" name="Google Shape;156;p58"/>
          <p:cNvPicPr preferRelativeResize="0"/>
          <p:nvPr/>
        </p:nvPicPr>
        <p:blipFill>
          <a:blip r:embed="rId5">
            <a:extLst>
              <a:ext uri="{28A0092B-C50C-407E-A947-70E740481C1C}">
                <a14:useLocalDpi xmlns:a14="http://schemas.microsoft.com/office/drawing/2010/main" val="0"/>
              </a:ext>
            </a:extLst>
          </a:blip>
          <a:stretch>
            <a:fillRect/>
          </a:stretch>
        </p:blipFill>
        <p:spPr>
          <a:xfrm>
            <a:off x="397009" y="1465957"/>
            <a:ext cx="3449774" cy="4878490"/>
          </a:xfrm>
          <a:prstGeom prst="rect">
            <a:avLst/>
          </a:prstGeom>
          <a:noFill/>
          <a:ln>
            <a:noFill/>
          </a:ln>
        </p:spPr>
      </p:pic>
    </p:spTree>
    <p:extLst>
      <p:ext uri="{BB962C8B-B14F-4D97-AF65-F5344CB8AC3E}">
        <p14:creationId xmlns:p14="http://schemas.microsoft.com/office/powerpoint/2010/main" val="12139787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86" name="Google Shape;186;p59"/>
          <p:cNvGraphicFramePr/>
          <p:nvPr>
            <p:extLst>
              <p:ext uri="{D42A27DB-BD31-4B8C-83A1-F6EECF244321}">
                <p14:modId xmlns:p14="http://schemas.microsoft.com/office/powerpoint/2010/main" val="2701463847"/>
              </p:ext>
            </p:extLst>
          </p:nvPr>
        </p:nvGraphicFramePr>
        <p:xfrm>
          <a:off x="4568599" y="1695978"/>
          <a:ext cx="6746475" cy="37802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 Unguía.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Puracé, Páez.</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Riosucio.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Inzá, La Vega, San Sebastián, Sotará Paispamba.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NARIÑO : Contadero, Cumbal, Córdoba, Gualmatán, Ipiales, Potosí, Puerres, Pupiales.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Bolívar, Sevilla.</a:t>
                      </a:r>
                      <a:endParaRPr dirty="0"/>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PACÍFICO</a:t>
            </a:r>
            <a:endParaRPr/>
          </a:p>
        </p:txBody>
      </p:sp>
      <p:pic>
        <p:nvPicPr>
          <p:cNvPr id="188" name="Google Shape;188;p59"/>
          <p:cNvPicPr preferRelativeResize="0"/>
          <p:nvPr/>
        </p:nvPicPr>
        <p:blipFill>
          <a:blip r:embed="rId3">
            <a:extLst>
              <a:ext uri="{28A0092B-C50C-407E-A947-70E740481C1C}">
                <a14:useLocalDpi xmlns:a14="http://schemas.microsoft.com/office/drawing/2010/main" val="0"/>
              </a:ext>
            </a:extLst>
          </a:blip>
          <a:stretch>
            <a:fillRect/>
          </a:stretch>
        </p:blipFill>
        <p:spPr>
          <a:xfrm>
            <a:off x="1215957" y="1237781"/>
            <a:ext cx="2989178" cy="5073795"/>
          </a:xfrm>
          <a:prstGeom prst="rect">
            <a:avLst/>
          </a:prstGeom>
          <a:noFill/>
          <a:ln>
            <a:noFill/>
          </a:ln>
        </p:spPr>
      </p:pic>
      <p:pic>
        <p:nvPicPr>
          <p:cNvPr id="189" name="Google Shape;189;p59"/>
          <p:cNvPicPr preferRelativeResize="0"/>
          <p:nvPr/>
        </p:nvPicPr>
        <p:blipFill rotWithShape="1">
          <a:blip r:embed="rId4">
            <a:alphaModFix/>
          </a:blip>
          <a:srcRect/>
          <a:stretch/>
        </p:blipFill>
        <p:spPr>
          <a:xfrm>
            <a:off x="14499799" y="4186868"/>
            <a:ext cx="457200" cy="446694"/>
          </a:xfrm>
          <a:prstGeom prst="rect">
            <a:avLst/>
          </a:prstGeom>
          <a:noFill/>
          <a:ln>
            <a:noFill/>
          </a:ln>
        </p:spPr>
      </p:pic>
      <p:pic>
        <p:nvPicPr>
          <p:cNvPr id="190" name="Google Shape;190;p59" descr="Recurso 25.png"/>
          <p:cNvPicPr preferRelativeResize="0"/>
          <p:nvPr/>
        </p:nvPicPr>
        <p:blipFill rotWithShape="1">
          <a:blip r:embed="rId5">
            <a:alphaModFix/>
          </a:blip>
          <a:srcRect/>
          <a:stretch/>
        </p:blipFill>
        <p:spPr>
          <a:xfrm>
            <a:off x="4775296" y="2414110"/>
            <a:ext cx="432711" cy="446694"/>
          </a:xfrm>
          <a:prstGeom prst="rect">
            <a:avLst/>
          </a:prstGeom>
          <a:noFill/>
          <a:ln>
            <a:noFill/>
          </a:ln>
        </p:spPr>
      </p:pic>
      <p:pic>
        <p:nvPicPr>
          <p:cNvPr id="191" name="Google Shape;191;p59"/>
          <p:cNvPicPr preferRelativeResize="0"/>
          <p:nvPr/>
        </p:nvPicPr>
        <p:blipFill rotWithShape="1">
          <a:blip r:embed="rId6">
            <a:alphaModFix/>
          </a:blip>
          <a:srcRect/>
          <a:stretch/>
        </p:blipFill>
        <p:spPr>
          <a:xfrm>
            <a:off x="12308730" y="1695978"/>
            <a:ext cx="3694496" cy="1042506"/>
          </a:xfrm>
          <a:prstGeom prst="rect">
            <a:avLst/>
          </a:prstGeom>
          <a:noFill/>
          <a:ln>
            <a:noFill/>
          </a:ln>
        </p:spPr>
      </p:pic>
      <p:pic>
        <p:nvPicPr>
          <p:cNvPr id="192" name="Google Shape;192;p59"/>
          <p:cNvPicPr preferRelativeResize="0"/>
          <p:nvPr/>
        </p:nvPicPr>
        <p:blipFill rotWithShape="1">
          <a:blip r:embed="rId7">
            <a:alphaModFix/>
          </a:blip>
          <a:srcRect/>
          <a:stretch/>
        </p:blipFill>
        <p:spPr>
          <a:xfrm>
            <a:off x="13465731" y="3470099"/>
            <a:ext cx="432854" cy="445047"/>
          </a:xfrm>
          <a:prstGeom prst="rect">
            <a:avLst/>
          </a:prstGeom>
          <a:noFill/>
          <a:ln>
            <a:noFill/>
          </a:ln>
        </p:spPr>
      </p:pic>
      <p:pic>
        <p:nvPicPr>
          <p:cNvPr id="193" name="Google Shape;193;p59"/>
          <p:cNvPicPr preferRelativeResize="0"/>
          <p:nvPr/>
        </p:nvPicPr>
        <p:blipFill rotWithShape="1">
          <a:blip r:embed="rId8">
            <a:alphaModFix/>
          </a:blip>
          <a:srcRect/>
          <a:stretch/>
        </p:blipFill>
        <p:spPr>
          <a:xfrm>
            <a:off x="4756864" y="3552154"/>
            <a:ext cx="451143" cy="445047"/>
          </a:xfrm>
          <a:prstGeom prst="rect">
            <a:avLst/>
          </a:prstGeom>
          <a:noFill/>
          <a:ln>
            <a:noFill/>
          </a:ln>
        </p:spPr>
      </p:pic>
      <p:pic>
        <p:nvPicPr>
          <p:cNvPr id="194" name="Google Shape;194;p59"/>
          <p:cNvPicPr preferRelativeResize="0"/>
          <p:nvPr/>
        </p:nvPicPr>
        <p:blipFill rotWithShape="1">
          <a:blip r:embed="rId4">
            <a:alphaModFix/>
          </a:blip>
          <a:srcRect/>
          <a:stretch/>
        </p:blipFill>
        <p:spPr>
          <a:xfrm>
            <a:off x="4756864" y="4630951"/>
            <a:ext cx="457200" cy="44669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199" name="Google Shape;199;p4"/>
          <p:cNvGraphicFramePr/>
          <p:nvPr>
            <p:extLst>
              <p:ext uri="{D42A27DB-BD31-4B8C-83A1-F6EECF244321}">
                <p14:modId xmlns:p14="http://schemas.microsoft.com/office/powerpoint/2010/main" val="776818372"/>
              </p:ext>
            </p:extLst>
          </p:nvPr>
        </p:nvGraphicFramePr>
        <p:xfrm>
          <a:off x="5345167" y="1718598"/>
          <a:ext cx="6746475" cy="31999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Aguazul, Chámeza, Hato Corozal, La Salina, Maní, Monterrey, Nunchía, Paz De Ariporo, Pore, Recetor, San Luis De Palenque, Trinidad, Támara,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Barranca De Upía, Castilla La Nueva, El Castillo, La Macarena, Lejanías, Mapiripán, Mesetas, Puerto Gaitán, Puerto Lleras, San Juan De Arama, San Juanito, Uribe.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Orocué, Sabanalarga, Tauramena, Yopal.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Cabuyaro, Cumaral, El Calvario, Fuente De Oro, Granada, Puerto Concordia, Puerto López, Puerto Rico, San Carlos De Guaroa, San Martín, Vistahermosa.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Cumaribo.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a:extLst>
              <a:ext uri="{28A0092B-C50C-407E-A947-70E740481C1C}">
                <a14:useLocalDpi xmlns:a14="http://schemas.microsoft.com/office/drawing/2010/main" val="0"/>
              </a:ext>
            </a:extLst>
          </a:blip>
          <a:stretch>
            <a:fillRect/>
          </a:stretch>
        </p:blipFill>
        <p:spPr>
          <a:xfrm>
            <a:off x="471389" y="1445709"/>
            <a:ext cx="4650196" cy="4860676"/>
          </a:xfrm>
          <a:prstGeom prst="rect">
            <a:avLst/>
          </a:prstGeom>
          <a:noFill/>
          <a:ln>
            <a:noFill/>
          </a:ln>
        </p:spPr>
      </p:pic>
      <p:pic>
        <p:nvPicPr>
          <p:cNvPr id="202" name="Google Shape;202;p4"/>
          <p:cNvPicPr preferRelativeResize="0"/>
          <p:nvPr/>
        </p:nvPicPr>
        <p:blipFill rotWithShape="1">
          <a:blip r:embed="rId4">
            <a:alphaModFix/>
          </a:blip>
          <a:srcRect/>
          <a:stretch/>
        </p:blipFill>
        <p:spPr>
          <a:xfrm>
            <a:off x="13027286" y="958056"/>
            <a:ext cx="3694496" cy="1042506"/>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12810859" y="-190269"/>
            <a:ext cx="432854" cy="445047"/>
          </a:xfrm>
          <a:prstGeom prst="rect">
            <a:avLst/>
          </a:prstGeom>
          <a:noFill/>
          <a:ln>
            <a:noFill/>
          </a:ln>
        </p:spPr>
      </p:pic>
      <p:pic>
        <p:nvPicPr>
          <p:cNvPr id="204" name="Google Shape;204;p4"/>
          <p:cNvPicPr preferRelativeResize="0"/>
          <p:nvPr/>
        </p:nvPicPr>
        <p:blipFill rotWithShape="1">
          <a:blip r:embed="rId4">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6">
            <a:alphaModFix/>
          </a:blip>
          <a:srcRect/>
          <a:stretch/>
        </p:blipFill>
        <p:spPr>
          <a:xfrm>
            <a:off x="5475120" y="2537994"/>
            <a:ext cx="451143" cy="445047"/>
          </a:xfrm>
          <a:prstGeom prst="rect">
            <a:avLst/>
          </a:prstGeom>
          <a:noFill/>
          <a:ln>
            <a:noFill/>
          </a:ln>
        </p:spPr>
      </p:pic>
      <p:pic>
        <p:nvPicPr>
          <p:cNvPr id="206" name="Google Shape;206;p4"/>
          <p:cNvPicPr preferRelativeResize="0"/>
          <p:nvPr/>
        </p:nvPicPr>
        <p:blipFill rotWithShape="1">
          <a:blip r:embed="rId7">
            <a:alphaModFix/>
          </a:blip>
          <a:srcRect/>
          <a:stretch/>
        </p:blipFill>
        <p:spPr>
          <a:xfrm>
            <a:off x="5472091" y="4001816"/>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1" name="Google Shape;211;p5"/>
          <p:cNvGraphicFramePr/>
          <p:nvPr>
            <p:extLst>
              <p:ext uri="{D42A27DB-BD31-4B8C-83A1-F6EECF244321}">
                <p14:modId xmlns:p14="http://schemas.microsoft.com/office/powerpoint/2010/main" val="1467780529"/>
              </p:ext>
            </p:extLst>
          </p:nvPr>
        </p:nvGraphicFramePr>
        <p:xfrm>
          <a:off x="5419661" y="1480456"/>
          <a:ext cx="6300950" cy="3112123"/>
        </p:xfrm>
        <a:graphic>
          <a:graphicData uri="http://schemas.openxmlformats.org/drawingml/2006/table">
            <a:tbl>
              <a:tblPr>
                <a:noFill/>
                <a:tableStyleId>{7637F94A-DA9B-481A-AE38-6A32242EE391}</a:tableStyleId>
              </a:tblPr>
              <a:tblGrid>
                <a:gridCol w="839875">
                  <a:extLst>
                    <a:ext uri="{9D8B030D-6E8A-4147-A177-3AD203B41FA5}">
                      <a16:colId xmlns:a16="http://schemas.microsoft.com/office/drawing/2014/main" val="20000"/>
                    </a:ext>
                  </a:extLst>
                </a:gridCol>
                <a:gridCol w="5461075">
                  <a:extLst>
                    <a:ext uri="{9D8B030D-6E8A-4147-A177-3AD203B41FA5}">
                      <a16:colId xmlns:a16="http://schemas.microsoft.com/office/drawing/2014/main" val="20001"/>
                    </a:ext>
                  </a:extLst>
                </a:gridCol>
              </a:tblGrid>
              <a:tr h="7991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7191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Puerto Rico, San Vicente Del Caguán.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GUAVIARE : Calamar.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Puerto Guzmán, Puerto Leguízamo.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73281">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AMAZONAS : Puerto Alegría.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Albania, Cartagena Del Chairá, Curillo, Milán, San José Del Fragua, Solita, Valparaíso.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Barrancominas, Inírida, Morichal, Pana </a:t>
                      </a:r>
                      <a:r>
                        <a:rPr lang="es-MX" sz="1000" b="0" i="0" u="none" strike="noStrike" cap="none" dirty="0" err="1" smtClean="0">
                          <a:solidFill>
                            <a:srgbClr val="000000"/>
                          </a:solidFill>
                          <a:latin typeface="Arial"/>
                          <a:ea typeface="Arial"/>
                          <a:cs typeface="Arial"/>
                          <a:sym typeface="Arial"/>
                        </a:rPr>
                        <a:t>Pana</a:t>
                      </a:r>
                      <a:r>
                        <a:rPr lang="es-MX" sz="1000" b="0" i="0" u="none" strike="noStrike" cap="none" dirty="0" smtClean="0">
                          <a:solidFill>
                            <a:srgbClr val="000000"/>
                          </a:solidFill>
                          <a:latin typeface="Arial"/>
                          <a:ea typeface="Arial"/>
                          <a:cs typeface="Arial"/>
                          <a:sym typeface="Arial"/>
                        </a:rPr>
                        <a:t>, Puerto Colombia.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GUAVIARE : El Retorno, Miraflores.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Puerto Asís.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VAUPÉS : Carurú, Pacoa, Papunahua.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12" name="Google Shape;212;p5"/>
          <p:cNvGraphicFramePr/>
          <p:nvPr/>
        </p:nvGraphicFramePr>
        <p:xfrm>
          <a:off x="12836461" y="5476214"/>
          <a:ext cx="6426275" cy="2509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AMAZONAS : La Chorrera.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CAQUETÁ : Solano, Valparaíso.</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GUAINÍA : Inírida.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GUAVIARE : Calamar, El Retorno, Miraflores, San José Del Guaviare.</a:t>
                      </a: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a:extLst>
              <a:ext uri="{28A0092B-C50C-407E-A947-70E740481C1C}">
                <a14:useLocalDpi xmlns:a14="http://schemas.microsoft.com/office/drawing/2010/main" val="0"/>
              </a:ext>
            </a:extLst>
          </a:blip>
          <a:stretch>
            <a:fillRect/>
          </a:stretch>
        </p:blipFill>
        <p:spPr>
          <a:xfrm>
            <a:off x="582198" y="1371600"/>
            <a:ext cx="4665617" cy="4876794"/>
          </a:xfrm>
          <a:prstGeom prst="rect">
            <a:avLst/>
          </a:prstGeom>
          <a:noFill/>
          <a:ln>
            <a:noFill/>
          </a:ln>
        </p:spPr>
      </p:pic>
      <p:pic>
        <p:nvPicPr>
          <p:cNvPr id="215" name="Google Shape;215;p5" descr="Recurso 25.png"/>
          <p:cNvPicPr preferRelativeResize="0"/>
          <p:nvPr/>
        </p:nvPicPr>
        <p:blipFill rotWithShape="1">
          <a:blip r:embed="rId4">
            <a:alphaModFix/>
          </a:blip>
          <a:srcRect/>
          <a:stretch/>
        </p:blipFill>
        <p:spPr>
          <a:xfrm>
            <a:off x="13003413" y="2107451"/>
            <a:ext cx="432711" cy="446694"/>
          </a:xfrm>
          <a:prstGeom prst="rect">
            <a:avLst/>
          </a:prstGeom>
          <a:noFill/>
          <a:ln>
            <a:noFill/>
          </a:ln>
        </p:spPr>
      </p:pic>
      <p:pic>
        <p:nvPicPr>
          <p:cNvPr id="216" name="Google Shape;216;p5"/>
          <p:cNvPicPr preferRelativeResize="0"/>
          <p:nvPr/>
        </p:nvPicPr>
        <p:blipFill rotWithShape="1">
          <a:blip r:embed="rId5">
            <a:alphaModFix/>
          </a:blip>
          <a:srcRect/>
          <a:stretch/>
        </p:blipFill>
        <p:spPr>
          <a:xfrm>
            <a:off x="12836461" y="3382253"/>
            <a:ext cx="3694496" cy="1042506"/>
          </a:xfrm>
          <a:prstGeom prst="rect">
            <a:avLst/>
          </a:prstGeom>
          <a:noFill/>
          <a:ln>
            <a:noFill/>
          </a:ln>
        </p:spPr>
      </p:pic>
      <p:pic>
        <p:nvPicPr>
          <p:cNvPr id="217" name="Google Shape;217;p5"/>
          <p:cNvPicPr preferRelativeResize="0"/>
          <p:nvPr/>
        </p:nvPicPr>
        <p:blipFill rotWithShape="1">
          <a:blip r:embed="rId6">
            <a:alphaModFix/>
          </a:blip>
          <a:srcRect/>
          <a:stretch/>
        </p:blipFill>
        <p:spPr>
          <a:xfrm>
            <a:off x="5580808" y="3556089"/>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5583837" y="2554145"/>
            <a:ext cx="451143" cy="44504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2016</Words>
  <Application>Microsoft Office PowerPoint</Application>
  <PresentationFormat>Panorámica</PresentationFormat>
  <Paragraphs>126</Paragraphs>
  <Slides>11</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vt:i4>
      </vt:variant>
    </vt:vector>
  </HeadingPairs>
  <TitlesOfParts>
    <vt:vector size="18" baseType="lpstr">
      <vt:lpstr>Helvetica Neue</vt:lpstr>
      <vt:lpstr>Calibri</vt:lpstr>
      <vt:lpstr>Verdana</vt:lpstr>
      <vt:lpstr>Arial Narrow</vt:lpstr>
      <vt:lpstr>Arial</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17</cp:revision>
  <dcterms:created xsi:type="dcterms:W3CDTF">2022-10-19T17:32:46Z</dcterms:created>
  <dcterms:modified xsi:type="dcterms:W3CDTF">2024-02-02T17:39:28Z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