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69" r:id="rId4"/>
    <p:sldId id="259" r:id="rId5"/>
    <p:sldId id="261" r:id="rId6"/>
    <p:sldId id="270" r:id="rId7"/>
    <p:sldId id="264" r:id="rId8"/>
    <p:sldId id="265" r:id="rId9"/>
    <p:sldId id="266" r:id="rId10"/>
    <p:sldId id="267" r:id="rId11"/>
    <p:sldId id="268" r:id="rId12"/>
  </p:sldIdLst>
  <p:sldSz cx="12192000" cy="6858000"/>
  <p:notesSz cx="12192000" cy="6858000"/>
  <p:embeddedFontLs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Verdana" panose="020B0604030504040204" pitchFamily="34" charset="0"/>
      <p:regular r:id="rId18"/>
      <p:bold r:id="rId19"/>
      <p:italic r:id="rId20"/>
      <p:boldItalic r:id="rId21"/>
    </p:embeddedFont>
    <p:embeddedFont>
      <p:font typeface="Arial Narrow" panose="020B0606020202030204" pitchFamily="34" charset="0"/>
      <p:regular r:id="rId22"/>
      <p:bold r:id="rId23"/>
      <p:italic r:id="rId24"/>
      <p:boldItalic r:id="rId25"/>
    </p:embeddedFont>
    <p:embeddedFont>
      <p:font typeface="Helvetica Neue" panose="020B0604020202020204" charset="0"/>
      <p:regular r:id="rId26"/>
      <p:bold r:id="rId27"/>
      <p:italic r:id="rId28"/>
      <p:boldItalic r:id="rId29"/>
    </p:embeddedFont>
    <p:embeddedFont>
      <p:font typeface="Arial Black" panose="020B0A04020102020204" pitchFamily="34" charset="0"/>
      <p:bold r:id="rId3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4" roundtripDataSignature="AMtx7mh4azekn3fThzs9cA6lfW8iTEDTq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637F94A-DA9B-481A-AE38-6A32242EE391}">
  <a:tblStyle styleId="{7637F94A-DA9B-481A-AE38-6A32242EE391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F00C0F73-EEEA-4E89-A611-1E2FAB54C115}" styleName="Table_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CF4"/>
          </a:solidFill>
        </a:fill>
      </a:tcStyle>
    </a:wholeTbl>
    <a:band1H>
      <a:tcTxStyle b="off" i="off"/>
      <a:tcStyle>
        <a:tcBdr/>
        <a:fill>
          <a:solidFill>
            <a:srgbClr val="CFD7E7"/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rgbClr val="CFD7E7"/>
          </a:solidFill>
        </a:fill>
      </a:tcStyle>
    </a:band1V>
    <a:band2V>
      <a:tcTxStyle b="off" i="off"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140" autoAdjust="0"/>
  </p:normalViewPr>
  <p:slideViewPr>
    <p:cSldViewPr snapToGrid="0">
      <p:cViewPr varScale="1">
        <p:scale>
          <a:sx n="107" d="100"/>
          <a:sy n="107" d="100"/>
        </p:scale>
        <p:origin x="714" y="108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34" Type="http://customschemas.google.com/relationships/presentationmetadata" Target="meta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1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font" Target="fonts/font15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font" Target="fonts/font14.fntdata"/><Relationship Id="rId30" Type="http://schemas.openxmlformats.org/officeDocument/2006/relationships/font" Target="fonts/font17.fntdata"/><Relationship Id="rId35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5283200" cy="34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6905625" y="0"/>
            <a:ext cx="5283200" cy="34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6513513"/>
            <a:ext cx="5283200" cy="344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s-MX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444930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0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2" name="Google Shape;9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622528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6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1" name="Google Shape;22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6868558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7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8" name="Google Shape;22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728468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6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3" name="Google Shape;11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5758119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7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2" name="Google Shape;12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8668060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4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2" name="Google Shape;132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2846641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58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1" name="Google Shape;151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3237686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58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1" name="Google Shape;151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1623492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59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4" name="Google Shape;184;p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635936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4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7" name="Google Shape;19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8436632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5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09" name="Google Shape;20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2223863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onóstico amenaza incendios vegetal">
  <p:cSld name="Pronóstico amenaza incendios vegetal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64"/>
          <p:cNvPicPr preferRelativeResize="0"/>
          <p:nvPr/>
        </p:nvPicPr>
        <p:blipFill rotWithShape="1">
          <a:blip r:embed="rId2">
            <a:alphaModFix/>
          </a:blip>
          <a:srcRect b="7147"/>
          <a:stretch/>
        </p:blipFill>
        <p:spPr>
          <a:xfrm>
            <a:off x="-1934" y="222422"/>
            <a:ext cx="12194413" cy="6471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64" descr="Forma&#10;&#10;Descripción generada automáticamente con confianza baj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64"/>
          <p:cNvSpPr/>
          <p:nvPr/>
        </p:nvSpPr>
        <p:spPr>
          <a:xfrm>
            <a:off x="-1934" y="222422"/>
            <a:ext cx="12192000" cy="6471015"/>
          </a:xfrm>
          <a:prstGeom prst="rect">
            <a:avLst/>
          </a:prstGeom>
          <a:gradFill>
            <a:gsLst>
              <a:gs pos="0">
                <a:srgbClr val="FF0000">
                  <a:alpha val="0"/>
                </a:srgbClr>
              </a:gs>
              <a:gs pos="37000">
                <a:schemeClr val="lt1"/>
              </a:gs>
              <a:gs pos="100000">
                <a:schemeClr val="lt1"/>
              </a:gs>
            </a:gsLst>
            <a:lin ang="16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19;p64"/>
          <p:cNvSpPr txBox="1"/>
          <p:nvPr/>
        </p:nvSpPr>
        <p:spPr>
          <a:xfrm>
            <a:off x="5370482" y="6639447"/>
            <a:ext cx="1451038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MX" sz="11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www.ideam.gov.co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" name="Google Shape;20;p64" descr="Forma, Rectángulo&#10;&#10;Descripción generada automáticamente con confianza media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33" y="-1090"/>
            <a:ext cx="12190067" cy="68590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;p64" descr="Forma&#10;&#10;Descripción generada automáticamente con confianza baj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35" y="6331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64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23;p64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4" name="Google Shape;24;p6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>
  <p:cSld name="Diapositiva de título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26;p65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65"/>
          <p:cNvSpPr txBox="1">
            <a:spLocks noGrp="1"/>
          </p:cNvSpPr>
          <p:nvPr>
            <p:ph type="ctrTitle"/>
          </p:nvPr>
        </p:nvSpPr>
        <p:spPr>
          <a:xfrm>
            <a:off x="1524000" y="1652232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400"/>
              <a:buFont typeface="Verdana"/>
              <a:buNone/>
              <a:defRPr sz="44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65"/>
          <p:cNvSpPr txBox="1">
            <a:spLocks noGrp="1"/>
          </p:cNvSpPr>
          <p:nvPr>
            <p:ph type="subTitle" idx="1"/>
          </p:nvPr>
        </p:nvSpPr>
        <p:spPr>
          <a:xfrm>
            <a:off x="1524000" y="4131907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latin typeface="Verdana"/>
                <a:ea typeface="Verdana"/>
                <a:cs typeface="Verdana"/>
                <a:sym typeface="Verdana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9" name="Google Shape;29;p6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6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32" name="Google Shape;32;p65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" name="Google Shape;33;p65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4" name="Google Shape;34;p6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65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>
  <p:cSld name="Título y objeto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oogle Shape;37;p66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p66"/>
          <p:cNvSpPr txBox="1">
            <a:spLocks noGrp="1"/>
          </p:cNvSpPr>
          <p:nvPr>
            <p:ph type="title"/>
          </p:nvPr>
        </p:nvSpPr>
        <p:spPr>
          <a:xfrm>
            <a:off x="838200" y="1597441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200"/>
              <a:buFont typeface="Verdana"/>
              <a:buNone/>
              <a:defRPr sz="32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6"/>
          <p:cNvSpPr txBox="1">
            <a:spLocks noGrp="1"/>
          </p:cNvSpPr>
          <p:nvPr>
            <p:ph type="body" idx="1"/>
          </p:nvPr>
        </p:nvSpPr>
        <p:spPr>
          <a:xfrm>
            <a:off x="838200" y="3112167"/>
            <a:ext cx="10515600" cy="30647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6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6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43" name="Google Shape;43;p66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Google Shape;44;p66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45" name="Google Shape;45;p6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66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>
  <p:cSld name="Dos objetos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Google Shape;48;p67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67"/>
          <p:cNvSpPr txBox="1">
            <a:spLocks noGrp="1"/>
          </p:cNvSpPr>
          <p:nvPr>
            <p:ph type="title"/>
          </p:nvPr>
        </p:nvSpPr>
        <p:spPr>
          <a:xfrm>
            <a:off x="838200" y="169956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800"/>
              <a:buFont typeface="Verdana"/>
              <a:buNone/>
              <a:defRPr sz="28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67"/>
          <p:cNvSpPr txBox="1">
            <a:spLocks noGrp="1"/>
          </p:cNvSpPr>
          <p:nvPr>
            <p:ph type="body" idx="1"/>
          </p:nvPr>
        </p:nvSpPr>
        <p:spPr>
          <a:xfrm>
            <a:off x="838200" y="3113903"/>
            <a:ext cx="5181600" cy="3063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67"/>
          <p:cNvSpPr txBox="1">
            <a:spLocks noGrp="1"/>
          </p:cNvSpPr>
          <p:nvPr>
            <p:ph type="body" idx="2"/>
          </p:nvPr>
        </p:nvSpPr>
        <p:spPr>
          <a:xfrm>
            <a:off x="6172200" y="3113903"/>
            <a:ext cx="5181600" cy="3063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" name="Google Shape;52;p6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6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6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55" name="Google Shape;55;p67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p67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57" name="Google Shape;57;p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67"/>
          <p:cNvSpPr txBox="1">
            <a:spLocks noGrp="1"/>
          </p:cNvSpPr>
          <p:nvPr>
            <p:ph type="body" idx="3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el título">
  <p:cSld name="Solo el título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68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68"/>
          <p:cNvSpPr txBox="1">
            <a:spLocks noGrp="1"/>
          </p:cNvSpPr>
          <p:nvPr>
            <p:ph type="title"/>
          </p:nvPr>
        </p:nvSpPr>
        <p:spPr>
          <a:xfrm>
            <a:off x="838200" y="1370142"/>
            <a:ext cx="10515600" cy="705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Verdana"/>
              <a:buNone/>
              <a:defRPr sz="24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6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6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6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65" name="Google Shape;65;p68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" name="Google Shape;66;p68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67" name="Google Shape;67;p6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68"/>
          <p:cNvSpPr txBox="1">
            <a:spLocks noGrp="1"/>
          </p:cNvSpPr>
          <p:nvPr>
            <p:ph type="body" idx="1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>
  <p:cSld name="En blanco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6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6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6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pic>
        <p:nvPicPr>
          <p:cNvPr id="73" name="Google Shape;73;p69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69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" name="Google Shape;75;p69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76" name="Google Shape;76;p6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69"/>
          <p:cNvSpPr txBox="1">
            <a:spLocks noGrp="1"/>
          </p:cNvSpPr>
          <p:nvPr>
            <p:ph type="body" idx="1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>
  <p:cSld name="Contenido con título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70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70"/>
          <p:cNvSpPr txBox="1">
            <a:spLocks noGrp="1"/>
          </p:cNvSpPr>
          <p:nvPr>
            <p:ph type="title"/>
          </p:nvPr>
        </p:nvSpPr>
        <p:spPr>
          <a:xfrm>
            <a:off x="839788" y="146556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Verdana"/>
              <a:buNone/>
              <a:defRPr sz="24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70"/>
          <p:cNvSpPr txBox="1">
            <a:spLocks noGrp="1"/>
          </p:cNvSpPr>
          <p:nvPr>
            <p:ph type="body" idx="1"/>
          </p:nvPr>
        </p:nvSpPr>
        <p:spPr>
          <a:xfrm>
            <a:off x="5183188" y="1465560"/>
            <a:ext cx="6172200" cy="4395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82" name="Google Shape;82;p70"/>
          <p:cNvSpPr txBox="1">
            <a:spLocks noGrp="1"/>
          </p:cNvSpPr>
          <p:nvPr>
            <p:ph type="body" idx="2"/>
          </p:nvPr>
        </p:nvSpPr>
        <p:spPr>
          <a:xfrm>
            <a:off x="839788" y="3146854"/>
            <a:ext cx="3932237" cy="2722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3" name="Google Shape;83;p7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7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7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86" name="Google Shape;86;p70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" name="Google Shape;87;p70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88" name="Google Shape;88;p7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70"/>
          <p:cNvSpPr txBox="1">
            <a:spLocks noGrp="1"/>
          </p:cNvSpPr>
          <p:nvPr>
            <p:ph type="body" idx="3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6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6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6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6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6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O:\Mi%20unidad\OSPA\01.%20Tematicas\03.%20Deslizamientos\01.%20Productos\modelo_idd\temporales\amenaza_idd.jpg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file:///P:\Mi%20unidad\OSPA\01.%20Tematicas\04.%20Incendios\01.%20Productos\postmodelo_icv\temporales\red_icv.jpg" TargetMode="External"/><Relationship Id="rId3" Type="http://schemas.openxmlformats.org/officeDocument/2006/relationships/image" Target="../media/image10.jpeg"/><Relationship Id="rId7" Type="http://schemas.openxmlformats.org/officeDocument/2006/relationships/image" Target="../media/image12.jpeg"/><Relationship Id="rId12" Type="http://schemas.openxmlformats.org/officeDocument/2006/relationships/image" Target="file:///P:\Mi%20unidad\OSPA\01.%20Tematicas\04.%20Incendios\01.%20Productos\postmodelo_icv\temporales\yellow_icv.jpg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P:\Mi%20unidad\OSPA\01.%20Tematicas\04.%20Incendios\01.%20Productos\postmodelo_icv\temporales\torta_regiones_icv.jpg" TargetMode="External"/><Relationship Id="rId11" Type="http://schemas.openxmlformats.org/officeDocument/2006/relationships/image" Target="../media/image14.jpeg"/><Relationship Id="rId5" Type="http://schemas.openxmlformats.org/officeDocument/2006/relationships/image" Target="../media/image11.jpeg"/><Relationship Id="rId10" Type="http://schemas.openxmlformats.org/officeDocument/2006/relationships/image" Target="file:///P:\Mi%20unidad\OSPA\01.%20Tematicas\04.%20Incendios\01.%20Productos\postmodelo_icv\temporales\orange_icv.jpg" TargetMode="External"/><Relationship Id="rId4" Type="http://schemas.openxmlformats.org/officeDocument/2006/relationships/image" Target="file:///P:\Mi%20unidad\OSPA\01.%20Tematicas\04.%20Incendios\01.%20Productos\postmodelo_icv\temporales\icolombia.jpg" TargetMode="External"/><Relationship Id="rId9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5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file:///P:\Mi%20unidad\OSPA\01.%20Tematicas\04.%20Incendios\01.%20Productos\postmodelo_icv\temporales\icaribe.jpg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file:///P:\Mi%20unidad\OSPA\01.%20Tematicas\04.%20Incendios\01.%20Productos\postmodelo_icv\temporales\iandina.jpg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file:///P:\Mi%20unidad\OSPA\01.%20Tematicas\04.%20Incendios\01.%20Productos\postmodelo_icv\temporales\iandina.jpg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22.png"/><Relationship Id="rId4" Type="http://schemas.openxmlformats.org/officeDocument/2006/relationships/image" Target="file:///P:\Mi%20unidad\OSPA\01.%20Tematicas\04.%20Incendios\01.%20Productos\postmodelo_icv\temporales\ipacifico.jpg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3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24.png"/><Relationship Id="rId4" Type="http://schemas.openxmlformats.org/officeDocument/2006/relationships/image" Target="file:///P:\Mi%20unidad\OSPA\01.%20Tematicas\04.%20Incendios\01.%20Productos\postmodelo_icv\temporales\iorinoquia.jpg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6.png"/><Relationship Id="rId4" Type="http://schemas.openxmlformats.org/officeDocument/2006/relationships/image" Target="file:///P:\Mi%20unidad\OSPA\01.%20Tematicas\04.%20Incendios\01.%20Productos\postmodelo_icv\temporales\iamazonia.jp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0"/>
          <p:cNvSpPr/>
          <p:nvPr/>
        </p:nvSpPr>
        <p:spPr>
          <a:xfrm>
            <a:off x="814135" y="1982944"/>
            <a:ext cx="2775284" cy="54437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95;p10"/>
          <p:cNvSpPr txBox="1"/>
          <p:nvPr/>
        </p:nvSpPr>
        <p:spPr>
          <a:xfrm>
            <a:off x="990598" y="1486580"/>
            <a:ext cx="242235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MX" sz="2000" b="1" i="0" u="none" strike="noStrike" cap="non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Boletín No.</a:t>
            </a:r>
            <a:endParaRPr sz="2000" b="1" i="0" u="none" strike="noStrike" cap="none">
              <a:solidFill>
                <a:srgbClr val="C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6" name="Google Shape;96;p10"/>
          <p:cNvSpPr txBox="1"/>
          <p:nvPr/>
        </p:nvSpPr>
        <p:spPr>
          <a:xfrm>
            <a:off x="990596" y="2024296"/>
            <a:ext cx="2422357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MX" sz="2400" b="1" i="0" u="none" strike="noStrike" cap="none" dirty="0" smtClean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045</a:t>
            </a:r>
          </a:p>
        </p:txBody>
      </p:sp>
      <p:sp>
        <p:nvSpPr>
          <p:cNvPr id="97" name="Google Shape;97;p10"/>
          <p:cNvSpPr/>
          <p:nvPr/>
        </p:nvSpPr>
        <p:spPr>
          <a:xfrm>
            <a:off x="4556962" y="1416848"/>
            <a:ext cx="1216025" cy="523875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10"/>
          <p:cNvSpPr/>
          <p:nvPr/>
        </p:nvSpPr>
        <p:spPr>
          <a:xfrm>
            <a:off x="5995236" y="1313661"/>
            <a:ext cx="0" cy="746125"/>
          </a:xfrm>
          <a:custGeom>
            <a:avLst/>
            <a:gdLst/>
            <a:ahLst/>
            <a:cxnLst/>
            <a:rect l="l" t="t" r="r" b="b"/>
            <a:pathLst>
              <a:path w="120000" h="746760" extrusionOk="0">
                <a:moveTo>
                  <a:pt x="0" y="0"/>
                </a:moveTo>
                <a:lnTo>
                  <a:pt x="0" y="746628"/>
                </a:lnTo>
              </a:path>
            </a:pathLst>
          </a:custGeom>
          <a:noFill/>
          <a:ln w="28950" cap="flat" cmpd="sng">
            <a:solidFill>
              <a:srgbClr val="D8053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10"/>
          <p:cNvSpPr txBox="1"/>
          <p:nvPr/>
        </p:nvSpPr>
        <p:spPr>
          <a:xfrm>
            <a:off x="6171701" y="1313660"/>
            <a:ext cx="5491913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>
                <a:solidFill>
                  <a:srgbClr val="E1233F"/>
                </a:solidFill>
                <a:latin typeface="Verdana"/>
                <a:ea typeface="Verdana"/>
                <a:cs typeface="Verdana"/>
                <a:sym typeface="Verdana"/>
              </a:rPr>
              <a:t>PARA TOMAR ACCIÓN </a:t>
            </a:r>
            <a:r>
              <a:rPr lang="es-MX" sz="8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Advierte a los sistemas de prevención y atención de desastres sobre la amenaza que puede  ocasionar  un  fenómeno  con  efectos  adversos  sobre  la  población,  el  cual  requiere  la  atención inmediata por parte de la población y de los cuerpos de atención y socorro. Se emite una alerta sólo cuando la  identificación  de  un  evento  extraordinario  indique  la  probabilidad  de  amenaza  inminente  y  cuando  la gravedad del fenómeno implique la movilización de personas y equipos, interrumpiendo el normal desarrollo de sus actividades cotidianas.</a:t>
            </a:r>
            <a:endParaRPr sz="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0" name="Google Shape;100;p10"/>
          <p:cNvSpPr/>
          <p:nvPr/>
        </p:nvSpPr>
        <p:spPr>
          <a:xfrm>
            <a:off x="4556962" y="2202816"/>
            <a:ext cx="1216025" cy="509587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10"/>
          <p:cNvSpPr/>
          <p:nvPr/>
        </p:nvSpPr>
        <p:spPr>
          <a:xfrm flipH="1">
            <a:off x="5949518" y="2231284"/>
            <a:ext cx="45719" cy="481119"/>
          </a:xfrm>
          <a:custGeom>
            <a:avLst/>
            <a:gdLst/>
            <a:ahLst/>
            <a:cxnLst/>
            <a:rect l="l" t="t" r="r" b="b"/>
            <a:pathLst>
              <a:path w="120000" h="346710" extrusionOk="0">
                <a:moveTo>
                  <a:pt x="0" y="0"/>
                </a:moveTo>
                <a:lnTo>
                  <a:pt x="0" y="346328"/>
                </a:lnTo>
              </a:path>
            </a:pathLst>
          </a:custGeom>
          <a:noFill/>
          <a:ln w="28950" cap="flat" cmpd="sng">
            <a:solidFill>
              <a:srgbClr val="FC613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p10"/>
          <p:cNvSpPr txBox="1"/>
          <p:nvPr/>
        </p:nvSpPr>
        <p:spPr>
          <a:xfrm>
            <a:off x="6171701" y="2164341"/>
            <a:ext cx="549191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>
                <a:solidFill>
                  <a:srgbClr val="FE793F"/>
                </a:solidFill>
                <a:latin typeface="Verdana"/>
                <a:ea typeface="Verdana"/>
                <a:cs typeface="Verdana"/>
                <a:sym typeface="Verdana"/>
              </a:rPr>
              <a:t>PARA PREPARARSE </a:t>
            </a:r>
            <a:r>
              <a:rPr lang="es-MX" sz="8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Indica la presencia de un fenómeno. No implica amenaza inmediata y como tanto es catalogado como un mensaje para informarse y prepararse. El aviso implica vigilancia continua ya que las condiciones son propicias para el desarrollo de un fenómeno, sin que se requiera permanecer alerta.</a:t>
            </a:r>
            <a:endParaRPr sz="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3" name="Google Shape;103;p10"/>
          <p:cNvSpPr/>
          <p:nvPr/>
        </p:nvSpPr>
        <p:spPr>
          <a:xfrm>
            <a:off x="4541801" y="2882023"/>
            <a:ext cx="1216025" cy="504825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10"/>
          <p:cNvSpPr/>
          <p:nvPr/>
        </p:nvSpPr>
        <p:spPr>
          <a:xfrm>
            <a:off x="5980075" y="2893136"/>
            <a:ext cx="0" cy="473075"/>
          </a:xfrm>
          <a:custGeom>
            <a:avLst/>
            <a:gdLst/>
            <a:ahLst/>
            <a:cxnLst/>
            <a:rect l="l" t="t" r="r" b="b"/>
            <a:pathLst>
              <a:path w="120000" h="473075" extrusionOk="0">
                <a:moveTo>
                  <a:pt x="0" y="0"/>
                </a:moveTo>
                <a:lnTo>
                  <a:pt x="0" y="472738"/>
                </a:lnTo>
              </a:path>
            </a:pathLst>
          </a:custGeom>
          <a:noFill/>
          <a:ln w="28950" cap="flat" cmpd="sng">
            <a:solidFill>
              <a:srgbClr val="FEAF3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" name="Google Shape;105;p10"/>
          <p:cNvSpPr txBox="1"/>
          <p:nvPr/>
        </p:nvSpPr>
        <p:spPr>
          <a:xfrm>
            <a:off x="6171701" y="2842308"/>
            <a:ext cx="549191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>
                <a:solidFill>
                  <a:srgbClr val="FEBB3F"/>
                </a:solidFill>
                <a:latin typeface="Verdana"/>
                <a:ea typeface="Verdana"/>
                <a:cs typeface="Verdana"/>
                <a:sym typeface="Verdana"/>
              </a:rPr>
              <a:t>PARA  INFORMARSE  </a:t>
            </a:r>
            <a:r>
              <a:rPr lang="es-MX" sz="8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Es  un  mensaje  oficial  por  el  cual  se  difunde  información.  Por  lo  regular  se  refiere  a eventos observados, registrados o registrados y puede contener algunos elementos de pronóstico a manera de orientación. Por sus características pretéritas y futuras difiere del aviso y de la alerta, y por lo general no está encaminado a alertar sino a informar</a:t>
            </a:r>
            <a:endParaRPr sz="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6" name="Google Shape;106;p10"/>
          <p:cNvSpPr/>
          <p:nvPr/>
        </p:nvSpPr>
        <p:spPr>
          <a:xfrm>
            <a:off x="5980075" y="3515958"/>
            <a:ext cx="0" cy="279400"/>
          </a:xfrm>
          <a:custGeom>
            <a:avLst/>
            <a:gdLst/>
            <a:ahLst/>
            <a:cxnLst/>
            <a:rect l="l" t="t" r="r" b="b"/>
            <a:pathLst>
              <a:path w="120000" h="280035" extrusionOk="0">
                <a:moveTo>
                  <a:pt x="0" y="0"/>
                </a:moveTo>
                <a:lnTo>
                  <a:pt x="0" y="279797"/>
                </a:lnTo>
              </a:path>
            </a:pathLst>
          </a:custGeom>
          <a:noFill/>
          <a:ln w="28950" cap="flat" cmpd="sng">
            <a:solidFill>
              <a:srgbClr val="98ECF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Google Shape;107;p10"/>
          <p:cNvSpPr txBox="1"/>
          <p:nvPr/>
        </p:nvSpPr>
        <p:spPr>
          <a:xfrm>
            <a:off x="6171701" y="3472503"/>
            <a:ext cx="5491913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>
                <a:solidFill>
                  <a:srgbClr val="92D050"/>
                </a:solidFill>
                <a:latin typeface="Verdana"/>
                <a:ea typeface="Verdana"/>
                <a:cs typeface="Verdana"/>
                <a:sym typeface="Verdana"/>
              </a:rPr>
              <a:t>CONDICIONES NORMALES </a:t>
            </a:r>
            <a:r>
              <a:rPr lang="es-MX" sz="8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La información que se suministra se encuentra dentro de los rangos normales.</a:t>
            </a:r>
            <a:endParaRPr sz="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cxnSp>
        <p:nvCxnSpPr>
          <p:cNvPr id="108" name="Google Shape;108;p10"/>
          <p:cNvCxnSpPr/>
          <p:nvPr/>
        </p:nvCxnSpPr>
        <p:spPr>
          <a:xfrm>
            <a:off x="4283815" y="1132114"/>
            <a:ext cx="0" cy="2854531"/>
          </a:xfrm>
          <a:prstGeom prst="straightConnector1">
            <a:avLst/>
          </a:prstGeom>
          <a:noFill/>
          <a:ln w="28575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09" name="Google Shape;109;p10"/>
          <p:cNvSpPr txBox="1"/>
          <p:nvPr/>
        </p:nvSpPr>
        <p:spPr>
          <a:xfrm>
            <a:off x="371777" y="2939305"/>
            <a:ext cx="3765369" cy="8923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Actualización:  </a:t>
            </a:r>
            <a:r>
              <a:rPr lang="es-MX" sz="1100" b="1" dirty="0" smtClean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14</a:t>
            </a:r>
            <a:r>
              <a:rPr lang="es-MX" sz="1100" b="1" i="0" u="none" strike="noStrike" cap="none" dirty="0" smtClean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de </a:t>
            </a:r>
            <a:r>
              <a:rPr lang="es-MX" sz="1100" b="1" dirty="0" smtClean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febr</a:t>
            </a:r>
            <a:r>
              <a:rPr lang="es-MX" sz="1100" b="1" i="0" u="none" strike="noStrike" cap="none" dirty="0" smtClean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ero </a:t>
            </a:r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de 2024 – </a:t>
            </a:r>
            <a:r>
              <a:rPr lang="es-MX" sz="1100" b="1" i="0" u="none" strike="noStrike" cap="none" dirty="0" smtClean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18:00 </a:t>
            </a:r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HLC.</a:t>
            </a:r>
            <a:endParaRPr sz="11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Alertas vigentes hasta:  </a:t>
            </a:r>
            <a:r>
              <a:rPr lang="es-MX" sz="1100" b="1" dirty="0" smtClean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15</a:t>
            </a:r>
            <a:r>
              <a:rPr lang="es-MX" sz="1100" b="1" i="0" u="none" strike="noStrike" cap="none" dirty="0" smtClean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de </a:t>
            </a:r>
            <a:r>
              <a:rPr lang="es-MX" sz="1100" b="1" i="0" u="none" strike="noStrike" cap="none" dirty="0" smtClean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febrero </a:t>
            </a:r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de 2024 – </a:t>
            </a:r>
            <a:r>
              <a:rPr lang="es-MX" sz="1100" b="1" i="0" u="none" strike="noStrike" cap="none" dirty="0" smtClean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12:00 </a:t>
            </a:r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HLC.</a:t>
            </a:r>
            <a:endParaRPr sz="11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0" name="Google Shape;110;p10" descr="Recurso 39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535861" y="3520213"/>
            <a:ext cx="1237126" cy="3470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6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/>
              <a:t>DEFINICIONES Y RECOMENDACIONES</a:t>
            </a:r>
            <a:endParaRPr/>
          </a:p>
        </p:txBody>
      </p:sp>
      <p:graphicFrame>
        <p:nvGraphicFramePr>
          <p:cNvPr id="224" name="Google Shape;224;p6"/>
          <p:cNvGraphicFramePr/>
          <p:nvPr/>
        </p:nvGraphicFramePr>
        <p:xfrm>
          <a:off x="4758476" y="1497013"/>
          <a:ext cx="6465900" cy="4858445"/>
        </p:xfrm>
        <a:graphic>
          <a:graphicData uri="http://schemas.openxmlformats.org/drawingml/2006/table">
            <a:tbl>
              <a:tblPr firstRow="1" bandRow="1">
                <a:noFill/>
                <a:tableStyleId>{F00C0F73-EEEA-4E89-A611-1E2FAB54C115}</a:tableStyleId>
              </a:tblPr>
              <a:tblGrid>
                <a:gridCol w="32329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329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78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 Narrow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DEFINICIONES</a:t>
                      </a:r>
                      <a:endParaRPr sz="1400" u="none" strike="noStrike" cap="non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 anchor="ctr"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 Narrow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RECOMENDACIONES</a:t>
                      </a:r>
                      <a:endParaRPr sz="1400" u="none" strike="noStrike" cap="non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06825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Amenaza: Peligro latente de que un evento físico de origen natural, o causado, o inducido por la acción humana de manera accidental, se presente con una severidad suficiente para causar pérdida de vidas, lesiones u otros impactos en la salud, así como también daños y pérdidas en los bienes, la infraestructura, los medios de sustento, la prestación de servicios y los recursos ambientales (Ley 1523 de 2012).</a:t>
                      </a:r>
                      <a:endParaRPr sz="900" u="none" strike="noStrike" cap="non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u="none" strike="noStrike" cap="non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Conato (Incendio): Fuego de origen natural o antrópico que afecta o destruye una extensión inferior a 5.000 m2, de cualquier tipo de cobertura vegetal, ya sea en zona urbana o rural.</a:t>
                      </a:r>
                      <a:endParaRPr sz="900" u="none" strike="noStrike" cap="non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u="none" strike="noStrike" cap="non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Incendio de la cobertura vegetal: Fuego sobre la cobertura vegetal de origen natural o antrópico que se propaga sin control, que causa perturbaciones ecológicas afectando o destruyendo una extensión superior a 5.000 m2, ya sea en zona urbana o rural, que responde al tipo de vegetación, cantidad de combustible, oxígeno, condiciones meteorológicas, topografía, actividades humanas, entre otras.</a:t>
                      </a:r>
                      <a:endParaRPr sz="900" u="none" strike="noStrike" cap="non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u="none" strike="noStrike" cap="non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Incendio forestal: Un incendio forestal es un “fuego que, cualquiera sea su origen, se propaga sin control en terrenos rurales a través de vegetación leñosa, arbustiva o herbácea, ya sea viva o muerta”. Es decir, no solo se queman los árboles, sino que se destruye todo un ecosistema de especies vegetales silvestres y también animales que habitan en estos terrenos. (Conaf, 2019)</a:t>
                      </a:r>
                      <a:endParaRPr sz="900" u="none" strike="noStrike" cap="non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b="0" u="none" strike="noStrike" cap="none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 la comunidad en general, a los turistas y caminantes apagar debidamente las fogatas y no dejar residuos tipo vidrio que sirvan como elementos concentradores de la radiación solar e igualmente  reportar a las autoridades en caso de ocurrencia de incendios.</a:t>
                      </a:r>
                      <a:endParaRPr sz="900" u="none" strike="noStrike" cap="non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b="0" u="none" strike="noStrike" cap="none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b="0" u="none" strike="noStrike" cap="none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 los consejos departamentales y municipales, las autoridades ambientales regionales y locales, mantener activos los  planes de prevención y atención de incendios con el fin de  evitar la ocurrencia y propagación de los mismos especialmente en áreas de reserva forestal y del Sistema Nacional de Parques  Nacionales Naturales.</a:t>
                      </a:r>
                      <a:endParaRPr sz="900" u="none" strike="noStrike" cap="non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b="0" u="none" strike="noStrike" cap="none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b="0" u="none" strike="noStrike" cap="none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 los sistemas regionales y locales de bomberos  disponer de los elementos necesarios para la atención oportuna de eventos de incendio de la cobertura vegetal</a:t>
                      </a:r>
                      <a:endParaRPr sz="900" b="0" u="none" strike="noStrike" cap="none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225" name="Google Shape;225;p6" descr="fire-PG9XATW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4875" y="1497013"/>
            <a:ext cx="3403600" cy="4502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7"/>
          <p:cNvSpPr/>
          <p:nvPr/>
        </p:nvSpPr>
        <p:spPr>
          <a:xfrm>
            <a:off x="8418444" y="1243645"/>
            <a:ext cx="2594113" cy="3487381"/>
          </a:xfrm>
          <a:prstGeom prst="roundRect">
            <a:avLst>
              <a:gd name="adj" fmla="val 6103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" name="Google Shape;231;p7"/>
          <p:cNvSpPr txBox="1"/>
          <p:nvPr/>
        </p:nvSpPr>
        <p:spPr>
          <a:xfrm>
            <a:off x="926614" y="1468000"/>
            <a:ext cx="6845786" cy="2308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Ghisliane Echeverry Prieto | Directora General</a:t>
            </a:r>
            <a:endParaRPr sz="1200" b="1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Ingrid Tatiana Sierra Giraldo| Jefe Oficina del Servicio de Pronóstico y Alertas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200" b="1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Elaboró:</a:t>
            </a: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0" i="0" u="none" strike="noStrike" cap="none" dirty="0" smtClean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Luis Alejandro Vanegas Guerrero</a:t>
            </a:r>
            <a:r>
              <a:rPr lang="es-MX" sz="1200" dirty="0" smtClean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s-MX" sz="1200" b="0" i="0" u="none" strike="noStrike" cap="none" dirty="0" smtClean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(Incendios </a:t>
            </a: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de la Cobertura Vegetal).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OFICINA DEL SERVICIO DE PRONÓSTICO Y ALERTAS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http://www.ideam.gov.co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Correos electrónicos</a:t>
            </a: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: servicio@ideam.gov.co, alertas@ideam.gov.co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Calle 25D N° 96B - 70, piso 3. Bogotá, D.C. 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Teléfono: 3075625 ext. 1334 -1336.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32" name="Google Shape;232;p7"/>
          <p:cNvSpPr/>
          <p:nvPr/>
        </p:nvSpPr>
        <p:spPr>
          <a:xfrm>
            <a:off x="8658570" y="1349741"/>
            <a:ext cx="2096378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rPr lang="es-MX" sz="1400" b="1" i="0" u="none" strike="noStrike" cap="non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VISITA NUESTRAS REDES SOCIALES</a:t>
            </a:r>
            <a:endParaRPr sz="1100" b="1" i="0" u="none" strike="noStrike" cap="none">
              <a:solidFill>
                <a:srgbClr val="C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grpSp>
        <p:nvGrpSpPr>
          <p:cNvPr id="233" name="Google Shape;233;p7"/>
          <p:cNvGrpSpPr/>
          <p:nvPr/>
        </p:nvGrpSpPr>
        <p:grpSpPr>
          <a:xfrm>
            <a:off x="8760760" y="2132261"/>
            <a:ext cx="2092771" cy="2404039"/>
            <a:chOff x="8855817" y="2561633"/>
            <a:chExt cx="1843914" cy="2118168"/>
          </a:xfrm>
        </p:grpSpPr>
        <p:pic>
          <p:nvPicPr>
            <p:cNvPr id="234" name="Google Shape;234;p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8855817" y="4349526"/>
              <a:ext cx="330275" cy="3302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5" name="Google Shape;235;p7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855817" y="3746544"/>
              <a:ext cx="330275" cy="3302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6" name="Google Shape;236;p7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855817" y="3177616"/>
              <a:ext cx="330275" cy="31757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7" name="Google Shape;237;p7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855817" y="2561633"/>
              <a:ext cx="330275" cy="3302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8" name="Google Shape;238;p7"/>
            <p:cNvSpPr txBox="1"/>
            <p:nvPr/>
          </p:nvSpPr>
          <p:spPr>
            <a:xfrm flipH="1">
              <a:off x="9274870" y="2591831"/>
              <a:ext cx="1275447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InstitutoIDEAM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39" name="Google Shape;239;p7"/>
            <p:cNvSpPr txBox="1"/>
            <p:nvPr/>
          </p:nvSpPr>
          <p:spPr>
            <a:xfrm flipH="1">
              <a:off x="9274870" y="3211968"/>
              <a:ext cx="1424861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@IDEAMColombia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40" name="Google Shape;240;p7"/>
            <p:cNvSpPr txBox="1"/>
            <p:nvPr/>
          </p:nvSpPr>
          <p:spPr>
            <a:xfrm flipH="1">
              <a:off x="9274870" y="3780896"/>
              <a:ext cx="1292210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IdeamColombia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41" name="Google Shape;241;p7"/>
            <p:cNvSpPr txBox="1"/>
            <p:nvPr/>
          </p:nvSpPr>
          <p:spPr>
            <a:xfrm flipH="1">
              <a:off x="9274870" y="4390230"/>
              <a:ext cx="1292210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Ideam.Instituto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</p:grpSp>
      <p:sp>
        <p:nvSpPr>
          <p:cNvPr id="242" name="Google Shape;242;p7"/>
          <p:cNvSpPr/>
          <p:nvPr/>
        </p:nvSpPr>
        <p:spPr>
          <a:xfrm>
            <a:off x="0" y="-125343"/>
            <a:ext cx="121920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</a:pPr>
            <a:r>
              <a:rPr lang="es-MX"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histórico &lt;- rbind(histórico, evaluación) </a:t>
            </a:r>
            <a:endParaRPr sz="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s-MX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s-MX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6"/>
          <p:cNvSpPr txBox="1"/>
          <p:nvPr/>
        </p:nvSpPr>
        <p:spPr>
          <a:xfrm>
            <a:off x="1161287" y="2994017"/>
            <a:ext cx="5482772" cy="2031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Debido a la precipitación y temperatura máxima que se han dado en los últimos días, se presentan condiciones de algún tipo de amenaza por probabilidad de ocurrencia de incendios de la cobertura vegetal en </a:t>
            </a:r>
            <a:r>
              <a:rPr lang="es-MX" sz="1800" b="0" i="0" u="none" strike="noStrike" cap="none" dirty="0" smtClean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algunos sectores </a:t>
            </a:r>
            <a:r>
              <a:rPr lang="es-MX" sz="18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de las regiones </a:t>
            </a:r>
            <a:r>
              <a:rPr lang="es-MX" sz="1800" b="0" i="0" u="none" strike="noStrike" cap="none" dirty="0" smtClean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Andina, Caribe, </a:t>
            </a:r>
            <a:r>
              <a:rPr lang="es-MX" sz="1800" dirty="0" smtClean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Pacífico, Orinoquía y Amazonía</a:t>
            </a:r>
            <a:r>
              <a:rPr lang="es-MX" sz="1800" b="0" i="0" u="none" strike="noStrike" cap="none" dirty="0" smtClean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.</a:t>
            </a:r>
            <a:endParaRPr sz="18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16" name="Google Shape;116;p16"/>
          <p:cNvSpPr txBox="1"/>
          <p:nvPr/>
        </p:nvSpPr>
        <p:spPr>
          <a:xfrm>
            <a:off x="2928423" y="2036064"/>
            <a:ext cx="19485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441F"/>
              </a:buClr>
              <a:buSzPts val="2400"/>
              <a:buFont typeface="Arial"/>
              <a:buNone/>
            </a:pPr>
            <a:r>
              <a:rPr lang="es-MX" sz="2400" b="1" i="0" u="none" strike="noStrike" cap="non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RESUMEN</a:t>
            </a:r>
            <a:endParaRPr sz="1400" b="1" i="0" u="none" strike="noStrike" cap="none">
              <a:solidFill>
                <a:srgbClr val="C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17" name="Google Shape;117;p16"/>
          <p:cNvSpPr/>
          <p:nvPr/>
        </p:nvSpPr>
        <p:spPr>
          <a:xfrm>
            <a:off x="7842142" y="1084183"/>
            <a:ext cx="3828082" cy="5440605"/>
          </a:xfrm>
          <a:prstGeom prst="roundRect">
            <a:avLst>
              <a:gd name="adj" fmla="val 6141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16"/>
          <p:cNvSpPr txBox="1"/>
          <p:nvPr/>
        </p:nvSpPr>
        <p:spPr>
          <a:xfrm>
            <a:off x="8090116" y="1177875"/>
            <a:ext cx="3328298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MX" sz="1100" b="1" i="0" u="none" strike="noStrike" cap="non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Mapa de Pronóstico de la Amenaza por </a:t>
            </a:r>
            <a:r>
              <a:rPr lang="es-MX" sz="1100" b="1" i="0" u="none" strike="noStrike" cap="none">
                <a:solidFill>
                  <a:srgbClr val="C00000"/>
                </a:solidFill>
                <a:latin typeface="Arial Black"/>
                <a:ea typeface="Arial Black"/>
                <a:cs typeface="Arial Black"/>
                <a:sym typeface="Arial Black"/>
              </a:rPr>
              <a:t>Incendios de la Cobertura Vegetal</a:t>
            </a:r>
            <a:endParaRPr sz="1100" b="1" i="0" u="none" strike="noStrike" cap="none">
              <a:solidFill>
                <a:srgbClr val="C0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119" name="Google Shape;119;p16"/>
          <p:cNvPicPr preferRelativeResize="0"/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0116" y="1650502"/>
            <a:ext cx="3269264" cy="46232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7"/>
          <p:cNvSpPr txBox="1">
            <a:spLocks noGrp="1"/>
          </p:cNvSpPr>
          <p:nvPr>
            <p:ph type="body" idx="2"/>
          </p:nvPr>
        </p:nvSpPr>
        <p:spPr>
          <a:xfrm>
            <a:off x="3569677" y="769938"/>
            <a:ext cx="5002823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200"/>
              <a:buNone/>
            </a:pPr>
            <a:r>
              <a:rPr lang="es-MX" sz="1200" dirty="0"/>
              <a:t>Actualización | </a:t>
            </a:r>
            <a:r>
              <a:rPr lang="es-MX" sz="1200" dirty="0" smtClean="0"/>
              <a:t>14 </a:t>
            </a:r>
            <a:r>
              <a:rPr lang="es-MX" sz="1200" dirty="0"/>
              <a:t>de </a:t>
            </a:r>
            <a:r>
              <a:rPr lang="es-MX" sz="1200" dirty="0" smtClean="0"/>
              <a:t>febrero </a:t>
            </a:r>
            <a:r>
              <a:rPr lang="es-MX" sz="1200" dirty="0"/>
              <a:t>del 2024 | </a:t>
            </a:r>
            <a:r>
              <a:rPr lang="es-MX" sz="1200" dirty="0" smtClean="0"/>
              <a:t>18:00 </a:t>
            </a:r>
            <a:r>
              <a:rPr lang="es-MX" sz="1200" dirty="0"/>
              <a:t>HLC</a:t>
            </a:r>
            <a:endParaRPr sz="1200" dirty="0"/>
          </a:p>
        </p:txBody>
      </p:sp>
      <p:pic>
        <p:nvPicPr>
          <p:cNvPr id="125" name="Google Shape;125;p17"/>
          <p:cNvPicPr preferRelativeResize="0"/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773" y="1028704"/>
            <a:ext cx="3960223" cy="56003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7"/>
          <p:cNvPicPr preferRelativeResize="0"/>
          <p:nvPr/>
        </p:nvPicPr>
        <p:blipFill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2249" y="2821166"/>
            <a:ext cx="2125236" cy="2313363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27" name="Google Shape;127;p17"/>
          <p:cNvPicPr preferRelativeResize="0"/>
          <p:nvPr/>
        </p:nvPicPr>
        <p:blipFill>
          <a:blip r:embed="rId7" r:link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1349" y="1166592"/>
            <a:ext cx="2250044" cy="12770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17"/>
          <p:cNvPicPr preferRelativeResize="0"/>
          <p:nvPr/>
        </p:nvPicPr>
        <p:blipFill>
          <a:blip r:embed="rId9" r:link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4030" y="2805353"/>
            <a:ext cx="1346747" cy="25697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17"/>
          <p:cNvPicPr preferRelativeResize="0"/>
          <p:nvPr/>
        </p:nvPicPr>
        <p:blipFill>
          <a:blip r:embed="rId11" r:link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6271" y="2598760"/>
            <a:ext cx="1484181" cy="35353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89822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Google Shape;186;p59"/>
          <p:cNvGraphicFramePr/>
          <p:nvPr>
            <p:extLst>
              <p:ext uri="{D42A27DB-BD31-4B8C-83A1-F6EECF244321}">
                <p14:modId xmlns:p14="http://schemas.microsoft.com/office/powerpoint/2010/main" val="2158177162"/>
              </p:ext>
            </p:extLst>
          </p:nvPr>
        </p:nvGraphicFramePr>
        <p:xfrm>
          <a:off x="4823352" y="1888559"/>
          <a:ext cx="6973313" cy="4530914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594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139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24357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2435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ARCHIPIÉLAGO DE SAN ANDRÉS, PROVIDENCIA Y SANTA CATALINA : Providencia, San Andrés.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2435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ATLÁNTICO : Repelón.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BOLÍVAR : Magangué.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CESAR : La Paz, Valledupar.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MAGDALENA : Pivijay.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SUCRE : Caimito.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2697911"/>
                  </a:ext>
                </a:extLst>
              </a:tr>
              <a:tr h="92435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ATLÁNTICO : Manatí.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BOLÍVAR : Arjona, El Carmen De Bolívar, María La Baja, Montecristo, Pinillos, San Jacinto.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CESAR : Agustín Codazzi, Becerril, Chiriguaná, Curumaní, El Copey, La Jagua De Ibirico, Manaure Balcón Del Cesar, Pailitas, Pelaya, Pueblo Bello, San Diego.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CÓRDOBA : Ayapel, Cereté, Chimá, Ciénaga De Oro, Montelíbano, Sahagún, San Bernardo Del Viento.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LA GUAJIRA : Albania, Dibulla, El Molino, Fonseca, La Jagua Del Pilar, Maicao, Manaure, Riohacha, San Juan Del Cesar, Uribia, Urumita, Villanueva.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MAGDALENA : Aracataca, Ciénaga, Fundación, Santa Marta.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SUCRE : Corozal.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33671246"/>
                  </a:ext>
                </a:extLst>
              </a:tr>
            </a:tbl>
          </a:graphicData>
        </a:graphic>
      </p:graphicFrame>
      <p:sp>
        <p:nvSpPr>
          <p:cNvPr id="135" name="Google Shape;135;p24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/>
              <a:t>REGIÓN CARIBE</a:t>
            </a:r>
            <a:endParaRPr/>
          </a:p>
        </p:txBody>
      </p:sp>
      <p:pic>
        <p:nvPicPr>
          <p:cNvPr id="136" name="Google Shape;136;p24"/>
          <p:cNvPicPr preferRelativeResize="0"/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081" y="1462997"/>
            <a:ext cx="4161233" cy="47578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24" descr="Recurso 25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949678" y="3068143"/>
            <a:ext cx="432711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2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2340872" y="1961346"/>
            <a:ext cx="3694496" cy="104250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48;p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949678" y="4109376"/>
            <a:ext cx="451143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47;p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949678" y="5337727"/>
            <a:ext cx="457200" cy="4466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4" name="Google Shape;154;p58"/>
          <p:cNvGraphicFramePr/>
          <p:nvPr/>
        </p:nvGraphicFramePr>
        <p:xfrm>
          <a:off x="12743750" y="672005"/>
          <a:ext cx="6426275" cy="230770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48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77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40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u="none" strike="noStrike" cap="none">
                        <a:solidFill>
                          <a:srgbClr val="FFFFFF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u="none" strike="noStrike" cap="none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137150" marR="137150" marT="137150" marB="13715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0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u="none" strike="noStrike" cap="none">
                        <a:solidFill>
                          <a:srgbClr val="FFFFFF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u="none" strike="noStrike" cap="none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137150" marR="137150" marT="137150" marB="13715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55" name="Google Shape;155;p58"/>
          <p:cNvSpPr txBox="1">
            <a:spLocks noGrp="1"/>
          </p:cNvSpPr>
          <p:nvPr>
            <p:ph type="body" idx="2"/>
          </p:nvPr>
        </p:nvSpPr>
        <p:spPr>
          <a:xfrm>
            <a:off x="3752249" y="645611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ANDINA</a:t>
            </a:r>
            <a:endParaRPr dirty="0"/>
          </a:p>
        </p:txBody>
      </p:sp>
      <p:pic>
        <p:nvPicPr>
          <p:cNvPr id="156" name="Google Shape;156;p58"/>
          <p:cNvPicPr preferRelativeResize="0"/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009" y="1465958"/>
            <a:ext cx="3449770" cy="487848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9" name="Google Shape;186;p59"/>
          <p:cNvGraphicFramePr/>
          <p:nvPr>
            <p:extLst>
              <p:ext uri="{D42A27DB-BD31-4B8C-83A1-F6EECF244321}">
                <p14:modId xmlns:p14="http://schemas.microsoft.com/office/powerpoint/2010/main" val="2505156787"/>
              </p:ext>
            </p:extLst>
          </p:nvPr>
        </p:nvGraphicFramePr>
        <p:xfrm>
          <a:off x="4014924" y="1737715"/>
          <a:ext cx="8001000" cy="4216157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860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149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24357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2435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ANTIOQUIA : Bello.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BOYACÁ : Boavita, Cerinza, Chiscas, Chita, Cómbita, Duitama, El Cocuy, El Espino, Guacamayas, Güicán De La Sierra, La Uvita, Panqueba, San Mateo, San Miguel De Sema, Santa Rosa De Viterbo, Soatá, Sora.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CUNDINAMARCA : Carmen De Carupa, Fosca, Fúquene, Guachetá, Susa, Une, Villa De San Diego De Ubaté.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SANTANDER : Carcasí, Concepción, Enciso, Macaravita, Onzaga, San Miguel</a:t>
                      </a:r>
                      <a:r>
                        <a:rPr lang="es-MX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.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  <a:tabLst/>
                        <a:defRPr/>
                      </a:pPr>
                      <a:r>
                        <a:rPr lang="pt-BR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TOLIMA : </a:t>
                      </a:r>
                      <a:r>
                        <a:rPr lang="pt-BR" sz="1000" b="0" i="0" u="none" strike="noStrike" cap="none" dirty="0" err="1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Purificación</a:t>
                      </a:r>
                      <a:r>
                        <a:rPr lang="pt-BR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.</a:t>
                      </a: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2435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ANTIOQUIA : Abejorral, Andes, Belmira, Caramanta, Fredonia, </a:t>
                      </a:r>
                      <a:r>
                        <a:rPr lang="pt-BR" sz="1000" b="0" i="0" u="none" strike="noStrike" cap="none" dirty="0" err="1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Jardín</a:t>
                      </a:r>
                      <a:r>
                        <a:rPr lang="pt-BR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Jericó, La Pintada, Liborina, </a:t>
                      </a:r>
                      <a:r>
                        <a:rPr lang="pt-BR" sz="1000" b="0" i="0" u="none" strike="noStrike" cap="none" dirty="0" err="1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Montebello</a:t>
                      </a:r>
                      <a:r>
                        <a:rPr lang="pt-BR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Pueblorrico, </a:t>
                      </a:r>
                      <a:r>
                        <a:rPr lang="pt-BR" sz="1000" b="0" i="0" u="none" strike="noStrike" cap="none" dirty="0" err="1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Sabanalarga</a:t>
                      </a:r>
                      <a:r>
                        <a:rPr lang="pt-BR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Santa Bárbara, </a:t>
                      </a:r>
                      <a:r>
                        <a:rPr lang="pt-BR" sz="1000" b="0" i="0" u="none" strike="noStrike" cap="none" dirty="0" err="1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Támesis</a:t>
                      </a:r>
                      <a:r>
                        <a:rPr lang="pt-BR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Valparaíso, Ebéjico, San </a:t>
                      </a:r>
                      <a:r>
                        <a:rPr lang="pt-BR" sz="1000" b="0" i="0" u="none" strike="noStrike" cap="none" dirty="0" err="1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Luis</a:t>
                      </a:r>
                      <a:r>
                        <a:rPr lang="pt-BR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BOYACÁ : </a:t>
                      </a:r>
                      <a:r>
                        <a:rPr lang="pt-BR" sz="1000" b="0" i="0" u="none" strike="noStrike" cap="none" dirty="0" err="1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Arcabuco</a:t>
                      </a:r>
                      <a:r>
                        <a:rPr lang="pt-BR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</a:t>
                      </a:r>
                      <a:r>
                        <a:rPr lang="pt-BR" sz="1000" b="0" i="0" u="none" strike="noStrike" cap="none" dirty="0" err="1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Belén</a:t>
                      </a:r>
                      <a:r>
                        <a:rPr lang="pt-BR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Chíquiza, Covarachía, Paipa, Sotaquirá, Susacón, Tipacoque, Villa De </a:t>
                      </a:r>
                      <a:r>
                        <a:rPr lang="pt-BR" sz="1000" b="0" i="0" u="none" strike="noStrike" cap="none" dirty="0" err="1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Leyva</a:t>
                      </a:r>
                      <a:r>
                        <a:rPr lang="pt-BR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CALDAS : Aguadas, </a:t>
                      </a:r>
                      <a:r>
                        <a:rPr lang="pt-BR" sz="1000" b="0" i="0" u="none" strike="noStrike" cap="none" dirty="0" err="1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Marulanda</a:t>
                      </a:r>
                      <a:r>
                        <a:rPr lang="pt-BR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Riosucio, Supía.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CUNDINAMARCA : Cáqueza, Guayabetal, Gutiérrez, </a:t>
                      </a:r>
                      <a:r>
                        <a:rPr lang="pt-BR" sz="1000" b="0" i="0" u="none" strike="noStrike" cap="none" dirty="0" err="1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Jerusalén</a:t>
                      </a:r>
                      <a:r>
                        <a:rPr lang="pt-BR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Simijaca, </a:t>
                      </a:r>
                      <a:r>
                        <a:rPr lang="pt-BR" sz="1000" b="0" i="0" u="none" strike="noStrike" cap="none" dirty="0" err="1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Soacha</a:t>
                      </a:r>
                      <a:r>
                        <a:rPr lang="pt-BR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Sutatausa, Villapinzón, Viotá, Gachancipá.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HUILA : Aipe, Baraya, Neiva.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QUINDÍO : Buenavista, </a:t>
                      </a:r>
                      <a:r>
                        <a:rPr lang="pt-BR" sz="1000" b="0" i="0" u="none" strike="noStrike" cap="none" dirty="0" err="1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Calarcá</a:t>
                      </a:r>
                      <a:r>
                        <a:rPr lang="pt-BR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Córdoba, Génova, La </a:t>
                      </a:r>
                      <a:r>
                        <a:rPr lang="pt-BR" sz="1000" b="0" i="0" u="none" strike="noStrike" cap="none" dirty="0" err="1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Tebaida</a:t>
                      </a:r>
                      <a:r>
                        <a:rPr lang="pt-BR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Montenegro, Pijao.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RISARALDA : </a:t>
                      </a:r>
                      <a:r>
                        <a:rPr lang="pt-BR" sz="1000" b="0" i="0" u="none" strike="noStrike" cap="none" dirty="0" err="1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Dosquebradas</a:t>
                      </a:r>
                      <a:r>
                        <a:rPr lang="pt-BR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SANTANDER : </a:t>
                      </a:r>
                      <a:r>
                        <a:rPr lang="pt-BR" sz="1000" b="0" i="0" u="none" strike="noStrike" cap="none" dirty="0" err="1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Barrancabermeja</a:t>
                      </a:r>
                      <a:r>
                        <a:rPr lang="pt-BR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Capitanejo, Charalá, Coromoro, </a:t>
                      </a:r>
                      <a:r>
                        <a:rPr lang="pt-BR" sz="1000" b="0" i="0" u="none" strike="noStrike" cap="none" dirty="0" err="1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Encino</a:t>
                      </a:r>
                      <a:r>
                        <a:rPr lang="pt-BR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Gámbita, Mogotes, Molagavita, Málaga, San Andrés, San Joaquín, San José De Miranda, Santa Bárbara.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TOLIMA : </a:t>
                      </a:r>
                      <a:r>
                        <a:rPr lang="pt-BR" sz="1000" b="0" i="0" u="none" strike="noStrike" cap="none" dirty="0" err="1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Ibagué</a:t>
                      </a:r>
                      <a:r>
                        <a:rPr lang="pt-BR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</a:t>
                      </a:r>
                      <a:r>
                        <a:rPr lang="pt-BR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Rioblanco, </a:t>
                      </a:r>
                      <a:r>
                        <a:rPr lang="pt-BR" sz="1000" b="0" i="0" u="none" strike="noStrike" cap="none" dirty="0" err="1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Roncesvalles</a:t>
                      </a:r>
                      <a:r>
                        <a:rPr lang="pt-BR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.</a:t>
                      </a: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2697911"/>
                  </a:ext>
                </a:extLst>
              </a:tr>
            </a:tbl>
          </a:graphicData>
        </a:graphic>
      </p:graphicFrame>
      <p:pic>
        <p:nvPicPr>
          <p:cNvPr id="157" name="Google Shape;157;p5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281648" y="4440644"/>
            <a:ext cx="477952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5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3033762" y="4116464"/>
            <a:ext cx="484369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37;p24" descr="Recurso 25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281648" y="2925770"/>
            <a:ext cx="458425" cy="4466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4" name="Google Shape;154;p58"/>
          <p:cNvGraphicFramePr/>
          <p:nvPr/>
        </p:nvGraphicFramePr>
        <p:xfrm>
          <a:off x="12743750" y="672005"/>
          <a:ext cx="6426275" cy="230770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48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77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40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u="none" strike="noStrike" cap="none">
                        <a:solidFill>
                          <a:srgbClr val="FFFFFF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u="none" strike="noStrike" cap="none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137150" marR="137150" marT="137150" marB="13715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0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u="none" strike="noStrike" cap="none">
                        <a:solidFill>
                          <a:srgbClr val="FFFFFF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u="none" strike="noStrike" cap="none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137150" marR="137150" marT="137150" marB="13715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55" name="Google Shape;155;p58"/>
          <p:cNvSpPr txBox="1">
            <a:spLocks noGrp="1"/>
          </p:cNvSpPr>
          <p:nvPr>
            <p:ph type="body" idx="2"/>
          </p:nvPr>
        </p:nvSpPr>
        <p:spPr>
          <a:xfrm>
            <a:off x="3752249" y="645611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ANDINA</a:t>
            </a:r>
            <a:endParaRPr dirty="0"/>
          </a:p>
        </p:txBody>
      </p:sp>
      <p:pic>
        <p:nvPicPr>
          <p:cNvPr id="156" name="Google Shape;156;p58"/>
          <p:cNvPicPr preferRelativeResize="0"/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009" y="1465958"/>
            <a:ext cx="3449770" cy="487848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9" name="Google Shape;186;p59"/>
          <p:cNvGraphicFramePr/>
          <p:nvPr>
            <p:extLst>
              <p:ext uri="{D42A27DB-BD31-4B8C-83A1-F6EECF244321}">
                <p14:modId xmlns:p14="http://schemas.microsoft.com/office/powerpoint/2010/main" val="1770695368"/>
              </p:ext>
            </p:extLst>
          </p:nvPr>
        </p:nvGraphicFramePr>
        <p:xfrm>
          <a:off x="3980090" y="2086058"/>
          <a:ext cx="8001000" cy="3637057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860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149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24357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2435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ANTIOQUIA : Amagá, Angelópolis, Anzá, Betulia, Caicedo, Caldas, </a:t>
                      </a:r>
                      <a:r>
                        <a:rPr lang="es-MX" sz="1000" b="0" i="0" u="none" strike="noStrike" cap="none" dirty="0" err="1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Carepa</a:t>
                      </a:r>
                      <a:r>
                        <a:rPr lang="es-MX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Guadalupe, Heliconia, Ituango, La Estrella, Medellín, Olaya, Retiro, Salgar, San Andrés De Cuerquía, San José De La Montaña, Santa Fé De Antioquia, Tarso, Titiribí, Urrao, Venecia.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BOGOTÁ, D.C. : Bogotá, D.C..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BOYACÁ : Buenavista, Cubará, Floresta, Mongua, Nobsa, Paz De Río, Pesca, Rondón, Ráquira, Samacá, San Luis De Gaceno, Sativanorte, Sativasur, Tinjacá, Toca, Togüí, Tuta, Tutazá.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CALDAS : Aranzazu, Filadelfia, La Merced, Marmato, Neira, Pácora, Salamina.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CUNDINAMARCA : Chipaque, Choachí, Chía, Cogua, Cota, Cucunubá, Funza, Fómeque, Gachetá, La Calera, Lenguazaque, Manta, Pacho, Quetame, San Antonio Del Tequendama, San Cayetano, Sopó, Subachoque, Supatá, Tabio, Tausa, Tenjo, Zipaquirá.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HUILA : Palermo.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NORTE DE SANTANDER : Chitagá, El Carmen, La Esperanza, Ábrego.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RISARALDA : Guática, Mistrató, Pereira, Quinchía.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SANTANDER : Albania, Aratoca, Bolívar, Cabrera, Cepitá, Cerrito, Chima, Curití, El Carmen De Chucurí, El Peñón, Galán, Guaca, Hato, Palmar, Piedecuesta, Simacota.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TOLIMA : Anzoátegui, Cajamarca, Chaparral, Herveo, Ortega, Rovira, Valle De San Juan.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58" name="Google Shape;158;p5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193084" y="4046795"/>
            <a:ext cx="484369" cy="4466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00898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Google Shape;186;p59"/>
          <p:cNvGraphicFramePr/>
          <p:nvPr>
            <p:extLst>
              <p:ext uri="{D42A27DB-BD31-4B8C-83A1-F6EECF244321}">
                <p14:modId xmlns:p14="http://schemas.microsoft.com/office/powerpoint/2010/main" val="3537142108"/>
              </p:ext>
            </p:extLst>
          </p:nvPr>
        </p:nvGraphicFramePr>
        <p:xfrm>
          <a:off x="4057455" y="1344311"/>
          <a:ext cx="8001000" cy="2773071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860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149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24357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2435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VALLE DEL CAUCA : Caicedonia, La Victoria, Palmira, Zarzal.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2435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CHOCÓ : Acandí, Unguía.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VALLE DEL CAUCA : Ansermanuevo, </a:t>
                      </a:r>
                      <a:r>
                        <a:rPr lang="pt-BR" sz="1000" b="0" i="0" u="none" strike="noStrike" cap="none" dirty="0" err="1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Argelia</a:t>
                      </a:r>
                      <a:r>
                        <a:rPr lang="pt-BR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Bugalagrande, El Cairo, El </a:t>
                      </a:r>
                      <a:r>
                        <a:rPr lang="pt-BR" sz="1000" b="0" i="0" u="none" strike="noStrike" cap="none" dirty="0" err="1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Águila</a:t>
                      </a:r>
                      <a:r>
                        <a:rPr lang="pt-BR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La </a:t>
                      </a:r>
                      <a:r>
                        <a:rPr lang="pt-BR" sz="1000" b="0" i="0" u="none" strike="noStrike" cap="none" dirty="0" err="1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Unión</a:t>
                      </a:r>
                      <a:r>
                        <a:rPr lang="pt-BR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</a:t>
                      </a:r>
                      <a:r>
                        <a:rPr lang="pt-BR" sz="1000" b="0" i="0" u="none" strike="noStrike" cap="none" dirty="0" err="1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Obando</a:t>
                      </a:r>
                      <a:r>
                        <a:rPr lang="pt-BR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Roldanillo, Sevilla, Toro, </a:t>
                      </a:r>
                      <a:r>
                        <a:rPr lang="pt-BR" sz="1000" b="0" i="0" u="none" strike="noStrike" cap="none" dirty="0" err="1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Tuluá</a:t>
                      </a:r>
                      <a:r>
                        <a:rPr lang="pt-BR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</a:t>
                      </a:r>
                      <a:r>
                        <a:rPr lang="pt-BR" sz="1000" b="0" i="0" u="none" strike="noStrike" cap="none" dirty="0" err="1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Versalles</a:t>
                      </a:r>
                      <a:r>
                        <a:rPr lang="pt-BR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.</a:t>
                      </a: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2697911"/>
                  </a:ext>
                </a:extLst>
              </a:tr>
            </a:tbl>
          </a:graphicData>
        </a:graphic>
      </p:graphicFrame>
      <p:graphicFrame>
        <p:nvGraphicFramePr>
          <p:cNvPr id="8" name="Google Shape;186;p59"/>
          <p:cNvGraphicFramePr/>
          <p:nvPr>
            <p:extLst>
              <p:ext uri="{D42A27DB-BD31-4B8C-83A1-F6EECF244321}">
                <p14:modId xmlns:p14="http://schemas.microsoft.com/office/powerpoint/2010/main" val="1410041896"/>
              </p:ext>
            </p:extLst>
          </p:nvPr>
        </p:nvGraphicFramePr>
        <p:xfrm>
          <a:off x="13243723" y="2004339"/>
          <a:ext cx="6746475" cy="154455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31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150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146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17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CHOCÓ : El Carmen De Atrato.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VALLE DEL CAUCA : Caicedonia, La Unión, La Victoria, Palmira, Roldanillo, Sevilla, Zarzal.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87" name="Google Shape;187;p59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PACÍFICO</a:t>
            </a:r>
            <a:endParaRPr dirty="0"/>
          </a:p>
        </p:txBody>
      </p:sp>
      <p:pic>
        <p:nvPicPr>
          <p:cNvPr id="188" name="Google Shape;188;p59"/>
          <p:cNvPicPr preferRelativeResize="0"/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660" y="883842"/>
            <a:ext cx="3406217" cy="5781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5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465731" y="3470099"/>
            <a:ext cx="432854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5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291939" y="2554090"/>
            <a:ext cx="451143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58;p5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285882" y="3459150"/>
            <a:ext cx="457200" cy="4466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Google Shape;186;p59"/>
          <p:cNvGraphicFramePr/>
          <p:nvPr>
            <p:extLst>
              <p:ext uri="{D42A27DB-BD31-4B8C-83A1-F6EECF244321}">
                <p14:modId xmlns:p14="http://schemas.microsoft.com/office/powerpoint/2010/main" val="180663786"/>
              </p:ext>
            </p:extLst>
          </p:nvPr>
        </p:nvGraphicFramePr>
        <p:xfrm>
          <a:off x="5224077" y="1281908"/>
          <a:ext cx="6745419" cy="3697428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313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140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24357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2435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ARAUCA : Tame.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2435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CASANARE : La Salina, Támara.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2697911"/>
                  </a:ext>
                </a:extLst>
              </a:tr>
              <a:tr h="92435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ARAUCA : Arauca, Fortul.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CASANARE : Aguazul, Orocué, Trinidad.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META : Cumaral, Villavicencio.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VICHADA : Cumaribo, Puerto Carreño.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19628389"/>
                  </a:ext>
                </a:extLst>
              </a:tr>
            </a:tbl>
          </a:graphicData>
        </a:graphic>
      </p:graphicFrame>
      <p:graphicFrame>
        <p:nvGraphicFramePr>
          <p:cNvPr id="199" name="Google Shape;199;p4"/>
          <p:cNvGraphicFramePr/>
          <p:nvPr>
            <p:extLst>
              <p:ext uri="{D42A27DB-BD31-4B8C-83A1-F6EECF244321}">
                <p14:modId xmlns:p14="http://schemas.microsoft.com/office/powerpoint/2010/main" val="3279372106"/>
              </p:ext>
            </p:extLst>
          </p:nvPr>
        </p:nvGraphicFramePr>
        <p:xfrm>
          <a:off x="12455004" y="4502918"/>
          <a:ext cx="6746475" cy="1626875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31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150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494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774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ARAUCA : Arauca, Tame.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CASANARE : La Salina, Trinidad.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VICHADA : Puerto Carreño.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00" name="Google Shape;200;p4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/>
              <a:t>REGIÓN ORINOQUÍA</a:t>
            </a:r>
            <a:endParaRPr/>
          </a:p>
        </p:txBody>
      </p:sp>
      <p:pic>
        <p:nvPicPr>
          <p:cNvPr id="201" name="Google Shape;201;p4"/>
          <p:cNvPicPr preferRelativeResize="0"/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389" y="1445709"/>
            <a:ext cx="4650193" cy="48606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381518" y="2447463"/>
            <a:ext cx="432854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3243713" y="3852165"/>
            <a:ext cx="3694496" cy="10425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81518" y="3407118"/>
            <a:ext cx="451143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58;p5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381518" y="4366773"/>
            <a:ext cx="457200" cy="4378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2" name="Google Shape;212;p5"/>
          <p:cNvGraphicFramePr/>
          <p:nvPr>
            <p:extLst>
              <p:ext uri="{D42A27DB-BD31-4B8C-83A1-F6EECF244321}">
                <p14:modId xmlns:p14="http://schemas.microsoft.com/office/powerpoint/2010/main" val="52172727"/>
              </p:ext>
            </p:extLst>
          </p:nvPr>
        </p:nvGraphicFramePr>
        <p:xfrm>
          <a:off x="5603427" y="2339314"/>
          <a:ext cx="6426275" cy="204120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48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77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782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655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lang="es-CO" sz="1000" b="0" i="0" u="none" strike="noStrike" cap="none" dirty="0" smtClean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lang="es-CO" sz="1000" b="0" i="0" u="none" strike="noStrike" cap="none" dirty="0" smtClean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CAQUETÁ : Valparaíso.</a:t>
                      </a: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GUAINÍA : Inírida.</a:t>
                      </a: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GUAVIARE : El Retorno.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13" name="Google Shape;213;p5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/>
              <a:t>REGIÓN AMAZONIA</a:t>
            </a:r>
            <a:endParaRPr/>
          </a:p>
        </p:txBody>
      </p:sp>
      <p:pic>
        <p:nvPicPr>
          <p:cNvPr id="214" name="Google Shape;214;p5"/>
          <p:cNvPicPr preferRelativeResize="0"/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198" y="1371600"/>
            <a:ext cx="4665613" cy="48767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5" descr="Recurso 25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003413" y="2107451"/>
            <a:ext cx="432711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3436124" y="1135030"/>
            <a:ext cx="457200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2385318" y="2937206"/>
            <a:ext cx="451143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58;p5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772991" y="3382253"/>
            <a:ext cx="455517" cy="4466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iseño personalizado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904</TotalTime>
  <Words>1725</Words>
  <Application>Microsoft Office PowerPoint</Application>
  <PresentationFormat>Panorámica</PresentationFormat>
  <Paragraphs>127</Paragraphs>
  <Slides>11</Slides>
  <Notes>11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11</vt:i4>
      </vt:variant>
    </vt:vector>
  </HeadingPairs>
  <TitlesOfParts>
    <vt:vector size="18" baseType="lpstr">
      <vt:lpstr>Calibri</vt:lpstr>
      <vt:lpstr>Verdana</vt:lpstr>
      <vt:lpstr>Arial Narrow</vt:lpstr>
      <vt:lpstr>Arial</vt:lpstr>
      <vt:lpstr>Helvetica Neue</vt:lpstr>
      <vt:lpstr>Arial Black</vt:lpstr>
      <vt:lpstr>Diseño personalizado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CONSULTA SIPROT</dc:creator>
  <cp:lastModifiedBy>Incendios Observador</cp:lastModifiedBy>
  <cp:revision>76</cp:revision>
  <dcterms:created xsi:type="dcterms:W3CDTF">2022-10-19T17:32:46Z</dcterms:created>
  <dcterms:modified xsi:type="dcterms:W3CDTF">2024-02-14T19:50:36Z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2022-10-18T00:00:00Z</vt:filetime>
  </property>
  <property fmtid="{D5CDD505-2E9C-101B-9397-08002B2CF9AE}" pid="3" name="Creator">
    <vt:lpwstr>Microsoft® PowerPoint® 2013</vt:lpwstr>
  </property>
  <property fmtid="{D5CDD505-2E9C-101B-9397-08002B2CF9AE}" pid="4" name="LastSaved">
    <vt:filetime>2022-10-19T00:00:00Z</vt:filetime>
  </property>
</Properties>
</file>