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71" r:id="rId4"/>
    <p:sldId id="269" r:id="rId5"/>
    <p:sldId id="272" r:id="rId6"/>
    <p:sldId id="273" r:id="rId7"/>
    <p:sldId id="261" r:id="rId8"/>
    <p:sldId id="264" r:id="rId9"/>
    <p:sldId id="265" r:id="rId10"/>
    <p:sldId id="266" r:id="rId11"/>
    <p:sldId id="267" r:id="rId12"/>
    <p:sldId id="268" r:id="rId13"/>
  </p:sldIdLst>
  <p:sldSz cx="12192000" cy="6858000"/>
  <p:notesSz cx="12192000" cy="6858000"/>
  <p:embeddedFontLst>
    <p:embeddedFont>
      <p:font typeface="Arial Black" panose="020B0A04020102020204" pitchFamily="34" charset="0"/>
      <p:bold r:id="rId15"/>
    </p:embeddedFont>
    <p:embeddedFont>
      <p:font typeface="Arial Narrow" panose="020B0606020202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3140" autoAdjust="0"/>
  </p:normalViewPr>
  <p:slideViewPr>
    <p:cSldViewPr snapToGrid="0">
      <p:cViewPr varScale="1">
        <p:scale>
          <a:sx n="103" d="100"/>
          <a:sy n="103" d="100"/>
        </p:scale>
        <p:origin x="1074"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8871B396-AD92-98BF-08BC-F7D6D956950C}"/>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91339A5D-190D-E2A4-3DA1-52D5D427A908}"/>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a:extLst>
              <a:ext uri="{FF2B5EF4-FFF2-40B4-BE49-F238E27FC236}">
                <a16:creationId xmlns:a16="http://schemas.microsoft.com/office/drawing/2014/main" id="{A0B7F425-8982-B1C1-7450-70067899C296}"/>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959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8871B396-AD92-98BF-08BC-F7D6D956950C}"/>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91339A5D-190D-E2A4-3DA1-52D5D427A908}"/>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a:extLst>
              <a:ext uri="{FF2B5EF4-FFF2-40B4-BE49-F238E27FC236}">
                <a16:creationId xmlns:a16="http://schemas.microsoft.com/office/drawing/2014/main" id="{A0B7F425-8982-B1C1-7450-70067899C296}"/>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680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L:\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yellow_icv.jpg"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L:\Mi%20unidad\OSPA\01.%20Tematicas\04.%20Incendios\01.%20Productos\postmodelo_icv\temporales\red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caribe.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file:///L:\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file:///L:\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069</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9 de marzo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10 de marzo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60272878"/>
              </p:ext>
            </p:extLst>
          </p:nvPr>
        </p:nvGraphicFramePr>
        <p:xfrm>
          <a:off x="13001593" y="1753708"/>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95496" y="1281908"/>
            <a:ext cx="4401358"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5943568" y="2907747"/>
            <a:ext cx="3694496" cy="1042506"/>
          </a:xfrm>
          <a:prstGeom prst="rect">
            <a:avLst/>
          </a:prstGeom>
          <a:noFill/>
          <a:ln>
            <a:noFill/>
          </a:ln>
        </p:spPr>
      </p:pic>
      <p:pic>
        <p:nvPicPr>
          <p:cNvPr id="217" name="Google Shape;217;p5"/>
          <p:cNvPicPr preferRelativeResize="0"/>
          <p:nvPr/>
        </p:nvPicPr>
        <p:blipFill rotWithShape="1">
          <a:blip r:embed="rId6">
            <a:alphaModFix/>
          </a:blip>
          <a:srcRect/>
          <a:stretch/>
        </p:blipFill>
        <p:spPr>
          <a:xfrm>
            <a:off x="14391641" y="5985150"/>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12855756" y="3898716"/>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8">
            <a:alphaModFix/>
          </a:blip>
          <a:srcRect/>
          <a:stretch/>
        </p:blipFill>
        <p:spPr>
          <a:xfrm>
            <a:off x="12422902" y="2983953"/>
            <a:ext cx="432854" cy="4450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Luis Alejandro Vanegas Guerrero (Incendios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y Orinoquía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149156" y="1608762"/>
            <a:ext cx="3269258" cy="46232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pic>
        <p:nvPicPr>
          <p:cNvPr id="3" name="Imagen 2">
            <a:extLst>
              <a:ext uri="{FF2B5EF4-FFF2-40B4-BE49-F238E27FC236}">
                <a16:creationId xmlns:a16="http://schemas.microsoft.com/office/drawing/2014/main" id="{7FE60CA5-6CA3-1847-DF74-00C2B660745F}"/>
              </a:ext>
            </a:extLst>
          </p:cNvPr>
          <p:cNvPicPr>
            <a:picLocks noChangeAspect="1"/>
          </p:cNvPicPr>
          <p:nvPr/>
        </p:nvPicPr>
        <p:blipFill>
          <a:blip r:embed="rId3" r:link="rId4"/>
          <a:srcRect/>
          <a:stretch>
            <a:fillRect/>
          </a:stretch>
        </p:blipFill>
        <p:spPr>
          <a:xfrm>
            <a:off x="1729170" y="1695440"/>
            <a:ext cx="8733656" cy="4206239"/>
          </a:xfrm>
          <a:prstGeom prst="rect">
            <a:avLst/>
          </a:prstGeom>
        </p:spPr>
      </p:pic>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09 de Marzo de 2024| 12:00 HLC</a:t>
            </a:r>
            <a:endParaRPr sz="1200" dirty="0"/>
          </a:p>
        </p:txBody>
      </p:sp>
      <p:pic>
        <p:nvPicPr>
          <p:cNvPr id="125" name="Google Shape;125;p17"/>
          <p:cNvPicPr preferRelativeResize="0"/>
          <p:nvPr/>
        </p:nvPicPr>
        <p:blipFill>
          <a:blip r:embed="rId3" r:link="rId4"/>
          <a:srcRect/>
          <a:stretch>
            <a:fillRect/>
          </a:stretch>
        </p:blipFill>
        <p:spPr>
          <a:xfrm>
            <a:off x="229457" y="1025186"/>
            <a:ext cx="3960218" cy="5600332"/>
          </a:xfrm>
          <a:prstGeom prst="rect">
            <a:avLst/>
          </a:prstGeom>
          <a:noFill/>
          <a:ln>
            <a:noFill/>
          </a:ln>
        </p:spPr>
      </p:pic>
      <p:pic>
        <p:nvPicPr>
          <p:cNvPr id="126" name="Google Shape;126;p17"/>
          <p:cNvPicPr preferRelativeResize="0"/>
          <p:nvPr/>
        </p:nvPicPr>
        <p:blipFill>
          <a:blip r:embed="rId5" r:link="rId6"/>
          <a:srcRect/>
          <a:stretch>
            <a:fillRect/>
          </a:stretch>
        </p:blipFill>
        <p:spPr>
          <a:xfrm>
            <a:off x="4258905" y="2433961"/>
            <a:ext cx="2125230" cy="2313355"/>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7" r:link="rId8"/>
          <a:srcRect/>
          <a:stretch>
            <a:fillRect/>
          </a:stretch>
        </p:blipFill>
        <p:spPr>
          <a:xfrm>
            <a:off x="10745756" y="1928864"/>
            <a:ext cx="1290734" cy="3610876"/>
          </a:xfrm>
          <a:prstGeom prst="rect">
            <a:avLst/>
          </a:prstGeom>
          <a:noFill/>
          <a:ln>
            <a:noFill/>
          </a:ln>
        </p:spPr>
      </p:pic>
      <p:pic>
        <p:nvPicPr>
          <p:cNvPr id="129" name="Google Shape;129;p17"/>
          <p:cNvPicPr preferRelativeResize="0"/>
          <p:nvPr/>
        </p:nvPicPr>
        <p:blipFill>
          <a:blip r:embed="rId9" r:link="rId10"/>
          <a:srcRect/>
          <a:stretch>
            <a:fillRect/>
          </a:stretch>
        </p:blipFill>
        <p:spPr>
          <a:xfrm>
            <a:off x="9455022" y="1955728"/>
            <a:ext cx="1290734" cy="2998827"/>
          </a:xfrm>
          <a:prstGeom prst="rect">
            <a:avLst/>
          </a:prstGeom>
          <a:noFill/>
          <a:ln>
            <a:noFill/>
          </a:ln>
        </p:spPr>
      </p:pic>
      <p:pic>
        <p:nvPicPr>
          <p:cNvPr id="127" name="Google Shape;127;p17"/>
          <p:cNvPicPr preferRelativeResize="0"/>
          <p:nvPr/>
        </p:nvPicPr>
        <p:blipFill>
          <a:blip r:embed="rId11" r:link="rId12"/>
          <a:srcRect/>
          <a:stretch>
            <a:fillRect/>
          </a:stretch>
        </p:blipFill>
        <p:spPr>
          <a:xfrm>
            <a:off x="6477822" y="1955728"/>
            <a:ext cx="2977200" cy="2998827"/>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C099117-2D17-7473-AD42-FC62C7214FCC}"/>
            </a:ext>
          </a:extLst>
        </p:cNvPr>
        <p:cNvGrpSpPr/>
        <p:nvPr/>
      </p:nvGrpSpPr>
      <p:grpSpPr>
        <a:xfrm>
          <a:off x="0" y="0"/>
          <a:ext cx="0" cy="0"/>
          <a:chOff x="0" y="0"/>
          <a:chExt cx="0" cy="0"/>
        </a:xfrm>
      </p:grpSpPr>
      <p:graphicFrame>
        <p:nvGraphicFramePr>
          <p:cNvPr id="7" name="Google Shape;186;p59">
            <a:extLst>
              <a:ext uri="{FF2B5EF4-FFF2-40B4-BE49-F238E27FC236}">
                <a16:creationId xmlns:a16="http://schemas.microsoft.com/office/drawing/2014/main" id="{3D1DA61B-E49A-5E23-966F-885AB3EEB68B}"/>
              </a:ext>
            </a:extLst>
          </p:cNvPr>
          <p:cNvGraphicFramePr/>
          <p:nvPr>
            <p:extLst>
              <p:ext uri="{D42A27DB-BD31-4B8C-83A1-F6EECF244321}">
                <p14:modId xmlns:p14="http://schemas.microsoft.com/office/powerpoint/2010/main" val="4101417324"/>
              </p:ext>
            </p:extLst>
          </p:nvPr>
        </p:nvGraphicFramePr>
        <p:xfrm>
          <a:off x="4775929" y="1658702"/>
          <a:ext cx="6930990" cy="4266422"/>
        </p:xfrm>
        <a:graphic>
          <a:graphicData uri="http://schemas.openxmlformats.org/drawingml/2006/table">
            <a:tbl>
              <a:tblPr>
                <a:noFill/>
                <a:tableStyleId>{7637F94A-DA9B-481A-AE38-6A32242EE391}</a:tableStyleId>
              </a:tblPr>
              <a:tblGrid>
                <a:gridCol w="958120">
                  <a:extLst>
                    <a:ext uri="{9D8B030D-6E8A-4147-A177-3AD203B41FA5}">
                      <a16:colId xmlns:a16="http://schemas.microsoft.com/office/drawing/2014/main" val="20000"/>
                    </a:ext>
                  </a:extLst>
                </a:gridCol>
                <a:gridCol w="5972870">
                  <a:extLst>
                    <a:ext uri="{9D8B030D-6E8A-4147-A177-3AD203B41FA5}">
                      <a16:colId xmlns:a16="http://schemas.microsoft.com/office/drawing/2014/main" val="20001"/>
                    </a:ext>
                  </a:extLst>
                </a:gridCol>
              </a:tblGrid>
              <a:tr h="66982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6549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ARCHIPIÉLAGO DE SAN ANDRÉS : Providencia.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Ponedera, Repelón, Sabanalarga.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Calamar, Córdoba, El Carmen De Bolívar, El Guamo, Mahates, María La Baja, Morales, San Jacinto, San Juan Nepomuceno, Santa Rosa Del Sur, Simití, Zambrano.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Aguachica, Agustín Codazzi, Becerril, Bosconia, Chiriguaná, Curumaní, El Paso, La Gloria, La Jagua De Ibirico, La Paz, San Diego, Valledupar.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Tierralta.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Barrancas, Dibulla, Distracción, Fonseca, Riohacha, San Juan Del Cesar.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Aracataca, Ariguaní, Cerro De San Antonio, </a:t>
                      </a:r>
                      <a:r>
                        <a:rPr lang="es-CO" sz="1000" b="0" i="0" u="none" strike="noStrike" cap="none" dirty="0" err="1">
                          <a:solidFill>
                            <a:srgbClr val="000000"/>
                          </a:solidFill>
                          <a:latin typeface="Arial"/>
                          <a:ea typeface="Arial"/>
                          <a:cs typeface="Arial"/>
                          <a:sym typeface="Arial"/>
                        </a:rPr>
                        <a:t>Chivolo</a:t>
                      </a:r>
                      <a:r>
                        <a:rPr lang="es-CO" sz="1000" b="0" i="0" u="none" strike="noStrike" cap="none" dirty="0">
                          <a:solidFill>
                            <a:srgbClr val="000000"/>
                          </a:solidFill>
                          <a:latin typeface="Arial"/>
                          <a:ea typeface="Arial"/>
                          <a:cs typeface="Arial"/>
                          <a:sym typeface="Arial"/>
                        </a:rPr>
                        <a:t>, Ciénaga, Concordia, El Piñón, Fundación, Pedraza, Pivijay, Plato, Sabanas De San Ángel, Salamina, Santa Marta, Tenerife, </a:t>
                      </a:r>
                      <a:r>
                        <a:rPr lang="es-CO" sz="1000" b="0" i="0" u="none" strike="noStrike" cap="none" dirty="0" err="1">
                          <a:solidFill>
                            <a:srgbClr val="000000"/>
                          </a:solidFill>
                          <a:latin typeface="Arial"/>
                          <a:ea typeface="Arial"/>
                          <a:cs typeface="Arial"/>
                          <a:sym typeface="Arial"/>
                        </a:rPr>
                        <a:t>Zapayán</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Chalán, Colosó, Ovejas.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65020374"/>
                  </a:ext>
                </a:extLst>
              </a:tr>
              <a:tr h="131594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Baranoa, Juan De Acosta, Luruaco, Palmar De Varela, Piojó, Polonuevo, Santo Tomás, Tubará,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Arjona, </a:t>
                      </a:r>
                      <a:r>
                        <a:rPr lang="es-CO" sz="1000" b="0" i="0" u="none" strike="noStrike" cap="none" dirty="0" err="1">
                          <a:solidFill>
                            <a:srgbClr val="000000"/>
                          </a:solidFill>
                          <a:latin typeface="Arial"/>
                          <a:ea typeface="Arial"/>
                          <a:cs typeface="Arial"/>
                          <a:sym typeface="Arial"/>
                        </a:rPr>
                        <a:t>Arroyohondo</a:t>
                      </a:r>
                      <a:r>
                        <a:rPr lang="es-CO" sz="1000" b="0" i="0" u="none" strike="noStrike" cap="none" dirty="0">
                          <a:solidFill>
                            <a:srgbClr val="000000"/>
                          </a:solidFill>
                          <a:latin typeface="Arial"/>
                          <a:ea typeface="Arial"/>
                          <a:cs typeface="Arial"/>
                          <a:sym typeface="Arial"/>
                        </a:rPr>
                        <a:t>, Cartagena De Indias, Montecristo, Pinillos, Santa Cruz De Mompox.</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Chimichagua, El Copey, Manaure Balcón Del Cesar, Pailitas, Pelaya, Río De Oro, San Martín.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Montelíbano, Planeta Rica, Puerto Libertador.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La Jagua Del Pilar, Urumita, Villanueva.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Algarrobo, Remolino, Zona Bananera.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3096397"/>
                  </a:ext>
                </a:extLst>
              </a:tr>
            </a:tbl>
          </a:graphicData>
        </a:graphic>
      </p:graphicFrame>
      <p:sp>
        <p:nvSpPr>
          <p:cNvPr id="135" name="Google Shape;135;p24">
            <a:extLst>
              <a:ext uri="{FF2B5EF4-FFF2-40B4-BE49-F238E27FC236}">
                <a16:creationId xmlns:a16="http://schemas.microsoft.com/office/drawing/2014/main" id="{3F607E33-3041-7985-F2F6-53445E39D3D4}"/>
              </a:ext>
            </a:extLst>
          </p:cNvPr>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a:extLst>
              <a:ext uri="{FF2B5EF4-FFF2-40B4-BE49-F238E27FC236}">
                <a16:creationId xmlns:a16="http://schemas.microsoft.com/office/drawing/2014/main" id="{87E0A0EC-F7F9-AE7C-65A6-1068FEADB0E9}"/>
              </a:ext>
            </a:extLst>
          </p:cNvPr>
          <p:cNvPicPr preferRelativeResize="0"/>
          <p:nvPr/>
        </p:nvPicPr>
        <p:blipFill>
          <a:blip r:embed="rId3" r:link="rId4"/>
          <a:srcRect/>
          <a:stretch>
            <a:fillRect/>
          </a:stretch>
        </p:blipFill>
        <p:spPr>
          <a:xfrm>
            <a:off x="485081" y="1462997"/>
            <a:ext cx="4161228" cy="4757848"/>
          </a:xfrm>
          <a:prstGeom prst="rect">
            <a:avLst/>
          </a:prstGeom>
          <a:noFill/>
          <a:ln>
            <a:noFill/>
          </a:ln>
        </p:spPr>
      </p:pic>
      <p:pic>
        <p:nvPicPr>
          <p:cNvPr id="138" name="Google Shape;138;p24">
            <a:extLst>
              <a:ext uri="{FF2B5EF4-FFF2-40B4-BE49-F238E27FC236}">
                <a16:creationId xmlns:a16="http://schemas.microsoft.com/office/drawing/2014/main" id="{E198C878-998F-9FD2-5A6A-A2E3B338A3CC}"/>
              </a:ext>
            </a:extLst>
          </p:cNvPr>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48;p1">
            <a:extLst>
              <a:ext uri="{FF2B5EF4-FFF2-40B4-BE49-F238E27FC236}">
                <a16:creationId xmlns:a16="http://schemas.microsoft.com/office/drawing/2014/main" id="{A9D52D20-744E-C04F-C4A9-07912896314A}"/>
              </a:ext>
            </a:extLst>
          </p:cNvPr>
          <p:cNvPicPr preferRelativeResize="0"/>
          <p:nvPr/>
        </p:nvPicPr>
        <p:blipFill rotWithShape="1">
          <a:blip r:embed="rId6">
            <a:alphaModFix/>
          </a:blip>
          <a:srcRect/>
          <a:stretch/>
        </p:blipFill>
        <p:spPr>
          <a:xfrm>
            <a:off x="4971165" y="4891088"/>
            <a:ext cx="451143" cy="445047"/>
          </a:xfrm>
          <a:prstGeom prst="rect">
            <a:avLst/>
          </a:prstGeom>
          <a:noFill/>
          <a:ln>
            <a:noFill/>
          </a:ln>
        </p:spPr>
      </p:pic>
      <p:pic>
        <p:nvPicPr>
          <p:cNvPr id="2" name="Google Shape;137;p24" descr="Recurso 25.png">
            <a:extLst>
              <a:ext uri="{FF2B5EF4-FFF2-40B4-BE49-F238E27FC236}">
                <a16:creationId xmlns:a16="http://schemas.microsoft.com/office/drawing/2014/main" id="{F590DF8A-5DC2-45FD-7AA9-9ABC52D0634B}"/>
              </a:ext>
            </a:extLst>
          </p:cNvPr>
          <p:cNvPicPr preferRelativeResize="0"/>
          <p:nvPr/>
        </p:nvPicPr>
        <p:blipFill rotWithShape="1">
          <a:blip r:embed="rId7">
            <a:alphaModFix/>
          </a:blip>
          <a:srcRect/>
          <a:stretch/>
        </p:blipFill>
        <p:spPr>
          <a:xfrm>
            <a:off x="4954072" y="3122783"/>
            <a:ext cx="458425" cy="446694"/>
          </a:xfrm>
          <a:prstGeom prst="rect">
            <a:avLst/>
          </a:prstGeom>
          <a:noFill/>
          <a:ln>
            <a:noFill/>
          </a:ln>
        </p:spPr>
      </p:pic>
    </p:spTree>
    <p:extLst>
      <p:ext uri="{BB962C8B-B14F-4D97-AF65-F5344CB8AC3E}">
        <p14:creationId xmlns:p14="http://schemas.microsoft.com/office/powerpoint/2010/main" val="167085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C099117-2D17-7473-AD42-FC62C7214FCC}"/>
            </a:ext>
          </a:extLst>
        </p:cNvPr>
        <p:cNvGrpSpPr/>
        <p:nvPr/>
      </p:nvGrpSpPr>
      <p:grpSpPr>
        <a:xfrm>
          <a:off x="0" y="0"/>
          <a:ext cx="0" cy="0"/>
          <a:chOff x="0" y="0"/>
          <a:chExt cx="0" cy="0"/>
        </a:xfrm>
      </p:grpSpPr>
      <p:graphicFrame>
        <p:nvGraphicFramePr>
          <p:cNvPr id="7" name="Google Shape;186;p59">
            <a:extLst>
              <a:ext uri="{FF2B5EF4-FFF2-40B4-BE49-F238E27FC236}">
                <a16:creationId xmlns:a16="http://schemas.microsoft.com/office/drawing/2014/main" id="{3D1DA61B-E49A-5E23-966F-885AB3EEB68B}"/>
              </a:ext>
            </a:extLst>
          </p:cNvPr>
          <p:cNvGraphicFramePr/>
          <p:nvPr>
            <p:extLst>
              <p:ext uri="{D42A27DB-BD31-4B8C-83A1-F6EECF244321}">
                <p14:modId xmlns:p14="http://schemas.microsoft.com/office/powerpoint/2010/main" val="3075656417"/>
              </p:ext>
            </p:extLst>
          </p:nvPr>
        </p:nvGraphicFramePr>
        <p:xfrm>
          <a:off x="4880704" y="2811227"/>
          <a:ext cx="6930990" cy="2315722"/>
        </p:xfrm>
        <a:graphic>
          <a:graphicData uri="http://schemas.openxmlformats.org/drawingml/2006/table">
            <a:tbl>
              <a:tblPr>
                <a:noFill/>
                <a:tableStyleId>{7637F94A-DA9B-481A-AE38-6A32242EE391}</a:tableStyleId>
              </a:tblPr>
              <a:tblGrid>
                <a:gridCol w="958120">
                  <a:extLst>
                    <a:ext uri="{9D8B030D-6E8A-4147-A177-3AD203B41FA5}">
                      <a16:colId xmlns:a16="http://schemas.microsoft.com/office/drawing/2014/main" val="20000"/>
                    </a:ext>
                  </a:extLst>
                </a:gridCol>
                <a:gridCol w="5972870">
                  <a:extLst>
                    <a:ext uri="{9D8B030D-6E8A-4147-A177-3AD203B41FA5}">
                      <a16:colId xmlns:a16="http://schemas.microsoft.com/office/drawing/2014/main" val="20001"/>
                    </a:ext>
                  </a:extLst>
                </a:gridCol>
              </a:tblGrid>
              <a:tr h="66982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1594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Candelaria, Galapa, Manatí.</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Altos Del Rosario, Arenal, Barranco De Loba, Cantagallo, </a:t>
                      </a:r>
                      <a:r>
                        <a:rPr lang="es-ES" sz="1000" b="0" i="0" u="none" strike="noStrike" cap="none" dirty="0" err="1">
                          <a:solidFill>
                            <a:srgbClr val="000000"/>
                          </a:solidFill>
                          <a:latin typeface="Arial"/>
                          <a:ea typeface="Arial"/>
                          <a:cs typeface="Arial"/>
                          <a:sym typeface="Arial"/>
                        </a:rPr>
                        <a:t>Cicuco</a:t>
                      </a:r>
                      <a:r>
                        <a:rPr lang="es-ES" sz="1000" b="0" i="0" u="none" strike="noStrike" cap="none" dirty="0">
                          <a:solidFill>
                            <a:srgbClr val="000000"/>
                          </a:solidFill>
                          <a:latin typeface="Arial"/>
                          <a:ea typeface="Arial"/>
                          <a:cs typeface="Arial"/>
                          <a:sym typeface="Arial"/>
                        </a:rPr>
                        <a:t>, El Peñón, Magangué, </a:t>
                      </a:r>
                      <a:r>
                        <a:rPr lang="es-ES" sz="1000" b="0" i="0" u="none" strike="noStrike" cap="none" dirty="0" err="1">
                          <a:solidFill>
                            <a:srgbClr val="000000"/>
                          </a:solidFill>
                          <a:latin typeface="Arial"/>
                          <a:ea typeface="Arial"/>
                          <a:cs typeface="Arial"/>
                          <a:sym typeface="Arial"/>
                        </a:rPr>
                        <a:t>Norosí</a:t>
                      </a:r>
                      <a:r>
                        <a:rPr lang="es-ES" sz="1000" b="0" i="0" u="none" strike="noStrike" cap="none" dirty="0">
                          <a:solidFill>
                            <a:srgbClr val="000000"/>
                          </a:solidFill>
                          <a:latin typeface="Arial"/>
                          <a:ea typeface="Arial"/>
                          <a:cs typeface="Arial"/>
                          <a:sym typeface="Arial"/>
                        </a:rPr>
                        <a:t>, Río Viejo, San Martín De Loba, San Pablo, </a:t>
                      </a:r>
                      <a:r>
                        <a:rPr lang="es-ES" sz="1000" b="0" i="0" u="none" strike="noStrike" cap="none" dirty="0" err="1">
                          <a:solidFill>
                            <a:srgbClr val="000000"/>
                          </a:solidFill>
                          <a:latin typeface="Arial"/>
                          <a:ea typeface="Arial"/>
                          <a:cs typeface="Arial"/>
                          <a:sym typeface="Arial"/>
                        </a:rPr>
                        <a:t>Tiquisio</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Astrea, Pueblo Bello, San Alberto.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Cereté, </a:t>
                      </a:r>
                      <a:r>
                        <a:rPr lang="es-ES" sz="1000" b="0" i="0" u="none" strike="noStrike" cap="none" dirty="0" err="1">
                          <a:solidFill>
                            <a:srgbClr val="000000"/>
                          </a:solidFill>
                          <a:latin typeface="Arial"/>
                          <a:ea typeface="Arial"/>
                          <a:cs typeface="Arial"/>
                          <a:sym typeface="Arial"/>
                        </a:rPr>
                        <a:t>Chimá</a:t>
                      </a:r>
                      <a:r>
                        <a:rPr lang="es-ES" sz="1000" b="0" i="0" u="none" strike="noStrike" cap="none" dirty="0">
                          <a:solidFill>
                            <a:srgbClr val="000000"/>
                          </a:solidFill>
                          <a:latin typeface="Arial"/>
                          <a:ea typeface="Arial"/>
                          <a:cs typeface="Arial"/>
                          <a:sym typeface="Arial"/>
                        </a:rPr>
                        <a:t>, Ciénaga De Oro, Lorica.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Albania, El Molino, Maicao.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El Banco, Guamal, </a:t>
                      </a:r>
                      <a:r>
                        <a:rPr lang="es-ES" sz="1000" b="0" i="0" u="none" strike="noStrike" cap="none" dirty="0" err="1">
                          <a:solidFill>
                            <a:srgbClr val="000000"/>
                          </a:solidFill>
                          <a:latin typeface="Arial"/>
                          <a:ea typeface="Arial"/>
                          <a:cs typeface="Arial"/>
                          <a:sym typeface="Arial"/>
                        </a:rPr>
                        <a:t>Pijiño</a:t>
                      </a:r>
                      <a:r>
                        <a:rPr lang="es-ES" sz="1000" b="0" i="0" u="none" strike="noStrike" cap="none" dirty="0">
                          <a:solidFill>
                            <a:srgbClr val="000000"/>
                          </a:solidFill>
                          <a:latin typeface="Arial"/>
                          <a:ea typeface="Arial"/>
                          <a:cs typeface="Arial"/>
                          <a:sym typeface="Arial"/>
                        </a:rPr>
                        <a:t> Del Carmen, San Sebastián De Buenavista, Santa Ana, Santa Bárbara De Pinto, </a:t>
                      </a:r>
                      <a:r>
                        <a:rPr lang="es-ES" sz="1000" b="0" i="0" u="none" strike="noStrike" cap="none" dirty="0" err="1">
                          <a:solidFill>
                            <a:srgbClr val="000000"/>
                          </a:solidFill>
                          <a:latin typeface="Arial"/>
                          <a:ea typeface="Arial"/>
                          <a:cs typeface="Arial"/>
                          <a:sym typeface="Arial"/>
                        </a:rPr>
                        <a:t>Sitionuevo</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Corozal, Morroa, Sampués, San José De Toluviejo, San Onofre,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sp>
        <p:nvSpPr>
          <p:cNvPr id="135" name="Google Shape;135;p24">
            <a:extLst>
              <a:ext uri="{FF2B5EF4-FFF2-40B4-BE49-F238E27FC236}">
                <a16:creationId xmlns:a16="http://schemas.microsoft.com/office/drawing/2014/main" id="{3F607E33-3041-7985-F2F6-53445E39D3D4}"/>
              </a:ext>
            </a:extLst>
          </p:cNvPr>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a:extLst>
              <a:ext uri="{FF2B5EF4-FFF2-40B4-BE49-F238E27FC236}">
                <a16:creationId xmlns:a16="http://schemas.microsoft.com/office/drawing/2014/main" id="{87E0A0EC-F7F9-AE7C-65A6-1068FEADB0E9}"/>
              </a:ext>
            </a:extLst>
          </p:cNvPr>
          <p:cNvPicPr preferRelativeResize="0"/>
          <p:nvPr/>
        </p:nvPicPr>
        <p:blipFill>
          <a:blip r:embed="rId3" r:link="rId4"/>
          <a:srcRect/>
          <a:stretch>
            <a:fillRect/>
          </a:stretch>
        </p:blipFill>
        <p:spPr>
          <a:xfrm>
            <a:off x="485081" y="1462997"/>
            <a:ext cx="4161228" cy="4757848"/>
          </a:xfrm>
          <a:prstGeom prst="rect">
            <a:avLst/>
          </a:prstGeom>
          <a:noFill/>
          <a:ln>
            <a:noFill/>
          </a:ln>
        </p:spPr>
      </p:pic>
      <p:pic>
        <p:nvPicPr>
          <p:cNvPr id="138" name="Google Shape;138;p24">
            <a:extLst>
              <a:ext uri="{FF2B5EF4-FFF2-40B4-BE49-F238E27FC236}">
                <a16:creationId xmlns:a16="http://schemas.microsoft.com/office/drawing/2014/main" id="{E198C878-998F-9FD2-5A6A-A2E3B338A3CC}"/>
              </a:ext>
            </a:extLst>
          </p:cNvPr>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9" name="Google Shape;147;p1">
            <a:extLst>
              <a:ext uri="{FF2B5EF4-FFF2-40B4-BE49-F238E27FC236}">
                <a16:creationId xmlns:a16="http://schemas.microsoft.com/office/drawing/2014/main" id="{12C5902A-ABCD-3CD8-A089-F11774F04280}"/>
              </a:ext>
            </a:extLst>
          </p:cNvPr>
          <p:cNvPicPr preferRelativeResize="0"/>
          <p:nvPr/>
        </p:nvPicPr>
        <p:blipFill rotWithShape="1">
          <a:blip r:embed="rId6">
            <a:alphaModFix/>
          </a:blip>
          <a:srcRect/>
          <a:stretch/>
        </p:blipFill>
        <p:spPr>
          <a:xfrm>
            <a:off x="5052790" y="4069743"/>
            <a:ext cx="457200" cy="446694"/>
          </a:xfrm>
          <a:prstGeom prst="rect">
            <a:avLst/>
          </a:prstGeom>
          <a:noFill/>
          <a:ln>
            <a:noFill/>
          </a:ln>
        </p:spPr>
      </p:pic>
    </p:spTree>
    <p:extLst>
      <p:ext uri="{BB962C8B-B14F-4D97-AF65-F5344CB8AC3E}">
        <p14:creationId xmlns:p14="http://schemas.microsoft.com/office/powerpoint/2010/main" val="2259694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3931369557"/>
              </p:ext>
            </p:extLst>
          </p:nvPr>
        </p:nvGraphicFramePr>
        <p:xfrm>
          <a:off x="4055219" y="1007940"/>
          <a:ext cx="7818002" cy="57183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070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Fredonia.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Güicán De La Sierra, </a:t>
                      </a:r>
                      <a:r>
                        <a:rPr lang="es-ES" sz="1000" b="0" i="0" u="none" strike="noStrike" cap="none" dirty="0" err="1">
                          <a:solidFill>
                            <a:srgbClr val="000000"/>
                          </a:solidFill>
                          <a:latin typeface="Arial"/>
                          <a:ea typeface="Arial"/>
                          <a:cs typeface="Arial"/>
                          <a:sym typeface="Arial"/>
                        </a:rPr>
                        <a:t>Labranzagrande</a:t>
                      </a:r>
                      <a:r>
                        <a:rPr lang="es-ES" sz="1000" b="0" i="0" u="none" strike="noStrike" cap="none" dirty="0">
                          <a:solidFill>
                            <a:srgbClr val="000000"/>
                          </a:solidFill>
                          <a:latin typeface="Arial"/>
                          <a:ea typeface="Arial"/>
                          <a:cs typeface="Arial"/>
                          <a:sym typeface="Arial"/>
                        </a:rPr>
                        <a:t>, Duitama.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Jerusalén, Guatavita.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El Carmen, El Zulia, Ocaña.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Guadalupe, Ituango, Olaya, Sopetrán.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Aquitania, Campohermoso, Chiscas, El Cocuy, Miraflores, Pajarito, Paya, Rondón, </a:t>
                      </a:r>
                      <a:r>
                        <a:rPr lang="es-CO" sz="1000" b="0" i="0" u="none" strike="noStrike" cap="none" dirty="0" err="1">
                          <a:solidFill>
                            <a:srgbClr val="000000"/>
                          </a:solidFill>
                          <a:latin typeface="Arial"/>
                          <a:ea typeface="Arial"/>
                          <a:cs typeface="Arial"/>
                          <a:sym typeface="Arial"/>
                        </a:rPr>
                        <a:t>Viracachá</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Carmen De </a:t>
                      </a:r>
                      <a:r>
                        <a:rPr lang="es-CO" sz="1000" b="0" i="0" u="none" strike="noStrike" cap="none" dirty="0" err="1">
                          <a:solidFill>
                            <a:srgbClr val="000000"/>
                          </a:solidFill>
                          <a:latin typeface="Arial"/>
                          <a:ea typeface="Arial"/>
                          <a:cs typeface="Arial"/>
                          <a:sym typeface="Arial"/>
                        </a:rPr>
                        <a:t>Carupa</a:t>
                      </a:r>
                      <a:r>
                        <a:rPr lang="es-CO" sz="1000" b="0" i="0" u="none" strike="noStrike" cap="none" dirty="0">
                          <a:solidFill>
                            <a:srgbClr val="000000"/>
                          </a:solidFill>
                          <a:latin typeface="Arial"/>
                          <a:ea typeface="Arial"/>
                          <a:cs typeface="Arial"/>
                          <a:sym typeface="Arial"/>
                        </a:rPr>
                        <a:t>, Cucunubá, Lenguazaque, Sutatausa, Villa De San Diego De Ubaté, Silvania, Guayabetal.</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Baraya, Colombia, Tello.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a:t>
                      </a:r>
                      <a:r>
                        <a:rPr lang="es-CO" sz="1000" b="0" i="0" u="none" strike="noStrike" cap="none" dirty="0" err="1">
                          <a:solidFill>
                            <a:srgbClr val="000000"/>
                          </a:solidFill>
                          <a:latin typeface="Arial"/>
                          <a:ea typeface="Arial"/>
                          <a:cs typeface="Arial"/>
                          <a:sym typeface="Arial"/>
                        </a:rPr>
                        <a:t>Bucarasica</a:t>
                      </a:r>
                      <a:r>
                        <a:rPr lang="es-CO" sz="1000" b="0" i="0" u="none" strike="noStrike" cap="none" dirty="0">
                          <a:solidFill>
                            <a:srgbClr val="000000"/>
                          </a:solidFill>
                          <a:latin typeface="Arial"/>
                          <a:ea typeface="Arial"/>
                          <a:cs typeface="Arial"/>
                          <a:sym typeface="Arial"/>
                        </a:rPr>
                        <a:t>, Chitagá, Gramalote, Sardinata.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Cerrito, El Playón, Guaca, San Andrés.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Natagaima.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Angelópolis, Anorí, Anzá, Barbosa, Bello, Betulia, Briceño, Buriticá, Caicedo, Cañasgordas, Concordia, Dabeiba, El Bagre, Frontino, Giraldo, Girardota, Mutatá, San Jerónimo, Santa </a:t>
                      </a:r>
                      <a:r>
                        <a:rPr lang="es-CO" sz="1000" b="0" i="0" u="none" strike="noStrike" cap="none" dirty="0" err="1">
                          <a:solidFill>
                            <a:srgbClr val="000000"/>
                          </a:solidFill>
                          <a:latin typeface="Arial"/>
                          <a:ea typeface="Arial"/>
                          <a:cs typeface="Arial"/>
                          <a:sym typeface="Arial"/>
                        </a:rPr>
                        <a:t>Fé</a:t>
                      </a:r>
                      <a:r>
                        <a:rPr lang="es-CO" sz="1000" b="0" i="0" u="none" strike="noStrike" cap="none" dirty="0">
                          <a:solidFill>
                            <a:srgbClr val="000000"/>
                          </a:solidFill>
                          <a:latin typeface="Arial"/>
                          <a:ea typeface="Arial"/>
                          <a:cs typeface="Arial"/>
                          <a:sym typeface="Arial"/>
                        </a:rPr>
                        <a:t> De Antioquia, Segovia, Urrao, Valdivia.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BOGOTÁ : Bogotá.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Chita, Chivor, El Espino, Garagoa, Guacamayas, Nuevo Colón, </a:t>
                      </a:r>
                      <a:r>
                        <a:rPr lang="es-CO" sz="1000" b="0" i="0" u="none" strike="noStrike" cap="none" dirty="0" err="1">
                          <a:solidFill>
                            <a:srgbClr val="000000"/>
                          </a:solidFill>
                          <a:latin typeface="Arial"/>
                          <a:ea typeface="Arial"/>
                          <a:cs typeface="Arial"/>
                          <a:sym typeface="Arial"/>
                        </a:rPr>
                        <a:t>Panqueba</a:t>
                      </a:r>
                      <a:r>
                        <a:rPr lang="es-CO" sz="1000" b="0" i="0" u="none" strike="noStrike" cap="none" dirty="0">
                          <a:solidFill>
                            <a:srgbClr val="000000"/>
                          </a:solidFill>
                          <a:latin typeface="Arial"/>
                          <a:ea typeface="Arial"/>
                          <a:cs typeface="Arial"/>
                          <a:sym typeface="Arial"/>
                        </a:rPr>
                        <a:t>, Pesca, Pisba, Páez, Ráquira, Samacá, San Eduardo, San Mateo, San Miguel De Sema, Toca, Ventaquemada, Úmbita.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Chipaque, Choachí, Cáqueza, Fosca, Fómeque, Fúquene, Guachetá, </a:t>
                      </a:r>
                      <a:r>
                        <a:rPr lang="es-CO" sz="1000" b="0" i="0" u="none" strike="noStrike" cap="none" dirty="0" err="1">
                          <a:solidFill>
                            <a:srgbClr val="000000"/>
                          </a:solidFill>
                          <a:latin typeface="Arial"/>
                          <a:ea typeface="Arial"/>
                          <a:cs typeface="Arial"/>
                          <a:sym typeface="Arial"/>
                        </a:rPr>
                        <a:t>Quetame</a:t>
                      </a:r>
                      <a:r>
                        <a:rPr lang="es-CO" sz="1000" b="0" i="0" u="none" strike="noStrike" cap="none" dirty="0">
                          <a:solidFill>
                            <a:srgbClr val="000000"/>
                          </a:solidFill>
                          <a:latin typeface="Arial"/>
                          <a:ea typeface="Arial"/>
                          <a:cs typeface="Arial"/>
                          <a:sym typeface="Arial"/>
                        </a:rPr>
                        <a:t>, Sibaté, Simijaca, Soacha, Susa, Tausa.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Aipe, Neiva.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Arboledas, Convención, Cáchira, El Tarra, La Playa, Mutiscua, Pamplona, San José De Cúcuta, Santiago, Silos, Teorama, Tibú, Toledo.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Barrancabermeja, Capitanejo, Carcasí, Chima, Concepción, Macaravita, Palmar, Piedecuesta, San Miguel, Santa Bárbara, Suratá, Tona, Vetas, Puerto Wilches.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Carmen De </a:t>
                      </a:r>
                      <a:r>
                        <a:rPr lang="es-CO" sz="1000" b="0" i="0" u="none" strike="noStrike" cap="none" dirty="0" err="1">
                          <a:solidFill>
                            <a:srgbClr val="000000"/>
                          </a:solidFill>
                          <a:latin typeface="Arial"/>
                          <a:ea typeface="Arial"/>
                          <a:cs typeface="Arial"/>
                          <a:sym typeface="Arial"/>
                        </a:rPr>
                        <a:t>Apicala</a:t>
                      </a:r>
                      <a:r>
                        <a:rPr lang="es-CO" sz="1000" b="0" i="0" u="none" strike="noStrike" cap="none" dirty="0">
                          <a:solidFill>
                            <a:srgbClr val="000000"/>
                          </a:solidFill>
                          <a:latin typeface="Arial"/>
                          <a:ea typeface="Arial"/>
                          <a:cs typeface="Arial"/>
                          <a:sym typeface="Arial"/>
                        </a:rPr>
                        <a:t>, Chaparral, Dolores, Prado, Roncesvalles, San Luis, Valle De San Juan.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5"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277383" y="3331462"/>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4299397" y="5253221"/>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299397" y="2028207"/>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6">
            <a:alphaModFix/>
          </a:blip>
          <a:srcRect/>
          <a:stretch/>
        </p:blipFill>
        <p:spPr>
          <a:xfrm>
            <a:off x="13695319" y="5006215"/>
            <a:ext cx="484369"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1545022589"/>
              </p:ext>
            </p:extLst>
          </p:nvPr>
        </p:nvGraphicFramePr>
        <p:xfrm>
          <a:off x="4094181" y="1360024"/>
          <a:ext cx="7435323" cy="3564568"/>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9199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870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8434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Jamundí.</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86665733"/>
                  </a:ext>
                </a:extLst>
              </a:tr>
              <a:tr h="101411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Contadero, Iles.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Guadalajara De Buga, Sevilla, Tuluá,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2"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349127" y="2431305"/>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330838" y="3261476"/>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349127" y="4184749"/>
            <a:ext cx="457200" cy="4466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1297904804"/>
              </p:ext>
            </p:extLst>
          </p:nvPr>
        </p:nvGraphicFramePr>
        <p:xfrm>
          <a:off x="5224077" y="1281908"/>
          <a:ext cx="6745419" cy="3697428"/>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Fortul,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Cravo Norte,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Hato Corozal, La Salina, Nunchía, Paz De Ariporo, Recetor, San Luis De Palenque, Tauramena, Trinidad,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El Calvario, Lejanías, Uribe.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Maní, Monterrey, Orocué, Sabanalarga, Támara.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Cubarral, El Castillo, Mesetas, San Juanito.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La Primavera,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7"/>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407621" y="249747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2376938" y="1454973"/>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8476" y="3345270"/>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71171" y="4283994"/>
            <a:ext cx="457200" cy="437848"/>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2349</TotalTime>
  <Words>1925</Words>
  <Application>Microsoft Office PowerPoint</Application>
  <PresentationFormat>Panorámica</PresentationFormat>
  <Paragraphs>138</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Helvetica Neue</vt:lpstr>
      <vt:lpstr>Calibri</vt:lpstr>
      <vt:lpstr>Arial Narrow</vt:lpstr>
      <vt:lpstr>Verdana</vt:lpstr>
      <vt:lpstr>Arial</vt:lpstr>
      <vt:lpstr>Arial Black</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213</cp:revision>
  <dcterms:created xsi:type="dcterms:W3CDTF">2022-10-19T17:32:46Z</dcterms:created>
  <dcterms:modified xsi:type="dcterms:W3CDTF">2024-03-09T16:00:30Z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