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1" r:id="rId4"/>
    <p:sldId id="269" r:id="rId5"/>
    <p:sldId id="259" r:id="rId6"/>
    <p:sldId id="272" r:id="rId7"/>
    <p:sldId id="261" r:id="rId8"/>
    <p:sldId id="273" r:id="rId9"/>
    <p:sldId id="264" r:id="rId10"/>
    <p:sldId id="265" r:id="rId11"/>
    <p:sldId id="266" r:id="rId12"/>
    <p:sldId id="267" r:id="rId13"/>
    <p:sldId id="268" r:id="rId14"/>
  </p:sldIdLst>
  <p:sldSz cx="12192000" cy="6858000"/>
  <p:notesSz cx="12192000" cy="6858000"/>
  <p:embeddedFontLst>
    <p:embeddedFont>
      <p:font typeface="Arial Black" panose="020B0A04020102020204" pitchFamily="34" charset="0"/>
      <p:bold r:id="rId16"/>
    </p:embeddedFon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Helvetica Neue" panose="020B0604020202020204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3140" autoAdjust="0"/>
  </p:normalViewPr>
  <p:slideViewPr>
    <p:cSldViewPr snapToGrid="0">
      <p:cViewPr varScale="1">
        <p:scale>
          <a:sx n="103" d="100"/>
          <a:sy n="103" d="100"/>
        </p:scale>
        <p:origin x="114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664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8871B396-AD92-98BF-08BC-F7D6D9569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>
            <a:extLst>
              <a:ext uri="{FF2B5EF4-FFF2-40B4-BE49-F238E27FC236}">
                <a16:creationId xmlns:a16="http://schemas.microsoft.com/office/drawing/2014/main" id="{91339A5D-190D-E2A4-3DA1-52D5D427A9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p24:notes">
            <a:extLst>
              <a:ext uri="{FF2B5EF4-FFF2-40B4-BE49-F238E27FC236}">
                <a16:creationId xmlns:a16="http://schemas.microsoft.com/office/drawing/2014/main" id="{A0B7F425-8982-B1C1-7450-70067899C2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9594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625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O:\Mi%20unidad\OSPA\01.%20Tematicas\04.%20Incendios\01.%20Productos\postmodelo_icv\temporales\iorinoquia.jp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file:///O:\Mi%20unidad\OSPA\01.%20Tematicas\04.%20Incendios\01.%20Productos\postmodelo_icv\temporales\ipacifico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074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14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15 de marzo de 2024 – 1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4581C7B0-662D-02E0-8B71-530C2039F1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6406441"/>
              </p:ext>
            </p:extLst>
          </p:nvPr>
        </p:nvGraphicFramePr>
        <p:xfrm>
          <a:off x="5211781" y="1485763"/>
          <a:ext cx="6243619" cy="460229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73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446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7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Cravo Norte.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230857"/>
                  </a:ext>
                </a:extLst>
              </a:tr>
              <a:tr h="11284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Fortul, Puerto Rondón,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Uribe.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129464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Orocué, Villanueva.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71389" y="1445709"/>
            <a:ext cx="4650187" cy="486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04951" y="4057871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0605" y="5168413"/>
            <a:ext cx="457200" cy="4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51A63F25-D188-C008-69FA-BFE976D716A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04951" y="2996208"/>
            <a:ext cx="432854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5"/>
          <p:cNvGraphicFramePr/>
          <p:nvPr>
            <p:extLst>
              <p:ext uri="{D42A27DB-BD31-4B8C-83A1-F6EECF244321}">
                <p14:modId xmlns:p14="http://schemas.microsoft.com/office/powerpoint/2010/main" val="1456851210"/>
              </p:ext>
            </p:extLst>
          </p:nvPr>
        </p:nvGraphicFramePr>
        <p:xfrm>
          <a:off x="5237125" y="2629145"/>
          <a:ext cx="6426275" cy="148129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01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8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CAQUETÁ : San Vicente Del Caguán.</a:t>
                      </a:r>
                    </a:p>
                  </a:txBody>
                  <a:tcPr marL="9525" marR="9525" marT="9525" marB="0" anchor="b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5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8" cy="460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39333" y="3874048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7620" y="3369790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50450" y="190695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Sergio Ruiz Castro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73319" y="2212228"/>
            <a:ext cx="5482772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</a:t>
            </a:r>
            <a:r>
              <a:rPr lang="es-MX" sz="18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 y Pacífica.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Naranja: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Amarilla: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Pacífica, Amazonia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036707" y="1608762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3"/>
            <a:ext cx="3269257" cy="4623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E60CA5-6CA3-1847-DF74-00C2B660745F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729170" y="1695440"/>
            <a:ext cx="8733656" cy="420623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14 de MARZO de 2024|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6"/>
            <a:ext cx="3960217" cy="560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58905" y="2433961"/>
            <a:ext cx="2125229" cy="231335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610850" y="1385520"/>
            <a:ext cx="1581150" cy="471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938202" y="1411957"/>
            <a:ext cx="1564788" cy="488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508356" y="1411956"/>
            <a:ext cx="2305624" cy="5138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/>
          <p:cNvGraphicFramePr/>
          <p:nvPr>
            <p:extLst>
              <p:ext uri="{D42A27DB-BD31-4B8C-83A1-F6EECF244321}">
                <p14:modId xmlns:p14="http://schemas.microsoft.com/office/powerpoint/2010/main" val="3702089412"/>
              </p:ext>
            </p:extLst>
          </p:nvPr>
        </p:nvGraphicFramePr>
        <p:xfrm>
          <a:off x="4775929" y="1487571"/>
          <a:ext cx="6930990" cy="303256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8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27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Luruaco, Palmar De Varela, Piojó, Ponedera, Sabanalarga,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Cicuco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Córdoba, El Carmen De Bolívar, El Guamo, El Peñón, Magangué, San Jacinto, San Juan Nepomuceno, Santa Cruz De Mompox, Talaigua Nuevo, Zambrano.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Astrea, Chimichagua, Curumaní, La Gloria, Pailitas, Pelaya,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Planeta 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Dibulla, Distracción, Fonseca, Riohacha, San Juan Del Cesar,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Algarrobo, Aracataca, Ciénaga, Fundación,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Pijiño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Del Carmen, Plato, Remolino, Sabanas De San Ángel, San Zenón, Santa Ana, Santa Bárbara De Pinto, Santa Marta.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Buenavista, Chalán, Colosó, Corozal, Galeras, Los Palmitos, Morroa, Ovejas, San Benito Abad, San José De Toluviejo, San Luis De Sincé, San Onofre, San Pedro.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85081" y="1462997"/>
            <a:ext cx="4161228" cy="475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1554" y="3012364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1C099117-2D17-7473-AD42-FC62C7214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3D1DA61B-E49A-5E23-966F-885AB3EEB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5995457"/>
              </p:ext>
            </p:extLst>
          </p:nvPr>
        </p:nvGraphicFramePr>
        <p:xfrm>
          <a:off x="4775929" y="1462997"/>
          <a:ext cx="6930990" cy="365682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8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Polonuevo, Repelón, Santo Tomás,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Mahates, María La Baja, Santa Rosa Del Sur.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Aguachica, Agustín Codazzi, Becerril, Chiriguaná, El Paso, La Jagua De Ibirico, La Paz, Manaure Balcón Del Cesar, Tamalameque.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Cereté,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Ciénaga De Oro, Montelíbano, Tierralta.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El Molino, La Jagua Del Pilar, Uribia,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El Banco, El Piñón, El Retén, Guamal, Pivijay, Salamina, San Sebastián De Buenavista,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El Roble, Sampués, San Juan De Betulia, Sincelejo, Sucre.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020374"/>
                  </a:ext>
                </a:extLst>
              </a:tr>
              <a:tr h="13015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Galapa, Juan De Acosta,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Arroyohondo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Cartagena De Indias, Hatillo De Loba, Margarita, Pinillos, Regidor, San Fernando, San Martín De Loba, Simití.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Bosconia, El Copey, González, Pueblo Bello, Río De Oro, San Diego.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Lorica, Puerto Libertador,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Ariguaní,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Chivolo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Zapayán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</a:tbl>
          </a:graphicData>
        </a:graphic>
      </p:graphicFrame>
      <p:sp>
        <p:nvSpPr>
          <p:cNvPr id="135" name="Google Shape;135;p24">
            <a:extLst>
              <a:ext uri="{FF2B5EF4-FFF2-40B4-BE49-F238E27FC236}">
                <a16:creationId xmlns:a16="http://schemas.microsoft.com/office/drawing/2014/main" id="{3F607E33-3041-7985-F2F6-53445E39D3D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>
            <a:extLst>
              <a:ext uri="{FF2B5EF4-FFF2-40B4-BE49-F238E27FC236}">
                <a16:creationId xmlns:a16="http://schemas.microsoft.com/office/drawing/2014/main" id="{87E0A0EC-F7F9-AE7C-65A6-1068FEADB0E9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85081" y="1462997"/>
            <a:ext cx="4161228" cy="475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>
            <a:extLst>
              <a:ext uri="{FF2B5EF4-FFF2-40B4-BE49-F238E27FC236}">
                <a16:creationId xmlns:a16="http://schemas.microsoft.com/office/drawing/2014/main" id="{E198C878-998F-9FD2-5A6A-A2E3B338A3C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;p1">
            <a:extLst>
              <a:ext uri="{FF2B5EF4-FFF2-40B4-BE49-F238E27FC236}">
                <a16:creationId xmlns:a16="http://schemas.microsoft.com/office/drawing/2014/main" id="{A9D52D20-744E-C04F-C4A9-07912896314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2647" y="2781328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">
            <a:extLst>
              <a:ext uri="{FF2B5EF4-FFF2-40B4-BE49-F238E27FC236}">
                <a16:creationId xmlns:a16="http://schemas.microsoft.com/office/drawing/2014/main" id="{12C5902A-ABCD-3CD8-A089-F11774F0428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6590" y="4175087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85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060259"/>
              </p:ext>
            </p:extLst>
          </p:nvPr>
        </p:nvGraphicFramePr>
        <p:xfrm>
          <a:off x="4034227" y="1381342"/>
          <a:ext cx="7818002" cy="544401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Fredonia, Urrao.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BOGOTÁ, D.C. : Bogotá, D.C..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Betéitiva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Cerinza, Chiscas, Chita, Cómbita, Duitama, El Cocuy, El Espino, Floresta, Guacamayas, Güicán De La Sierra, La Uvita, Paipa,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Panqueba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Mateo, Santa Rosa De Viterbo,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Jenesano, Tunja, Muzo, Sogamoso, Santa Sofia.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Choachí, Chía, Cogua, Cota, Cucunubá, Fúquene, Guachetá, La Calera, Lenguazaque, Pacho, San Cayetano, San Francisco, Subachoque, Supatá, Susa, Sutatausa, Tabio, Tausa, Tenjo, Villa De San Diego De Ubaté, Zipaquirá.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Baraya, Colombia, Neiva, Palermo, Tello,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Bochalema,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Bucarasica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Chinácota,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Cucutilla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Durania, El Zulia, Gramalote, Herrán, Los Patios, Lourdes, Mutiscua, Pamplona, Pamplonita,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Ragonvalia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Salazar, San Cayetano, San José De Cúcuta, Santiago, Sardinata, Villa Caro, Villa Del Rosario, Ábrego, Ocaña.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Capitanejo, Carcasí, Charalá, Concepción, Encino, Enciso, Suratá,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Curiti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Carmen De Apicalá, Chaparral, Coyaima, Cunday, Dolores, Guamo, Natagaima, Ortega, Planadas, Prado, Purificación, Rovira, Saldaña, San Antonio, San Luis, Roncesvalles.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Belén,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Coper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Nobsa, Paz De Río, Pesca, Ráquira, Samacá,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Sativanorte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Sativasur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Susacón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Toca, Tuta,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Tutazá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Úmbita.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Anapoima, Anolaima, Apulo, Beltrán,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Bituima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Cajicá, Chaguaní, El Rosal, Facatativá, Fusagasugá, Girardot, Granada,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Guataquí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Guayabal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Síquima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Jerusalén, La Mesa, La Vega, Madrid, Nariño, Nilo, Pasca, Pulí, Quipile, Ricaurte, San Juan De Rioseco, Sasaima, Sibaté, Silvania, Soacha, Sopó, Tibacuy, Tocaima, Vianí, Viotá.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Campoalegre, Isnos, La Argentina, Rivera, Saladoblanco, Santa María, Tesalia.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Chitagá, Convención, Cáchira, El Carmen, Silos.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Calarcá, Génova, Pijao, Salento.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Pereira.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California, Cerrito, Gámbita, Onzaga, Vetas.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Alvarado, Anzoátegui, Ataco, Cajamarca, Coello, Icononzo, Melgar, Rioblanco, Suárez,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0"/>
            <a:ext cx="3449765" cy="487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59676" y="545290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9440" y="2982306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8328828"/>
              </p:ext>
            </p:extLst>
          </p:nvPr>
        </p:nvGraphicFramePr>
        <p:xfrm>
          <a:off x="4267621" y="1515321"/>
          <a:ext cx="7438470" cy="427405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4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64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756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Bello, Belmira, Entrerríos, Liborina, Olaya, Tarazá, Támesis.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Chíquiza, Cubará, Gámeza, La Capilla, Mongua,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Pachavita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Rondón,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Soatá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Socotá, Sora, Tibasosa, Ventaquemada,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Viracachá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Bojacá, Cachipay, Gachetá, Guaduas, Guasca, Guatavita, Junín, Mosquera, Pandi, San Antonio Del Tequendama, Tena,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Tibirita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Vergara, Villapinzón, Villeta, Zipacón.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Algeciras, Hobo, La Plata, Nátaga, San Agustín, Teruel, Yaguará, Íquira.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Hacarí, La Playa, San Calixto, Teorama, Toledo.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Córdoba,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Filandia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Santa Rosa De Cabal.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El Playón, Macaravita, Matanza, Málaga, Palmar, San Miguel.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Flandes, Honda, Ibagué, Piedras, Villarrica.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0"/>
            <a:ext cx="3449765" cy="487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7018" y="368185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25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36828B31-03D7-FC0C-96B5-E21E270FC9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0546277"/>
              </p:ext>
            </p:extLst>
          </p:nvPr>
        </p:nvGraphicFramePr>
        <p:xfrm>
          <a:off x="4094181" y="1360024"/>
          <a:ext cx="7435323" cy="402887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1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8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99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0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Inzá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Vega, Puracé, Silvia, Sotará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Paispamba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Unguia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Ancuya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Chachagüí,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Consacá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Peñol, El Rosario, El Tambo, Guaitarilla, Iles,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Florida, Linares, Nariño, Ospina, Providencia, Samaniego, Sandoná, Santacruz, Túquerres.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230857"/>
                  </a:ext>
                </a:extLst>
              </a:tr>
              <a:tr h="84343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Almaguer, Argelia, Balboa, Bolívar, Cajibío, El Tambo, Florencia, La Sierra, Mercaderes, Patía, Popayán, Páez, Rosas, San Sebastián, Sucre,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Toribío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Totoró.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Arboleda, Buesaco, Colón, Contadero, La Cruz, La Llanada, Leiva, Los Andes, Mallama, Pasto, Policarpa, San Lorenzo, San Pablo, San Pedro De Cartago, Taminango.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Florida, Guadalajara De Buga, La Unión, Palmira, Pradera, Roldanillo, Sevilla, Tuluá.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10141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Buenos Aires, Corinto, Jambaló, Miranda, Piendamó - Tunía, Santa Rosa, Santander De Quilichao, Suárez, Timbío.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Albán, Belén, El Tablón De Gómez, La Tola, La Unión, San Bernardo, Sapuyes.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Andalucía, Bolívar, Bugalagrande, Cali, La Cumbre, Restrepo, Trujillo, Yumbo,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18660" y="883846"/>
            <a:ext cx="3406212" cy="5781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9127" y="2431305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49127" y="3536602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4781" y="4606236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2636</TotalTime>
  <Words>2400</Words>
  <Application>Microsoft Office PowerPoint</Application>
  <PresentationFormat>Panorámica</PresentationFormat>
  <Paragraphs>152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Calibri</vt:lpstr>
      <vt:lpstr>Helvetica Neue</vt:lpstr>
      <vt:lpstr>Arial Narrow</vt:lpstr>
      <vt:lpstr>Verdana</vt:lpstr>
      <vt:lpstr>Arial</vt:lpstr>
      <vt:lpstr>Arial Black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234</cp:revision>
  <dcterms:created xsi:type="dcterms:W3CDTF">2022-10-19T17:32:46Z</dcterms:created>
  <dcterms:modified xsi:type="dcterms:W3CDTF">2024-03-14T21:48:57Z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