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71" r:id="rId4"/>
    <p:sldId id="269" r:id="rId5"/>
    <p:sldId id="261" r:id="rId6"/>
    <p:sldId id="274" r:id="rId7"/>
    <p:sldId id="273" r:id="rId8"/>
    <p:sldId id="264" r:id="rId9"/>
    <p:sldId id="265" r:id="rId10"/>
    <p:sldId id="266" r:id="rId11"/>
    <p:sldId id="267" r:id="rId12"/>
    <p:sldId id="268" r:id="rId13"/>
  </p:sldIdLst>
  <p:sldSz cx="12192000" cy="6858000"/>
  <p:notesSz cx="12192000" cy="6858000"/>
  <p:embeddedFontLst>
    <p:embeddedFont>
      <p:font typeface="Arial Black" panose="020B0A04020102020204" pitchFamily="34" charset="0"/>
      <p:bold r:id="rId15"/>
    </p:embeddedFont>
    <p:embeddedFont>
      <p:font typeface="Arial Narrow" panose="020B0606020202030204" pitchFamily="34" charset="0"/>
      <p:regular r:id="rId16"/>
      <p:bold r:id="rId17"/>
      <p:italic r:id="rId18"/>
      <p:boldItalic r:id="rId19"/>
    </p:embeddedFont>
    <p:embeddedFont>
      <p:font typeface="Helvetica Neue" panose="020B0604020202020204" charset="0"/>
      <p:regular r:id="rId20"/>
      <p:bold r:id="rId21"/>
      <p:italic r:id="rId22"/>
      <p:boldItalic r:id="rId23"/>
    </p:embeddedFont>
    <p:embeddedFont>
      <p:font typeface="Verdana" panose="020B060403050404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96005" autoAdjust="0"/>
  </p:normalViewPr>
  <p:slideViewPr>
    <p:cSldViewPr snapToGrid="0">
      <p:cViewPr varScale="1">
        <p:scale>
          <a:sx n="106" d="100"/>
          <a:sy n="106" d="100"/>
        </p:scale>
        <p:origin x="714" y="10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8625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5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4.png"/><Relationship Id="rId4" Type="http://schemas.openxmlformats.org/officeDocument/2006/relationships/image" Target="file:///L:\Mi%20unidad\OSPA\01.%20Tematicas\04.%20Incendios\01.%20Productos\postmodelo_icv\temporales\iamazonia.jp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salida\mapas\2024\03\AMENAZA_ICV_20240318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L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L:\Mi%20unidad\OSPA\01.%20Tematicas\04.%20Incendios\01.%20Productos\postmodelo_icv\temporales\yellow_icv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L:\Mi%20unidad\OSPA\01.%20Tematicas\04.%20Incendios\01.%20Productos\postmodelo_icv\temporales\red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L:\Mi%20unidad\OSPA\01.%20Tematicas\04.%20Incendios\01.%20Productos\postmodelo_icv\temporales\torta_regiones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L:\Mi%20unidad\OSPA\01.%20Tematicas\04.%20Incendios\01.%20Productos\postmodelo_icv\temporales\orange_icv.jpg" TargetMode="External"/><Relationship Id="rId4" Type="http://schemas.openxmlformats.org/officeDocument/2006/relationships/image" Target="file:///L:\Mi%20unidad\OSPA\01.%20Tematicas\04.%20Incendios\01.%20Productos\postmodelo_icv\temporales\icolombia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file:///L:\Mi%20unidad\OSPA\01.%20Tematicas\04.%20Incendios\01.%20Productos\postmodelo_icv\temporales\icaribe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file:///L:\Mi%20unidad\OSPA\01.%20Tematicas\04.%20Incendios\01.%20Productos\postmodelo_icv\temporales\iandina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file:///L:\Mi%20unidad\OSPA\01.%20Tematicas\04.%20Incendios\01.%20Productos\postmodelo_icv\temporales\iandina.jp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2.png"/><Relationship Id="rId4" Type="http://schemas.openxmlformats.org/officeDocument/2006/relationships/image" Target="file:///L:\Mi%20unidad\OSPA\01.%20Tematicas\04.%20Incendios\01.%20Productos\postmodelo_icv\temporales\ipacifico.jpg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3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4.png"/><Relationship Id="rId4" Type="http://schemas.openxmlformats.org/officeDocument/2006/relationships/image" Target="file:///L:\Mi%20unidad\OSPA\01.%20Tematicas\04.%20Incendios\01.%20Productos\postmodelo_icv\temporales\iorinoquia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078</a:t>
            </a: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892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18 de marzo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19 de marzo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214" name="Google Shape;214;p5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595496" y="1281908"/>
            <a:ext cx="4401356" cy="4600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04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03694" y="2635770"/>
            <a:ext cx="4123628" cy="1359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550450" y="1906950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527331" y="1364184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201709" y="3662404"/>
            <a:ext cx="457200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320CB52F-9BBA-A113-7E3D-FE9C996B20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2570422"/>
              </p:ext>
            </p:extLst>
          </p:nvPr>
        </p:nvGraphicFramePr>
        <p:xfrm>
          <a:off x="13585331" y="406026"/>
          <a:ext cx="6627214" cy="2361362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47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82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278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466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   GUAINÍA : Inírida.</a:t>
                      </a:r>
                    </a:p>
                    <a:p>
                      <a:pPr algn="l" fontAlgn="b"/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l" fontAlgn="b"/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l" fontAlgn="b"/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l" fontAlgn="b"/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l" fontAlgn="b"/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Luis Alejandro Vanegas Guerrero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1173319" y="2212228"/>
            <a:ext cx="5482772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la precipitación y temperatura máxima que se han dado en los últimos días, se presentan condiciones de</a:t>
            </a:r>
            <a:r>
              <a:rPr lang="es-MX" sz="18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8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Alerta Roja: </a:t>
            </a: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las regiones Caribe, Andina, Pacífica y Orinoquía.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8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dirty="0">
                <a:solidFill>
                  <a:schemeClr val="accent2">
                    <a:lumMod val="75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Alerta Naranja: </a:t>
            </a: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las regiones Caribe, Andina, Pacífica y Orinoquia.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8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Alerta Amarilla: </a:t>
            </a: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las regiones Caribe, Andina, Pacífica Amazonía y Orinoquía.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</p:txBody>
      </p:sp>
      <p:sp>
        <p:nvSpPr>
          <p:cNvPr id="116" name="Google Shape;116;p16"/>
          <p:cNvSpPr txBox="1"/>
          <p:nvPr/>
        </p:nvSpPr>
        <p:spPr>
          <a:xfrm>
            <a:off x="3036707" y="1608762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4"/>
            <a:ext cx="3269254" cy="46232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561273" y="1526122"/>
            <a:ext cx="9164703" cy="441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| </a:t>
            </a:r>
            <a:fld id="{59A354A9-EBAA-446E-90EE-DBF5671B94B7}" type="datetime4">
              <a:rPr lang="es-MX" sz="1200">
                <a:sym typeface="Calibri"/>
              </a:rPr>
              <a:pPr marL="0" lvl="0" indent="0">
                <a:spcBef>
                  <a:spcPts val="0"/>
                </a:spcBef>
                <a:buSzPts val="1200"/>
              </a:pPr>
              <a:t>18 de marzo de 2024</a:t>
            </a:fld>
            <a:r>
              <a:rPr lang="es-MX" sz="12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1200" dirty="0"/>
              <a:t>| 12:00 HLC</a:t>
            </a:r>
            <a:endParaRPr sz="1200" dirty="0"/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29457" y="1025187"/>
            <a:ext cx="3960215" cy="5600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331979" y="2492709"/>
            <a:ext cx="2373078" cy="258314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8" name="Google Shape;128;p17"/>
          <p:cNvPicPr preferRelativeResize="0"/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10415658" y="1622860"/>
            <a:ext cx="1581149" cy="4268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7"/>
          <p:cNvPicPr preferRelativeResize="0"/>
          <p:nvPr/>
        </p:nvPicPr>
        <p:blipFill>
          <a:blip r:embed="rId9" r:link="rId10"/>
          <a:srcRect/>
          <a:stretch>
            <a:fillRect/>
          </a:stretch>
        </p:blipFill>
        <p:spPr>
          <a:xfrm>
            <a:off x="8787885" y="1622860"/>
            <a:ext cx="1564788" cy="4606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7"/>
          <p:cNvPicPr preferRelativeResize="0"/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6902354" y="1622860"/>
            <a:ext cx="1822546" cy="38915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28987B36-5D2F-392A-7E5B-76AC3FD01A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0363701"/>
              </p:ext>
            </p:extLst>
          </p:nvPr>
        </p:nvGraphicFramePr>
        <p:xfrm>
          <a:off x="3589714" y="888498"/>
          <a:ext cx="8164252" cy="5870718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1444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197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821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701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ARCHIPIÉLAGO DE SAN ANDRÉS, PROVIDENCIA Y SANTA CATALINA : Providencia.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Baranoa, Galapa, Juan De Acosta, Luruaco, Palmar De Varela, Piojó, Polonuevo, Ponedera, Repelón, Sabanalarga, Santo Tomás, Tubará, Usiacurí.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Calamar, Clemencia, Córdoba, El Carmen De Bolívar, El Guamo, Magangué, Mahates, María La Baja, San Jacinto, San Juan Nepomuceno, Santa Catalina, Zambrano.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Agustín Codazzi, Becerril, Bosconia, Chimichagua, Chiriguaná, Curumaní, El Copey, El Paso, La Jagua De Ibirico, La Paz, Manaure Balcón Del Cesar, Pailitas, Pueblo Bello, San Diego, Tamalameque, Valledupar.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Chimá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Chinú, San Andrés De Sotavento, Tuchín.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Barrancas, Dibulla, Distracción, Fonseca, La Jagua Del Pilar, Riohacha, San Juan Del Cesar, Uribia.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Algarrobo, Aracataca, Ariguaní,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Chivolo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Ciénaga, El Piñón, El Retén, Fundación, Nueva Granada, Pivijay, Plato, Remolino, Sabanas De San Ángel, Salamina, Santa Bárbara De Pinto, Tenerife,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Zapayán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Zona Bananera.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Buenavista, Chalán, Colosó, Corozal, El Roble, Galeras, Los Palmitos, Morroa, Ovejas, Palmito, Sampués, San Benito Abad, San José De Toluviejo, San Juan De Betulia, San Luis De Sincé, San Onofre, San Pedro, Sincelejo.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ARCHIPIÉLAGO DE SAN ANDRÉS, PROVIDENCIA Y SANTA CATALINA : San Andrés.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Candelaria, Manatí.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Arjona,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Arroyohondo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Cicuco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El Peñón, Morales, Santa Rosa Del Sur, Simití, Talaigua Nuevo.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Aguachica, Astrea, Pelaya, Río De Oro.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Ciénaga De Oro, Montería, Planeta Rica, Sahagún, San Carlos, Tierralta.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El Molino,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Hatonuevo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Manaure, Urumita, Villanueva.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Pedraza,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Pijiño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Del Carmen, Santa Ana, Santa Marta,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Sitionuevo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Campo De La Cruz, Suan.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Pinillos, Regidor, Santa Cruz De Mompox, Villanueva.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González, La Gloria, San Alberto, San Martín.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Ayapel, Cereté, Lorica, Momil, Montelíbano, Pueblo Nuevo, Purísima De La Concepción, San Bernardo Del Viento, Valencia.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Maicao.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Cerro De San Antonio, Concordia, El Banco, Guamal,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Puebloviejo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San Sebastián De Buenavista, San Zenón.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52249" y="645611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01734" y="1571624"/>
            <a:ext cx="3449764" cy="438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49423" y="4348766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55065" y="2533011"/>
            <a:ext cx="478727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49423" y="5867399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28987B36-5D2F-392A-7E5B-76AC3FD01A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242093"/>
              </p:ext>
            </p:extLst>
          </p:nvPr>
        </p:nvGraphicFramePr>
        <p:xfrm>
          <a:off x="4034227" y="1381342"/>
          <a:ext cx="7818002" cy="4986818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959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22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821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701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Sopetrán,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Anza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Duitama, Floresta, Gámeza, Mongua, Nobsa, Paipa, Ráquira, San Miguel De Sema, Santa Rosa De Viterbo.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Cajicá, Carmen De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Carupa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Chía, Cogua, Cucunubá, Fúquene, Guachetá, Jerusalén, La Vega, Lenguazaque, Pacho, San Cayetano, San Francisco, Simijaca, Sopó, Subachoque, Supatá, Susa, Sutatausa, Tabio, Tausa, Villa De San Diego De Ubaté, Zipaquirá, Tibacuy.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Campoalegre, Hobo, Paicol, Teruel, Tesalia,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Villavieja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Yaguará, Íquira.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Arboledas, Bochalema, Chinácota, Convención,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Cucutilla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Durania, El Carmen, El Zulia, Los Patios, Pamplonita,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Ragonvalia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San Cayetano, San José De Cúcuta, Santiago, Teorama, Villa Del Rosario.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Capitanejo.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Chaparral, Natagaima, Prado, Rioblanco, Roncesvalles, Carmen De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Apicala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Fredonia, Necoclí, Turbo, Bello, Envigado.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Santafe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De Antioquia.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BOGOTÁ, D.C. : Bogotá, D.C..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Belén,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Betéitiva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Buenavista,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Coper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Paya, Paz De Río,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Sativasur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Socotá, Sora, Tasco, Tibasosa, Tinjacá, Toca, Tuta,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Tutazá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Úmbita,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Busbanza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Corrales, Pauna.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San Juan De Rioseco, Viotá, Albán, Anolaima, Arbeláez, Bojacá, Cachipay, Caparrapí, Cota, El Rosal, Facatativá, Fusagasugá, Guaduas, Guasca, Guatavita, Guayabal De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Síquima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La Calera, La Mesa, La Peña, Mosquera, Nimaima, Nocaima, Pasca,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Quebradanegra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San Antonio Del Tequendama, San Bernardo, Sasaima, Silvania, Soacha, Tena, Tenjo,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Tibirita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Vergara, Villeta, Zipacón,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Caqueza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Aipe, Baraya, Gigante, Neiva, Nátaga, Palermo, Rivera, Santa María, Tello.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El Tarra, Gramalote, Hacarí, Ocaña, Salazar, San Calixto, Sardinata.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QUINDÍO : Génova.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Alpujarra, Armero, Ataco, Dolores, Guamo, Planadas, San Antonio, Villarrica.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52249" y="645611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397009" y="1465961"/>
            <a:ext cx="3449764" cy="487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09892" y="5006215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19655" y="2877531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695319" y="5006215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28987B36-5D2F-392A-7E5B-76AC3FD01A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6958152"/>
              </p:ext>
            </p:extLst>
          </p:nvPr>
        </p:nvGraphicFramePr>
        <p:xfrm>
          <a:off x="4267621" y="1515321"/>
          <a:ext cx="7438470" cy="3937588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481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90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85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907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Caramanta, Guarne, Liborina, Medellín, San Pedro De Urabá, Valparaíso.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Cerinza, Chiquinquirá, Chita, Chíquiza, Firavitoba, Jericó, La Uvita, Pesca, Pisba, Samacá,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Sativanorte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Socha, Sáchica, Tibaná, Tunja.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CALDAS : Aguadas, Marmato, Marulanda, Pácora, Salamina.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Anapoima, Apulo, Beltrán,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Bituima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Cabrera, Chaguaní, Chocontá, El Peñón, Granada, Gutiérrez, Junín, Machetá, Madrid, Nilo, Pandi, Pulí, Quipile, Sibaté, Tocaima, Tocancipá, Une, Venecia, Vianí, Villagómez, Villapinzón, Útica.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Algeciras, Colombia, Isnos, La Argentina, La Plata, Saladoblanco.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Bucarasica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Cáchira,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Cácota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Herrán, La Esperanza, La Playa, Lourdes, Mutiscua, Tibú, Villa Caro, Ábrego.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Charta, Girón, Suratá, Vetas.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Cajamarca, Coyaima, Cunday, Herveo, Honda, Icononzo, Melgar, Ortega, Purificación, Rovira, San Luis, Suárez, Villahermosa.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52249" y="645611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397009" y="1465961"/>
            <a:ext cx="3449764" cy="487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09418" y="3484115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695319" y="5006215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9255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36828B31-03D7-FC0C-96B5-E21E270FC9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6914539"/>
              </p:ext>
            </p:extLst>
          </p:nvPr>
        </p:nvGraphicFramePr>
        <p:xfrm>
          <a:off x="4103706" y="1437890"/>
          <a:ext cx="7435323" cy="3783477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16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189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5960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095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CAUCA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Inzá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Mercaderes, Páez, San Sebastián, Silvia, Totoró.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Acandí,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Unguía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Guadalajara De Buga, Palmira, Sevilla, Tuluá.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1230857"/>
                  </a:ext>
                </a:extLst>
              </a:tr>
              <a:tr h="92197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CAUCA : Almaguer, Bolívar, La Vega, Patía, Sucre.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Cumbitara, El Rosario, Leiva, Policarpa.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Florida, Pradera, Trujillo.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6665733"/>
                  </a:ext>
                </a:extLst>
              </a:tr>
              <a:tr h="108094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CAUCA : Corinto, Jambaló, La Sierra, Miranda, Popayán, Puracé.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Ancuya, Buesaco, Consacá, El Peñol, El Tablón De Gómez, El Tambo, Guaitarilla, Imués, La Cruz, La Florida, Linares, Los Andes, Nariño, Ospina, Pasto, San Andrés De Tumaco, Sandoná, Taminango, Túquerres, Yacuanquer.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Candelaria, El Cerrito, Ginebra, San Jeronimo, Yotoco.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0858968"/>
                  </a:ext>
                </a:extLst>
              </a:tr>
            </a:tbl>
          </a:graphicData>
        </a:graphic>
      </p:graphicFrame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410041896"/>
              </p:ext>
            </p:extLst>
          </p:nvPr>
        </p:nvGraphicFramePr>
        <p:xfrm>
          <a:off x="13243723" y="2004339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El Carmen De Atrato.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La Unión, La Victoria, Palmira, Roldanillo, Sevilla,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518660" y="883846"/>
            <a:ext cx="3406210" cy="5781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5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52155" y="2637072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5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39982" y="3460793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39982" y="4453149"/>
            <a:ext cx="457200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4581C7B0-662D-02E0-8B71-530C2039F1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019659"/>
              </p:ext>
            </p:extLst>
          </p:nvPr>
        </p:nvGraphicFramePr>
        <p:xfrm>
          <a:off x="5211781" y="1485763"/>
          <a:ext cx="6243619" cy="399947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73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70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163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477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Arauca, Arauquita, Cravo Norte, Puerto Rondón, Tame.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Hato Corozal, Paz De Ariporo.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Puerto Carreño.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1230857"/>
                  </a:ext>
                </a:extLst>
              </a:tr>
              <a:tr h="112841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Fortul.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Nunchía, San Luis De Palenque, Trinidad, Támara.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6665733"/>
                  </a:ext>
                </a:extLst>
              </a:tr>
              <a:tr h="129464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Aguazul, Orocué,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Pore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Yopal.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La Primavera.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0858968"/>
                  </a:ext>
                </a:extLst>
              </a:tr>
            </a:tbl>
          </a:graphicData>
        </a:graphic>
      </p:graphicFrame>
      <p:graphicFrame>
        <p:nvGraphicFramePr>
          <p:cNvPr id="199" name="Google Shape;199;p4"/>
          <p:cNvGraphicFramePr/>
          <p:nvPr>
            <p:extLst>
              <p:ext uri="{D42A27DB-BD31-4B8C-83A1-F6EECF244321}">
                <p14:modId xmlns:p14="http://schemas.microsoft.com/office/powerpoint/2010/main" val="3279372106"/>
              </p:ext>
            </p:extLst>
          </p:nvPr>
        </p:nvGraphicFramePr>
        <p:xfrm>
          <a:off x="12455004" y="4502918"/>
          <a:ext cx="6746475" cy="1626875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94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7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Arauca, Tame.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La Salina, Trinidad.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Puerto Carreño.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ORINOQUÍA</a:t>
            </a:r>
            <a:endParaRPr/>
          </a:p>
        </p:txBody>
      </p:sp>
      <p:pic>
        <p:nvPicPr>
          <p:cNvPr id="201" name="Google Shape;201;p4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71389" y="1445709"/>
            <a:ext cx="4650186" cy="4860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376938" y="1454973"/>
            <a:ext cx="3694496" cy="104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95805" y="3417700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9422" y="4703754"/>
            <a:ext cx="457200" cy="437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51A63F25-D188-C008-69FA-BFE976D716A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23240" y="2326770"/>
            <a:ext cx="432854" cy="445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2924</TotalTime>
  <Words>2360</Words>
  <Application>Microsoft Office PowerPoint</Application>
  <PresentationFormat>Panorámica</PresentationFormat>
  <Paragraphs>150</Paragraphs>
  <Slides>12</Slides>
  <Notes>12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Arial Narrow</vt:lpstr>
      <vt:lpstr>Verdana</vt:lpstr>
      <vt:lpstr>Arial</vt:lpstr>
      <vt:lpstr>Arial Black</vt:lpstr>
      <vt:lpstr>Helvetica Neue</vt:lpstr>
      <vt:lpstr>Calibri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261</cp:revision>
  <dcterms:created xsi:type="dcterms:W3CDTF">2022-10-19T17:32:46Z</dcterms:created>
  <dcterms:modified xsi:type="dcterms:W3CDTF">2024-03-18T20:25:03Z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