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71" r:id="rId4"/>
    <p:sldId id="269" r:id="rId5"/>
    <p:sldId id="261" r:id="rId6"/>
    <p:sldId id="274" r:id="rId7"/>
    <p:sldId id="273" r:id="rId8"/>
    <p:sldId id="264" r:id="rId9"/>
    <p:sldId id="265" r:id="rId10"/>
    <p:sldId id="266" r:id="rId11"/>
    <p:sldId id="267" r:id="rId12"/>
    <p:sldId id="268" r:id="rId13"/>
  </p:sldIdLst>
  <p:sldSz cx="12192000" cy="6858000"/>
  <p:notesSz cx="12192000" cy="6858000"/>
  <p:embeddedFontLst>
    <p:embeddedFont>
      <p:font typeface="Arial Black" panose="020B0A04020102020204" pitchFamily="34" charset="0"/>
      <p:bold r:id="rId15"/>
    </p:embeddedFont>
    <p:embeddedFont>
      <p:font typeface="Arial Narrow" panose="020B0606020202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6005" autoAdjust="0"/>
  </p:normalViewPr>
  <p:slideViewPr>
    <p:cSldViewPr snapToGrid="0">
      <p:cViewPr varScale="1">
        <p:scale>
          <a:sx n="106" d="100"/>
          <a:sy n="106" d="100"/>
        </p:scale>
        <p:origin x="714" y="10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57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62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L:\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yellow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L:\Mi%20unidad\OSPA\01.%20Tematicas\04.%20Incendios\01.%20Productos\postmodelo_icv\temporales\orange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file:///L:\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079</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19 de marzo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20</a:t>
            </a:r>
            <a:r>
              <a:rPr lang="es-MX" sz="1100" b="1" i="0" u="none" strike="noStrike" cap="none" dirty="0">
                <a:solidFill>
                  <a:srgbClr val="800000"/>
                </a:solidFill>
                <a:latin typeface="Calibri"/>
                <a:ea typeface="Calibri"/>
                <a:cs typeface="Calibri"/>
                <a:sym typeface="Calibri"/>
              </a:rPr>
              <a:t> de marzo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320CB52F-9BBA-A113-7E3D-FE9C996B2093}"/>
              </a:ext>
            </a:extLst>
          </p:cNvPr>
          <p:cNvGraphicFramePr/>
          <p:nvPr>
            <p:extLst>
              <p:ext uri="{D42A27DB-BD31-4B8C-83A1-F6EECF244321}">
                <p14:modId xmlns:p14="http://schemas.microsoft.com/office/powerpoint/2010/main" val="3067085183"/>
              </p:ext>
            </p:extLst>
          </p:nvPr>
        </p:nvGraphicFramePr>
        <p:xfrm>
          <a:off x="5399973" y="2063609"/>
          <a:ext cx="6627214" cy="1635489"/>
        </p:xfrm>
        <a:graphic>
          <a:graphicData uri="http://schemas.openxmlformats.org/drawingml/2006/table">
            <a:tbl>
              <a:tblPr>
                <a:noFill/>
                <a:tableStyleId>{7637F94A-DA9B-481A-AE38-6A32242EE391}</a:tableStyleId>
              </a:tblPr>
              <a:tblGrid>
                <a:gridCol w="844744">
                  <a:extLst>
                    <a:ext uri="{9D8B030D-6E8A-4147-A177-3AD203B41FA5}">
                      <a16:colId xmlns:a16="http://schemas.microsoft.com/office/drawing/2014/main" val="20000"/>
                    </a:ext>
                  </a:extLst>
                </a:gridCol>
                <a:gridCol w="578247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087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algn="l" fontAlgn="b"/>
                      <a:r>
                        <a:rPr lang="es-CO" sz="1100" b="0" i="0" u="none" strike="noStrike" dirty="0">
                          <a:solidFill>
                            <a:srgbClr val="000000"/>
                          </a:solidFill>
                          <a:effectLst/>
                          <a:latin typeface="Arial Narrow" panose="020B0606020202030204" pitchFamily="34" charset="0"/>
                        </a:rPr>
                        <a:t>    </a:t>
                      </a:r>
                      <a:r>
                        <a:rPr lang="it-IT" sz="1100" b="0" i="0" u="none" strike="noStrike" dirty="0">
                          <a:solidFill>
                            <a:srgbClr val="000000"/>
                          </a:solidFill>
                          <a:effectLst/>
                          <a:latin typeface="Arial Narrow" panose="020B0606020202030204" pitchFamily="34" charset="0"/>
                        </a:rPr>
                        <a:t>GUAVIARE : San José Del Guaviare.</a:t>
                      </a:r>
                      <a:endParaRPr lang="es-CO" sz="1100" b="0" i="0" u="none" strike="noStrike" dirty="0">
                        <a:solidFill>
                          <a:srgbClr val="000000"/>
                        </a:solidFill>
                        <a:effectLst/>
                        <a:latin typeface="Arial Narrow" panose="020B0606020202030204" pitchFamily="34" charset="0"/>
                      </a:endParaRPr>
                    </a:p>
                    <a:p>
                      <a:pPr algn="l" fontAlgn="b"/>
                      <a:endParaRPr lang="es-CO" sz="1100" b="0" i="0" u="none" strike="noStrike" dirty="0">
                        <a:solidFill>
                          <a:srgbClr val="000000"/>
                        </a:solidFill>
                        <a:effectLst/>
                        <a:latin typeface="Arial Narrow" panose="020B0606020202030204" pitchFamily="34" charset="0"/>
                      </a:endParaRPr>
                    </a:p>
                    <a:p>
                      <a:pPr algn="l" fontAlgn="b"/>
                      <a:endParaRPr lang="es-CO" sz="1100" b="0" i="0" u="none" strike="noStrike" dirty="0">
                        <a:solidFill>
                          <a:srgbClr val="000000"/>
                        </a:solidFill>
                        <a:effectLst/>
                        <a:latin typeface="Arial Narrow" panose="020B0606020202030204" pitchFamily="34" charset="0"/>
                      </a:endParaRPr>
                    </a:p>
                    <a:p>
                      <a:pPr algn="l" fontAlgn="b"/>
                      <a:endParaRPr lang="es-CO" sz="1100" b="0" i="0" u="none" strike="noStrike" dirty="0">
                        <a:solidFill>
                          <a:srgbClr val="000000"/>
                        </a:solidFill>
                        <a:effectLst/>
                        <a:latin typeface="Arial Narrow" panose="020B0606020202030204" pitchFamily="34" charset="0"/>
                      </a:endParaRPr>
                    </a:p>
                  </a:txBody>
                  <a:tcPr marL="9525" marR="9525" marT="9525" marB="0" anchor="b">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95496" y="1281908"/>
            <a:ext cx="4401356" cy="4600573"/>
          </a:xfrm>
          <a:prstGeom prst="rect">
            <a:avLst/>
          </a:prstGeom>
          <a:noFill/>
          <a:ln>
            <a:noFill/>
          </a:ln>
        </p:spPr>
      </p:pic>
      <p:pic>
        <p:nvPicPr>
          <p:cNvPr id="9" name="Google Shape;204;p4"/>
          <p:cNvPicPr preferRelativeResize="0"/>
          <p:nvPr/>
        </p:nvPicPr>
        <p:blipFill rotWithShape="1">
          <a:blip r:embed="rId5">
            <a:alphaModFix/>
          </a:blip>
          <a:srcRect/>
          <a:stretch/>
        </p:blipFill>
        <p:spPr>
          <a:xfrm>
            <a:off x="12430309" y="4205170"/>
            <a:ext cx="4123628" cy="1359448"/>
          </a:xfrm>
          <a:prstGeom prst="rect">
            <a:avLst/>
          </a:prstGeom>
          <a:noFill/>
          <a:ln>
            <a:noFill/>
          </a:ln>
        </p:spPr>
      </p:pic>
      <p:pic>
        <p:nvPicPr>
          <p:cNvPr id="218" name="Google Shape;218;p5"/>
          <p:cNvPicPr preferRelativeResize="0"/>
          <p:nvPr/>
        </p:nvPicPr>
        <p:blipFill rotWithShape="1">
          <a:blip r:embed="rId6">
            <a:alphaModFix/>
          </a:blip>
          <a:srcRect/>
          <a:stretch/>
        </p:blipFill>
        <p:spPr>
          <a:xfrm>
            <a:off x="12550450" y="1906950"/>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7">
            <a:alphaModFix/>
          </a:blip>
          <a:srcRect/>
          <a:stretch/>
        </p:blipFill>
        <p:spPr>
          <a:xfrm>
            <a:off x="12527331" y="1364184"/>
            <a:ext cx="432854" cy="445047"/>
          </a:xfrm>
          <a:prstGeom prst="rect">
            <a:avLst/>
          </a:prstGeom>
          <a:noFill/>
          <a:ln>
            <a:noFill/>
          </a:ln>
        </p:spPr>
      </p:pic>
      <p:pic>
        <p:nvPicPr>
          <p:cNvPr id="4" name="Google Shape;158;p58">
            <a:extLst>
              <a:ext uri="{FF2B5EF4-FFF2-40B4-BE49-F238E27FC236}">
                <a16:creationId xmlns:a16="http://schemas.microsoft.com/office/drawing/2014/main" id="{F4551B2E-46C7-3097-24EA-4BFAE1064786}"/>
              </a:ext>
            </a:extLst>
          </p:cNvPr>
          <p:cNvPicPr preferRelativeResize="0"/>
          <p:nvPr/>
        </p:nvPicPr>
        <p:blipFill rotWithShape="1">
          <a:blip r:embed="rId8">
            <a:alphaModFix/>
          </a:blip>
          <a:srcRect/>
          <a:stretch/>
        </p:blipFill>
        <p:spPr>
          <a:xfrm>
            <a:off x="5638800" y="2881354"/>
            <a:ext cx="457200" cy="4378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Carolina Valencia Monroy </a:t>
            </a:r>
            <a:r>
              <a:rPr lang="es-MX" sz="1200" b="0" i="0" u="none" strike="noStrike" cap="none" dirty="0">
                <a:solidFill>
                  <a:srgbClr val="7F7F7F"/>
                </a:solidFill>
                <a:latin typeface="Verdana"/>
                <a:ea typeface="Verdana"/>
                <a:cs typeface="Verdana"/>
                <a:sym typeface="Verdana"/>
              </a:rPr>
              <a:t>(Incendios de la Cobertura Vegetal).</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73319" y="2212228"/>
            <a:ext cx="5482772" cy="39702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a:t>
            </a:r>
            <a:r>
              <a:rPr lang="es-MX" sz="1800" dirty="0">
                <a:solidFill>
                  <a:srgbClr val="7F7F7F"/>
                </a:solidFill>
                <a:latin typeface="Verdana"/>
                <a:ea typeface="Verdana"/>
                <a:cs typeface="Verdana"/>
                <a:sym typeface="Verdana"/>
              </a:rPr>
              <a:t>:</a:t>
            </a:r>
          </a:p>
          <a:p>
            <a:pPr marL="0" marR="0" lvl="0" indent="0" algn="just" rtl="0">
              <a:lnSpc>
                <a:spcPct val="100000"/>
              </a:lnSpc>
              <a:spcBef>
                <a:spcPts val="0"/>
              </a:spcBef>
              <a:spcAft>
                <a:spcPts val="0"/>
              </a:spcAft>
              <a:buNone/>
            </a:pPr>
            <a:endParaRPr lang="es-MX" sz="1800" dirty="0">
              <a:solidFill>
                <a:srgbClr val="7F7F7F"/>
              </a:solidFill>
              <a:latin typeface="Verdana"/>
              <a:ea typeface="Verdana"/>
              <a:cs typeface="Verdana"/>
              <a:sym typeface="Verdana"/>
            </a:endParaRPr>
          </a:p>
          <a:p>
            <a:pPr marL="0" marR="0" lvl="0" indent="0" algn="just" rtl="0">
              <a:lnSpc>
                <a:spcPct val="100000"/>
              </a:lnSpc>
              <a:spcBef>
                <a:spcPts val="0"/>
              </a:spcBef>
              <a:spcAft>
                <a:spcPts val="0"/>
              </a:spcAft>
              <a:buNone/>
            </a:pPr>
            <a:r>
              <a:rPr lang="es-MX" sz="1800" b="0" i="0" u="none" strike="noStrike" cap="none" dirty="0">
                <a:solidFill>
                  <a:srgbClr val="FF0000"/>
                </a:solidFill>
                <a:latin typeface="Verdana"/>
                <a:ea typeface="Verdana"/>
                <a:cs typeface="Verdana"/>
                <a:sym typeface="Verdana"/>
              </a:rPr>
              <a:t>Alerta Roja: </a:t>
            </a:r>
            <a:r>
              <a:rPr lang="es-MX" sz="1800" b="0" i="0" u="none" strike="noStrike" cap="none" dirty="0">
                <a:solidFill>
                  <a:srgbClr val="7F7F7F"/>
                </a:solidFill>
                <a:latin typeface="Verdana"/>
                <a:ea typeface="Verdana"/>
                <a:cs typeface="Verdana"/>
                <a:sym typeface="Verdana"/>
              </a:rPr>
              <a:t>en algunos municipios de las regiones Caribe, Andina, Pacífica y Orinoquía.</a:t>
            </a:r>
          </a:p>
          <a:p>
            <a:pPr marL="0" marR="0" lvl="0" indent="0" algn="just" rtl="0">
              <a:lnSpc>
                <a:spcPct val="100000"/>
              </a:lnSpc>
              <a:spcBef>
                <a:spcPts val="0"/>
              </a:spcBef>
              <a:spcAft>
                <a:spcPts val="0"/>
              </a:spcAft>
              <a:buNone/>
            </a:pPr>
            <a:endParaRPr lang="es-MX" sz="1800" b="0" i="0" u="none" strike="noStrike" cap="none" dirty="0">
              <a:solidFill>
                <a:srgbClr val="7F7F7F"/>
              </a:solidFill>
              <a:latin typeface="Verdana"/>
              <a:ea typeface="Verdana"/>
              <a:cs typeface="Verdana"/>
              <a:sym typeface="Verdana"/>
            </a:endParaRPr>
          </a:p>
          <a:p>
            <a:pPr marL="0" marR="0" lvl="0" indent="0" algn="just" rtl="0">
              <a:lnSpc>
                <a:spcPct val="100000"/>
              </a:lnSpc>
              <a:spcBef>
                <a:spcPts val="0"/>
              </a:spcBef>
              <a:spcAft>
                <a:spcPts val="0"/>
              </a:spcAft>
              <a:buNone/>
            </a:pPr>
            <a:r>
              <a:rPr lang="es-MX" sz="1800" dirty="0">
                <a:solidFill>
                  <a:schemeClr val="accent2">
                    <a:lumMod val="75000"/>
                  </a:schemeClr>
                </a:solidFill>
                <a:latin typeface="Verdana"/>
                <a:ea typeface="Verdana"/>
                <a:cs typeface="Verdana"/>
                <a:sym typeface="Verdana"/>
              </a:rPr>
              <a:t>Alerta Naranja: </a:t>
            </a:r>
            <a:r>
              <a:rPr lang="es-MX" sz="1800" b="0" i="0" u="none" strike="noStrike" cap="none" dirty="0">
                <a:solidFill>
                  <a:srgbClr val="7F7F7F"/>
                </a:solidFill>
                <a:latin typeface="Verdana"/>
                <a:ea typeface="Verdana"/>
                <a:cs typeface="Verdana"/>
                <a:sym typeface="Verdana"/>
              </a:rPr>
              <a:t>en algunos municipios de las regiones Caribe, Andina, Pacífica y Orinoquia.</a:t>
            </a:r>
          </a:p>
          <a:p>
            <a:pPr marL="0" marR="0" lvl="0" indent="0" algn="just" rtl="0">
              <a:lnSpc>
                <a:spcPct val="100000"/>
              </a:lnSpc>
              <a:spcBef>
                <a:spcPts val="0"/>
              </a:spcBef>
              <a:spcAft>
                <a:spcPts val="0"/>
              </a:spcAft>
              <a:buNone/>
            </a:pPr>
            <a:endParaRPr lang="es-MX" sz="1800" b="0" i="0" u="none" strike="noStrike" cap="none" dirty="0">
              <a:solidFill>
                <a:srgbClr val="7F7F7F"/>
              </a:solidFill>
              <a:latin typeface="Verdana"/>
              <a:ea typeface="Verdana"/>
              <a:cs typeface="Verdana"/>
              <a:sym typeface="Verdana"/>
            </a:endParaRPr>
          </a:p>
          <a:p>
            <a:pPr marL="0" marR="0" lvl="0" indent="0" algn="just" rtl="0">
              <a:lnSpc>
                <a:spcPct val="100000"/>
              </a:lnSpc>
              <a:spcBef>
                <a:spcPts val="0"/>
              </a:spcBef>
              <a:spcAft>
                <a:spcPts val="0"/>
              </a:spcAft>
              <a:buNone/>
            </a:pPr>
            <a:r>
              <a:rPr lang="es-MX" sz="1800" dirty="0">
                <a:solidFill>
                  <a:schemeClr val="accent4">
                    <a:lumMod val="60000"/>
                    <a:lumOff val="40000"/>
                  </a:schemeClr>
                </a:solidFill>
                <a:latin typeface="Verdana"/>
                <a:ea typeface="Verdana"/>
                <a:cs typeface="Verdana"/>
                <a:sym typeface="Verdana"/>
              </a:rPr>
              <a:t>Alerta Amarilla: </a:t>
            </a:r>
            <a:r>
              <a:rPr lang="es-MX" sz="1800" b="0" i="0" u="none" strike="noStrike" cap="none" dirty="0">
                <a:solidFill>
                  <a:srgbClr val="7F7F7F"/>
                </a:solidFill>
                <a:latin typeface="Verdana"/>
                <a:ea typeface="Verdana"/>
                <a:cs typeface="Verdana"/>
                <a:sym typeface="Verdana"/>
              </a:rPr>
              <a:t>en algunos municipios de las regiones Caribe, Andina, Pacífica, Amazonía y Orinoquía.</a:t>
            </a:r>
          </a:p>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 </a:t>
            </a:r>
          </a:p>
        </p:txBody>
      </p:sp>
      <p:sp>
        <p:nvSpPr>
          <p:cNvPr id="116" name="Google Shape;116;p16"/>
          <p:cNvSpPr txBox="1"/>
          <p:nvPr/>
        </p:nvSpPr>
        <p:spPr>
          <a:xfrm>
            <a:off x="3036707" y="1608762"/>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149156" y="1608764"/>
            <a:ext cx="3269254" cy="46232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pic>
        <p:nvPicPr>
          <p:cNvPr id="5" name="Imagen 4">
            <a:extLst>
              <a:ext uri="{FF2B5EF4-FFF2-40B4-BE49-F238E27FC236}">
                <a16:creationId xmlns:a16="http://schemas.microsoft.com/office/drawing/2014/main" id="{8816CD2D-3799-A8AB-DB5D-2FFDB369AD82}"/>
              </a:ext>
            </a:extLst>
          </p:cNvPr>
          <p:cNvPicPr>
            <a:picLocks noChangeAspect="1"/>
          </p:cNvPicPr>
          <p:nvPr/>
        </p:nvPicPr>
        <p:blipFill>
          <a:blip r:embed="rId3" r:link="rId4"/>
          <a:srcRect/>
          <a:stretch>
            <a:fillRect/>
          </a:stretch>
        </p:blipFill>
        <p:spPr>
          <a:xfrm>
            <a:off x="1561274" y="1526122"/>
            <a:ext cx="9164701" cy="4413835"/>
          </a:xfrm>
          <a:prstGeom prst="rect">
            <a:avLst/>
          </a:prstGeom>
        </p:spPr>
      </p:pic>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a:t>
            </a:r>
            <a:fld id="{59A354A9-EBAA-446E-90EE-DBF5671B94B7}" type="datetime4">
              <a:rPr lang="es-MX" sz="1200">
                <a:sym typeface="Calibri"/>
              </a:rPr>
              <a:pPr marL="0" lvl="0" indent="0">
                <a:spcBef>
                  <a:spcPts val="0"/>
                </a:spcBef>
                <a:buSzPts val="1200"/>
              </a:pPr>
              <a:t>19 de marzo de 2024</a:t>
            </a:fld>
            <a:r>
              <a:rPr lang="es-MX" sz="1200" b="1" i="0" u="none" strike="noStrike" cap="none" dirty="0">
                <a:solidFill>
                  <a:srgbClr val="800000"/>
                </a:solidFill>
                <a:latin typeface="Calibri"/>
                <a:ea typeface="Calibri"/>
                <a:cs typeface="Calibri"/>
                <a:sym typeface="Calibri"/>
              </a:rPr>
              <a:t> </a:t>
            </a:r>
            <a:r>
              <a:rPr lang="es-MX" sz="1200" dirty="0"/>
              <a:t>| 18:00 HLC</a:t>
            </a:r>
            <a:endParaRPr sz="1200" dirty="0"/>
          </a:p>
        </p:txBody>
      </p:sp>
      <p:pic>
        <p:nvPicPr>
          <p:cNvPr id="125" name="Google Shape;125;p17"/>
          <p:cNvPicPr preferRelativeResize="0"/>
          <p:nvPr/>
        </p:nvPicPr>
        <p:blipFill>
          <a:blip r:embed="rId3" r:link="rId4"/>
          <a:srcRect/>
          <a:stretch>
            <a:fillRect/>
          </a:stretch>
        </p:blipFill>
        <p:spPr>
          <a:xfrm>
            <a:off x="229457" y="1025187"/>
            <a:ext cx="3960215" cy="5600329"/>
          </a:xfrm>
          <a:prstGeom prst="rect">
            <a:avLst/>
          </a:prstGeom>
          <a:noFill/>
          <a:ln>
            <a:noFill/>
          </a:ln>
        </p:spPr>
      </p:pic>
      <p:pic>
        <p:nvPicPr>
          <p:cNvPr id="126" name="Google Shape;126;p17"/>
          <p:cNvPicPr preferRelativeResize="0"/>
          <p:nvPr/>
        </p:nvPicPr>
        <p:blipFill>
          <a:blip r:embed="rId5" r:link="rId6"/>
          <a:srcRect/>
          <a:stretch>
            <a:fillRect/>
          </a:stretch>
        </p:blipFill>
        <p:spPr>
          <a:xfrm>
            <a:off x="4331979" y="2492709"/>
            <a:ext cx="2373078" cy="2583144"/>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10415658" y="1622860"/>
            <a:ext cx="1581149" cy="4268546"/>
          </a:xfrm>
          <a:prstGeom prst="rect">
            <a:avLst/>
          </a:prstGeom>
          <a:noFill/>
          <a:ln>
            <a:noFill/>
          </a:ln>
        </p:spPr>
      </p:pic>
      <p:pic>
        <p:nvPicPr>
          <p:cNvPr id="129" name="Google Shape;129;p17"/>
          <p:cNvPicPr preferRelativeResize="0"/>
          <p:nvPr/>
        </p:nvPicPr>
        <p:blipFill>
          <a:blip r:embed="rId9" r:link="rId10"/>
          <a:srcRect/>
          <a:stretch>
            <a:fillRect/>
          </a:stretch>
        </p:blipFill>
        <p:spPr>
          <a:xfrm>
            <a:off x="8787885" y="1622860"/>
            <a:ext cx="1564788" cy="4606490"/>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902354" y="1622860"/>
            <a:ext cx="1822546" cy="3891532"/>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1408750828"/>
              </p:ext>
            </p:extLst>
          </p:nvPr>
        </p:nvGraphicFramePr>
        <p:xfrm>
          <a:off x="3589714" y="888498"/>
          <a:ext cx="8164252" cy="5870718"/>
        </p:xfrm>
        <a:graphic>
          <a:graphicData uri="http://schemas.openxmlformats.org/drawingml/2006/table">
            <a:tbl>
              <a:tblPr>
                <a:noFill/>
                <a:tableStyleId>{7637F94A-DA9B-481A-AE38-6A32242EE391}</a:tableStyleId>
              </a:tblPr>
              <a:tblGrid>
                <a:gridCol w="1144465">
                  <a:extLst>
                    <a:ext uri="{9D8B030D-6E8A-4147-A177-3AD203B41FA5}">
                      <a16:colId xmlns:a16="http://schemas.microsoft.com/office/drawing/2014/main" val="20000"/>
                    </a:ext>
                  </a:extLst>
                </a:gridCol>
                <a:gridCol w="7019787">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070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Piojó, Tubará.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El Carmen De Bolívar.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La Paz, Manaure Balcón Del Cesar, Pueblo Bello, San Diego.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Barrancas, Dibulla, Distracción, Fonseca, </a:t>
                      </a:r>
                      <a:r>
                        <a:rPr lang="es-ES" sz="1000" b="0" i="0" u="none" strike="noStrike" cap="none" dirty="0" err="1">
                          <a:solidFill>
                            <a:srgbClr val="000000"/>
                          </a:solidFill>
                          <a:latin typeface="Arial"/>
                          <a:ea typeface="Arial"/>
                          <a:cs typeface="Arial"/>
                          <a:sym typeface="Arial"/>
                        </a:rPr>
                        <a:t>Hatonuevo</a:t>
                      </a:r>
                      <a:r>
                        <a:rPr lang="es-ES" sz="1000" b="0" i="0" u="none" strike="noStrike" cap="none" dirty="0">
                          <a:solidFill>
                            <a:srgbClr val="000000"/>
                          </a:solidFill>
                          <a:latin typeface="Arial"/>
                          <a:ea typeface="Arial"/>
                          <a:cs typeface="Arial"/>
                          <a:sym typeface="Arial"/>
                        </a:rPr>
                        <a:t>, La Jagua Del Pilar, Riohacha, San Juan Del Cesar, Uribia.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Ciénaga, Santa Marta, Zona Bananera, Fundación.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San José De Toluviejo,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ARCHIPIÉLAGO DE SAN ANDRÉS, PROVIDENCIA Y SANTA CATALINA :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Candelaria, Galapa, Juan De Acosta, Luruaco, Manatí, Palmar De Varela, Polonuevo, Ponedera, Repelón, Sabanalarga, Santo Tomás,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Arjona,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Calamar, Clemencia, Córdoba, El Guamo, Magangué, Mahates, María La Baja, San Jacinto, San Juan Nepomuceno, Santa Catalina,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Agustín Codazzi, Becerril, Chimichagua, Chiriguaná, Curumaní, El Copey, El Paso, La Jagua De Ibirico, Pailitas, Tamalameque,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Chinú, Ciénaga De Oro, Planeta Rica, San Andrés De Sotavento, Tuchín.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Maicao, Manaure, Urumita.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Algarrobo, Ariguaní,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El Piñón, El Retén, Pedraza, Pivijay, Remolino, Sabanas De San Ángel, Salamina, Santa Bárbara De Pinto, </a:t>
                      </a:r>
                      <a:r>
                        <a:rPr lang="es-CO" sz="1000" b="0" i="0" u="none" strike="noStrike" cap="none" dirty="0" err="1">
                          <a:solidFill>
                            <a:srgbClr val="000000"/>
                          </a:solidFill>
                          <a:latin typeface="Arial"/>
                          <a:ea typeface="Arial"/>
                          <a:cs typeface="Arial"/>
                          <a:sym typeface="Arial"/>
                        </a:rPr>
                        <a:t>Sitionuevo</a:t>
                      </a:r>
                      <a:r>
                        <a:rPr lang="es-CO" sz="1000" b="0" i="0" u="none" strike="noStrike" cap="none" dirty="0">
                          <a:solidFill>
                            <a:srgbClr val="000000"/>
                          </a:solidFill>
                          <a:latin typeface="Arial"/>
                          <a:ea typeface="Arial"/>
                          <a:cs typeface="Arial"/>
                          <a:sym typeface="Arial"/>
                        </a:rPr>
                        <a:t>, Tenerife,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Buenavista, Chalán, Colosó, Corozal, El Roble, Galeras, Los Palmitos, Morroa, Ovejas, Palmito, Sampués, San Benito Abad, San Juan De Betulia, San Luis De Sincé, San Pedro,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Campo De La Cruz, Suan.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Cartagena De Indias,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El Peñón, Pinillos, Santa Cruz De Mompox, Simití, Talaigua Nuevo,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Bosconia, Pelaya, Río De Oro, San Alberto.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Cereté, Lorica, Momil, Montería, Sahagún, San Carlos, Valencia.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Cerro De San Antonio, Concordia, Nueva Granada, </a:t>
                      </a:r>
                      <a:r>
                        <a:rPr lang="es-ES" sz="1000" b="0" i="0" u="none" strike="noStrike" cap="none" dirty="0" err="1">
                          <a:solidFill>
                            <a:srgbClr val="000000"/>
                          </a:solidFill>
                          <a:latin typeface="Arial"/>
                          <a:ea typeface="Arial"/>
                          <a:cs typeface="Arial"/>
                          <a:sym typeface="Arial"/>
                        </a:rPr>
                        <a:t>Pijiño</a:t>
                      </a:r>
                      <a:r>
                        <a:rPr lang="es-ES" sz="1000" b="0" i="0" u="none" strike="noStrike" cap="none" dirty="0">
                          <a:solidFill>
                            <a:srgbClr val="000000"/>
                          </a:solidFill>
                          <a:latin typeface="Arial"/>
                          <a:ea typeface="Arial"/>
                          <a:cs typeface="Arial"/>
                          <a:sym typeface="Arial"/>
                        </a:rPr>
                        <a:t> Del Carmen, Plato, </a:t>
                      </a:r>
                      <a:r>
                        <a:rPr lang="es-ES" sz="1000" b="0" i="0" u="none" strike="noStrike" cap="none" dirty="0" err="1">
                          <a:solidFill>
                            <a:srgbClr val="000000"/>
                          </a:solidFill>
                          <a:latin typeface="Arial"/>
                          <a:ea typeface="Arial"/>
                          <a:cs typeface="Arial"/>
                          <a:sym typeface="Arial"/>
                        </a:rPr>
                        <a:t>Puebloviejo</a:t>
                      </a:r>
                      <a:r>
                        <a:rPr lang="es-ES" sz="1000" b="0" i="0" u="none" strike="noStrike" cap="none" dirty="0">
                          <a:solidFill>
                            <a:srgbClr val="000000"/>
                          </a:solidFill>
                          <a:latin typeface="Arial"/>
                          <a:ea typeface="Arial"/>
                          <a:cs typeface="Arial"/>
                          <a:sym typeface="Arial"/>
                        </a:rPr>
                        <a:t>, San Zenón, Santa Ana.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6" name="Google Shape;156;p58"/>
          <p:cNvPicPr preferRelativeResize="0"/>
          <p:nvPr/>
        </p:nvPicPr>
        <p:blipFill>
          <a:blip r:embed="rId3" r:link="rId4"/>
          <a:srcRect/>
          <a:stretch>
            <a:fillRect/>
          </a:stretch>
        </p:blipFill>
        <p:spPr>
          <a:xfrm>
            <a:off x="101734" y="1571624"/>
            <a:ext cx="3449764" cy="4381501"/>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3939226" y="3762374"/>
            <a:ext cx="499120" cy="445047"/>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3949423" y="2095434"/>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7">
            <a:alphaModFix/>
          </a:blip>
          <a:srcRect/>
          <a:stretch/>
        </p:blipFill>
        <p:spPr>
          <a:xfrm>
            <a:off x="3939226" y="5765695"/>
            <a:ext cx="484369"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842269262"/>
              </p:ext>
            </p:extLst>
          </p:nvPr>
        </p:nvGraphicFramePr>
        <p:xfrm>
          <a:off x="4034227" y="1381342"/>
          <a:ext cx="7818002" cy="46820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070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Fredonia.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Arbeláez,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Fusagasugá, Jerusalén, Sutatausa, Tausa.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Campoalegre, Hobo, Paicol, Teruel, Tesalia, Yaguará.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Arboledas, Bochalema, Chinácota, Convención, </a:t>
                      </a:r>
                      <a:r>
                        <a:rPr lang="es-ES" sz="1000" b="0" i="0" u="none" strike="noStrike" cap="none" dirty="0" err="1">
                          <a:solidFill>
                            <a:srgbClr val="000000"/>
                          </a:solidFill>
                          <a:latin typeface="Arial"/>
                          <a:ea typeface="Arial"/>
                          <a:cs typeface="Arial"/>
                          <a:sym typeface="Arial"/>
                        </a:rPr>
                        <a:t>Cucutilla</a:t>
                      </a:r>
                      <a:r>
                        <a:rPr lang="es-ES" sz="1000" b="0" i="0" u="none" strike="noStrike" cap="none" dirty="0">
                          <a:solidFill>
                            <a:srgbClr val="000000"/>
                          </a:solidFill>
                          <a:latin typeface="Arial"/>
                          <a:ea typeface="Arial"/>
                          <a:cs typeface="Arial"/>
                          <a:sym typeface="Arial"/>
                        </a:rPr>
                        <a:t>, Durania, El Carmen, El Zulia, Los Patios, Pamplonita, </a:t>
                      </a:r>
                      <a:r>
                        <a:rPr lang="es-ES" sz="1000" b="0" i="0" u="none" strike="noStrike" cap="none" dirty="0" err="1">
                          <a:solidFill>
                            <a:srgbClr val="000000"/>
                          </a:solidFill>
                          <a:latin typeface="Arial"/>
                          <a:ea typeface="Arial"/>
                          <a:cs typeface="Arial"/>
                          <a:sym typeface="Arial"/>
                        </a:rPr>
                        <a:t>Ragonvalia</a:t>
                      </a:r>
                      <a:r>
                        <a:rPr lang="es-ES" sz="1000" b="0" i="0" u="none" strike="noStrike" cap="none" dirty="0">
                          <a:solidFill>
                            <a:srgbClr val="000000"/>
                          </a:solidFill>
                          <a:latin typeface="Arial"/>
                          <a:ea typeface="Arial"/>
                          <a:cs typeface="Arial"/>
                          <a:sym typeface="Arial"/>
                        </a:rPr>
                        <a:t>, San Cayetano, San José De Cúcuta, Santiago, Villa Del Rosario.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Capitanejo, Piedecuesta.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Chaparral, Planadas, Prado, Rioblanco, Roncesvalles, Guamo.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Medellín, </a:t>
                      </a:r>
                      <a:r>
                        <a:rPr lang="es-CO" sz="1000" b="0" i="0" u="none" strike="noStrike" cap="none" dirty="0" err="1">
                          <a:solidFill>
                            <a:srgbClr val="000000"/>
                          </a:solidFill>
                          <a:latin typeface="Arial"/>
                          <a:ea typeface="Arial"/>
                          <a:cs typeface="Arial"/>
                          <a:sym typeface="Arial"/>
                        </a:rPr>
                        <a:t>Santafe</a:t>
                      </a:r>
                      <a:r>
                        <a:rPr lang="es-CO" sz="1000" b="0" i="0" u="none" strike="noStrike" cap="none" dirty="0">
                          <a:solidFill>
                            <a:srgbClr val="000000"/>
                          </a:solidFill>
                          <a:latin typeface="Arial"/>
                          <a:ea typeface="Arial"/>
                          <a:cs typeface="Arial"/>
                          <a:sym typeface="Arial"/>
                        </a:rPr>
                        <a:t> De Antioquia, </a:t>
                      </a:r>
                      <a:r>
                        <a:rPr lang="es-CO" sz="1000" b="0" i="0" u="none" strike="noStrike" cap="none" dirty="0" err="1">
                          <a:solidFill>
                            <a:srgbClr val="000000"/>
                          </a:solidFill>
                          <a:latin typeface="Arial"/>
                          <a:ea typeface="Arial"/>
                          <a:cs typeface="Arial"/>
                          <a:sym typeface="Arial"/>
                        </a:rPr>
                        <a:t>Anza</a:t>
                      </a:r>
                      <a:r>
                        <a:rPr lang="es-CO" sz="1000" b="0" i="0" u="none" strike="noStrike" cap="none" dirty="0">
                          <a:solidFill>
                            <a:srgbClr val="000000"/>
                          </a:solidFill>
                          <a:latin typeface="Arial"/>
                          <a:ea typeface="Arial"/>
                          <a:cs typeface="Arial"/>
                          <a:sym typeface="Arial"/>
                        </a:rPr>
                        <a:t>, Necoclí, Sopetrán, San Luis, Arboletes, Dabeiba, Jericó, La Pintada, Tarso.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Tibasosa, Duitama, Floresta, Gámeza, Mongua, Nobsa, Paipa, Ráquira, San Miguel De Sema, Santa Rosa De Viterbo, Socotá, Tasco, Úmbita, Tunja.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a:t>
                      </a:r>
                      <a:r>
                        <a:rPr lang="es-CO" sz="1000" b="0" i="0" u="none" strike="noStrike" cap="none" dirty="0" err="1">
                          <a:solidFill>
                            <a:srgbClr val="000000"/>
                          </a:solidFill>
                          <a:latin typeface="Arial"/>
                          <a:ea typeface="Arial"/>
                          <a:cs typeface="Arial"/>
                          <a:sym typeface="Arial"/>
                        </a:rPr>
                        <a:t>Caqueza</a:t>
                      </a:r>
                      <a:r>
                        <a:rPr lang="es-CO" sz="1000" b="0" i="0" u="none" strike="noStrike" cap="none" dirty="0">
                          <a:solidFill>
                            <a:srgbClr val="000000"/>
                          </a:solidFill>
                          <a:latin typeface="Arial"/>
                          <a:ea typeface="Arial"/>
                          <a:cs typeface="Arial"/>
                          <a:sym typeface="Arial"/>
                        </a:rPr>
                        <a:t>, Fómeque, San Juan De Rioseco, Albán, Anolaima, Bojacá, Cabrera, Cachipay, Cajicá, Chía, Cogua, Cucunubá, Facatativá, Fúquene, Guachetá, Guasca, Guatavita, Guayabal De </a:t>
                      </a:r>
                      <a:r>
                        <a:rPr lang="es-CO" sz="1000" b="0" i="0" u="none" strike="noStrike" cap="none" dirty="0" err="1">
                          <a:solidFill>
                            <a:srgbClr val="000000"/>
                          </a:solidFill>
                          <a:latin typeface="Arial"/>
                          <a:ea typeface="Arial"/>
                          <a:cs typeface="Arial"/>
                          <a:sym typeface="Arial"/>
                        </a:rPr>
                        <a:t>Síquima</a:t>
                      </a:r>
                      <a:r>
                        <a:rPr lang="es-CO" sz="1000" b="0" i="0" u="none" strike="noStrike" cap="none" dirty="0">
                          <a:solidFill>
                            <a:srgbClr val="000000"/>
                          </a:solidFill>
                          <a:latin typeface="Arial"/>
                          <a:ea typeface="Arial"/>
                          <a:cs typeface="Arial"/>
                          <a:sym typeface="Arial"/>
                        </a:rPr>
                        <a:t>, Gutiérrez, La Calera, La Mesa, La Vega, Lenguazaque, Mosquera, Pacho, Pandi, Pasca, San Antonio Del Tequendama, San Bernardo, San Cayetano, San Francisco, Sasaima, Silvania, Simijaca, Soacha, Sopó, Subachoque, Supatá, Susa, Tabio, Tena, Tibacuy, Une, Venecia, Villa De San Diego De Ubaté, Zipacón, Zipaquirá, Guayabetal.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Aipe, Baraya, Neiva, Palermo, Rivera, Tello,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 Íquira.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El Tarra, Gramalote, Hacarí, Salazar, San Calixto, Sardinata, Teorama.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QUINDÍO : Génova.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Girón, Barichara.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Ataco, Carmen De </a:t>
                      </a:r>
                      <a:r>
                        <a:rPr lang="es-CO" sz="1000" b="0" i="0" u="none" strike="noStrike" cap="none" dirty="0" err="1">
                          <a:solidFill>
                            <a:srgbClr val="000000"/>
                          </a:solidFill>
                          <a:latin typeface="Arial"/>
                          <a:ea typeface="Arial"/>
                          <a:cs typeface="Arial"/>
                          <a:sym typeface="Arial"/>
                        </a:rPr>
                        <a:t>Apicala</a:t>
                      </a:r>
                      <a:r>
                        <a:rPr lang="es-CO" sz="1000" b="0" i="0" u="none" strike="noStrike" cap="none" dirty="0">
                          <a:solidFill>
                            <a:srgbClr val="000000"/>
                          </a:solidFill>
                          <a:latin typeface="Arial"/>
                          <a:ea typeface="Arial"/>
                          <a:cs typeface="Arial"/>
                          <a:sym typeface="Arial"/>
                        </a:rPr>
                        <a:t>, Icononzo, Melgar, Natagaima, Villarrica.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1"/>
            <a:ext cx="3449764" cy="4878475"/>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319655" y="4329940"/>
            <a:ext cx="477952" cy="445047"/>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4319655" y="2533011"/>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7">
            <a:alphaModFix/>
          </a:blip>
          <a:srcRect/>
          <a:stretch/>
        </p:blipFill>
        <p:spPr>
          <a:xfrm>
            <a:off x="13695319" y="5006215"/>
            <a:ext cx="484369" cy="446694"/>
          </a:xfrm>
          <a:prstGeom prst="rect">
            <a:avLst/>
          </a:prstGeom>
          <a:noFill/>
          <a:ln>
            <a:noFill/>
          </a:ln>
        </p:spPr>
      </p:pic>
    </p:spTree>
    <p:extLst>
      <p:ext uri="{BB962C8B-B14F-4D97-AF65-F5344CB8AC3E}">
        <p14:creationId xmlns:p14="http://schemas.microsoft.com/office/powerpoint/2010/main" val="4036039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982543411"/>
              </p:ext>
            </p:extLst>
          </p:nvPr>
        </p:nvGraphicFramePr>
        <p:xfrm>
          <a:off x="4267621" y="1515321"/>
          <a:ext cx="7438470" cy="3937588"/>
        </p:xfrm>
        <a:graphic>
          <a:graphicData uri="http://schemas.openxmlformats.org/drawingml/2006/table">
            <a:tbl>
              <a:tblPr>
                <a:noFill/>
                <a:tableStyleId>{7637F94A-DA9B-481A-AE38-6A32242EE391}</a:tableStyleId>
              </a:tblPr>
              <a:tblGrid>
                <a:gridCol w="948152">
                  <a:extLst>
                    <a:ext uri="{9D8B030D-6E8A-4147-A177-3AD203B41FA5}">
                      <a16:colId xmlns:a16="http://schemas.microsoft.com/office/drawing/2014/main" val="20000"/>
                    </a:ext>
                  </a:extLst>
                </a:gridCol>
                <a:gridCol w="6490318">
                  <a:extLst>
                    <a:ext uri="{9D8B030D-6E8A-4147-A177-3AD203B41FA5}">
                      <a16:colId xmlns:a16="http://schemas.microsoft.com/office/drawing/2014/main" val="20001"/>
                    </a:ext>
                  </a:extLst>
                </a:gridCol>
              </a:tblGrid>
              <a:tr h="678512">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25907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Bello, Caramanta, Ebéjico, Envigado, Guarne, San Jerónimo, San Pedro De Urabá, Turbo, Támesis, Valparaíso.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t>
                      </a:r>
                      <a:r>
                        <a:rPr lang="es-CO" sz="1000" b="0" i="0" u="none" strike="noStrike" cap="none" dirty="0" err="1">
                          <a:solidFill>
                            <a:srgbClr val="000000"/>
                          </a:solidFill>
                          <a:latin typeface="Arial"/>
                          <a:ea typeface="Arial"/>
                          <a:cs typeface="Arial"/>
                          <a:sym typeface="Arial"/>
                        </a:rPr>
                        <a:t>Betéitiva</a:t>
                      </a:r>
                      <a:r>
                        <a:rPr lang="es-CO" sz="1000" b="0" i="0" u="none" strike="noStrike" cap="none" dirty="0">
                          <a:solidFill>
                            <a:srgbClr val="000000"/>
                          </a:solidFill>
                          <a:latin typeface="Arial"/>
                          <a:ea typeface="Arial"/>
                          <a:cs typeface="Arial"/>
                          <a:sym typeface="Arial"/>
                        </a:rPr>
                        <a:t>, Buenavista, </a:t>
                      </a:r>
                      <a:r>
                        <a:rPr lang="es-CO" sz="1000" b="0" i="0" u="none" strike="noStrike" cap="none" dirty="0" err="1">
                          <a:solidFill>
                            <a:srgbClr val="000000"/>
                          </a:solidFill>
                          <a:latin typeface="Arial"/>
                          <a:ea typeface="Arial"/>
                          <a:cs typeface="Arial"/>
                          <a:sym typeface="Arial"/>
                        </a:rPr>
                        <a:t>Busbanza</a:t>
                      </a:r>
                      <a:r>
                        <a:rPr lang="es-CO" sz="1000" b="0" i="0" u="none" strike="noStrike" cap="none" dirty="0">
                          <a:solidFill>
                            <a:srgbClr val="000000"/>
                          </a:solidFill>
                          <a:latin typeface="Arial"/>
                          <a:ea typeface="Arial"/>
                          <a:cs typeface="Arial"/>
                          <a:sym typeface="Arial"/>
                        </a:rPr>
                        <a:t>, Caldas, Chiquinquirá, Chita, </a:t>
                      </a:r>
                      <a:r>
                        <a:rPr lang="es-CO" sz="1000" b="0" i="0" u="none" strike="noStrike" cap="none" dirty="0" err="1">
                          <a:solidFill>
                            <a:srgbClr val="000000"/>
                          </a:solidFill>
                          <a:latin typeface="Arial"/>
                          <a:ea typeface="Arial"/>
                          <a:cs typeface="Arial"/>
                          <a:sym typeface="Arial"/>
                        </a:rPr>
                        <a:t>Coper</a:t>
                      </a:r>
                      <a:r>
                        <a:rPr lang="es-CO" sz="1000" b="0" i="0" u="none" strike="noStrike" cap="none" dirty="0">
                          <a:solidFill>
                            <a:srgbClr val="000000"/>
                          </a:solidFill>
                          <a:latin typeface="Arial"/>
                          <a:ea typeface="Arial"/>
                          <a:cs typeface="Arial"/>
                          <a:sym typeface="Arial"/>
                        </a:rPr>
                        <a:t>, Corrales, Firavitoba, Paya, Paz De Río, Pesca, Samacá, </a:t>
                      </a:r>
                      <a:r>
                        <a:rPr lang="es-CO" sz="1000" b="0" i="0" u="none" strike="noStrike" cap="none" dirty="0" err="1">
                          <a:solidFill>
                            <a:srgbClr val="000000"/>
                          </a:solidFill>
                          <a:latin typeface="Arial"/>
                          <a:ea typeface="Arial"/>
                          <a:cs typeface="Arial"/>
                          <a:sym typeface="Arial"/>
                        </a:rPr>
                        <a:t>Sativasur</a:t>
                      </a:r>
                      <a:r>
                        <a:rPr lang="es-CO" sz="1000" b="0" i="0" u="none" strike="noStrike" cap="none" dirty="0">
                          <a:solidFill>
                            <a:srgbClr val="000000"/>
                          </a:solidFill>
                          <a:latin typeface="Arial"/>
                          <a:ea typeface="Arial"/>
                          <a:cs typeface="Arial"/>
                          <a:sym typeface="Arial"/>
                        </a:rPr>
                        <a:t>, Sora, Tibaná, Tinjacá, Toca, Tuta.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CALDAS : Aguadas, Anserma, </a:t>
                      </a:r>
                      <a:r>
                        <a:rPr lang="es-CO" sz="1000" b="0" i="0" u="none" strike="noStrike" cap="none" dirty="0" err="1">
                          <a:solidFill>
                            <a:srgbClr val="000000"/>
                          </a:solidFill>
                          <a:latin typeface="Arial"/>
                          <a:ea typeface="Arial"/>
                          <a:cs typeface="Arial"/>
                          <a:sym typeface="Arial"/>
                        </a:rPr>
                        <a:t>Aranzazu</a:t>
                      </a:r>
                      <a:r>
                        <a:rPr lang="es-CO" sz="1000" b="0" i="0" u="none" strike="noStrike" cap="none" dirty="0">
                          <a:solidFill>
                            <a:srgbClr val="000000"/>
                          </a:solidFill>
                          <a:latin typeface="Arial"/>
                          <a:ea typeface="Arial"/>
                          <a:cs typeface="Arial"/>
                          <a:sym typeface="Arial"/>
                        </a:rPr>
                        <a:t>, Filadelfia, Manizales, Marmato, Neira, Pácora, Salamina.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Anapoima, Apulo, Beltrán, </a:t>
                      </a:r>
                      <a:r>
                        <a:rPr lang="es-CO" sz="1000" b="0" i="0" u="none" strike="noStrike" cap="none" dirty="0" err="1">
                          <a:solidFill>
                            <a:srgbClr val="000000"/>
                          </a:solidFill>
                          <a:latin typeface="Arial"/>
                          <a:ea typeface="Arial"/>
                          <a:cs typeface="Arial"/>
                          <a:sym typeface="Arial"/>
                        </a:rPr>
                        <a:t>Bituima</a:t>
                      </a:r>
                      <a:r>
                        <a:rPr lang="es-CO" sz="1000" b="0" i="0" u="none" strike="noStrike" cap="none" dirty="0">
                          <a:solidFill>
                            <a:srgbClr val="000000"/>
                          </a:solidFill>
                          <a:latin typeface="Arial"/>
                          <a:ea typeface="Arial"/>
                          <a:cs typeface="Arial"/>
                          <a:sym typeface="Arial"/>
                        </a:rPr>
                        <a:t>, Caparrapí, Chaguaní, Chocontá, Cota, El Colegio, El Rosal, Granada, Junín, La Peña, Machetá, Nilo, Nimaima, Nocaima, Paratebueno, Pulí, </a:t>
                      </a:r>
                      <a:r>
                        <a:rPr lang="es-CO" sz="1000" b="0" i="0" u="none" strike="noStrike" cap="none" dirty="0" err="1">
                          <a:solidFill>
                            <a:srgbClr val="000000"/>
                          </a:solidFill>
                          <a:latin typeface="Arial"/>
                          <a:ea typeface="Arial"/>
                          <a:cs typeface="Arial"/>
                          <a:sym typeface="Arial"/>
                        </a:rPr>
                        <a:t>Quebradanegra</a:t>
                      </a:r>
                      <a:r>
                        <a:rPr lang="es-CO" sz="1000" b="0" i="0" u="none" strike="noStrike" cap="none" dirty="0">
                          <a:solidFill>
                            <a:srgbClr val="000000"/>
                          </a:solidFill>
                          <a:latin typeface="Arial"/>
                          <a:ea typeface="Arial"/>
                          <a:cs typeface="Arial"/>
                          <a:sym typeface="Arial"/>
                        </a:rPr>
                        <a:t>, Quipile, Sibaté, Tenjo, </a:t>
                      </a:r>
                      <a:r>
                        <a:rPr lang="es-CO" sz="1000" b="0" i="0" u="none" strike="noStrike" cap="none" dirty="0" err="1">
                          <a:solidFill>
                            <a:srgbClr val="000000"/>
                          </a:solidFill>
                          <a:latin typeface="Arial"/>
                          <a:ea typeface="Arial"/>
                          <a:cs typeface="Arial"/>
                          <a:sym typeface="Arial"/>
                        </a:rPr>
                        <a:t>Tibirita</a:t>
                      </a:r>
                      <a:r>
                        <a:rPr lang="es-CO" sz="1000" b="0" i="0" u="none" strike="noStrike" cap="none" dirty="0">
                          <a:solidFill>
                            <a:srgbClr val="000000"/>
                          </a:solidFill>
                          <a:latin typeface="Arial"/>
                          <a:ea typeface="Arial"/>
                          <a:cs typeface="Arial"/>
                          <a:sym typeface="Arial"/>
                        </a:rPr>
                        <a:t>, Tocaima, Tocancipá, Vergara, Vianí, Villeta, Viotá, Útica.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Santa María.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t>
                      </a:r>
                      <a:r>
                        <a:rPr lang="es-CO" sz="1000" b="0" i="0" u="none" strike="noStrike" cap="none" dirty="0" err="1">
                          <a:solidFill>
                            <a:srgbClr val="000000"/>
                          </a:solidFill>
                          <a:latin typeface="Arial"/>
                          <a:ea typeface="Arial"/>
                          <a:cs typeface="Arial"/>
                          <a:sym typeface="Arial"/>
                        </a:rPr>
                        <a:t>Bucarasica</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Cácota</a:t>
                      </a:r>
                      <a:r>
                        <a:rPr lang="es-CO" sz="1000" b="0" i="0" u="none" strike="noStrike" cap="none" dirty="0">
                          <a:solidFill>
                            <a:srgbClr val="000000"/>
                          </a:solidFill>
                          <a:latin typeface="Arial"/>
                          <a:ea typeface="Arial"/>
                          <a:cs typeface="Arial"/>
                          <a:sym typeface="Arial"/>
                        </a:rPr>
                        <a:t>, Herrán, Lourdes, Ocaña, Tibú, Villa Caro, Ábrego.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Suratá.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Alpujarra, Cunday, Dolores, Honda, Purificación, San Antonio.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1"/>
            <a:ext cx="3449764" cy="4878475"/>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4509418" y="3484115"/>
            <a:ext cx="484369"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13695319" y="5006215"/>
            <a:ext cx="484369" cy="446694"/>
          </a:xfrm>
          <a:prstGeom prst="rect">
            <a:avLst/>
          </a:prstGeom>
          <a:noFill/>
          <a:ln>
            <a:noFill/>
          </a:ln>
        </p:spPr>
      </p:pic>
    </p:spTree>
    <p:extLst>
      <p:ext uri="{BB962C8B-B14F-4D97-AF65-F5344CB8AC3E}">
        <p14:creationId xmlns:p14="http://schemas.microsoft.com/office/powerpoint/2010/main" val="226925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1401134459"/>
              </p:ext>
            </p:extLst>
          </p:nvPr>
        </p:nvGraphicFramePr>
        <p:xfrm>
          <a:off x="4103706" y="1437890"/>
          <a:ext cx="7435323" cy="3783477"/>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95960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2095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t>
                      </a:r>
                      <a:r>
                        <a:rPr lang="es-ES" sz="1000" b="0" i="0" u="none" strike="noStrike" cap="none" dirty="0" err="1">
                          <a:solidFill>
                            <a:srgbClr val="000000"/>
                          </a:solidFill>
                          <a:latin typeface="Arial"/>
                          <a:ea typeface="Arial"/>
                          <a:cs typeface="Arial"/>
                          <a:sym typeface="Arial"/>
                        </a:rPr>
                        <a:t>Inzá</a:t>
                      </a:r>
                      <a:r>
                        <a:rPr lang="es-ES" sz="1000" b="0" i="0" u="none" strike="noStrike" cap="none" dirty="0">
                          <a:solidFill>
                            <a:srgbClr val="000000"/>
                          </a:solidFill>
                          <a:latin typeface="Arial"/>
                          <a:ea typeface="Arial"/>
                          <a:cs typeface="Arial"/>
                          <a:sym typeface="Arial"/>
                        </a:rPr>
                        <a:t>, Páez.</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Guadalajara De Buga, Bolívar, Yumbo.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92197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Corinto, Mercaderes, San Sebastián, Silvia, Totoró.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Palmira, Sevilla, Tuluá.</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86665733"/>
                  </a:ext>
                </a:extLst>
              </a:tr>
              <a:tr h="108094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Almaguer, Bolívar, Miranda, Sucre, </a:t>
                      </a:r>
                      <a:r>
                        <a:rPr lang="es-ES" sz="1000" b="0" i="0" u="none" strike="noStrike" cap="none" dirty="0" err="1">
                          <a:solidFill>
                            <a:srgbClr val="000000"/>
                          </a:solidFill>
                          <a:latin typeface="Arial"/>
                          <a:ea typeface="Arial"/>
                          <a:cs typeface="Arial"/>
                          <a:sym typeface="Arial"/>
                        </a:rPr>
                        <a:t>Toribío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El Rosario, Policarpa, San Andrés De Tumaco.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Florida, Pradera, Trujillo.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6"/>
            <a:ext cx="3406210" cy="5781660"/>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4352155" y="2637072"/>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39982" y="3460793"/>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39982" y="4453149"/>
            <a:ext cx="457200" cy="4466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4581C7B0-662D-02E0-8B71-530C2039F1AD}"/>
              </a:ext>
            </a:extLst>
          </p:cNvPr>
          <p:cNvGraphicFramePr/>
          <p:nvPr>
            <p:extLst>
              <p:ext uri="{D42A27DB-BD31-4B8C-83A1-F6EECF244321}">
                <p14:modId xmlns:p14="http://schemas.microsoft.com/office/powerpoint/2010/main" val="1985578286"/>
              </p:ext>
            </p:extLst>
          </p:nvPr>
        </p:nvGraphicFramePr>
        <p:xfrm>
          <a:off x="5211781" y="1485763"/>
          <a:ext cx="6243619" cy="3999470"/>
        </p:xfrm>
        <a:graphic>
          <a:graphicData uri="http://schemas.openxmlformats.org/drawingml/2006/table">
            <a:tbl>
              <a:tblPr>
                <a:noFill/>
                <a:tableStyleId>{7637F94A-DA9B-481A-AE38-6A32242EE391}</a:tableStyleId>
              </a:tblPr>
              <a:tblGrid>
                <a:gridCol w="973119">
                  <a:extLst>
                    <a:ext uri="{9D8B030D-6E8A-4147-A177-3AD203B41FA5}">
                      <a16:colId xmlns:a16="http://schemas.microsoft.com/office/drawing/2014/main" val="20000"/>
                    </a:ext>
                  </a:extLst>
                </a:gridCol>
                <a:gridCol w="5270500">
                  <a:extLst>
                    <a:ext uri="{9D8B030D-6E8A-4147-A177-3AD203B41FA5}">
                      <a16:colId xmlns:a16="http://schemas.microsoft.com/office/drawing/2014/main" val="20001"/>
                    </a:ext>
                  </a:extLst>
                </a:gridCol>
              </a:tblGrid>
              <a:tr h="57163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47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Hato Corozal.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112841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Arauquita, Fortul, Puerto Rondón,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Paz De Ariporo, San Luis De Palenque, Trinidad, Támara, Yopal.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86665733"/>
                  </a:ext>
                </a:extLst>
              </a:tr>
              <a:tr h="12946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Nunchía, Orocué, </a:t>
                      </a:r>
                      <a:r>
                        <a:rPr lang="es-ES" sz="1000" b="0" i="0" u="none" strike="noStrike" cap="none" dirty="0" err="1">
                          <a:solidFill>
                            <a:srgbClr val="000000"/>
                          </a:solidFill>
                          <a:latin typeface="Arial"/>
                          <a:ea typeface="Arial"/>
                          <a:cs typeface="Arial"/>
                          <a:sym typeface="Arial"/>
                        </a:rPr>
                        <a:t>Pore</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6" cy="4860665"/>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2376938" y="1454973"/>
            <a:ext cx="3694496" cy="1042506"/>
          </a:xfrm>
          <a:prstGeom prst="rect">
            <a:avLst/>
          </a:prstGeom>
          <a:noFill/>
          <a:ln>
            <a:noFill/>
          </a:ln>
        </p:spPr>
      </p:pic>
      <p:pic>
        <p:nvPicPr>
          <p:cNvPr id="205" name="Google Shape;205;p4"/>
          <p:cNvPicPr preferRelativeResize="0"/>
          <p:nvPr/>
        </p:nvPicPr>
        <p:blipFill rotWithShape="1">
          <a:blip r:embed="rId6">
            <a:alphaModFix/>
          </a:blip>
          <a:srcRect/>
          <a:stretch/>
        </p:blipFill>
        <p:spPr>
          <a:xfrm>
            <a:off x="5395805" y="3417700"/>
            <a:ext cx="451143" cy="445047"/>
          </a:xfrm>
          <a:prstGeom prst="rect">
            <a:avLst/>
          </a:prstGeom>
          <a:noFill/>
          <a:ln>
            <a:noFill/>
          </a:ln>
        </p:spPr>
      </p:pic>
      <p:pic>
        <p:nvPicPr>
          <p:cNvPr id="10" name="Google Shape;158;p58"/>
          <p:cNvPicPr preferRelativeResize="0"/>
          <p:nvPr/>
        </p:nvPicPr>
        <p:blipFill rotWithShape="1">
          <a:blip r:embed="rId7">
            <a:alphaModFix/>
          </a:blip>
          <a:srcRect/>
          <a:stretch/>
        </p:blipFill>
        <p:spPr>
          <a:xfrm>
            <a:off x="5389422" y="4703754"/>
            <a:ext cx="457200" cy="437848"/>
          </a:xfrm>
          <a:prstGeom prst="rect">
            <a:avLst/>
          </a:prstGeom>
          <a:noFill/>
          <a:ln>
            <a:noFill/>
          </a:ln>
        </p:spPr>
      </p:pic>
      <p:pic>
        <p:nvPicPr>
          <p:cNvPr id="3" name="Google Shape;192;p59">
            <a:extLst>
              <a:ext uri="{FF2B5EF4-FFF2-40B4-BE49-F238E27FC236}">
                <a16:creationId xmlns:a16="http://schemas.microsoft.com/office/drawing/2014/main" id="{51A63F25-D188-C008-69FA-BFE976D716AE}"/>
              </a:ext>
            </a:extLst>
          </p:cNvPr>
          <p:cNvPicPr preferRelativeResize="0"/>
          <p:nvPr/>
        </p:nvPicPr>
        <p:blipFill rotWithShape="1">
          <a:blip r:embed="rId8">
            <a:alphaModFix/>
          </a:blip>
          <a:srcRect/>
          <a:stretch/>
        </p:blipFill>
        <p:spPr>
          <a:xfrm>
            <a:off x="5423240" y="2326770"/>
            <a:ext cx="432854" cy="445047"/>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3151</TotalTime>
  <Words>2199</Words>
  <Application>Microsoft Office PowerPoint</Application>
  <PresentationFormat>Panorámica</PresentationFormat>
  <Paragraphs>145</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vt:lpstr>
      <vt:lpstr>Arial Black</vt:lpstr>
      <vt:lpstr>Helvetica Neue</vt:lpstr>
      <vt:lpstr>Calibri</vt:lpstr>
      <vt:lpstr>Arial Narrow</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267</cp:revision>
  <dcterms:created xsi:type="dcterms:W3CDTF">2022-10-19T17:32:46Z</dcterms:created>
  <dcterms:modified xsi:type="dcterms:W3CDTF">2024-03-19T20:42:00Z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