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71" r:id="rId4"/>
    <p:sldId id="269" r:id="rId5"/>
    <p:sldId id="261" r:id="rId6"/>
    <p:sldId id="274" r:id="rId7"/>
    <p:sldId id="273" r:id="rId8"/>
    <p:sldId id="264" r:id="rId9"/>
    <p:sldId id="265" r:id="rId10"/>
    <p:sldId id="266" r:id="rId11"/>
    <p:sldId id="267" r:id="rId12"/>
    <p:sldId id="268" r:id="rId13"/>
  </p:sldIdLst>
  <p:sldSz cx="12192000" cy="6858000"/>
  <p:notesSz cx="12192000" cy="6858000"/>
  <p:embeddedFontLst>
    <p:embeddedFont>
      <p:font typeface="Arial Black" panose="020B0A04020102020204" pitchFamily="34" charset="0"/>
      <p:bold r:id="rId15"/>
    </p:embeddedFont>
    <p:embeddedFont>
      <p:font typeface="Arial Narrow" panose="020B0606020202030204" pitchFamily="34" charset="0"/>
      <p:regular r:id="rId16"/>
      <p:bold r:id="rId17"/>
      <p:italic r:id="rId18"/>
      <p:boldItalic r:id="rId19"/>
    </p:embeddedFont>
    <p:embeddedFont>
      <p:font typeface="Helvetica Neue" panose="020B0604020202020204" charset="0"/>
      <p:regular r:id="rId20"/>
      <p:bold r:id="rId21"/>
      <p:italic r:id="rId22"/>
      <p:boldItalic r:id="rId23"/>
    </p:embeddedFont>
    <p:embeddedFont>
      <p:font typeface="Verdana" panose="020B0604030504040204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73" autoAdjust="0"/>
    <p:restoredTop sz="96005" autoAdjust="0"/>
  </p:normalViewPr>
  <p:slideViewPr>
    <p:cSldViewPr snapToGrid="0">
      <p:cViewPr varScale="1">
        <p:scale>
          <a:sx n="106" d="100"/>
          <a:sy n="106" d="100"/>
        </p:scale>
        <p:origin x="954" y="108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86253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5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4.png"/><Relationship Id="rId4" Type="http://schemas.openxmlformats.org/officeDocument/2006/relationships/image" Target="file:///L:\Mi%20unidad\OSPA\01.%20Tematicas\04.%20Incendios\01.%20Productos\postmodelo_icv\temporales\iamazonia.jp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L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L:\Mi%20unidad\OSPA\01.%20Tematicas\04.%20Incendios\01.%20Productos\postmodelo_icv\temporales\yellow_icv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L:\Mi%20unidad\OSPA\01.%20Tematicas\04.%20Incendios\01.%20Productos\postmodelo_icv\temporales\red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L:\Mi%20unidad\OSPA\01.%20Tematicas\04.%20Incendios\01.%20Productos\postmodelo_icv\temporales\torta_regiones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L:\Mi%20unidad\OSPA\01.%20Tematicas\04.%20Incendios\01.%20Productos\postmodelo_icv\temporales\orange_icv.jpg" TargetMode="External"/><Relationship Id="rId4" Type="http://schemas.openxmlformats.org/officeDocument/2006/relationships/image" Target="file:///L:\Mi%20unidad\OSPA\01.%20Tematicas\04.%20Incendios\01.%20Productos\postmodelo_icv\temporales\icolombia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file:///L:\Mi%20unidad\OSPA\01.%20Tematicas\04.%20Incendios\01.%20Productos\postmodelo_icv\temporales\icaribe.jp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file:///L:\Mi%20unidad\OSPA\01.%20Tematicas\04.%20Incendios\01.%20Productos\postmodelo_icv\temporales\iandina.j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file:///L:\Mi%20unidad\OSPA\01.%20Tematicas\04.%20Incendios\01.%20Productos\postmodelo_icv\temporales\iandina.jp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2.png"/><Relationship Id="rId4" Type="http://schemas.openxmlformats.org/officeDocument/2006/relationships/image" Target="file:///L:\Mi%20unidad\OSPA\01.%20Tematicas\04.%20Incendios\01.%20Productos\postmodelo_icv\temporales\ipacifico.jpg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3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4.png"/><Relationship Id="rId4" Type="http://schemas.openxmlformats.org/officeDocument/2006/relationships/image" Target="file:///L:\Mi%20unidad\OSPA\01.%20Tematicas\04.%20Incendios\01.%20Productos\postmodelo_icv\temporales\iorinoquia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080</a:t>
            </a: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892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20 de marzo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</a:t>
            </a:r>
            <a:r>
              <a:rPr lang="es-MX" sz="11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21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de marzo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320CB52F-9BBA-A113-7E3D-FE9C996B20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955493"/>
              </p:ext>
            </p:extLst>
          </p:nvPr>
        </p:nvGraphicFramePr>
        <p:xfrm>
          <a:off x="5399973" y="2063609"/>
          <a:ext cx="6627214" cy="1327291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47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824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059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GUAVIARE : San José Del Guaviare.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l" fontAlgn="b"/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l" fontAlgn="b"/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214" name="Google Shape;214;p5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595496" y="1281908"/>
            <a:ext cx="4401356" cy="4600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04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430309" y="4205170"/>
            <a:ext cx="4123628" cy="1359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550450" y="1906950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527331" y="1364184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638800" y="2727254"/>
            <a:ext cx="457200" cy="437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Yira Nathalie Fonseca Parga 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1173319" y="2212228"/>
            <a:ext cx="5482772" cy="397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la precipitación y temperatura máxima que se han dado en los últimos días, se presentan condiciones de</a:t>
            </a:r>
            <a:r>
              <a:rPr lang="es-MX" sz="18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8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Alerta Roja: </a:t>
            </a: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 municipios de las regiones Caribe, Andina</a:t>
            </a:r>
            <a:r>
              <a:rPr lang="es-MX" sz="18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y </a:t>
            </a: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Pacífica.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8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dirty="0">
                <a:solidFill>
                  <a:schemeClr val="accent2">
                    <a:lumMod val="75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Alerta Naranja: </a:t>
            </a: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 municipios de las regiones Caribe, Andina, Pacífica y Orinoquia.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8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Alerta Amarilla: </a:t>
            </a: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 municipios de las regiones Caribe, Andina, Pacífica, Amazonía y Orinoquía.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</p:txBody>
      </p:sp>
      <p:sp>
        <p:nvSpPr>
          <p:cNvPr id="116" name="Google Shape;116;p16"/>
          <p:cNvSpPr txBox="1"/>
          <p:nvPr/>
        </p:nvSpPr>
        <p:spPr>
          <a:xfrm>
            <a:off x="3036707" y="1608762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/>
          <a:srcRect/>
          <a:stretch/>
        </p:blipFill>
        <p:spPr>
          <a:xfrm>
            <a:off x="8149156" y="1608764"/>
            <a:ext cx="3269253" cy="46232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561275" y="1526122"/>
            <a:ext cx="9164699" cy="441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| </a:t>
            </a:r>
            <a:fld id="{59A354A9-EBAA-446E-90EE-DBF5671B94B7}" type="datetime4">
              <a:rPr lang="es-MX" sz="1200">
                <a:sym typeface="Calibri"/>
              </a:rPr>
              <a:pPr marL="0" lvl="0" indent="0">
                <a:spcBef>
                  <a:spcPts val="0"/>
                </a:spcBef>
                <a:buSzPts val="1200"/>
              </a:pPr>
              <a:t>20 de marzo de 2024</a:t>
            </a:fld>
            <a:r>
              <a:rPr lang="es-MX" sz="12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1200" dirty="0"/>
              <a:t>| 18:00 HLC</a:t>
            </a:r>
            <a:endParaRPr sz="1200" dirty="0"/>
          </a:p>
        </p:txBody>
      </p:sp>
      <p:pic>
        <p:nvPicPr>
          <p:cNvPr id="125" name="Google Shape;125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29457" y="1025187"/>
            <a:ext cx="3960215" cy="5600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7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4198629" y="2492709"/>
            <a:ext cx="2373078" cy="258314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8" name="Google Shape;128;p17"/>
          <p:cNvPicPr preferRelativeResize="0"/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10478643" y="1622859"/>
            <a:ext cx="1581149" cy="4787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7"/>
          <p:cNvPicPr preferRelativeResize="0"/>
          <p:nvPr/>
        </p:nvPicPr>
        <p:blipFill>
          <a:blip r:embed="rId9" r:link="rId10"/>
          <a:srcRect/>
          <a:stretch>
            <a:fillRect/>
          </a:stretch>
        </p:blipFill>
        <p:spPr>
          <a:xfrm>
            <a:off x="8866616" y="1622859"/>
            <a:ext cx="1564788" cy="4606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7"/>
          <p:cNvPicPr preferRelativeResize="0"/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6615832" y="1622859"/>
            <a:ext cx="2203546" cy="32063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28987B36-5D2F-392A-7E5B-76AC3FD01A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4988031"/>
              </p:ext>
            </p:extLst>
          </p:nvPr>
        </p:nvGraphicFramePr>
        <p:xfrm>
          <a:off x="3589714" y="888498"/>
          <a:ext cx="8164252" cy="5261118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1444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197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821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701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ARCHIPIÉLAGO DE SAN ANDRÉS, PROVIDENCIA Y SANTA CATALINA : Providencia, San Andrés.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Piojó, Tubará.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CESAR : La Paz, Manaure Balcón Del Cesar, Pueblo Bello, San Diego, Valledupar.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Dibulla,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Hatonuevo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La Jagua Del Pilar, Maicao, Riohacha, San Juan Del Cesar, Uribia.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Ciénaga, Santa Marta, Zona Bananera.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SUCRE : San José De Toluviejo.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Baranoa, Galapa.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Calamar, El Carmen De Bolívar, El Guamo, Magangué, Mahates, María La Baja, San Jacinto, San Juan Nepomuceno.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CESAR : El Copey.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Planeta Rica.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Albania, Barrancas, Distracción, Manaure, Urumita.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Aracataca, Fundación.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SUCRE : Chalán, Colosó, Ovejas, San Onofre.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Candelaria, Juan De Acosta, Luruaco, Manatí, Palmar De Varela, Polonuevo, Ponedera, Repelón, Sabanalarga, Santo Tomás, Usiacurí.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Arjona,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Arroyohondo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Clemencia, Córdoba, Pinillos, Santa Catalina, Simití, Villanueva, Zambrano.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CESAR : Agustín Codazzi, Becerril, Bosconia, Chiriguaná, La Jagua De Ibirico, Río De Oro, San Alberto.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Ayapel, Cereté,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Chimá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Chinú, Ciénaga De Oro, Lorica, San Andrés De Sotavento, San Bernardo Del Viento, Tuchín.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El Molino, Fonseca, Villanueva.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Algarrobo, Ariguaní,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Chivolo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El Piñón, El Retén, Pedraza, Pivijay, Remolino, Salamina, Santa Bárbara De Pinto,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Sitionuevo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Tenerife,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Zapayán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SUCRE : Buenavista, Corozal, El Roble, Galeras, Los Palmitos, Morroa, Palmito, Sampués, San Benito Abad, San Juan De Betulia, San Luis De Sincé, San Pedro, Sincelejo.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52249" y="645611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01734" y="1790186"/>
            <a:ext cx="3449764" cy="394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24475" y="3343388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4" descr="Recurso 25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49423" y="2095434"/>
            <a:ext cx="478727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39226" y="5034743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28987B36-5D2F-392A-7E5B-76AC3FD01A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256015"/>
              </p:ext>
            </p:extLst>
          </p:nvPr>
        </p:nvGraphicFramePr>
        <p:xfrm>
          <a:off x="4034227" y="1381342"/>
          <a:ext cx="7818002" cy="3615218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959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22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821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701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ANTIOQUIA : Fredonia.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Cabrera, Cogua, Caparrapí.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HUILA : Campoalegre, Hobo, Paicol, Tesalia,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Villavieja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Yaguará.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Arboledas, Bochalema,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Cucutilla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Durania, Pamplonita.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SANTANDER : Encino.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Carmen De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Apicala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BOGOTÁ, D.C. : Bogotá, D.C..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BOYACÁ : Tibasosa, Gámeza, Mongua, Socotá, Tasco, Tibaná, Úmbita.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Arbeláez, Carmen De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Carupa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Chocontá, Fusagasugá, Guasca, Guatavita, Gutiérrez, Jerusalén, Machetá, Sutatausa, Tausa, Une.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HUILA : Aipe, Baraya, Neiva, Palermo, Rivera, Tello, Teruel, Íquira.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Chinácota, Convención, Cáchira, El Tarra, El Zulia, Gramalote, Hacarí, Los Patios,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Ragonvalia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Salazar, San Calixto, San Cayetano, San José De Cúcuta, Santiago, Sardinata, Teorama, Villa Del Rosario.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SANTANDER : Girón, Capitanejo, Piedecuesta, Suratá, Puerto Wilches.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Melgar, Ataco, Chaparral, Guamo, Natagaima, Prado, Rioblanco, Roncesvalles.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52249" y="645611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397009" y="1465961"/>
            <a:ext cx="3449763" cy="487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19655" y="3884070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4" descr="Recurso 25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39182" y="2304713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695319" y="5006215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28987B36-5D2F-392A-7E5B-76AC3FD01A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07766269"/>
              </p:ext>
            </p:extLst>
          </p:nvPr>
        </p:nvGraphicFramePr>
        <p:xfrm>
          <a:off x="4267621" y="1515321"/>
          <a:ext cx="7438470" cy="374017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481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90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85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165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ANTIOQUIA : Anzá, Arboletes, Ebéjico, Jericó, La Pintada, Medellín, Necoclí, San Jerónimo, San Luis,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Santafe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De Antioquia, Sopetrán, Tarso.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BOYACÁ :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Betéitiva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Buenavista, Caldas, Chiquinquirá,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Coper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Duitama, Firavitoba, Floresta, Nobsa, Paipa, Paz De Río, Ráquira, San Miguel De Sema, Santa Rosa De Viterbo,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Sativanorte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Sativasur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Tunja.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CALDAS : Anserma,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Aranzazu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Filadelfia, Manizales, Neira.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Albán, Anolaima, Beltrán, Bojacá, Cachipay, Cajicá,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Caqueza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Chía, Cucunubá, Facatativá, Fómeque, Fúquene, Granada, Guachetá, Guayabal De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Síquima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Guayabetal, Junín, La Calera, La Mesa, La Vega, Lenguazaque, Mosquera, Pacho, Pandi, Paratebueno, Pasca, Pulí, San Antonio Del Tequendama, San Bernardo, San Cayetano, San Francisco, San Juan De Rioseco, Sasaima, Silvania, Simijaca, Soacha, Sopó, Subachoque, Supatá, Susa, Tabio, Tena, Tibacuy,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Tibirita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Tocancipá, Venecia, Vergara, Villa De San Diego De Ubaté, Zipacón, Zipaquirá.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HUILA : Gigante, Santa María.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Bucarasica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Cácota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Lourdes, Tibú, Villa Caro.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QUINDÍO : Génova.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SANTANDER : Barichara, Palmar.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Alpujarra, Dolores, Icononzo, Planadas, San Antonio, Villarrica.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52249" y="645611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397009" y="1465961"/>
            <a:ext cx="3449763" cy="487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09418" y="3429000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695319" y="5006215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92551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36828B31-03D7-FC0C-96B5-E21E270FC9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3412565"/>
              </p:ext>
            </p:extLst>
          </p:nvPr>
        </p:nvGraphicFramePr>
        <p:xfrm>
          <a:off x="4103706" y="1437890"/>
          <a:ext cx="7435323" cy="3466619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163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189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5960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095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Yumbo.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1230857"/>
                  </a:ext>
                </a:extLst>
              </a:tr>
              <a:tr h="92197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CAUCA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Inzá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Páez, Silvia, Totoró, Santander De Quilichao.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Acandí.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Bolívar, Guadalajara De Buga.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6665733"/>
                  </a:ext>
                </a:extLst>
              </a:tr>
              <a:tr h="76408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CAUCA : Bolívar, Corinto, Mercaderes, San Sebastián,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Toribío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Palmira, Sevilla, Tuluá.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0858968"/>
                  </a:ext>
                </a:extLst>
              </a:tr>
            </a:tbl>
          </a:graphicData>
        </a:graphic>
      </p:graphicFrame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1410041896"/>
              </p:ext>
            </p:extLst>
          </p:nvPr>
        </p:nvGraphicFramePr>
        <p:xfrm>
          <a:off x="13243723" y="2004339"/>
          <a:ext cx="6746475" cy="1544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El Carmen De Atrato.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Caicedonia, La Unión, La Victoria, Palmira, Roldanillo, Sevilla,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518660" y="883847"/>
            <a:ext cx="3406210" cy="5781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5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52155" y="2637072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5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39982" y="3460793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8;p5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320017" y="4281301"/>
            <a:ext cx="457200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4581C7B0-662D-02E0-8B71-530C2039F1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1108543"/>
              </p:ext>
            </p:extLst>
          </p:nvPr>
        </p:nvGraphicFramePr>
        <p:xfrm>
          <a:off x="5211781" y="1485763"/>
          <a:ext cx="6243619" cy="2691063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73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70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163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841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Arauca, Cravo Norte, Tame.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Hato Corozal, Yopal.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Puerto Carreño.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6665733"/>
                  </a:ext>
                </a:extLst>
              </a:tr>
              <a:tr h="99101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Arauquita, Fortul, Puerto Rondón.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Aguazul, Nunchía, Orocué, Paz De Ariporo, San Luis De Palenque, Trinidad, Támara..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0858968"/>
                  </a:ext>
                </a:extLst>
              </a:tr>
            </a:tbl>
          </a:graphicData>
        </a:graphic>
      </p:graphicFrame>
      <p:graphicFrame>
        <p:nvGraphicFramePr>
          <p:cNvPr id="199" name="Google Shape;199;p4"/>
          <p:cNvGraphicFramePr/>
          <p:nvPr>
            <p:extLst>
              <p:ext uri="{D42A27DB-BD31-4B8C-83A1-F6EECF244321}">
                <p14:modId xmlns:p14="http://schemas.microsoft.com/office/powerpoint/2010/main" val="3279372106"/>
              </p:ext>
            </p:extLst>
          </p:nvPr>
        </p:nvGraphicFramePr>
        <p:xfrm>
          <a:off x="12455004" y="4502918"/>
          <a:ext cx="6746475" cy="1626875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94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7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Arauca, Tame.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La Salina, Trinidad.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Puerto Carreño.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ORINOQUÍA</a:t>
            </a:r>
            <a:endParaRPr/>
          </a:p>
        </p:txBody>
      </p:sp>
      <p:pic>
        <p:nvPicPr>
          <p:cNvPr id="201" name="Google Shape;201;p4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71389" y="1445709"/>
            <a:ext cx="4650185" cy="4860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376938" y="1454973"/>
            <a:ext cx="3694496" cy="1042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74113" y="2387581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477682" y="3412952"/>
            <a:ext cx="457200" cy="437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51A63F25-D188-C008-69FA-BFE976D716A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3523531" y="2832628"/>
            <a:ext cx="432854" cy="4450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3205</TotalTime>
  <Words>1996</Words>
  <Application>Microsoft Office PowerPoint</Application>
  <PresentationFormat>Panorámica</PresentationFormat>
  <Paragraphs>143</Paragraphs>
  <Slides>12</Slides>
  <Notes>12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Calibri</vt:lpstr>
      <vt:lpstr>Arial Narrow</vt:lpstr>
      <vt:lpstr>Helvetica Neue</vt:lpstr>
      <vt:lpstr>Verdana</vt:lpstr>
      <vt:lpstr>Arial</vt:lpstr>
      <vt:lpstr>Arial Black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277</cp:revision>
  <dcterms:created xsi:type="dcterms:W3CDTF">2022-10-19T17:32:46Z</dcterms:created>
  <dcterms:modified xsi:type="dcterms:W3CDTF">2024-03-20T20:11:54Z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