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71" r:id="rId4"/>
    <p:sldId id="269" r:id="rId5"/>
    <p:sldId id="261" r:id="rId6"/>
    <p:sldId id="274" r:id="rId7"/>
    <p:sldId id="264" r:id="rId8"/>
    <p:sldId id="265" r:id="rId9"/>
    <p:sldId id="266" r:id="rId10"/>
    <p:sldId id="267" r:id="rId11"/>
    <p:sldId id="268" r:id="rId12"/>
  </p:sldIdLst>
  <p:sldSz cx="12192000" cy="6858000"/>
  <p:notesSz cx="12192000" cy="6858000"/>
  <p:embeddedFontLst>
    <p:embeddedFont>
      <p:font typeface="Arial Black" panose="020B0A04020102020204" pitchFamily="34" charset="0"/>
      <p:bold r:id="rId14"/>
    </p:embeddedFont>
    <p:embeddedFont>
      <p:font typeface="Arial Narrow" panose="020B0606020202030204" pitchFamily="34" charset="0"/>
      <p:regular r:id="rId15"/>
      <p:bold r:id="rId16"/>
      <p:italic r:id="rId17"/>
      <p:boldItalic r:id="rId18"/>
    </p:embeddedFont>
    <p:embeddedFont>
      <p:font typeface="Helvetica Neue" panose="020B0604020202020204" charset="0"/>
      <p:regular r:id="rId19"/>
      <p:bold r:id="rId20"/>
      <p:italic r:id="rId21"/>
      <p:boldItalic r:id="rId22"/>
    </p:embeddedFont>
    <p:embeddedFont>
      <p:font typeface="Verdana" panose="020B0604030504040204" pitchFamily="34" charset="0"/>
      <p:regular r:id="rId23"/>
      <p:bold r:id="rId24"/>
      <p:italic r:id="rId25"/>
      <p:boldItalic r:id="rId2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34" roundtripDataSignature="AMtx7mh4azekn3fThzs9cA6lfW8iTEDTq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CF6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637F94A-DA9B-481A-AE38-6A32242EE391}">
  <a:tblStyle styleId="{7637F94A-DA9B-481A-AE38-6A32242EE391}" styleName="Table_0">
    <a:wholeTbl>
      <a:tcTxStyle b="off" i="off"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 b="off" i="off"/>
      <a:tcStyle>
        <a:tcBdr/>
      </a:tcStyle>
    </a:band1H>
    <a:band2H>
      <a:tcTxStyle b="off" i="off"/>
      <a:tcStyle>
        <a:tcBdr/>
      </a:tcStyle>
    </a:band2H>
    <a:band1V>
      <a:tcTxStyle b="off" i="off"/>
      <a:tcStyle>
        <a:tcBdr/>
      </a:tcStyle>
    </a:band1V>
    <a:band2V>
      <a:tcTxStyle b="off" i="off"/>
      <a:tcStyle>
        <a:tcBdr/>
      </a:tcStyle>
    </a:band2V>
    <a:lastCol>
      <a:tcTxStyle b="off" i="off"/>
      <a:tcStyle>
        <a:tcBdr/>
      </a:tcStyle>
    </a:lastCol>
    <a:firstCol>
      <a:tcTxStyle b="off" i="off"/>
      <a:tcStyle>
        <a:tcBdr/>
      </a:tcStyle>
    </a:firstCol>
    <a:lastRow>
      <a:tcTxStyle b="off" i="off"/>
      <a:tcStyle>
        <a:tcBdr/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ff" i="off"/>
      <a:tcStyle>
        <a:tcBdr/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  <a:tblStyle styleId="{F00C0F73-EEEA-4E89-A611-1E2FAB54C115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 b="off" i="off"/>
      <a:tcStyle>
        <a:tcBdr/>
        <a:fill>
          <a:solidFill>
            <a:srgbClr val="CFD7E7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FD7E7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158" autoAdjust="0"/>
    <p:restoredTop sz="96005" autoAdjust="0"/>
  </p:normalViewPr>
  <p:slideViewPr>
    <p:cSldViewPr snapToGrid="0">
      <p:cViewPr varScale="1">
        <p:scale>
          <a:sx n="104" d="100"/>
          <a:sy n="104" d="100"/>
        </p:scale>
        <p:origin x="72" y="10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font" Target="fonts/font5.fntdata"/><Relationship Id="rId26" Type="http://schemas.openxmlformats.org/officeDocument/2006/relationships/font" Target="fonts/font13.fntdata"/><Relationship Id="rId3" Type="http://schemas.openxmlformats.org/officeDocument/2006/relationships/slide" Target="slides/slide2.xml"/><Relationship Id="rId21" Type="http://schemas.openxmlformats.org/officeDocument/2006/relationships/font" Target="fonts/font8.fntdata"/><Relationship Id="rId34" Type="http://customschemas.google.com/relationships/presentationmetadata" Target="meta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4.fntdata"/><Relationship Id="rId25" Type="http://schemas.openxmlformats.org/officeDocument/2006/relationships/font" Target="fonts/font12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font" Target="fonts/font3.fntdata"/><Relationship Id="rId20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11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font" Target="fonts/font2.fntdata"/><Relationship Id="rId23" Type="http://schemas.openxmlformats.org/officeDocument/2006/relationships/font" Target="fonts/font10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1.fntdata"/><Relationship Id="rId22" Type="http://schemas.openxmlformats.org/officeDocument/2006/relationships/font" Target="fonts/font9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6905625" y="0"/>
            <a:ext cx="5283200" cy="3444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es-MX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‹Nº›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1444930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0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" name="Google Shape;92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622528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1" name="Google Shape;22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6868558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28" name="Google Shape;228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42728468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5758119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6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3" name="Google Shape;113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7009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7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2" name="Google Shape;122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8668060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37686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8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93057868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p59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84" name="Google Shape;184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14635936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4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97" name="Google Shape;197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8436632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5:notes"/>
          <p:cNvSpPr txBox="1">
            <a:spLocks noGrp="1"/>
          </p:cNvSpPr>
          <p:nvPr>
            <p:ph type="body" idx="1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209" name="Google Shape;20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2223863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ronóstico amenaza incendios vegetal">
  <p:cSld name="Pronóstico amenaza incendios vegetal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64"/>
          <p:cNvPicPr preferRelativeResize="0"/>
          <p:nvPr/>
        </p:nvPicPr>
        <p:blipFill rotWithShape="1">
          <a:blip r:embed="rId2">
            <a:alphaModFix/>
          </a:blip>
          <a:srcRect b="7147"/>
          <a:stretch/>
        </p:blipFill>
        <p:spPr>
          <a:xfrm>
            <a:off x="-1934" y="222422"/>
            <a:ext cx="12194413" cy="64710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64"/>
          <p:cNvSpPr/>
          <p:nvPr/>
        </p:nvSpPr>
        <p:spPr>
          <a:xfrm>
            <a:off x="-1934" y="222422"/>
            <a:ext cx="12192000" cy="6471015"/>
          </a:xfrm>
          <a:prstGeom prst="rect">
            <a:avLst/>
          </a:prstGeom>
          <a:gradFill>
            <a:gsLst>
              <a:gs pos="0">
                <a:srgbClr val="FF0000">
                  <a:alpha val="0"/>
                </a:srgbClr>
              </a:gs>
              <a:gs pos="37000">
                <a:schemeClr val="lt1"/>
              </a:gs>
              <a:gs pos="100000">
                <a:schemeClr val="lt1"/>
              </a:gs>
            </a:gsLst>
            <a:lin ang="162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64"/>
          <p:cNvSpPr txBox="1"/>
          <p:nvPr/>
        </p:nvSpPr>
        <p:spPr>
          <a:xfrm>
            <a:off x="5370482" y="6639447"/>
            <a:ext cx="1451038" cy="2616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www.ideam.gov.co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0" name="Google Shape;20;p64" descr="Forma, Rectángulo&#10;&#10;Descripción generada automáticamente con confianza media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933" y="-1090"/>
            <a:ext cx="12190067" cy="68590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Google Shape;21;p64" descr="Forma&#10;&#10;Descripción generada automáticamente con confianza baja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35" y="6331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64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64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24" name="Google Shape;24;p6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a de título">
  <p:cSld name="Diapositiva de título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oogle Shape;26;p65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65"/>
          <p:cNvSpPr txBox="1">
            <a:spLocks noGrp="1"/>
          </p:cNvSpPr>
          <p:nvPr>
            <p:ph type="ctrTitle"/>
          </p:nvPr>
        </p:nvSpPr>
        <p:spPr>
          <a:xfrm>
            <a:off x="1524000" y="1652232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Verdana"/>
              <a:buNone/>
              <a:defRPr sz="4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65"/>
          <p:cNvSpPr txBox="1">
            <a:spLocks noGrp="1"/>
          </p:cNvSpPr>
          <p:nvPr>
            <p:ph type="subTitle" idx="1"/>
          </p:nvPr>
        </p:nvSpPr>
        <p:spPr>
          <a:xfrm>
            <a:off x="1524000" y="4131907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9" name="Google Shape;29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32" name="Google Shape;32;p65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65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34" name="Google Shape;34;p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6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ítulo y objetos">
  <p:cSld name="Título y objetos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37;p66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66"/>
          <p:cNvSpPr txBox="1">
            <a:spLocks noGrp="1"/>
          </p:cNvSpPr>
          <p:nvPr>
            <p:ph type="title"/>
          </p:nvPr>
        </p:nvSpPr>
        <p:spPr>
          <a:xfrm>
            <a:off x="838200" y="159744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Font typeface="Verdana"/>
              <a:buNone/>
              <a:defRPr sz="32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6"/>
          <p:cNvSpPr txBox="1">
            <a:spLocks noGrp="1"/>
          </p:cNvSpPr>
          <p:nvPr>
            <p:ph type="body" idx="1"/>
          </p:nvPr>
        </p:nvSpPr>
        <p:spPr>
          <a:xfrm>
            <a:off x="838200" y="3112167"/>
            <a:ext cx="10515600" cy="30647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43" name="Google Shape;43;p66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66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45" name="Google Shape;45;p6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46" name="Google Shape;46;p6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os objetos">
  <p:cSld name="Dos objetos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Google Shape;48;p67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7"/>
          <p:cNvSpPr txBox="1">
            <a:spLocks noGrp="1"/>
          </p:cNvSpPr>
          <p:nvPr>
            <p:ph type="title"/>
          </p:nvPr>
        </p:nvSpPr>
        <p:spPr>
          <a:xfrm>
            <a:off x="838200" y="1699569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Font typeface="Verdana"/>
              <a:buNone/>
              <a:defRPr sz="28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67"/>
          <p:cNvSpPr txBox="1">
            <a:spLocks noGrp="1"/>
          </p:cNvSpPr>
          <p:nvPr>
            <p:ph type="body" idx="1"/>
          </p:nvPr>
        </p:nvSpPr>
        <p:spPr>
          <a:xfrm>
            <a:off x="838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67"/>
          <p:cNvSpPr txBox="1">
            <a:spLocks noGrp="1"/>
          </p:cNvSpPr>
          <p:nvPr>
            <p:ph type="body" idx="2"/>
          </p:nvPr>
        </p:nvSpPr>
        <p:spPr>
          <a:xfrm>
            <a:off x="6172200" y="3113903"/>
            <a:ext cx="5181600" cy="30630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0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Char char="•"/>
              <a:defRPr sz="12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2" name="Google Shape;52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55" name="Google Shape;55;p67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6" name="Google Shape;56;p67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57" name="Google Shape;57;p6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67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olo el título">
  <p:cSld name="Solo el título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" name="Google Shape;60;p68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61" name="Google Shape;61;p68"/>
          <p:cNvSpPr txBox="1">
            <a:spLocks noGrp="1"/>
          </p:cNvSpPr>
          <p:nvPr>
            <p:ph type="title"/>
          </p:nvPr>
        </p:nvSpPr>
        <p:spPr>
          <a:xfrm>
            <a:off x="838200" y="1370142"/>
            <a:ext cx="10515600" cy="7057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6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6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6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65" name="Google Shape;65;p68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" name="Google Shape;66;p68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67" name="Google Shape;67;p6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68" name="Google Shape;68;p68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 blanco">
  <p:cSld name="En blanco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6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6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6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pic>
        <p:nvPicPr>
          <p:cNvPr id="73" name="Google Shape;73;p69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69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69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76" name="Google Shape;76;p6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69"/>
          <p:cNvSpPr txBox="1">
            <a:spLocks noGrp="1"/>
          </p:cNvSpPr>
          <p:nvPr>
            <p:ph type="body" idx="1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ido con título">
  <p:cSld name="Contenido con título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Google Shape;79;p70" descr="Forma&#10;&#10;Descripción generada automáticamente con confianza baja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" y="-1089"/>
            <a:ext cx="12190065" cy="6859089"/>
          </a:xfrm>
          <a:prstGeom prst="rect">
            <a:avLst/>
          </a:prstGeom>
          <a:noFill/>
          <a:ln>
            <a:noFill/>
          </a:ln>
        </p:spPr>
      </p:pic>
      <p:sp>
        <p:nvSpPr>
          <p:cNvPr id="80" name="Google Shape;80;p70"/>
          <p:cNvSpPr txBox="1">
            <a:spLocks noGrp="1"/>
          </p:cNvSpPr>
          <p:nvPr>
            <p:ph type="title"/>
          </p:nvPr>
        </p:nvSpPr>
        <p:spPr>
          <a:xfrm>
            <a:off x="839788" y="146556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400"/>
              <a:buFont typeface="Verdana"/>
              <a:buNone/>
              <a:defRPr sz="24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0"/>
          <p:cNvSpPr txBox="1">
            <a:spLocks noGrp="1"/>
          </p:cNvSpPr>
          <p:nvPr>
            <p:ph type="body" idx="1"/>
          </p:nvPr>
        </p:nvSpPr>
        <p:spPr>
          <a:xfrm>
            <a:off x="5183188" y="1465560"/>
            <a:ext cx="6172200" cy="43954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>
                <a:latin typeface="Verdana"/>
                <a:ea typeface="Verdana"/>
                <a:cs typeface="Verdana"/>
                <a:sym typeface="Verdana"/>
              </a:defRPr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>
                <a:latin typeface="Verdana"/>
                <a:ea typeface="Verdana"/>
                <a:cs typeface="Verdana"/>
                <a:sym typeface="Verdana"/>
              </a:defRPr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4pPr>
            <a:lvl5pPr marL="2286000" lvl="4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>
                <a:latin typeface="Verdana"/>
                <a:ea typeface="Verdana"/>
                <a:cs typeface="Verdana"/>
                <a:sym typeface="Verdana"/>
              </a:defRPr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82" name="Google Shape;82;p70"/>
          <p:cNvSpPr txBox="1">
            <a:spLocks noGrp="1"/>
          </p:cNvSpPr>
          <p:nvPr>
            <p:ph type="body" idx="2"/>
          </p:nvPr>
        </p:nvSpPr>
        <p:spPr>
          <a:xfrm>
            <a:off x="839788" y="3146854"/>
            <a:ext cx="3932237" cy="27221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83" name="Google Shape;83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  <p:sp>
        <p:nvSpPr>
          <p:cNvPr id="86" name="Google Shape;86;p70"/>
          <p:cNvSpPr/>
          <p:nvPr/>
        </p:nvSpPr>
        <p:spPr>
          <a:xfrm rot="10800000">
            <a:off x="2954405" y="-7408"/>
            <a:ext cx="6222675" cy="665995"/>
          </a:xfrm>
          <a:custGeom>
            <a:avLst/>
            <a:gdLst/>
            <a:ahLst/>
            <a:cxnLst/>
            <a:rect l="l" t="t" r="r" b="b"/>
            <a:pathLst>
              <a:path w="6222675" h="665995" extrusionOk="0">
                <a:moveTo>
                  <a:pt x="313060" y="0"/>
                </a:moveTo>
                <a:lnTo>
                  <a:pt x="5879632" y="0"/>
                </a:lnTo>
                <a:cubicBezTo>
                  <a:pt x="5939600" y="0"/>
                  <a:pt x="5953545" y="39947"/>
                  <a:pt x="5988214" y="108582"/>
                </a:cubicBezTo>
                <a:lnTo>
                  <a:pt x="6222675" y="662644"/>
                </a:lnTo>
                <a:lnTo>
                  <a:pt x="6176899" y="665995"/>
                </a:lnTo>
                <a:lnTo>
                  <a:pt x="178476" y="655814"/>
                </a:lnTo>
                <a:lnTo>
                  <a:pt x="0" y="655256"/>
                </a:lnTo>
                <a:cubicBezTo>
                  <a:pt x="70339" y="459217"/>
                  <a:pt x="129115" y="334766"/>
                  <a:pt x="204478" y="108582"/>
                </a:cubicBezTo>
                <a:cubicBezTo>
                  <a:pt x="226146" y="35613"/>
                  <a:pt x="253092" y="0"/>
                  <a:pt x="313060" y="0"/>
                </a:cubicBezTo>
                <a:close/>
              </a:path>
            </a:pathLst>
          </a:custGeom>
          <a:gradFill>
            <a:gsLst>
              <a:gs pos="0">
                <a:srgbClr val="FFD966"/>
              </a:gs>
              <a:gs pos="36000">
                <a:srgbClr val="FF0000"/>
              </a:gs>
              <a:gs pos="92000">
                <a:srgbClr val="833C0B"/>
              </a:gs>
              <a:gs pos="100000">
                <a:srgbClr val="833C0B"/>
              </a:gs>
            </a:gsLst>
            <a:lin ang="81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70"/>
          <p:cNvSpPr txBox="1"/>
          <p:nvPr/>
        </p:nvSpPr>
        <p:spPr>
          <a:xfrm>
            <a:off x="4062697" y="9294"/>
            <a:ext cx="4610558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Pronóstico de la Amenaza por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s-MX" sz="1800" b="1" i="0" u="none" strike="noStrike" cap="none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Incendios de la Cobertura Vegetal</a:t>
            </a:r>
            <a:endParaRPr sz="1800" b="1" i="0" u="none" strike="noStrike" cap="none">
              <a:solidFill>
                <a:schemeClr val="lt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pic>
        <p:nvPicPr>
          <p:cNvPr id="88" name="Google Shape;88;p7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17487" y="73683"/>
            <a:ext cx="369931" cy="503811"/>
          </a:xfrm>
          <a:prstGeom prst="rect">
            <a:avLst/>
          </a:prstGeom>
          <a:noFill/>
          <a:ln>
            <a:noFill/>
          </a:ln>
        </p:spPr>
      </p:pic>
      <p:sp>
        <p:nvSpPr>
          <p:cNvPr id="89" name="Google Shape;89;p70"/>
          <p:cNvSpPr txBox="1">
            <a:spLocks noGrp="1"/>
          </p:cNvSpPr>
          <p:nvPr>
            <p:ph type="body" idx="3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  <a:defRPr sz="1600" b="1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s-MX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file:///L:\Mi%20unidad\OSPA\01.%20Tematicas\04.%20Incendios\01.%20Productos\seguimiento\salidas\Incendios.jpg" TargetMode="Externa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file:///L:\Mi%20unidad\OSPA\01.%20Tematicas\04.%20Incendios\01.%20Productos\postmodelo_icv\temporales\yellow_icv.jpg" TargetMode="External"/><Relationship Id="rId3" Type="http://schemas.openxmlformats.org/officeDocument/2006/relationships/image" Target="../media/image11.jpeg"/><Relationship Id="rId7" Type="http://schemas.openxmlformats.org/officeDocument/2006/relationships/image" Target="../media/image13.jpeg"/><Relationship Id="rId12" Type="http://schemas.openxmlformats.org/officeDocument/2006/relationships/image" Target="file:///L:\Mi%20unidad\OSPA\01.%20Tematicas\04.%20Incendios\01.%20Productos\postmodelo_icv\temporales\red_icv.jp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file:///L:\Mi%20unidad\OSPA\01.%20Tematicas\04.%20Incendios\01.%20Productos\postmodelo_icv\temporales\torta_regiones_icv.jpg" TargetMode="External"/><Relationship Id="rId11" Type="http://schemas.openxmlformats.org/officeDocument/2006/relationships/image" Target="../media/image15.jpeg"/><Relationship Id="rId5" Type="http://schemas.openxmlformats.org/officeDocument/2006/relationships/image" Target="../media/image12.jpeg"/><Relationship Id="rId10" Type="http://schemas.openxmlformats.org/officeDocument/2006/relationships/image" Target="file:///L:\Mi%20unidad\OSPA\01.%20Tematicas\04.%20Incendios\01.%20Productos\postmodelo_icv\temporales\orange_icv.jpg" TargetMode="External"/><Relationship Id="rId4" Type="http://schemas.openxmlformats.org/officeDocument/2006/relationships/image" Target="file:///L:\Mi%20unidad\OSPA\01.%20Tematicas\04.%20Incendios\01.%20Productos\postmodelo_icv\temporales\icolombia.jpg" TargetMode="External"/><Relationship Id="rId9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caribe.jp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file:///L:\Mi%20unidad\OSPA\01.%20Tematicas\04.%20Incendios\01.%20Productos\postmodelo_icv\temporales\iandina.jpg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file:///L:\Mi%20unidad\OSPA\01.%20Tematicas\04.%20Incendios\01.%20Productos\postmodelo_icv\temporales\ipacifico.jpg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2.jpe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orinoquia.jpg" TargetMode="Externa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25.jpeg"/><Relationship Id="rId7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23.png"/><Relationship Id="rId4" Type="http://schemas.openxmlformats.org/officeDocument/2006/relationships/image" Target="file:///L:\Mi%20unidad\OSPA\01.%20Tematicas\04.%20Incendios\01.%20Productos\postmodelo_icv\temporales\iamazonia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0"/>
          <p:cNvSpPr/>
          <p:nvPr/>
        </p:nvSpPr>
        <p:spPr>
          <a:xfrm>
            <a:off x="814135" y="1982944"/>
            <a:ext cx="2775284" cy="544371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0"/>
          <p:cNvSpPr txBox="1"/>
          <p:nvPr/>
        </p:nvSpPr>
        <p:spPr>
          <a:xfrm>
            <a:off x="990598" y="1486580"/>
            <a:ext cx="2422357" cy="4001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lang="es-MX" sz="20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Boletín No.</a:t>
            </a:r>
            <a:endParaRPr sz="20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96" name="Google Shape;96;p10"/>
          <p:cNvSpPr txBox="1"/>
          <p:nvPr/>
        </p:nvSpPr>
        <p:spPr>
          <a:xfrm>
            <a:off x="990596" y="2024296"/>
            <a:ext cx="2422357" cy="4616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chemeClr val="lt1"/>
                </a:solidFill>
                <a:latin typeface="Verdana"/>
                <a:ea typeface="Verdana"/>
                <a:cs typeface="Verdana"/>
                <a:sym typeface="Verdana"/>
              </a:rPr>
              <a:t>085</a:t>
            </a:r>
          </a:p>
        </p:txBody>
      </p:sp>
      <p:sp>
        <p:nvSpPr>
          <p:cNvPr id="97" name="Google Shape;97;p10"/>
          <p:cNvSpPr/>
          <p:nvPr/>
        </p:nvSpPr>
        <p:spPr>
          <a:xfrm>
            <a:off x="4556962" y="1416848"/>
            <a:ext cx="1216025" cy="523875"/>
          </a:xfrm>
          <a:prstGeom prst="rect">
            <a:avLst/>
          </a:prstGeom>
          <a:blipFill rotWithShape="1">
            <a:blip r:embed="rId3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0"/>
          <p:cNvSpPr/>
          <p:nvPr/>
        </p:nvSpPr>
        <p:spPr>
          <a:xfrm>
            <a:off x="5995236" y="1313661"/>
            <a:ext cx="0" cy="746125"/>
          </a:xfrm>
          <a:custGeom>
            <a:avLst/>
            <a:gdLst/>
            <a:ahLst/>
            <a:cxnLst/>
            <a:rect l="l" t="t" r="r" b="b"/>
            <a:pathLst>
              <a:path w="120000" h="746760" extrusionOk="0">
                <a:moveTo>
                  <a:pt x="0" y="0"/>
                </a:moveTo>
                <a:lnTo>
                  <a:pt x="0" y="746628"/>
                </a:lnTo>
              </a:path>
            </a:pathLst>
          </a:custGeom>
          <a:noFill/>
          <a:ln w="28950" cap="flat" cmpd="sng">
            <a:solidFill>
              <a:srgbClr val="D8053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9" name="Google Shape;99;p10"/>
          <p:cNvSpPr txBox="1"/>
          <p:nvPr/>
        </p:nvSpPr>
        <p:spPr>
          <a:xfrm>
            <a:off x="6171701" y="1313660"/>
            <a:ext cx="5491913" cy="8309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 dirty="0">
                <a:solidFill>
                  <a:srgbClr val="E1233F"/>
                </a:solidFill>
                <a:latin typeface="Verdana"/>
                <a:ea typeface="Verdana"/>
                <a:cs typeface="Verdana"/>
                <a:sym typeface="Verdana"/>
              </a:rPr>
              <a:t>PARA TOMAR ACCIÓN </a:t>
            </a:r>
            <a:r>
              <a:rPr lang="es-MX" sz="800" b="0" i="0" u="none" strike="noStrike" cap="none" dirty="0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Advierte a los sistemas de prevención y atención de desastres sobre la amenaza que puede  ocasionar  un  fenómeno  con  efectos  adversos  sobre  la  población,  el  cual  requiere  la  atención inmediata por parte de la población y de los cuerpos de atención y socorro. Se emite una alerta sólo cuando la  identificación  de  un  evento  extraordinario  indique  la  probabilidad  de  amenaza  inminente  y  cuando  la gravedad del fenómeno implique la movilización de personas y equipos, interrumpiendo el normal desarrollo de sus actividades cotidianas.</a:t>
            </a:r>
            <a:endParaRPr sz="800" b="0" i="0" u="none" strike="noStrike" cap="none" dirty="0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0" name="Google Shape;100;p10"/>
          <p:cNvSpPr/>
          <p:nvPr/>
        </p:nvSpPr>
        <p:spPr>
          <a:xfrm>
            <a:off x="4556962" y="2202816"/>
            <a:ext cx="1216025" cy="509587"/>
          </a:xfrm>
          <a:prstGeom prst="rect">
            <a:avLst/>
          </a:pr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0"/>
          <p:cNvSpPr/>
          <p:nvPr/>
        </p:nvSpPr>
        <p:spPr>
          <a:xfrm flipH="1">
            <a:off x="5949518" y="2231284"/>
            <a:ext cx="45719" cy="481119"/>
          </a:xfrm>
          <a:custGeom>
            <a:avLst/>
            <a:gdLst/>
            <a:ahLst/>
            <a:cxnLst/>
            <a:rect l="l" t="t" r="r" b="b"/>
            <a:pathLst>
              <a:path w="120000" h="346710" extrusionOk="0">
                <a:moveTo>
                  <a:pt x="0" y="0"/>
                </a:moveTo>
                <a:lnTo>
                  <a:pt x="0" y="346328"/>
                </a:lnTo>
              </a:path>
            </a:pathLst>
          </a:custGeom>
          <a:noFill/>
          <a:ln w="28950" cap="flat" cmpd="sng">
            <a:solidFill>
              <a:srgbClr val="FC61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2" name="Google Shape;102;p10"/>
          <p:cNvSpPr txBox="1"/>
          <p:nvPr/>
        </p:nvSpPr>
        <p:spPr>
          <a:xfrm>
            <a:off x="6171701" y="2164341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793F"/>
                </a:solidFill>
                <a:latin typeface="Verdana"/>
                <a:ea typeface="Verdana"/>
                <a:cs typeface="Verdana"/>
                <a:sym typeface="Verdana"/>
              </a:rPr>
              <a:t>PARA PREPARARSE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Indica la presencia de un fenómeno. No implica amenaza inmediata y como tanto es catalogado como un mensaje para informarse y prepararse. El aviso implica vigilancia continua ya que las condiciones son propicias para el desarrollo de un fenómeno, sin que se requiera permanecer alerta.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3" name="Google Shape;103;p10"/>
          <p:cNvSpPr/>
          <p:nvPr/>
        </p:nvSpPr>
        <p:spPr>
          <a:xfrm>
            <a:off x="4541801" y="2882023"/>
            <a:ext cx="1216025" cy="504825"/>
          </a:xfrm>
          <a:prstGeom prst="rect">
            <a:avLst/>
          </a:pr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0"/>
          <p:cNvSpPr/>
          <p:nvPr/>
        </p:nvSpPr>
        <p:spPr>
          <a:xfrm>
            <a:off x="5980075" y="2893136"/>
            <a:ext cx="0" cy="473075"/>
          </a:xfrm>
          <a:custGeom>
            <a:avLst/>
            <a:gdLst/>
            <a:ahLst/>
            <a:cxnLst/>
            <a:rect l="l" t="t" r="r" b="b"/>
            <a:pathLst>
              <a:path w="120000" h="473075" extrusionOk="0">
                <a:moveTo>
                  <a:pt x="0" y="0"/>
                </a:moveTo>
                <a:lnTo>
                  <a:pt x="0" y="472738"/>
                </a:lnTo>
              </a:path>
            </a:pathLst>
          </a:custGeom>
          <a:noFill/>
          <a:ln w="28950" cap="flat" cmpd="sng">
            <a:solidFill>
              <a:srgbClr val="FEAF3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0"/>
          <p:cNvSpPr txBox="1"/>
          <p:nvPr/>
        </p:nvSpPr>
        <p:spPr>
          <a:xfrm>
            <a:off x="6171701" y="2842308"/>
            <a:ext cx="5491913" cy="584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FEBB3F"/>
                </a:solidFill>
                <a:latin typeface="Verdana"/>
                <a:ea typeface="Verdana"/>
                <a:cs typeface="Verdana"/>
                <a:sym typeface="Verdana"/>
              </a:rPr>
              <a:t>PARA  INFORMARSE 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Es  un  mensaje  oficial  por  el  cual  se  difunde  información.  Por  lo  regular  se  refiere  a eventos observados, registrados o registrados y puede contener algunos elementos de pronóstico a manera de orientación. Por sus características pretéritas y futuras difiere del aviso y de la alerta, y por lo general no está encaminado a alertar sino a informar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06" name="Google Shape;106;p10"/>
          <p:cNvSpPr/>
          <p:nvPr/>
        </p:nvSpPr>
        <p:spPr>
          <a:xfrm>
            <a:off x="5980075" y="3515958"/>
            <a:ext cx="0" cy="279400"/>
          </a:xfrm>
          <a:custGeom>
            <a:avLst/>
            <a:gdLst/>
            <a:ahLst/>
            <a:cxnLst/>
            <a:rect l="l" t="t" r="r" b="b"/>
            <a:pathLst>
              <a:path w="120000" h="280035" extrusionOk="0">
                <a:moveTo>
                  <a:pt x="0" y="0"/>
                </a:moveTo>
                <a:lnTo>
                  <a:pt x="0" y="279797"/>
                </a:lnTo>
              </a:path>
            </a:pathLst>
          </a:custGeom>
          <a:noFill/>
          <a:ln w="28950" cap="flat" cmpd="sng">
            <a:solidFill>
              <a:srgbClr val="98ECF5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10"/>
          <p:cNvSpPr txBox="1"/>
          <p:nvPr/>
        </p:nvSpPr>
        <p:spPr>
          <a:xfrm>
            <a:off x="6171701" y="3472503"/>
            <a:ext cx="5491913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270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es-MX" sz="800" b="1" i="0" u="none" strike="noStrike" cap="none">
                <a:solidFill>
                  <a:srgbClr val="92D050"/>
                </a:solidFill>
                <a:latin typeface="Verdana"/>
                <a:ea typeface="Verdana"/>
                <a:cs typeface="Verdana"/>
                <a:sym typeface="Verdana"/>
              </a:rPr>
              <a:t>CONDICIONES NORMALES </a:t>
            </a:r>
            <a:r>
              <a:rPr lang="es-MX" sz="800" b="0" i="0" u="none" strike="noStrike" cap="none">
                <a:solidFill>
                  <a:srgbClr val="171616"/>
                </a:solidFill>
                <a:latin typeface="Verdana"/>
                <a:ea typeface="Verdana"/>
                <a:cs typeface="Verdana"/>
                <a:sym typeface="Verdana"/>
              </a:rPr>
              <a:t>La información que se suministra se encuentra dentro de los rangos normales.</a:t>
            </a:r>
            <a:endParaRPr sz="800" b="0" i="0" u="none" strike="noStrike" cap="none">
              <a:solidFill>
                <a:srgbClr val="0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cxnSp>
        <p:nvCxnSpPr>
          <p:cNvPr id="108" name="Google Shape;108;p10"/>
          <p:cNvCxnSpPr/>
          <p:nvPr/>
        </p:nvCxnSpPr>
        <p:spPr>
          <a:xfrm>
            <a:off x="4283815" y="1132114"/>
            <a:ext cx="0" cy="2854531"/>
          </a:xfrm>
          <a:prstGeom prst="straightConnector1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</p:cxnSp>
      <p:sp>
        <p:nvSpPr>
          <p:cNvPr id="109" name="Google Shape;109;p10"/>
          <p:cNvSpPr txBox="1"/>
          <p:nvPr/>
        </p:nvSpPr>
        <p:spPr>
          <a:xfrm>
            <a:off x="371777" y="2939305"/>
            <a:ext cx="3765369" cy="89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Actualización: </a:t>
            </a:r>
            <a:fld id="{59A354A9-EBAA-446E-90EE-DBF5671B94B7}" type="datetime4">
              <a:rPr lang="es-MX" sz="1100" b="1" i="0" u="none" strike="noStrike" cap="none" smtClean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25 de marzo de 2024</a:t>
            </a:fld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1270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50"/>
              <a:buFont typeface="Arial"/>
              <a:buNone/>
            </a:pP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Alertas vigentes hasta:  </a:t>
            </a:r>
            <a:r>
              <a:rPr lang="es-MX" sz="1100" b="1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26</a:t>
            </a:r>
            <a:r>
              <a:rPr lang="es-MX" sz="1100" b="1" i="0" u="none" strike="noStrike" cap="none" dirty="0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rPr>
              <a:t> de marzo de 2024 – 12:00 HLC.</a:t>
            </a:r>
            <a:endParaRPr sz="11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10" descr="Recurso 39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535861" y="3520213"/>
            <a:ext cx="1237126" cy="3470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6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DEFINICIONES Y RECOMENDACIONES</a:t>
            </a:r>
            <a:endParaRPr/>
          </a:p>
        </p:txBody>
      </p:sp>
      <p:graphicFrame>
        <p:nvGraphicFramePr>
          <p:cNvPr id="224" name="Google Shape;224;p6"/>
          <p:cNvGraphicFramePr/>
          <p:nvPr/>
        </p:nvGraphicFramePr>
        <p:xfrm>
          <a:off x="4758476" y="1497013"/>
          <a:ext cx="6465900" cy="4858445"/>
        </p:xfrm>
        <a:graphic>
          <a:graphicData uri="http://schemas.openxmlformats.org/drawingml/2006/table">
            <a:tbl>
              <a:tblPr firstRow="1" bandRow="1">
                <a:noFill/>
                <a:tableStyleId>{F00C0F73-EEEA-4E89-A611-1E2FAB54C115}</a:tableStyleId>
              </a:tblPr>
              <a:tblGrid>
                <a:gridCol w="32329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329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78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DEFINICIONES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900"/>
                        <a:buFont typeface="Arial Narrow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RECOMENDACIONES</a:t>
                      </a:r>
                      <a:endParaRPr sz="1400" u="none" strike="noStrike" cap="none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06825"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Amenaza: Peligro latente de que un evento físico de origen natural, o causado, o inducido por la acción humana de manera accidental, se presente con una severidad suficiente para causar pérdida de vidas, lesiones u otros impactos en la salud, así como también daños y pérdidas en los bienes, la infraestructura, los medios de sustento, la prestación de servicios y los recursos ambientales (Ley 1523 de 2012).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Conato (Incendio): Fuego de origen natural o antrópico que afecta o destruye una extensión inferior a 5.000 m2, de cualquier tipo de cobertura vegetal, ya sea en zona urbana o rural.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de la cobertura vegetal: Fuego sobre la cobertura vegetal de origen natural o antrópico que se propaga sin control, que causa perturbaciones ecológicas afectando o destruyendo una extensión superior a 5.000 m2, ya sea en zona urbana o rural, que responde al tipo de vegetación, cantidad de combustible, oxígeno, condiciones meteorológicas, topografía, actividades humanas, entre otras.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Incendio forestal: Un incendio forestal es un “fuego que, cualquiera sea su origen, se propaga sin control en terrenos rurales a través de vegetación leñosa, arbustiva o herbácea, ya sea viva o muerta”. Es decir, no solo se queman los árboles, sino que se destruye todo un ecosistema de especies vegetales silvestres y también animales que habitan en estos terrenos. (</a:t>
                      </a:r>
                      <a:r>
                        <a:rPr lang="es-MX" sz="900" u="none" strike="noStrike" cap="none" dirty="0" err="1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Conaf</a:t>
                      </a:r>
                      <a:r>
                        <a:rPr lang="es-MX" sz="900" u="none" strike="noStrike" cap="none" dirty="0"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, 2019)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la comunidad en general, a los turistas y caminantes apagar debidamente las fogatas y no dejar residuos tipo vidrio que sirvan como elementos concentradores de la radiación solar e igualmente  reportar a las autoridades en caso de ocurrencia de incendios.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consejos departamentales y municipales, las autoridades ambientales regionales y locales, mantener activos los  planes de prevención y atención de incendios con el fin de  evitar la ocurrencia y propagación de los mismos especialmente en áreas de reserva forestal y del Sistema Nacional de Parques  Nacionales Naturales.</a:t>
                      </a:r>
                      <a:endParaRPr sz="900" u="none" strike="noStrike" cap="none" dirty="0"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900" b="0" u="none" strike="noStrike" cap="none" dirty="0">
                          <a:solidFill>
                            <a:schemeClr val="dk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 los sistemas regionales y locales de bomberos  disponer de los elementos necesarios para la atención oportuna de eventos de incendio de la cobertura vegetal</a:t>
                      </a:r>
                      <a:endParaRPr sz="900" b="0" u="none" strike="noStrike" cap="none" dirty="0">
                        <a:solidFill>
                          <a:schemeClr val="dk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91450" marR="91450" marT="45725" marB="45725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pic>
        <p:nvPicPr>
          <p:cNvPr id="225" name="Google Shape;225;p6" descr="fire-PG9XATW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04875" y="1497013"/>
            <a:ext cx="3403600" cy="4502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7"/>
          <p:cNvSpPr/>
          <p:nvPr/>
        </p:nvSpPr>
        <p:spPr>
          <a:xfrm>
            <a:off x="8418444" y="1243645"/>
            <a:ext cx="2594113" cy="3487381"/>
          </a:xfrm>
          <a:prstGeom prst="roundRect">
            <a:avLst>
              <a:gd name="adj" fmla="val 6103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7"/>
          <p:cNvSpPr txBox="1"/>
          <p:nvPr/>
        </p:nvSpPr>
        <p:spPr>
          <a:xfrm>
            <a:off x="926614" y="1468000"/>
            <a:ext cx="6845786" cy="24929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Ghisliane Echeverry Prieto | Directora General</a:t>
            </a: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Ingrid Tatiana Sierra Giraldo| Jefe 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endParaRPr sz="1200" b="1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Elaboró: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endParaRPr lang="es-MX" sz="12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Carolina Valencia Monroy 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(Incendios de la Cobertura Vegetal).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OFICINA DEL SERVICIO DE PRONÓSTICO Y ALERTAS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http://www.ideam.gov.co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1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Correos electrónicos</a:t>
            </a: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 servicio@ideam.gov.co, alertas@ideam.gov.co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Calle 25D N° 96B - 70, piso 3. Bogotá, D.C. 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 Narrow"/>
              <a:buNone/>
            </a:pPr>
            <a:r>
              <a:rPr lang="es-MX" sz="12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Teléfono: 3075625 ext. 1334 -1336.</a:t>
            </a:r>
            <a:endParaRPr sz="12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32" name="Google Shape;232;p7"/>
          <p:cNvSpPr/>
          <p:nvPr/>
        </p:nvSpPr>
        <p:spPr>
          <a:xfrm>
            <a:off x="8658570" y="1349741"/>
            <a:ext cx="2096378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Calibri"/>
              <a:buNone/>
            </a:pPr>
            <a:r>
              <a:rPr lang="es-MX" sz="14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VISITA NUESTRAS REDES SOCIALES</a:t>
            </a:r>
            <a:endParaRPr sz="1100" b="1" i="0" u="none" strike="noStrike" cap="none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grpSp>
        <p:nvGrpSpPr>
          <p:cNvPr id="233" name="Google Shape;233;p7"/>
          <p:cNvGrpSpPr/>
          <p:nvPr/>
        </p:nvGrpSpPr>
        <p:grpSpPr>
          <a:xfrm>
            <a:off x="8760760" y="2132261"/>
            <a:ext cx="2092771" cy="2404039"/>
            <a:chOff x="8855817" y="2561633"/>
            <a:chExt cx="1843914" cy="2118168"/>
          </a:xfrm>
        </p:grpSpPr>
        <p:pic>
          <p:nvPicPr>
            <p:cNvPr id="234" name="Google Shape;234;p7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855817" y="4349526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5" name="Google Shape;235;p7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8855817" y="3746544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6" name="Google Shape;236;p7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8855817" y="3177616"/>
              <a:ext cx="330275" cy="3175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37" name="Google Shape;237;p7"/>
            <p:cNvPicPr preferRelativeResize="0"/>
            <p:nvPr/>
          </p:nvPicPr>
          <p:blipFill rotWithShape="1">
            <a:blip r:embed="rId6">
              <a:alphaModFix/>
            </a:blip>
            <a:srcRect/>
            <a:stretch/>
          </p:blipFill>
          <p:spPr>
            <a:xfrm>
              <a:off x="8855817" y="2561633"/>
              <a:ext cx="330275" cy="33027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38" name="Google Shape;238;p7"/>
            <p:cNvSpPr txBox="1"/>
            <p:nvPr/>
          </p:nvSpPr>
          <p:spPr>
            <a:xfrm flipH="1">
              <a:off x="9274870" y="2591831"/>
              <a:ext cx="1275447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InstitutoIDEAM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39" name="Google Shape;239;p7"/>
            <p:cNvSpPr txBox="1"/>
            <p:nvPr/>
          </p:nvSpPr>
          <p:spPr>
            <a:xfrm flipH="1">
              <a:off x="9274870" y="3211968"/>
              <a:ext cx="1424861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@IDEAMColombia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0" name="Google Shape;240;p7"/>
            <p:cNvSpPr txBox="1"/>
            <p:nvPr/>
          </p:nvSpPr>
          <p:spPr>
            <a:xfrm flipH="1">
              <a:off x="9274870" y="3780896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IdeamColombia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  <p:sp>
          <p:nvSpPr>
            <p:cNvPr id="241" name="Google Shape;241;p7"/>
            <p:cNvSpPr txBox="1"/>
            <p:nvPr/>
          </p:nvSpPr>
          <p:spPr>
            <a:xfrm flipH="1">
              <a:off x="9274870" y="4390230"/>
              <a:ext cx="1292210" cy="22924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Calibri"/>
                <a:buNone/>
              </a:pPr>
              <a:r>
                <a:rPr lang="es-MX" sz="1200" b="0" i="0" u="none" strike="noStrike" cap="none">
                  <a:solidFill>
                    <a:srgbClr val="7F7F7F"/>
                  </a:solidFill>
                  <a:latin typeface="Verdana"/>
                  <a:ea typeface="Verdana"/>
                  <a:cs typeface="Verdana"/>
                  <a:sym typeface="Verdana"/>
                </a:rPr>
                <a:t>Ideam.Instituto</a:t>
              </a:r>
              <a:endParaRPr sz="1200" b="0" i="0" u="none" strike="noStrike" cap="none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endParaRPr>
            </a:p>
          </p:txBody>
        </p:sp>
      </p:grpSp>
      <p:sp>
        <p:nvSpPr>
          <p:cNvPr id="242" name="Google Shape;242;p7"/>
          <p:cNvSpPr/>
          <p:nvPr/>
        </p:nvSpPr>
        <p:spPr>
          <a:xfrm>
            <a:off x="0" y="-125343"/>
            <a:ext cx="12192000" cy="7078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000"/>
              <a:buFont typeface="Arial"/>
              <a:buNone/>
            </a:pPr>
            <a:r>
              <a:rPr lang="es-MX" sz="10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histórico &lt;- rbind(histórico, evaluación) </a:t>
            </a:r>
            <a:endParaRPr sz="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br>
              <a:rPr lang="es-MX"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6"/>
          <p:cNvSpPr txBox="1"/>
          <p:nvPr/>
        </p:nvSpPr>
        <p:spPr>
          <a:xfrm>
            <a:off x="694854" y="1420502"/>
            <a:ext cx="6895471" cy="53552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Debido a la precipitación y temperatura máxima que se han dado en los últimos días, se presentan condiciones de</a:t>
            </a:r>
            <a:r>
              <a:rPr lang="es-MX" sz="1800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: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FF0000"/>
                </a:solidFill>
                <a:latin typeface="Verdana"/>
                <a:ea typeface="Verdana"/>
                <a:cs typeface="Verdana"/>
                <a:sym typeface="Verdana"/>
              </a:rPr>
              <a:t>Alerta Roja: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</a:t>
            </a:r>
            <a:r>
              <a:rPr lang="es-ES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Antioquia, Arauca, Archipiélago De San Andrés, Providencia Y Santa Catalina, Bolívar, Cundinamarca, La Guajira, Magdalena, Tolima, Vichada, Norte De Santander, Valle Del Cauca, Boyacá.</a:t>
            </a: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2">
                    <a:lumMod val="75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Naranja: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los departamentos de Cundinamarca, Antioquia, Arauca, Bolívar, Boyacá, Casanare, Huila, La Guajira, Magdalena, Norte De Santander, Santander, Tolima, Valle Del Cauca, Vichada.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lang="es-MX" sz="1800" b="0" i="0" u="none" strike="noStrike" cap="none" dirty="0">
              <a:solidFill>
                <a:srgbClr val="7F7F7F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dirty="0">
                <a:solidFill>
                  <a:schemeClr val="accent4">
                    <a:lumMod val="60000"/>
                    <a:lumOff val="40000"/>
                  </a:schemeClr>
                </a:solidFill>
                <a:latin typeface="Verdana"/>
                <a:ea typeface="Verdana"/>
                <a:cs typeface="Verdana"/>
                <a:sym typeface="Verdana"/>
              </a:rPr>
              <a:t>Alerta Amarilla: </a:t>
            </a: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en algunos municipios de las regiones Caribe, Andina, Pacífica y Orinoquía.</a:t>
            </a:r>
          </a:p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s-MX" sz="1800" b="0" i="0" u="none" strike="noStrike" cap="none" dirty="0">
                <a:solidFill>
                  <a:srgbClr val="7F7F7F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</a:p>
        </p:txBody>
      </p:sp>
      <p:sp>
        <p:nvSpPr>
          <p:cNvPr id="116" name="Google Shape;116;p16"/>
          <p:cNvSpPr txBox="1"/>
          <p:nvPr/>
        </p:nvSpPr>
        <p:spPr>
          <a:xfrm>
            <a:off x="3375609" y="1084183"/>
            <a:ext cx="19485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8441F"/>
              </a:buClr>
              <a:buSzPts val="2400"/>
              <a:buFont typeface="Arial"/>
              <a:buNone/>
            </a:pPr>
            <a:r>
              <a:rPr lang="es-MX" sz="2400" b="1" i="0" u="none" strike="noStrike" cap="none" dirty="0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RESUMEN</a:t>
            </a:r>
            <a:endParaRPr sz="1400" b="1" i="0" u="none" strike="noStrike" cap="none" dirty="0">
              <a:solidFill>
                <a:srgbClr val="C00000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7" name="Google Shape;117;p16"/>
          <p:cNvSpPr/>
          <p:nvPr/>
        </p:nvSpPr>
        <p:spPr>
          <a:xfrm>
            <a:off x="7842142" y="1084183"/>
            <a:ext cx="3828082" cy="5440605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8090116" y="1177875"/>
            <a:ext cx="3328298" cy="4308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sz="1100" b="1" i="0" u="none" strike="noStrike" cap="none">
                <a:solidFill>
                  <a:srgbClr val="C00000"/>
                </a:solidFill>
                <a:latin typeface="Verdana"/>
                <a:ea typeface="Verdana"/>
                <a:cs typeface="Verdana"/>
                <a:sym typeface="Verdana"/>
              </a:rPr>
              <a:t>Mapa de Pronóstico de la Amenaza por </a:t>
            </a:r>
            <a:r>
              <a:rPr lang="es-MX" sz="1100" b="1" i="0" u="none" strike="noStrike" cap="none">
                <a:solidFill>
                  <a:srgbClr val="C00000"/>
                </a:solidFill>
                <a:latin typeface="Arial Black"/>
                <a:ea typeface="Arial Black"/>
                <a:cs typeface="Arial Black"/>
                <a:sym typeface="Arial Black"/>
              </a:rPr>
              <a:t>Incendios de la Cobertura Vegetal</a:t>
            </a:r>
            <a:endParaRPr sz="1100" b="1" i="0" u="none" strike="noStrike" cap="none">
              <a:solidFill>
                <a:srgbClr val="C00000"/>
              </a:solidFill>
              <a:latin typeface="Arial Black"/>
              <a:ea typeface="Arial Black"/>
              <a:cs typeface="Arial Black"/>
              <a:sym typeface="Arial Black"/>
            </a:endParaRPr>
          </a:p>
        </p:txBody>
      </p:sp>
      <p:pic>
        <p:nvPicPr>
          <p:cNvPr id="119" name="Google Shape;119;p16"/>
          <p:cNvPicPr preferRelativeResize="0"/>
          <p:nvPr/>
        </p:nvPicPr>
        <p:blipFill>
          <a:blip r:embed="rId3"/>
          <a:srcRect/>
          <a:stretch/>
        </p:blipFill>
        <p:spPr>
          <a:xfrm>
            <a:off x="8149156" y="1608765"/>
            <a:ext cx="3269251" cy="4623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16"/>
          <p:cNvSpPr/>
          <p:nvPr/>
        </p:nvSpPr>
        <p:spPr>
          <a:xfrm>
            <a:off x="996120" y="918041"/>
            <a:ext cx="10199759" cy="5174850"/>
          </a:xfrm>
          <a:prstGeom prst="roundRect">
            <a:avLst>
              <a:gd name="adj" fmla="val 6141"/>
            </a:avLst>
          </a:prstGeom>
          <a:solidFill>
            <a:srgbClr val="F2F2F2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16"/>
          <p:cNvSpPr txBox="1"/>
          <p:nvPr/>
        </p:nvSpPr>
        <p:spPr>
          <a:xfrm>
            <a:off x="1142570" y="910691"/>
            <a:ext cx="9906855" cy="5231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/>
                <a:sym typeface="Verdana"/>
              </a:rPr>
              <a:t>Gráfica de seguimiento de alertas por pronóstico de la amenaza de </a:t>
            </a:r>
            <a:r>
              <a:rPr lang="es-MX" b="1" i="0" u="none" strike="noStrike" cap="none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incendios de la cobertura vegetal para Colombia durante los ú</a:t>
            </a:r>
            <a:r>
              <a:rPr lang="es-MX" b="1" dirty="0">
                <a:solidFill>
                  <a:srgbClr val="C00000"/>
                </a:solidFill>
                <a:latin typeface="Verdana" panose="020B0604030504040204" pitchFamily="34" charset="0"/>
                <a:ea typeface="Verdana" panose="020B0604030504040204" pitchFamily="34" charset="0"/>
                <a:cs typeface="Arial Black"/>
                <a:sym typeface="Arial Black"/>
              </a:rPr>
              <a:t>ltimos 30 días</a:t>
            </a:r>
            <a:endParaRPr b="1" i="0" u="none" strike="noStrike" cap="none" dirty="0">
              <a:solidFill>
                <a:srgbClr val="C00000"/>
              </a:solidFill>
              <a:latin typeface="Verdana" panose="020B0604030504040204" pitchFamily="34" charset="0"/>
              <a:ea typeface="Verdana" panose="020B0604030504040204" pitchFamily="34" charset="0"/>
              <a:cs typeface="Arial Black"/>
              <a:sym typeface="Arial Black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6173D8E2-1980-3E16-89B0-CAD8B921A3F8}"/>
              </a:ext>
            </a:extLst>
          </p:cNvPr>
          <p:cNvSpPr txBox="1"/>
          <p:nvPr/>
        </p:nvSpPr>
        <p:spPr>
          <a:xfrm>
            <a:off x="996119" y="6185142"/>
            <a:ext cx="10199759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900" dirty="0"/>
              <a:t>El eje horizontal presenta la fecha de evaluación de las alertas, el eje vertical izquierdo el </a:t>
            </a:r>
            <a:r>
              <a:rPr lang="es-ES" sz="900"/>
              <a:t>porcentaje de </a:t>
            </a:r>
            <a:r>
              <a:rPr lang="es-ES" sz="900" dirty="0"/>
              <a:t>municipios* en alerta y el eje vertical derecho el número total de éstos; categorizando las alertas en una barra apilada según su nivel de amenaza: alta (rojo), moderada (naranja) y baja (amarillo).</a:t>
            </a:r>
          </a:p>
          <a:p>
            <a:pPr algn="just"/>
            <a:r>
              <a:rPr lang="es-ES" sz="800" i="1" dirty="0"/>
              <a:t>* Municipios oficiales registrados por el DANE representado el 100% (1121 municipios) a la fecha.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816CD2D-3799-A8AB-DB5D-2FFDB369AD82}"/>
              </a:ext>
            </a:extLst>
          </p:cNvPr>
          <p:cNvPicPr>
            <a:picLocks noChangeAspect="1"/>
          </p:cNvPicPr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561275" y="1526122"/>
            <a:ext cx="9164699" cy="4413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5186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7"/>
          <p:cNvSpPr txBox="1">
            <a:spLocks noGrp="1"/>
          </p:cNvSpPr>
          <p:nvPr>
            <p:ph type="body" idx="2"/>
          </p:nvPr>
        </p:nvSpPr>
        <p:spPr>
          <a:xfrm>
            <a:off x="3569677" y="769938"/>
            <a:ext cx="5002823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SzPts val="1200"/>
            </a:pPr>
            <a:r>
              <a:rPr lang="es-MX" sz="1200" dirty="0"/>
              <a:t>Actualización | 25 de marzo de 2024 12:00 HLC</a:t>
            </a:r>
            <a:endParaRPr sz="1200" dirty="0"/>
          </a:p>
        </p:txBody>
      </p:sp>
      <p:pic>
        <p:nvPicPr>
          <p:cNvPr id="125" name="Google Shape;125;p17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229457" y="1025187"/>
            <a:ext cx="3960215" cy="560032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17"/>
          <p:cNvPicPr preferRelativeResize="0"/>
          <p:nvPr/>
        </p:nvPicPr>
        <p:blipFill>
          <a:blip r:embed="rId5" r:link="rId6"/>
          <a:srcRect/>
          <a:stretch>
            <a:fillRect/>
          </a:stretch>
        </p:blipFill>
        <p:spPr>
          <a:xfrm>
            <a:off x="4198629" y="2492709"/>
            <a:ext cx="2373078" cy="258314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128" name="Google Shape;128;p17"/>
          <p:cNvPicPr preferRelativeResize="0"/>
          <p:nvPr/>
        </p:nvPicPr>
        <p:blipFill>
          <a:blip r:embed="rId7" r:link="rId8"/>
          <a:srcRect/>
          <a:stretch>
            <a:fillRect/>
          </a:stretch>
        </p:blipFill>
        <p:spPr>
          <a:xfrm>
            <a:off x="10462313" y="1532326"/>
            <a:ext cx="1581149" cy="3793348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7"/>
          <p:cNvPicPr preferRelativeResize="0"/>
          <p:nvPr/>
        </p:nvPicPr>
        <p:blipFill>
          <a:blip r:embed="rId9" r:link="rId10"/>
          <a:srcRect/>
          <a:stretch>
            <a:fillRect/>
          </a:stretch>
        </p:blipFill>
        <p:spPr>
          <a:xfrm>
            <a:off x="8897525" y="1532326"/>
            <a:ext cx="1564788" cy="36100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17"/>
          <p:cNvPicPr preferRelativeResize="0"/>
          <p:nvPr/>
        </p:nvPicPr>
        <p:blipFill>
          <a:blip r:embed="rId11" r:link="rId12"/>
          <a:srcRect/>
          <a:stretch>
            <a:fillRect/>
          </a:stretch>
        </p:blipFill>
        <p:spPr>
          <a:xfrm>
            <a:off x="6741043" y="1532325"/>
            <a:ext cx="2095140" cy="3543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89822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5314678"/>
              </p:ext>
            </p:extLst>
          </p:nvPr>
        </p:nvGraphicFramePr>
        <p:xfrm>
          <a:off x="3551498" y="1407594"/>
          <a:ext cx="8164252" cy="399990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1444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19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ARCHIPIÉLAGO DE SAN ANDRÉS, PROVIDENCIA Y SANTA CATALINA : Providencia, San Andrés.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María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La Baja, San Jacinto.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Barrancas,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Dibulla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Distracción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Fonseca,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Hatonuevo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Riohacha, La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Jagua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 Del Pilar.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Aracataca, Ciénaga.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Mahates, San Juan Nepomuceno.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LA GUAJIRA : Albania, El Molino, Maicao, San Juan Del Cesar, Urumita, Villanueva.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Santa Marta.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ATLÁNTICO : Baranoa, Luruaco, Manatí, Piojó, Polonuevo, Repelón, Tubará.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BOLÍVAR : Arjona, El Carmen De Bolívar, El Guamo, Magangué, Pinillos, Santa Rosa Del Sur, Simití.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CESAR : El Copey.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CÓRDOBA : Ayapel, Cereté,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Chimá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Ciénaga De Oro, Montelíbano, Planeta Rica, San Bernardo Del Viento, Tierralta.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MAGDALENA :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Sitionuevo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Zona Bananera.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SUCRE : Colosó, Corozal, Sampués.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CARIBE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101734" y="1407594"/>
            <a:ext cx="3449764" cy="432696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924475" y="3343388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924475" y="2152144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24475" y="462863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oogle Shape;186;p59">
            <a:extLst>
              <a:ext uri="{FF2B5EF4-FFF2-40B4-BE49-F238E27FC236}">
                <a16:creationId xmlns:a16="http://schemas.microsoft.com/office/drawing/2014/main" id="{28987B36-5D2F-392A-7E5B-76AC3FD01A4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58501372"/>
              </p:ext>
            </p:extLst>
          </p:nvPr>
        </p:nvGraphicFramePr>
        <p:xfrm>
          <a:off x="4055492" y="1465961"/>
          <a:ext cx="7818002" cy="4499118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Fredonia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Anza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Venecia,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Bello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Tuta,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Aquitania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Jerusalén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Sopó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Los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Patios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Guamo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Melgar.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Barbosa.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Covarachía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Duitama, El Cocuy, Guacamayas, Güicán De La Sierra,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Panqueba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Ramiriquí, San Mateo, Tipacoque.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Cabrera, Fosca.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HUILA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Villavieja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San Cayetano.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Capitanejo, Onzaga.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Espinal, Saldaña.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ANTIOQUIA : Apartadó, Betulia, Concordia, Hispania, Pueblorrico, Salgar, Tarso, Támesis.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BOYACÁ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Boavita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Chiscas, Chita, Cubará, Jericó, La Uvita, Paya,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Sotaquirá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Tunja.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CUNDINAMARCA : Anapoima, Beltrán, Girardot,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Guataquí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Nariño, Nilo, Pulí, Tocaima.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NORTE DE SANTANDER :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Cácota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Mutiscua, Pamplona, Silos.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SANTANDER : Aratoca, Carcasí, Cerrito, Concepción, Curití, Enciso, Macaravita, Mogotes, Málaga, Palmar, San Miguel, Vetas.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TOLIMA : Carmen De </a:t>
                      </a:r>
                      <a:r>
                        <a:rPr lang="es-CO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Apicala</a:t>
                      </a: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Coello, Piedras, San Luis.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graphicFrame>
        <p:nvGraphicFramePr>
          <p:cNvPr id="154" name="Google Shape;154;p58"/>
          <p:cNvGraphicFramePr/>
          <p:nvPr/>
        </p:nvGraphicFramePr>
        <p:xfrm>
          <a:off x="12743750" y="672005"/>
          <a:ext cx="6426275" cy="230770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8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77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4050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u="none" strike="noStrike" cap="none">
                        <a:solidFill>
                          <a:srgbClr val="FFFFFF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endParaRPr sz="1000" u="none" strike="noStrike" cap="none" dirty="0">
                        <a:solidFill>
                          <a:schemeClr val="dk1"/>
                        </a:solidFill>
                        <a:highlight>
                          <a:srgbClr val="FFFFFF"/>
                        </a:highlight>
                      </a:endParaRPr>
                    </a:p>
                  </a:txBody>
                  <a:tcPr marL="137150" marR="137150" marT="137150" marB="137150" anchor="ctr">
                    <a:lnL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55" name="Google Shape;155;p58"/>
          <p:cNvSpPr txBox="1">
            <a:spLocks noGrp="1"/>
          </p:cNvSpPr>
          <p:nvPr>
            <p:ph type="body" idx="2"/>
          </p:nvPr>
        </p:nvSpPr>
        <p:spPr>
          <a:xfrm>
            <a:off x="3752249" y="645611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ANDINA</a:t>
            </a:r>
            <a:endParaRPr dirty="0"/>
          </a:p>
        </p:txBody>
      </p:sp>
      <p:pic>
        <p:nvPicPr>
          <p:cNvPr id="156" name="Google Shape;156;p58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397009" y="1465961"/>
            <a:ext cx="3449763" cy="4878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19655" y="3682674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Google Shape;137;p24" descr="Recurso 25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347528" y="2425914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Google Shape;158;p58">
            <a:extLst>
              <a:ext uri="{FF2B5EF4-FFF2-40B4-BE49-F238E27FC236}">
                <a16:creationId xmlns:a16="http://schemas.microsoft.com/office/drawing/2014/main" id="{BCA079E4-8A9B-C367-42CC-AA03BB12CF62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316446" y="5168692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6039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9DD6E3A2-8D14-1D8C-915D-227D7D10F56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2142650"/>
              </p:ext>
            </p:extLst>
          </p:nvPr>
        </p:nvGraphicFramePr>
        <p:xfrm>
          <a:off x="4055492" y="1465961"/>
          <a:ext cx="7818002" cy="419768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109592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220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28218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El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Dovio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Yumbo, Jamundí.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CO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Palmira.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9276640"/>
                  </a:ext>
                </a:extLst>
              </a:tr>
            </a:tbl>
          </a:graphicData>
        </a:graphic>
      </p:graphicFrame>
      <p:pic>
        <p:nvPicPr>
          <p:cNvPr id="6" name="Google Shape;157;p58">
            <a:extLst>
              <a:ext uri="{FF2B5EF4-FFF2-40B4-BE49-F238E27FC236}">
                <a16:creationId xmlns:a16="http://schemas.microsoft.com/office/drawing/2014/main" id="{A109C155-499C-D133-7A34-5FC03B0D173D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16446" y="3460792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37;p24" descr="Recurso 25.png">
            <a:extLst>
              <a:ext uri="{FF2B5EF4-FFF2-40B4-BE49-F238E27FC236}">
                <a16:creationId xmlns:a16="http://schemas.microsoft.com/office/drawing/2014/main" id="{09ED492B-775F-E4E0-CBDD-E3E9C008A51B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347528" y="2425914"/>
            <a:ext cx="458425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58;p58">
            <a:extLst>
              <a:ext uri="{FF2B5EF4-FFF2-40B4-BE49-F238E27FC236}">
                <a16:creationId xmlns:a16="http://schemas.microsoft.com/office/drawing/2014/main" id="{8C502FAF-B0EA-25FC-863A-B50C89A9166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78081" y="4804976"/>
            <a:ext cx="484369" cy="446694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Google Shape;186;p59"/>
          <p:cNvGraphicFramePr/>
          <p:nvPr>
            <p:extLst>
              <p:ext uri="{D42A27DB-BD31-4B8C-83A1-F6EECF244321}">
                <p14:modId xmlns:p14="http://schemas.microsoft.com/office/powerpoint/2010/main" val="1410041896"/>
              </p:ext>
            </p:extLst>
          </p:nvPr>
        </p:nvGraphicFramePr>
        <p:xfrm>
          <a:off x="13243723" y="2004339"/>
          <a:ext cx="6746475" cy="1544550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4675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17850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CHOCÓ : El Carmen De Atrato.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VALLE DEL CAUCA : Caicedonia, La Unión, La Victoria, Palmira, Roldanillo, Sevilla, Zarzal.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87" name="Google Shape;187;p59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 dirty="0"/>
              <a:t>REGIÓN PACÍFICO</a:t>
            </a:r>
            <a:endParaRPr dirty="0"/>
          </a:p>
        </p:txBody>
      </p:sp>
      <p:pic>
        <p:nvPicPr>
          <p:cNvPr id="188" name="Google Shape;188;p59"/>
          <p:cNvPicPr preferRelativeResize="0"/>
          <p:nvPr/>
        </p:nvPicPr>
        <p:blipFill>
          <a:blip r:embed="rId6" r:link="rId7"/>
          <a:srcRect/>
          <a:stretch>
            <a:fillRect/>
          </a:stretch>
        </p:blipFill>
        <p:spPr>
          <a:xfrm>
            <a:off x="518660" y="883847"/>
            <a:ext cx="3406210" cy="578165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158;p5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3548656" y="5091616"/>
            <a:ext cx="457200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7;p58">
            <a:extLst>
              <a:ext uri="{FF2B5EF4-FFF2-40B4-BE49-F238E27FC236}">
                <a16:creationId xmlns:a16="http://schemas.microsoft.com/office/drawing/2014/main" id="{BCFD80B2-B5D3-5404-93B8-AE3BB907BC92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527904" y="4097729"/>
            <a:ext cx="477952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Google Shape;137;p24" descr="Recurso 25.png">
            <a:extLst>
              <a:ext uri="{FF2B5EF4-FFF2-40B4-BE49-F238E27FC236}">
                <a16:creationId xmlns:a16="http://schemas.microsoft.com/office/drawing/2014/main" id="{91269CDB-8EBF-0673-1F6B-38000668BE2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4253599" y="4096082"/>
            <a:ext cx="458425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99" name="Google Shape;199;p4"/>
          <p:cNvGraphicFramePr/>
          <p:nvPr>
            <p:extLst>
              <p:ext uri="{D42A27DB-BD31-4B8C-83A1-F6EECF244321}">
                <p14:modId xmlns:p14="http://schemas.microsoft.com/office/powerpoint/2010/main" val="3279372106"/>
              </p:ext>
            </p:extLst>
          </p:nvPr>
        </p:nvGraphicFramePr>
        <p:xfrm>
          <a:off x="12455004" y="4502918"/>
          <a:ext cx="6746475" cy="1626875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314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150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49450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4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Arauca,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La Salina,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MX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00" name="Google Shape;200;p4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ORINOQUÍA</a:t>
            </a:r>
            <a:endParaRPr/>
          </a:p>
        </p:txBody>
      </p:sp>
      <p:pic>
        <p:nvPicPr>
          <p:cNvPr id="201" name="Google Shape;201;p4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637310" y="1349997"/>
            <a:ext cx="4073235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4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376938" y="1454973"/>
            <a:ext cx="3694496" cy="10425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51A63F25-D188-C008-69FA-BFE976D716AE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3523531" y="2832628"/>
            <a:ext cx="432854" cy="44504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4" name="Google Shape;186;p59">
            <a:extLst>
              <a:ext uri="{FF2B5EF4-FFF2-40B4-BE49-F238E27FC236}">
                <a16:creationId xmlns:a16="http://schemas.microsoft.com/office/drawing/2014/main" id="{7E209691-1E0E-0653-8C66-C1F19FCFE85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713593482"/>
              </p:ext>
            </p:extLst>
          </p:nvPr>
        </p:nvGraphicFramePr>
        <p:xfrm>
          <a:off x="4826116" y="1428752"/>
          <a:ext cx="6950248" cy="3999909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97428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7596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30442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701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Cravo Norte.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</a:t>
                      </a:r>
                      <a:r>
                        <a:rPr lang="pt-BR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Cumaribo</a:t>
                      </a:r>
                      <a:r>
                        <a:rPr lang="pt-BR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La Primavera.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Fortul, Tame.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Nunchía, San Luis De Palenque, Támara.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VICHADA : Puerto Carreño, Santa Rosalía.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22499165"/>
                  </a:ext>
                </a:extLst>
              </a:tr>
              <a:tr h="133122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ARAUCA : Arauquita, Puerto Rondón, Saravena.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CASANARE : Hato Corozal, La Salina, Orocué, Paz De Ariporo, </a:t>
                      </a:r>
                      <a:r>
                        <a:rPr lang="es-ES" sz="1000" b="0" i="0" u="none" strike="noStrike" cap="none" dirty="0" err="1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Pore</a:t>
                      </a: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, Sácama, Trinidad.</a:t>
                      </a:r>
                    </a:p>
                    <a:p>
                      <a:pPr marL="0" marR="0" lvl="0" indent="0" algn="just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000"/>
                        <a:buFont typeface="Arial"/>
                        <a:buNone/>
                      </a:pPr>
                      <a:r>
                        <a:rPr lang="es-ES" sz="1000" b="0" i="0" u="none" strike="noStrike" cap="none" dirty="0">
                          <a:solidFill>
                            <a:srgbClr val="000000"/>
                          </a:solidFill>
                          <a:latin typeface="Arial"/>
                          <a:ea typeface="Arial"/>
                          <a:cs typeface="Arial"/>
                          <a:sym typeface="Arial"/>
                        </a:rPr>
                        <a:t>META : Puerto Gaitán, Puerto López, San Carlos De Guaroa.</a:t>
                      </a: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L="137150" marR="137150" marT="137150" marB="137150" anchor="ctr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995435472"/>
                  </a:ext>
                </a:extLst>
              </a:tr>
            </a:tbl>
          </a:graphicData>
        </a:graphic>
      </p:graphicFrame>
      <p:pic>
        <p:nvPicPr>
          <p:cNvPr id="5" name="Google Shape;157;p58">
            <a:extLst>
              <a:ext uri="{FF2B5EF4-FFF2-40B4-BE49-F238E27FC236}">
                <a16:creationId xmlns:a16="http://schemas.microsoft.com/office/drawing/2014/main" id="{CE1DF97A-2104-0883-D1F8-37EFC89520DD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068934" y="3307396"/>
            <a:ext cx="499120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Google Shape;137;p24" descr="Recurso 25.png">
            <a:extLst>
              <a:ext uri="{FF2B5EF4-FFF2-40B4-BE49-F238E27FC236}">
                <a16:creationId xmlns:a16="http://schemas.microsoft.com/office/drawing/2014/main" id="{DB6630F7-85E8-BFA7-445B-FBD449505ED1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068934" y="2116152"/>
            <a:ext cx="478727" cy="44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Google Shape;158;p58">
            <a:extLst>
              <a:ext uri="{FF2B5EF4-FFF2-40B4-BE49-F238E27FC236}">
                <a16:creationId xmlns:a16="http://schemas.microsoft.com/office/drawing/2014/main" id="{D6BBB64B-10FD-1304-C097-8AADA093ED3D}"/>
              </a:ext>
            </a:extLst>
          </p:cNvPr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068934" y="4592640"/>
            <a:ext cx="484369" cy="4466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oogle Shape;186;p59">
            <a:extLst>
              <a:ext uri="{FF2B5EF4-FFF2-40B4-BE49-F238E27FC236}">
                <a16:creationId xmlns:a16="http://schemas.microsoft.com/office/drawing/2014/main" id="{320CB52F-9BBA-A113-7E3D-FE9C996B209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37452007"/>
              </p:ext>
            </p:extLst>
          </p:nvPr>
        </p:nvGraphicFramePr>
        <p:xfrm>
          <a:off x="12550450" y="2501456"/>
          <a:ext cx="6627214" cy="1639011"/>
        </p:xfrm>
        <a:graphic>
          <a:graphicData uri="http://schemas.openxmlformats.org/drawingml/2006/table">
            <a:tbl>
              <a:tblPr>
                <a:noFill/>
                <a:tableStyleId>{7637F94A-DA9B-481A-AE38-6A32242EE391}</a:tableStyleId>
              </a:tblPr>
              <a:tblGrid>
                <a:gridCol w="8447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782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0516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 Narrow"/>
                        <a:buNone/>
                      </a:pPr>
                      <a:r>
                        <a:rPr lang="es-MX" sz="1000" b="1" u="none" strike="noStrike" cap="none" dirty="0">
                          <a:solidFill>
                            <a:schemeClr val="lt1"/>
                          </a:solidFill>
                          <a:latin typeface="Verdana"/>
                          <a:ea typeface="Verdana"/>
                          <a:cs typeface="Verdana"/>
                          <a:sym typeface="Verdana"/>
                        </a:rPr>
                        <a:t>SITIOS PARA LOS CUALES SE GENERA LA ALERTA</a:t>
                      </a:r>
                      <a:endParaRPr sz="1000" b="1" u="none" strike="noStrike" cap="none" dirty="0">
                        <a:solidFill>
                          <a:schemeClr val="lt1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8495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100"/>
                        <a:buFont typeface="Arial"/>
                        <a:buNone/>
                      </a:pPr>
                      <a:endParaRPr sz="1000" b="0" i="0" u="none" strike="noStrike" cap="none" dirty="0">
                        <a:solidFill>
                          <a:srgbClr val="000000"/>
                        </a:solidFill>
                        <a:latin typeface="Verdana"/>
                        <a:ea typeface="Verdana"/>
                        <a:cs typeface="Verdana"/>
                        <a:sym typeface="Verdana"/>
                      </a:endParaRPr>
                    </a:p>
                  </a:txBody>
                  <a:tcPr marL="137150" marR="137150" marT="137150" marB="13715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 </a:t>
                      </a:r>
                      <a:r>
                        <a:rPr lang="it-IT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 Narrow" panose="020B0606020202030204" pitchFamily="34" charset="0"/>
                        </a:rPr>
                        <a:t>GUAVIARE : El Retorno.</a:t>
                      </a:r>
                    </a:p>
                    <a:p>
                      <a:pPr algn="l" fontAlgn="b"/>
                      <a:endParaRPr lang="it-IT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  <a:p>
                      <a:pPr algn="l" fontAlgn="b"/>
                      <a:endParaRPr lang="es-CO" sz="11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 algn="ctr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12700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13" name="Google Shape;213;p5"/>
          <p:cNvSpPr txBox="1">
            <a:spLocks noGrp="1"/>
          </p:cNvSpPr>
          <p:nvPr>
            <p:ph type="body" idx="2"/>
          </p:nvPr>
        </p:nvSpPr>
        <p:spPr>
          <a:xfrm>
            <a:off x="3741738" y="769938"/>
            <a:ext cx="4708525" cy="3762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600"/>
              <a:buNone/>
            </a:pPr>
            <a:r>
              <a:rPr lang="es-MX"/>
              <a:t>REGIÓN AMAZONIA</a:t>
            </a:r>
            <a:endParaRPr/>
          </a:p>
        </p:txBody>
      </p:sp>
      <p:pic>
        <p:nvPicPr>
          <p:cNvPr id="214" name="Google Shape;214;p5"/>
          <p:cNvPicPr preferRelativeResize="0"/>
          <p:nvPr/>
        </p:nvPicPr>
        <p:blipFill>
          <a:blip r:embed="rId3" r:link="rId4"/>
          <a:srcRect/>
          <a:stretch>
            <a:fillRect/>
          </a:stretch>
        </p:blipFill>
        <p:spPr>
          <a:xfrm>
            <a:off x="595496" y="1281908"/>
            <a:ext cx="4401356" cy="4600572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Google Shape;204;p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315259" y="2781019"/>
            <a:ext cx="4123628" cy="1359448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5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550450" y="1906950"/>
            <a:ext cx="451143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192;p59">
            <a:extLst>
              <a:ext uri="{FF2B5EF4-FFF2-40B4-BE49-F238E27FC236}">
                <a16:creationId xmlns:a16="http://schemas.microsoft.com/office/drawing/2014/main" id="{38683419-F7F2-B01F-B4AA-FD65F66F4C7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2527331" y="1364184"/>
            <a:ext cx="432854" cy="4450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158;p58">
            <a:extLst>
              <a:ext uri="{FF2B5EF4-FFF2-40B4-BE49-F238E27FC236}">
                <a16:creationId xmlns:a16="http://schemas.microsoft.com/office/drawing/2014/main" id="{F4551B2E-46C7-3097-24EA-4BFAE1064786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527331" y="844060"/>
            <a:ext cx="457200" cy="4378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iseño personalizado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3402</TotalTime>
  <Words>1598</Words>
  <Application>Microsoft Office PowerPoint</Application>
  <PresentationFormat>Panorámica</PresentationFormat>
  <Paragraphs>128</Paragraphs>
  <Slides>11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8" baseType="lpstr">
      <vt:lpstr>Arial</vt:lpstr>
      <vt:lpstr>Helvetica Neue</vt:lpstr>
      <vt:lpstr>Calibri</vt:lpstr>
      <vt:lpstr>Arial Narrow</vt:lpstr>
      <vt:lpstr>Arial Black</vt:lpstr>
      <vt:lpstr>Verdana</vt:lpstr>
      <vt:lpstr>Diseño personalizado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CONSULTA SIPROT</dc:creator>
  <cp:lastModifiedBy>Servicio Operacional De Pronósticos Y Alertas - Ospa</cp:lastModifiedBy>
  <cp:revision>299</cp:revision>
  <dcterms:created xsi:type="dcterms:W3CDTF">2022-10-19T17:32:46Z</dcterms:created>
  <dcterms:modified xsi:type="dcterms:W3CDTF">2024-03-25T17:29:04Z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2022-10-18T00:00:00Z</vt:filetime>
  </property>
  <property fmtid="{D5CDD505-2E9C-101B-9397-08002B2CF9AE}" pid="3" name="Creator">
    <vt:lpwstr>Microsoft® PowerPoint® 2013</vt:lpwstr>
  </property>
  <property fmtid="{D5CDD505-2E9C-101B-9397-08002B2CF9AE}" pid="4" name="LastSaved">
    <vt:filetime>2022-10-19T00:00:00Z</vt:filetime>
  </property>
  <property fmtid="{D5CDD505-2E9C-101B-9397-08002B2CF9AE}" pid="5" name="MSIP_Label_defa4170-0d19-0005-0004-bc88714345d2_Enabled">
    <vt:lpwstr>true</vt:lpwstr>
  </property>
  <property fmtid="{D5CDD505-2E9C-101B-9397-08002B2CF9AE}" pid="6" name="MSIP_Label_defa4170-0d19-0005-0004-bc88714345d2_SetDate">
    <vt:lpwstr>2024-02-22T15:00:47Z</vt:lpwstr>
  </property>
  <property fmtid="{D5CDD505-2E9C-101B-9397-08002B2CF9AE}" pid="7" name="MSIP_Label_defa4170-0d19-0005-0004-bc88714345d2_Method">
    <vt:lpwstr>Standard</vt:lpwstr>
  </property>
  <property fmtid="{D5CDD505-2E9C-101B-9397-08002B2CF9AE}" pid="8" name="MSIP_Label_defa4170-0d19-0005-0004-bc88714345d2_Name">
    <vt:lpwstr>defa4170-0d19-0005-0004-bc88714345d2</vt:lpwstr>
  </property>
  <property fmtid="{D5CDD505-2E9C-101B-9397-08002B2CF9AE}" pid="9" name="MSIP_Label_defa4170-0d19-0005-0004-bc88714345d2_SiteId">
    <vt:lpwstr>de2fffed-60b8-42b2-a465-00fee1de04ba</vt:lpwstr>
  </property>
  <property fmtid="{D5CDD505-2E9C-101B-9397-08002B2CF9AE}" pid="10" name="MSIP_Label_defa4170-0d19-0005-0004-bc88714345d2_ActionId">
    <vt:lpwstr>eb58da7a-1afc-469c-8100-e017faa72ef5</vt:lpwstr>
  </property>
  <property fmtid="{D5CDD505-2E9C-101B-9397-08002B2CF9AE}" pid="11" name="MSIP_Label_defa4170-0d19-0005-0004-bc88714345d2_ContentBits">
    <vt:lpwstr>0</vt:lpwstr>
  </property>
</Properties>
</file>