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71" r:id="rId4"/>
    <p:sldId id="269" r:id="rId5"/>
    <p:sldId id="261" r:id="rId6"/>
    <p:sldId id="276" r:id="rId7"/>
    <p:sldId id="274" r:id="rId8"/>
    <p:sldId id="275" r:id="rId9"/>
    <p:sldId id="264" r:id="rId10"/>
    <p:sldId id="265" r:id="rId11"/>
    <p:sldId id="266" r:id="rId12"/>
    <p:sldId id="267" r:id="rId13"/>
    <p:sldId id="268" r:id="rId14"/>
  </p:sldIdLst>
  <p:sldSz cx="12192000" cy="6858000"/>
  <p:notesSz cx="12192000" cy="6858000"/>
  <p:embeddedFontLst>
    <p:embeddedFont>
      <p:font typeface="Arial Black" panose="020B0A04020102020204" pitchFamily="34" charset="0"/>
      <p:bold r:id="rId16"/>
    </p:embeddedFont>
    <p:embeddedFont>
      <p:font typeface="Arial Narrow" panose="020B0606020202030204" pitchFamily="34" charset="0"/>
      <p:regular r:id="rId17"/>
      <p:bold r:id="rId18"/>
      <p:italic r:id="rId19"/>
      <p:boldItalic r:id="rId20"/>
    </p:embeddedFont>
    <p:embeddedFont>
      <p:font typeface="Helvetica Neue" panose="020B0604020202020204" charset="0"/>
      <p:regular r:id="rId21"/>
      <p:bold r:id="rId22"/>
      <p:italic r:id="rId23"/>
      <p:boldItalic r:id="rId24"/>
    </p:embeddedFont>
    <p:embeddedFont>
      <p:font typeface="Verdana" panose="020B060403050404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6005" autoAdjust="0"/>
  </p:normalViewPr>
  <p:slideViewPr>
    <p:cSldViewPr snapToGrid="0">
      <p:cViewPr varScale="1">
        <p:scale>
          <a:sx n="102" d="100"/>
          <a:sy n="102" d="100"/>
        </p:scale>
        <p:origin x="792" y="114"/>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0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5314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057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9601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png"/><Relationship Id="rId7" Type="http://schemas.openxmlformats.org/officeDocument/2006/relationships/image" Target="file:///O:\Mi%20unidad\OSPA\01.%20Tematicas\04.%20Incendios\01.%20Productos\postmodelo_icv\temporales\iorinoquia.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16.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iamazonia.jpg" TargetMode="External"/><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4.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L:\Mi%20unidad\OSPA\01.%20Tematicas\04.%20Incendios\01.%20Productos\seguimiento\salidas\Incendios.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red_icv.jpg" TargetMode="External"/><Relationship Id="rId3" Type="http://schemas.openxmlformats.org/officeDocument/2006/relationships/image" Target="../media/image11.jpeg"/><Relationship Id="rId7" Type="http://schemas.openxmlformats.org/officeDocument/2006/relationships/image" Target="../media/image13.jpeg"/><Relationship Id="rId12" Type="http://schemas.openxmlformats.org/officeDocument/2006/relationships/image" Target="file:///O:\Mi%20unidad\OSPA\01.%20Tematicas\04.%20Incendios\01.%20Productos\postmodelo_icv\temporales\yellow_icv.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torta_regiones_icv.jpg"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file:///O:\Mi%20unidad\OSPA\01.%20Tematicas\04.%20Incendios\01.%20Productos\postmodelo_icv\temporales\orange_icv.jpg" TargetMode="External"/><Relationship Id="rId4" Type="http://schemas.openxmlformats.org/officeDocument/2006/relationships/image" Target="file:///O:\Mi%20unidad\OSPA\01.%20Tematicas\04.%20Incendios\01.%20Productos\postmodelo_icv\temporales\icolombia.jpg" TargetMode="Externa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file:///O:\Mi%20unidad\OSPA\01.%20Tematicas\04.%20Incendios\01.%20Productos\postmodelo_icv\temporales\icaribe.j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file:///O:\Mi%20unidad\OSPA\01.%20Tematicas\04.%20Incendios\01.%20Productos\postmodelo_icv\temporales\icaribe.jp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ndin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file:///O:\Mi%20unidad\OSPA\01.%20Tematicas\04.%20Incendios\01.%20Productos\postmodelo_icv\temporales\ipacifico.jp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dirty="0">
                <a:solidFill>
                  <a:schemeClr val="lt1"/>
                </a:solidFill>
                <a:latin typeface="Verdana"/>
                <a:ea typeface="Verdana"/>
                <a:cs typeface="Verdana"/>
                <a:sym typeface="Verdana"/>
              </a:rPr>
              <a:t>103</a:t>
            </a:r>
            <a:endParaRPr lang="es-MX"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576653"/>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12 de abril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a:solidFill>
                  <a:srgbClr val="800000"/>
                </a:solidFill>
                <a:latin typeface="Calibri"/>
                <a:ea typeface="Calibri"/>
                <a:cs typeface="Calibri"/>
                <a:sym typeface="Calibri"/>
              </a:rPr>
              <a:t>13</a:t>
            </a:r>
            <a:r>
              <a:rPr lang="es-MX" sz="1100" b="1" i="0" u="none" strike="noStrike" cap="none" dirty="0">
                <a:solidFill>
                  <a:srgbClr val="800000"/>
                </a:solidFill>
                <a:latin typeface="Calibri"/>
                <a:ea typeface="Calibri"/>
                <a:cs typeface="Calibri"/>
                <a:sym typeface="Calibri"/>
              </a:rPr>
              <a:t> de </a:t>
            </a:r>
            <a:r>
              <a:rPr lang="es-MX" sz="1100" b="1" dirty="0">
                <a:solidFill>
                  <a:srgbClr val="800000"/>
                </a:solidFill>
                <a:latin typeface="Calibri"/>
                <a:ea typeface="Calibri"/>
                <a:cs typeface="Calibri"/>
                <a:sym typeface="Calibri"/>
              </a:rPr>
              <a:t>abril</a:t>
            </a:r>
            <a:r>
              <a:rPr lang="es-MX" sz="1100" b="1" i="0" u="none" strike="noStrike" cap="none" dirty="0">
                <a:solidFill>
                  <a:srgbClr val="800000"/>
                </a:solidFill>
                <a:latin typeface="Calibri"/>
                <a:ea typeface="Calibri"/>
                <a:cs typeface="Calibri"/>
                <a:sym typeface="Calibri"/>
              </a:rPr>
              <a:t> de 2024 – 12:00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5" name="Google Shape;186;p59">
            <a:extLst>
              <a:ext uri="{FF2B5EF4-FFF2-40B4-BE49-F238E27FC236}">
                <a16:creationId xmlns:a16="http://schemas.microsoft.com/office/drawing/2014/main" id="{F2B35AB7-0886-37CD-F591-E6D09FC1D240}"/>
              </a:ext>
            </a:extLst>
          </p:cNvPr>
          <p:cNvGraphicFramePr/>
          <p:nvPr>
            <p:extLst>
              <p:ext uri="{D42A27DB-BD31-4B8C-83A1-F6EECF244321}">
                <p14:modId xmlns:p14="http://schemas.microsoft.com/office/powerpoint/2010/main" val="306510985"/>
              </p:ext>
            </p:extLst>
          </p:nvPr>
        </p:nvGraphicFramePr>
        <p:xfrm>
          <a:off x="4310186" y="1474864"/>
          <a:ext cx="7392226" cy="4424117"/>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Arauquita.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Hato Corozal.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Puerto Rico.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ARAUCA : Arauca, Puerto Rondón.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CASANARE : Orocué, Paz De Ariporo.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META : Uribe.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VICHADA : La Primavera.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80238355"/>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ARAUCA : Fortul, Tame.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CASANARE : Aguazul, Maní, Monterrey, Nunchía, </a:t>
                      </a:r>
                      <a:r>
                        <a:rPr lang="es-CO" sz="1000" b="0" i="0" u="none" strike="noStrike" cap="none" dirty="0" err="1">
                          <a:solidFill>
                            <a:srgbClr val="000000"/>
                          </a:solidFill>
                          <a:latin typeface="Arial"/>
                          <a:ea typeface="Arial"/>
                          <a:cs typeface="Arial"/>
                          <a:sym typeface="Arial"/>
                        </a:rPr>
                        <a:t>Pore</a:t>
                      </a:r>
                      <a:r>
                        <a:rPr lang="es-CO" sz="1000" b="0" i="0" u="none" strike="noStrike" cap="none" dirty="0">
                          <a:solidFill>
                            <a:srgbClr val="000000"/>
                          </a:solidFill>
                          <a:latin typeface="Arial"/>
                          <a:ea typeface="Arial"/>
                          <a:cs typeface="Arial"/>
                          <a:sym typeface="Arial"/>
                        </a:rPr>
                        <a:t>, San Luis De Palenque, Tauramena, Trinidad, Villanueva, Yopal.</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META : Barranca De Upía, Cubarral, Cumaral, La Macarena, Lejanías, Puerto Gaitán, Puerto López, San Martín, Villavicencio.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VICHADA : Cumaribo,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51834630"/>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4" name="Google Shape;204;p4"/>
          <p:cNvPicPr preferRelativeResize="0"/>
          <p:nvPr/>
        </p:nvPicPr>
        <p:blipFill rotWithShape="1">
          <a:blip r:embed="rId3">
            <a:alphaModFix/>
          </a:blip>
          <a:srcRect/>
          <a:stretch/>
        </p:blipFill>
        <p:spPr>
          <a:xfrm>
            <a:off x="12641686" y="2504538"/>
            <a:ext cx="3694496" cy="1042506"/>
          </a:xfrm>
          <a:prstGeom prst="rect">
            <a:avLst/>
          </a:prstGeom>
          <a:noFill/>
          <a:ln>
            <a:noFill/>
          </a:ln>
        </p:spPr>
      </p:pic>
      <p:graphicFrame>
        <p:nvGraphicFramePr>
          <p:cNvPr id="4" name="Google Shape;186;p59">
            <a:extLst>
              <a:ext uri="{FF2B5EF4-FFF2-40B4-BE49-F238E27FC236}">
                <a16:creationId xmlns:a16="http://schemas.microsoft.com/office/drawing/2014/main" id="{7E209691-1E0E-0653-8C66-C1F19FCFE85C}"/>
              </a:ext>
            </a:extLst>
          </p:cNvPr>
          <p:cNvGraphicFramePr/>
          <p:nvPr>
            <p:extLst>
              <p:ext uri="{D42A27DB-BD31-4B8C-83A1-F6EECF244321}">
                <p14:modId xmlns:p14="http://schemas.microsoft.com/office/powerpoint/2010/main" val="3203707046"/>
              </p:ext>
            </p:extLst>
          </p:nvPr>
        </p:nvGraphicFramePr>
        <p:xfrm>
          <a:off x="12627667" y="4381012"/>
          <a:ext cx="6815830" cy="1848924"/>
        </p:xfrm>
        <a:graphic>
          <a:graphicData uri="http://schemas.openxmlformats.org/drawingml/2006/table">
            <a:tbl>
              <a:tblPr>
                <a:noFill/>
                <a:tableStyleId>{7637F94A-DA9B-481A-AE38-6A32242EE391}</a:tableStyleId>
              </a:tblPr>
              <a:tblGrid>
                <a:gridCol w="955443">
                  <a:extLst>
                    <a:ext uri="{9D8B030D-6E8A-4147-A177-3AD203B41FA5}">
                      <a16:colId xmlns:a16="http://schemas.microsoft.com/office/drawing/2014/main" val="20000"/>
                    </a:ext>
                  </a:extLst>
                </a:gridCol>
                <a:gridCol w="5860387">
                  <a:extLst>
                    <a:ext uri="{9D8B030D-6E8A-4147-A177-3AD203B41FA5}">
                      <a16:colId xmlns:a16="http://schemas.microsoft.com/office/drawing/2014/main" val="20001"/>
                    </a:ext>
                  </a:extLst>
                </a:gridCol>
              </a:tblGrid>
              <a:tr h="47238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7653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Paz De Ariporo.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pic>
        <p:nvPicPr>
          <p:cNvPr id="8" name="Google Shape;192;p59">
            <a:extLst>
              <a:ext uri="{FF2B5EF4-FFF2-40B4-BE49-F238E27FC236}">
                <a16:creationId xmlns:a16="http://schemas.microsoft.com/office/drawing/2014/main" id="{9CB3ECE8-6BC2-ACF4-95D9-566A3493E8C7}"/>
              </a:ext>
            </a:extLst>
          </p:cNvPr>
          <p:cNvPicPr preferRelativeResize="0"/>
          <p:nvPr/>
        </p:nvPicPr>
        <p:blipFill rotWithShape="1">
          <a:blip r:embed="rId4">
            <a:alphaModFix/>
          </a:blip>
          <a:srcRect/>
          <a:stretch/>
        </p:blipFill>
        <p:spPr>
          <a:xfrm>
            <a:off x="4598375" y="2334251"/>
            <a:ext cx="432854" cy="445047"/>
          </a:xfrm>
          <a:prstGeom prst="rect">
            <a:avLst/>
          </a:prstGeom>
          <a:noFill/>
          <a:ln>
            <a:noFill/>
          </a:ln>
        </p:spPr>
      </p:pic>
      <p:pic>
        <p:nvPicPr>
          <p:cNvPr id="2" name="Google Shape;218;p5">
            <a:extLst>
              <a:ext uri="{FF2B5EF4-FFF2-40B4-BE49-F238E27FC236}">
                <a16:creationId xmlns:a16="http://schemas.microsoft.com/office/drawing/2014/main" id="{C0DBEDFF-8799-463A-AA31-E2EFF27AEEEF}"/>
              </a:ext>
            </a:extLst>
          </p:cNvPr>
          <p:cNvPicPr preferRelativeResize="0"/>
          <p:nvPr/>
        </p:nvPicPr>
        <p:blipFill rotWithShape="1">
          <a:blip r:embed="rId5">
            <a:alphaModFix/>
          </a:blip>
          <a:srcRect/>
          <a:stretch/>
        </p:blipFill>
        <p:spPr>
          <a:xfrm>
            <a:off x="4572618" y="3686922"/>
            <a:ext cx="451143" cy="445047"/>
          </a:xfrm>
          <a:prstGeom prst="rect">
            <a:avLst/>
          </a:prstGeom>
          <a:noFill/>
          <a:ln>
            <a:noFill/>
          </a:ln>
        </p:spPr>
      </p:pic>
      <p:pic>
        <p:nvPicPr>
          <p:cNvPr id="201" name="Google Shape;201;p4"/>
          <p:cNvPicPr preferRelativeResize="0"/>
          <p:nvPr/>
        </p:nvPicPr>
        <p:blipFill>
          <a:blip r:embed="rId6" r:link="rId7"/>
          <a:srcRect/>
          <a:stretch>
            <a:fillRect/>
          </a:stretch>
        </p:blipFill>
        <p:spPr>
          <a:xfrm>
            <a:off x="225489" y="1449266"/>
            <a:ext cx="3960214" cy="4139463"/>
          </a:xfrm>
          <a:prstGeom prst="rect">
            <a:avLst/>
          </a:prstGeom>
          <a:noFill/>
          <a:ln>
            <a:noFill/>
          </a:ln>
        </p:spPr>
      </p:pic>
      <p:pic>
        <p:nvPicPr>
          <p:cNvPr id="6" name="Google Shape;158;p58">
            <a:extLst>
              <a:ext uri="{FF2B5EF4-FFF2-40B4-BE49-F238E27FC236}">
                <a16:creationId xmlns:a16="http://schemas.microsoft.com/office/drawing/2014/main" id="{4D8C2F54-45C6-80A0-57C5-A9B47ECF7905}"/>
              </a:ext>
            </a:extLst>
          </p:cNvPr>
          <p:cNvPicPr preferRelativeResize="0"/>
          <p:nvPr/>
        </p:nvPicPr>
        <p:blipFill rotWithShape="1">
          <a:blip r:embed="rId8">
            <a:alphaModFix/>
          </a:blip>
          <a:srcRect/>
          <a:stretch/>
        </p:blipFill>
        <p:spPr>
          <a:xfrm>
            <a:off x="4572618" y="4979370"/>
            <a:ext cx="484369" cy="4466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5" name="Google Shape;186;p59">
            <a:extLst>
              <a:ext uri="{FF2B5EF4-FFF2-40B4-BE49-F238E27FC236}">
                <a16:creationId xmlns:a16="http://schemas.microsoft.com/office/drawing/2014/main" id="{320CB52F-9BBA-A113-7E3D-FE9C996B2093}"/>
              </a:ext>
            </a:extLst>
          </p:cNvPr>
          <p:cNvGraphicFramePr/>
          <p:nvPr>
            <p:extLst>
              <p:ext uri="{D42A27DB-BD31-4B8C-83A1-F6EECF244321}">
                <p14:modId xmlns:p14="http://schemas.microsoft.com/office/powerpoint/2010/main" val="3687191423"/>
              </p:ext>
            </p:extLst>
          </p:nvPr>
        </p:nvGraphicFramePr>
        <p:xfrm>
          <a:off x="5000992" y="2748213"/>
          <a:ext cx="6522614" cy="1515619"/>
        </p:xfrm>
        <a:graphic>
          <a:graphicData uri="http://schemas.openxmlformats.org/drawingml/2006/table">
            <a:tbl>
              <a:tblPr>
                <a:noFill/>
                <a:tableStyleId>{7637F94A-DA9B-481A-AE38-6A32242EE391}</a:tableStyleId>
              </a:tblPr>
              <a:tblGrid>
                <a:gridCol w="831411">
                  <a:extLst>
                    <a:ext uri="{9D8B030D-6E8A-4147-A177-3AD203B41FA5}">
                      <a16:colId xmlns:a16="http://schemas.microsoft.com/office/drawing/2014/main" val="20000"/>
                    </a:ext>
                  </a:extLst>
                </a:gridCol>
                <a:gridCol w="5691203">
                  <a:extLst>
                    <a:ext uri="{9D8B030D-6E8A-4147-A177-3AD203B41FA5}">
                      <a16:colId xmlns:a16="http://schemas.microsoft.com/office/drawing/2014/main" val="20001"/>
                    </a:ext>
                  </a:extLst>
                </a:gridCol>
              </a:tblGrid>
              <a:tr h="3505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08891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fontAlgn="b">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Verdana"/>
                          <a:cs typeface="Arial"/>
                          <a:sym typeface="Arial"/>
                        </a:rPr>
                        <a:t>CAQUETÁ : Puerto Rico.</a:t>
                      </a:r>
                    </a:p>
                    <a:p>
                      <a:pPr marL="0" marR="0" lvl="0" indent="0" algn="just" rtl="0" fontAlgn="b">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Verdana"/>
                          <a:cs typeface="Arial"/>
                          <a:sym typeface="Arial"/>
                        </a:rPr>
                        <a:t>GUAVIARE : El Retorno</a:t>
                      </a:r>
                      <a:r>
                        <a:rPr lang="es-ES" sz="1000" b="0" i="0" u="none" strike="noStrike" cap="none" dirty="0">
                          <a:solidFill>
                            <a:srgbClr val="000000"/>
                          </a:solidFill>
                          <a:latin typeface="+mj-lt"/>
                          <a:ea typeface="Verdana"/>
                          <a:cs typeface="Arial"/>
                          <a:sym typeface="Arial"/>
                        </a:rPr>
                        <a:t>.</a:t>
                      </a:r>
                      <a:endParaRPr lang="it-IT" sz="1000" b="0" i="0" u="none" strike="noStrike" cap="none" dirty="0">
                        <a:solidFill>
                          <a:srgbClr val="000000"/>
                        </a:solidFill>
                        <a:latin typeface="+mj-lt"/>
                        <a:ea typeface="Verdana"/>
                        <a:cs typeface="Arial"/>
                        <a:sym typeface="Arial"/>
                      </a:endParaRPr>
                    </a:p>
                  </a:txBody>
                  <a:tcPr marL="9525" marR="9525" marT="9525" marB="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837149770"/>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9" name="Google Shape;204;p4"/>
          <p:cNvPicPr preferRelativeResize="0"/>
          <p:nvPr/>
        </p:nvPicPr>
        <p:blipFill rotWithShape="1">
          <a:blip r:embed="rId3">
            <a:alphaModFix/>
          </a:blip>
          <a:srcRect/>
          <a:stretch/>
        </p:blipFill>
        <p:spPr>
          <a:xfrm>
            <a:off x="13942828" y="3119217"/>
            <a:ext cx="4123628" cy="1144615"/>
          </a:xfrm>
          <a:prstGeom prst="rect">
            <a:avLst/>
          </a:prstGeom>
          <a:noFill/>
          <a:ln>
            <a:noFill/>
          </a:ln>
        </p:spPr>
      </p:pic>
      <p:pic>
        <p:nvPicPr>
          <p:cNvPr id="218" name="Google Shape;218;p5"/>
          <p:cNvPicPr preferRelativeResize="0"/>
          <p:nvPr/>
        </p:nvPicPr>
        <p:blipFill rotWithShape="1">
          <a:blip r:embed="rId4">
            <a:alphaModFix/>
          </a:blip>
          <a:srcRect/>
          <a:stretch/>
        </p:blipFill>
        <p:spPr>
          <a:xfrm>
            <a:off x="12536966" y="2227595"/>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5">
            <a:alphaModFix/>
          </a:blip>
          <a:srcRect/>
          <a:stretch/>
        </p:blipFill>
        <p:spPr>
          <a:xfrm>
            <a:off x="12632216" y="348926"/>
            <a:ext cx="432854" cy="445047"/>
          </a:xfrm>
          <a:prstGeom prst="rect">
            <a:avLst/>
          </a:prstGeom>
          <a:noFill/>
          <a:ln>
            <a:noFill/>
          </a:ln>
        </p:spPr>
      </p:pic>
      <p:pic>
        <p:nvPicPr>
          <p:cNvPr id="4" name="Google Shape;158;p58">
            <a:extLst>
              <a:ext uri="{FF2B5EF4-FFF2-40B4-BE49-F238E27FC236}">
                <a16:creationId xmlns:a16="http://schemas.microsoft.com/office/drawing/2014/main" id="{F4551B2E-46C7-3097-24EA-4BFAE1064786}"/>
              </a:ext>
            </a:extLst>
          </p:cNvPr>
          <p:cNvPicPr preferRelativeResize="0"/>
          <p:nvPr/>
        </p:nvPicPr>
        <p:blipFill rotWithShape="1">
          <a:blip r:embed="rId6">
            <a:alphaModFix/>
          </a:blip>
          <a:srcRect/>
          <a:stretch/>
        </p:blipFill>
        <p:spPr>
          <a:xfrm>
            <a:off x="5205346" y="3506022"/>
            <a:ext cx="423384" cy="437848"/>
          </a:xfrm>
          <a:prstGeom prst="rect">
            <a:avLst/>
          </a:prstGeom>
          <a:noFill/>
          <a:ln>
            <a:noFill/>
          </a:ln>
        </p:spPr>
      </p:pic>
      <p:graphicFrame>
        <p:nvGraphicFramePr>
          <p:cNvPr id="2" name="Google Shape;186;p59">
            <a:extLst>
              <a:ext uri="{FF2B5EF4-FFF2-40B4-BE49-F238E27FC236}">
                <a16:creationId xmlns:a16="http://schemas.microsoft.com/office/drawing/2014/main" id="{75C27EA4-56B4-DD71-1472-1F1A658D5977}"/>
              </a:ext>
            </a:extLst>
          </p:cNvPr>
          <p:cNvGraphicFramePr/>
          <p:nvPr>
            <p:extLst>
              <p:ext uri="{D42A27DB-BD31-4B8C-83A1-F6EECF244321}">
                <p14:modId xmlns:p14="http://schemas.microsoft.com/office/powerpoint/2010/main" val="2510749083"/>
              </p:ext>
            </p:extLst>
          </p:nvPr>
        </p:nvGraphicFramePr>
        <p:xfrm>
          <a:off x="12451186" y="5082418"/>
          <a:ext cx="7570364" cy="17068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pic>
        <p:nvPicPr>
          <p:cNvPr id="214" name="Google Shape;214;p5"/>
          <p:cNvPicPr preferRelativeResize="0"/>
          <p:nvPr/>
        </p:nvPicPr>
        <p:blipFill>
          <a:blip r:embed="rId7" r:link="rId8"/>
          <a:srcRect/>
          <a:stretch>
            <a:fillRect/>
          </a:stretch>
        </p:blipFill>
        <p:spPr>
          <a:xfrm>
            <a:off x="229457" y="1525065"/>
            <a:ext cx="4401354" cy="46005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a:ea typeface="Verdana"/>
                          <a:cs typeface="Verdana"/>
                          <a:sym typeface="Verdana"/>
                        </a:rPr>
                        <a:t>Conaf</a:t>
                      </a:r>
                      <a:r>
                        <a:rPr lang="es-MX" sz="900" u="none" strike="noStrike" cap="none" dirty="0">
                          <a:latin typeface="Verdana"/>
                          <a:ea typeface="Verdana"/>
                          <a:cs typeface="Verdana"/>
                          <a:sym typeface="Verdana"/>
                        </a:rPr>
                        <a:t>,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a:solidFill>
                  <a:srgbClr val="7F7F7F"/>
                </a:solidFill>
                <a:latin typeface="Verdana"/>
                <a:ea typeface="Verdana"/>
                <a:cs typeface="Verdana"/>
                <a:sym typeface="Verdana"/>
              </a:rPr>
              <a:t>Luis Alejandro Vanegas Guerrero </a:t>
            </a:r>
            <a:r>
              <a:rPr lang="es-MX" sz="1200" b="0" i="0" u="none" strike="noStrike" cap="none" dirty="0">
                <a:solidFill>
                  <a:srgbClr val="7F7F7F"/>
                </a:solidFill>
                <a:latin typeface="Verdana"/>
                <a:ea typeface="Verdana"/>
                <a:cs typeface="Verdana"/>
                <a:sym typeface="Verdana"/>
              </a:rPr>
              <a:t>(Incendios de la Cobertura Vegetal).</a:t>
            </a: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694853" y="1765950"/>
            <a:ext cx="6895471" cy="504749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600" b="0" i="0" u="none" strike="noStrike" cap="none" dirty="0">
                <a:solidFill>
                  <a:srgbClr val="7F7F7F"/>
                </a:solidFill>
                <a:latin typeface="Verdana"/>
                <a:ea typeface="Verdana"/>
                <a:cs typeface="Verdana"/>
                <a:sym typeface="Verdana"/>
              </a:rPr>
              <a:t>Debido a los valores de precipitación y temperatura máxima que se han dado en los últimos días, se presentan condiciones de</a:t>
            </a:r>
            <a:r>
              <a:rPr lang="es-MX" sz="1600" dirty="0">
                <a:solidFill>
                  <a:srgbClr val="7F7F7F"/>
                </a:solidFill>
                <a:latin typeface="Verdana"/>
                <a:ea typeface="Verdana"/>
                <a:cs typeface="Verdana"/>
                <a:sym typeface="Verdana"/>
              </a:rPr>
              <a:t>:</a:t>
            </a:r>
          </a:p>
          <a:p>
            <a:pPr marL="0" marR="0" lvl="0" indent="0" algn="just" rtl="0">
              <a:lnSpc>
                <a:spcPct val="100000"/>
              </a:lnSpc>
              <a:spcBef>
                <a:spcPts val="0"/>
              </a:spcBef>
              <a:spcAft>
                <a:spcPts val="0"/>
              </a:spcAft>
              <a:buNone/>
            </a:pPr>
            <a:endParaRPr lang="es-MX" sz="1600" dirty="0">
              <a:solidFill>
                <a:srgbClr val="7F7F7F"/>
              </a:solidFill>
              <a:latin typeface="Verdana"/>
              <a:ea typeface="Verdana"/>
              <a:cs typeface="Verdana"/>
              <a:sym typeface="Verdana"/>
            </a:endParaRPr>
          </a:p>
          <a:p>
            <a:pPr algn="just"/>
            <a:r>
              <a:rPr lang="es-MX" sz="1600" b="1" dirty="0">
                <a:solidFill>
                  <a:srgbClr val="7F7F7F"/>
                </a:solidFill>
                <a:latin typeface="Verdana"/>
                <a:ea typeface="Verdana"/>
                <a:sym typeface="Verdana"/>
              </a:rPr>
              <a:t>Alerta Roja: </a:t>
            </a:r>
            <a:r>
              <a:rPr lang="es-MX" sz="1600" dirty="0">
                <a:solidFill>
                  <a:srgbClr val="7F7F7F"/>
                </a:solidFill>
                <a:latin typeface="Verdana"/>
                <a:ea typeface="Verdana"/>
                <a:sym typeface="Verdana"/>
              </a:rPr>
              <a:t>en algunos municipios de los departamentos de los departamentos de </a:t>
            </a:r>
            <a:r>
              <a:rPr lang="es-ES" sz="1600" dirty="0">
                <a:solidFill>
                  <a:srgbClr val="7F7F7F"/>
                </a:solidFill>
                <a:latin typeface="Verdana"/>
                <a:ea typeface="Verdana"/>
                <a:sym typeface="Verdana"/>
              </a:rPr>
              <a:t>Arauca, Archipiélago De San Andrés, Providencia Y Santa Catalina, Atlántico, Bogotá, D.C., Bolívar, Casanare, Cesar, Cundinamarca, Huila, La Guajira, Magdalena, Norte De Santander, Santander, Vichada, Córdoba, Tolima, Boyacá, Meta y Antioquia.</a:t>
            </a:r>
          </a:p>
          <a:p>
            <a:pPr algn="just"/>
            <a:endParaRPr lang="es-MX" sz="1600" b="1" dirty="0">
              <a:solidFill>
                <a:srgbClr val="7F7F7F"/>
              </a:solidFill>
              <a:latin typeface="Verdana"/>
              <a:ea typeface="Verdana"/>
              <a:sym typeface="Verdana"/>
            </a:endParaRPr>
          </a:p>
          <a:p>
            <a:pPr marL="0" marR="0" lvl="0" indent="0" algn="just" rtl="0">
              <a:lnSpc>
                <a:spcPct val="100000"/>
              </a:lnSpc>
              <a:spcBef>
                <a:spcPts val="0"/>
              </a:spcBef>
              <a:spcAft>
                <a:spcPts val="0"/>
              </a:spcAft>
              <a:buNone/>
            </a:pPr>
            <a:r>
              <a:rPr lang="es-MX" sz="1600" b="1" dirty="0">
                <a:solidFill>
                  <a:srgbClr val="7F7F7F"/>
                </a:solidFill>
                <a:latin typeface="Verdana"/>
                <a:ea typeface="Verdana"/>
                <a:sym typeface="Verdana"/>
              </a:rPr>
              <a:t>Alerta Naranja: </a:t>
            </a:r>
            <a:r>
              <a:rPr lang="es-MX" sz="1600" dirty="0">
                <a:solidFill>
                  <a:srgbClr val="7F7F7F"/>
                </a:solidFill>
                <a:latin typeface="Verdana"/>
                <a:ea typeface="Verdana"/>
                <a:sym typeface="Verdana"/>
              </a:rPr>
              <a:t>en algunos municipios de los departamentos de </a:t>
            </a:r>
            <a:r>
              <a:rPr lang="es-ES" sz="1600" dirty="0">
                <a:solidFill>
                  <a:srgbClr val="7F7F7F"/>
                </a:solidFill>
                <a:latin typeface="Verdana"/>
                <a:ea typeface="Verdana"/>
                <a:sym typeface="Verdana"/>
              </a:rPr>
              <a:t>Cauca, Antioquia, Arauca, Archipiélago De San Andrés, Providencia Y Santa Catalina, Atlántico, Bolívar, Boyacá, Caldas, Casanare, Cesar, Cundinamarca, Córdoba, Huila, Magdalena, Meta, Nariño, Norte De Santander, Santander, Sucre, Tolima, Valle Del Cauca, Vichada y Chocó</a:t>
            </a:r>
            <a:r>
              <a:rPr lang="es-MX" sz="1600" dirty="0">
                <a:solidFill>
                  <a:srgbClr val="7F7F7F"/>
                </a:solidFill>
                <a:latin typeface="Verdana"/>
                <a:ea typeface="Verdana"/>
                <a:sym typeface="Verdana"/>
              </a:rPr>
              <a:t>.</a:t>
            </a:r>
          </a:p>
          <a:p>
            <a:pPr marL="0" marR="0" lvl="0" indent="0" algn="just" rtl="0">
              <a:lnSpc>
                <a:spcPct val="100000"/>
              </a:lnSpc>
              <a:spcBef>
                <a:spcPts val="0"/>
              </a:spcBef>
              <a:spcAft>
                <a:spcPts val="0"/>
              </a:spcAft>
              <a:buNone/>
            </a:pPr>
            <a:endParaRPr lang="es-MX" sz="1600" dirty="0">
              <a:solidFill>
                <a:srgbClr val="7F7F7F"/>
              </a:solidFill>
              <a:latin typeface="Verdana"/>
              <a:ea typeface="Verdana"/>
              <a:sym typeface="Verdana"/>
            </a:endParaRPr>
          </a:p>
          <a:p>
            <a:pPr marL="0" marR="0" lvl="0" indent="0" algn="just" rtl="0">
              <a:lnSpc>
                <a:spcPct val="100000"/>
              </a:lnSpc>
              <a:spcBef>
                <a:spcPts val="0"/>
              </a:spcBef>
              <a:spcAft>
                <a:spcPts val="0"/>
              </a:spcAft>
              <a:buNone/>
            </a:pPr>
            <a:r>
              <a:rPr lang="es-MX" sz="1600" b="1" dirty="0">
                <a:solidFill>
                  <a:srgbClr val="7F7F7F"/>
                </a:solidFill>
                <a:latin typeface="Verdana"/>
                <a:ea typeface="Verdana"/>
                <a:sym typeface="Verdana"/>
              </a:rPr>
              <a:t>Alerta Amarilla: </a:t>
            </a:r>
            <a:r>
              <a:rPr lang="es-MX" sz="1600" dirty="0">
                <a:solidFill>
                  <a:srgbClr val="7F7F7F"/>
                </a:solidFill>
                <a:latin typeface="Verdana"/>
                <a:ea typeface="Verdana"/>
                <a:sym typeface="Verdana"/>
              </a:rPr>
              <a:t>en algunos municipios de las regiones Caribe, Andina, Pacífico, Orinoquia y Amazonía.</a:t>
            </a:r>
          </a:p>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 </a:t>
            </a:r>
          </a:p>
        </p:txBody>
      </p:sp>
      <p:sp>
        <p:nvSpPr>
          <p:cNvPr id="116" name="Google Shape;116;p16"/>
          <p:cNvSpPr txBox="1"/>
          <p:nvPr/>
        </p:nvSpPr>
        <p:spPr>
          <a:xfrm>
            <a:off x="3375609" y="1084183"/>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srcRect/>
          <a:stretch>
            <a:fillRect/>
          </a:stretch>
        </p:blipFill>
        <p:spPr>
          <a:xfrm>
            <a:off x="8149156" y="1608767"/>
            <a:ext cx="3269246" cy="46231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16"/>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sp>
        <p:nvSpPr>
          <p:cNvPr id="2" name="CuadroTexto 1">
            <a:extLst>
              <a:ext uri="{FF2B5EF4-FFF2-40B4-BE49-F238E27FC236}">
                <a16:creationId xmlns:a16="http://schemas.microsoft.com/office/drawing/2014/main" id="{6173D8E2-1980-3E16-89B0-CAD8B921A3F8}"/>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pic>
        <p:nvPicPr>
          <p:cNvPr id="5" name="Imagen 4">
            <a:extLst>
              <a:ext uri="{FF2B5EF4-FFF2-40B4-BE49-F238E27FC236}">
                <a16:creationId xmlns:a16="http://schemas.microsoft.com/office/drawing/2014/main" id="{8816CD2D-3799-A8AB-DB5D-2FFDB369AD82}"/>
              </a:ext>
            </a:extLst>
          </p:cNvPr>
          <p:cNvPicPr>
            <a:picLocks noChangeAspect="1"/>
          </p:cNvPicPr>
          <p:nvPr/>
        </p:nvPicPr>
        <p:blipFill>
          <a:blip r:embed="rId3" r:link="rId4"/>
          <a:srcRect/>
          <a:stretch>
            <a:fillRect/>
          </a:stretch>
        </p:blipFill>
        <p:spPr>
          <a:xfrm>
            <a:off x="1142573" y="1771308"/>
            <a:ext cx="9164690" cy="4413831"/>
          </a:xfrm>
          <a:prstGeom prst="rect">
            <a:avLst/>
          </a:prstGeom>
        </p:spPr>
      </p:pic>
    </p:spTree>
    <p:extLst>
      <p:ext uri="{BB962C8B-B14F-4D97-AF65-F5344CB8AC3E}">
        <p14:creationId xmlns:p14="http://schemas.microsoft.com/office/powerpoint/2010/main" val="91451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12 de abril de 2024 18:00 HLC</a:t>
            </a:r>
            <a:endParaRPr sz="1200" dirty="0"/>
          </a:p>
        </p:txBody>
      </p:sp>
      <p:pic>
        <p:nvPicPr>
          <p:cNvPr id="125" name="Google Shape;125;p17"/>
          <p:cNvPicPr preferRelativeResize="0"/>
          <p:nvPr/>
        </p:nvPicPr>
        <p:blipFill>
          <a:blip r:embed="rId3" r:link="rId4"/>
          <a:srcRect/>
          <a:stretch>
            <a:fillRect/>
          </a:stretch>
        </p:blipFill>
        <p:spPr>
          <a:xfrm>
            <a:off x="229457" y="1025188"/>
            <a:ext cx="3960214" cy="5600326"/>
          </a:xfrm>
          <a:prstGeom prst="rect">
            <a:avLst/>
          </a:prstGeom>
          <a:noFill/>
          <a:ln>
            <a:noFill/>
          </a:ln>
        </p:spPr>
      </p:pic>
      <p:pic>
        <p:nvPicPr>
          <p:cNvPr id="126" name="Google Shape;126;p17"/>
          <p:cNvPicPr preferRelativeResize="0"/>
          <p:nvPr/>
        </p:nvPicPr>
        <p:blipFill>
          <a:blip r:embed="rId5" r:link="rId6"/>
          <a:srcRect/>
          <a:stretch>
            <a:fillRect/>
          </a:stretch>
        </p:blipFill>
        <p:spPr>
          <a:xfrm>
            <a:off x="4189671" y="2275998"/>
            <a:ext cx="2373077" cy="2583142"/>
          </a:xfrm>
          <a:prstGeom prst="rect">
            <a:avLst/>
          </a:prstGeom>
          <a:noFill/>
          <a:ln w="9525" cap="flat" cmpd="sng">
            <a:solidFill>
              <a:schemeClr val="dk1"/>
            </a:solidFill>
            <a:prstDash val="solid"/>
            <a:round/>
            <a:headEnd type="none" w="sm" len="sm"/>
            <a:tailEnd type="none" w="sm" len="sm"/>
          </a:ln>
        </p:spPr>
      </p:pic>
      <p:pic>
        <p:nvPicPr>
          <p:cNvPr id="3" name="Imagen 2">
            <a:extLst>
              <a:ext uri="{FF2B5EF4-FFF2-40B4-BE49-F238E27FC236}">
                <a16:creationId xmlns:a16="http://schemas.microsoft.com/office/drawing/2014/main" id="{4F90D230-3E9E-54E6-B20F-AD31367540C9}"/>
              </a:ext>
            </a:extLst>
          </p:cNvPr>
          <p:cNvPicPr>
            <a:picLocks noChangeAspect="1"/>
          </p:cNvPicPr>
          <p:nvPr/>
        </p:nvPicPr>
        <p:blipFill>
          <a:blip r:embed="rId7" r:link="rId8"/>
          <a:srcRect/>
          <a:stretch>
            <a:fillRect/>
          </a:stretch>
        </p:blipFill>
        <p:spPr>
          <a:xfrm>
            <a:off x="6619142" y="2080529"/>
            <a:ext cx="1953358" cy="3013463"/>
          </a:xfrm>
          <a:prstGeom prst="rect">
            <a:avLst/>
          </a:prstGeom>
        </p:spPr>
      </p:pic>
      <p:pic>
        <p:nvPicPr>
          <p:cNvPr id="5" name="Imagen 4" descr="Tabla&#10;&#10;Descripción generada automáticamente">
            <a:extLst>
              <a:ext uri="{FF2B5EF4-FFF2-40B4-BE49-F238E27FC236}">
                <a16:creationId xmlns:a16="http://schemas.microsoft.com/office/drawing/2014/main" id="{97FC21E8-94FE-18AA-B41D-B6DFE5AC50FC}"/>
              </a:ext>
            </a:extLst>
          </p:cNvPr>
          <p:cNvPicPr>
            <a:picLocks noChangeAspect="1"/>
          </p:cNvPicPr>
          <p:nvPr/>
        </p:nvPicPr>
        <p:blipFill>
          <a:blip r:embed="rId9" r:link="rId10"/>
          <a:stretch>
            <a:fillRect/>
          </a:stretch>
        </p:blipFill>
        <p:spPr>
          <a:xfrm>
            <a:off x="8628894" y="2080529"/>
            <a:ext cx="1477390" cy="3521543"/>
          </a:xfrm>
          <a:prstGeom prst="rect">
            <a:avLst/>
          </a:prstGeom>
        </p:spPr>
      </p:pic>
      <p:pic>
        <p:nvPicPr>
          <p:cNvPr id="7" name="Imagen 6" descr="Tabla&#10;&#10;Descripción generada automáticamente">
            <a:extLst>
              <a:ext uri="{FF2B5EF4-FFF2-40B4-BE49-F238E27FC236}">
                <a16:creationId xmlns:a16="http://schemas.microsoft.com/office/drawing/2014/main" id="{CE48DD11-CA3E-E5B6-3E38-7787E44FDBFC}"/>
              </a:ext>
            </a:extLst>
          </p:cNvPr>
          <p:cNvPicPr>
            <a:picLocks noChangeAspect="1"/>
          </p:cNvPicPr>
          <p:nvPr/>
        </p:nvPicPr>
        <p:blipFill>
          <a:blip r:embed="rId11" r:link="rId12"/>
          <a:stretch>
            <a:fillRect/>
          </a:stretch>
        </p:blipFill>
        <p:spPr>
          <a:xfrm>
            <a:off x="10162678" y="2080529"/>
            <a:ext cx="1907402" cy="4200202"/>
          </a:xfrm>
          <a:prstGeom prst="rect">
            <a:avLst/>
          </a:prstGeom>
        </p:spPr>
      </p:pic>
    </p:spTree>
    <p:extLst>
      <p:ext uri="{BB962C8B-B14F-4D97-AF65-F5344CB8AC3E}">
        <p14:creationId xmlns:p14="http://schemas.microsoft.com/office/powerpoint/2010/main" val="238982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3473393935"/>
              </p:ext>
            </p:extLst>
          </p:nvPr>
        </p:nvGraphicFramePr>
        <p:xfrm>
          <a:off x="4146306" y="1598890"/>
          <a:ext cx="7392226" cy="41794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ARCHIPIÉLAGO DE SAN ANDRÉS, PROVIDENCIA Y SANTA CATALINA : San Andrés.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Baranoa, Barranquilla, Galapa, Juan De Acosta, Luruaco, Malambo, Palmar De Varela, Piojó, Polonuevo, Puerto Colombia, Repelón, Sabanagrande, Sabanalarga, Santo Tomás, Soledad, Tubará, Usiacurí.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Clemencia, Santa Catalina.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Chimichagua, Chiriguaná, Curumaní, La Gloria, La Paz, Pelaya, San Diego, Valledupar.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Sahagún.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Albania, Barrancas, Dibulla, Distracción, El Molino, Fonseca, </a:t>
                      </a:r>
                      <a:r>
                        <a:rPr lang="es-CO" sz="1000" b="0" i="0" u="none" strike="noStrike" cap="none" dirty="0" err="1">
                          <a:solidFill>
                            <a:srgbClr val="000000"/>
                          </a:solidFill>
                          <a:latin typeface="Arial"/>
                          <a:ea typeface="Arial"/>
                          <a:cs typeface="Arial"/>
                          <a:sym typeface="Arial"/>
                        </a:rPr>
                        <a:t>Hatonuevo</a:t>
                      </a:r>
                      <a:r>
                        <a:rPr lang="es-CO" sz="1000" b="0" i="0" u="none" strike="noStrike" cap="none" dirty="0">
                          <a:solidFill>
                            <a:srgbClr val="000000"/>
                          </a:solidFill>
                          <a:latin typeface="Arial"/>
                          <a:ea typeface="Arial"/>
                          <a:cs typeface="Arial"/>
                          <a:sym typeface="Arial"/>
                        </a:rPr>
                        <a:t>, La Jagua Del Pilar, Maicao, Riohacha, San Juan Del Cesar, Uribia, Urumita, Villanueva.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Ciénaga, Remolino, Santa Marta, </a:t>
                      </a:r>
                      <a:r>
                        <a:rPr lang="es-CO" sz="1000" b="0" i="0" u="none" strike="noStrike" cap="none" dirty="0" err="1">
                          <a:solidFill>
                            <a:srgbClr val="000000"/>
                          </a:solidFill>
                          <a:latin typeface="Arial"/>
                          <a:ea typeface="Arial"/>
                          <a:cs typeface="Arial"/>
                          <a:sym typeface="Arial"/>
                        </a:rPr>
                        <a:t>Sitionuevo</a:t>
                      </a:r>
                      <a:r>
                        <a:rPr lang="es-CO"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Candelaria, Manatí, Ponedera.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Achí, Altos Del Rosario, Arjona, Barranco De Loba, Córdoba, El Carmen De Bolívar, El Guamo, El Peñón, Hatillo De Loba, Magangué, Mahates, María La Baja, Montecristo, Pinillos, Regidor, Río Viejo, San Estanislao, San Juan Nepomuceno, San Martín De Loba, Santa Cruz De Mompox, Talaigua Nuevo.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Aguachica, Agustín Codazzi, Astrea, Becerril, Bosconia, El Paso, González, La Jagua De Ibirico, Pailitas, Pueblo Bello, Río De Oro, Tamalameque.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a:t>
                      </a:r>
                      <a:r>
                        <a:rPr lang="es-ES" sz="1000" b="0" i="0" u="none" strike="noStrike" cap="none" dirty="0" err="1">
                          <a:solidFill>
                            <a:srgbClr val="000000"/>
                          </a:solidFill>
                          <a:latin typeface="Arial"/>
                          <a:ea typeface="Arial"/>
                          <a:cs typeface="Arial"/>
                          <a:sym typeface="Arial"/>
                        </a:rPr>
                        <a:t>Chimá</a:t>
                      </a:r>
                      <a:r>
                        <a:rPr lang="es-ES" sz="1000" b="0" i="0" u="none" strike="noStrike" cap="none" dirty="0">
                          <a:solidFill>
                            <a:srgbClr val="000000"/>
                          </a:solidFill>
                          <a:latin typeface="Arial"/>
                          <a:ea typeface="Arial"/>
                          <a:cs typeface="Arial"/>
                          <a:sym typeface="Arial"/>
                        </a:rPr>
                        <a:t>, Planeta Rica, San Antero.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Ariguaní, El Banco, El Retén, Guamal, Pivijay, </a:t>
                      </a:r>
                      <a:r>
                        <a:rPr lang="es-ES" sz="1000" b="0" i="0" u="none" strike="noStrike" cap="none" dirty="0" err="1">
                          <a:solidFill>
                            <a:srgbClr val="000000"/>
                          </a:solidFill>
                          <a:latin typeface="Arial"/>
                          <a:ea typeface="Arial"/>
                          <a:cs typeface="Arial"/>
                          <a:sym typeface="Arial"/>
                        </a:rPr>
                        <a:t>Puebloviejo</a:t>
                      </a:r>
                      <a:r>
                        <a:rPr lang="es-ES" sz="1000" b="0" i="0" u="none" strike="noStrike" cap="none" dirty="0">
                          <a:solidFill>
                            <a:srgbClr val="000000"/>
                          </a:solidFill>
                          <a:latin typeface="Arial"/>
                          <a:ea typeface="Arial"/>
                          <a:cs typeface="Arial"/>
                          <a:sym typeface="Arial"/>
                        </a:rPr>
                        <a:t>, San Sebastián De Buenavista, Santa Ana, Santa Bárbara De Pinto, Zona Bananera.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Buenavista, Corozal, Galeras, San Benito Abad, San Onofre, San Pedro, Sucre.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57" name="Google Shape;157;p58"/>
          <p:cNvPicPr preferRelativeResize="0"/>
          <p:nvPr/>
        </p:nvPicPr>
        <p:blipFill rotWithShape="1">
          <a:blip r:embed="rId3">
            <a:alphaModFix/>
          </a:blip>
          <a:srcRect/>
          <a:stretch/>
        </p:blipFill>
        <p:spPr>
          <a:xfrm>
            <a:off x="4448800" y="4340492"/>
            <a:ext cx="499120" cy="445047"/>
          </a:xfrm>
          <a:prstGeom prst="rect">
            <a:avLst/>
          </a:prstGeom>
          <a:noFill/>
          <a:ln>
            <a:noFill/>
          </a:ln>
        </p:spPr>
      </p:pic>
      <p:pic>
        <p:nvPicPr>
          <p:cNvPr id="8" name="Google Shape;137;p24" descr="Recurso 25.png"/>
          <p:cNvPicPr preferRelativeResize="0"/>
          <p:nvPr/>
        </p:nvPicPr>
        <p:blipFill rotWithShape="1">
          <a:blip r:embed="rId4">
            <a:alphaModFix/>
          </a:blip>
          <a:srcRect/>
          <a:stretch/>
        </p:blipFill>
        <p:spPr>
          <a:xfrm>
            <a:off x="4458996" y="2644417"/>
            <a:ext cx="478727"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5">
            <a:alphaModFix/>
          </a:blip>
          <a:srcRect/>
          <a:stretch/>
        </p:blipFill>
        <p:spPr>
          <a:xfrm>
            <a:off x="12852190" y="4340492"/>
            <a:ext cx="484369" cy="446694"/>
          </a:xfrm>
          <a:prstGeom prst="rect">
            <a:avLst/>
          </a:prstGeom>
          <a:noFill/>
          <a:ln>
            <a:noFill/>
          </a:ln>
        </p:spPr>
      </p:pic>
      <p:pic>
        <p:nvPicPr>
          <p:cNvPr id="156" name="Google Shape;156;p58"/>
          <p:cNvPicPr preferRelativeResize="0"/>
          <p:nvPr/>
        </p:nvPicPr>
        <p:blipFill>
          <a:blip r:embed="rId6" r:link="rId7"/>
          <a:srcRect/>
          <a:stretch>
            <a:fillRect/>
          </a:stretch>
        </p:blipFill>
        <p:spPr>
          <a:xfrm>
            <a:off x="449899" y="1598890"/>
            <a:ext cx="3591632" cy="41065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4198216016"/>
              </p:ext>
            </p:extLst>
          </p:nvPr>
        </p:nvGraphicFramePr>
        <p:xfrm>
          <a:off x="4349875" y="2282169"/>
          <a:ext cx="7392226" cy="25335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Campo De La Cruz, Santa Lucía, Suan.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Arenal, </a:t>
                      </a:r>
                      <a:r>
                        <a:rPr lang="es-CO" sz="1000" b="0" i="0" u="none" strike="noStrike" cap="none" dirty="0" err="1">
                          <a:solidFill>
                            <a:srgbClr val="000000"/>
                          </a:solidFill>
                          <a:latin typeface="Arial"/>
                          <a:ea typeface="Arial"/>
                          <a:cs typeface="Arial"/>
                          <a:sym typeface="Arial"/>
                        </a:rPr>
                        <a:t>Arroyohondo</a:t>
                      </a:r>
                      <a:r>
                        <a:rPr lang="es-CO" sz="1000" b="0" i="0" u="none" strike="noStrike" cap="none" dirty="0">
                          <a:solidFill>
                            <a:srgbClr val="000000"/>
                          </a:solidFill>
                          <a:latin typeface="Arial"/>
                          <a:ea typeface="Arial"/>
                          <a:cs typeface="Arial"/>
                          <a:sym typeface="Arial"/>
                        </a:rPr>
                        <a:t>, Calamar, Cartagena De Indias, </a:t>
                      </a:r>
                      <a:r>
                        <a:rPr lang="es-CO" sz="1000" b="0" i="0" u="none" strike="noStrike" cap="none" dirty="0" err="1">
                          <a:solidFill>
                            <a:srgbClr val="000000"/>
                          </a:solidFill>
                          <a:latin typeface="Arial"/>
                          <a:ea typeface="Arial"/>
                          <a:cs typeface="Arial"/>
                          <a:sym typeface="Arial"/>
                        </a:rPr>
                        <a:t>Cicuco</a:t>
                      </a:r>
                      <a:r>
                        <a:rPr lang="es-CO" sz="1000" b="0" i="0" u="none" strike="noStrike" cap="none" dirty="0">
                          <a:solidFill>
                            <a:srgbClr val="000000"/>
                          </a:solidFill>
                          <a:latin typeface="Arial"/>
                          <a:ea typeface="Arial"/>
                          <a:cs typeface="Arial"/>
                          <a:sym typeface="Arial"/>
                        </a:rPr>
                        <a:t>, Margarita, Morales, </a:t>
                      </a:r>
                      <a:r>
                        <a:rPr lang="es-CO" sz="1000" b="0" i="0" u="none" strike="noStrike" cap="none" dirty="0" err="1">
                          <a:solidFill>
                            <a:srgbClr val="000000"/>
                          </a:solidFill>
                          <a:latin typeface="Arial"/>
                          <a:ea typeface="Arial"/>
                          <a:cs typeface="Arial"/>
                          <a:sym typeface="Arial"/>
                        </a:rPr>
                        <a:t>Norosí</a:t>
                      </a:r>
                      <a:r>
                        <a:rPr lang="es-CO" sz="1000" b="0" i="0" u="none" strike="noStrike" cap="none" dirty="0">
                          <a:solidFill>
                            <a:srgbClr val="000000"/>
                          </a:solidFill>
                          <a:latin typeface="Arial"/>
                          <a:ea typeface="Arial"/>
                          <a:cs typeface="Arial"/>
                          <a:sym typeface="Arial"/>
                        </a:rPr>
                        <a:t>, San Cristóbal, San Fernando, San Jacinto, San Jacinto Del Cauca, San Pablo, Santa Rosa Del Sur, Simití, </a:t>
                      </a:r>
                      <a:r>
                        <a:rPr lang="es-CO" sz="1000" b="0" i="0" u="none" strike="noStrike" cap="none" dirty="0" err="1">
                          <a:solidFill>
                            <a:srgbClr val="000000"/>
                          </a:solidFill>
                          <a:latin typeface="Arial"/>
                          <a:ea typeface="Arial"/>
                          <a:cs typeface="Arial"/>
                          <a:sym typeface="Arial"/>
                        </a:rPr>
                        <a:t>Tiquisio</a:t>
                      </a:r>
                      <a:r>
                        <a:rPr lang="es-CO" sz="1000" b="0" i="0" u="none" strike="noStrike" cap="none" dirty="0">
                          <a:solidFill>
                            <a:srgbClr val="000000"/>
                          </a:solidFill>
                          <a:latin typeface="Arial"/>
                          <a:ea typeface="Arial"/>
                          <a:cs typeface="Arial"/>
                          <a:sym typeface="Arial"/>
                        </a:rPr>
                        <a:t>, Villanueva, Zambrano.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Manaure Balcón Del Cesar, San Alberto, San Martín.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Ayapel, Cereté, Chinú, Lorica, Momil, Purísima De La Concepción, San Bernardo Del Viento, Tierralta.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Aracataca, Cerro De San Antonio, </a:t>
                      </a:r>
                      <a:r>
                        <a:rPr lang="es-CO" sz="1000" b="0" i="0" u="none" strike="noStrike" cap="none" dirty="0" err="1">
                          <a:solidFill>
                            <a:srgbClr val="000000"/>
                          </a:solidFill>
                          <a:latin typeface="Arial"/>
                          <a:ea typeface="Arial"/>
                          <a:cs typeface="Arial"/>
                          <a:sym typeface="Arial"/>
                        </a:rPr>
                        <a:t>Chivolo</a:t>
                      </a:r>
                      <a:r>
                        <a:rPr lang="es-CO" sz="1000" b="0" i="0" u="none" strike="noStrike" cap="none" dirty="0">
                          <a:solidFill>
                            <a:srgbClr val="000000"/>
                          </a:solidFill>
                          <a:latin typeface="Arial"/>
                          <a:ea typeface="Arial"/>
                          <a:cs typeface="Arial"/>
                          <a:sym typeface="Arial"/>
                        </a:rPr>
                        <a:t>, Concordia, El Piñón, Fundación, Nueva Granada, Pedraza, </a:t>
                      </a:r>
                      <a:r>
                        <a:rPr lang="es-CO" sz="1000" b="0" i="0" u="none" strike="noStrike" cap="none" dirty="0" err="1">
                          <a:solidFill>
                            <a:srgbClr val="000000"/>
                          </a:solidFill>
                          <a:latin typeface="Arial"/>
                          <a:ea typeface="Arial"/>
                          <a:cs typeface="Arial"/>
                          <a:sym typeface="Arial"/>
                        </a:rPr>
                        <a:t>Pijiño</a:t>
                      </a:r>
                      <a:r>
                        <a:rPr lang="es-CO" sz="1000" b="0" i="0" u="none" strike="noStrike" cap="none" dirty="0">
                          <a:solidFill>
                            <a:srgbClr val="000000"/>
                          </a:solidFill>
                          <a:latin typeface="Arial"/>
                          <a:ea typeface="Arial"/>
                          <a:cs typeface="Arial"/>
                          <a:sym typeface="Arial"/>
                        </a:rPr>
                        <a:t> Del Carmen, Plato, Sabanas De San Ángel, Salamina, San Zenón, </a:t>
                      </a:r>
                      <a:r>
                        <a:rPr lang="es-CO" sz="1000" b="0" i="0" u="none" strike="noStrike" cap="none" dirty="0" err="1">
                          <a:solidFill>
                            <a:srgbClr val="000000"/>
                          </a:solidFill>
                          <a:latin typeface="Arial"/>
                          <a:ea typeface="Arial"/>
                          <a:cs typeface="Arial"/>
                          <a:sym typeface="Arial"/>
                        </a:rPr>
                        <a:t>Zapayán</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Caimito, Colosó, Coveñas, El Roble, Guaranda, La Unión, Los Palmitos, Majagual, Ovejas, Palmito, Sampués, San José De Toluviejo, San Juan De Betulia, San Luis De Sincé, San Marcos, Santiago De Tolú, Sincelejo.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540695673"/>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57" name="Google Shape;157;p58"/>
          <p:cNvPicPr preferRelativeResize="0"/>
          <p:nvPr/>
        </p:nvPicPr>
        <p:blipFill rotWithShape="1">
          <a:blip r:embed="rId3">
            <a:alphaModFix/>
          </a:blip>
          <a:srcRect/>
          <a:stretch/>
        </p:blipFill>
        <p:spPr>
          <a:xfrm>
            <a:off x="12606689" y="4376082"/>
            <a:ext cx="499120" cy="445047"/>
          </a:xfrm>
          <a:prstGeom prst="rect">
            <a:avLst/>
          </a:prstGeom>
          <a:noFill/>
          <a:ln>
            <a:noFill/>
          </a:ln>
        </p:spPr>
      </p:pic>
      <p:pic>
        <p:nvPicPr>
          <p:cNvPr id="8" name="Google Shape;137;p24" descr="Recurso 25.png"/>
          <p:cNvPicPr preferRelativeResize="0"/>
          <p:nvPr/>
        </p:nvPicPr>
        <p:blipFill rotWithShape="1">
          <a:blip r:embed="rId4">
            <a:alphaModFix/>
          </a:blip>
          <a:srcRect/>
          <a:stretch/>
        </p:blipFill>
        <p:spPr>
          <a:xfrm>
            <a:off x="13543632" y="3457655"/>
            <a:ext cx="478727"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5">
            <a:alphaModFix/>
          </a:blip>
          <a:srcRect/>
          <a:stretch/>
        </p:blipFill>
        <p:spPr>
          <a:xfrm>
            <a:off x="4613065" y="3457655"/>
            <a:ext cx="484369" cy="446694"/>
          </a:xfrm>
          <a:prstGeom prst="rect">
            <a:avLst/>
          </a:prstGeom>
          <a:noFill/>
          <a:ln>
            <a:noFill/>
          </a:ln>
        </p:spPr>
      </p:pic>
      <p:pic>
        <p:nvPicPr>
          <p:cNvPr id="156" name="Google Shape;156;p58"/>
          <p:cNvPicPr preferRelativeResize="0"/>
          <p:nvPr/>
        </p:nvPicPr>
        <p:blipFill>
          <a:blip r:embed="rId6" r:link="rId7"/>
          <a:srcRect/>
          <a:stretch>
            <a:fillRect/>
          </a:stretch>
        </p:blipFill>
        <p:spPr>
          <a:xfrm>
            <a:off x="449899" y="1598890"/>
            <a:ext cx="3591632" cy="4106585"/>
          </a:xfrm>
          <a:prstGeom prst="rect">
            <a:avLst/>
          </a:prstGeom>
          <a:noFill/>
          <a:ln>
            <a:noFill/>
          </a:ln>
        </p:spPr>
      </p:pic>
    </p:spTree>
    <p:extLst>
      <p:ext uri="{BB962C8B-B14F-4D97-AF65-F5344CB8AC3E}">
        <p14:creationId xmlns:p14="http://schemas.microsoft.com/office/powerpoint/2010/main" val="3071473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3" name="Google Shape;186;p59">
            <a:extLst>
              <a:ext uri="{FF2B5EF4-FFF2-40B4-BE49-F238E27FC236}">
                <a16:creationId xmlns:a16="http://schemas.microsoft.com/office/drawing/2014/main" id="{BF8575A7-63B0-C4EE-F53C-12191066E885}"/>
              </a:ext>
            </a:extLst>
          </p:cNvPr>
          <p:cNvGraphicFramePr/>
          <p:nvPr>
            <p:extLst>
              <p:ext uri="{D42A27DB-BD31-4B8C-83A1-F6EECF244321}">
                <p14:modId xmlns:p14="http://schemas.microsoft.com/office/powerpoint/2010/main" val="2858568750"/>
              </p:ext>
            </p:extLst>
          </p:nvPr>
        </p:nvGraphicFramePr>
        <p:xfrm>
          <a:off x="4236555" y="1366070"/>
          <a:ext cx="7392226" cy="49414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Copacabana.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Tibaná.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Chía, Cota, Junín, La Calera, Mosquera, Soacha, Sopó, Tena.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Aipe.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Convención, El Carmen, El Tarra, El Zulia, Hacarí, San Calixto, Sardinata, Teorama, Chitagá.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Capitanejo, Carcasí, Mogotes.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Prado.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a:t>
                      </a:r>
                      <a:r>
                        <a:rPr lang="es-ES" sz="1000" b="0" i="0" u="none" strike="noStrike" cap="none" dirty="0" err="1">
                          <a:solidFill>
                            <a:srgbClr val="000000"/>
                          </a:solidFill>
                          <a:latin typeface="Arial"/>
                          <a:ea typeface="Arial"/>
                          <a:cs typeface="Arial"/>
                          <a:sym typeface="Arial"/>
                        </a:rPr>
                        <a:t>Amagá</a:t>
                      </a:r>
                      <a:r>
                        <a:rPr lang="es-ES" sz="1000" b="0" i="0" u="none" strike="noStrike" cap="none" dirty="0">
                          <a:solidFill>
                            <a:srgbClr val="000000"/>
                          </a:solidFill>
                          <a:latin typeface="Arial"/>
                          <a:ea typeface="Arial"/>
                          <a:cs typeface="Arial"/>
                          <a:sym typeface="Arial"/>
                        </a:rPr>
                        <a:t>, Angelópolis, Armenia, Concordia, Fredonia, Salgar, Tarso, Titiribí, Venecia, Bello.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t>
                      </a:r>
                      <a:r>
                        <a:rPr lang="es-ES" sz="1000" b="0" i="0" u="none" strike="noStrike" cap="none" dirty="0" err="1">
                          <a:solidFill>
                            <a:srgbClr val="000000"/>
                          </a:solidFill>
                          <a:latin typeface="Arial"/>
                          <a:ea typeface="Arial"/>
                          <a:cs typeface="Arial"/>
                          <a:sym typeface="Arial"/>
                        </a:rPr>
                        <a:t>Boavita</a:t>
                      </a:r>
                      <a:r>
                        <a:rPr lang="es-ES" sz="1000" b="0" i="0" u="none" strike="noStrike" cap="none" dirty="0">
                          <a:solidFill>
                            <a:srgbClr val="000000"/>
                          </a:solidFill>
                          <a:latin typeface="Arial"/>
                          <a:ea typeface="Arial"/>
                          <a:cs typeface="Arial"/>
                          <a:sym typeface="Arial"/>
                        </a:rPr>
                        <a:t>, Chiquinquirá, Chíquiza, </a:t>
                      </a:r>
                      <a:r>
                        <a:rPr lang="es-ES" sz="1000" b="0" i="0" u="none" strike="noStrike" cap="none" dirty="0" err="1">
                          <a:solidFill>
                            <a:srgbClr val="000000"/>
                          </a:solidFill>
                          <a:latin typeface="Arial"/>
                          <a:ea typeface="Arial"/>
                          <a:cs typeface="Arial"/>
                          <a:sym typeface="Arial"/>
                        </a:rPr>
                        <a:t>Covarachía</a:t>
                      </a:r>
                      <a:r>
                        <a:rPr lang="es-ES" sz="1000" b="0" i="0" u="none" strike="noStrike" cap="none" dirty="0">
                          <a:solidFill>
                            <a:srgbClr val="000000"/>
                          </a:solidFill>
                          <a:latin typeface="Arial"/>
                          <a:ea typeface="Arial"/>
                          <a:cs typeface="Arial"/>
                          <a:sym typeface="Arial"/>
                        </a:rPr>
                        <a:t>, Duitama, Guacamayas, Nobsa, Paipa, Ráquira, San Mateo, San Miguel De Sema, Santa Rosa De Viterbo, </a:t>
                      </a:r>
                      <a:r>
                        <a:rPr lang="es-ES" sz="1000" b="0" i="0" u="none" strike="noStrike" cap="none" dirty="0" err="1">
                          <a:solidFill>
                            <a:srgbClr val="000000"/>
                          </a:solidFill>
                          <a:latin typeface="Arial"/>
                          <a:ea typeface="Arial"/>
                          <a:cs typeface="Arial"/>
                          <a:sym typeface="Arial"/>
                        </a:rPr>
                        <a:t>Soatá</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Sotaquirá</a:t>
                      </a:r>
                      <a:r>
                        <a:rPr lang="es-ES" sz="1000" b="0" i="0" u="none" strike="noStrike" cap="none" dirty="0">
                          <a:solidFill>
                            <a:srgbClr val="000000"/>
                          </a:solidFill>
                          <a:latin typeface="Arial"/>
                          <a:ea typeface="Arial"/>
                          <a:cs typeface="Arial"/>
                          <a:sym typeface="Arial"/>
                        </a:rPr>
                        <a:t>, Tinjacá, Tipacoque.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CALDAS : </a:t>
                      </a:r>
                      <a:r>
                        <a:rPr lang="es-ES" sz="1000" b="0" i="0" u="none" strike="noStrike" cap="none" dirty="0" err="1">
                          <a:solidFill>
                            <a:srgbClr val="000000"/>
                          </a:solidFill>
                          <a:latin typeface="Arial"/>
                          <a:ea typeface="Arial"/>
                          <a:cs typeface="Arial"/>
                          <a:sym typeface="Arial"/>
                        </a:rPr>
                        <a:t>Aranzazu</a:t>
                      </a:r>
                      <a:r>
                        <a:rPr lang="es-ES" sz="1000" b="0" i="0" u="none" strike="noStrike" cap="none" dirty="0">
                          <a:solidFill>
                            <a:srgbClr val="000000"/>
                          </a:solidFill>
                          <a:latin typeface="Arial"/>
                          <a:ea typeface="Arial"/>
                          <a:cs typeface="Arial"/>
                          <a:sym typeface="Arial"/>
                        </a:rPr>
                        <a:t>, Filadelfia, Manizales, Neira.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Anapoima, Anolaima, Apulo, Beltrán, Bojacá, Cachipay, Cajicá, Carmen De </a:t>
                      </a:r>
                      <a:r>
                        <a:rPr lang="es-ES" sz="1000" b="0" i="0" u="none" strike="noStrike" cap="none" dirty="0" err="1">
                          <a:solidFill>
                            <a:srgbClr val="000000"/>
                          </a:solidFill>
                          <a:latin typeface="Arial"/>
                          <a:ea typeface="Arial"/>
                          <a:cs typeface="Arial"/>
                          <a:sym typeface="Arial"/>
                        </a:rPr>
                        <a:t>Carupa</a:t>
                      </a:r>
                      <a:r>
                        <a:rPr lang="es-ES" sz="1000" b="0" i="0" u="none" strike="noStrike" cap="none" dirty="0">
                          <a:solidFill>
                            <a:srgbClr val="000000"/>
                          </a:solidFill>
                          <a:latin typeface="Arial"/>
                          <a:ea typeface="Arial"/>
                          <a:cs typeface="Arial"/>
                          <a:sym typeface="Arial"/>
                        </a:rPr>
                        <a:t>, Cogua, Cucunubá, El Rosal, Facatativá, Funza, Fúquene, Gachetá, Gama, Granada, Guachetá, Guatavita, Jerusalén, La Mesa, Madrid, Pacho, Pulí, Quipile, San Antonio Del Tequendama, San Cayetano, San Francisco, Sibaté, Simijaca, Subachoque, Susa, Sutatausa, Tabio, Tausa, Tenjo, Tibacuy, Tocaima, Villa De San Diego De Ubaté, Zipacón, Zipaquirá, Manta.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Agrado, Baraya, Colombia, Gigante, La Plata, Neiva, Paicol, Palermo, Pital, San Agustín, Santa María, Teruel, Tesalia, </a:t>
                      </a:r>
                      <a:r>
                        <a:rPr lang="es-ES" sz="1000" b="0" i="0" u="none" strike="noStrike" cap="none" dirty="0" err="1">
                          <a:solidFill>
                            <a:srgbClr val="000000"/>
                          </a:solidFill>
                          <a:latin typeface="Arial"/>
                          <a:ea typeface="Arial"/>
                          <a:cs typeface="Arial"/>
                          <a:sym typeface="Arial"/>
                        </a:rPr>
                        <a:t>Villavieja</a:t>
                      </a:r>
                      <a:r>
                        <a:rPr lang="es-ES" sz="1000" b="0" i="0" u="none" strike="noStrike" cap="none" dirty="0">
                          <a:solidFill>
                            <a:srgbClr val="000000"/>
                          </a:solidFill>
                          <a:latin typeface="Arial"/>
                          <a:ea typeface="Arial"/>
                          <a:cs typeface="Arial"/>
                          <a:sym typeface="Arial"/>
                        </a:rPr>
                        <a:t>, Yaguará, Íquira.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Arboledas, Bochalema, </a:t>
                      </a:r>
                      <a:r>
                        <a:rPr lang="es-ES" sz="1000" b="0" i="0" u="none" strike="noStrike" cap="none" dirty="0" err="1">
                          <a:solidFill>
                            <a:srgbClr val="000000"/>
                          </a:solidFill>
                          <a:latin typeface="Arial"/>
                          <a:ea typeface="Arial"/>
                          <a:cs typeface="Arial"/>
                          <a:sym typeface="Arial"/>
                        </a:rPr>
                        <a:t>Bucarasica</a:t>
                      </a:r>
                      <a:r>
                        <a:rPr lang="es-ES" sz="1000" b="0" i="0" u="none" strike="noStrike" cap="none" dirty="0">
                          <a:solidFill>
                            <a:srgbClr val="000000"/>
                          </a:solidFill>
                          <a:latin typeface="Arial"/>
                          <a:ea typeface="Arial"/>
                          <a:cs typeface="Arial"/>
                          <a:sym typeface="Arial"/>
                        </a:rPr>
                        <a:t>, Chinácota, </a:t>
                      </a:r>
                      <a:r>
                        <a:rPr lang="es-ES" sz="1000" b="0" i="0" u="none" strike="noStrike" cap="none" dirty="0" err="1">
                          <a:solidFill>
                            <a:srgbClr val="000000"/>
                          </a:solidFill>
                          <a:latin typeface="Arial"/>
                          <a:ea typeface="Arial"/>
                          <a:cs typeface="Arial"/>
                          <a:sym typeface="Arial"/>
                        </a:rPr>
                        <a:t>Cucutilla</a:t>
                      </a:r>
                      <a:r>
                        <a:rPr lang="es-ES" sz="1000" b="0" i="0" u="none" strike="noStrike" cap="none" dirty="0">
                          <a:solidFill>
                            <a:srgbClr val="000000"/>
                          </a:solidFill>
                          <a:latin typeface="Arial"/>
                          <a:ea typeface="Arial"/>
                          <a:cs typeface="Arial"/>
                          <a:sym typeface="Arial"/>
                        </a:rPr>
                        <a:t>, Cáchira, Durania, Gramalote, Herrán, La Playa, Los Patios, Lourdes, Ocaña, Pamplonita, </a:t>
                      </a:r>
                      <a:r>
                        <a:rPr lang="es-ES" sz="1000" b="0" i="0" u="none" strike="noStrike" cap="none" dirty="0" err="1">
                          <a:solidFill>
                            <a:srgbClr val="000000"/>
                          </a:solidFill>
                          <a:latin typeface="Arial"/>
                          <a:ea typeface="Arial"/>
                          <a:cs typeface="Arial"/>
                          <a:sym typeface="Arial"/>
                        </a:rPr>
                        <a:t>Ragonvalia</a:t>
                      </a:r>
                      <a:r>
                        <a:rPr lang="es-ES" sz="1000" b="0" i="0" u="none" strike="noStrike" cap="none" dirty="0">
                          <a:solidFill>
                            <a:srgbClr val="000000"/>
                          </a:solidFill>
                          <a:latin typeface="Arial"/>
                          <a:ea typeface="Arial"/>
                          <a:cs typeface="Arial"/>
                          <a:sym typeface="Arial"/>
                        </a:rPr>
                        <a:t>, Salazar, San Cayetano, San José De Cúcuta, Santiago, Villa Caro, Villa Del Rosario, Ábrego.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El Playón, Enciso, Macaravita, Molagavita, Málaga, Onzaga, Palmar, San Joaquín, San José De Miranda, San Miguel, Suratá.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Alpujarra, Ataco, Chaparral, Coyaima, Dolores, Natagaima, Planadas, Rioblanco.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614840566"/>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441178" y="1465961"/>
            <a:ext cx="3536769" cy="5001514"/>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505186" y="4345003"/>
            <a:ext cx="477952" cy="445047"/>
          </a:xfrm>
          <a:prstGeom prst="rect">
            <a:avLst/>
          </a:prstGeom>
          <a:noFill/>
          <a:ln>
            <a:noFill/>
          </a:ln>
        </p:spPr>
      </p:pic>
      <p:pic>
        <p:nvPicPr>
          <p:cNvPr id="8" name="Google Shape;137;p24" descr="Recurso 25.png"/>
          <p:cNvPicPr preferRelativeResize="0"/>
          <p:nvPr/>
        </p:nvPicPr>
        <p:blipFill rotWithShape="1">
          <a:blip r:embed="rId6">
            <a:alphaModFix/>
          </a:blip>
          <a:srcRect/>
          <a:stretch/>
        </p:blipFill>
        <p:spPr>
          <a:xfrm>
            <a:off x="4505186" y="2380847"/>
            <a:ext cx="458425" cy="446694"/>
          </a:xfrm>
          <a:prstGeom prst="rect">
            <a:avLst/>
          </a:prstGeom>
          <a:noFill/>
          <a:ln>
            <a:noFill/>
          </a:ln>
        </p:spPr>
      </p:pic>
      <p:pic>
        <p:nvPicPr>
          <p:cNvPr id="4" name="Google Shape;157;p58">
            <a:extLst>
              <a:ext uri="{FF2B5EF4-FFF2-40B4-BE49-F238E27FC236}">
                <a16:creationId xmlns:a16="http://schemas.microsoft.com/office/drawing/2014/main" id="{1EF32501-A8E9-7E27-FDA1-0D97BAFF1466}"/>
              </a:ext>
            </a:extLst>
          </p:cNvPr>
          <p:cNvPicPr preferRelativeResize="0"/>
          <p:nvPr/>
        </p:nvPicPr>
        <p:blipFill rotWithShape="1">
          <a:blip r:embed="rId5">
            <a:alphaModFix/>
          </a:blip>
          <a:srcRect/>
          <a:stretch/>
        </p:blipFill>
        <p:spPr>
          <a:xfrm>
            <a:off x="13600111" y="4529028"/>
            <a:ext cx="499120" cy="445047"/>
          </a:xfrm>
          <a:prstGeom prst="rect">
            <a:avLst/>
          </a:prstGeom>
          <a:noFill/>
          <a:ln>
            <a:noFill/>
          </a:ln>
        </p:spPr>
      </p:pic>
      <p:pic>
        <p:nvPicPr>
          <p:cNvPr id="6" name="Google Shape;158;p58">
            <a:extLst>
              <a:ext uri="{FF2B5EF4-FFF2-40B4-BE49-F238E27FC236}">
                <a16:creationId xmlns:a16="http://schemas.microsoft.com/office/drawing/2014/main" id="{FF2A42F9-528B-3EEA-DB82-0937D1FFCC4A}"/>
              </a:ext>
            </a:extLst>
          </p:cNvPr>
          <p:cNvPicPr preferRelativeResize="0"/>
          <p:nvPr/>
        </p:nvPicPr>
        <p:blipFill rotWithShape="1">
          <a:blip r:embed="rId7">
            <a:alphaModFix/>
          </a:blip>
          <a:srcRect/>
          <a:stretch/>
        </p:blipFill>
        <p:spPr>
          <a:xfrm>
            <a:off x="13006553" y="5383074"/>
            <a:ext cx="484369" cy="446694"/>
          </a:xfrm>
          <a:prstGeom prst="rect">
            <a:avLst/>
          </a:prstGeom>
          <a:noFill/>
          <a:ln>
            <a:noFill/>
          </a:ln>
        </p:spPr>
      </p:pic>
    </p:spTree>
    <p:extLst>
      <p:ext uri="{BB962C8B-B14F-4D97-AF65-F5344CB8AC3E}">
        <p14:creationId xmlns:p14="http://schemas.microsoft.com/office/powerpoint/2010/main" val="4036039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3" name="Google Shape;186;p59">
            <a:extLst>
              <a:ext uri="{FF2B5EF4-FFF2-40B4-BE49-F238E27FC236}">
                <a16:creationId xmlns:a16="http://schemas.microsoft.com/office/drawing/2014/main" id="{BF8575A7-63B0-C4EE-F53C-12191066E885}"/>
              </a:ext>
            </a:extLst>
          </p:cNvPr>
          <p:cNvGraphicFramePr/>
          <p:nvPr>
            <p:extLst>
              <p:ext uri="{D42A27DB-BD31-4B8C-83A1-F6EECF244321}">
                <p14:modId xmlns:p14="http://schemas.microsoft.com/office/powerpoint/2010/main" val="1378380434"/>
              </p:ext>
            </p:extLst>
          </p:nvPr>
        </p:nvGraphicFramePr>
        <p:xfrm>
          <a:off x="4236555" y="2131549"/>
          <a:ext cx="7392226" cy="39051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Abejorral, Anzá, Belmira, Betulia, Caicedo, Caldas, Caramanta, Ebéjico, Envigado, Guarne, Gómez Plata, Heliconia, Jardín, Jericó, La Ceja, La Estrella, La Pintada, Liborina, Medellín, Montebello, Olaya, Retiro, Rionegro, San Jerónimo, Santa Bárbara, Santa </a:t>
                      </a:r>
                      <a:r>
                        <a:rPr lang="es-ES" sz="1000" b="0" i="0" u="none" strike="noStrike" cap="none" dirty="0" err="1">
                          <a:solidFill>
                            <a:srgbClr val="000000"/>
                          </a:solidFill>
                          <a:latin typeface="Arial"/>
                          <a:ea typeface="Arial"/>
                          <a:cs typeface="Arial"/>
                          <a:sym typeface="Arial"/>
                        </a:rPr>
                        <a:t>Fé</a:t>
                      </a:r>
                      <a:r>
                        <a:rPr lang="es-ES" sz="1000" b="0" i="0" u="none" strike="noStrike" cap="none" dirty="0">
                          <a:solidFill>
                            <a:srgbClr val="000000"/>
                          </a:solidFill>
                          <a:latin typeface="Arial"/>
                          <a:ea typeface="Arial"/>
                          <a:cs typeface="Arial"/>
                          <a:sym typeface="Arial"/>
                        </a:rPr>
                        <a:t> De Antioquia, Sonsón, Sopetrán, Támesis, Urrao, Valparaíso, Yolombó.</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Belén, </a:t>
                      </a:r>
                      <a:r>
                        <a:rPr lang="es-ES" sz="1000" b="0" i="0" u="none" strike="noStrike" cap="none" dirty="0" err="1">
                          <a:solidFill>
                            <a:srgbClr val="000000"/>
                          </a:solidFill>
                          <a:latin typeface="Arial"/>
                          <a:ea typeface="Arial"/>
                          <a:cs typeface="Arial"/>
                          <a:sym typeface="Arial"/>
                        </a:rPr>
                        <a:t>Betéitiva</a:t>
                      </a:r>
                      <a:r>
                        <a:rPr lang="es-ES" sz="1000" b="0" i="0" u="none" strike="noStrike" cap="none" dirty="0">
                          <a:solidFill>
                            <a:srgbClr val="000000"/>
                          </a:solidFill>
                          <a:latin typeface="Arial"/>
                          <a:ea typeface="Arial"/>
                          <a:cs typeface="Arial"/>
                          <a:sym typeface="Arial"/>
                        </a:rPr>
                        <a:t>, Caldas, Cerinza, Chiscas, Chita, Cubará, El Espino, Firavitoba, Floresta, Gámeza, Güicán De La Sierra, Mongua, Pauna, Paya, Paz De Río, Pisba, San Pablo De </a:t>
                      </a:r>
                      <a:r>
                        <a:rPr lang="es-ES" sz="1000" b="0" i="0" u="none" strike="noStrike" cap="none" dirty="0" err="1">
                          <a:solidFill>
                            <a:srgbClr val="000000"/>
                          </a:solidFill>
                          <a:latin typeface="Arial"/>
                          <a:ea typeface="Arial"/>
                          <a:cs typeface="Arial"/>
                          <a:sym typeface="Arial"/>
                        </a:rPr>
                        <a:t>Borbur</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Sativanorte</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Sativasur</a:t>
                      </a:r>
                      <a:r>
                        <a:rPr lang="es-ES" sz="1000" b="0" i="0" u="none" strike="noStrike" cap="none" dirty="0">
                          <a:solidFill>
                            <a:srgbClr val="000000"/>
                          </a:solidFill>
                          <a:latin typeface="Arial"/>
                          <a:ea typeface="Arial"/>
                          <a:cs typeface="Arial"/>
                          <a:sym typeface="Arial"/>
                        </a:rPr>
                        <a:t>, Socotá, </a:t>
                      </a:r>
                      <a:r>
                        <a:rPr lang="es-ES" sz="1000" b="0" i="0" u="none" strike="noStrike" cap="none" dirty="0" err="1">
                          <a:solidFill>
                            <a:srgbClr val="000000"/>
                          </a:solidFill>
                          <a:latin typeface="Arial"/>
                          <a:ea typeface="Arial"/>
                          <a:cs typeface="Arial"/>
                          <a:sym typeface="Arial"/>
                        </a:rPr>
                        <a:t>Sutamarchán</a:t>
                      </a:r>
                      <a:r>
                        <a:rPr lang="es-ES" sz="1000" b="0" i="0" u="none" strike="noStrike" cap="none" dirty="0">
                          <a:solidFill>
                            <a:srgbClr val="000000"/>
                          </a:solidFill>
                          <a:latin typeface="Arial"/>
                          <a:ea typeface="Arial"/>
                          <a:cs typeface="Arial"/>
                          <a:sym typeface="Arial"/>
                        </a:rPr>
                        <a:t>, Sáchica, Tasco, Tibasosa, Tuta, </a:t>
                      </a:r>
                      <a:r>
                        <a:rPr lang="es-ES" sz="1000" b="0" i="0" u="none" strike="noStrike" cap="none" dirty="0" err="1">
                          <a:solidFill>
                            <a:srgbClr val="000000"/>
                          </a:solidFill>
                          <a:latin typeface="Arial"/>
                          <a:ea typeface="Arial"/>
                          <a:cs typeface="Arial"/>
                          <a:sym typeface="Arial"/>
                        </a:rPr>
                        <a:t>Tutazá</a:t>
                      </a:r>
                      <a:r>
                        <a:rPr lang="es-ES" sz="1000" b="0" i="0" u="none" strike="noStrike" cap="none" dirty="0">
                          <a:solidFill>
                            <a:srgbClr val="000000"/>
                          </a:solidFill>
                          <a:latin typeface="Arial"/>
                          <a:ea typeface="Arial"/>
                          <a:cs typeface="Arial"/>
                          <a:sym typeface="Arial"/>
                        </a:rPr>
                        <a:t>, Villa De Leyva, Úmbita.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CALDAS : Aguadas.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Albán, Arbeláez, </a:t>
                      </a:r>
                      <a:r>
                        <a:rPr lang="es-ES" sz="1000" b="0" i="0" u="none" strike="noStrike" cap="none" dirty="0" err="1">
                          <a:solidFill>
                            <a:srgbClr val="000000"/>
                          </a:solidFill>
                          <a:latin typeface="Arial"/>
                          <a:ea typeface="Arial"/>
                          <a:cs typeface="Arial"/>
                          <a:sym typeface="Arial"/>
                        </a:rPr>
                        <a:t>Bituima</a:t>
                      </a:r>
                      <a:r>
                        <a:rPr lang="es-ES" sz="1000" b="0" i="0" u="none" strike="noStrike" cap="none" dirty="0">
                          <a:solidFill>
                            <a:srgbClr val="000000"/>
                          </a:solidFill>
                          <a:latin typeface="Arial"/>
                          <a:ea typeface="Arial"/>
                          <a:cs typeface="Arial"/>
                          <a:sym typeface="Arial"/>
                        </a:rPr>
                        <a:t>, Chaguaní, El Colegio, Fusagasugá, Fómeque, Guasca, </a:t>
                      </a:r>
                      <a:r>
                        <a:rPr lang="es-ES" sz="1000" b="0" i="0" u="none" strike="noStrike" cap="none" dirty="0" err="1">
                          <a:solidFill>
                            <a:srgbClr val="000000"/>
                          </a:solidFill>
                          <a:latin typeface="Arial"/>
                          <a:ea typeface="Arial"/>
                          <a:cs typeface="Arial"/>
                          <a:sym typeface="Arial"/>
                        </a:rPr>
                        <a:t>Guataquí</a:t>
                      </a:r>
                      <a:r>
                        <a:rPr lang="es-ES" sz="1000" b="0" i="0" u="none" strike="noStrike" cap="none" dirty="0">
                          <a:solidFill>
                            <a:srgbClr val="000000"/>
                          </a:solidFill>
                          <a:latin typeface="Arial"/>
                          <a:ea typeface="Arial"/>
                          <a:cs typeface="Arial"/>
                          <a:sym typeface="Arial"/>
                        </a:rPr>
                        <a:t>, Guayabal De </a:t>
                      </a:r>
                      <a:r>
                        <a:rPr lang="es-ES" sz="1000" b="0" i="0" u="none" strike="noStrike" cap="none" dirty="0" err="1">
                          <a:solidFill>
                            <a:srgbClr val="000000"/>
                          </a:solidFill>
                          <a:latin typeface="Arial"/>
                          <a:ea typeface="Arial"/>
                          <a:cs typeface="Arial"/>
                          <a:sym typeface="Arial"/>
                        </a:rPr>
                        <a:t>Síquima</a:t>
                      </a:r>
                      <a:r>
                        <a:rPr lang="es-ES" sz="1000" b="0" i="0" u="none" strike="noStrike" cap="none" dirty="0">
                          <a:solidFill>
                            <a:srgbClr val="000000"/>
                          </a:solidFill>
                          <a:latin typeface="Arial"/>
                          <a:ea typeface="Arial"/>
                          <a:cs typeface="Arial"/>
                          <a:sym typeface="Arial"/>
                        </a:rPr>
                        <a:t>, La Vega, Lenguazaque, Nilo, Pasca, San Juan De Rioseco, Sasaima, Silvania, Supatá, </a:t>
                      </a:r>
                      <a:r>
                        <a:rPr lang="es-ES" sz="1000" b="0" i="0" u="none" strike="noStrike" cap="none" dirty="0" err="1">
                          <a:solidFill>
                            <a:srgbClr val="000000"/>
                          </a:solidFill>
                          <a:latin typeface="Arial"/>
                          <a:ea typeface="Arial"/>
                          <a:cs typeface="Arial"/>
                          <a:sym typeface="Arial"/>
                        </a:rPr>
                        <a:t>Tibirita</a:t>
                      </a:r>
                      <a:r>
                        <a:rPr lang="es-ES" sz="1000" b="0" i="0" u="none" strike="noStrike" cap="none" dirty="0">
                          <a:solidFill>
                            <a:srgbClr val="000000"/>
                          </a:solidFill>
                          <a:latin typeface="Arial"/>
                          <a:ea typeface="Arial"/>
                          <a:cs typeface="Arial"/>
                          <a:sym typeface="Arial"/>
                        </a:rPr>
                        <a:t>, Vergara, Vianí, Villagómez, Viotá.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Algeciras, Campoalegre, Hobo, Isnos, La Argentina, Nátaga, Rivera, Saladoblanco.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La Esperanza, Pamplona, Tibú, Toledo.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QUINDÍO : Buenavista, Circasia, </a:t>
                      </a:r>
                      <a:r>
                        <a:rPr lang="es-ES" sz="1000" b="0" i="0" u="none" strike="noStrike" cap="none" dirty="0" err="1">
                          <a:solidFill>
                            <a:srgbClr val="000000"/>
                          </a:solidFill>
                          <a:latin typeface="Arial"/>
                          <a:ea typeface="Arial"/>
                          <a:cs typeface="Arial"/>
                          <a:sym typeface="Arial"/>
                        </a:rPr>
                        <a:t>Filandia</a:t>
                      </a:r>
                      <a:r>
                        <a:rPr lang="es-ES" sz="1000" b="0" i="0" u="none" strike="noStrike" cap="none" dirty="0">
                          <a:solidFill>
                            <a:srgbClr val="000000"/>
                          </a:solidFill>
                          <a:latin typeface="Arial"/>
                          <a:ea typeface="Arial"/>
                          <a:cs typeface="Arial"/>
                          <a:sym typeface="Arial"/>
                        </a:rPr>
                        <a:t>, Génova, La Tebaida, Montenegro, Pijao, Salento.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RISARALDA : Pereira.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Aratoca, Barrancabermeja, Bucaramanga, California, Cepitá, Cerrito, Charalá, Cimitarra, Concepción, Coromoro, Curití, Encino, Floridablanca, Girón, Gámbita, Lebrija, Los Santos, Matanza, Piedecuesta, Puerto Wilches, Rionegro, San Andrés, Vetas, Villanueva, Zapatoca.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Guamo, Ibagué, Icononzo, Melgar, Ortega, Purificación, Roncesvalles, Saldaña, San Antonio, Valle De San Juan.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441178" y="1465961"/>
            <a:ext cx="3536769" cy="5001514"/>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13144597" y="5205919"/>
            <a:ext cx="477952" cy="445047"/>
          </a:xfrm>
          <a:prstGeom prst="rect">
            <a:avLst/>
          </a:prstGeom>
          <a:noFill/>
          <a:ln>
            <a:noFill/>
          </a:ln>
        </p:spPr>
      </p:pic>
      <p:pic>
        <p:nvPicPr>
          <p:cNvPr id="8" name="Google Shape;137;p24" descr="Recurso 25.png"/>
          <p:cNvPicPr preferRelativeResize="0"/>
          <p:nvPr/>
        </p:nvPicPr>
        <p:blipFill rotWithShape="1">
          <a:blip r:embed="rId6">
            <a:alphaModFix/>
          </a:blip>
          <a:srcRect/>
          <a:stretch/>
        </p:blipFill>
        <p:spPr>
          <a:xfrm>
            <a:off x="13141686" y="3654949"/>
            <a:ext cx="458425" cy="446694"/>
          </a:xfrm>
          <a:prstGeom prst="rect">
            <a:avLst/>
          </a:prstGeom>
          <a:noFill/>
          <a:ln>
            <a:noFill/>
          </a:ln>
        </p:spPr>
      </p:pic>
      <p:pic>
        <p:nvPicPr>
          <p:cNvPr id="4" name="Google Shape;157;p58">
            <a:extLst>
              <a:ext uri="{FF2B5EF4-FFF2-40B4-BE49-F238E27FC236}">
                <a16:creationId xmlns:a16="http://schemas.microsoft.com/office/drawing/2014/main" id="{1EF32501-A8E9-7E27-FDA1-0D97BAFF1466}"/>
              </a:ext>
            </a:extLst>
          </p:cNvPr>
          <p:cNvPicPr preferRelativeResize="0"/>
          <p:nvPr/>
        </p:nvPicPr>
        <p:blipFill rotWithShape="1">
          <a:blip r:embed="rId5">
            <a:alphaModFix/>
          </a:blip>
          <a:srcRect/>
          <a:stretch/>
        </p:blipFill>
        <p:spPr>
          <a:xfrm>
            <a:off x="13600111" y="4529028"/>
            <a:ext cx="499120" cy="445047"/>
          </a:xfrm>
          <a:prstGeom prst="rect">
            <a:avLst/>
          </a:prstGeom>
          <a:noFill/>
          <a:ln>
            <a:noFill/>
          </a:ln>
        </p:spPr>
      </p:pic>
      <p:pic>
        <p:nvPicPr>
          <p:cNvPr id="6" name="Google Shape;158;p58">
            <a:extLst>
              <a:ext uri="{FF2B5EF4-FFF2-40B4-BE49-F238E27FC236}">
                <a16:creationId xmlns:a16="http://schemas.microsoft.com/office/drawing/2014/main" id="{FF2A42F9-528B-3EEA-DB82-0937D1FFCC4A}"/>
              </a:ext>
            </a:extLst>
          </p:cNvPr>
          <p:cNvPicPr preferRelativeResize="0"/>
          <p:nvPr/>
        </p:nvPicPr>
        <p:blipFill rotWithShape="1">
          <a:blip r:embed="rId7">
            <a:alphaModFix/>
          </a:blip>
          <a:srcRect/>
          <a:stretch/>
        </p:blipFill>
        <p:spPr>
          <a:xfrm>
            <a:off x="4479242" y="3966718"/>
            <a:ext cx="484369" cy="446694"/>
          </a:xfrm>
          <a:prstGeom prst="rect">
            <a:avLst/>
          </a:prstGeom>
          <a:noFill/>
          <a:ln>
            <a:noFill/>
          </a:ln>
        </p:spPr>
      </p:pic>
    </p:spTree>
    <p:extLst>
      <p:ext uri="{BB962C8B-B14F-4D97-AF65-F5344CB8AC3E}">
        <p14:creationId xmlns:p14="http://schemas.microsoft.com/office/powerpoint/2010/main" val="3412841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C63644E5-9CB9-DC6A-0AB2-24036E948CB0}"/>
              </a:ext>
            </a:extLst>
          </p:cNvPr>
          <p:cNvGraphicFramePr/>
          <p:nvPr>
            <p:extLst>
              <p:ext uri="{D42A27DB-BD31-4B8C-83A1-F6EECF244321}">
                <p14:modId xmlns:p14="http://schemas.microsoft.com/office/powerpoint/2010/main" val="1897765228"/>
              </p:ext>
            </p:extLst>
          </p:nvPr>
        </p:nvGraphicFramePr>
        <p:xfrm>
          <a:off x="4143227" y="2541440"/>
          <a:ext cx="7570364" cy="28041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CAUCA : Popayán, Almaguer, Bolívar, La Sierra, La Vega, Páez, San Sebastián, Sotará </a:t>
                      </a:r>
                      <a:r>
                        <a:rPr lang="es-CO" sz="1000" b="0" i="0" u="none" strike="noStrike" cap="none" dirty="0" err="1">
                          <a:solidFill>
                            <a:srgbClr val="000000"/>
                          </a:solidFill>
                          <a:latin typeface="Arial"/>
                          <a:ea typeface="Arial"/>
                          <a:cs typeface="Arial"/>
                          <a:sym typeface="Arial"/>
                        </a:rPr>
                        <a:t>Paispamba</a:t>
                      </a:r>
                      <a:r>
                        <a:rPr lang="es-CO" sz="1000" b="0" i="0" u="none" strike="noStrike" cap="none" dirty="0">
                          <a:solidFill>
                            <a:srgbClr val="000000"/>
                          </a:solidFill>
                          <a:latin typeface="Arial"/>
                          <a:ea typeface="Arial"/>
                          <a:cs typeface="Arial"/>
                          <a:sym typeface="Arial"/>
                        </a:rPr>
                        <a:t>, Sucre.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CHOCÓ : </a:t>
                      </a:r>
                      <a:r>
                        <a:rPr lang="es-CO" sz="1000" b="0" i="0" u="none" strike="noStrike" cap="none" dirty="0" err="1">
                          <a:solidFill>
                            <a:srgbClr val="000000"/>
                          </a:solidFill>
                          <a:latin typeface="Arial"/>
                          <a:ea typeface="Arial"/>
                          <a:cs typeface="Arial"/>
                          <a:sym typeface="Arial"/>
                        </a:rPr>
                        <a:t>Unguía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NARIÑO : Buesaco.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Bugalagrande, Palmira, Pradera, Tuluá, Yumbo.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CAUCA : Balboa, Buenos Aires, Corinto, Florencia, </a:t>
                      </a:r>
                      <a:r>
                        <a:rPr lang="es-CO" sz="1000" b="0" i="0" u="none" strike="noStrike" cap="none" dirty="0" err="1">
                          <a:solidFill>
                            <a:srgbClr val="000000"/>
                          </a:solidFill>
                          <a:latin typeface="Arial"/>
                          <a:ea typeface="Arial"/>
                          <a:cs typeface="Arial"/>
                          <a:sym typeface="Arial"/>
                        </a:rPr>
                        <a:t>Inzá</a:t>
                      </a:r>
                      <a:r>
                        <a:rPr lang="es-CO" sz="1000" b="0" i="0" u="none" strike="noStrike" cap="none" dirty="0">
                          <a:solidFill>
                            <a:srgbClr val="000000"/>
                          </a:solidFill>
                          <a:latin typeface="Arial"/>
                          <a:ea typeface="Arial"/>
                          <a:cs typeface="Arial"/>
                          <a:sym typeface="Arial"/>
                        </a:rPr>
                        <a:t>, </a:t>
                      </a:r>
                      <a:r>
                        <a:rPr lang="es-CO" sz="1000" b="0" i="0" u="none" strike="noStrike" cap="none" dirty="0" err="1">
                          <a:solidFill>
                            <a:srgbClr val="000000"/>
                          </a:solidFill>
                          <a:latin typeface="Arial"/>
                          <a:ea typeface="Arial"/>
                          <a:cs typeface="Arial"/>
                          <a:sym typeface="Arial"/>
                        </a:rPr>
                        <a:t>Jambaló</a:t>
                      </a:r>
                      <a:r>
                        <a:rPr lang="es-CO" sz="1000" b="0" i="0" u="none" strike="noStrike" cap="none" dirty="0">
                          <a:solidFill>
                            <a:srgbClr val="000000"/>
                          </a:solidFill>
                          <a:latin typeface="Arial"/>
                          <a:ea typeface="Arial"/>
                          <a:cs typeface="Arial"/>
                          <a:sym typeface="Arial"/>
                        </a:rPr>
                        <a:t>, Mercaderes, Miranda, Puracé, Rosas, Santa Rosa, Silvia, Suárez, </a:t>
                      </a:r>
                      <a:r>
                        <a:rPr lang="es-CO" sz="1000" b="0" i="0" u="none" strike="noStrike" cap="none" dirty="0" err="1">
                          <a:solidFill>
                            <a:srgbClr val="000000"/>
                          </a:solidFill>
                          <a:latin typeface="Arial"/>
                          <a:ea typeface="Arial"/>
                          <a:cs typeface="Arial"/>
                          <a:sym typeface="Arial"/>
                        </a:rPr>
                        <a:t>Toribío</a:t>
                      </a:r>
                      <a:r>
                        <a:rPr lang="es-CO" sz="1000" b="0" i="0" u="none" strike="noStrike" cap="none" dirty="0">
                          <a:solidFill>
                            <a:srgbClr val="000000"/>
                          </a:solidFill>
                          <a:latin typeface="Arial"/>
                          <a:ea typeface="Arial"/>
                          <a:cs typeface="Arial"/>
                          <a:sym typeface="Arial"/>
                        </a:rPr>
                        <a:t>, Totoró.</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NARIÑO : Albán, </a:t>
                      </a:r>
                      <a:r>
                        <a:rPr lang="es-CO" sz="1000" b="0" i="0" u="none" strike="noStrike" cap="none" dirty="0" err="1">
                          <a:solidFill>
                            <a:srgbClr val="000000"/>
                          </a:solidFill>
                          <a:latin typeface="Arial"/>
                          <a:ea typeface="Arial"/>
                          <a:cs typeface="Arial"/>
                          <a:sym typeface="Arial"/>
                        </a:rPr>
                        <a:t>Ancuya</a:t>
                      </a:r>
                      <a:r>
                        <a:rPr lang="es-CO" sz="1000" b="0" i="0" u="none" strike="noStrike" cap="none" dirty="0">
                          <a:solidFill>
                            <a:srgbClr val="000000"/>
                          </a:solidFill>
                          <a:latin typeface="Arial"/>
                          <a:ea typeface="Arial"/>
                          <a:cs typeface="Arial"/>
                          <a:sym typeface="Arial"/>
                        </a:rPr>
                        <a:t>, Arboleda, Belén, Chachagüí, Colón, </a:t>
                      </a:r>
                      <a:r>
                        <a:rPr lang="es-CO" sz="1000" b="0" i="0" u="none" strike="noStrike" cap="none" dirty="0" err="1">
                          <a:solidFill>
                            <a:srgbClr val="000000"/>
                          </a:solidFill>
                          <a:latin typeface="Arial"/>
                          <a:ea typeface="Arial"/>
                          <a:cs typeface="Arial"/>
                          <a:sym typeface="Arial"/>
                        </a:rPr>
                        <a:t>Consacá</a:t>
                      </a:r>
                      <a:r>
                        <a:rPr lang="es-CO" sz="1000" b="0" i="0" u="none" strike="noStrike" cap="none" dirty="0">
                          <a:solidFill>
                            <a:srgbClr val="000000"/>
                          </a:solidFill>
                          <a:latin typeface="Arial"/>
                          <a:ea typeface="Arial"/>
                          <a:cs typeface="Arial"/>
                          <a:sym typeface="Arial"/>
                        </a:rPr>
                        <a:t>, Contadero, Cumbitara, El Peñol, El Rosario, El Tablón De Gómez, El Tambo, Funes, Guaitarilla, Iles, </a:t>
                      </a:r>
                      <a:r>
                        <a:rPr lang="es-CO" sz="1000" b="0" i="0" u="none" strike="noStrike" cap="none" dirty="0" err="1">
                          <a:solidFill>
                            <a:srgbClr val="000000"/>
                          </a:solidFill>
                          <a:latin typeface="Arial"/>
                          <a:ea typeface="Arial"/>
                          <a:cs typeface="Arial"/>
                          <a:sym typeface="Arial"/>
                        </a:rPr>
                        <a:t>Imués</a:t>
                      </a:r>
                      <a:r>
                        <a:rPr lang="es-CO" sz="1000" b="0" i="0" u="none" strike="noStrike" cap="none" dirty="0">
                          <a:solidFill>
                            <a:srgbClr val="000000"/>
                          </a:solidFill>
                          <a:latin typeface="Arial"/>
                          <a:ea typeface="Arial"/>
                          <a:cs typeface="Arial"/>
                          <a:sym typeface="Arial"/>
                        </a:rPr>
                        <a:t>, La Cruz, La Florida, La Unión, Leiva, Nariño, Ospina, Pasto, Policarpa, Providencia, Puerres, San Bernardo, San Lorenzo, San Pablo, San Pedro De Cartago, Sandoná, Taminango, Tangua, Túquerres, </a:t>
                      </a:r>
                      <a:r>
                        <a:rPr lang="es-CO" sz="1000" b="0" i="0" u="none" strike="noStrike" cap="none" dirty="0" err="1">
                          <a:solidFill>
                            <a:srgbClr val="000000"/>
                          </a:solidFill>
                          <a:latin typeface="Arial"/>
                          <a:ea typeface="Arial"/>
                          <a:cs typeface="Arial"/>
                          <a:sym typeface="Arial"/>
                        </a:rPr>
                        <a:t>Yacuanquer</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Alcalá, Andalucía, Caicedonia, Cali, Cartago, El Dovio, Florida, Guadalajara De Buga, La Cumbre, La Unión, La Victoria, Obando, Roldanillo, Sevilla, Toro, Versalles,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1" name="Google Shape;186;p59">
            <a:extLst>
              <a:ext uri="{FF2B5EF4-FFF2-40B4-BE49-F238E27FC236}">
                <a16:creationId xmlns:a16="http://schemas.microsoft.com/office/drawing/2014/main" id="{5CE7BAF6-E7F7-146A-89E7-0923D6A7530F}"/>
              </a:ext>
            </a:extLst>
          </p:cNvPr>
          <p:cNvGraphicFramePr/>
          <p:nvPr>
            <p:extLst>
              <p:ext uri="{D42A27DB-BD31-4B8C-83A1-F6EECF244321}">
                <p14:modId xmlns:p14="http://schemas.microsoft.com/office/powerpoint/2010/main" val="2274164373"/>
              </p:ext>
            </p:extLst>
          </p:nvPr>
        </p:nvGraphicFramePr>
        <p:xfrm>
          <a:off x="12451186" y="5082418"/>
          <a:ext cx="7570364" cy="17068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2" name="Google Shape;186;p59">
            <a:extLst>
              <a:ext uri="{FF2B5EF4-FFF2-40B4-BE49-F238E27FC236}">
                <a16:creationId xmlns:a16="http://schemas.microsoft.com/office/drawing/2014/main" id="{255986BB-5965-F7F1-5163-D0056D6B5522}"/>
              </a:ext>
            </a:extLst>
          </p:cNvPr>
          <p:cNvGraphicFramePr/>
          <p:nvPr>
            <p:extLst>
              <p:ext uri="{D42A27DB-BD31-4B8C-83A1-F6EECF244321}">
                <p14:modId xmlns:p14="http://schemas.microsoft.com/office/powerpoint/2010/main" val="2624600371"/>
              </p:ext>
            </p:extLst>
          </p:nvPr>
        </p:nvGraphicFramePr>
        <p:xfrm>
          <a:off x="12643920" y="416317"/>
          <a:ext cx="7184896" cy="1267275"/>
        </p:xfrm>
        <a:graphic>
          <a:graphicData uri="http://schemas.openxmlformats.org/drawingml/2006/table">
            <a:tbl>
              <a:tblPr>
                <a:noFill/>
                <a:tableStyleId>{7637F94A-DA9B-481A-AE38-6A32242EE391}</a:tableStyleId>
              </a:tblPr>
              <a:tblGrid>
                <a:gridCol w="1007179">
                  <a:extLst>
                    <a:ext uri="{9D8B030D-6E8A-4147-A177-3AD203B41FA5}">
                      <a16:colId xmlns:a16="http://schemas.microsoft.com/office/drawing/2014/main" val="20000"/>
                    </a:ext>
                  </a:extLst>
                </a:gridCol>
                <a:gridCol w="6177717">
                  <a:extLst>
                    <a:ext uri="{9D8B030D-6E8A-4147-A177-3AD203B41FA5}">
                      <a16:colId xmlns:a16="http://schemas.microsoft.com/office/drawing/2014/main" val="20001"/>
                    </a:ext>
                  </a:extLst>
                </a:gridCol>
              </a:tblGrid>
              <a:tr h="52973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73754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 name="Google Shape;157;p58">
            <a:extLst>
              <a:ext uri="{FF2B5EF4-FFF2-40B4-BE49-F238E27FC236}">
                <a16:creationId xmlns:a16="http://schemas.microsoft.com/office/drawing/2014/main" id="{A109C155-499C-D133-7A34-5FC03B0D173D}"/>
              </a:ext>
            </a:extLst>
          </p:cNvPr>
          <p:cNvPicPr preferRelativeResize="0"/>
          <p:nvPr/>
        </p:nvPicPr>
        <p:blipFill rotWithShape="1">
          <a:blip r:embed="rId3">
            <a:alphaModFix/>
          </a:blip>
          <a:srcRect/>
          <a:stretch/>
        </p:blipFill>
        <p:spPr>
          <a:xfrm>
            <a:off x="4410810" y="3206476"/>
            <a:ext cx="477952" cy="445047"/>
          </a:xfrm>
          <a:prstGeom prst="rect">
            <a:avLst/>
          </a:prstGeom>
          <a:noFill/>
          <a:ln>
            <a:noFill/>
          </a:ln>
        </p:spPr>
      </p:pic>
      <p:pic>
        <p:nvPicPr>
          <p:cNvPr id="7" name="Google Shape;137;p24" descr="Recurso 25.png">
            <a:extLst>
              <a:ext uri="{FF2B5EF4-FFF2-40B4-BE49-F238E27FC236}">
                <a16:creationId xmlns:a16="http://schemas.microsoft.com/office/drawing/2014/main" id="{09ED492B-775F-E4E0-CBDD-E3E9C008A51B}"/>
              </a:ext>
            </a:extLst>
          </p:cNvPr>
          <p:cNvPicPr preferRelativeResize="0"/>
          <p:nvPr/>
        </p:nvPicPr>
        <p:blipFill rotWithShape="1">
          <a:blip r:embed="rId4">
            <a:alphaModFix/>
          </a:blip>
          <a:srcRect/>
          <a:stretch/>
        </p:blipFill>
        <p:spPr>
          <a:xfrm>
            <a:off x="12628005" y="2594505"/>
            <a:ext cx="458425" cy="446694"/>
          </a:xfrm>
          <a:prstGeom prst="rect">
            <a:avLst/>
          </a:prstGeom>
          <a:noFill/>
          <a:ln>
            <a:noFill/>
          </a:ln>
        </p:spPr>
      </p:pic>
      <p:pic>
        <p:nvPicPr>
          <p:cNvPr id="10" name="Google Shape;158;p58">
            <a:extLst>
              <a:ext uri="{FF2B5EF4-FFF2-40B4-BE49-F238E27FC236}">
                <a16:creationId xmlns:a16="http://schemas.microsoft.com/office/drawing/2014/main" id="{8C502FAF-B0EA-25FC-863A-B50C89A91669}"/>
              </a:ext>
            </a:extLst>
          </p:cNvPr>
          <p:cNvPicPr preferRelativeResize="0"/>
          <p:nvPr/>
        </p:nvPicPr>
        <p:blipFill rotWithShape="1">
          <a:blip r:embed="rId5">
            <a:alphaModFix/>
          </a:blip>
          <a:srcRect/>
          <a:stretch/>
        </p:blipFill>
        <p:spPr>
          <a:xfrm>
            <a:off x="13556701" y="2147811"/>
            <a:ext cx="484369" cy="446694"/>
          </a:xfrm>
          <a:prstGeom prst="rect">
            <a:avLst/>
          </a:prstGeom>
          <a:noFill/>
          <a:ln>
            <a:noFill/>
          </a:ln>
        </p:spPr>
      </p:pic>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6" r:link="rId7"/>
          <a:srcRect/>
          <a:stretch>
            <a:fillRect/>
          </a:stretch>
        </p:blipFill>
        <p:spPr>
          <a:xfrm>
            <a:off x="546745" y="1137980"/>
            <a:ext cx="3251653" cy="5495730"/>
          </a:xfrm>
          <a:prstGeom prst="rect">
            <a:avLst/>
          </a:prstGeom>
          <a:noFill/>
          <a:ln>
            <a:noFill/>
          </a:ln>
        </p:spPr>
      </p:pic>
      <p:pic>
        <p:nvPicPr>
          <p:cNvPr id="9" name="Google Shape;158;p58"/>
          <p:cNvPicPr preferRelativeResize="0"/>
          <p:nvPr/>
        </p:nvPicPr>
        <p:blipFill rotWithShape="1">
          <a:blip r:embed="rId5">
            <a:alphaModFix/>
          </a:blip>
          <a:srcRect/>
          <a:stretch/>
        </p:blipFill>
        <p:spPr>
          <a:xfrm>
            <a:off x="4410810" y="4511061"/>
            <a:ext cx="457200" cy="446694"/>
          </a:xfrm>
          <a:prstGeom prst="rect">
            <a:avLst/>
          </a:prstGeom>
          <a:noFill/>
          <a:ln>
            <a:noFill/>
          </a:ln>
        </p:spPr>
      </p:pic>
      <p:pic>
        <p:nvPicPr>
          <p:cNvPr id="3" name="Google Shape;204;p4">
            <a:extLst>
              <a:ext uri="{FF2B5EF4-FFF2-40B4-BE49-F238E27FC236}">
                <a16:creationId xmlns:a16="http://schemas.microsoft.com/office/drawing/2014/main" id="{EB25FC0C-FB34-4385-9DEA-9B723F9DF274}"/>
              </a:ext>
            </a:extLst>
          </p:cNvPr>
          <p:cNvPicPr preferRelativeResize="0"/>
          <p:nvPr/>
        </p:nvPicPr>
        <p:blipFill rotWithShape="1">
          <a:blip r:embed="rId8">
            <a:alphaModFix/>
          </a:blip>
          <a:srcRect/>
          <a:stretch/>
        </p:blipFill>
        <p:spPr>
          <a:xfrm>
            <a:off x="13579060" y="3764196"/>
            <a:ext cx="3694496" cy="1042506"/>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4077</TotalTime>
  <Words>2831</Words>
  <Application>Microsoft Office PowerPoint</Application>
  <PresentationFormat>Panorámica</PresentationFormat>
  <Paragraphs>168</Paragraphs>
  <Slides>13</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Helvetica Neue</vt:lpstr>
      <vt:lpstr>Arial</vt:lpstr>
      <vt:lpstr>Arial Narrow</vt:lpstr>
      <vt:lpstr>Calibri</vt:lpstr>
      <vt:lpstr>Arial Black</vt:lpstr>
      <vt:lpstr>Verdana</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389</cp:revision>
  <dcterms:created xsi:type="dcterms:W3CDTF">2022-10-19T17:32:46Z</dcterms:created>
  <dcterms:modified xsi:type="dcterms:W3CDTF">2024-04-12T16:27:54Z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