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71" r:id="rId4"/>
    <p:sldId id="269" r:id="rId5"/>
    <p:sldId id="261" r:id="rId6"/>
    <p:sldId id="278" r:id="rId7"/>
    <p:sldId id="274" r:id="rId8"/>
    <p:sldId id="277" r:id="rId9"/>
    <p:sldId id="275" r:id="rId10"/>
    <p:sldId id="264" r:id="rId11"/>
    <p:sldId id="265" r:id="rId12"/>
    <p:sldId id="266" r:id="rId13"/>
    <p:sldId id="267" r:id="rId14"/>
    <p:sldId id="268" r:id="rId15"/>
  </p:sldIdLst>
  <p:sldSz cx="12192000" cy="6858000"/>
  <p:notesSz cx="12192000" cy="6858000"/>
  <p:embeddedFontLst>
    <p:embeddedFont>
      <p:font typeface="Arial Black" panose="020B0A04020102020204" pitchFamily="34" charset="0"/>
      <p:bold r:id="rId17"/>
    </p:embeddedFont>
    <p:embeddedFont>
      <p:font typeface="Arial Narrow" panose="020B0606020202030204" pitchFamily="34" charset="0"/>
      <p:regular r:id="rId18"/>
      <p:bold r:id="rId19"/>
      <p:italic r:id="rId20"/>
      <p:boldItalic r:id="rId21"/>
    </p:embeddedFont>
    <p:embeddedFont>
      <p:font typeface="Helvetica Neue" panose="020B0604020202020204" charset="0"/>
      <p:regular r:id="rId22"/>
      <p:bold r:id="rId23"/>
      <p:italic r:id="rId24"/>
      <p:boldItalic r:id="rId25"/>
    </p:embeddedFont>
    <p:embeddedFont>
      <p:font typeface="Verdana" panose="020B060403050404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6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6005" autoAdjust="0"/>
  </p:normalViewPr>
  <p:slideViewPr>
    <p:cSldViewPr snapToGrid="0">
      <p:cViewPr varScale="1">
        <p:scale>
          <a:sx n="106" d="100"/>
          <a:sy n="106" d="100"/>
        </p:scale>
        <p:origin x="714" y="90"/>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00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1434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0578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3138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29601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file:///O:\Mi%20unidad\OSPA\01.%20Tematicas\04.%20Incendios\01.%20Productos\postmodelo_icv\temporales\ipacifico.jp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png"/><Relationship Id="rId7" Type="http://schemas.openxmlformats.org/officeDocument/2006/relationships/image" Target="file:///O:\Mi%20unidad\OSPA\01.%20Tematicas\04.%20Incendios\01.%20Productos\postmodelo_icv\temporales\iorinoquia.jp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16.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iamazonia.jpg" TargetMode="External"/><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file:///L:\Mi%20unidad\OSPA\01.%20Tematicas\04.%20Incendios\01.%20Productos\seguimiento\salidas\Incendios.jp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red_icv.jpg" TargetMode="External"/><Relationship Id="rId3" Type="http://schemas.openxmlformats.org/officeDocument/2006/relationships/image" Target="../media/image11.jpeg"/><Relationship Id="rId7" Type="http://schemas.openxmlformats.org/officeDocument/2006/relationships/image" Target="../media/image13.jpeg"/><Relationship Id="rId12" Type="http://schemas.openxmlformats.org/officeDocument/2006/relationships/image" Target="file:///O:\Mi%20unidad\OSPA\01.%20Tematicas\04.%20Incendios\01.%20Productos\postmodelo_icv\temporales\yellow_icv.jp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torta_regiones_icv.jpg" TargetMode="External"/><Relationship Id="rId11"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image" Target="file:///O:\Mi%20unidad\OSPA\01.%20Tematicas\04.%20Incendios\01.%20Productos\postmodelo_icv\temporales\orange_icv.jpg" TargetMode="External"/><Relationship Id="rId4" Type="http://schemas.openxmlformats.org/officeDocument/2006/relationships/image" Target="file:///O:\Mi%20unidad\OSPA\01.%20Tematicas\04.%20Incendios\01.%20Productos\postmodelo_icv\temporales\icolombia.jpg" TargetMode="External"/><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file:///O:\Mi%20unidad\OSPA\01.%20Tematicas\04.%20Incendios\01.%20Productos\postmodelo_icv\temporales\icaribe.jp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file:///O:\Mi%20unidad\OSPA\01.%20Tematicas\04.%20Incendios\01.%20Productos\postmodelo_icv\temporales\icaribe.jp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ndina.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ndin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dirty="0">
                <a:solidFill>
                  <a:schemeClr val="lt1"/>
                </a:solidFill>
                <a:latin typeface="Verdana"/>
                <a:ea typeface="Verdana"/>
                <a:cs typeface="Verdana"/>
                <a:sym typeface="Verdana"/>
              </a:rPr>
              <a:t>105</a:t>
            </a:r>
            <a:endParaRPr lang="es-MX"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576653"/>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14 de abril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a:solidFill>
                  <a:srgbClr val="800000"/>
                </a:solidFill>
                <a:latin typeface="Calibri"/>
                <a:ea typeface="Calibri"/>
                <a:cs typeface="Calibri"/>
                <a:sym typeface="Calibri"/>
              </a:rPr>
              <a:t>15</a:t>
            </a:r>
            <a:r>
              <a:rPr lang="es-MX" sz="1100" b="1" i="0" u="none" strike="noStrike" cap="none" dirty="0">
                <a:solidFill>
                  <a:srgbClr val="800000"/>
                </a:solidFill>
                <a:latin typeface="Calibri"/>
                <a:ea typeface="Calibri"/>
                <a:cs typeface="Calibri"/>
                <a:sym typeface="Calibri"/>
              </a:rPr>
              <a:t> de </a:t>
            </a:r>
            <a:r>
              <a:rPr lang="es-MX" sz="1100" b="1" dirty="0">
                <a:solidFill>
                  <a:srgbClr val="800000"/>
                </a:solidFill>
                <a:latin typeface="Calibri"/>
                <a:ea typeface="Calibri"/>
                <a:cs typeface="Calibri"/>
                <a:sym typeface="Calibri"/>
              </a:rPr>
              <a:t>abril</a:t>
            </a:r>
            <a:r>
              <a:rPr lang="es-MX" sz="1100" b="1" i="0" u="none" strike="noStrike" cap="none" dirty="0">
                <a:solidFill>
                  <a:srgbClr val="800000"/>
                </a:solidFill>
                <a:latin typeface="Calibri"/>
                <a:ea typeface="Calibri"/>
                <a:cs typeface="Calibri"/>
                <a:sym typeface="Calibri"/>
              </a:rPr>
              <a:t> de 2024 – 12:00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C63644E5-9CB9-DC6A-0AB2-24036E948CB0}"/>
              </a:ext>
            </a:extLst>
          </p:cNvPr>
          <p:cNvGraphicFramePr/>
          <p:nvPr>
            <p:extLst>
              <p:ext uri="{D42A27DB-BD31-4B8C-83A1-F6EECF244321}">
                <p14:modId xmlns:p14="http://schemas.microsoft.com/office/powerpoint/2010/main" val="4049986331"/>
              </p:ext>
            </p:extLst>
          </p:nvPr>
        </p:nvGraphicFramePr>
        <p:xfrm>
          <a:off x="4111376" y="1996396"/>
          <a:ext cx="7570364" cy="3688000"/>
        </p:xfrm>
        <a:graphic>
          <a:graphicData uri="http://schemas.openxmlformats.org/drawingml/2006/table">
            <a:tbl>
              <a:tblPr>
                <a:noFill/>
                <a:tableStyleId>{7637F94A-DA9B-481A-AE38-6A32242EE391}</a:tableStyleId>
              </a:tblPr>
              <a:tblGrid>
                <a:gridCol w="1061214">
                  <a:extLst>
                    <a:ext uri="{9D8B030D-6E8A-4147-A177-3AD203B41FA5}">
                      <a16:colId xmlns:a16="http://schemas.microsoft.com/office/drawing/2014/main" val="20000"/>
                    </a:ext>
                  </a:extLst>
                </a:gridCol>
                <a:gridCol w="6509150">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CAUCA : </a:t>
                      </a:r>
                      <a:r>
                        <a:rPr lang="es-ES" sz="1000" b="0" i="0" u="none" strike="noStrike" cap="none" dirty="0" err="1">
                          <a:solidFill>
                            <a:srgbClr val="000000"/>
                          </a:solidFill>
                          <a:latin typeface="Arial"/>
                          <a:ea typeface="Arial"/>
                          <a:cs typeface="Arial"/>
                          <a:sym typeface="Arial"/>
                        </a:rPr>
                        <a:t>Inzá</a:t>
                      </a:r>
                      <a:r>
                        <a:rPr lang="es-ES" sz="1000" b="0" i="0" u="none" strike="noStrike" cap="none" dirty="0">
                          <a:solidFill>
                            <a:srgbClr val="000000"/>
                          </a:solidFill>
                          <a:latin typeface="Arial"/>
                          <a:ea typeface="Arial"/>
                          <a:cs typeface="Arial"/>
                          <a:sym typeface="Arial"/>
                        </a:rPr>
                        <a:t>, Puracé.</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NARIÑO : Contadero, Funes, Puerres.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VALLE DEL CAUCA : Palmira.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CAUCA : Almaguer, Balboa, Bolívar, Florencia, </a:t>
                      </a:r>
                      <a:r>
                        <a:rPr lang="es-CO" sz="1000" b="0" i="0" u="none" strike="noStrike" cap="none" dirty="0" err="1">
                          <a:solidFill>
                            <a:srgbClr val="000000"/>
                          </a:solidFill>
                          <a:latin typeface="Arial"/>
                          <a:ea typeface="Arial"/>
                          <a:cs typeface="Arial"/>
                          <a:sym typeface="Arial"/>
                        </a:rPr>
                        <a:t>Jambaló</a:t>
                      </a:r>
                      <a:r>
                        <a:rPr lang="es-CO" sz="1000" b="0" i="0" u="none" strike="noStrike" cap="none" dirty="0">
                          <a:solidFill>
                            <a:srgbClr val="000000"/>
                          </a:solidFill>
                          <a:latin typeface="Arial"/>
                          <a:ea typeface="Arial"/>
                          <a:cs typeface="Arial"/>
                          <a:sym typeface="Arial"/>
                        </a:rPr>
                        <a:t>, La Vega, Mercaderes, Popayán, Páez, San Sebastián, Santa Rosa, Silvia, Sotará </a:t>
                      </a:r>
                      <a:r>
                        <a:rPr lang="es-CO" sz="1000" b="0" i="0" u="none" strike="noStrike" cap="none" dirty="0" err="1">
                          <a:solidFill>
                            <a:srgbClr val="000000"/>
                          </a:solidFill>
                          <a:latin typeface="Arial"/>
                          <a:ea typeface="Arial"/>
                          <a:cs typeface="Arial"/>
                          <a:sym typeface="Arial"/>
                        </a:rPr>
                        <a:t>Paispamba</a:t>
                      </a:r>
                      <a:r>
                        <a:rPr lang="es-CO" sz="1000" b="0" i="0" u="none" strike="noStrike" cap="none" dirty="0">
                          <a:solidFill>
                            <a:srgbClr val="000000"/>
                          </a:solidFill>
                          <a:latin typeface="Arial"/>
                          <a:ea typeface="Arial"/>
                          <a:cs typeface="Arial"/>
                          <a:sym typeface="Arial"/>
                        </a:rPr>
                        <a:t>, Sucre, </a:t>
                      </a:r>
                      <a:r>
                        <a:rPr lang="es-CO" sz="1000" b="0" i="0" u="none" strike="noStrike" cap="none" dirty="0" err="1">
                          <a:solidFill>
                            <a:srgbClr val="000000"/>
                          </a:solidFill>
                          <a:latin typeface="Arial"/>
                          <a:ea typeface="Arial"/>
                          <a:cs typeface="Arial"/>
                          <a:sym typeface="Arial"/>
                        </a:rPr>
                        <a:t>Toribío</a:t>
                      </a:r>
                      <a:r>
                        <a:rPr lang="es-CO" sz="1000" b="0" i="0" u="none" strike="noStrike" cap="none" dirty="0">
                          <a:solidFill>
                            <a:srgbClr val="000000"/>
                          </a:solidFill>
                          <a:latin typeface="Arial"/>
                          <a:ea typeface="Arial"/>
                          <a:cs typeface="Arial"/>
                          <a:sym typeface="Arial"/>
                        </a:rPr>
                        <a:t>, Totoró.</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NARIÑO : </a:t>
                      </a:r>
                      <a:r>
                        <a:rPr lang="es-CO" sz="1000" b="0" i="0" u="none" strike="noStrike" cap="none" dirty="0" err="1">
                          <a:solidFill>
                            <a:srgbClr val="000000"/>
                          </a:solidFill>
                          <a:latin typeface="Arial"/>
                          <a:ea typeface="Arial"/>
                          <a:cs typeface="Arial"/>
                          <a:sym typeface="Arial"/>
                        </a:rPr>
                        <a:t>Ancuya</a:t>
                      </a:r>
                      <a:r>
                        <a:rPr lang="es-CO" sz="1000" b="0" i="0" u="none" strike="noStrike" cap="none" dirty="0">
                          <a:solidFill>
                            <a:srgbClr val="000000"/>
                          </a:solidFill>
                          <a:latin typeface="Arial"/>
                          <a:ea typeface="Arial"/>
                          <a:cs typeface="Arial"/>
                          <a:sym typeface="Arial"/>
                        </a:rPr>
                        <a:t>, Buesaco, Colón, </a:t>
                      </a:r>
                      <a:r>
                        <a:rPr lang="es-CO" sz="1000" b="0" i="0" u="none" strike="noStrike" cap="none" dirty="0" err="1">
                          <a:solidFill>
                            <a:srgbClr val="000000"/>
                          </a:solidFill>
                          <a:latin typeface="Arial"/>
                          <a:ea typeface="Arial"/>
                          <a:cs typeface="Arial"/>
                          <a:sym typeface="Arial"/>
                        </a:rPr>
                        <a:t>Consacá</a:t>
                      </a:r>
                      <a:r>
                        <a:rPr lang="es-CO" sz="1000" b="0" i="0" u="none" strike="noStrike" cap="none" dirty="0">
                          <a:solidFill>
                            <a:srgbClr val="000000"/>
                          </a:solidFill>
                          <a:latin typeface="Arial"/>
                          <a:ea typeface="Arial"/>
                          <a:cs typeface="Arial"/>
                          <a:sym typeface="Arial"/>
                        </a:rPr>
                        <a:t>, El Rosario, El Tablón De Gómez, Guaitarilla, Iles, </a:t>
                      </a:r>
                      <a:r>
                        <a:rPr lang="es-CO" sz="1000" b="0" i="0" u="none" strike="noStrike" cap="none" dirty="0" err="1">
                          <a:solidFill>
                            <a:srgbClr val="000000"/>
                          </a:solidFill>
                          <a:latin typeface="Arial"/>
                          <a:ea typeface="Arial"/>
                          <a:cs typeface="Arial"/>
                          <a:sym typeface="Arial"/>
                        </a:rPr>
                        <a:t>Imués</a:t>
                      </a:r>
                      <a:r>
                        <a:rPr lang="es-CO" sz="1000" b="0" i="0" u="none" strike="noStrike" cap="none" dirty="0">
                          <a:solidFill>
                            <a:srgbClr val="000000"/>
                          </a:solidFill>
                          <a:latin typeface="Arial"/>
                          <a:ea typeface="Arial"/>
                          <a:cs typeface="Arial"/>
                          <a:sym typeface="Arial"/>
                        </a:rPr>
                        <a:t>, La Cruz, Leiva, Ospina, Pasto, Providencia, San Bernardo, San Pablo, Tangua, Túquerres, </a:t>
                      </a:r>
                      <a:r>
                        <a:rPr lang="es-CO" sz="1000" b="0" i="0" u="none" strike="noStrike" cap="none" dirty="0" err="1">
                          <a:solidFill>
                            <a:srgbClr val="000000"/>
                          </a:solidFill>
                          <a:latin typeface="Arial"/>
                          <a:ea typeface="Arial"/>
                          <a:cs typeface="Arial"/>
                          <a:sym typeface="Arial"/>
                        </a:rPr>
                        <a:t>Yacuanquer</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Andalucía, Bugalagrande, Caicedonia, Guadalajara De Buga, La Victoria, Sevilla, Tuluá,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762856590"/>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CAUCA : Buenos Aires, La Sierra, Rosas, Santander De Quilichao, Suárez.</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NARIÑO : Albán, Arboleda, Belén, Chachagüí, Cumbitara, Córdoba, El Peñol, El Tambo, Guachucal, </a:t>
                      </a:r>
                      <a:r>
                        <a:rPr lang="es-CO" sz="1000" b="0" i="0" u="none" strike="noStrike" cap="none" dirty="0" err="1">
                          <a:solidFill>
                            <a:srgbClr val="000000"/>
                          </a:solidFill>
                          <a:latin typeface="Arial"/>
                          <a:ea typeface="Arial"/>
                          <a:cs typeface="Arial"/>
                          <a:sym typeface="Arial"/>
                        </a:rPr>
                        <a:t>Gualmatán</a:t>
                      </a:r>
                      <a:r>
                        <a:rPr lang="es-CO" sz="1000" b="0" i="0" u="none" strike="noStrike" cap="none" dirty="0">
                          <a:solidFill>
                            <a:srgbClr val="000000"/>
                          </a:solidFill>
                          <a:latin typeface="Arial"/>
                          <a:ea typeface="Arial"/>
                          <a:cs typeface="Arial"/>
                          <a:sym typeface="Arial"/>
                        </a:rPr>
                        <a:t>, Ipiales, La Florida, La Unión, Nariño, Policarpa, Potosí, San Lorenzo, San Pedro De Cartago, Sandoná, Santacruz, Sapuyes, Taminango.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Alcalá, Bolívar, Cali, Cartago, Dagua, El Cerrito, El Dovio, Ginebra, Guacarí, La Cumbre, La Unión, Obando, Pradera, Riofrío, Roldanillo, San Pedro, Toro, Trujillo, Versalles, Yumbo.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graphicFrame>
        <p:nvGraphicFramePr>
          <p:cNvPr id="11" name="Google Shape;186;p59">
            <a:extLst>
              <a:ext uri="{FF2B5EF4-FFF2-40B4-BE49-F238E27FC236}">
                <a16:creationId xmlns:a16="http://schemas.microsoft.com/office/drawing/2014/main" id="{5CE7BAF6-E7F7-146A-89E7-0923D6A7530F}"/>
              </a:ext>
            </a:extLst>
          </p:cNvPr>
          <p:cNvGraphicFramePr/>
          <p:nvPr>
            <p:extLst>
              <p:ext uri="{D42A27DB-BD31-4B8C-83A1-F6EECF244321}">
                <p14:modId xmlns:p14="http://schemas.microsoft.com/office/powerpoint/2010/main" val="2274164373"/>
              </p:ext>
            </p:extLst>
          </p:nvPr>
        </p:nvGraphicFramePr>
        <p:xfrm>
          <a:off x="12451186" y="5082418"/>
          <a:ext cx="7570364" cy="1706800"/>
        </p:xfrm>
        <a:graphic>
          <a:graphicData uri="http://schemas.openxmlformats.org/drawingml/2006/table">
            <a:tbl>
              <a:tblPr>
                <a:noFill/>
                <a:tableStyleId>{7637F94A-DA9B-481A-AE38-6A32242EE391}</a:tableStyleId>
              </a:tblPr>
              <a:tblGrid>
                <a:gridCol w="1061214">
                  <a:extLst>
                    <a:ext uri="{9D8B030D-6E8A-4147-A177-3AD203B41FA5}">
                      <a16:colId xmlns:a16="http://schemas.microsoft.com/office/drawing/2014/main" val="20000"/>
                    </a:ext>
                  </a:extLst>
                </a:gridCol>
                <a:gridCol w="6509150">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graphicFrame>
        <p:nvGraphicFramePr>
          <p:cNvPr id="12" name="Google Shape;186;p59">
            <a:extLst>
              <a:ext uri="{FF2B5EF4-FFF2-40B4-BE49-F238E27FC236}">
                <a16:creationId xmlns:a16="http://schemas.microsoft.com/office/drawing/2014/main" id="{255986BB-5965-F7F1-5163-D0056D6B5522}"/>
              </a:ext>
            </a:extLst>
          </p:cNvPr>
          <p:cNvGraphicFramePr/>
          <p:nvPr>
            <p:extLst>
              <p:ext uri="{D42A27DB-BD31-4B8C-83A1-F6EECF244321}">
                <p14:modId xmlns:p14="http://schemas.microsoft.com/office/powerpoint/2010/main" val="2624600371"/>
              </p:ext>
            </p:extLst>
          </p:nvPr>
        </p:nvGraphicFramePr>
        <p:xfrm>
          <a:off x="12643920" y="416317"/>
          <a:ext cx="7184896" cy="1267275"/>
        </p:xfrm>
        <a:graphic>
          <a:graphicData uri="http://schemas.openxmlformats.org/drawingml/2006/table">
            <a:tbl>
              <a:tblPr>
                <a:noFill/>
                <a:tableStyleId>{7637F94A-DA9B-481A-AE38-6A32242EE391}</a:tableStyleId>
              </a:tblPr>
              <a:tblGrid>
                <a:gridCol w="1007179">
                  <a:extLst>
                    <a:ext uri="{9D8B030D-6E8A-4147-A177-3AD203B41FA5}">
                      <a16:colId xmlns:a16="http://schemas.microsoft.com/office/drawing/2014/main" val="20000"/>
                    </a:ext>
                  </a:extLst>
                </a:gridCol>
                <a:gridCol w="6177717">
                  <a:extLst>
                    <a:ext uri="{9D8B030D-6E8A-4147-A177-3AD203B41FA5}">
                      <a16:colId xmlns:a16="http://schemas.microsoft.com/office/drawing/2014/main" val="20001"/>
                    </a:ext>
                  </a:extLst>
                </a:gridCol>
              </a:tblGrid>
              <a:tr h="52973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73754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6" name="Google Shape;157;p58">
            <a:extLst>
              <a:ext uri="{FF2B5EF4-FFF2-40B4-BE49-F238E27FC236}">
                <a16:creationId xmlns:a16="http://schemas.microsoft.com/office/drawing/2014/main" id="{A109C155-499C-D133-7A34-5FC03B0D173D}"/>
              </a:ext>
            </a:extLst>
          </p:cNvPr>
          <p:cNvPicPr preferRelativeResize="0"/>
          <p:nvPr/>
        </p:nvPicPr>
        <p:blipFill rotWithShape="1">
          <a:blip r:embed="rId3">
            <a:alphaModFix/>
          </a:blip>
          <a:srcRect/>
          <a:stretch/>
        </p:blipFill>
        <p:spPr>
          <a:xfrm>
            <a:off x="4399833" y="3694072"/>
            <a:ext cx="477952" cy="445047"/>
          </a:xfrm>
          <a:prstGeom prst="rect">
            <a:avLst/>
          </a:prstGeom>
          <a:noFill/>
          <a:ln>
            <a:noFill/>
          </a:ln>
        </p:spPr>
      </p:pic>
      <p:pic>
        <p:nvPicPr>
          <p:cNvPr id="7" name="Google Shape;137;p24" descr="Recurso 25.png">
            <a:extLst>
              <a:ext uri="{FF2B5EF4-FFF2-40B4-BE49-F238E27FC236}">
                <a16:creationId xmlns:a16="http://schemas.microsoft.com/office/drawing/2014/main" id="{09ED492B-775F-E4E0-CBDD-E3E9C008A51B}"/>
              </a:ext>
            </a:extLst>
          </p:cNvPr>
          <p:cNvPicPr preferRelativeResize="0"/>
          <p:nvPr/>
        </p:nvPicPr>
        <p:blipFill rotWithShape="1">
          <a:blip r:embed="rId4">
            <a:alphaModFix/>
          </a:blip>
          <a:srcRect/>
          <a:stretch/>
        </p:blipFill>
        <p:spPr>
          <a:xfrm>
            <a:off x="4399833" y="2686586"/>
            <a:ext cx="458425" cy="446694"/>
          </a:xfrm>
          <a:prstGeom prst="rect">
            <a:avLst/>
          </a:prstGeom>
          <a:noFill/>
          <a:ln>
            <a:noFill/>
          </a:ln>
        </p:spPr>
      </p:pic>
      <p:pic>
        <p:nvPicPr>
          <p:cNvPr id="10" name="Google Shape;158;p58">
            <a:extLst>
              <a:ext uri="{FF2B5EF4-FFF2-40B4-BE49-F238E27FC236}">
                <a16:creationId xmlns:a16="http://schemas.microsoft.com/office/drawing/2014/main" id="{8C502FAF-B0EA-25FC-863A-B50C89A91669}"/>
              </a:ext>
            </a:extLst>
          </p:cNvPr>
          <p:cNvPicPr preferRelativeResize="0"/>
          <p:nvPr/>
        </p:nvPicPr>
        <p:blipFill rotWithShape="1">
          <a:blip r:embed="rId5">
            <a:alphaModFix/>
          </a:blip>
          <a:srcRect/>
          <a:stretch/>
        </p:blipFill>
        <p:spPr>
          <a:xfrm>
            <a:off x="13556701" y="2147811"/>
            <a:ext cx="484369" cy="446694"/>
          </a:xfrm>
          <a:prstGeom prst="rect">
            <a:avLst/>
          </a:prstGeom>
          <a:noFill/>
          <a:ln>
            <a:noFill/>
          </a:ln>
        </p:spPr>
      </p:pic>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6" r:link="rId7"/>
          <a:srcRect/>
          <a:stretch>
            <a:fillRect/>
          </a:stretch>
        </p:blipFill>
        <p:spPr>
          <a:xfrm>
            <a:off x="546745" y="1137980"/>
            <a:ext cx="3251653" cy="5495730"/>
          </a:xfrm>
          <a:prstGeom prst="rect">
            <a:avLst/>
          </a:prstGeom>
          <a:noFill/>
          <a:ln>
            <a:noFill/>
          </a:ln>
        </p:spPr>
      </p:pic>
      <p:pic>
        <p:nvPicPr>
          <p:cNvPr id="9" name="Google Shape;158;p58"/>
          <p:cNvPicPr preferRelativeResize="0"/>
          <p:nvPr/>
        </p:nvPicPr>
        <p:blipFill rotWithShape="1">
          <a:blip r:embed="rId5">
            <a:alphaModFix/>
          </a:blip>
          <a:srcRect/>
          <a:stretch/>
        </p:blipFill>
        <p:spPr>
          <a:xfrm>
            <a:off x="4399833" y="4859071"/>
            <a:ext cx="457200" cy="446694"/>
          </a:xfrm>
          <a:prstGeom prst="rect">
            <a:avLst/>
          </a:prstGeom>
          <a:noFill/>
          <a:ln>
            <a:noFill/>
          </a:ln>
        </p:spPr>
      </p:pic>
      <p:pic>
        <p:nvPicPr>
          <p:cNvPr id="3" name="Google Shape;204;p4">
            <a:extLst>
              <a:ext uri="{FF2B5EF4-FFF2-40B4-BE49-F238E27FC236}">
                <a16:creationId xmlns:a16="http://schemas.microsoft.com/office/drawing/2014/main" id="{EB25FC0C-FB34-4385-9DEA-9B723F9DF274}"/>
              </a:ext>
            </a:extLst>
          </p:cNvPr>
          <p:cNvPicPr preferRelativeResize="0"/>
          <p:nvPr/>
        </p:nvPicPr>
        <p:blipFill rotWithShape="1">
          <a:blip r:embed="rId8">
            <a:alphaModFix/>
          </a:blip>
          <a:srcRect/>
          <a:stretch/>
        </p:blipFill>
        <p:spPr>
          <a:xfrm>
            <a:off x="13579060" y="3764196"/>
            <a:ext cx="3694496" cy="104250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5" name="Google Shape;186;p59">
            <a:extLst>
              <a:ext uri="{FF2B5EF4-FFF2-40B4-BE49-F238E27FC236}">
                <a16:creationId xmlns:a16="http://schemas.microsoft.com/office/drawing/2014/main" id="{F2B35AB7-0886-37CD-F591-E6D09FC1D240}"/>
              </a:ext>
            </a:extLst>
          </p:cNvPr>
          <p:cNvGraphicFramePr/>
          <p:nvPr>
            <p:extLst>
              <p:ext uri="{D42A27DB-BD31-4B8C-83A1-F6EECF244321}">
                <p14:modId xmlns:p14="http://schemas.microsoft.com/office/powerpoint/2010/main" val="3382049251"/>
              </p:ext>
            </p:extLst>
          </p:nvPr>
        </p:nvGraphicFramePr>
        <p:xfrm>
          <a:off x="4310186" y="1474864"/>
          <a:ext cx="7392226" cy="4424117"/>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Arauquita, Cravo Norte, Puerto Rondón.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Aguazul, Hato Corozal, Maní, Monterrey, Nunchía, Orocué, Paz De Ariporo, </a:t>
                      </a:r>
                      <a:r>
                        <a:rPr lang="es-ES" sz="1000" b="0" i="0" u="none" strike="noStrike" cap="none" dirty="0" err="1">
                          <a:solidFill>
                            <a:srgbClr val="000000"/>
                          </a:solidFill>
                          <a:latin typeface="Arial"/>
                          <a:ea typeface="Arial"/>
                          <a:cs typeface="Arial"/>
                          <a:sym typeface="Arial"/>
                        </a:rPr>
                        <a:t>Pore</a:t>
                      </a:r>
                      <a:r>
                        <a:rPr lang="es-ES" sz="1000" b="0" i="0" u="none" strike="noStrike" cap="none" dirty="0">
                          <a:solidFill>
                            <a:srgbClr val="000000"/>
                          </a:solidFill>
                          <a:latin typeface="Arial"/>
                          <a:ea typeface="Arial"/>
                          <a:cs typeface="Arial"/>
                          <a:sym typeface="Arial"/>
                        </a:rPr>
                        <a:t>, San Luis De Palenque, Tauramena, Trinidad, Yopal.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Cubarral, Lejanías, Puerto Gaitán, Puerto López, San Martín, Uribe.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 La Primavera, Puerto Carreño,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Fortul,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La Salina, Támara,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Cabuyaro, Cumaral, El Castillo, La Macarena, Mesetas, Restrepo, San Juan De Arama.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80238355"/>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Saravena.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t>
                      </a:r>
                      <a:r>
                        <a:rPr lang="es-ES" sz="1000" b="0" i="0" u="none" strike="noStrike" cap="none" dirty="0" err="1">
                          <a:solidFill>
                            <a:srgbClr val="000000"/>
                          </a:solidFill>
                          <a:latin typeface="Arial"/>
                          <a:ea typeface="Arial"/>
                          <a:cs typeface="Arial"/>
                          <a:sym typeface="Arial"/>
                        </a:rPr>
                        <a:t>Chámeza</a:t>
                      </a:r>
                      <a:r>
                        <a:rPr lang="es-ES" sz="1000" b="0" i="0" u="none" strike="noStrike" cap="none" dirty="0">
                          <a:solidFill>
                            <a:srgbClr val="000000"/>
                          </a:solidFill>
                          <a:latin typeface="Arial"/>
                          <a:ea typeface="Arial"/>
                          <a:cs typeface="Arial"/>
                          <a:sym typeface="Arial"/>
                        </a:rPr>
                        <a:t>, Recetor, Sabanalarga, Sácama.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Acacías, Castilla La Nueva, El Calvario, Guamal, Mapiripán, Puerto Rico, San Carlos De Guaroa, San Juanito, Villavicencio.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751834630"/>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4" name="Google Shape;204;p4"/>
          <p:cNvPicPr preferRelativeResize="0"/>
          <p:nvPr/>
        </p:nvPicPr>
        <p:blipFill rotWithShape="1">
          <a:blip r:embed="rId3">
            <a:alphaModFix/>
          </a:blip>
          <a:srcRect/>
          <a:stretch/>
        </p:blipFill>
        <p:spPr>
          <a:xfrm>
            <a:off x="12641686" y="2504538"/>
            <a:ext cx="3694496" cy="1042506"/>
          </a:xfrm>
          <a:prstGeom prst="rect">
            <a:avLst/>
          </a:prstGeom>
          <a:noFill/>
          <a:ln>
            <a:noFill/>
          </a:ln>
        </p:spPr>
      </p:pic>
      <p:graphicFrame>
        <p:nvGraphicFramePr>
          <p:cNvPr id="4" name="Google Shape;186;p59">
            <a:extLst>
              <a:ext uri="{FF2B5EF4-FFF2-40B4-BE49-F238E27FC236}">
                <a16:creationId xmlns:a16="http://schemas.microsoft.com/office/drawing/2014/main" id="{7E209691-1E0E-0653-8C66-C1F19FCFE85C}"/>
              </a:ext>
            </a:extLst>
          </p:cNvPr>
          <p:cNvGraphicFramePr/>
          <p:nvPr>
            <p:extLst>
              <p:ext uri="{D42A27DB-BD31-4B8C-83A1-F6EECF244321}">
                <p14:modId xmlns:p14="http://schemas.microsoft.com/office/powerpoint/2010/main" val="3203707046"/>
              </p:ext>
            </p:extLst>
          </p:nvPr>
        </p:nvGraphicFramePr>
        <p:xfrm>
          <a:off x="12627667" y="4381012"/>
          <a:ext cx="6815830" cy="1848924"/>
        </p:xfrm>
        <a:graphic>
          <a:graphicData uri="http://schemas.openxmlformats.org/drawingml/2006/table">
            <a:tbl>
              <a:tblPr>
                <a:noFill/>
                <a:tableStyleId>{7637F94A-DA9B-481A-AE38-6A32242EE391}</a:tableStyleId>
              </a:tblPr>
              <a:tblGrid>
                <a:gridCol w="955443">
                  <a:extLst>
                    <a:ext uri="{9D8B030D-6E8A-4147-A177-3AD203B41FA5}">
                      <a16:colId xmlns:a16="http://schemas.microsoft.com/office/drawing/2014/main" val="20000"/>
                    </a:ext>
                  </a:extLst>
                </a:gridCol>
                <a:gridCol w="5860387">
                  <a:extLst>
                    <a:ext uri="{9D8B030D-6E8A-4147-A177-3AD203B41FA5}">
                      <a16:colId xmlns:a16="http://schemas.microsoft.com/office/drawing/2014/main" val="20001"/>
                    </a:ext>
                  </a:extLst>
                </a:gridCol>
              </a:tblGrid>
              <a:tr h="47238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7653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Paz De Ariporo.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 La Primavera,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pic>
        <p:nvPicPr>
          <p:cNvPr id="8" name="Google Shape;192;p59">
            <a:extLst>
              <a:ext uri="{FF2B5EF4-FFF2-40B4-BE49-F238E27FC236}">
                <a16:creationId xmlns:a16="http://schemas.microsoft.com/office/drawing/2014/main" id="{9CB3ECE8-6BC2-ACF4-95D9-566A3493E8C7}"/>
              </a:ext>
            </a:extLst>
          </p:cNvPr>
          <p:cNvPicPr preferRelativeResize="0"/>
          <p:nvPr/>
        </p:nvPicPr>
        <p:blipFill rotWithShape="1">
          <a:blip r:embed="rId4">
            <a:alphaModFix/>
          </a:blip>
          <a:srcRect/>
          <a:stretch/>
        </p:blipFill>
        <p:spPr>
          <a:xfrm>
            <a:off x="4598375" y="2334251"/>
            <a:ext cx="432854" cy="445047"/>
          </a:xfrm>
          <a:prstGeom prst="rect">
            <a:avLst/>
          </a:prstGeom>
          <a:noFill/>
          <a:ln>
            <a:noFill/>
          </a:ln>
        </p:spPr>
      </p:pic>
      <p:pic>
        <p:nvPicPr>
          <p:cNvPr id="2" name="Google Shape;218;p5">
            <a:extLst>
              <a:ext uri="{FF2B5EF4-FFF2-40B4-BE49-F238E27FC236}">
                <a16:creationId xmlns:a16="http://schemas.microsoft.com/office/drawing/2014/main" id="{C0DBEDFF-8799-463A-AA31-E2EFF27AEEEF}"/>
              </a:ext>
            </a:extLst>
          </p:cNvPr>
          <p:cNvPicPr preferRelativeResize="0"/>
          <p:nvPr/>
        </p:nvPicPr>
        <p:blipFill rotWithShape="1">
          <a:blip r:embed="rId5">
            <a:alphaModFix/>
          </a:blip>
          <a:srcRect/>
          <a:stretch/>
        </p:blipFill>
        <p:spPr>
          <a:xfrm>
            <a:off x="4572618" y="3686922"/>
            <a:ext cx="451143" cy="445047"/>
          </a:xfrm>
          <a:prstGeom prst="rect">
            <a:avLst/>
          </a:prstGeom>
          <a:noFill/>
          <a:ln>
            <a:noFill/>
          </a:ln>
        </p:spPr>
      </p:pic>
      <p:pic>
        <p:nvPicPr>
          <p:cNvPr id="201" name="Google Shape;201;p4"/>
          <p:cNvPicPr preferRelativeResize="0"/>
          <p:nvPr/>
        </p:nvPicPr>
        <p:blipFill>
          <a:blip r:embed="rId6" r:link="rId7"/>
          <a:srcRect/>
          <a:stretch>
            <a:fillRect/>
          </a:stretch>
        </p:blipFill>
        <p:spPr>
          <a:xfrm>
            <a:off x="225489" y="1449266"/>
            <a:ext cx="3960214" cy="4139463"/>
          </a:xfrm>
          <a:prstGeom prst="rect">
            <a:avLst/>
          </a:prstGeom>
          <a:noFill/>
          <a:ln>
            <a:noFill/>
          </a:ln>
        </p:spPr>
      </p:pic>
      <p:pic>
        <p:nvPicPr>
          <p:cNvPr id="6" name="Google Shape;158;p58">
            <a:extLst>
              <a:ext uri="{FF2B5EF4-FFF2-40B4-BE49-F238E27FC236}">
                <a16:creationId xmlns:a16="http://schemas.microsoft.com/office/drawing/2014/main" id="{4D8C2F54-45C6-80A0-57C5-A9B47ECF7905}"/>
              </a:ext>
            </a:extLst>
          </p:cNvPr>
          <p:cNvPicPr preferRelativeResize="0"/>
          <p:nvPr/>
        </p:nvPicPr>
        <p:blipFill rotWithShape="1">
          <a:blip r:embed="rId8">
            <a:alphaModFix/>
          </a:blip>
          <a:srcRect/>
          <a:stretch/>
        </p:blipFill>
        <p:spPr>
          <a:xfrm>
            <a:off x="4572618" y="4979370"/>
            <a:ext cx="484369" cy="44669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8" name="Google Shape;186;p59">
            <a:extLst>
              <a:ext uri="{FF2B5EF4-FFF2-40B4-BE49-F238E27FC236}">
                <a16:creationId xmlns:a16="http://schemas.microsoft.com/office/drawing/2014/main" id="{D9E640D3-5190-A820-2833-1A02D7FCC761}"/>
              </a:ext>
            </a:extLst>
          </p:cNvPr>
          <p:cNvGraphicFramePr/>
          <p:nvPr>
            <p:extLst>
              <p:ext uri="{D42A27DB-BD31-4B8C-83A1-F6EECF244321}">
                <p14:modId xmlns:p14="http://schemas.microsoft.com/office/powerpoint/2010/main" val="2653212914"/>
              </p:ext>
            </p:extLst>
          </p:nvPr>
        </p:nvGraphicFramePr>
        <p:xfrm>
          <a:off x="4847985" y="2575600"/>
          <a:ext cx="7063865" cy="2680275"/>
        </p:xfrm>
        <a:graphic>
          <a:graphicData uri="http://schemas.openxmlformats.org/drawingml/2006/table">
            <a:tbl>
              <a:tblPr>
                <a:noFill/>
                <a:tableStyleId>{7637F94A-DA9B-481A-AE38-6A32242EE391}</a:tableStyleId>
              </a:tblPr>
              <a:tblGrid>
                <a:gridCol w="990213">
                  <a:extLst>
                    <a:ext uri="{9D8B030D-6E8A-4147-A177-3AD203B41FA5}">
                      <a16:colId xmlns:a16="http://schemas.microsoft.com/office/drawing/2014/main" val="20000"/>
                    </a:ext>
                  </a:extLst>
                </a:gridCol>
                <a:gridCol w="6073652">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CAQUETÁ : Puerto Rico.</a:t>
                      </a:r>
                    </a:p>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63817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CAQUETÁ : San Vicente Del Caguán.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301934835"/>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lang="it-IT" sz="10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it-IT" sz="1000" b="0" i="0" u="none" strike="noStrike" cap="none" dirty="0">
                          <a:solidFill>
                            <a:srgbClr val="000000"/>
                          </a:solidFill>
                          <a:latin typeface="Arial"/>
                          <a:ea typeface="Arial"/>
                          <a:cs typeface="Arial"/>
                          <a:sym typeface="Arial"/>
                        </a:rPr>
                        <a:t>CAQUETÁ : El Doncello.</a:t>
                      </a:r>
                    </a:p>
                    <a:p>
                      <a:pPr marL="0" marR="0" lvl="0" indent="0" algn="just" rtl="0">
                        <a:lnSpc>
                          <a:spcPct val="100000"/>
                        </a:lnSpc>
                        <a:spcBef>
                          <a:spcPts val="0"/>
                        </a:spcBef>
                        <a:spcAft>
                          <a:spcPts val="0"/>
                        </a:spcAft>
                        <a:buClr>
                          <a:srgbClr val="000000"/>
                        </a:buClr>
                        <a:buSzPts val="1000"/>
                        <a:buFont typeface="Arial"/>
                        <a:buNone/>
                      </a:pPr>
                      <a:r>
                        <a:rPr lang="it-IT" sz="1000" b="0" i="0" u="none" strike="noStrike" cap="none" dirty="0">
                          <a:solidFill>
                            <a:srgbClr val="000000"/>
                          </a:solidFill>
                          <a:latin typeface="Arial"/>
                          <a:ea typeface="Arial"/>
                          <a:cs typeface="Arial"/>
                          <a:sym typeface="Arial"/>
                        </a:rPr>
                        <a:t>GUAINÍA : Inírida.</a:t>
                      </a:r>
                    </a:p>
                    <a:p>
                      <a:pPr marL="0" marR="0" lvl="0" indent="0" algn="just" rtl="0">
                        <a:lnSpc>
                          <a:spcPct val="100000"/>
                        </a:lnSpc>
                        <a:spcBef>
                          <a:spcPts val="0"/>
                        </a:spcBef>
                        <a:spcAft>
                          <a:spcPts val="0"/>
                        </a:spcAft>
                        <a:buClr>
                          <a:srgbClr val="000000"/>
                        </a:buClr>
                        <a:buSzPts val="1000"/>
                        <a:buFont typeface="Arial"/>
                        <a:buNone/>
                      </a:pPr>
                      <a:r>
                        <a:rPr lang="it-IT" sz="1000" b="0" i="0" u="none" strike="noStrike" cap="none" dirty="0">
                          <a:solidFill>
                            <a:srgbClr val="000000"/>
                          </a:solidFill>
                          <a:latin typeface="Arial"/>
                          <a:ea typeface="Arial"/>
                          <a:cs typeface="Arial"/>
                          <a:sym typeface="Arial"/>
                        </a:rPr>
                        <a:t>GUAVIARE : San José Del Guaviare.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9" name="Google Shape;204;p4"/>
          <p:cNvPicPr preferRelativeResize="0"/>
          <p:nvPr/>
        </p:nvPicPr>
        <p:blipFill rotWithShape="1">
          <a:blip r:embed="rId3">
            <a:alphaModFix/>
          </a:blip>
          <a:srcRect/>
          <a:stretch/>
        </p:blipFill>
        <p:spPr>
          <a:xfrm>
            <a:off x="13942828" y="3119217"/>
            <a:ext cx="4123628" cy="1144615"/>
          </a:xfrm>
          <a:prstGeom prst="rect">
            <a:avLst/>
          </a:prstGeom>
          <a:noFill/>
          <a:ln>
            <a:noFill/>
          </a:ln>
        </p:spPr>
      </p:pic>
      <p:pic>
        <p:nvPicPr>
          <p:cNvPr id="218" name="Google Shape;218;p5"/>
          <p:cNvPicPr preferRelativeResize="0"/>
          <p:nvPr/>
        </p:nvPicPr>
        <p:blipFill rotWithShape="1">
          <a:blip r:embed="rId4">
            <a:alphaModFix/>
          </a:blip>
          <a:srcRect/>
          <a:stretch/>
        </p:blipFill>
        <p:spPr>
          <a:xfrm>
            <a:off x="5118657" y="3825350"/>
            <a:ext cx="451143" cy="445047"/>
          </a:xfrm>
          <a:prstGeom prst="rect">
            <a:avLst/>
          </a:prstGeom>
          <a:noFill/>
          <a:ln>
            <a:noFill/>
          </a:ln>
        </p:spPr>
      </p:pic>
      <p:pic>
        <p:nvPicPr>
          <p:cNvPr id="3" name="Google Shape;192;p59">
            <a:extLst>
              <a:ext uri="{FF2B5EF4-FFF2-40B4-BE49-F238E27FC236}">
                <a16:creationId xmlns:a16="http://schemas.microsoft.com/office/drawing/2014/main" id="{38683419-F7F2-B01F-B4AA-FD65F66F4C7A}"/>
              </a:ext>
            </a:extLst>
          </p:cNvPr>
          <p:cNvPicPr preferRelativeResize="0"/>
          <p:nvPr/>
        </p:nvPicPr>
        <p:blipFill rotWithShape="1">
          <a:blip r:embed="rId5">
            <a:alphaModFix/>
          </a:blip>
          <a:srcRect/>
          <a:stretch/>
        </p:blipFill>
        <p:spPr>
          <a:xfrm>
            <a:off x="5136946" y="3119217"/>
            <a:ext cx="432854" cy="445047"/>
          </a:xfrm>
          <a:prstGeom prst="rect">
            <a:avLst/>
          </a:prstGeom>
          <a:noFill/>
          <a:ln>
            <a:noFill/>
          </a:ln>
        </p:spPr>
      </p:pic>
      <p:pic>
        <p:nvPicPr>
          <p:cNvPr id="4" name="Google Shape;158;p58">
            <a:extLst>
              <a:ext uri="{FF2B5EF4-FFF2-40B4-BE49-F238E27FC236}">
                <a16:creationId xmlns:a16="http://schemas.microsoft.com/office/drawing/2014/main" id="{F4551B2E-46C7-3097-24EA-4BFAE1064786}"/>
              </a:ext>
            </a:extLst>
          </p:cNvPr>
          <p:cNvPicPr preferRelativeResize="0"/>
          <p:nvPr/>
        </p:nvPicPr>
        <p:blipFill rotWithShape="1">
          <a:blip r:embed="rId6">
            <a:alphaModFix/>
          </a:blip>
          <a:srcRect/>
          <a:stretch/>
        </p:blipFill>
        <p:spPr>
          <a:xfrm>
            <a:off x="5132536" y="4644570"/>
            <a:ext cx="423384" cy="437848"/>
          </a:xfrm>
          <a:prstGeom prst="rect">
            <a:avLst/>
          </a:prstGeom>
          <a:noFill/>
          <a:ln>
            <a:noFill/>
          </a:ln>
        </p:spPr>
      </p:pic>
      <p:graphicFrame>
        <p:nvGraphicFramePr>
          <p:cNvPr id="2" name="Google Shape;186;p59">
            <a:extLst>
              <a:ext uri="{FF2B5EF4-FFF2-40B4-BE49-F238E27FC236}">
                <a16:creationId xmlns:a16="http://schemas.microsoft.com/office/drawing/2014/main" id="{75C27EA4-56B4-DD71-1472-1F1A658D5977}"/>
              </a:ext>
            </a:extLst>
          </p:cNvPr>
          <p:cNvGraphicFramePr/>
          <p:nvPr>
            <p:extLst>
              <p:ext uri="{D42A27DB-BD31-4B8C-83A1-F6EECF244321}">
                <p14:modId xmlns:p14="http://schemas.microsoft.com/office/powerpoint/2010/main" val="2510749083"/>
              </p:ext>
            </p:extLst>
          </p:nvPr>
        </p:nvGraphicFramePr>
        <p:xfrm>
          <a:off x="12451186" y="5082418"/>
          <a:ext cx="7570364" cy="1706800"/>
        </p:xfrm>
        <a:graphic>
          <a:graphicData uri="http://schemas.openxmlformats.org/drawingml/2006/table">
            <a:tbl>
              <a:tblPr>
                <a:noFill/>
                <a:tableStyleId>{7637F94A-DA9B-481A-AE38-6A32242EE391}</a:tableStyleId>
              </a:tblPr>
              <a:tblGrid>
                <a:gridCol w="1061214">
                  <a:extLst>
                    <a:ext uri="{9D8B030D-6E8A-4147-A177-3AD203B41FA5}">
                      <a16:colId xmlns:a16="http://schemas.microsoft.com/office/drawing/2014/main" val="20000"/>
                    </a:ext>
                  </a:extLst>
                </a:gridCol>
                <a:gridCol w="6509150">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pic>
        <p:nvPicPr>
          <p:cNvPr id="214" name="Google Shape;214;p5"/>
          <p:cNvPicPr preferRelativeResize="0"/>
          <p:nvPr/>
        </p:nvPicPr>
        <p:blipFill>
          <a:blip r:embed="rId7" r:link="rId8"/>
          <a:srcRect/>
          <a:stretch>
            <a:fillRect/>
          </a:stretch>
        </p:blipFill>
        <p:spPr>
          <a:xfrm>
            <a:off x="229457" y="1525065"/>
            <a:ext cx="4401354" cy="46005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a:t>
                      </a:r>
                      <a:r>
                        <a:rPr lang="es-MX" sz="900" u="none" strike="noStrike" cap="none" dirty="0" err="1">
                          <a:latin typeface="Verdana"/>
                          <a:ea typeface="Verdana"/>
                          <a:cs typeface="Verdana"/>
                          <a:sym typeface="Verdana"/>
                        </a:rPr>
                        <a:t>Conaf</a:t>
                      </a:r>
                      <a:r>
                        <a:rPr lang="es-MX" sz="900" u="none" strike="noStrike" cap="none" dirty="0">
                          <a:latin typeface="Verdana"/>
                          <a:ea typeface="Verdana"/>
                          <a:cs typeface="Verdana"/>
                          <a:sym typeface="Verdana"/>
                        </a:rPr>
                        <a:t>,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492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endParaRPr lang="es-MX" sz="1200"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a:solidFill>
                  <a:srgbClr val="7F7F7F"/>
                </a:solidFill>
                <a:latin typeface="Verdana"/>
                <a:ea typeface="Verdana"/>
                <a:cs typeface="Verdana"/>
                <a:sym typeface="Verdana"/>
              </a:rPr>
              <a:t>Luis Alejandro Vanegas Guerrero </a:t>
            </a:r>
            <a:r>
              <a:rPr lang="es-MX" sz="1200" b="0" i="0" u="none" strike="noStrike" cap="none" dirty="0">
                <a:solidFill>
                  <a:srgbClr val="7F7F7F"/>
                </a:solidFill>
                <a:latin typeface="Verdana"/>
                <a:ea typeface="Verdana"/>
                <a:cs typeface="Verdana"/>
                <a:sym typeface="Verdana"/>
              </a:rPr>
              <a:t>(Incendios de la Cobertura Vegetal).</a:t>
            </a: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694853" y="1765950"/>
            <a:ext cx="6895471" cy="480127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600" b="0" i="0" u="none" strike="noStrike" cap="none" dirty="0">
                <a:solidFill>
                  <a:srgbClr val="7F7F7F"/>
                </a:solidFill>
                <a:latin typeface="Verdana"/>
                <a:ea typeface="Verdana"/>
                <a:cs typeface="Verdana"/>
                <a:sym typeface="Verdana"/>
              </a:rPr>
              <a:t>Debido a los valores de precipitación y temperatura máxima que se han dado en los últimos días, se presentan condiciones de</a:t>
            </a:r>
            <a:r>
              <a:rPr lang="es-MX" sz="1600" dirty="0">
                <a:solidFill>
                  <a:srgbClr val="7F7F7F"/>
                </a:solidFill>
                <a:latin typeface="Verdana"/>
                <a:ea typeface="Verdana"/>
                <a:cs typeface="Verdana"/>
                <a:sym typeface="Verdana"/>
              </a:rPr>
              <a:t>:</a:t>
            </a:r>
          </a:p>
          <a:p>
            <a:pPr marL="0" marR="0" lvl="0" indent="0" algn="just" rtl="0">
              <a:lnSpc>
                <a:spcPct val="100000"/>
              </a:lnSpc>
              <a:spcBef>
                <a:spcPts val="0"/>
              </a:spcBef>
              <a:spcAft>
                <a:spcPts val="0"/>
              </a:spcAft>
              <a:buNone/>
            </a:pPr>
            <a:endParaRPr lang="es-MX" sz="1600" dirty="0">
              <a:solidFill>
                <a:srgbClr val="7F7F7F"/>
              </a:solidFill>
              <a:latin typeface="Verdana"/>
              <a:ea typeface="Verdana"/>
              <a:cs typeface="Verdana"/>
              <a:sym typeface="Verdana"/>
            </a:endParaRPr>
          </a:p>
          <a:p>
            <a:pPr algn="just"/>
            <a:r>
              <a:rPr lang="es-MX" sz="1600" b="1" dirty="0">
                <a:solidFill>
                  <a:srgbClr val="7F7F7F"/>
                </a:solidFill>
                <a:latin typeface="Verdana"/>
                <a:ea typeface="Verdana"/>
                <a:sym typeface="Verdana"/>
              </a:rPr>
              <a:t>Alerta Roja: </a:t>
            </a:r>
            <a:r>
              <a:rPr lang="es-MX" sz="1600" dirty="0">
                <a:solidFill>
                  <a:srgbClr val="7F7F7F"/>
                </a:solidFill>
                <a:latin typeface="Verdana"/>
                <a:ea typeface="Verdana"/>
                <a:sym typeface="Verdana"/>
              </a:rPr>
              <a:t>en algunos municipios de los departamentos de los departamentos de </a:t>
            </a:r>
            <a:r>
              <a:rPr lang="es-ES" sz="1600" dirty="0">
                <a:solidFill>
                  <a:srgbClr val="7F7F7F"/>
                </a:solidFill>
                <a:latin typeface="Verdana"/>
                <a:ea typeface="Verdana"/>
                <a:sym typeface="Verdana"/>
              </a:rPr>
              <a:t>Antioquia, Arauca, Atlántico, Bogotá, D.C., Bolívar, Boyacá, Caquetá, Casanare, Cauca, Cesar, Cundinamarca, Córdoba, Huila, La Guajira, Magdalena, Meta, Nariño, Norte De Santander, Santander, Sucre, Tolima, Valle Del Cauca y Vichada.</a:t>
            </a:r>
            <a:endParaRPr lang="es-MX" sz="1600" b="1" dirty="0">
              <a:solidFill>
                <a:srgbClr val="7F7F7F"/>
              </a:solidFill>
              <a:latin typeface="Verdana"/>
              <a:ea typeface="Verdana"/>
              <a:sym typeface="Verdana"/>
            </a:endParaRPr>
          </a:p>
          <a:p>
            <a:pPr marL="0" marR="0" lvl="0" indent="0" algn="just" rtl="0">
              <a:lnSpc>
                <a:spcPct val="100000"/>
              </a:lnSpc>
              <a:spcBef>
                <a:spcPts val="0"/>
              </a:spcBef>
              <a:spcAft>
                <a:spcPts val="0"/>
              </a:spcAft>
              <a:buNone/>
            </a:pPr>
            <a:r>
              <a:rPr lang="es-MX" sz="1600" b="1" dirty="0">
                <a:solidFill>
                  <a:srgbClr val="7F7F7F"/>
                </a:solidFill>
                <a:latin typeface="Verdana"/>
                <a:ea typeface="Verdana"/>
                <a:sym typeface="Verdana"/>
              </a:rPr>
              <a:t>Alerta Naranja: </a:t>
            </a:r>
            <a:r>
              <a:rPr lang="es-MX" sz="1600" dirty="0">
                <a:solidFill>
                  <a:srgbClr val="7F7F7F"/>
                </a:solidFill>
                <a:latin typeface="Verdana"/>
                <a:ea typeface="Verdana"/>
                <a:sym typeface="Verdana"/>
              </a:rPr>
              <a:t>en algunos municipios de los departamentos de </a:t>
            </a:r>
            <a:r>
              <a:rPr lang="es-ES" sz="1600" dirty="0">
                <a:solidFill>
                  <a:srgbClr val="7F7F7F"/>
                </a:solidFill>
                <a:latin typeface="Verdana"/>
                <a:ea typeface="Verdana"/>
                <a:sym typeface="Verdana"/>
              </a:rPr>
              <a:t>Caldas, Antioquia, Arauca, Archipiélago De San Andrés, Providencia Y Santa Catalina, Bolívar, Boyacá, Caquetá, Casanare, Cauca, Cesar, Cundinamarca, Córdoba, Huila, La Guajira, Magdalena, Meta, Nariño, Norte De Santander, Quindío, Santander, Sucre, Tolima y Valle Del Cauca</a:t>
            </a:r>
            <a:r>
              <a:rPr lang="es-MX" sz="1600" dirty="0">
                <a:solidFill>
                  <a:srgbClr val="7F7F7F"/>
                </a:solidFill>
                <a:latin typeface="Verdana"/>
                <a:ea typeface="Verdana"/>
                <a:sym typeface="Verdana"/>
              </a:rPr>
              <a:t>.</a:t>
            </a:r>
          </a:p>
          <a:p>
            <a:pPr marL="0" marR="0" lvl="0" indent="0" algn="just" rtl="0">
              <a:lnSpc>
                <a:spcPct val="100000"/>
              </a:lnSpc>
              <a:spcBef>
                <a:spcPts val="0"/>
              </a:spcBef>
              <a:spcAft>
                <a:spcPts val="0"/>
              </a:spcAft>
              <a:buNone/>
            </a:pPr>
            <a:endParaRPr lang="es-MX" sz="1600" dirty="0">
              <a:solidFill>
                <a:srgbClr val="7F7F7F"/>
              </a:solidFill>
              <a:latin typeface="Verdana"/>
              <a:ea typeface="Verdana"/>
              <a:sym typeface="Verdana"/>
            </a:endParaRPr>
          </a:p>
          <a:p>
            <a:pPr marL="0" marR="0" lvl="0" indent="0" algn="just" rtl="0">
              <a:lnSpc>
                <a:spcPct val="100000"/>
              </a:lnSpc>
              <a:spcBef>
                <a:spcPts val="0"/>
              </a:spcBef>
              <a:spcAft>
                <a:spcPts val="0"/>
              </a:spcAft>
              <a:buNone/>
            </a:pPr>
            <a:r>
              <a:rPr lang="es-MX" sz="1600" b="1" dirty="0">
                <a:solidFill>
                  <a:srgbClr val="7F7F7F"/>
                </a:solidFill>
                <a:latin typeface="Verdana"/>
                <a:ea typeface="Verdana"/>
                <a:sym typeface="Verdana"/>
              </a:rPr>
              <a:t>Alerta Amarilla: </a:t>
            </a:r>
            <a:r>
              <a:rPr lang="es-MX" sz="1600" dirty="0">
                <a:solidFill>
                  <a:srgbClr val="7F7F7F"/>
                </a:solidFill>
                <a:latin typeface="Verdana"/>
                <a:ea typeface="Verdana"/>
                <a:sym typeface="Verdana"/>
              </a:rPr>
              <a:t>en algunos municipios de las regiones Caribe, Andina, Pacífico, Orinoquia y Amazonía.</a:t>
            </a:r>
          </a:p>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 </a:t>
            </a:r>
          </a:p>
        </p:txBody>
      </p:sp>
      <p:sp>
        <p:nvSpPr>
          <p:cNvPr id="116" name="Google Shape;116;p16"/>
          <p:cNvSpPr txBox="1"/>
          <p:nvPr/>
        </p:nvSpPr>
        <p:spPr>
          <a:xfrm>
            <a:off x="3375609" y="1084183"/>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srcRect/>
          <a:stretch>
            <a:fillRect/>
          </a:stretch>
        </p:blipFill>
        <p:spPr>
          <a:xfrm>
            <a:off x="8149156" y="1608767"/>
            <a:ext cx="3269246" cy="46231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7" name="Google Shape;117;p16"/>
          <p:cNvSpPr/>
          <p:nvPr/>
        </p:nvSpPr>
        <p:spPr>
          <a:xfrm>
            <a:off x="996120" y="918041"/>
            <a:ext cx="10199759" cy="5174850"/>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1142570" y="910691"/>
            <a:ext cx="990685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b="1" i="0" u="none" strike="noStrike" cap="none" dirty="0">
                <a:solidFill>
                  <a:srgbClr val="C00000"/>
                </a:solidFill>
                <a:latin typeface="Verdana" panose="020B0604030504040204" pitchFamily="34" charset="0"/>
                <a:ea typeface="Verdana" panose="020B0604030504040204" pitchFamily="34" charset="0"/>
                <a:cs typeface="Verdana"/>
                <a:sym typeface="Verdana"/>
              </a:rPr>
              <a:t>Gráfica de seguimiento de alertas por pronóstico de la amenaza de </a:t>
            </a:r>
            <a:r>
              <a:rPr lang="es-MX"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incendios de la cobertura vegetal para Colombia durante los ú</a:t>
            </a:r>
            <a:r>
              <a:rPr lang="es-MX" b="1" dirty="0">
                <a:solidFill>
                  <a:srgbClr val="C00000"/>
                </a:solidFill>
                <a:latin typeface="Verdana" panose="020B0604030504040204" pitchFamily="34" charset="0"/>
                <a:ea typeface="Verdana" panose="020B0604030504040204" pitchFamily="34" charset="0"/>
                <a:cs typeface="Arial Black"/>
                <a:sym typeface="Arial Black"/>
              </a:rPr>
              <a:t>ltimos 30 días</a:t>
            </a:r>
            <a:endParaRPr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sp>
        <p:nvSpPr>
          <p:cNvPr id="2" name="CuadroTexto 1">
            <a:extLst>
              <a:ext uri="{FF2B5EF4-FFF2-40B4-BE49-F238E27FC236}">
                <a16:creationId xmlns:a16="http://schemas.microsoft.com/office/drawing/2014/main" id="{6173D8E2-1980-3E16-89B0-CAD8B921A3F8}"/>
              </a:ext>
            </a:extLst>
          </p:cNvPr>
          <p:cNvSpPr txBox="1"/>
          <p:nvPr/>
        </p:nvSpPr>
        <p:spPr>
          <a:xfrm>
            <a:off x="996119" y="618514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a:t>
            </a:r>
            <a:r>
              <a:rPr lang="es-ES" sz="900"/>
              <a:t>porcentaje de </a:t>
            </a:r>
            <a:r>
              <a:rPr lang="es-ES" sz="900" dirty="0"/>
              <a:t>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pic>
        <p:nvPicPr>
          <p:cNvPr id="5" name="Imagen 4">
            <a:extLst>
              <a:ext uri="{FF2B5EF4-FFF2-40B4-BE49-F238E27FC236}">
                <a16:creationId xmlns:a16="http://schemas.microsoft.com/office/drawing/2014/main" id="{8816CD2D-3799-A8AB-DB5D-2FFDB369AD82}"/>
              </a:ext>
            </a:extLst>
          </p:cNvPr>
          <p:cNvPicPr>
            <a:picLocks noChangeAspect="1"/>
          </p:cNvPicPr>
          <p:nvPr/>
        </p:nvPicPr>
        <p:blipFill>
          <a:blip r:embed="rId3" r:link="rId4"/>
          <a:srcRect/>
          <a:stretch>
            <a:fillRect/>
          </a:stretch>
        </p:blipFill>
        <p:spPr>
          <a:xfrm>
            <a:off x="1142573" y="1771308"/>
            <a:ext cx="9164690" cy="4413831"/>
          </a:xfrm>
          <a:prstGeom prst="rect">
            <a:avLst/>
          </a:prstGeom>
        </p:spPr>
      </p:pic>
    </p:spTree>
    <p:extLst>
      <p:ext uri="{BB962C8B-B14F-4D97-AF65-F5344CB8AC3E}">
        <p14:creationId xmlns:p14="http://schemas.microsoft.com/office/powerpoint/2010/main" val="914518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14 de abril de 2024 12:00 HLC</a:t>
            </a:r>
            <a:endParaRPr sz="1200" dirty="0"/>
          </a:p>
        </p:txBody>
      </p:sp>
      <p:pic>
        <p:nvPicPr>
          <p:cNvPr id="125" name="Google Shape;125;p17"/>
          <p:cNvPicPr preferRelativeResize="0"/>
          <p:nvPr/>
        </p:nvPicPr>
        <p:blipFill>
          <a:blip r:embed="rId3" r:link="rId4"/>
          <a:srcRect/>
          <a:stretch>
            <a:fillRect/>
          </a:stretch>
        </p:blipFill>
        <p:spPr>
          <a:xfrm>
            <a:off x="229457" y="1025188"/>
            <a:ext cx="3960214" cy="5600326"/>
          </a:xfrm>
          <a:prstGeom prst="rect">
            <a:avLst/>
          </a:prstGeom>
          <a:noFill/>
          <a:ln>
            <a:noFill/>
          </a:ln>
        </p:spPr>
      </p:pic>
      <p:pic>
        <p:nvPicPr>
          <p:cNvPr id="126" name="Google Shape;126;p17"/>
          <p:cNvPicPr preferRelativeResize="0"/>
          <p:nvPr/>
        </p:nvPicPr>
        <p:blipFill>
          <a:blip r:embed="rId5" r:link="rId6"/>
          <a:srcRect/>
          <a:stretch>
            <a:fillRect/>
          </a:stretch>
        </p:blipFill>
        <p:spPr>
          <a:xfrm>
            <a:off x="4189671" y="2275998"/>
            <a:ext cx="2373077" cy="2583142"/>
          </a:xfrm>
          <a:prstGeom prst="rect">
            <a:avLst/>
          </a:prstGeom>
          <a:noFill/>
          <a:ln w="9525" cap="flat" cmpd="sng">
            <a:solidFill>
              <a:schemeClr val="dk1"/>
            </a:solidFill>
            <a:prstDash val="solid"/>
            <a:round/>
            <a:headEnd type="none" w="sm" len="sm"/>
            <a:tailEnd type="none" w="sm" len="sm"/>
          </a:ln>
        </p:spPr>
      </p:pic>
      <p:pic>
        <p:nvPicPr>
          <p:cNvPr id="3" name="Imagen 2">
            <a:extLst>
              <a:ext uri="{FF2B5EF4-FFF2-40B4-BE49-F238E27FC236}">
                <a16:creationId xmlns:a16="http://schemas.microsoft.com/office/drawing/2014/main" id="{4F90D230-3E9E-54E6-B20F-AD31367540C9}"/>
              </a:ext>
            </a:extLst>
          </p:cNvPr>
          <p:cNvPicPr>
            <a:picLocks noChangeAspect="1"/>
          </p:cNvPicPr>
          <p:nvPr/>
        </p:nvPicPr>
        <p:blipFill>
          <a:blip r:embed="rId7" r:link="rId8"/>
          <a:srcRect/>
          <a:stretch>
            <a:fillRect/>
          </a:stretch>
        </p:blipFill>
        <p:spPr>
          <a:xfrm>
            <a:off x="6619142" y="2080529"/>
            <a:ext cx="1953358" cy="3013463"/>
          </a:xfrm>
          <a:prstGeom prst="rect">
            <a:avLst/>
          </a:prstGeom>
        </p:spPr>
      </p:pic>
      <p:pic>
        <p:nvPicPr>
          <p:cNvPr id="5" name="Imagen 4" descr="Tabla&#10;&#10;Descripción generada automáticamente">
            <a:extLst>
              <a:ext uri="{FF2B5EF4-FFF2-40B4-BE49-F238E27FC236}">
                <a16:creationId xmlns:a16="http://schemas.microsoft.com/office/drawing/2014/main" id="{97FC21E8-94FE-18AA-B41D-B6DFE5AC50FC}"/>
              </a:ext>
            </a:extLst>
          </p:cNvPr>
          <p:cNvPicPr>
            <a:picLocks noChangeAspect="1"/>
          </p:cNvPicPr>
          <p:nvPr/>
        </p:nvPicPr>
        <p:blipFill>
          <a:blip r:embed="rId9" r:link="rId10"/>
          <a:stretch>
            <a:fillRect/>
          </a:stretch>
        </p:blipFill>
        <p:spPr>
          <a:xfrm>
            <a:off x="8628894" y="2080529"/>
            <a:ext cx="1477390" cy="3521543"/>
          </a:xfrm>
          <a:prstGeom prst="rect">
            <a:avLst/>
          </a:prstGeom>
        </p:spPr>
      </p:pic>
      <p:pic>
        <p:nvPicPr>
          <p:cNvPr id="7" name="Imagen 6" descr="Tabla&#10;&#10;Descripción generada automáticamente">
            <a:extLst>
              <a:ext uri="{FF2B5EF4-FFF2-40B4-BE49-F238E27FC236}">
                <a16:creationId xmlns:a16="http://schemas.microsoft.com/office/drawing/2014/main" id="{CE48DD11-CA3E-E5B6-3E38-7787E44FDBFC}"/>
              </a:ext>
            </a:extLst>
          </p:cNvPr>
          <p:cNvPicPr>
            <a:picLocks noChangeAspect="1"/>
          </p:cNvPicPr>
          <p:nvPr/>
        </p:nvPicPr>
        <p:blipFill>
          <a:blip r:embed="rId11" r:link="rId12"/>
          <a:stretch>
            <a:fillRect/>
          </a:stretch>
        </p:blipFill>
        <p:spPr>
          <a:xfrm>
            <a:off x="10162678" y="2080529"/>
            <a:ext cx="1907402" cy="4200202"/>
          </a:xfrm>
          <a:prstGeom prst="rect">
            <a:avLst/>
          </a:prstGeom>
        </p:spPr>
      </p:pic>
    </p:spTree>
    <p:extLst>
      <p:ext uri="{BB962C8B-B14F-4D97-AF65-F5344CB8AC3E}">
        <p14:creationId xmlns:p14="http://schemas.microsoft.com/office/powerpoint/2010/main" val="238982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2230232714"/>
              </p:ext>
            </p:extLst>
          </p:nvPr>
        </p:nvGraphicFramePr>
        <p:xfrm>
          <a:off x="4193931" y="1739324"/>
          <a:ext cx="7392226" cy="390514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829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Baranoa, Barranquilla, Campo De La Cruz, Candelaria, Galapa, Juan De Acosta, Luruaco, Malambo, Manatí, Palmar De Varela, Piojó, Polonuevo, Ponedera, Puerto Colombia, Repelón, Sabanagrande, Sabanalarga, Santa Lucía, Santo Tomás, Soledad, Suan, Tubará, Usiacurí.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Achí, Arenal, Arjona, </a:t>
                      </a:r>
                      <a:r>
                        <a:rPr lang="es-CO" sz="1000" b="0" i="0" u="none" strike="noStrike" cap="none" dirty="0" err="1">
                          <a:solidFill>
                            <a:srgbClr val="000000"/>
                          </a:solidFill>
                          <a:latin typeface="Arial"/>
                          <a:ea typeface="Arial"/>
                          <a:cs typeface="Arial"/>
                          <a:sym typeface="Arial"/>
                        </a:rPr>
                        <a:t>Arroyohondo</a:t>
                      </a:r>
                      <a:r>
                        <a:rPr lang="es-CO" sz="1000" b="0" i="0" u="none" strike="noStrike" cap="none" dirty="0">
                          <a:solidFill>
                            <a:srgbClr val="000000"/>
                          </a:solidFill>
                          <a:latin typeface="Arial"/>
                          <a:ea typeface="Arial"/>
                          <a:cs typeface="Arial"/>
                          <a:sym typeface="Arial"/>
                        </a:rPr>
                        <a:t>, Barranco De Loba, Calamar, Clemencia, Córdoba, El Carmen De Bolívar, El Guamo, El Peñón, Hatillo De Loba, Magangué, Mahates, Margarita, María La Baja, Morales, </a:t>
                      </a:r>
                      <a:r>
                        <a:rPr lang="es-CO" sz="1000" b="0" i="0" u="none" strike="noStrike" cap="none" dirty="0" err="1">
                          <a:solidFill>
                            <a:srgbClr val="000000"/>
                          </a:solidFill>
                          <a:latin typeface="Arial"/>
                          <a:ea typeface="Arial"/>
                          <a:cs typeface="Arial"/>
                          <a:sym typeface="Arial"/>
                        </a:rPr>
                        <a:t>Norosí</a:t>
                      </a:r>
                      <a:r>
                        <a:rPr lang="es-CO" sz="1000" b="0" i="0" u="none" strike="noStrike" cap="none" dirty="0">
                          <a:solidFill>
                            <a:srgbClr val="000000"/>
                          </a:solidFill>
                          <a:latin typeface="Arial"/>
                          <a:ea typeface="Arial"/>
                          <a:cs typeface="Arial"/>
                          <a:sym typeface="Arial"/>
                        </a:rPr>
                        <a:t>, Pinillos, Regidor, Río Viejo, San Cristóbal, San Estanislao, San Fernando, San Jacinto, San Juan Nepomuceno, San Martín De Loba, Santa Catalina, Santa Cruz De Mompox, Santa Rosa Del Sur, Simití, Talaigua Nuevo, </a:t>
                      </a:r>
                      <a:r>
                        <a:rPr lang="es-CO" sz="1000" b="0" i="0" u="none" strike="noStrike" cap="none" dirty="0" err="1">
                          <a:solidFill>
                            <a:srgbClr val="000000"/>
                          </a:solidFill>
                          <a:latin typeface="Arial"/>
                          <a:ea typeface="Arial"/>
                          <a:cs typeface="Arial"/>
                          <a:sym typeface="Arial"/>
                        </a:rPr>
                        <a:t>Tiquisio</a:t>
                      </a:r>
                      <a:r>
                        <a:rPr lang="es-CO" sz="1000" b="0" i="0" u="none" strike="noStrike" cap="none" dirty="0">
                          <a:solidFill>
                            <a:srgbClr val="000000"/>
                          </a:solidFill>
                          <a:latin typeface="Arial"/>
                          <a:ea typeface="Arial"/>
                          <a:cs typeface="Arial"/>
                          <a:sym typeface="Arial"/>
                        </a:rPr>
                        <a:t>, Zambrano.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Aguachica, Agustín Codazzi, Astrea, Becerril, Bosconia, Chimichagua, Chiriguaná, Curumaní, El Paso, González, La Gloria, La Jagua De Ibirico, La Paz, Pailitas, Pelaya, Pueblo Bello, Río De Oro, San Alberto, San Diego, San Martín, Tamalameque, Valledupar.</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Ayapel, Chinú, Lorica, Momil, Purísima De La Concepción, Sahagún, San Antero.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Albania, Barrancas, Dibulla, Distracción, El Molino, Fonseca, </a:t>
                      </a:r>
                      <a:r>
                        <a:rPr lang="es-CO" sz="1000" b="0" i="0" u="none" strike="noStrike" cap="none" dirty="0" err="1">
                          <a:solidFill>
                            <a:srgbClr val="000000"/>
                          </a:solidFill>
                          <a:latin typeface="Arial"/>
                          <a:ea typeface="Arial"/>
                          <a:cs typeface="Arial"/>
                          <a:sym typeface="Arial"/>
                        </a:rPr>
                        <a:t>Hatonuevo</a:t>
                      </a:r>
                      <a:r>
                        <a:rPr lang="es-CO" sz="1000" b="0" i="0" u="none" strike="noStrike" cap="none" dirty="0">
                          <a:solidFill>
                            <a:srgbClr val="000000"/>
                          </a:solidFill>
                          <a:latin typeface="Arial"/>
                          <a:ea typeface="Arial"/>
                          <a:cs typeface="Arial"/>
                          <a:sym typeface="Arial"/>
                        </a:rPr>
                        <a:t>, La Jagua Del Pilar, Riohacha, San Juan Del Cesar, Uribia, Urumita, Villanueva.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Aracataca, Ariguaní, Cerro De San Antonio, </a:t>
                      </a:r>
                      <a:r>
                        <a:rPr lang="es-CO" sz="1000" b="0" i="0" u="none" strike="noStrike" cap="none" dirty="0" err="1">
                          <a:solidFill>
                            <a:srgbClr val="000000"/>
                          </a:solidFill>
                          <a:latin typeface="Arial"/>
                          <a:ea typeface="Arial"/>
                          <a:cs typeface="Arial"/>
                          <a:sym typeface="Arial"/>
                        </a:rPr>
                        <a:t>Chivolo</a:t>
                      </a:r>
                      <a:r>
                        <a:rPr lang="es-CO" sz="1000" b="0" i="0" u="none" strike="noStrike" cap="none" dirty="0">
                          <a:solidFill>
                            <a:srgbClr val="000000"/>
                          </a:solidFill>
                          <a:latin typeface="Arial"/>
                          <a:ea typeface="Arial"/>
                          <a:cs typeface="Arial"/>
                          <a:sym typeface="Arial"/>
                        </a:rPr>
                        <a:t>, Ciénaga, Concordia, El Banco, El Piñón, El Retén, Fundación, Guamal, Nueva Granada, Pedraza, </a:t>
                      </a:r>
                      <a:r>
                        <a:rPr lang="es-CO" sz="1000" b="0" i="0" u="none" strike="noStrike" cap="none" dirty="0" err="1">
                          <a:solidFill>
                            <a:srgbClr val="000000"/>
                          </a:solidFill>
                          <a:latin typeface="Arial"/>
                          <a:ea typeface="Arial"/>
                          <a:cs typeface="Arial"/>
                          <a:sym typeface="Arial"/>
                        </a:rPr>
                        <a:t>Pijiño</a:t>
                      </a:r>
                      <a:r>
                        <a:rPr lang="es-CO" sz="1000" b="0" i="0" u="none" strike="noStrike" cap="none" dirty="0">
                          <a:solidFill>
                            <a:srgbClr val="000000"/>
                          </a:solidFill>
                          <a:latin typeface="Arial"/>
                          <a:ea typeface="Arial"/>
                          <a:cs typeface="Arial"/>
                          <a:sym typeface="Arial"/>
                        </a:rPr>
                        <a:t> Del Carmen, Pivijay, Plato, </a:t>
                      </a:r>
                      <a:r>
                        <a:rPr lang="es-CO" sz="1000" b="0" i="0" u="none" strike="noStrike" cap="none" dirty="0" err="1">
                          <a:solidFill>
                            <a:srgbClr val="000000"/>
                          </a:solidFill>
                          <a:latin typeface="Arial"/>
                          <a:ea typeface="Arial"/>
                          <a:cs typeface="Arial"/>
                          <a:sym typeface="Arial"/>
                        </a:rPr>
                        <a:t>Puebloviejo</a:t>
                      </a:r>
                      <a:r>
                        <a:rPr lang="es-CO" sz="1000" b="0" i="0" u="none" strike="noStrike" cap="none" dirty="0">
                          <a:solidFill>
                            <a:srgbClr val="000000"/>
                          </a:solidFill>
                          <a:latin typeface="Arial"/>
                          <a:ea typeface="Arial"/>
                          <a:cs typeface="Arial"/>
                          <a:sym typeface="Arial"/>
                        </a:rPr>
                        <a:t>, Remolino, Sabanas De San Ángel, Salamina, San Sebastián De Buenavista, San Zenón, Santa Ana, Santa Bárbara De Pinto, Santa Marta, </a:t>
                      </a:r>
                      <a:r>
                        <a:rPr lang="es-CO" sz="1000" b="0" i="0" u="none" strike="noStrike" cap="none" dirty="0" err="1">
                          <a:solidFill>
                            <a:srgbClr val="000000"/>
                          </a:solidFill>
                          <a:latin typeface="Arial"/>
                          <a:ea typeface="Arial"/>
                          <a:cs typeface="Arial"/>
                          <a:sym typeface="Arial"/>
                        </a:rPr>
                        <a:t>Sitionuevo</a:t>
                      </a:r>
                      <a:r>
                        <a:rPr lang="es-CO" sz="1000" b="0" i="0" u="none" strike="noStrike" cap="none" dirty="0">
                          <a:solidFill>
                            <a:srgbClr val="000000"/>
                          </a:solidFill>
                          <a:latin typeface="Arial"/>
                          <a:ea typeface="Arial"/>
                          <a:cs typeface="Arial"/>
                          <a:sym typeface="Arial"/>
                        </a:rPr>
                        <a:t>, </a:t>
                      </a:r>
                      <a:r>
                        <a:rPr lang="es-CO" sz="1000" b="0" i="0" u="none" strike="noStrike" cap="none" dirty="0" err="1">
                          <a:solidFill>
                            <a:srgbClr val="000000"/>
                          </a:solidFill>
                          <a:latin typeface="Arial"/>
                          <a:ea typeface="Arial"/>
                          <a:cs typeface="Arial"/>
                          <a:sym typeface="Arial"/>
                        </a:rPr>
                        <a:t>Zapayán</a:t>
                      </a:r>
                      <a:r>
                        <a:rPr lang="es-CO" sz="1000" b="0" i="0" u="none" strike="noStrike" cap="none" dirty="0">
                          <a:solidFill>
                            <a:srgbClr val="000000"/>
                          </a:solidFill>
                          <a:latin typeface="Arial"/>
                          <a:ea typeface="Arial"/>
                          <a:cs typeface="Arial"/>
                          <a:sym typeface="Arial"/>
                        </a:rPr>
                        <a:t>, Zona Bananera.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Buenavista, Caimito, Colosó, Corozal, Coveñas, El Roble, Galeras, Guaranda, La Unión, Los Palmitos, Majagual, Ovejas, Palmito, San Benito Abad, San José De Toluviejo, San Luis De Sincé, San Marcos, San Onofre, San Pedro, Santiago De Tolú, Sincelejo, Sucre.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57" name="Google Shape;157;p58"/>
          <p:cNvPicPr preferRelativeResize="0"/>
          <p:nvPr/>
        </p:nvPicPr>
        <p:blipFill rotWithShape="1">
          <a:blip r:embed="rId3">
            <a:alphaModFix/>
          </a:blip>
          <a:srcRect/>
          <a:stretch/>
        </p:blipFill>
        <p:spPr>
          <a:xfrm>
            <a:off x="13462166" y="5702926"/>
            <a:ext cx="499120" cy="445047"/>
          </a:xfrm>
          <a:prstGeom prst="rect">
            <a:avLst/>
          </a:prstGeom>
          <a:noFill/>
          <a:ln>
            <a:noFill/>
          </a:ln>
        </p:spPr>
      </p:pic>
      <p:pic>
        <p:nvPicPr>
          <p:cNvPr id="8" name="Google Shape;137;p24" descr="Recurso 25.png"/>
          <p:cNvPicPr preferRelativeResize="0"/>
          <p:nvPr/>
        </p:nvPicPr>
        <p:blipFill rotWithShape="1">
          <a:blip r:embed="rId4">
            <a:alphaModFix/>
          </a:blip>
          <a:srcRect/>
          <a:stretch/>
        </p:blipFill>
        <p:spPr>
          <a:xfrm>
            <a:off x="4441991" y="3605914"/>
            <a:ext cx="478727"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5">
            <a:alphaModFix/>
          </a:blip>
          <a:srcRect/>
          <a:stretch/>
        </p:blipFill>
        <p:spPr>
          <a:xfrm>
            <a:off x="12852190" y="4340492"/>
            <a:ext cx="484369" cy="446694"/>
          </a:xfrm>
          <a:prstGeom prst="rect">
            <a:avLst/>
          </a:prstGeom>
          <a:noFill/>
          <a:ln>
            <a:noFill/>
          </a:ln>
        </p:spPr>
      </p:pic>
      <p:pic>
        <p:nvPicPr>
          <p:cNvPr id="156" name="Google Shape;156;p58"/>
          <p:cNvPicPr preferRelativeResize="0"/>
          <p:nvPr/>
        </p:nvPicPr>
        <p:blipFill>
          <a:blip r:embed="rId6" r:link="rId7"/>
          <a:srcRect/>
          <a:stretch>
            <a:fillRect/>
          </a:stretch>
        </p:blipFill>
        <p:spPr>
          <a:xfrm>
            <a:off x="449899" y="1598890"/>
            <a:ext cx="3591632" cy="410658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2624482736"/>
              </p:ext>
            </p:extLst>
          </p:nvPr>
        </p:nvGraphicFramePr>
        <p:xfrm>
          <a:off x="4203167" y="1825855"/>
          <a:ext cx="7392226" cy="3407567"/>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829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ARCHIPIÉLAGO DE SAN ANDRÉS, PROVIDENCIA Y SANTA CATALINA : Providencia.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Altos Del Rosario, Cantagallo, </a:t>
                      </a:r>
                      <a:r>
                        <a:rPr lang="es-ES" sz="1000" b="0" i="0" u="none" strike="noStrike" cap="none" dirty="0" err="1">
                          <a:solidFill>
                            <a:srgbClr val="000000"/>
                          </a:solidFill>
                          <a:latin typeface="Arial"/>
                          <a:ea typeface="Arial"/>
                          <a:cs typeface="Arial"/>
                          <a:sym typeface="Arial"/>
                        </a:rPr>
                        <a:t>Cicuco</a:t>
                      </a:r>
                      <a:r>
                        <a:rPr lang="es-ES" sz="1000" b="0" i="0" u="none" strike="noStrike" cap="none" dirty="0">
                          <a:solidFill>
                            <a:srgbClr val="000000"/>
                          </a:solidFill>
                          <a:latin typeface="Arial"/>
                          <a:ea typeface="Arial"/>
                          <a:cs typeface="Arial"/>
                          <a:sym typeface="Arial"/>
                        </a:rPr>
                        <a:t>, Montecristo, San Jacinto Del Cauca, San Pablo, Soplaviento,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El Copey, Gamarra, Manaure Balcón Del Cesar.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Buenavista, Cereté, </a:t>
                      </a:r>
                      <a:r>
                        <a:rPr lang="es-ES" sz="1000" b="0" i="0" u="none" strike="noStrike" cap="none" dirty="0" err="1">
                          <a:solidFill>
                            <a:srgbClr val="000000"/>
                          </a:solidFill>
                          <a:latin typeface="Arial"/>
                          <a:ea typeface="Arial"/>
                          <a:cs typeface="Arial"/>
                          <a:sym typeface="Arial"/>
                        </a:rPr>
                        <a:t>Chimá</a:t>
                      </a:r>
                      <a:r>
                        <a:rPr lang="es-ES" sz="1000" b="0" i="0" u="none" strike="noStrike" cap="none" dirty="0">
                          <a:solidFill>
                            <a:srgbClr val="000000"/>
                          </a:solidFill>
                          <a:latin typeface="Arial"/>
                          <a:ea typeface="Arial"/>
                          <a:cs typeface="Arial"/>
                          <a:sym typeface="Arial"/>
                        </a:rPr>
                        <a:t>, Cotorra, La Apartada, Montelíbano, Planeta Rica, Pueblo Nuevo, San Andrés De Sotavento, Tuchín.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Maicao.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Algarrobo, Tenerife.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Chalán, Morroa, Sampués, San Juan De Betulia.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ARCHIPIÉLAGO DE SAN ANDRÉS, PROVIDENCIA Y SANTA CATALINA : San Andrés.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Cartagena De Indias, Turbaco.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Ciénaga De Oro, Puerto Libertador, San José De </a:t>
                      </a:r>
                      <a:r>
                        <a:rPr lang="es-ES" sz="1000" b="0" i="0" u="none" strike="noStrike" cap="none" dirty="0" err="1">
                          <a:solidFill>
                            <a:srgbClr val="000000"/>
                          </a:solidFill>
                          <a:latin typeface="Arial"/>
                          <a:ea typeface="Arial"/>
                          <a:cs typeface="Arial"/>
                          <a:sym typeface="Arial"/>
                        </a:rPr>
                        <a:t>Uré</a:t>
                      </a:r>
                      <a:r>
                        <a:rPr lang="es-ES" sz="1000" b="0" i="0" u="none" strike="noStrike" cap="none" dirty="0">
                          <a:solidFill>
                            <a:srgbClr val="000000"/>
                          </a:solidFill>
                          <a:latin typeface="Arial"/>
                          <a:ea typeface="Arial"/>
                          <a:cs typeface="Arial"/>
                          <a:sym typeface="Arial"/>
                        </a:rPr>
                        <a:t>, San Pelayo, Tierralta.</a:t>
                      </a:r>
                    </a:p>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57" name="Google Shape;157;p58"/>
          <p:cNvPicPr preferRelativeResize="0"/>
          <p:nvPr/>
        </p:nvPicPr>
        <p:blipFill rotWithShape="1">
          <a:blip r:embed="rId3">
            <a:alphaModFix/>
          </a:blip>
          <a:srcRect/>
          <a:stretch/>
        </p:blipFill>
        <p:spPr>
          <a:xfrm>
            <a:off x="4387379" y="2804402"/>
            <a:ext cx="499120" cy="445047"/>
          </a:xfrm>
          <a:prstGeom prst="rect">
            <a:avLst/>
          </a:prstGeom>
          <a:noFill/>
          <a:ln>
            <a:noFill/>
          </a:ln>
        </p:spPr>
      </p:pic>
      <p:pic>
        <p:nvPicPr>
          <p:cNvPr id="8" name="Google Shape;137;p24" descr="Recurso 25.png"/>
          <p:cNvPicPr preferRelativeResize="0"/>
          <p:nvPr/>
        </p:nvPicPr>
        <p:blipFill rotWithShape="1">
          <a:blip r:embed="rId4">
            <a:alphaModFix/>
          </a:blip>
          <a:srcRect/>
          <a:stretch/>
        </p:blipFill>
        <p:spPr>
          <a:xfrm>
            <a:off x="13509791" y="3878296"/>
            <a:ext cx="478727"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5">
            <a:alphaModFix/>
          </a:blip>
          <a:srcRect/>
          <a:stretch/>
        </p:blipFill>
        <p:spPr>
          <a:xfrm>
            <a:off x="4402130" y="4303732"/>
            <a:ext cx="484369" cy="446694"/>
          </a:xfrm>
          <a:prstGeom prst="rect">
            <a:avLst/>
          </a:prstGeom>
          <a:noFill/>
          <a:ln>
            <a:noFill/>
          </a:ln>
        </p:spPr>
      </p:pic>
      <p:pic>
        <p:nvPicPr>
          <p:cNvPr id="156" name="Google Shape;156;p58"/>
          <p:cNvPicPr preferRelativeResize="0"/>
          <p:nvPr/>
        </p:nvPicPr>
        <p:blipFill>
          <a:blip r:embed="rId6" r:link="rId7"/>
          <a:srcRect/>
          <a:stretch>
            <a:fillRect/>
          </a:stretch>
        </p:blipFill>
        <p:spPr>
          <a:xfrm>
            <a:off x="449899" y="1598890"/>
            <a:ext cx="3591632" cy="4106585"/>
          </a:xfrm>
          <a:prstGeom prst="rect">
            <a:avLst/>
          </a:prstGeom>
          <a:noFill/>
          <a:ln>
            <a:noFill/>
          </a:ln>
        </p:spPr>
      </p:pic>
    </p:spTree>
    <p:extLst>
      <p:ext uri="{BB962C8B-B14F-4D97-AF65-F5344CB8AC3E}">
        <p14:creationId xmlns:p14="http://schemas.microsoft.com/office/powerpoint/2010/main" val="2860367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3" name="Google Shape;186;p59">
            <a:extLst>
              <a:ext uri="{FF2B5EF4-FFF2-40B4-BE49-F238E27FC236}">
                <a16:creationId xmlns:a16="http://schemas.microsoft.com/office/drawing/2014/main" id="{BF8575A7-63B0-C4EE-F53C-12191066E885}"/>
              </a:ext>
            </a:extLst>
          </p:cNvPr>
          <p:cNvGraphicFramePr/>
          <p:nvPr>
            <p:extLst>
              <p:ext uri="{D42A27DB-BD31-4B8C-83A1-F6EECF244321}">
                <p14:modId xmlns:p14="http://schemas.microsoft.com/office/powerpoint/2010/main" val="1887510716"/>
              </p:ext>
            </p:extLst>
          </p:nvPr>
        </p:nvGraphicFramePr>
        <p:xfrm>
          <a:off x="4236555" y="2268983"/>
          <a:ext cx="7392226" cy="344794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829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Fredonia.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a:t>
                      </a:r>
                      <a:r>
                        <a:rPr lang="es-ES" sz="1000" b="0" i="0" u="none" strike="noStrike" cap="none" dirty="0" err="1">
                          <a:solidFill>
                            <a:srgbClr val="000000"/>
                          </a:solidFill>
                          <a:latin typeface="Arial"/>
                          <a:ea typeface="Arial"/>
                          <a:cs typeface="Arial"/>
                          <a:sym typeface="Arial"/>
                        </a:rPr>
                        <a:t>Boavita</a:t>
                      </a:r>
                      <a:r>
                        <a:rPr lang="es-ES" sz="1000" b="0" i="0" u="none" strike="noStrike" cap="none" dirty="0">
                          <a:solidFill>
                            <a:srgbClr val="000000"/>
                          </a:solidFill>
                          <a:latin typeface="Arial"/>
                          <a:ea typeface="Arial"/>
                          <a:cs typeface="Arial"/>
                          <a:sym typeface="Arial"/>
                        </a:rPr>
                        <a:t>, Chita, Chíquiza, </a:t>
                      </a:r>
                      <a:r>
                        <a:rPr lang="es-ES" sz="1000" b="0" i="0" u="none" strike="noStrike" cap="none" dirty="0" err="1">
                          <a:solidFill>
                            <a:srgbClr val="000000"/>
                          </a:solidFill>
                          <a:latin typeface="Arial"/>
                          <a:ea typeface="Arial"/>
                          <a:cs typeface="Arial"/>
                          <a:sym typeface="Arial"/>
                        </a:rPr>
                        <a:t>Covarachía</a:t>
                      </a:r>
                      <a:r>
                        <a:rPr lang="es-ES" sz="1000" b="0" i="0" u="none" strike="noStrike" cap="none" dirty="0">
                          <a:solidFill>
                            <a:srgbClr val="000000"/>
                          </a:solidFill>
                          <a:latin typeface="Arial"/>
                          <a:ea typeface="Arial"/>
                          <a:cs typeface="Arial"/>
                          <a:sym typeface="Arial"/>
                        </a:rPr>
                        <a:t>, Duitama, Firavitoba, Floresta, Guacamayas, Gámeza, Mongua, Nobsa, Paipa, Paya, Pisba, Ráquira, San Mateo, San Miguel De Sema, Santa Rosa De Viterbo, </a:t>
                      </a:r>
                      <a:r>
                        <a:rPr lang="es-ES" sz="1000" b="0" i="0" u="none" strike="noStrike" cap="none" dirty="0" err="1">
                          <a:solidFill>
                            <a:srgbClr val="000000"/>
                          </a:solidFill>
                          <a:latin typeface="Arial"/>
                          <a:ea typeface="Arial"/>
                          <a:cs typeface="Arial"/>
                          <a:sym typeface="Arial"/>
                        </a:rPr>
                        <a:t>Soatá</a:t>
                      </a:r>
                      <a:r>
                        <a:rPr lang="es-ES" sz="1000" b="0" i="0" u="none" strike="noStrike" cap="none" dirty="0">
                          <a:solidFill>
                            <a:srgbClr val="000000"/>
                          </a:solidFill>
                          <a:latin typeface="Arial"/>
                          <a:ea typeface="Arial"/>
                          <a:cs typeface="Arial"/>
                          <a:sym typeface="Arial"/>
                        </a:rPr>
                        <a:t>, Socotá, </a:t>
                      </a:r>
                      <a:r>
                        <a:rPr lang="es-ES" sz="1000" b="0" i="0" u="none" strike="noStrike" cap="none" dirty="0" err="1">
                          <a:solidFill>
                            <a:srgbClr val="000000"/>
                          </a:solidFill>
                          <a:latin typeface="Arial"/>
                          <a:ea typeface="Arial"/>
                          <a:cs typeface="Arial"/>
                          <a:sym typeface="Arial"/>
                        </a:rPr>
                        <a:t>Sutamarchán</a:t>
                      </a:r>
                      <a:r>
                        <a:rPr lang="es-ES" sz="1000" b="0" i="0" u="none" strike="noStrike" cap="none" dirty="0">
                          <a:solidFill>
                            <a:srgbClr val="000000"/>
                          </a:solidFill>
                          <a:latin typeface="Arial"/>
                          <a:ea typeface="Arial"/>
                          <a:cs typeface="Arial"/>
                          <a:sym typeface="Arial"/>
                        </a:rPr>
                        <a:t>, Sáchica, Tibasosa, Tipacoque, Villa De Leyva, Úmbita, </a:t>
                      </a:r>
                      <a:r>
                        <a:rPr lang="es-ES" sz="1000" b="0" i="0" u="none" strike="noStrike" cap="none" dirty="0" err="1">
                          <a:solidFill>
                            <a:srgbClr val="000000"/>
                          </a:solidFill>
                          <a:latin typeface="Arial"/>
                          <a:ea typeface="Arial"/>
                          <a:cs typeface="Arial"/>
                          <a:sym typeface="Arial"/>
                        </a:rPr>
                        <a:t>Guayatá</a:t>
                      </a:r>
                      <a:r>
                        <a:rPr lang="es-ES" sz="1000" b="0" i="0" u="none" strike="noStrike" cap="none" dirty="0">
                          <a:solidFill>
                            <a:srgbClr val="000000"/>
                          </a:solidFill>
                          <a:latin typeface="Arial"/>
                          <a:ea typeface="Arial"/>
                          <a:cs typeface="Arial"/>
                          <a:sym typeface="Arial"/>
                        </a:rPr>
                        <a:t>, Güicán De La Sierra.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Carmen De </a:t>
                      </a:r>
                      <a:r>
                        <a:rPr lang="es-ES" sz="1000" b="0" i="0" u="none" strike="noStrike" cap="none" dirty="0" err="1">
                          <a:solidFill>
                            <a:srgbClr val="000000"/>
                          </a:solidFill>
                          <a:latin typeface="Arial"/>
                          <a:ea typeface="Arial"/>
                          <a:cs typeface="Arial"/>
                          <a:sym typeface="Arial"/>
                        </a:rPr>
                        <a:t>Carupa</a:t>
                      </a:r>
                      <a:r>
                        <a:rPr lang="es-ES" sz="1000" b="0" i="0" u="none" strike="noStrike" cap="none" dirty="0">
                          <a:solidFill>
                            <a:srgbClr val="000000"/>
                          </a:solidFill>
                          <a:latin typeface="Arial"/>
                          <a:ea typeface="Arial"/>
                          <a:cs typeface="Arial"/>
                          <a:sym typeface="Arial"/>
                        </a:rPr>
                        <a:t>, Cogua, Cucunubá, Fómeque, Fúquene, Gachetá, Guachetá, Guasca, Guatavita, Jerusalén, Junín, La Calera, Lenguazaque, San Cayetano, Simijaca, Soacha, Sopó, Susa, Sutatausa, Tausa, </a:t>
                      </a:r>
                      <a:r>
                        <a:rPr lang="es-ES" sz="1000" b="0" i="0" u="none" strike="noStrike" cap="none" dirty="0" err="1">
                          <a:solidFill>
                            <a:srgbClr val="000000"/>
                          </a:solidFill>
                          <a:latin typeface="Arial"/>
                          <a:ea typeface="Arial"/>
                          <a:cs typeface="Arial"/>
                          <a:sym typeface="Arial"/>
                        </a:rPr>
                        <a:t>Tibirita</a:t>
                      </a:r>
                      <a:r>
                        <a:rPr lang="es-ES" sz="1000" b="0" i="0" u="none" strike="noStrike" cap="none" dirty="0">
                          <a:solidFill>
                            <a:srgbClr val="000000"/>
                          </a:solidFill>
                          <a:latin typeface="Arial"/>
                          <a:ea typeface="Arial"/>
                          <a:cs typeface="Arial"/>
                          <a:sym typeface="Arial"/>
                        </a:rPr>
                        <a:t>, Villa De San Diego De Ubaté, Cachipay, Nemocón.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Algeciras, Baraya, Campoalegre, Colombia, La Plata, </a:t>
                      </a:r>
                      <a:r>
                        <a:rPr lang="es-ES" sz="1000" b="0" i="0" u="none" strike="noStrike" cap="none" dirty="0" err="1">
                          <a:solidFill>
                            <a:srgbClr val="000000"/>
                          </a:solidFill>
                          <a:latin typeface="Arial"/>
                          <a:ea typeface="Arial"/>
                          <a:cs typeface="Arial"/>
                          <a:sym typeface="Arial"/>
                        </a:rPr>
                        <a:t>Villavieja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Arboledas, Bochalema, </a:t>
                      </a:r>
                      <a:r>
                        <a:rPr lang="es-ES" sz="1000" b="0" i="0" u="none" strike="noStrike" cap="none" dirty="0" err="1">
                          <a:solidFill>
                            <a:srgbClr val="000000"/>
                          </a:solidFill>
                          <a:latin typeface="Arial"/>
                          <a:ea typeface="Arial"/>
                          <a:cs typeface="Arial"/>
                          <a:sym typeface="Arial"/>
                        </a:rPr>
                        <a:t>Bucarasica</a:t>
                      </a:r>
                      <a:r>
                        <a:rPr lang="es-ES" sz="1000" b="0" i="0" u="none" strike="noStrike" cap="none" dirty="0">
                          <a:solidFill>
                            <a:srgbClr val="000000"/>
                          </a:solidFill>
                          <a:latin typeface="Arial"/>
                          <a:ea typeface="Arial"/>
                          <a:cs typeface="Arial"/>
                          <a:sym typeface="Arial"/>
                        </a:rPr>
                        <a:t>, Chinácota, Convención, </a:t>
                      </a:r>
                      <a:r>
                        <a:rPr lang="es-ES" sz="1000" b="0" i="0" u="none" strike="noStrike" cap="none" dirty="0" err="1">
                          <a:solidFill>
                            <a:srgbClr val="000000"/>
                          </a:solidFill>
                          <a:latin typeface="Arial"/>
                          <a:ea typeface="Arial"/>
                          <a:cs typeface="Arial"/>
                          <a:sym typeface="Arial"/>
                        </a:rPr>
                        <a:t>Cucutilla</a:t>
                      </a:r>
                      <a:r>
                        <a:rPr lang="es-ES" sz="1000" b="0" i="0" u="none" strike="noStrike" cap="none" dirty="0">
                          <a:solidFill>
                            <a:srgbClr val="000000"/>
                          </a:solidFill>
                          <a:latin typeface="Arial"/>
                          <a:ea typeface="Arial"/>
                          <a:cs typeface="Arial"/>
                          <a:sym typeface="Arial"/>
                        </a:rPr>
                        <a:t>, Cáchira, Durania, El Carmen, El Tarra, El Zulia, Herrán, La Esperanza, La Playa, Los Patios, Lourdes, Ocaña, Pamplona, Pamplonita, </a:t>
                      </a:r>
                      <a:r>
                        <a:rPr lang="es-ES" sz="1000" b="0" i="0" u="none" strike="noStrike" cap="none" dirty="0" err="1">
                          <a:solidFill>
                            <a:srgbClr val="000000"/>
                          </a:solidFill>
                          <a:latin typeface="Arial"/>
                          <a:ea typeface="Arial"/>
                          <a:cs typeface="Arial"/>
                          <a:sym typeface="Arial"/>
                        </a:rPr>
                        <a:t>Ragonvalia</a:t>
                      </a:r>
                      <a:r>
                        <a:rPr lang="es-ES" sz="1000" b="0" i="0" u="none" strike="noStrike" cap="none" dirty="0">
                          <a:solidFill>
                            <a:srgbClr val="000000"/>
                          </a:solidFill>
                          <a:latin typeface="Arial"/>
                          <a:ea typeface="Arial"/>
                          <a:cs typeface="Arial"/>
                          <a:sym typeface="Arial"/>
                        </a:rPr>
                        <a:t>, Salazar, San Calixto, San Cayetano, San José De Cúcuta, Santiago, Teorama, Tibú, Villa Caro, Villa Del Rosario, Ábrego.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California, Capitanejo, Carcasí, Curití, El Playón, Enciso, Macaravita, Mogotes, Molagavita, Málaga, Onzaga, Puerto Wilches, San Andrés, San Joaquín, San José De Miranda, San Miguel, Suratá, Vetas.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Alpujarra, Rioblanco, Prado.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441178" y="1465961"/>
            <a:ext cx="3536769" cy="5001514"/>
          </a:xfrm>
          <a:prstGeom prst="rect">
            <a:avLst/>
          </a:prstGeom>
          <a:noFill/>
          <a:ln>
            <a:noFill/>
          </a:ln>
        </p:spPr>
      </p:pic>
      <p:pic>
        <p:nvPicPr>
          <p:cNvPr id="8" name="Google Shape;137;p24" descr="Recurso 25.png"/>
          <p:cNvPicPr preferRelativeResize="0"/>
          <p:nvPr/>
        </p:nvPicPr>
        <p:blipFill rotWithShape="1">
          <a:blip r:embed="rId5">
            <a:alphaModFix/>
          </a:blip>
          <a:srcRect/>
          <a:stretch/>
        </p:blipFill>
        <p:spPr>
          <a:xfrm>
            <a:off x="4505186" y="3885797"/>
            <a:ext cx="458425" cy="446694"/>
          </a:xfrm>
          <a:prstGeom prst="rect">
            <a:avLst/>
          </a:prstGeom>
          <a:noFill/>
          <a:ln>
            <a:noFill/>
          </a:ln>
        </p:spPr>
      </p:pic>
      <p:pic>
        <p:nvPicPr>
          <p:cNvPr id="4" name="Google Shape;157;p58">
            <a:extLst>
              <a:ext uri="{FF2B5EF4-FFF2-40B4-BE49-F238E27FC236}">
                <a16:creationId xmlns:a16="http://schemas.microsoft.com/office/drawing/2014/main" id="{1EF32501-A8E9-7E27-FDA1-0D97BAFF1466}"/>
              </a:ext>
            </a:extLst>
          </p:cNvPr>
          <p:cNvPicPr preferRelativeResize="0"/>
          <p:nvPr/>
        </p:nvPicPr>
        <p:blipFill rotWithShape="1">
          <a:blip r:embed="rId6">
            <a:alphaModFix/>
          </a:blip>
          <a:srcRect/>
          <a:stretch/>
        </p:blipFill>
        <p:spPr>
          <a:xfrm>
            <a:off x="13600111" y="4529028"/>
            <a:ext cx="499120" cy="445047"/>
          </a:xfrm>
          <a:prstGeom prst="rect">
            <a:avLst/>
          </a:prstGeom>
          <a:noFill/>
          <a:ln>
            <a:noFill/>
          </a:ln>
        </p:spPr>
      </p:pic>
      <p:pic>
        <p:nvPicPr>
          <p:cNvPr id="6" name="Google Shape;158;p58">
            <a:extLst>
              <a:ext uri="{FF2B5EF4-FFF2-40B4-BE49-F238E27FC236}">
                <a16:creationId xmlns:a16="http://schemas.microsoft.com/office/drawing/2014/main" id="{FF2A42F9-528B-3EEA-DB82-0937D1FFCC4A}"/>
              </a:ext>
            </a:extLst>
          </p:cNvPr>
          <p:cNvPicPr preferRelativeResize="0"/>
          <p:nvPr/>
        </p:nvPicPr>
        <p:blipFill rotWithShape="1">
          <a:blip r:embed="rId7">
            <a:alphaModFix/>
          </a:blip>
          <a:srcRect/>
          <a:stretch/>
        </p:blipFill>
        <p:spPr>
          <a:xfrm>
            <a:off x="13006553" y="5383074"/>
            <a:ext cx="484369" cy="446694"/>
          </a:xfrm>
          <a:prstGeom prst="rect">
            <a:avLst/>
          </a:prstGeom>
          <a:noFill/>
          <a:ln>
            <a:noFill/>
          </a:ln>
        </p:spPr>
      </p:pic>
    </p:spTree>
    <p:extLst>
      <p:ext uri="{BB962C8B-B14F-4D97-AF65-F5344CB8AC3E}">
        <p14:creationId xmlns:p14="http://schemas.microsoft.com/office/powerpoint/2010/main" val="4036039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3" name="Google Shape;186;p59">
            <a:extLst>
              <a:ext uri="{FF2B5EF4-FFF2-40B4-BE49-F238E27FC236}">
                <a16:creationId xmlns:a16="http://schemas.microsoft.com/office/drawing/2014/main" id="{BF8575A7-63B0-C4EE-F53C-12191066E885}"/>
              </a:ext>
            </a:extLst>
          </p:cNvPr>
          <p:cNvGraphicFramePr/>
          <p:nvPr>
            <p:extLst>
              <p:ext uri="{D42A27DB-BD31-4B8C-83A1-F6EECF244321}">
                <p14:modId xmlns:p14="http://schemas.microsoft.com/office/powerpoint/2010/main" val="2642347501"/>
              </p:ext>
            </p:extLst>
          </p:nvPr>
        </p:nvGraphicFramePr>
        <p:xfrm>
          <a:off x="4358596" y="1619826"/>
          <a:ext cx="7392226" cy="420994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829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Abejorral, </a:t>
                      </a:r>
                      <a:r>
                        <a:rPr lang="es-ES" sz="1000" b="0" i="0" u="none" strike="noStrike" cap="none" dirty="0" err="1">
                          <a:solidFill>
                            <a:srgbClr val="000000"/>
                          </a:solidFill>
                          <a:latin typeface="Arial"/>
                          <a:ea typeface="Arial"/>
                          <a:cs typeface="Arial"/>
                          <a:sym typeface="Arial"/>
                        </a:rPr>
                        <a:t>Amagá</a:t>
                      </a:r>
                      <a:r>
                        <a:rPr lang="es-ES" sz="1000" b="0" i="0" u="none" strike="noStrike" cap="none" dirty="0">
                          <a:solidFill>
                            <a:srgbClr val="000000"/>
                          </a:solidFill>
                          <a:latin typeface="Arial"/>
                          <a:ea typeface="Arial"/>
                          <a:cs typeface="Arial"/>
                          <a:sym typeface="Arial"/>
                        </a:rPr>
                        <a:t>, Angelópolis, Anzá, Armenia, Betulia, Caicedo, Caldas, Caucasia, Concordia, Cáceres, Ebéjico, El Bagre, Guarne, Gómez Plata, Heliconia, Jericó, La Ceja, La Estrella, La Pintada, Medellín, Montebello, Nechí, Olaya, Retiro, Rionegro, Salgar, San Jerónimo, Santa Bárbara, Santa </a:t>
                      </a:r>
                      <a:r>
                        <a:rPr lang="es-ES" sz="1000" b="0" i="0" u="none" strike="noStrike" cap="none" dirty="0" err="1">
                          <a:solidFill>
                            <a:srgbClr val="000000"/>
                          </a:solidFill>
                          <a:latin typeface="Arial"/>
                          <a:ea typeface="Arial"/>
                          <a:cs typeface="Arial"/>
                          <a:sym typeface="Arial"/>
                        </a:rPr>
                        <a:t>Fé</a:t>
                      </a:r>
                      <a:r>
                        <a:rPr lang="es-ES" sz="1000" b="0" i="0" u="none" strike="noStrike" cap="none" dirty="0">
                          <a:solidFill>
                            <a:srgbClr val="000000"/>
                          </a:solidFill>
                          <a:latin typeface="Arial"/>
                          <a:ea typeface="Arial"/>
                          <a:cs typeface="Arial"/>
                          <a:sym typeface="Arial"/>
                        </a:rPr>
                        <a:t> De Antioquia, Sopetrán, Tarso, Titiribí, Támesis, Urrao, Valparaíso, Venecia, Yolombó, Yondó.</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Aquitania, Arcabuco, Belén, Berbeo, </a:t>
                      </a:r>
                      <a:r>
                        <a:rPr lang="es-ES" sz="1000" b="0" i="0" u="none" strike="noStrike" cap="none" dirty="0" err="1">
                          <a:solidFill>
                            <a:srgbClr val="000000"/>
                          </a:solidFill>
                          <a:latin typeface="Arial"/>
                          <a:ea typeface="Arial"/>
                          <a:cs typeface="Arial"/>
                          <a:sym typeface="Arial"/>
                        </a:rPr>
                        <a:t>Betéitiva</a:t>
                      </a:r>
                      <a:r>
                        <a:rPr lang="es-ES" sz="1000" b="0" i="0" u="none" strike="noStrike" cap="none" dirty="0">
                          <a:solidFill>
                            <a:srgbClr val="000000"/>
                          </a:solidFill>
                          <a:latin typeface="Arial"/>
                          <a:ea typeface="Arial"/>
                          <a:cs typeface="Arial"/>
                          <a:sym typeface="Arial"/>
                        </a:rPr>
                        <a:t>, Boyacá, Buenavista, </a:t>
                      </a:r>
                      <a:r>
                        <a:rPr lang="es-ES" sz="1000" b="0" i="0" u="none" strike="noStrike" cap="none" dirty="0" err="1">
                          <a:solidFill>
                            <a:srgbClr val="000000"/>
                          </a:solidFill>
                          <a:latin typeface="Arial"/>
                          <a:ea typeface="Arial"/>
                          <a:cs typeface="Arial"/>
                          <a:sym typeface="Arial"/>
                        </a:rPr>
                        <a:t>Chinavita</a:t>
                      </a:r>
                      <a:r>
                        <a:rPr lang="es-ES" sz="1000" b="0" i="0" u="none" strike="noStrike" cap="none" dirty="0">
                          <a:solidFill>
                            <a:srgbClr val="000000"/>
                          </a:solidFill>
                          <a:latin typeface="Arial"/>
                          <a:ea typeface="Arial"/>
                          <a:cs typeface="Arial"/>
                          <a:sym typeface="Arial"/>
                        </a:rPr>
                        <a:t>, Chiscas, Ciénega, </a:t>
                      </a:r>
                      <a:r>
                        <a:rPr lang="es-ES" sz="1000" b="0" i="0" u="none" strike="noStrike" cap="none" dirty="0" err="1">
                          <a:solidFill>
                            <a:srgbClr val="000000"/>
                          </a:solidFill>
                          <a:latin typeface="Arial"/>
                          <a:ea typeface="Arial"/>
                          <a:cs typeface="Arial"/>
                          <a:sym typeface="Arial"/>
                        </a:rPr>
                        <a:t>Coper</a:t>
                      </a:r>
                      <a:r>
                        <a:rPr lang="es-ES" sz="1000" b="0" i="0" u="none" strike="noStrike" cap="none" dirty="0">
                          <a:solidFill>
                            <a:srgbClr val="000000"/>
                          </a:solidFill>
                          <a:latin typeface="Arial"/>
                          <a:ea typeface="Arial"/>
                          <a:cs typeface="Arial"/>
                          <a:sym typeface="Arial"/>
                        </a:rPr>
                        <a:t>, Cubará, Cucaita, Cómbita, El Cocuy, El Espino, Garagoa, Jericó, La Capilla, La Uvita, Miraflores, Motavita, Nuevo Colón, </a:t>
                      </a:r>
                      <a:r>
                        <a:rPr lang="es-ES" sz="1000" b="0" i="0" u="none" strike="noStrike" cap="none" dirty="0" err="1">
                          <a:solidFill>
                            <a:srgbClr val="000000"/>
                          </a:solidFill>
                          <a:latin typeface="Arial"/>
                          <a:ea typeface="Arial"/>
                          <a:cs typeface="Arial"/>
                          <a:sym typeface="Arial"/>
                        </a:rPr>
                        <a:t>Pachavita</a:t>
                      </a:r>
                      <a:r>
                        <a:rPr lang="es-ES" sz="1000" b="0" i="0" u="none" strike="noStrike" cap="none" dirty="0">
                          <a:solidFill>
                            <a:srgbClr val="000000"/>
                          </a:solidFill>
                          <a:latin typeface="Arial"/>
                          <a:ea typeface="Arial"/>
                          <a:cs typeface="Arial"/>
                          <a:sym typeface="Arial"/>
                        </a:rPr>
                        <a:t>, Paz De Río, Pesca, Ramiriquí, Rondón, Samacá, San Eduardo, </a:t>
                      </a:r>
                      <a:r>
                        <a:rPr lang="es-ES" sz="1000" b="0" i="0" u="none" strike="noStrike" cap="none" dirty="0" err="1">
                          <a:solidFill>
                            <a:srgbClr val="000000"/>
                          </a:solidFill>
                          <a:latin typeface="Arial"/>
                          <a:ea typeface="Arial"/>
                          <a:cs typeface="Arial"/>
                          <a:sym typeface="Arial"/>
                        </a:rPr>
                        <a:t>Sativanorte</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Sativasur</a:t>
                      </a:r>
                      <a:r>
                        <a:rPr lang="es-ES" sz="1000" b="0" i="0" u="none" strike="noStrike" cap="none" dirty="0">
                          <a:solidFill>
                            <a:srgbClr val="000000"/>
                          </a:solidFill>
                          <a:latin typeface="Arial"/>
                          <a:ea typeface="Arial"/>
                          <a:cs typeface="Arial"/>
                          <a:sym typeface="Arial"/>
                        </a:rPr>
                        <a:t>, Sogamoso, Sora, </a:t>
                      </a:r>
                      <a:r>
                        <a:rPr lang="es-ES" sz="1000" b="0" i="0" u="none" strike="noStrike" cap="none" dirty="0" err="1">
                          <a:solidFill>
                            <a:srgbClr val="000000"/>
                          </a:solidFill>
                          <a:latin typeface="Arial"/>
                          <a:ea typeface="Arial"/>
                          <a:cs typeface="Arial"/>
                          <a:sym typeface="Arial"/>
                        </a:rPr>
                        <a:t>Sotaquirá</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Susacón</a:t>
                      </a:r>
                      <a:r>
                        <a:rPr lang="es-ES" sz="1000" b="0" i="0" u="none" strike="noStrike" cap="none" dirty="0">
                          <a:solidFill>
                            <a:srgbClr val="000000"/>
                          </a:solidFill>
                          <a:latin typeface="Arial"/>
                          <a:ea typeface="Arial"/>
                          <a:cs typeface="Arial"/>
                          <a:sym typeface="Arial"/>
                        </a:rPr>
                        <a:t>, Tasco, Tibaná, Toca, Tota, Tunja, Turmequé, Ventaquemada, </a:t>
                      </a:r>
                      <a:r>
                        <a:rPr lang="es-ES" sz="1000" b="0" i="0" u="none" strike="noStrike" cap="none" dirty="0" err="1">
                          <a:solidFill>
                            <a:srgbClr val="000000"/>
                          </a:solidFill>
                          <a:latin typeface="Arial"/>
                          <a:ea typeface="Arial"/>
                          <a:cs typeface="Arial"/>
                          <a:sym typeface="Arial"/>
                        </a:rPr>
                        <a:t>Viracachá</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Zetaquira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CALDAS : </a:t>
                      </a:r>
                      <a:r>
                        <a:rPr lang="es-ES" sz="1000" b="0" i="0" u="none" strike="noStrike" cap="none" dirty="0" err="1">
                          <a:solidFill>
                            <a:srgbClr val="000000"/>
                          </a:solidFill>
                          <a:latin typeface="Arial"/>
                          <a:ea typeface="Arial"/>
                          <a:cs typeface="Arial"/>
                          <a:sym typeface="Arial"/>
                        </a:rPr>
                        <a:t>Aranzazu</a:t>
                      </a:r>
                      <a:r>
                        <a:rPr lang="es-ES" sz="1000" b="0" i="0" u="none" strike="noStrike" cap="none" dirty="0">
                          <a:solidFill>
                            <a:srgbClr val="000000"/>
                          </a:solidFill>
                          <a:latin typeface="Arial"/>
                          <a:ea typeface="Arial"/>
                          <a:cs typeface="Arial"/>
                          <a:sym typeface="Arial"/>
                        </a:rPr>
                        <a:t>, Aguadas.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Anapoima, Anolaima, Apulo, Arbeláez, Beltrán, Cajicá, Chipaque, Choachí, Chocontá, Chía, Cota, Fusagasugá, Gachancipá, Gutiérrez, La Mesa, Machetá, Manta, Nilo, Pacho, Paratebueno, Pasca, Pulí, Quipile, Subachoque, Suesca, Supatá, Tabio, Tenjo, Tibacuy, Tocaima, Tocancipá, Une, Villapinzón, Viotá, Zipaquirá, San Juan De Rioseco, Venecia.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Agrado, Aipe, Gigante, Hobo, La Argentina, Neiva, Nátaga, Paicol, Palermo, Pital, Rivera, Saladoblanco, San Agustín, Santa María, Tarqui, Tello, Teruel, Tesalia, Yaguará, Íquira.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Chitagá, </a:t>
                      </a:r>
                      <a:r>
                        <a:rPr lang="es-ES" sz="1000" b="0" i="0" u="none" strike="noStrike" cap="none" dirty="0" err="1">
                          <a:solidFill>
                            <a:srgbClr val="000000"/>
                          </a:solidFill>
                          <a:latin typeface="Arial"/>
                          <a:ea typeface="Arial"/>
                          <a:cs typeface="Arial"/>
                          <a:sym typeface="Arial"/>
                        </a:rPr>
                        <a:t>Cácota</a:t>
                      </a:r>
                      <a:r>
                        <a:rPr lang="es-ES" sz="1000" b="0" i="0" u="none" strike="noStrike" cap="none" dirty="0">
                          <a:solidFill>
                            <a:srgbClr val="000000"/>
                          </a:solidFill>
                          <a:latin typeface="Arial"/>
                          <a:ea typeface="Arial"/>
                          <a:cs typeface="Arial"/>
                          <a:sym typeface="Arial"/>
                        </a:rPr>
                        <a:t>, Gramalote, Hacarí, </a:t>
                      </a:r>
                      <a:r>
                        <a:rPr lang="es-ES" sz="1000" b="0" i="0" u="none" strike="noStrike" cap="none" dirty="0" err="1">
                          <a:solidFill>
                            <a:srgbClr val="000000"/>
                          </a:solidFill>
                          <a:latin typeface="Arial"/>
                          <a:ea typeface="Arial"/>
                          <a:cs typeface="Arial"/>
                          <a:sym typeface="Arial"/>
                        </a:rPr>
                        <a:t>Labateca</a:t>
                      </a:r>
                      <a:r>
                        <a:rPr lang="es-ES" sz="1000" b="0" i="0" u="none" strike="noStrike" cap="none" dirty="0">
                          <a:solidFill>
                            <a:srgbClr val="000000"/>
                          </a:solidFill>
                          <a:latin typeface="Arial"/>
                          <a:ea typeface="Arial"/>
                          <a:cs typeface="Arial"/>
                          <a:sym typeface="Arial"/>
                        </a:rPr>
                        <a:t>, Mutiscua, Sardinata, Silos, Toledo.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QUINDÍO : Buenavista, Génova, La Tebaida, Pijao.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Aratoca, Barrancabermeja, Cepitá, Cerrito, Charta, Concepción, Guaca, Matanza, Palmar, Rionegro.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Ataco, Chaparral, Dolores, Guamo, Ibagué, Natagaima, Ortega, Planadas, Roncesvalles, San Antonio.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614840566"/>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441178" y="1465961"/>
            <a:ext cx="3536769" cy="5001514"/>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4564066" y="3906106"/>
            <a:ext cx="477952" cy="445047"/>
          </a:xfrm>
          <a:prstGeom prst="rect">
            <a:avLst/>
          </a:prstGeom>
          <a:noFill/>
          <a:ln>
            <a:noFill/>
          </a:ln>
        </p:spPr>
      </p:pic>
      <p:pic>
        <p:nvPicPr>
          <p:cNvPr id="4" name="Google Shape;157;p58">
            <a:extLst>
              <a:ext uri="{FF2B5EF4-FFF2-40B4-BE49-F238E27FC236}">
                <a16:creationId xmlns:a16="http://schemas.microsoft.com/office/drawing/2014/main" id="{1EF32501-A8E9-7E27-FDA1-0D97BAFF1466}"/>
              </a:ext>
            </a:extLst>
          </p:cNvPr>
          <p:cNvPicPr preferRelativeResize="0"/>
          <p:nvPr/>
        </p:nvPicPr>
        <p:blipFill rotWithShape="1">
          <a:blip r:embed="rId5">
            <a:alphaModFix/>
          </a:blip>
          <a:srcRect/>
          <a:stretch/>
        </p:blipFill>
        <p:spPr>
          <a:xfrm>
            <a:off x="13600111" y="4529028"/>
            <a:ext cx="499120" cy="445047"/>
          </a:xfrm>
          <a:prstGeom prst="rect">
            <a:avLst/>
          </a:prstGeom>
          <a:noFill/>
          <a:ln>
            <a:noFill/>
          </a:ln>
        </p:spPr>
      </p:pic>
      <p:pic>
        <p:nvPicPr>
          <p:cNvPr id="6" name="Google Shape;158;p58">
            <a:extLst>
              <a:ext uri="{FF2B5EF4-FFF2-40B4-BE49-F238E27FC236}">
                <a16:creationId xmlns:a16="http://schemas.microsoft.com/office/drawing/2014/main" id="{FF2A42F9-528B-3EEA-DB82-0937D1FFCC4A}"/>
              </a:ext>
            </a:extLst>
          </p:cNvPr>
          <p:cNvPicPr preferRelativeResize="0"/>
          <p:nvPr/>
        </p:nvPicPr>
        <p:blipFill rotWithShape="1">
          <a:blip r:embed="rId6">
            <a:alphaModFix/>
          </a:blip>
          <a:srcRect/>
          <a:stretch/>
        </p:blipFill>
        <p:spPr>
          <a:xfrm>
            <a:off x="13006553" y="5383074"/>
            <a:ext cx="484369" cy="446694"/>
          </a:xfrm>
          <a:prstGeom prst="rect">
            <a:avLst/>
          </a:prstGeom>
          <a:noFill/>
          <a:ln>
            <a:noFill/>
          </a:ln>
        </p:spPr>
      </p:pic>
    </p:spTree>
    <p:extLst>
      <p:ext uri="{BB962C8B-B14F-4D97-AF65-F5344CB8AC3E}">
        <p14:creationId xmlns:p14="http://schemas.microsoft.com/office/powerpoint/2010/main" val="2615934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3" name="Google Shape;186;p59">
            <a:extLst>
              <a:ext uri="{FF2B5EF4-FFF2-40B4-BE49-F238E27FC236}">
                <a16:creationId xmlns:a16="http://schemas.microsoft.com/office/drawing/2014/main" id="{BF8575A7-63B0-C4EE-F53C-12191066E885}"/>
              </a:ext>
            </a:extLst>
          </p:cNvPr>
          <p:cNvGraphicFramePr/>
          <p:nvPr>
            <p:extLst>
              <p:ext uri="{D42A27DB-BD31-4B8C-83A1-F6EECF244321}">
                <p14:modId xmlns:p14="http://schemas.microsoft.com/office/powerpoint/2010/main" val="725534305"/>
              </p:ext>
            </p:extLst>
          </p:nvPr>
        </p:nvGraphicFramePr>
        <p:xfrm>
          <a:off x="4236555" y="1825855"/>
          <a:ext cx="7392226" cy="360034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Alejandría, Amalfi, Angostura, Anorí, Barbosa, Bello, Belmira, Briceño, Buriticá, Caramanta, Carolina, Cañasgordas, Concepción, Copacabana, </a:t>
                      </a:r>
                      <a:r>
                        <a:rPr lang="es-ES" sz="1000" b="0" i="0" u="none" strike="noStrike" cap="none" dirty="0" err="1">
                          <a:solidFill>
                            <a:srgbClr val="000000"/>
                          </a:solidFill>
                          <a:latin typeface="Arial"/>
                          <a:ea typeface="Arial"/>
                          <a:cs typeface="Arial"/>
                          <a:sym typeface="Arial"/>
                        </a:rPr>
                        <a:t>Donmatías</a:t>
                      </a:r>
                      <a:r>
                        <a:rPr lang="es-ES" sz="1000" b="0" i="0" u="none" strike="noStrike" cap="none" dirty="0">
                          <a:solidFill>
                            <a:srgbClr val="000000"/>
                          </a:solidFill>
                          <a:latin typeface="Arial"/>
                          <a:ea typeface="Arial"/>
                          <a:cs typeface="Arial"/>
                          <a:sym typeface="Arial"/>
                        </a:rPr>
                        <a:t>, Envigado, Giraldo, Girardota, Guadalupe, Ituango, Jardín, Liborina, Marinilla, Peque, Peñol, Sabanalarga, San Andrés De </a:t>
                      </a:r>
                      <a:r>
                        <a:rPr lang="es-ES" sz="1000" b="0" i="0" u="none" strike="noStrike" cap="none" dirty="0" err="1">
                          <a:solidFill>
                            <a:srgbClr val="000000"/>
                          </a:solidFill>
                          <a:latin typeface="Arial"/>
                          <a:ea typeface="Arial"/>
                          <a:cs typeface="Arial"/>
                          <a:sym typeface="Arial"/>
                        </a:rPr>
                        <a:t>Cuerquía</a:t>
                      </a:r>
                      <a:r>
                        <a:rPr lang="es-ES" sz="1000" b="0" i="0" u="none" strike="noStrike" cap="none" dirty="0">
                          <a:solidFill>
                            <a:srgbClr val="000000"/>
                          </a:solidFill>
                          <a:latin typeface="Arial"/>
                          <a:ea typeface="Arial"/>
                          <a:cs typeface="Arial"/>
                          <a:sym typeface="Arial"/>
                        </a:rPr>
                        <a:t>, San Pedro De Los Milagros, San Vicente Ferrer, Santa Rosa De Osos, Santo Domingo, Tarazá, Toledo, Yarumal, Zaragoza.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Almeida, Caldas, Campohermoso, Cerinza, Chiquinquirá, </a:t>
                      </a:r>
                      <a:r>
                        <a:rPr lang="es-ES" sz="1000" b="0" i="0" u="none" strike="noStrike" cap="none" dirty="0" err="1">
                          <a:solidFill>
                            <a:srgbClr val="000000"/>
                          </a:solidFill>
                          <a:latin typeface="Arial"/>
                          <a:ea typeface="Arial"/>
                          <a:cs typeface="Arial"/>
                          <a:sym typeface="Arial"/>
                        </a:rPr>
                        <a:t>Chivatá</a:t>
                      </a:r>
                      <a:r>
                        <a:rPr lang="es-ES" sz="1000" b="0" i="0" u="none" strike="noStrike" cap="none" dirty="0">
                          <a:solidFill>
                            <a:srgbClr val="000000"/>
                          </a:solidFill>
                          <a:latin typeface="Arial"/>
                          <a:ea typeface="Arial"/>
                          <a:cs typeface="Arial"/>
                          <a:sym typeface="Arial"/>
                        </a:rPr>
                        <a:t>, Guateque, Iza, </a:t>
                      </a:r>
                      <a:r>
                        <a:rPr lang="es-ES" sz="1000" b="0" i="0" u="none" strike="noStrike" cap="none" dirty="0" err="1">
                          <a:solidFill>
                            <a:srgbClr val="000000"/>
                          </a:solidFill>
                          <a:latin typeface="Arial"/>
                          <a:ea typeface="Arial"/>
                          <a:cs typeface="Arial"/>
                          <a:sym typeface="Arial"/>
                        </a:rPr>
                        <a:t>Labranzagrande</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Macanal</a:t>
                      </a:r>
                      <a:r>
                        <a:rPr lang="es-ES" sz="1000" b="0" i="0" u="none" strike="noStrike" cap="none" dirty="0">
                          <a:solidFill>
                            <a:srgbClr val="000000"/>
                          </a:solidFill>
                          <a:latin typeface="Arial"/>
                          <a:ea typeface="Arial"/>
                          <a:cs typeface="Arial"/>
                          <a:sym typeface="Arial"/>
                        </a:rPr>
                        <a:t>, Monguí, Pajarito, </a:t>
                      </a:r>
                      <a:r>
                        <a:rPr lang="es-ES" sz="1000" b="0" i="0" u="none" strike="noStrike" cap="none" dirty="0" err="1">
                          <a:solidFill>
                            <a:srgbClr val="000000"/>
                          </a:solidFill>
                          <a:latin typeface="Arial"/>
                          <a:ea typeface="Arial"/>
                          <a:cs typeface="Arial"/>
                          <a:sym typeface="Arial"/>
                        </a:rPr>
                        <a:t>Panqueba</a:t>
                      </a:r>
                      <a:r>
                        <a:rPr lang="es-ES" sz="1000" b="0" i="0" u="none" strike="noStrike" cap="none" dirty="0">
                          <a:solidFill>
                            <a:srgbClr val="000000"/>
                          </a:solidFill>
                          <a:latin typeface="Arial"/>
                          <a:ea typeface="Arial"/>
                          <a:cs typeface="Arial"/>
                          <a:sym typeface="Arial"/>
                        </a:rPr>
                        <a:t>, Páez, San Luis De Gaceno, Siachoque, Socha, Somondoco, Sutatenza, Tinjacá, Tuta, </a:t>
                      </a:r>
                      <a:r>
                        <a:rPr lang="es-ES" sz="1000" b="0" i="0" u="none" strike="noStrike" cap="none" dirty="0" err="1">
                          <a:solidFill>
                            <a:srgbClr val="000000"/>
                          </a:solidFill>
                          <a:latin typeface="Arial"/>
                          <a:ea typeface="Arial"/>
                          <a:cs typeface="Arial"/>
                          <a:sym typeface="Arial"/>
                        </a:rPr>
                        <a:t>Tutazá</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CALDAS : Filadelfia, Manizales, Neira.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Albán, </a:t>
                      </a:r>
                      <a:r>
                        <a:rPr lang="es-ES" sz="1000" b="0" i="0" u="none" strike="noStrike" cap="none" dirty="0" err="1">
                          <a:solidFill>
                            <a:srgbClr val="000000"/>
                          </a:solidFill>
                          <a:latin typeface="Arial"/>
                          <a:ea typeface="Arial"/>
                          <a:cs typeface="Arial"/>
                          <a:sym typeface="Arial"/>
                        </a:rPr>
                        <a:t>Bituima</a:t>
                      </a:r>
                      <a:r>
                        <a:rPr lang="es-ES" sz="1000" b="0" i="0" u="none" strike="noStrike" cap="none" dirty="0">
                          <a:solidFill>
                            <a:srgbClr val="000000"/>
                          </a:solidFill>
                          <a:latin typeface="Arial"/>
                          <a:ea typeface="Arial"/>
                          <a:cs typeface="Arial"/>
                          <a:sym typeface="Arial"/>
                        </a:rPr>
                        <a:t>, Cáqueza, El Rosal, Facatativá, Fosca, Funza, Gama, </a:t>
                      </a:r>
                      <a:r>
                        <a:rPr lang="es-ES" sz="1000" b="0" i="0" u="none" strike="noStrike" cap="none" dirty="0" err="1">
                          <a:solidFill>
                            <a:srgbClr val="000000"/>
                          </a:solidFill>
                          <a:latin typeface="Arial"/>
                          <a:ea typeface="Arial"/>
                          <a:cs typeface="Arial"/>
                          <a:sym typeface="Arial"/>
                        </a:rPr>
                        <a:t>Guataquí</a:t>
                      </a:r>
                      <a:r>
                        <a:rPr lang="es-ES" sz="1000" b="0" i="0" u="none" strike="noStrike" cap="none" dirty="0">
                          <a:solidFill>
                            <a:srgbClr val="000000"/>
                          </a:solidFill>
                          <a:latin typeface="Arial"/>
                          <a:ea typeface="Arial"/>
                          <a:cs typeface="Arial"/>
                          <a:sym typeface="Arial"/>
                        </a:rPr>
                        <a:t>, Guayabal De </a:t>
                      </a:r>
                      <a:r>
                        <a:rPr lang="es-ES" sz="1000" b="0" i="0" u="none" strike="noStrike" cap="none" dirty="0" err="1">
                          <a:solidFill>
                            <a:srgbClr val="000000"/>
                          </a:solidFill>
                          <a:latin typeface="Arial"/>
                          <a:ea typeface="Arial"/>
                          <a:cs typeface="Arial"/>
                          <a:sym typeface="Arial"/>
                        </a:rPr>
                        <a:t>Síquima</a:t>
                      </a:r>
                      <a:r>
                        <a:rPr lang="es-ES" sz="1000" b="0" i="0" u="none" strike="noStrike" cap="none" dirty="0">
                          <a:solidFill>
                            <a:srgbClr val="000000"/>
                          </a:solidFill>
                          <a:latin typeface="Arial"/>
                          <a:ea typeface="Arial"/>
                          <a:cs typeface="Arial"/>
                          <a:sym typeface="Arial"/>
                        </a:rPr>
                        <a:t>, La Vega, Medina, Mosquera, </a:t>
                      </a:r>
                      <a:r>
                        <a:rPr lang="es-ES" sz="1000" b="0" i="0" u="none" strike="noStrike" cap="none" dirty="0" err="1">
                          <a:solidFill>
                            <a:srgbClr val="000000"/>
                          </a:solidFill>
                          <a:latin typeface="Arial"/>
                          <a:ea typeface="Arial"/>
                          <a:cs typeface="Arial"/>
                          <a:sym typeface="Arial"/>
                        </a:rPr>
                        <a:t>Quetame</a:t>
                      </a:r>
                      <a:r>
                        <a:rPr lang="es-ES" sz="1000" b="0" i="0" u="none" strike="noStrike" cap="none" dirty="0">
                          <a:solidFill>
                            <a:srgbClr val="000000"/>
                          </a:solidFill>
                          <a:latin typeface="Arial"/>
                          <a:ea typeface="Arial"/>
                          <a:cs typeface="Arial"/>
                          <a:sym typeface="Arial"/>
                        </a:rPr>
                        <a:t>, San Francisco, Sasaima, Sibaté, Tena, Ubalá, Ubaque, Vergara, Vianí, Villagómez, Zipacón.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Altamira, Elías, Garzón, Isnos.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QUINDÍO : Calarcá, Circasia, Córdoba, </a:t>
                      </a:r>
                      <a:r>
                        <a:rPr lang="es-ES" sz="1000" b="0" i="0" u="none" strike="noStrike" cap="none" dirty="0" err="1">
                          <a:solidFill>
                            <a:srgbClr val="000000"/>
                          </a:solidFill>
                          <a:latin typeface="Arial"/>
                          <a:ea typeface="Arial"/>
                          <a:cs typeface="Arial"/>
                          <a:sym typeface="Arial"/>
                        </a:rPr>
                        <a:t>Filandia</a:t>
                      </a:r>
                      <a:r>
                        <a:rPr lang="es-ES" sz="1000" b="0" i="0" u="none" strike="noStrike" cap="none" dirty="0">
                          <a:solidFill>
                            <a:srgbClr val="000000"/>
                          </a:solidFill>
                          <a:latin typeface="Arial"/>
                          <a:ea typeface="Arial"/>
                          <a:cs typeface="Arial"/>
                          <a:sym typeface="Arial"/>
                        </a:rPr>
                        <a:t>, Montenegro, Salento.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RISARALDA : Santa Rosa De Cabal.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Bucaramanga, Chima, Floridablanca, Girón, Gámbita, Piedecuesta, Sabana De Torres, Santa Bárbara, Tona.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Alvarado, Anzoátegui, Cajamarca, Coyaima, Cunday, Espinal, Icononzo, Melgar, Purificación, Rovira, Saldaña, San Luis, Santa Isabel, Suárez, Valle De San Juan, Venadillo.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441178" y="1465961"/>
            <a:ext cx="3536769" cy="5001514"/>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13144597" y="5205919"/>
            <a:ext cx="477952" cy="445047"/>
          </a:xfrm>
          <a:prstGeom prst="rect">
            <a:avLst/>
          </a:prstGeom>
          <a:noFill/>
          <a:ln>
            <a:noFill/>
          </a:ln>
        </p:spPr>
      </p:pic>
      <p:pic>
        <p:nvPicPr>
          <p:cNvPr id="8" name="Google Shape;137;p24" descr="Recurso 25.png"/>
          <p:cNvPicPr preferRelativeResize="0"/>
          <p:nvPr/>
        </p:nvPicPr>
        <p:blipFill rotWithShape="1">
          <a:blip r:embed="rId6">
            <a:alphaModFix/>
          </a:blip>
          <a:srcRect/>
          <a:stretch/>
        </p:blipFill>
        <p:spPr>
          <a:xfrm>
            <a:off x="13141686" y="3654949"/>
            <a:ext cx="458425" cy="446694"/>
          </a:xfrm>
          <a:prstGeom prst="rect">
            <a:avLst/>
          </a:prstGeom>
          <a:noFill/>
          <a:ln>
            <a:noFill/>
          </a:ln>
        </p:spPr>
      </p:pic>
      <p:pic>
        <p:nvPicPr>
          <p:cNvPr id="4" name="Google Shape;157;p58">
            <a:extLst>
              <a:ext uri="{FF2B5EF4-FFF2-40B4-BE49-F238E27FC236}">
                <a16:creationId xmlns:a16="http://schemas.microsoft.com/office/drawing/2014/main" id="{1EF32501-A8E9-7E27-FDA1-0D97BAFF1466}"/>
              </a:ext>
            </a:extLst>
          </p:cNvPr>
          <p:cNvPicPr preferRelativeResize="0"/>
          <p:nvPr/>
        </p:nvPicPr>
        <p:blipFill rotWithShape="1">
          <a:blip r:embed="rId5">
            <a:alphaModFix/>
          </a:blip>
          <a:srcRect/>
          <a:stretch/>
        </p:blipFill>
        <p:spPr>
          <a:xfrm>
            <a:off x="13600111" y="4529028"/>
            <a:ext cx="499120" cy="445047"/>
          </a:xfrm>
          <a:prstGeom prst="rect">
            <a:avLst/>
          </a:prstGeom>
          <a:noFill/>
          <a:ln>
            <a:noFill/>
          </a:ln>
        </p:spPr>
      </p:pic>
      <p:pic>
        <p:nvPicPr>
          <p:cNvPr id="6" name="Google Shape;158;p58">
            <a:extLst>
              <a:ext uri="{FF2B5EF4-FFF2-40B4-BE49-F238E27FC236}">
                <a16:creationId xmlns:a16="http://schemas.microsoft.com/office/drawing/2014/main" id="{FF2A42F9-528B-3EEA-DB82-0937D1FFCC4A}"/>
              </a:ext>
            </a:extLst>
          </p:cNvPr>
          <p:cNvPicPr preferRelativeResize="0"/>
          <p:nvPr/>
        </p:nvPicPr>
        <p:blipFill rotWithShape="1">
          <a:blip r:embed="rId7">
            <a:alphaModFix/>
          </a:blip>
          <a:srcRect/>
          <a:stretch/>
        </p:blipFill>
        <p:spPr>
          <a:xfrm>
            <a:off x="4492215" y="3634964"/>
            <a:ext cx="484369" cy="446694"/>
          </a:xfrm>
          <a:prstGeom prst="rect">
            <a:avLst/>
          </a:prstGeom>
          <a:noFill/>
          <a:ln>
            <a:noFill/>
          </a:ln>
        </p:spPr>
      </p:pic>
    </p:spTree>
    <p:extLst>
      <p:ext uri="{BB962C8B-B14F-4D97-AF65-F5344CB8AC3E}">
        <p14:creationId xmlns:p14="http://schemas.microsoft.com/office/powerpoint/2010/main" val="3412841609"/>
      </p:ext>
    </p:extLst>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4136</TotalTime>
  <Words>3235</Words>
  <Application>Microsoft Office PowerPoint</Application>
  <PresentationFormat>Panorámica</PresentationFormat>
  <Paragraphs>175</Paragraphs>
  <Slides>14</Slides>
  <Notes>14</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14</vt:i4>
      </vt:variant>
    </vt:vector>
  </HeadingPairs>
  <TitlesOfParts>
    <vt:vector size="21" baseType="lpstr">
      <vt:lpstr>Arial</vt:lpstr>
      <vt:lpstr>Arial Narrow</vt:lpstr>
      <vt:lpstr>Helvetica Neue</vt:lpstr>
      <vt:lpstr>Calibri</vt:lpstr>
      <vt:lpstr>Verdana</vt:lpstr>
      <vt:lpstr>Arial Black</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Luis Alejandro Vanegas Guerrero</cp:lastModifiedBy>
  <cp:revision>397</cp:revision>
  <dcterms:created xsi:type="dcterms:W3CDTF">2022-10-19T17:32:46Z</dcterms:created>
  <dcterms:modified xsi:type="dcterms:W3CDTF">2024-04-14T17:20:12Z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