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5"/>
  </p:notesMasterIdLst>
  <p:sldIdLst>
    <p:sldId id="256" r:id="rId2"/>
    <p:sldId id="257" r:id="rId3"/>
    <p:sldId id="271" r:id="rId4"/>
    <p:sldId id="269" r:id="rId5"/>
    <p:sldId id="261" r:id="rId6"/>
    <p:sldId id="279" r:id="rId7"/>
    <p:sldId id="274" r:id="rId8"/>
    <p:sldId id="277" r:id="rId9"/>
    <p:sldId id="264" r:id="rId10"/>
    <p:sldId id="265" r:id="rId11"/>
    <p:sldId id="266" r:id="rId12"/>
    <p:sldId id="267" r:id="rId13"/>
    <p:sldId id="268" r:id="rId14"/>
  </p:sldIdLst>
  <p:sldSz cx="12192000" cy="6858000"/>
  <p:notesSz cx="12192000" cy="6858000"/>
  <p:embeddedFontLst>
    <p:embeddedFont>
      <p:font typeface="Arial Black" panose="020B0A04020102020204" pitchFamily="34" charset="0"/>
      <p:bold r:id="rId16"/>
    </p:embeddedFont>
    <p:embeddedFont>
      <p:font typeface="Arial Narrow" panose="020B0606020202030204" pitchFamily="34" charset="0"/>
      <p:regular r:id="rId17"/>
      <p:bold r:id="rId18"/>
      <p:italic r:id="rId19"/>
      <p:boldItalic r:id="rId20"/>
    </p:embeddedFont>
    <p:embeddedFont>
      <p:font typeface="Helvetica Neue" panose="020B0604020202020204" charset="0"/>
      <p:regular r:id="rId21"/>
      <p:bold r:id="rId22"/>
      <p:italic r:id="rId23"/>
      <p:boldItalic r:id="rId24"/>
    </p:embeddedFont>
    <p:embeddedFont>
      <p:font typeface="Verdana" panose="020B0604030504040204" pitchFamily="34" charset="0"/>
      <p:regular r:id="rId25"/>
      <p:bold r:id="rId26"/>
      <p:italic r:id="rId27"/>
      <p:boldItalic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4" roundtripDataSignature="AMtx7mh4azekn3fThzs9cA6lfW8iTEDTqg=="/>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F6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637F94A-DA9B-481A-AE38-6A32242EE391}">
  <a:tblStyle styleId="{7637F94A-DA9B-481A-AE38-6A32242EE391}"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F00C0F73-EEEA-4E89-A611-1E2FAB54C115}"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b="off" i="off"/>
      <a:tcStyle>
        <a:tcBdr/>
        <a:fill>
          <a:solidFill>
            <a:srgbClr val="CFD7E7"/>
          </a:solidFill>
        </a:fill>
      </a:tcStyle>
    </a:band1H>
    <a:band2H>
      <a:tcTxStyle b="off" i="off"/>
      <a:tcStyle>
        <a:tcBdr/>
      </a:tcStyle>
    </a:band2H>
    <a:band1V>
      <a:tcTxStyle b="off" i="off"/>
      <a:tcStyle>
        <a:tcBdr/>
        <a:fill>
          <a:solidFill>
            <a:srgbClr val="CFD7E7"/>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53" autoAdjust="0"/>
    <p:restoredTop sz="96005" autoAdjust="0"/>
  </p:normalViewPr>
  <p:slideViewPr>
    <p:cSldViewPr snapToGrid="0">
      <p:cViewPr varScale="1">
        <p:scale>
          <a:sx n="102" d="100"/>
          <a:sy n="102" d="100"/>
        </p:scale>
        <p:origin x="792" y="114"/>
      </p:cViewPr>
      <p:guideLst>
        <p:guide orient="horz" pos="2880"/>
        <p:guide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font" Target="fonts/font6.fntdata"/><Relationship Id="rId34"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font" Target="fonts/font13.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font" Target="fonts/font12.fntdata"/><Relationship Id="rId35"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5283200" cy="3444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6905625" y="0"/>
            <a:ext cx="5283200" cy="3444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513513"/>
            <a:ext cx="5283200" cy="3444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s-MX"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444930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0: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2" name="Google Shape;92;p10: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22528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4: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7" name="Google Shape;197;p4: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436632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5: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09" name="Google Shape;209;p5: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223863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6: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1" name="Google Shape;221;p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868558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7: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8" name="Google Shape;228;p7: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72846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16: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13" name="Google Shape;113;p1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75811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16: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3" name="Google Shape;113;p1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7009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7: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2" name="Google Shape;122;p17: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668060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58: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1" name="Google Shape;151;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237686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58: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1" name="Google Shape;151;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583673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58: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1" name="Google Shape;151;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305786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58: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1" name="Google Shape;151;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031382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59: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4" name="Google Shape;184;p59: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635936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Pronóstico amenaza incendios vegetal">
  <p:cSld name="Pronóstico amenaza incendios vegetal">
    <p:spTree>
      <p:nvGrpSpPr>
        <p:cNvPr id="1" name="Shape 15"/>
        <p:cNvGrpSpPr/>
        <p:nvPr/>
      </p:nvGrpSpPr>
      <p:grpSpPr>
        <a:xfrm>
          <a:off x="0" y="0"/>
          <a:ext cx="0" cy="0"/>
          <a:chOff x="0" y="0"/>
          <a:chExt cx="0" cy="0"/>
        </a:xfrm>
      </p:grpSpPr>
      <p:pic>
        <p:nvPicPr>
          <p:cNvPr id="16" name="Google Shape;16;p64"/>
          <p:cNvPicPr preferRelativeResize="0"/>
          <p:nvPr/>
        </p:nvPicPr>
        <p:blipFill rotWithShape="1">
          <a:blip r:embed="rId2">
            <a:alphaModFix/>
          </a:blip>
          <a:srcRect b="7147"/>
          <a:stretch/>
        </p:blipFill>
        <p:spPr>
          <a:xfrm>
            <a:off x="-1934" y="222422"/>
            <a:ext cx="12194413" cy="6471015"/>
          </a:xfrm>
          <a:prstGeom prst="rect">
            <a:avLst/>
          </a:prstGeom>
          <a:noFill/>
          <a:ln>
            <a:noFill/>
          </a:ln>
        </p:spPr>
      </p:pic>
      <p:pic>
        <p:nvPicPr>
          <p:cNvPr id="17" name="Google Shape;17;p64" descr="Forma&#10;&#10;Descripción generada automáticamente con confianza baja"/>
          <p:cNvPicPr preferRelativeResize="0"/>
          <p:nvPr/>
        </p:nvPicPr>
        <p:blipFill rotWithShape="1">
          <a:blip r:embed="rId3">
            <a:alphaModFix/>
          </a:blip>
          <a:srcRect/>
          <a:stretch/>
        </p:blipFill>
        <p:spPr>
          <a:xfrm>
            <a:off x="1" y="-1089"/>
            <a:ext cx="12190065" cy="6859089"/>
          </a:xfrm>
          <a:prstGeom prst="rect">
            <a:avLst/>
          </a:prstGeom>
          <a:noFill/>
          <a:ln>
            <a:noFill/>
          </a:ln>
        </p:spPr>
      </p:pic>
      <p:sp>
        <p:nvSpPr>
          <p:cNvPr id="18" name="Google Shape;18;p64"/>
          <p:cNvSpPr/>
          <p:nvPr/>
        </p:nvSpPr>
        <p:spPr>
          <a:xfrm>
            <a:off x="-1934" y="222422"/>
            <a:ext cx="12192000" cy="6471015"/>
          </a:xfrm>
          <a:prstGeom prst="rect">
            <a:avLst/>
          </a:prstGeom>
          <a:gradFill>
            <a:gsLst>
              <a:gs pos="0">
                <a:srgbClr val="FF0000">
                  <a:alpha val="0"/>
                </a:srgbClr>
              </a:gs>
              <a:gs pos="37000">
                <a:schemeClr val="lt1"/>
              </a:gs>
              <a:gs pos="100000">
                <a:schemeClr val="lt1"/>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9" name="Google Shape;19;p64"/>
          <p:cNvSpPr txBox="1"/>
          <p:nvPr/>
        </p:nvSpPr>
        <p:spPr>
          <a:xfrm>
            <a:off x="5370482" y="6639447"/>
            <a:ext cx="1451038" cy="2616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s-MX" sz="1100" b="1" i="0" u="none" strike="noStrike" cap="none">
                <a:solidFill>
                  <a:schemeClr val="lt1"/>
                </a:solidFill>
                <a:latin typeface="Helvetica Neue"/>
                <a:ea typeface="Helvetica Neue"/>
                <a:cs typeface="Helvetica Neue"/>
                <a:sym typeface="Helvetica Neue"/>
              </a:rPr>
              <a:t>www.ideam.gov.co</a:t>
            </a:r>
            <a:endParaRPr sz="1400" b="0" i="0" u="none" strike="noStrike" cap="none">
              <a:solidFill>
                <a:srgbClr val="000000"/>
              </a:solidFill>
              <a:latin typeface="Arial"/>
              <a:ea typeface="Arial"/>
              <a:cs typeface="Arial"/>
              <a:sym typeface="Arial"/>
            </a:endParaRPr>
          </a:p>
        </p:txBody>
      </p:sp>
      <p:pic>
        <p:nvPicPr>
          <p:cNvPr id="20" name="Google Shape;20;p64" descr="Forma, Rectángulo&#10;&#10;Descripción generada automáticamente con confianza media"/>
          <p:cNvPicPr preferRelativeResize="0"/>
          <p:nvPr/>
        </p:nvPicPr>
        <p:blipFill rotWithShape="1">
          <a:blip r:embed="rId4">
            <a:alphaModFix/>
          </a:blip>
          <a:srcRect/>
          <a:stretch/>
        </p:blipFill>
        <p:spPr>
          <a:xfrm>
            <a:off x="1933" y="-1090"/>
            <a:ext cx="12190067" cy="6859090"/>
          </a:xfrm>
          <a:prstGeom prst="rect">
            <a:avLst/>
          </a:prstGeom>
          <a:noFill/>
          <a:ln>
            <a:noFill/>
          </a:ln>
        </p:spPr>
      </p:pic>
      <p:pic>
        <p:nvPicPr>
          <p:cNvPr id="21" name="Google Shape;21;p64" descr="Forma&#10;&#10;Descripción generada automáticamente con confianza baja"/>
          <p:cNvPicPr preferRelativeResize="0"/>
          <p:nvPr/>
        </p:nvPicPr>
        <p:blipFill rotWithShape="1">
          <a:blip r:embed="rId3">
            <a:alphaModFix/>
          </a:blip>
          <a:srcRect/>
          <a:stretch/>
        </p:blipFill>
        <p:spPr>
          <a:xfrm>
            <a:off x="1935" y="6331"/>
            <a:ext cx="12190065" cy="6859089"/>
          </a:xfrm>
          <a:prstGeom prst="rect">
            <a:avLst/>
          </a:prstGeom>
          <a:noFill/>
          <a:ln>
            <a:noFill/>
          </a:ln>
        </p:spPr>
      </p:pic>
      <p:sp>
        <p:nvSpPr>
          <p:cNvPr id="22" name="Google Shape;22;p64"/>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 name="Google Shape;23;p64"/>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24" name="Google Shape;24;p64"/>
          <p:cNvPicPr preferRelativeResize="0"/>
          <p:nvPr/>
        </p:nvPicPr>
        <p:blipFill rotWithShape="1">
          <a:blip r:embed="rId5">
            <a:alphaModFix/>
          </a:blip>
          <a:srcRect/>
          <a:stretch/>
        </p:blipFill>
        <p:spPr>
          <a:xfrm>
            <a:off x="3617487" y="73683"/>
            <a:ext cx="369931" cy="50381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apositiva de título">
  <p:cSld name="Diapositiva de título">
    <p:spTree>
      <p:nvGrpSpPr>
        <p:cNvPr id="1" name="Shape 25"/>
        <p:cNvGrpSpPr/>
        <p:nvPr/>
      </p:nvGrpSpPr>
      <p:grpSpPr>
        <a:xfrm>
          <a:off x="0" y="0"/>
          <a:ext cx="0" cy="0"/>
          <a:chOff x="0" y="0"/>
          <a:chExt cx="0" cy="0"/>
        </a:xfrm>
      </p:grpSpPr>
      <p:pic>
        <p:nvPicPr>
          <p:cNvPr id="26" name="Google Shape;26;p65"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27" name="Google Shape;27;p65"/>
          <p:cNvSpPr txBox="1">
            <a:spLocks noGrp="1"/>
          </p:cNvSpPr>
          <p:nvPr>
            <p:ph type="ctrTitle"/>
          </p:nvPr>
        </p:nvSpPr>
        <p:spPr>
          <a:xfrm>
            <a:off x="1524000" y="1652232"/>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C00000"/>
              </a:buClr>
              <a:buSzPts val="4400"/>
              <a:buFont typeface="Verdana"/>
              <a:buNone/>
              <a:defRPr sz="44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65"/>
          <p:cNvSpPr txBox="1">
            <a:spLocks noGrp="1"/>
          </p:cNvSpPr>
          <p:nvPr>
            <p:ph type="subTitle" idx="1"/>
          </p:nvPr>
        </p:nvSpPr>
        <p:spPr>
          <a:xfrm>
            <a:off x="1524000" y="4131907"/>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1800"/>
              <a:buNone/>
              <a:defRPr sz="1800">
                <a:latin typeface="Verdana"/>
                <a:ea typeface="Verdana"/>
                <a:cs typeface="Verdana"/>
                <a:sym typeface="Verdana"/>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9" name="Google Shape;29;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32" name="Google Shape;32;p65"/>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3" name="Google Shape;33;p65"/>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34" name="Google Shape;34;p65"/>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35" name="Google Shape;35;p65"/>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ítulo y objetos">
  <p:cSld name="Título y objetos">
    <p:spTree>
      <p:nvGrpSpPr>
        <p:cNvPr id="1" name="Shape 36"/>
        <p:cNvGrpSpPr/>
        <p:nvPr/>
      </p:nvGrpSpPr>
      <p:grpSpPr>
        <a:xfrm>
          <a:off x="0" y="0"/>
          <a:ext cx="0" cy="0"/>
          <a:chOff x="0" y="0"/>
          <a:chExt cx="0" cy="0"/>
        </a:xfrm>
      </p:grpSpPr>
      <p:pic>
        <p:nvPicPr>
          <p:cNvPr id="37" name="Google Shape;37;p66"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38" name="Google Shape;38;p66"/>
          <p:cNvSpPr txBox="1">
            <a:spLocks noGrp="1"/>
          </p:cNvSpPr>
          <p:nvPr>
            <p:ph type="title"/>
          </p:nvPr>
        </p:nvSpPr>
        <p:spPr>
          <a:xfrm>
            <a:off x="838200" y="15974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3200"/>
              <a:buFont typeface="Verdana"/>
              <a:buNone/>
              <a:defRPr sz="32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66"/>
          <p:cNvSpPr txBox="1">
            <a:spLocks noGrp="1"/>
          </p:cNvSpPr>
          <p:nvPr>
            <p:ph type="body" idx="1"/>
          </p:nvPr>
        </p:nvSpPr>
        <p:spPr>
          <a:xfrm>
            <a:off x="838200" y="3112167"/>
            <a:ext cx="10515600" cy="3064795"/>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sz="1800">
                <a:latin typeface="Verdana"/>
                <a:ea typeface="Verdana"/>
                <a:cs typeface="Verdana"/>
                <a:sym typeface="Verdana"/>
              </a:defRPr>
            </a:lvl2pPr>
            <a:lvl3pPr marL="1371600" lvl="2"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3pPr>
            <a:lvl4pPr marL="1828800" lvl="3"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4pPr>
            <a:lvl5pPr marL="2286000" lvl="4"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43" name="Google Shape;43;p66"/>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4" name="Google Shape;44;p66"/>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45" name="Google Shape;45;p66"/>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46" name="Google Shape;46;p66"/>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os objetos">
  <p:cSld name="Dos objetos">
    <p:spTree>
      <p:nvGrpSpPr>
        <p:cNvPr id="1" name="Shape 47"/>
        <p:cNvGrpSpPr/>
        <p:nvPr/>
      </p:nvGrpSpPr>
      <p:grpSpPr>
        <a:xfrm>
          <a:off x="0" y="0"/>
          <a:ext cx="0" cy="0"/>
          <a:chOff x="0" y="0"/>
          <a:chExt cx="0" cy="0"/>
        </a:xfrm>
      </p:grpSpPr>
      <p:pic>
        <p:nvPicPr>
          <p:cNvPr id="48" name="Google Shape;48;p67"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49" name="Google Shape;49;p67"/>
          <p:cNvSpPr txBox="1">
            <a:spLocks noGrp="1"/>
          </p:cNvSpPr>
          <p:nvPr>
            <p:ph type="title"/>
          </p:nvPr>
        </p:nvSpPr>
        <p:spPr>
          <a:xfrm>
            <a:off x="838200" y="169956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2800"/>
              <a:buFont typeface="Verdana"/>
              <a:buNone/>
              <a:defRPr sz="28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67"/>
          <p:cNvSpPr txBox="1">
            <a:spLocks noGrp="1"/>
          </p:cNvSpPr>
          <p:nvPr>
            <p:ph type="body" idx="1"/>
          </p:nvPr>
        </p:nvSpPr>
        <p:spPr>
          <a:xfrm>
            <a:off x="838200" y="3113903"/>
            <a:ext cx="5181600" cy="30630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atin typeface="Verdana"/>
                <a:ea typeface="Verdana"/>
                <a:cs typeface="Verdana"/>
                <a:sym typeface="Verdana"/>
              </a:defRPr>
            </a:lvl1pPr>
            <a:lvl2pPr marL="914400" lvl="1"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2pPr>
            <a:lvl3pPr marL="1371600" lvl="2"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3pPr>
            <a:lvl4pPr marL="1828800" lvl="3"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4pPr>
            <a:lvl5pPr marL="2286000" lvl="4"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67"/>
          <p:cNvSpPr txBox="1">
            <a:spLocks noGrp="1"/>
          </p:cNvSpPr>
          <p:nvPr>
            <p:ph type="body" idx="2"/>
          </p:nvPr>
        </p:nvSpPr>
        <p:spPr>
          <a:xfrm>
            <a:off x="6172200" y="3113903"/>
            <a:ext cx="5181600" cy="30630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atin typeface="Verdana"/>
                <a:ea typeface="Verdana"/>
                <a:cs typeface="Verdana"/>
                <a:sym typeface="Verdana"/>
              </a:defRPr>
            </a:lvl1pPr>
            <a:lvl2pPr marL="914400" lvl="1"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2pPr>
            <a:lvl3pPr marL="1371600" lvl="2"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3pPr>
            <a:lvl4pPr marL="1828800" lvl="3"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4pPr>
            <a:lvl5pPr marL="2286000" lvl="4"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55" name="Google Shape;55;p67"/>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6" name="Google Shape;56;p67"/>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57" name="Google Shape;57;p67"/>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58" name="Google Shape;58;p67"/>
          <p:cNvSpPr txBox="1">
            <a:spLocks noGrp="1"/>
          </p:cNvSpPr>
          <p:nvPr>
            <p:ph type="body" idx="3"/>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olo el título">
  <p:cSld name="Solo el título">
    <p:spTree>
      <p:nvGrpSpPr>
        <p:cNvPr id="1" name="Shape 59"/>
        <p:cNvGrpSpPr/>
        <p:nvPr/>
      </p:nvGrpSpPr>
      <p:grpSpPr>
        <a:xfrm>
          <a:off x="0" y="0"/>
          <a:ext cx="0" cy="0"/>
          <a:chOff x="0" y="0"/>
          <a:chExt cx="0" cy="0"/>
        </a:xfrm>
      </p:grpSpPr>
      <p:pic>
        <p:nvPicPr>
          <p:cNvPr id="60" name="Google Shape;60;p68"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61" name="Google Shape;61;p68"/>
          <p:cNvSpPr txBox="1">
            <a:spLocks noGrp="1"/>
          </p:cNvSpPr>
          <p:nvPr>
            <p:ph type="title"/>
          </p:nvPr>
        </p:nvSpPr>
        <p:spPr>
          <a:xfrm>
            <a:off x="838200" y="1370142"/>
            <a:ext cx="10515600" cy="70579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2400"/>
              <a:buFont typeface="Verdana"/>
              <a:buNone/>
              <a:defRPr sz="24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65" name="Google Shape;65;p68"/>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6" name="Google Shape;66;p68"/>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67" name="Google Shape;67;p68"/>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68" name="Google Shape;68;p68"/>
          <p:cNvSpPr txBox="1">
            <a:spLocks noGrp="1"/>
          </p:cNvSpPr>
          <p:nvPr>
            <p:ph type="body" idx="1"/>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En blanco">
  <p:cSld name="En blanco">
    <p:spTree>
      <p:nvGrpSpPr>
        <p:cNvPr id="1" name="Shape 69"/>
        <p:cNvGrpSpPr/>
        <p:nvPr/>
      </p:nvGrpSpPr>
      <p:grpSpPr>
        <a:xfrm>
          <a:off x="0" y="0"/>
          <a:ext cx="0" cy="0"/>
          <a:chOff x="0" y="0"/>
          <a:chExt cx="0" cy="0"/>
        </a:xfrm>
      </p:grpSpPr>
      <p:sp>
        <p:nvSpPr>
          <p:cNvPr id="70" name="Google Shape;70;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pic>
        <p:nvPicPr>
          <p:cNvPr id="73" name="Google Shape;73;p69"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74" name="Google Shape;74;p69"/>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5" name="Google Shape;75;p69"/>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76" name="Google Shape;76;p69"/>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77" name="Google Shape;77;p69"/>
          <p:cNvSpPr txBox="1">
            <a:spLocks noGrp="1"/>
          </p:cNvSpPr>
          <p:nvPr>
            <p:ph type="body" idx="1"/>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ido con título">
  <p:cSld name="Contenido con título">
    <p:spTree>
      <p:nvGrpSpPr>
        <p:cNvPr id="1" name="Shape 78"/>
        <p:cNvGrpSpPr/>
        <p:nvPr/>
      </p:nvGrpSpPr>
      <p:grpSpPr>
        <a:xfrm>
          <a:off x="0" y="0"/>
          <a:ext cx="0" cy="0"/>
          <a:chOff x="0" y="0"/>
          <a:chExt cx="0" cy="0"/>
        </a:xfrm>
      </p:grpSpPr>
      <p:pic>
        <p:nvPicPr>
          <p:cNvPr id="79" name="Google Shape;79;p70"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80" name="Google Shape;80;p70"/>
          <p:cNvSpPr txBox="1">
            <a:spLocks noGrp="1"/>
          </p:cNvSpPr>
          <p:nvPr>
            <p:ph type="title"/>
          </p:nvPr>
        </p:nvSpPr>
        <p:spPr>
          <a:xfrm>
            <a:off x="839788" y="146556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C00000"/>
              </a:buClr>
              <a:buSzPts val="2400"/>
              <a:buFont typeface="Verdana"/>
              <a:buNone/>
              <a:defRPr sz="24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70"/>
          <p:cNvSpPr txBox="1">
            <a:spLocks noGrp="1"/>
          </p:cNvSpPr>
          <p:nvPr>
            <p:ph type="body" idx="1"/>
          </p:nvPr>
        </p:nvSpPr>
        <p:spPr>
          <a:xfrm>
            <a:off x="5183188" y="1465560"/>
            <a:ext cx="6172200" cy="439549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atin typeface="Verdana"/>
                <a:ea typeface="Verdana"/>
                <a:cs typeface="Verdana"/>
                <a:sym typeface="Verdana"/>
              </a:defRPr>
            </a:lvl1pPr>
            <a:lvl2pPr marL="914400" lvl="1" indent="-355600" algn="l">
              <a:lnSpc>
                <a:spcPct val="90000"/>
              </a:lnSpc>
              <a:spcBef>
                <a:spcPts val="500"/>
              </a:spcBef>
              <a:spcAft>
                <a:spcPts val="0"/>
              </a:spcAft>
              <a:buClr>
                <a:schemeClr val="dk1"/>
              </a:buClr>
              <a:buSzPts val="2000"/>
              <a:buChar char="•"/>
              <a:defRPr sz="2000">
                <a:latin typeface="Verdana"/>
                <a:ea typeface="Verdana"/>
                <a:cs typeface="Verdana"/>
                <a:sym typeface="Verdana"/>
              </a:defRPr>
            </a:lvl2pPr>
            <a:lvl3pPr marL="1371600" lvl="2" indent="-342900" algn="l">
              <a:lnSpc>
                <a:spcPct val="90000"/>
              </a:lnSpc>
              <a:spcBef>
                <a:spcPts val="500"/>
              </a:spcBef>
              <a:spcAft>
                <a:spcPts val="0"/>
              </a:spcAft>
              <a:buClr>
                <a:schemeClr val="dk1"/>
              </a:buClr>
              <a:buSzPts val="1800"/>
              <a:buChar char="•"/>
              <a:defRPr sz="1800">
                <a:latin typeface="Verdana"/>
                <a:ea typeface="Verdana"/>
                <a:cs typeface="Verdana"/>
                <a:sym typeface="Verdana"/>
              </a:defRPr>
            </a:lvl3pPr>
            <a:lvl4pPr marL="1828800" lvl="3"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4pPr>
            <a:lvl5pPr marL="2286000" lvl="4"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2" name="Google Shape;82;p70"/>
          <p:cNvSpPr txBox="1">
            <a:spLocks noGrp="1"/>
          </p:cNvSpPr>
          <p:nvPr>
            <p:ph type="body" idx="2"/>
          </p:nvPr>
        </p:nvSpPr>
        <p:spPr>
          <a:xfrm>
            <a:off x="839788" y="3146854"/>
            <a:ext cx="3932237" cy="272213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200"/>
              <a:buNone/>
              <a:defRPr sz="1200">
                <a:latin typeface="Verdana"/>
                <a:ea typeface="Verdana"/>
                <a:cs typeface="Verdana"/>
                <a:sym typeface="Verdana"/>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3" name="Google Shape;83;p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86" name="Google Shape;86;p70"/>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7" name="Google Shape;87;p70"/>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88" name="Google Shape;88;p70"/>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89" name="Google Shape;89;p70"/>
          <p:cNvSpPr txBox="1">
            <a:spLocks noGrp="1"/>
          </p:cNvSpPr>
          <p:nvPr>
            <p:ph type="body" idx="3"/>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6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3" name="Google Shape;13;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4" name="Google Shape;14;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2.png"/><Relationship Id="rId7" Type="http://schemas.openxmlformats.org/officeDocument/2006/relationships/image" Target="file:///O:\Mi%20unidad\OSPA\01.%20Tematicas\04.%20Incendios\01.%20Productos\postmodelo_icv\temporales\iorinoquia.jpg"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16.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image" Target="file:///O:\Mi%20unidad\OSPA\01.%20Tematicas\04.%20Incendios\01.%20Productos\postmodelo_icv\temporales\iamazonia.jpg" TargetMode="External"/><Relationship Id="rId3" Type="http://schemas.openxmlformats.org/officeDocument/2006/relationships/image" Target="../media/image22.png"/><Relationship Id="rId7"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23.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file:///O:\Mi%20unidad\OSPA\01.%20Tematicas\04.%20Incendios\01.%20Productos\modelo_icv\temporales\amenaza_icv.jp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file:///O:\Mi%20unidad\OSPA\01.%20Tematicas\04.%20Incendios\01.%20Productos\seguimiento\salidas\Incendios.jpg"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file:///O:\Mi%20unidad\OSPA\01.%20Tematicas\04.%20Incendios\01.%20Productos\postmodelo_icv\temporales\red_icv.jpg" TargetMode="External"/><Relationship Id="rId3" Type="http://schemas.openxmlformats.org/officeDocument/2006/relationships/image" Target="../media/image11.jpeg"/><Relationship Id="rId7" Type="http://schemas.openxmlformats.org/officeDocument/2006/relationships/image" Target="../media/image13.jpeg"/><Relationship Id="rId12" Type="http://schemas.openxmlformats.org/officeDocument/2006/relationships/image" Target="file:///O:\Mi%20unidad\OSPA\01.%20Tematicas\04.%20Incendios\01.%20Productos\postmodelo_icv\temporales\yellow_icv.jpg"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file:///O:\Mi%20unidad\OSPA\01.%20Tematicas\04.%20Incendios\01.%20Productos\postmodelo_icv\temporales\torta_regiones_icv.jpg" TargetMode="External"/><Relationship Id="rId11" Type="http://schemas.openxmlformats.org/officeDocument/2006/relationships/image" Target="../media/image15.jpeg"/><Relationship Id="rId5" Type="http://schemas.openxmlformats.org/officeDocument/2006/relationships/image" Target="../media/image12.jpeg"/><Relationship Id="rId10" Type="http://schemas.openxmlformats.org/officeDocument/2006/relationships/image" Target="file:///O:\Mi%20unidad\OSPA\01.%20Tematicas\04.%20Incendios\01.%20Productos\postmodelo_icv\temporales\orange_icv.jpg" TargetMode="External"/><Relationship Id="rId4" Type="http://schemas.openxmlformats.org/officeDocument/2006/relationships/image" Target="file:///O:\Mi%20unidad\OSPA\01.%20Tematicas\04.%20Incendios\01.%20Productos\postmodelo_icv\temporales\icolombia.jpg" TargetMode="External"/><Relationship Id="rId9"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file:///O:\Mi%20unidad\OSPA\01.%20Tematicas\04.%20Incendios\01.%20Productos\postmodelo_icv\temporales\icaribe.jpg"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file:///O:\Mi%20unidad\OSPA\01.%20Tematicas\04.%20Incendios\01.%20Productos\postmodelo_icv\temporales\icaribe.jpg" TargetMode="External"/><Relationship Id="rId5" Type="http://schemas.openxmlformats.org/officeDocument/2006/relationships/image" Target="../media/image19.jpe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7.png"/><Relationship Id="rId4" Type="http://schemas.openxmlformats.org/officeDocument/2006/relationships/image" Target="file:///O:\Mi%20unidad\OSPA\01.%20Tematicas\04.%20Incendios\01.%20Productos\postmodelo_icv\temporales\iandina.jp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6.png"/><Relationship Id="rId4" Type="http://schemas.openxmlformats.org/officeDocument/2006/relationships/image" Target="file:///O:\Mi%20unidad\OSPA\01.%20Tematicas\04.%20Incendios\01.%20Productos\postmodelo_icv\temporales\iandina.jpg"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6.png"/><Relationship Id="rId7" Type="http://schemas.openxmlformats.org/officeDocument/2006/relationships/image" Target="file:///O:\Mi%20unidad\OSPA\01.%20Tematicas\04.%20Incendios\01.%20Productos\postmodelo_icv\temporales\ipacifico.jpg"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0"/>
          <p:cNvSpPr/>
          <p:nvPr/>
        </p:nvSpPr>
        <p:spPr>
          <a:xfrm>
            <a:off x="814135" y="1982944"/>
            <a:ext cx="2775284" cy="544371"/>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5" name="Google Shape;95;p10"/>
          <p:cNvSpPr txBox="1"/>
          <p:nvPr/>
        </p:nvSpPr>
        <p:spPr>
          <a:xfrm>
            <a:off x="990598" y="1486580"/>
            <a:ext cx="242235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s-MX" sz="2000" b="1" i="0" u="none" strike="noStrike" cap="none">
                <a:solidFill>
                  <a:srgbClr val="C00000"/>
                </a:solidFill>
                <a:latin typeface="Verdana"/>
                <a:ea typeface="Verdana"/>
                <a:cs typeface="Verdana"/>
                <a:sym typeface="Verdana"/>
              </a:rPr>
              <a:t>Boletín No.</a:t>
            </a:r>
            <a:endParaRPr sz="2000" b="1" i="0" u="none" strike="noStrike" cap="none">
              <a:solidFill>
                <a:srgbClr val="C00000"/>
              </a:solidFill>
              <a:latin typeface="Verdana"/>
              <a:ea typeface="Verdana"/>
              <a:cs typeface="Verdana"/>
              <a:sym typeface="Verdana"/>
            </a:endParaRPr>
          </a:p>
        </p:txBody>
      </p:sp>
      <p:sp>
        <p:nvSpPr>
          <p:cNvPr id="96" name="Google Shape;96;p10"/>
          <p:cNvSpPr txBox="1"/>
          <p:nvPr/>
        </p:nvSpPr>
        <p:spPr>
          <a:xfrm>
            <a:off x="990596" y="2024296"/>
            <a:ext cx="2422357"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s-MX" sz="2400" b="1" dirty="0">
                <a:solidFill>
                  <a:schemeClr val="lt1"/>
                </a:solidFill>
                <a:latin typeface="Verdana"/>
                <a:ea typeface="Verdana"/>
                <a:cs typeface="Verdana"/>
                <a:sym typeface="Verdana"/>
              </a:rPr>
              <a:t>108</a:t>
            </a:r>
            <a:endParaRPr lang="es-MX" sz="2400" b="1" i="0" u="none" strike="noStrike" cap="none" dirty="0">
              <a:solidFill>
                <a:schemeClr val="lt1"/>
              </a:solidFill>
              <a:latin typeface="Verdana"/>
              <a:ea typeface="Verdana"/>
              <a:cs typeface="Verdana"/>
              <a:sym typeface="Verdana"/>
            </a:endParaRPr>
          </a:p>
        </p:txBody>
      </p:sp>
      <p:sp>
        <p:nvSpPr>
          <p:cNvPr id="97" name="Google Shape;97;p10"/>
          <p:cNvSpPr/>
          <p:nvPr/>
        </p:nvSpPr>
        <p:spPr>
          <a:xfrm>
            <a:off x="4556962" y="1416848"/>
            <a:ext cx="1216025" cy="523875"/>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98" name="Google Shape;98;p10"/>
          <p:cNvSpPr/>
          <p:nvPr/>
        </p:nvSpPr>
        <p:spPr>
          <a:xfrm>
            <a:off x="5995236" y="1313661"/>
            <a:ext cx="0" cy="746125"/>
          </a:xfrm>
          <a:custGeom>
            <a:avLst/>
            <a:gdLst/>
            <a:ahLst/>
            <a:cxnLst/>
            <a:rect l="l" t="t" r="r" b="b"/>
            <a:pathLst>
              <a:path w="120000" h="746760" extrusionOk="0">
                <a:moveTo>
                  <a:pt x="0" y="0"/>
                </a:moveTo>
                <a:lnTo>
                  <a:pt x="0" y="746628"/>
                </a:lnTo>
              </a:path>
            </a:pathLst>
          </a:custGeom>
          <a:noFill/>
          <a:ln w="28950" cap="flat" cmpd="sng">
            <a:solidFill>
              <a:srgbClr val="D8053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10"/>
          <p:cNvSpPr txBox="1"/>
          <p:nvPr/>
        </p:nvSpPr>
        <p:spPr>
          <a:xfrm>
            <a:off x="6171701" y="1313660"/>
            <a:ext cx="5491913" cy="83099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800"/>
              <a:buFont typeface="Arial"/>
              <a:buNone/>
            </a:pPr>
            <a:r>
              <a:rPr lang="es-MX" sz="800" b="1" i="0" u="none" strike="noStrike" cap="none" dirty="0">
                <a:solidFill>
                  <a:srgbClr val="E1233F"/>
                </a:solidFill>
                <a:latin typeface="Verdana"/>
                <a:ea typeface="Verdana"/>
                <a:cs typeface="Verdana"/>
                <a:sym typeface="Verdana"/>
              </a:rPr>
              <a:t>PARA TOMAR ACCIÓN </a:t>
            </a:r>
            <a:r>
              <a:rPr lang="es-MX" sz="800" b="0" i="0" u="none" strike="noStrike" cap="none" dirty="0">
                <a:solidFill>
                  <a:srgbClr val="171616"/>
                </a:solidFill>
                <a:latin typeface="Verdana"/>
                <a:ea typeface="Verdana"/>
                <a:cs typeface="Verdana"/>
                <a:sym typeface="Verdana"/>
              </a:rPr>
              <a:t>Advierte a los sistemas de prevención y atención de desastres sobre la amenaza que puede  ocasionar  un  fenómeno  con  efectos  adversos  sobre  la  población,  el  cual  requiere  la  atención inmediata por parte de la población y de los cuerpos de atención y socorro. Se emite una alerta sólo cuando la  identificación  de  un  evento  extraordinario  indique  la  probabilidad  de  amenaza  inminente  y  cuando  la gravedad del fenómeno implique la movilización de personas y equipos, interrumpiendo el normal desarrollo de sus actividades cotidianas.</a:t>
            </a:r>
            <a:endParaRPr sz="800" b="0" i="0" u="none" strike="noStrike" cap="none" dirty="0">
              <a:solidFill>
                <a:srgbClr val="000000"/>
              </a:solidFill>
              <a:latin typeface="Verdana"/>
              <a:ea typeface="Verdana"/>
              <a:cs typeface="Verdana"/>
              <a:sym typeface="Verdana"/>
            </a:endParaRPr>
          </a:p>
        </p:txBody>
      </p:sp>
      <p:sp>
        <p:nvSpPr>
          <p:cNvPr id="100" name="Google Shape;100;p10"/>
          <p:cNvSpPr/>
          <p:nvPr/>
        </p:nvSpPr>
        <p:spPr>
          <a:xfrm>
            <a:off x="4556962" y="2202816"/>
            <a:ext cx="1216025" cy="509587"/>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01" name="Google Shape;101;p10"/>
          <p:cNvSpPr/>
          <p:nvPr/>
        </p:nvSpPr>
        <p:spPr>
          <a:xfrm flipH="1">
            <a:off x="5949518" y="2231284"/>
            <a:ext cx="45719" cy="481119"/>
          </a:xfrm>
          <a:custGeom>
            <a:avLst/>
            <a:gdLst/>
            <a:ahLst/>
            <a:cxnLst/>
            <a:rect l="l" t="t" r="r" b="b"/>
            <a:pathLst>
              <a:path w="120000" h="346710" extrusionOk="0">
                <a:moveTo>
                  <a:pt x="0" y="0"/>
                </a:moveTo>
                <a:lnTo>
                  <a:pt x="0" y="346328"/>
                </a:lnTo>
              </a:path>
            </a:pathLst>
          </a:custGeom>
          <a:noFill/>
          <a:ln w="28950" cap="flat" cmpd="sng">
            <a:solidFill>
              <a:srgbClr val="FC61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10"/>
          <p:cNvSpPr txBox="1"/>
          <p:nvPr/>
        </p:nvSpPr>
        <p:spPr>
          <a:xfrm>
            <a:off x="6171701" y="2164341"/>
            <a:ext cx="5491913" cy="584775"/>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Clr>
                <a:srgbClr val="000000"/>
              </a:buClr>
              <a:buSzPts val="800"/>
              <a:buFont typeface="Arial"/>
              <a:buNone/>
            </a:pPr>
            <a:r>
              <a:rPr lang="es-MX" sz="800" b="1" i="0" u="none" strike="noStrike" cap="none">
                <a:solidFill>
                  <a:srgbClr val="FE793F"/>
                </a:solidFill>
                <a:latin typeface="Verdana"/>
                <a:ea typeface="Verdana"/>
                <a:cs typeface="Verdana"/>
                <a:sym typeface="Verdana"/>
              </a:rPr>
              <a:t>PARA PREPARARSE </a:t>
            </a:r>
            <a:r>
              <a:rPr lang="es-MX" sz="800" b="0" i="0" u="none" strike="noStrike" cap="none">
                <a:solidFill>
                  <a:srgbClr val="171616"/>
                </a:solidFill>
                <a:latin typeface="Verdana"/>
                <a:ea typeface="Verdana"/>
                <a:cs typeface="Verdana"/>
                <a:sym typeface="Verdana"/>
              </a:rPr>
              <a:t>Indica la presencia de un fenómeno. No implica amenaza inmediata y como tanto es catalogado como un mensaje para informarse y prepararse. El aviso implica vigilancia continua ya que las condiciones son propicias para el desarrollo de un fenómeno, sin que se requiera permanecer alerta.</a:t>
            </a:r>
            <a:endParaRPr sz="800" b="0" i="0" u="none" strike="noStrike" cap="none">
              <a:solidFill>
                <a:srgbClr val="000000"/>
              </a:solidFill>
              <a:latin typeface="Verdana"/>
              <a:ea typeface="Verdana"/>
              <a:cs typeface="Verdana"/>
              <a:sym typeface="Verdana"/>
            </a:endParaRPr>
          </a:p>
        </p:txBody>
      </p:sp>
      <p:sp>
        <p:nvSpPr>
          <p:cNvPr id="103" name="Google Shape;103;p10"/>
          <p:cNvSpPr/>
          <p:nvPr/>
        </p:nvSpPr>
        <p:spPr>
          <a:xfrm>
            <a:off x="4541801" y="2882023"/>
            <a:ext cx="1216025" cy="504825"/>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04" name="Google Shape;104;p10"/>
          <p:cNvSpPr/>
          <p:nvPr/>
        </p:nvSpPr>
        <p:spPr>
          <a:xfrm>
            <a:off x="5980075" y="2893136"/>
            <a:ext cx="0" cy="473075"/>
          </a:xfrm>
          <a:custGeom>
            <a:avLst/>
            <a:gdLst/>
            <a:ahLst/>
            <a:cxnLst/>
            <a:rect l="l" t="t" r="r" b="b"/>
            <a:pathLst>
              <a:path w="120000" h="473075" extrusionOk="0">
                <a:moveTo>
                  <a:pt x="0" y="0"/>
                </a:moveTo>
                <a:lnTo>
                  <a:pt x="0" y="472738"/>
                </a:lnTo>
              </a:path>
            </a:pathLst>
          </a:custGeom>
          <a:noFill/>
          <a:ln w="28950" cap="flat" cmpd="sng">
            <a:solidFill>
              <a:srgbClr val="FEAF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10"/>
          <p:cNvSpPr txBox="1"/>
          <p:nvPr/>
        </p:nvSpPr>
        <p:spPr>
          <a:xfrm>
            <a:off x="6171701" y="2842308"/>
            <a:ext cx="5491913" cy="584775"/>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Clr>
                <a:srgbClr val="000000"/>
              </a:buClr>
              <a:buSzPts val="800"/>
              <a:buFont typeface="Arial"/>
              <a:buNone/>
            </a:pPr>
            <a:r>
              <a:rPr lang="es-MX" sz="800" b="1" i="0" u="none" strike="noStrike" cap="none">
                <a:solidFill>
                  <a:srgbClr val="FEBB3F"/>
                </a:solidFill>
                <a:latin typeface="Verdana"/>
                <a:ea typeface="Verdana"/>
                <a:cs typeface="Verdana"/>
                <a:sym typeface="Verdana"/>
              </a:rPr>
              <a:t>PARA  INFORMARSE  </a:t>
            </a:r>
            <a:r>
              <a:rPr lang="es-MX" sz="800" b="0" i="0" u="none" strike="noStrike" cap="none">
                <a:solidFill>
                  <a:srgbClr val="171616"/>
                </a:solidFill>
                <a:latin typeface="Verdana"/>
                <a:ea typeface="Verdana"/>
                <a:cs typeface="Verdana"/>
                <a:sym typeface="Verdana"/>
              </a:rPr>
              <a:t>Es  un  mensaje  oficial  por  el  cual  se  difunde  información.  Por  lo  regular  se  refiere  a eventos observados, registrados o registrados y puede contener algunos elementos de pronóstico a manera de orientación. Por sus características pretéritas y futuras difiere del aviso y de la alerta, y por lo general no está encaminado a alertar sino a informar</a:t>
            </a:r>
            <a:endParaRPr sz="800" b="0" i="0" u="none" strike="noStrike" cap="none">
              <a:solidFill>
                <a:srgbClr val="000000"/>
              </a:solidFill>
              <a:latin typeface="Verdana"/>
              <a:ea typeface="Verdana"/>
              <a:cs typeface="Verdana"/>
              <a:sym typeface="Verdana"/>
            </a:endParaRPr>
          </a:p>
        </p:txBody>
      </p:sp>
      <p:sp>
        <p:nvSpPr>
          <p:cNvPr id="106" name="Google Shape;106;p10"/>
          <p:cNvSpPr/>
          <p:nvPr/>
        </p:nvSpPr>
        <p:spPr>
          <a:xfrm>
            <a:off x="5980075" y="3515958"/>
            <a:ext cx="0" cy="279400"/>
          </a:xfrm>
          <a:custGeom>
            <a:avLst/>
            <a:gdLst/>
            <a:ahLst/>
            <a:cxnLst/>
            <a:rect l="l" t="t" r="r" b="b"/>
            <a:pathLst>
              <a:path w="120000" h="280035" extrusionOk="0">
                <a:moveTo>
                  <a:pt x="0" y="0"/>
                </a:moveTo>
                <a:lnTo>
                  <a:pt x="0" y="279797"/>
                </a:lnTo>
              </a:path>
            </a:pathLst>
          </a:custGeom>
          <a:noFill/>
          <a:ln w="28950" cap="flat" cmpd="sng">
            <a:solidFill>
              <a:srgbClr val="98ECF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 name="Google Shape;107;p10"/>
          <p:cNvSpPr txBox="1"/>
          <p:nvPr/>
        </p:nvSpPr>
        <p:spPr>
          <a:xfrm>
            <a:off x="6171701" y="3472503"/>
            <a:ext cx="5491913" cy="338554"/>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Clr>
                <a:srgbClr val="000000"/>
              </a:buClr>
              <a:buSzPts val="800"/>
              <a:buFont typeface="Arial"/>
              <a:buNone/>
            </a:pPr>
            <a:r>
              <a:rPr lang="es-MX" sz="800" b="1" i="0" u="none" strike="noStrike" cap="none">
                <a:solidFill>
                  <a:srgbClr val="92D050"/>
                </a:solidFill>
                <a:latin typeface="Verdana"/>
                <a:ea typeface="Verdana"/>
                <a:cs typeface="Verdana"/>
                <a:sym typeface="Verdana"/>
              </a:rPr>
              <a:t>CONDICIONES NORMALES </a:t>
            </a:r>
            <a:r>
              <a:rPr lang="es-MX" sz="800" b="0" i="0" u="none" strike="noStrike" cap="none">
                <a:solidFill>
                  <a:srgbClr val="171616"/>
                </a:solidFill>
                <a:latin typeface="Verdana"/>
                <a:ea typeface="Verdana"/>
                <a:cs typeface="Verdana"/>
                <a:sym typeface="Verdana"/>
              </a:rPr>
              <a:t>La información que se suministra se encuentra dentro de los rangos normales.</a:t>
            </a:r>
            <a:endParaRPr sz="800" b="0" i="0" u="none" strike="noStrike" cap="none">
              <a:solidFill>
                <a:srgbClr val="000000"/>
              </a:solidFill>
              <a:latin typeface="Verdana"/>
              <a:ea typeface="Verdana"/>
              <a:cs typeface="Verdana"/>
              <a:sym typeface="Verdana"/>
            </a:endParaRPr>
          </a:p>
        </p:txBody>
      </p:sp>
      <p:cxnSp>
        <p:nvCxnSpPr>
          <p:cNvPr id="108" name="Google Shape;108;p10"/>
          <p:cNvCxnSpPr/>
          <p:nvPr/>
        </p:nvCxnSpPr>
        <p:spPr>
          <a:xfrm>
            <a:off x="4283815" y="1132114"/>
            <a:ext cx="0" cy="2854531"/>
          </a:xfrm>
          <a:prstGeom prst="straightConnector1">
            <a:avLst/>
          </a:prstGeom>
          <a:noFill/>
          <a:ln w="28575" cap="flat" cmpd="sng">
            <a:solidFill>
              <a:srgbClr val="C00000"/>
            </a:solidFill>
            <a:prstDash val="solid"/>
            <a:miter lim="800000"/>
            <a:headEnd type="none" w="sm" len="sm"/>
            <a:tailEnd type="none" w="sm" len="sm"/>
          </a:ln>
        </p:spPr>
      </p:cxnSp>
      <p:sp>
        <p:nvSpPr>
          <p:cNvPr id="109" name="Google Shape;109;p10"/>
          <p:cNvSpPr txBox="1"/>
          <p:nvPr/>
        </p:nvSpPr>
        <p:spPr>
          <a:xfrm>
            <a:off x="371777" y="2939305"/>
            <a:ext cx="3765369" cy="576653"/>
          </a:xfrm>
          <a:prstGeom prst="rect">
            <a:avLst/>
          </a:prstGeom>
          <a:noFill/>
          <a:ln>
            <a:noFill/>
          </a:ln>
        </p:spPr>
        <p:txBody>
          <a:bodyPr spcFirstLastPara="1" wrap="square" lIns="91425" tIns="45700" rIns="91425" bIns="45700" anchor="t" anchorCtr="0">
            <a:normAutofit/>
          </a:bodyPr>
          <a:lstStyle/>
          <a:p>
            <a:pPr marL="12700" marR="0" lvl="0" indent="0" algn="l" rtl="0">
              <a:lnSpc>
                <a:spcPct val="100000"/>
              </a:lnSpc>
              <a:spcBef>
                <a:spcPts val="0"/>
              </a:spcBef>
              <a:spcAft>
                <a:spcPts val="0"/>
              </a:spcAft>
              <a:buClr>
                <a:srgbClr val="000000"/>
              </a:buClr>
              <a:buSzPts val="1050"/>
              <a:buFont typeface="Arial"/>
              <a:buNone/>
            </a:pPr>
            <a:r>
              <a:rPr lang="es-MX" sz="1100" b="1" i="0" u="none" strike="noStrike" cap="none" dirty="0">
                <a:solidFill>
                  <a:srgbClr val="800000"/>
                </a:solidFill>
                <a:latin typeface="Calibri"/>
                <a:ea typeface="Calibri"/>
                <a:cs typeface="Calibri"/>
                <a:sym typeface="Calibri"/>
              </a:rPr>
              <a:t>Actualización: </a:t>
            </a:r>
            <a:fld id="{59A354A9-EBAA-446E-90EE-DBF5671B94B7}" type="datetime4">
              <a:rPr lang="es-MX" sz="1100" b="1" i="0" u="none" strike="noStrike" cap="none" smtClean="0">
                <a:solidFill>
                  <a:srgbClr val="800000"/>
                </a:solidFill>
                <a:latin typeface="Calibri"/>
                <a:ea typeface="Calibri"/>
                <a:cs typeface="Calibri"/>
                <a:sym typeface="Calibri"/>
              </a:rPr>
              <a:t>17 de abril de 2024</a:t>
            </a:fld>
            <a:r>
              <a:rPr lang="es-MX" sz="1100" b="1" i="0" u="none" strike="noStrike" cap="none" dirty="0">
                <a:solidFill>
                  <a:srgbClr val="800000"/>
                </a:solidFill>
                <a:latin typeface="Calibri"/>
                <a:ea typeface="Calibri"/>
                <a:cs typeface="Calibri"/>
                <a:sym typeface="Calibri"/>
              </a:rPr>
              <a:t>– 12:00 HLC.</a:t>
            </a:r>
            <a:endParaRPr sz="1100" b="0" i="0" u="none" strike="noStrike" cap="none" dirty="0">
              <a:solidFill>
                <a:schemeClr val="dk1"/>
              </a:solidFill>
              <a:latin typeface="Calibri"/>
              <a:ea typeface="Calibri"/>
              <a:cs typeface="Calibri"/>
              <a:sym typeface="Calibri"/>
            </a:endParaRPr>
          </a:p>
          <a:p>
            <a:pPr marL="12700" marR="0" lvl="0" indent="0" algn="l" rtl="0">
              <a:lnSpc>
                <a:spcPct val="100000"/>
              </a:lnSpc>
              <a:spcBef>
                <a:spcPts val="0"/>
              </a:spcBef>
              <a:spcAft>
                <a:spcPts val="0"/>
              </a:spcAft>
              <a:buClr>
                <a:srgbClr val="000000"/>
              </a:buClr>
              <a:buSzPts val="1050"/>
              <a:buFont typeface="Arial"/>
              <a:buNone/>
            </a:pPr>
            <a:r>
              <a:rPr lang="es-MX" sz="1100" b="1" i="0" u="none" strike="noStrike" cap="none" dirty="0">
                <a:solidFill>
                  <a:srgbClr val="800000"/>
                </a:solidFill>
                <a:latin typeface="Calibri"/>
                <a:ea typeface="Calibri"/>
                <a:cs typeface="Calibri"/>
                <a:sym typeface="Calibri"/>
              </a:rPr>
              <a:t>Alertas vigentes hasta:  </a:t>
            </a:r>
            <a:r>
              <a:rPr lang="es-MX" sz="1100" b="1" dirty="0">
                <a:solidFill>
                  <a:srgbClr val="800000"/>
                </a:solidFill>
                <a:latin typeface="Calibri"/>
                <a:ea typeface="Calibri"/>
                <a:cs typeface="Calibri"/>
                <a:sym typeface="Calibri"/>
              </a:rPr>
              <a:t>18</a:t>
            </a:r>
            <a:r>
              <a:rPr lang="es-MX" sz="1100" b="1" i="0" u="none" strike="noStrike" cap="none" dirty="0">
                <a:solidFill>
                  <a:srgbClr val="800000"/>
                </a:solidFill>
                <a:latin typeface="Calibri"/>
                <a:ea typeface="Calibri"/>
                <a:cs typeface="Calibri"/>
                <a:sym typeface="Calibri"/>
              </a:rPr>
              <a:t> de </a:t>
            </a:r>
            <a:r>
              <a:rPr lang="es-MX" sz="1100" b="1" dirty="0">
                <a:solidFill>
                  <a:srgbClr val="800000"/>
                </a:solidFill>
                <a:latin typeface="Calibri"/>
                <a:ea typeface="Calibri"/>
                <a:cs typeface="Calibri"/>
                <a:sym typeface="Calibri"/>
              </a:rPr>
              <a:t>abril</a:t>
            </a:r>
            <a:r>
              <a:rPr lang="es-MX" sz="1100" b="1" i="0" u="none" strike="noStrike" cap="none" dirty="0">
                <a:solidFill>
                  <a:srgbClr val="800000"/>
                </a:solidFill>
                <a:latin typeface="Calibri"/>
                <a:ea typeface="Calibri"/>
                <a:cs typeface="Calibri"/>
                <a:sym typeface="Calibri"/>
              </a:rPr>
              <a:t> de 2024 – 12:00 HLC.</a:t>
            </a:r>
            <a:endParaRPr sz="1100" b="0" i="0" u="none" strike="noStrike" cap="none" dirty="0">
              <a:solidFill>
                <a:schemeClr val="dk1"/>
              </a:solidFill>
              <a:latin typeface="Calibri"/>
              <a:ea typeface="Calibri"/>
              <a:cs typeface="Calibri"/>
              <a:sym typeface="Calibri"/>
            </a:endParaRPr>
          </a:p>
        </p:txBody>
      </p:sp>
      <p:pic>
        <p:nvPicPr>
          <p:cNvPr id="110" name="Google Shape;110;p10" descr="Recurso 39.png"/>
          <p:cNvPicPr preferRelativeResize="0"/>
          <p:nvPr/>
        </p:nvPicPr>
        <p:blipFill rotWithShape="1">
          <a:blip r:embed="rId6">
            <a:alphaModFix/>
          </a:blip>
          <a:srcRect/>
          <a:stretch/>
        </p:blipFill>
        <p:spPr>
          <a:xfrm>
            <a:off x="4535861" y="3520213"/>
            <a:ext cx="1237126" cy="34708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graphicFrame>
        <p:nvGraphicFramePr>
          <p:cNvPr id="5" name="Google Shape;186;p59">
            <a:extLst>
              <a:ext uri="{FF2B5EF4-FFF2-40B4-BE49-F238E27FC236}">
                <a16:creationId xmlns:a16="http://schemas.microsoft.com/office/drawing/2014/main" id="{F2B35AB7-0886-37CD-F591-E6D09FC1D240}"/>
              </a:ext>
            </a:extLst>
          </p:cNvPr>
          <p:cNvGraphicFramePr/>
          <p:nvPr>
            <p:extLst>
              <p:ext uri="{D42A27DB-BD31-4B8C-83A1-F6EECF244321}">
                <p14:modId xmlns:p14="http://schemas.microsoft.com/office/powerpoint/2010/main" val="2050522959"/>
              </p:ext>
            </p:extLst>
          </p:nvPr>
        </p:nvGraphicFramePr>
        <p:xfrm>
          <a:off x="4310186" y="1474864"/>
          <a:ext cx="7392226" cy="3769517"/>
        </p:xfrm>
        <a:graphic>
          <a:graphicData uri="http://schemas.openxmlformats.org/drawingml/2006/table">
            <a:tbl>
              <a:tblPr>
                <a:noFill/>
                <a:tableStyleId>{7637F94A-DA9B-481A-AE38-6A32242EE391}</a:tableStyleId>
              </a:tblPr>
              <a:tblGrid>
                <a:gridCol w="1036242">
                  <a:extLst>
                    <a:ext uri="{9D8B030D-6E8A-4147-A177-3AD203B41FA5}">
                      <a16:colId xmlns:a16="http://schemas.microsoft.com/office/drawing/2014/main" val="20000"/>
                    </a:ext>
                  </a:extLst>
                </a:gridCol>
                <a:gridCol w="6355984">
                  <a:extLst>
                    <a:ext uri="{9D8B030D-6E8A-4147-A177-3AD203B41FA5}">
                      <a16:colId xmlns:a16="http://schemas.microsoft.com/office/drawing/2014/main" val="20001"/>
                    </a:ext>
                  </a:extLst>
                </a:gridCol>
              </a:tblGrid>
              <a:tr h="430442">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33122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ARAUCA : Cravo Norte, Fortul, Saravena, Tame.</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CASANARE : Aguazul, </a:t>
                      </a:r>
                      <a:r>
                        <a:rPr lang="es-ES" sz="1000" b="0" i="0" u="none" strike="noStrike" cap="none" dirty="0" err="1">
                          <a:solidFill>
                            <a:srgbClr val="000000"/>
                          </a:solidFill>
                          <a:latin typeface="Arial"/>
                          <a:ea typeface="Arial"/>
                          <a:cs typeface="Arial"/>
                          <a:sym typeface="Arial"/>
                        </a:rPr>
                        <a:t>Chámeza</a:t>
                      </a:r>
                      <a:r>
                        <a:rPr lang="es-ES" sz="1000" b="0" i="0" u="none" strike="noStrike" cap="none" dirty="0">
                          <a:solidFill>
                            <a:srgbClr val="000000"/>
                          </a:solidFill>
                          <a:latin typeface="Arial"/>
                          <a:ea typeface="Arial"/>
                          <a:cs typeface="Arial"/>
                          <a:sym typeface="Arial"/>
                        </a:rPr>
                        <a:t>, Hato Corozal, La Salina, Maní, Monterrey, Orocué, Paz De Ariporo, Recetor, Sabanalarga, San Luis De Palenque, Tauramena, Yopal.</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META : Acacías, Cubarral, El Calvario, Guamal, Lejanías, Puerto Gaitán, Puerto Rico, San Juanito, Uribe.</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VICHADA : Cumaribo.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95435472"/>
                  </a:ext>
                </a:extLst>
              </a:tr>
              <a:tr h="963644">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ARAUCA : Arauca, Arauquita, Puerto Rondón.</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CASANARE : Nunchía, </a:t>
                      </a:r>
                      <a:r>
                        <a:rPr lang="es-ES" sz="1000" b="0" i="0" u="none" strike="noStrike" cap="none" dirty="0" err="1">
                          <a:solidFill>
                            <a:srgbClr val="000000"/>
                          </a:solidFill>
                          <a:latin typeface="Arial"/>
                          <a:ea typeface="Arial"/>
                          <a:cs typeface="Arial"/>
                          <a:sym typeface="Arial"/>
                        </a:rPr>
                        <a:t>Pore</a:t>
                      </a:r>
                      <a:r>
                        <a:rPr lang="es-ES" sz="1000" b="0" i="0" u="none" strike="noStrike" cap="none" dirty="0">
                          <a:solidFill>
                            <a:srgbClr val="000000"/>
                          </a:solidFill>
                          <a:latin typeface="Arial"/>
                          <a:ea typeface="Arial"/>
                          <a:cs typeface="Arial"/>
                          <a:sym typeface="Arial"/>
                        </a:rPr>
                        <a:t>, Trinidad, Támara, Villanueva.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META : Barranca De Upía, Cabuyaro, Castilla La Nueva, Cumaral, El Castillo, El Dorado, Granada, La Macarena, Mapiripán, Mesetas, Puerto Concordia, Puerto Lleras, Puerto López, Restrepo, San Carlos De Guaroa, San Juan De Arama, San Martín, Villavicencio, Vistahermosa.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VICHADA : La Primavera, Santa Rosalía.</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280238355"/>
                  </a:ext>
                </a:extLst>
              </a:tr>
              <a:tr h="81915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CASANARE : Sácama.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META : Fuente De Oro.</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VICHADA : Puerto Carreño.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751834630"/>
                  </a:ext>
                </a:extLst>
              </a:tr>
            </a:tbl>
          </a:graphicData>
        </a:graphic>
      </p:graphicFrame>
      <p:sp>
        <p:nvSpPr>
          <p:cNvPr id="200" name="Google Shape;200;p4"/>
          <p:cNvSpPr txBox="1">
            <a:spLocks noGrp="1"/>
          </p:cNvSpPr>
          <p:nvPr>
            <p:ph type="body" idx="2"/>
          </p:nvPr>
        </p:nvSpPr>
        <p:spPr>
          <a:xfrm>
            <a:off x="3741738" y="815203"/>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ORINOQUÍA</a:t>
            </a:r>
            <a:endParaRPr dirty="0"/>
          </a:p>
        </p:txBody>
      </p:sp>
      <p:pic>
        <p:nvPicPr>
          <p:cNvPr id="204" name="Google Shape;204;p4"/>
          <p:cNvPicPr preferRelativeResize="0"/>
          <p:nvPr/>
        </p:nvPicPr>
        <p:blipFill rotWithShape="1">
          <a:blip r:embed="rId3">
            <a:alphaModFix/>
          </a:blip>
          <a:srcRect/>
          <a:stretch/>
        </p:blipFill>
        <p:spPr>
          <a:xfrm>
            <a:off x="12641686" y="2504538"/>
            <a:ext cx="3694496" cy="1042506"/>
          </a:xfrm>
          <a:prstGeom prst="rect">
            <a:avLst/>
          </a:prstGeom>
          <a:noFill/>
          <a:ln>
            <a:noFill/>
          </a:ln>
        </p:spPr>
      </p:pic>
      <p:graphicFrame>
        <p:nvGraphicFramePr>
          <p:cNvPr id="4" name="Google Shape;186;p59">
            <a:extLst>
              <a:ext uri="{FF2B5EF4-FFF2-40B4-BE49-F238E27FC236}">
                <a16:creationId xmlns:a16="http://schemas.microsoft.com/office/drawing/2014/main" id="{7E209691-1E0E-0653-8C66-C1F19FCFE85C}"/>
              </a:ext>
            </a:extLst>
          </p:cNvPr>
          <p:cNvGraphicFramePr/>
          <p:nvPr>
            <p:extLst>
              <p:ext uri="{D42A27DB-BD31-4B8C-83A1-F6EECF244321}">
                <p14:modId xmlns:p14="http://schemas.microsoft.com/office/powerpoint/2010/main" val="3203707046"/>
              </p:ext>
            </p:extLst>
          </p:nvPr>
        </p:nvGraphicFramePr>
        <p:xfrm>
          <a:off x="12627667" y="4381012"/>
          <a:ext cx="6815830" cy="1848924"/>
        </p:xfrm>
        <a:graphic>
          <a:graphicData uri="http://schemas.openxmlformats.org/drawingml/2006/table">
            <a:tbl>
              <a:tblPr>
                <a:noFill/>
                <a:tableStyleId>{7637F94A-DA9B-481A-AE38-6A32242EE391}</a:tableStyleId>
              </a:tblPr>
              <a:tblGrid>
                <a:gridCol w="955443">
                  <a:extLst>
                    <a:ext uri="{9D8B030D-6E8A-4147-A177-3AD203B41FA5}">
                      <a16:colId xmlns:a16="http://schemas.microsoft.com/office/drawing/2014/main" val="20000"/>
                    </a:ext>
                  </a:extLst>
                </a:gridCol>
                <a:gridCol w="5860387">
                  <a:extLst>
                    <a:ext uri="{9D8B030D-6E8A-4147-A177-3AD203B41FA5}">
                      <a16:colId xmlns:a16="http://schemas.microsoft.com/office/drawing/2014/main" val="20001"/>
                    </a:ext>
                  </a:extLst>
                </a:gridCol>
              </a:tblGrid>
              <a:tr h="472386">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376538">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ARAUCA : Arauca, Tame.</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CASANARE : Paz De Ariporo.</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VICHADA : Cumaribo, La Primavera, Puerto Carreño.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95435472"/>
                  </a:ext>
                </a:extLst>
              </a:tr>
            </a:tbl>
          </a:graphicData>
        </a:graphic>
      </p:graphicFrame>
      <p:pic>
        <p:nvPicPr>
          <p:cNvPr id="8" name="Google Shape;192;p59">
            <a:extLst>
              <a:ext uri="{FF2B5EF4-FFF2-40B4-BE49-F238E27FC236}">
                <a16:creationId xmlns:a16="http://schemas.microsoft.com/office/drawing/2014/main" id="{9CB3ECE8-6BC2-ACF4-95D9-566A3493E8C7}"/>
              </a:ext>
            </a:extLst>
          </p:cNvPr>
          <p:cNvPicPr preferRelativeResize="0"/>
          <p:nvPr/>
        </p:nvPicPr>
        <p:blipFill rotWithShape="1">
          <a:blip r:embed="rId4">
            <a:alphaModFix/>
          </a:blip>
          <a:srcRect/>
          <a:stretch/>
        </p:blipFill>
        <p:spPr>
          <a:xfrm>
            <a:off x="4598375" y="2334251"/>
            <a:ext cx="432854" cy="445047"/>
          </a:xfrm>
          <a:prstGeom prst="rect">
            <a:avLst/>
          </a:prstGeom>
          <a:noFill/>
          <a:ln>
            <a:noFill/>
          </a:ln>
        </p:spPr>
      </p:pic>
      <p:pic>
        <p:nvPicPr>
          <p:cNvPr id="2" name="Google Shape;218;p5">
            <a:extLst>
              <a:ext uri="{FF2B5EF4-FFF2-40B4-BE49-F238E27FC236}">
                <a16:creationId xmlns:a16="http://schemas.microsoft.com/office/drawing/2014/main" id="{C0DBEDFF-8799-463A-AA31-E2EFF27AEEEF}"/>
              </a:ext>
            </a:extLst>
          </p:cNvPr>
          <p:cNvPicPr preferRelativeResize="0"/>
          <p:nvPr/>
        </p:nvPicPr>
        <p:blipFill rotWithShape="1">
          <a:blip r:embed="rId5">
            <a:alphaModFix/>
          </a:blip>
          <a:srcRect/>
          <a:stretch/>
        </p:blipFill>
        <p:spPr>
          <a:xfrm>
            <a:off x="4600996" y="3633656"/>
            <a:ext cx="451143" cy="445047"/>
          </a:xfrm>
          <a:prstGeom prst="rect">
            <a:avLst/>
          </a:prstGeom>
          <a:noFill/>
          <a:ln>
            <a:noFill/>
          </a:ln>
        </p:spPr>
      </p:pic>
      <p:pic>
        <p:nvPicPr>
          <p:cNvPr id="201" name="Google Shape;201;p4"/>
          <p:cNvPicPr preferRelativeResize="0"/>
          <p:nvPr/>
        </p:nvPicPr>
        <p:blipFill>
          <a:blip r:embed="rId6" r:link="rId7"/>
          <a:srcRect/>
          <a:stretch>
            <a:fillRect/>
          </a:stretch>
        </p:blipFill>
        <p:spPr>
          <a:xfrm>
            <a:off x="142767" y="1474864"/>
            <a:ext cx="3960214" cy="4139463"/>
          </a:xfrm>
          <a:prstGeom prst="rect">
            <a:avLst/>
          </a:prstGeom>
          <a:noFill/>
          <a:ln>
            <a:noFill/>
          </a:ln>
        </p:spPr>
      </p:pic>
      <p:pic>
        <p:nvPicPr>
          <p:cNvPr id="6" name="Google Shape;158;p58">
            <a:extLst>
              <a:ext uri="{FF2B5EF4-FFF2-40B4-BE49-F238E27FC236}">
                <a16:creationId xmlns:a16="http://schemas.microsoft.com/office/drawing/2014/main" id="{4D8C2F54-45C6-80A0-57C5-A9B47ECF7905}"/>
              </a:ext>
            </a:extLst>
          </p:cNvPr>
          <p:cNvPicPr preferRelativeResize="0"/>
          <p:nvPr/>
        </p:nvPicPr>
        <p:blipFill rotWithShape="1">
          <a:blip r:embed="rId8">
            <a:alphaModFix/>
          </a:blip>
          <a:srcRect/>
          <a:stretch/>
        </p:blipFill>
        <p:spPr>
          <a:xfrm>
            <a:off x="4598375" y="4600667"/>
            <a:ext cx="484369" cy="44669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graphicFrame>
        <p:nvGraphicFramePr>
          <p:cNvPr id="8" name="Google Shape;186;p59">
            <a:extLst>
              <a:ext uri="{FF2B5EF4-FFF2-40B4-BE49-F238E27FC236}">
                <a16:creationId xmlns:a16="http://schemas.microsoft.com/office/drawing/2014/main" id="{D9E640D3-5190-A820-2833-1A02D7FCC761}"/>
              </a:ext>
            </a:extLst>
          </p:cNvPr>
          <p:cNvGraphicFramePr/>
          <p:nvPr>
            <p:extLst>
              <p:ext uri="{D42A27DB-BD31-4B8C-83A1-F6EECF244321}">
                <p14:modId xmlns:p14="http://schemas.microsoft.com/office/powerpoint/2010/main" val="3802542871"/>
              </p:ext>
            </p:extLst>
          </p:nvPr>
        </p:nvGraphicFramePr>
        <p:xfrm>
          <a:off x="4847985" y="2543175"/>
          <a:ext cx="7063865" cy="1862500"/>
        </p:xfrm>
        <a:graphic>
          <a:graphicData uri="http://schemas.openxmlformats.org/drawingml/2006/table">
            <a:tbl>
              <a:tblPr>
                <a:noFill/>
                <a:tableStyleId>{7637F94A-DA9B-481A-AE38-6A32242EE391}</a:tableStyleId>
              </a:tblPr>
              <a:tblGrid>
                <a:gridCol w="990213">
                  <a:extLst>
                    <a:ext uri="{9D8B030D-6E8A-4147-A177-3AD203B41FA5}">
                      <a16:colId xmlns:a16="http://schemas.microsoft.com/office/drawing/2014/main" val="20000"/>
                    </a:ext>
                  </a:extLst>
                </a:gridCol>
                <a:gridCol w="6073652">
                  <a:extLst>
                    <a:ext uri="{9D8B030D-6E8A-4147-A177-3AD203B41FA5}">
                      <a16:colId xmlns:a16="http://schemas.microsoft.com/office/drawing/2014/main" val="20001"/>
                    </a:ext>
                  </a:extLst>
                </a:gridCol>
              </a:tblGrid>
              <a:tr h="519173">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776478">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CAQUETÁ : Puerto Rico, San Vicente Del Caguán.</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GUAVIARE : Calamar, El Retorno, Miraflores, San José Del Guaviare.</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301934835"/>
                  </a:ext>
                </a:extLst>
              </a:tr>
              <a:tr h="566849">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GUAINÍA : </a:t>
                      </a:r>
                      <a:r>
                        <a:rPr lang="es-ES" sz="1000" b="0" i="0" u="none" strike="noStrike" cap="none" dirty="0" err="1">
                          <a:solidFill>
                            <a:srgbClr val="000000"/>
                          </a:solidFill>
                          <a:latin typeface="Arial"/>
                          <a:ea typeface="Arial"/>
                          <a:cs typeface="Arial"/>
                          <a:sym typeface="Arial"/>
                        </a:rPr>
                        <a:t>Barrancominas</a:t>
                      </a:r>
                      <a:r>
                        <a:rPr lang="es-ES" sz="1000" b="0" i="0" u="none" strike="noStrike" cap="none" dirty="0">
                          <a:solidFill>
                            <a:srgbClr val="000000"/>
                          </a:solidFill>
                          <a:latin typeface="Arial"/>
                          <a:ea typeface="Arial"/>
                          <a:cs typeface="Arial"/>
                          <a:sym typeface="Arial"/>
                        </a:rPr>
                        <a:t>.</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95435472"/>
                  </a:ext>
                </a:extLst>
              </a:tr>
            </a:tbl>
          </a:graphicData>
        </a:graphic>
      </p:graphicFrame>
      <p:sp>
        <p:nvSpPr>
          <p:cNvPr id="213" name="Google Shape;213;p5"/>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REGIÓN AMAZONIA</a:t>
            </a:r>
            <a:endParaRPr/>
          </a:p>
        </p:txBody>
      </p:sp>
      <p:pic>
        <p:nvPicPr>
          <p:cNvPr id="9" name="Google Shape;204;p4"/>
          <p:cNvPicPr preferRelativeResize="0"/>
          <p:nvPr/>
        </p:nvPicPr>
        <p:blipFill rotWithShape="1">
          <a:blip r:embed="rId3">
            <a:alphaModFix/>
          </a:blip>
          <a:srcRect/>
          <a:stretch/>
        </p:blipFill>
        <p:spPr>
          <a:xfrm>
            <a:off x="13942828" y="3119217"/>
            <a:ext cx="4123628" cy="1144615"/>
          </a:xfrm>
          <a:prstGeom prst="rect">
            <a:avLst/>
          </a:prstGeom>
          <a:noFill/>
          <a:ln>
            <a:noFill/>
          </a:ln>
        </p:spPr>
      </p:pic>
      <p:pic>
        <p:nvPicPr>
          <p:cNvPr id="218" name="Google Shape;218;p5"/>
          <p:cNvPicPr preferRelativeResize="0"/>
          <p:nvPr/>
        </p:nvPicPr>
        <p:blipFill rotWithShape="1">
          <a:blip r:embed="rId4">
            <a:alphaModFix/>
          </a:blip>
          <a:srcRect/>
          <a:stretch/>
        </p:blipFill>
        <p:spPr>
          <a:xfrm>
            <a:off x="5133996" y="3189703"/>
            <a:ext cx="451143" cy="445047"/>
          </a:xfrm>
          <a:prstGeom prst="rect">
            <a:avLst/>
          </a:prstGeom>
          <a:noFill/>
          <a:ln>
            <a:noFill/>
          </a:ln>
        </p:spPr>
      </p:pic>
      <p:pic>
        <p:nvPicPr>
          <p:cNvPr id="3" name="Google Shape;192;p59">
            <a:extLst>
              <a:ext uri="{FF2B5EF4-FFF2-40B4-BE49-F238E27FC236}">
                <a16:creationId xmlns:a16="http://schemas.microsoft.com/office/drawing/2014/main" id="{38683419-F7F2-B01F-B4AA-FD65F66F4C7A}"/>
              </a:ext>
            </a:extLst>
          </p:cNvPr>
          <p:cNvPicPr preferRelativeResize="0"/>
          <p:nvPr/>
        </p:nvPicPr>
        <p:blipFill rotWithShape="1">
          <a:blip r:embed="rId5">
            <a:alphaModFix/>
          </a:blip>
          <a:srcRect/>
          <a:stretch/>
        </p:blipFill>
        <p:spPr>
          <a:xfrm>
            <a:off x="12710912" y="3189703"/>
            <a:ext cx="432854" cy="445047"/>
          </a:xfrm>
          <a:prstGeom prst="rect">
            <a:avLst/>
          </a:prstGeom>
          <a:noFill/>
          <a:ln>
            <a:noFill/>
          </a:ln>
        </p:spPr>
      </p:pic>
      <p:pic>
        <p:nvPicPr>
          <p:cNvPr id="4" name="Google Shape;158;p58">
            <a:extLst>
              <a:ext uri="{FF2B5EF4-FFF2-40B4-BE49-F238E27FC236}">
                <a16:creationId xmlns:a16="http://schemas.microsoft.com/office/drawing/2014/main" id="{F4551B2E-46C7-3097-24EA-4BFAE1064786}"/>
              </a:ext>
            </a:extLst>
          </p:cNvPr>
          <p:cNvPicPr preferRelativeResize="0"/>
          <p:nvPr/>
        </p:nvPicPr>
        <p:blipFill rotWithShape="1">
          <a:blip r:embed="rId6">
            <a:alphaModFix/>
          </a:blip>
          <a:srcRect/>
          <a:stretch/>
        </p:blipFill>
        <p:spPr>
          <a:xfrm>
            <a:off x="5131677" y="3903853"/>
            <a:ext cx="423384" cy="437848"/>
          </a:xfrm>
          <a:prstGeom prst="rect">
            <a:avLst/>
          </a:prstGeom>
          <a:noFill/>
          <a:ln>
            <a:noFill/>
          </a:ln>
        </p:spPr>
      </p:pic>
      <p:graphicFrame>
        <p:nvGraphicFramePr>
          <p:cNvPr id="2" name="Google Shape;186;p59">
            <a:extLst>
              <a:ext uri="{FF2B5EF4-FFF2-40B4-BE49-F238E27FC236}">
                <a16:creationId xmlns:a16="http://schemas.microsoft.com/office/drawing/2014/main" id="{75C27EA4-56B4-DD71-1472-1F1A658D5977}"/>
              </a:ext>
            </a:extLst>
          </p:cNvPr>
          <p:cNvGraphicFramePr/>
          <p:nvPr>
            <p:extLst>
              <p:ext uri="{D42A27DB-BD31-4B8C-83A1-F6EECF244321}">
                <p14:modId xmlns:p14="http://schemas.microsoft.com/office/powerpoint/2010/main" val="2510749083"/>
              </p:ext>
            </p:extLst>
          </p:nvPr>
        </p:nvGraphicFramePr>
        <p:xfrm>
          <a:off x="12451186" y="5082418"/>
          <a:ext cx="7570364" cy="1706800"/>
        </p:xfrm>
        <a:graphic>
          <a:graphicData uri="http://schemas.openxmlformats.org/drawingml/2006/table">
            <a:tbl>
              <a:tblPr>
                <a:noFill/>
                <a:tableStyleId>{7637F94A-DA9B-481A-AE38-6A32242EE391}</a:tableStyleId>
              </a:tblPr>
              <a:tblGrid>
                <a:gridCol w="1061214">
                  <a:extLst>
                    <a:ext uri="{9D8B030D-6E8A-4147-A177-3AD203B41FA5}">
                      <a16:colId xmlns:a16="http://schemas.microsoft.com/office/drawing/2014/main" val="20000"/>
                    </a:ext>
                  </a:extLst>
                </a:gridCol>
                <a:gridCol w="6509150">
                  <a:extLst>
                    <a:ext uri="{9D8B030D-6E8A-4147-A177-3AD203B41FA5}">
                      <a16:colId xmlns:a16="http://schemas.microsoft.com/office/drawing/2014/main" val="20001"/>
                    </a:ext>
                  </a:extLst>
                </a:gridCol>
              </a:tblGrid>
              <a:tr h="33913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33913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33913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122499165"/>
                  </a:ext>
                </a:extLst>
              </a:tr>
              <a:tr h="342059">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95435472"/>
                  </a:ext>
                </a:extLst>
              </a:tr>
            </a:tbl>
          </a:graphicData>
        </a:graphic>
      </p:graphicFrame>
      <p:pic>
        <p:nvPicPr>
          <p:cNvPr id="214" name="Google Shape;214;p5"/>
          <p:cNvPicPr preferRelativeResize="0"/>
          <p:nvPr/>
        </p:nvPicPr>
        <p:blipFill>
          <a:blip r:embed="rId7" r:link="rId8"/>
          <a:srcRect/>
          <a:stretch>
            <a:fillRect/>
          </a:stretch>
        </p:blipFill>
        <p:spPr>
          <a:xfrm>
            <a:off x="229457" y="1525065"/>
            <a:ext cx="4401354" cy="460057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6"/>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DEFINICIONES Y RECOMENDACIONES</a:t>
            </a:r>
            <a:endParaRPr/>
          </a:p>
        </p:txBody>
      </p:sp>
      <p:graphicFrame>
        <p:nvGraphicFramePr>
          <p:cNvPr id="224" name="Google Shape;224;p6"/>
          <p:cNvGraphicFramePr/>
          <p:nvPr/>
        </p:nvGraphicFramePr>
        <p:xfrm>
          <a:off x="4758476" y="1497013"/>
          <a:ext cx="6465900" cy="4858445"/>
        </p:xfrm>
        <a:graphic>
          <a:graphicData uri="http://schemas.openxmlformats.org/drawingml/2006/table">
            <a:tbl>
              <a:tblPr firstRow="1" bandRow="1">
                <a:noFill/>
                <a:tableStyleId>{F00C0F73-EEEA-4E89-A611-1E2FAB54C115}</a:tableStyleId>
              </a:tblPr>
              <a:tblGrid>
                <a:gridCol w="3232950">
                  <a:extLst>
                    <a:ext uri="{9D8B030D-6E8A-4147-A177-3AD203B41FA5}">
                      <a16:colId xmlns:a16="http://schemas.microsoft.com/office/drawing/2014/main" val="20000"/>
                    </a:ext>
                  </a:extLst>
                </a:gridCol>
                <a:gridCol w="3232950">
                  <a:extLst>
                    <a:ext uri="{9D8B030D-6E8A-4147-A177-3AD203B41FA5}">
                      <a16:colId xmlns:a16="http://schemas.microsoft.com/office/drawing/2014/main" val="20001"/>
                    </a:ext>
                  </a:extLst>
                </a:gridCol>
              </a:tblGrid>
              <a:tr h="377875">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u="none" strike="noStrike" cap="none">
                          <a:latin typeface="Verdana"/>
                          <a:ea typeface="Verdana"/>
                          <a:cs typeface="Verdana"/>
                          <a:sym typeface="Verdana"/>
                        </a:rPr>
                        <a:t>DEFINICIONES</a:t>
                      </a:r>
                      <a:endParaRPr sz="1400" u="none" strike="noStrike" cap="none">
                        <a:latin typeface="Verdana"/>
                        <a:ea typeface="Verdana"/>
                        <a:cs typeface="Verdana"/>
                        <a:sym typeface="Verdana"/>
                      </a:endParaRPr>
                    </a:p>
                  </a:txBody>
                  <a:tcPr marL="91450" marR="91450" marT="45725" marB="45725" anchor="ctr">
                    <a:lnR w="12700" cap="flat" cmpd="sng">
                      <a:solidFill>
                        <a:srgbClr val="C00000"/>
                      </a:solidFill>
                      <a:prstDash val="solid"/>
                      <a:round/>
                      <a:headEnd type="none" w="sm" len="sm"/>
                      <a:tailEnd type="none" w="sm" len="sm"/>
                    </a:lnR>
                    <a:solidFill>
                      <a:srgbClr val="C00000"/>
                    </a:solidFill>
                  </a:tcPr>
                </a:tc>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u="none" strike="noStrike" cap="none">
                          <a:latin typeface="Verdana"/>
                          <a:ea typeface="Verdana"/>
                          <a:cs typeface="Verdana"/>
                          <a:sym typeface="Verdana"/>
                        </a:rPr>
                        <a:t>RECOMENDACIONES</a:t>
                      </a:r>
                      <a:endParaRPr sz="1400" u="none" strike="noStrike" cap="none">
                        <a:latin typeface="Verdana"/>
                        <a:ea typeface="Verdana"/>
                        <a:cs typeface="Verdana"/>
                        <a:sym typeface="Verdana"/>
                      </a:endParaRPr>
                    </a:p>
                  </a:txBody>
                  <a:tcPr marL="91450" marR="91450" marT="45725" marB="45725" anchor="ctr">
                    <a:lnL w="12700" cap="flat" cmpd="sng">
                      <a:solidFill>
                        <a:srgbClr val="C00000"/>
                      </a:solidFill>
                      <a:prstDash val="solid"/>
                      <a:round/>
                      <a:headEnd type="none" w="sm" len="sm"/>
                      <a:tailEnd type="none" w="sm" len="sm"/>
                    </a:lnL>
                    <a:solidFill>
                      <a:srgbClr val="C00000"/>
                    </a:solidFill>
                  </a:tcPr>
                </a:tc>
                <a:extLst>
                  <a:ext uri="{0D108BD9-81ED-4DB2-BD59-A6C34878D82A}">
                    <a16:rowId xmlns:a16="http://schemas.microsoft.com/office/drawing/2014/main" val="10000"/>
                  </a:ext>
                </a:extLst>
              </a:tr>
              <a:tr h="4206825">
                <a:tc>
                  <a:txBody>
                    <a:bodyPr/>
                    <a:lstStyle/>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a:ea typeface="Verdana"/>
                          <a:cs typeface="Verdana"/>
                          <a:sym typeface="Verdana"/>
                        </a:rPr>
                        <a:t>Amenaza: Peligro latente de que un evento físico de origen natural, o causado, o inducido por la acción humana de manera accidental, se presente con una severidad suficiente para causar pérdida de vidas, lesiones u otros impactos en la salud, así como también daños y pérdidas en los bienes, la infraestructura, los medios de sustento, la prestación de servicios y los recursos ambientales (Ley 1523 de 2012).</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a:latin typeface="Verdana"/>
                          <a:ea typeface="Verdana"/>
                          <a:cs typeface="Verdana"/>
                          <a:sym typeface="Verdana"/>
                        </a:rPr>
                        <a:t>Conato (Incendio): Fuego de origen natural o antrópico que afecta o destruye una extensión inferior a 5.000 m2, de cualquier tipo de cobertura vegetal, ya sea en zona urbana o rural.</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a:ea typeface="Verdana"/>
                          <a:cs typeface="Verdana"/>
                          <a:sym typeface="Verdana"/>
                        </a:rPr>
                        <a:t>Incendio de la cobertura vegetal: Fuego sobre la cobertura vegetal de origen natural o antrópico que se propaga sin control, que causa perturbaciones ecológicas afectando o destruyendo una extensión superior a 5.000 m2, ya sea en zona urbana o rural, que responde al tipo de vegetación, cantidad de combustible, oxígeno, condiciones meteorológicas, topografía, actividades humanas, entre otras.</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a:ea typeface="Verdana"/>
                          <a:cs typeface="Verdana"/>
                          <a:sym typeface="Verdana"/>
                        </a:rPr>
                        <a:t>Incendio forestal: Un incendio forestal es un “fuego que, cualquiera sea su origen, se propaga sin control en terrenos rurales a través de vegetación leñosa, arbustiva o herbácea, ya sea viva o muerta”. Es decir, no solo se queman los árboles, sino que se destruye todo un ecosistema de especies vegetales silvestres y también animales que habitan en estos terrenos. (</a:t>
                      </a:r>
                      <a:r>
                        <a:rPr lang="es-MX" sz="900" u="none" strike="noStrike" cap="none" dirty="0" err="1">
                          <a:latin typeface="Verdana"/>
                          <a:ea typeface="Verdana"/>
                          <a:cs typeface="Verdana"/>
                          <a:sym typeface="Verdana"/>
                        </a:rPr>
                        <a:t>Conaf</a:t>
                      </a:r>
                      <a:r>
                        <a:rPr lang="es-MX" sz="900" u="none" strike="noStrike" cap="none" dirty="0">
                          <a:latin typeface="Verdana"/>
                          <a:ea typeface="Verdana"/>
                          <a:cs typeface="Verdana"/>
                          <a:sym typeface="Verdana"/>
                        </a:rPr>
                        <a:t>, 2019)</a:t>
                      </a:r>
                      <a:endParaRPr sz="900" u="none" strike="noStrike" cap="none" dirty="0">
                        <a:latin typeface="Verdana"/>
                        <a:ea typeface="Verdana"/>
                        <a:cs typeface="Verdana"/>
                        <a:sym typeface="Verdana"/>
                      </a:endParaRPr>
                    </a:p>
                  </a:txBody>
                  <a:tcPr marL="91450" marR="91450" marT="45725" marB="45725">
                    <a:lnR w="12700" cap="flat" cmpd="sng">
                      <a:solidFill>
                        <a:srgbClr val="C00000"/>
                      </a:solidFill>
                      <a:prstDash val="solid"/>
                      <a:round/>
                      <a:headEnd type="none" w="sm" len="sm"/>
                      <a:tailEnd type="none" w="sm" len="sm"/>
                    </a:lnR>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900" b="0" u="none" strike="noStrike" cap="none" dirty="0">
                          <a:solidFill>
                            <a:schemeClr val="dk1"/>
                          </a:solidFill>
                          <a:latin typeface="Verdana"/>
                          <a:ea typeface="Verdana"/>
                          <a:cs typeface="Verdana"/>
                          <a:sym typeface="Verdana"/>
                        </a:rPr>
                        <a:t>A la comunidad en general, a los turistas y caminantes apagar debidamente las fogatas y no dejar residuos tipo vidrio que sirvan como elementos concentradores de la radiación solar e igualmente  reportar a las autoridades en caso de ocurrencia de incendios.</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dirty="0">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dirty="0">
                          <a:solidFill>
                            <a:schemeClr val="dk1"/>
                          </a:solidFill>
                          <a:latin typeface="Verdana"/>
                          <a:ea typeface="Verdana"/>
                          <a:cs typeface="Verdana"/>
                          <a:sym typeface="Verdana"/>
                        </a:rPr>
                        <a:t>A los consejos departamentales y municipales, las autoridades ambientales regionales y locales, mantener activos los  planes de prevención y atención de incendios con el fin de  evitar la ocurrencia y propagación de los mismos especialmente en áreas de reserva forestal y del Sistema Nacional de Parques  Nacionales Naturales.</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dirty="0">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dirty="0">
                          <a:solidFill>
                            <a:schemeClr val="dk1"/>
                          </a:solidFill>
                          <a:latin typeface="Verdana"/>
                          <a:ea typeface="Verdana"/>
                          <a:cs typeface="Verdana"/>
                          <a:sym typeface="Verdana"/>
                        </a:rPr>
                        <a:t>A los sistemas regionales y locales de bomberos  disponer de los elementos necesarios para la atención oportuna de eventos de incendio de la cobertura vegetal</a:t>
                      </a:r>
                      <a:endParaRPr sz="900" b="0" u="none" strike="noStrike" cap="none" dirty="0">
                        <a:solidFill>
                          <a:schemeClr val="dk1"/>
                        </a:solidFill>
                        <a:latin typeface="Verdana"/>
                        <a:ea typeface="Verdana"/>
                        <a:cs typeface="Verdana"/>
                        <a:sym typeface="Verdana"/>
                      </a:endParaRPr>
                    </a:p>
                  </a:txBody>
                  <a:tcPr marL="91450" marR="91450" marT="45725" marB="45725">
                    <a:lnL w="12700" cap="flat" cmpd="sng">
                      <a:solidFill>
                        <a:srgbClr val="C00000"/>
                      </a:solidFill>
                      <a:prstDash val="solid"/>
                      <a:round/>
                      <a:headEnd type="none" w="sm" len="sm"/>
                      <a:tailEnd type="none" w="sm" len="sm"/>
                    </a:lnL>
                  </a:tcPr>
                </a:tc>
                <a:extLst>
                  <a:ext uri="{0D108BD9-81ED-4DB2-BD59-A6C34878D82A}">
                    <a16:rowId xmlns:a16="http://schemas.microsoft.com/office/drawing/2014/main" val="10001"/>
                  </a:ext>
                </a:extLst>
              </a:tr>
            </a:tbl>
          </a:graphicData>
        </a:graphic>
      </p:graphicFrame>
      <p:pic>
        <p:nvPicPr>
          <p:cNvPr id="225" name="Google Shape;225;p6" descr="fire-PG9XATW.jpg"/>
          <p:cNvPicPr preferRelativeResize="0"/>
          <p:nvPr/>
        </p:nvPicPr>
        <p:blipFill rotWithShape="1">
          <a:blip r:embed="rId3">
            <a:alphaModFix/>
          </a:blip>
          <a:srcRect/>
          <a:stretch/>
        </p:blipFill>
        <p:spPr>
          <a:xfrm>
            <a:off x="904875" y="1497013"/>
            <a:ext cx="3403600" cy="45021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7"/>
          <p:cNvSpPr/>
          <p:nvPr/>
        </p:nvSpPr>
        <p:spPr>
          <a:xfrm>
            <a:off x="8418444" y="1243645"/>
            <a:ext cx="2594113" cy="3487381"/>
          </a:xfrm>
          <a:prstGeom prst="roundRect">
            <a:avLst>
              <a:gd name="adj" fmla="val 6103"/>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31" name="Google Shape;231;p7"/>
          <p:cNvSpPr txBox="1"/>
          <p:nvPr/>
        </p:nvSpPr>
        <p:spPr>
          <a:xfrm>
            <a:off x="926614" y="1468000"/>
            <a:ext cx="6845786" cy="24929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Ghisliane Echeverry Prieto | Directora General</a:t>
            </a:r>
            <a:endParaRPr sz="1200" b="1"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Ingrid Tatiana Sierra Giraldo| Jefe Oficina del Servicio de Pronóstico y Alertas</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Calibri"/>
              <a:buNone/>
            </a:pPr>
            <a:endParaRPr sz="1200" b="1"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Elaboró:</a:t>
            </a:r>
            <a:r>
              <a:rPr lang="es-MX" sz="1200" b="0" i="0" u="none" strike="noStrike" cap="none" dirty="0">
                <a:solidFill>
                  <a:srgbClr val="7F7F7F"/>
                </a:solidFill>
                <a:latin typeface="Verdana"/>
                <a:ea typeface="Verdana"/>
                <a:cs typeface="Verdana"/>
                <a:sym typeface="Verdana"/>
              </a:rPr>
              <a:t> </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endParaRPr lang="es-MX" sz="1200"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a:solidFill>
                  <a:srgbClr val="7F7F7F"/>
                </a:solidFill>
                <a:latin typeface="Verdana"/>
                <a:ea typeface="Verdana"/>
                <a:cs typeface="Verdana"/>
                <a:sym typeface="Verdana"/>
              </a:rPr>
              <a:t>Yira Nathalie </a:t>
            </a:r>
            <a:r>
              <a:rPr lang="es-MX" sz="1200" dirty="0">
                <a:solidFill>
                  <a:srgbClr val="7F7F7F"/>
                </a:solidFill>
                <a:latin typeface="Verdana"/>
                <a:ea typeface="Verdana"/>
                <a:cs typeface="Verdana"/>
                <a:sym typeface="Verdana"/>
              </a:rPr>
              <a:t>Fonseca Parga </a:t>
            </a:r>
            <a:r>
              <a:rPr lang="es-MX" sz="1200" b="0" i="0" u="none" strike="noStrike" cap="none" dirty="0">
                <a:solidFill>
                  <a:srgbClr val="7F7F7F"/>
                </a:solidFill>
                <a:latin typeface="Verdana"/>
                <a:ea typeface="Verdana"/>
                <a:cs typeface="Verdana"/>
                <a:sym typeface="Verdana"/>
              </a:rPr>
              <a:t>(Incendios de la Cobertura Vegetal).</a:t>
            </a:r>
          </a:p>
          <a:p>
            <a:pPr marL="0" marR="0" lvl="0" indent="0" algn="l" rtl="0">
              <a:lnSpc>
                <a:spcPct val="100000"/>
              </a:lnSpc>
              <a:spcBef>
                <a:spcPts val="0"/>
              </a:spcBef>
              <a:spcAft>
                <a:spcPts val="0"/>
              </a:spcAft>
              <a:buClr>
                <a:srgbClr val="FFFFFF"/>
              </a:buClr>
              <a:buSzPts val="1400"/>
              <a:buFont typeface="Arial"/>
              <a:buNone/>
            </a:pP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r>
              <a:rPr lang="es-MX" sz="1200" b="1" i="0" u="none" strike="noStrike" cap="none" dirty="0">
                <a:solidFill>
                  <a:srgbClr val="7F7F7F"/>
                </a:solidFill>
                <a:latin typeface="Verdana"/>
                <a:ea typeface="Verdana"/>
                <a:cs typeface="Verdana"/>
                <a:sym typeface="Verdana"/>
              </a:rPr>
              <a:t>OFICINA DEL SERVICIO DE PRONÓSTICO Y ALERTAS</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r>
              <a:rPr lang="es-MX" sz="1200" b="0" i="0" u="none" strike="noStrike" cap="none" dirty="0">
                <a:solidFill>
                  <a:srgbClr val="7F7F7F"/>
                </a:solidFill>
                <a:latin typeface="Verdana"/>
                <a:ea typeface="Verdana"/>
                <a:cs typeface="Verdana"/>
                <a:sym typeface="Verdana"/>
              </a:rPr>
              <a:t>http://www.ideam.gov.co</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Correos electrónicos</a:t>
            </a:r>
            <a:r>
              <a:rPr lang="es-MX" sz="1200" b="0" i="0" u="none" strike="noStrike" cap="none" dirty="0">
                <a:solidFill>
                  <a:srgbClr val="7F7F7F"/>
                </a:solidFill>
                <a:latin typeface="Verdana"/>
                <a:ea typeface="Verdana"/>
                <a:cs typeface="Verdana"/>
                <a:sym typeface="Verdana"/>
              </a:rPr>
              <a:t>: servicio@ideam.gov.co, alertas@ideam.gov.co</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a:solidFill>
                  <a:srgbClr val="7F7F7F"/>
                </a:solidFill>
                <a:latin typeface="Verdana"/>
                <a:ea typeface="Verdana"/>
                <a:cs typeface="Verdana"/>
                <a:sym typeface="Verdana"/>
              </a:rPr>
              <a:t>Calle 25D N° 96B - 70, piso 3. Bogotá, D.C. </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a:solidFill>
                  <a:srgbClr val="7F7F7F"/>
                </a:solidFill>
                <a:latin typeface="Verdana"/>
                <a:ea typeface="Verdana"/>
                <a:cs typeface="Verdana"/>
                <a:sym typeface="Verdana"/>
              </a:rPr>
              <a:t>Teléfono: 3075625 ext. 1334 -1336.</a:t>
            </a:r>
            <a:endParaRPr sz="1200" b="0" i="0" u="none" strike="noStrike" cap="none" dirty="0">
              <a:solidFill>
                <a:srgbClr val="7F7F7F"/>
              </a:solidFill>
              <a:latin typeface="Verdana"/>
              <a:ea typeface="Verdana"/>
              <a:cs typeface="Verdana"/>
              <a:sym typeface="Verdana"/>
            </a:endParaRPr>
          </a:p>
        </p:txBody>
      </p:sp>
      <p:sp>
        <p:nvSpPr>
          <p:cNvPr id="232" name="Google Shape;232;p7"/>
          <p:cNvSpPr/>
          <p:nvPr/>
        </p:nvSpPr>
        <p:spPr>
          <a:xfrm>
            <a:off x="8658570" y="1349741"/>
            <a:ext cx="209637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800"/>
              <a:buFont typeface="Calibri"/>
              <a:buNone/>
            </a:pPr>
            <a:r>
              <a:rPr lang="es-MX" sz="1400" b="1" i="0" u="none" strike="noStrike" cap="none">
                <a:solidFill>
                  <a:srgbClr val="C00000"/>
                </a:solidFill>
                <a:latin typeface="Verdana"/>
                <a:ea typeface="Verdana"/>
                <a:cs typeface="Verdana"/>
                <a:sym typeface="Verdana"/>
              </a:rPr>
              <a:t>VISITA NUESTRAS REDES SOCIALES</a:t>
            </a:r>
            <a:endParaRPr sz="1100" b="1" i="0" u="none" strike="noStrike" cap="none">
              <a:solidFill>
                <a:srgbClr val="C00000"/>
              </a:solidFill>
              <a:latin typeface="Verdana"/>
              <a:ea typeface="Verdana"/>
              <a:cs typeface="Verdana"/>
              <a:sym typeface="Verdana"/>
            </a:endParaRPr>
          </a:p>
        </p:txBody>
      </p:sp>
      <p:grpSp>
        <p:nvGrpSpPr>
          <p:cNvPr id="233" name="Google Shape;233;p7"/>
          <p:cNvGrpSpPr/>
          <p:nvPr/>
        </p:nvGrpSpPr>
        <p:grpSpPr>
          <a:xfrm>
            <a:off x="8760760" y="2132261"/>
            <a:ext cx="2092771" cy="2404039"/>
            <a:chOff x="8855817" y="2561633"/>
            <a:chExt cx="1843914" cy="2118168"/>
          </a:xfrm>
        </p:grpSpPr>
        <p:pic>
          <p:nvPicPr>
            <p:cNvPr id="234" name="Google Shape;234;p7"/>
            <p:cNvPicPr preferRelativeResize="0"/>
            <p:nvPr/>
          </p:nvPicPr>
          <p:blipFill rotWithShape="1">
            <a:blip r:embed="rId3">
              <a:alphaModFix/>
            </a:blip>
            <a:srcRect/>
            <a:stretch/>
          </p:blipFill>
          <p:spPr>
            <a:xfrm>
              <a:off x="8855817" y="4349526"/>
              <a:ext cx="330275" cy="330275"/>
            </a:xfrm>
            <a:prstGeom prst="rect">
              <a:avLst/>
            </a:prstGeom>
            <a:noFill/>
            <a:ln>
              <a:noFill/>
            </a:ln>
          </p:spPr>
        </p:pic>
        <p:pic>
          <p:nvPicPr>
            <p:cNvPr id="235" name="Google Shape;235;p7"/>
            <p:cNvPicPr preferRelativeResize="0"/>
            <p:nvPr/>
          </p:nvPicPr>
          <p:blipFill rotWithShape="1">
            <a:blip r:embed="rId4">
              <a:alphaModFix/>
            </a:blip>
            <a:srcRect/>
            <a:stretch/>
          </p:blipFill>
          <p:spPr>
            <a:xfrm>
              <a:off x="8855817" y="3746544"/>
              <a:ext cx="330275" cy="330275"/>
            </a:xfrm>
            <a:prstGeom prst="rect">
              <a:avLst/>
            </a:prstGeom>
            <a:noFill/>
            <a:ln>
              <a:noFill/>
            </a:ln>
          </p:spPr>
        </p:pic>
        <p:pic>
          <p:nvPicPr>
            <p:cNvPr id="236" name="Google Shape;236;p7"/>
            <p:cNvPicPr preferRelativeResize="0"/>
            <p:nvPr/>
          </p:nvPicPr>
          <p:blipFill rotWithShape="1">
            <a:blip r:embed="rId5">
              <a:alphaModFix/>
            </a:blip>
            <a:srcRect/>
            <a:stretch/>
          </p:blipFill>
          <p:spPr>
            <a:xfrm>
              <a:off x="8855817" y="3177616"/>
              <a:ext cx="330275" cy="317572"/>
            </a:xfrm>
            <a:prstGeom prst="rect">
              <a:avLst/>
            </a:prstGeom>
            <a:noFill/>
            <a:ln>
              <a:noFill/>
            </a:ln>
          </p:spPr>
        </p:pic>
        <p:pic>
          <p:nvPicPr>
            <p:cNvPr id="237" name="Google Shape;237;p7"/>
            <p:cNvPicPr preferRelativeResize="0"/>
            <p:nvPr/>
          </p:nvPicPr>
          <p:blipFill rotWithShape="1">
            <a:blip r:embed="rId6">
              <a:alphaModFix/>
            </a:blip>
            <a:srcRect/>
            <a:stretch/>
          </p:blipFill>
          <p:spPr>
            <a:xfrm>
              <a:off x="8855817" y="2561633"/>
              <a:ext cx="330275" cy="330275"/>
            </a:xfrm>
            <a:prstGeom prst="rect">
              <a:avLst/>
            </a:prstGeom>
            <a:noFill/>
            <a:ln>
              <a:noFill/>
            </a:ln>
          </p:spPr>
        </p:pic>
        <p:sp>
          <p:nvSpPr>
            <p:cNvPr id="238" name="Google Shape;238;p7"/>
            <p:cNvSpPr txBox="1"/>
            <p:nvPr/>
          </p:nvSpPr>
          <p:spPr>
            <a:xfrm flipH="1">
              <a:off x="9274870" y="2591831"/>
              <a:ext cx="1275447"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InstitutoIDEAM</a:t>
              </a:r>
              <a:endParaRPr sz="1200" b="0" i="0" u="none" strike="noStrike" cap="none">
                <a:solidFill>
                  <a:srgbClr val="7F7F7F"/>
                </a:solidFill>
                <a:latin typeface="Verdana"/>
                <a:ea typeface="Verdana"/>
                <a:cs typeface="Verdana"/>
                <a:sym typeface="Verdana"/>
              </a:endParaRPr>
            </a:p>
          </p:txBody>
        </p:sp>
        <p:sp>
          <p:nvSpPr>
            <p:cNvPr id="239" name="Google Shape;239;p7"/>
            <p:cNvSpPr txBox="1"/>
            <p:nvPr/>
          </p:nvSpPr>
          <p:spPr>
            <a:xfrm flipH="1">
              <a:off x="9274870" y="3211968"/>
              <a:ext cx="1424861"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@IDEAMColombia</a:t>
              </a:r>
              <a:endParaRPr sz="1200" b="0" i="0" u="none" strike="noStrike" cap="none">
                <a:solidFill>
                  <a:srgbClr val="7F7F7F"/>
                </a:solidFill>
                <a:latin typeface="Verdana"/>
                <a:ea typeface="Verdana"/>
                <a:cs typeface="Verdana"/>
                <a:sym typeface="Verdana"/>
              </a:endParaRPr>
            </a:p>
          </p:txBody>
        </p:sp>
        <p:sp>
          <p:nvSpPr>
            <p:cNvPr id="240" name="Google Shape;240;p7"/>
            <p:cNvSpPr txBox="1"/>
            <p:nvPr/>
          </p:nvSpPr>
          <p:spPr>
            <a:xfrm flipH="1">
              <a:off x="9274870" y="3780896"/>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IdeamColombia</a:t>
              </a:r>
              <a:endParaRPr sz="1200" b="0" i="0" u="none" strike="noStrike" cap="none">
                <a:solidFill>
                  <a:srgbClr val="7F7F7F"/>
                </a:solidFill>
                <a:latin typeface="Verdana"/>
                <a:ea typeface="Verdana"/>
                <a:cs typeface="Verdana"/>
                <a:sym typeface="Verdana"/>
              </a:endParaRPr>
            </a:p>
          </p:txBody>
        </p:sp>
        <p:sp>
          <p:nvSpPr>
            <p:cNvPr id="241" name="Google Shape;241;p7"/>
            <p:cNvSpPr txBox="1"/>
            <p:nvPr/>
          </p:nvSpPr>
          <p:spPr>
            <a:xfrm flipH="1">
              <a:off x="9274870" y="4390230"/>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Ideam.Instituto</a:t>
              </a:r>
              <a:endParaRPr sz="1200" b="0" i="0" u="none" strike="noStrike" cap="none">
                <a:solidFill>
                  <a:srgbClr val="7F7F7F"/>
                </a:solidFill>
                <a:latin typeface="Verdana"/>
                <a:ea typeface="Verdana"/>
                <a:cs typeface="Verdana"/>
                <a:sym typeface="Verdana"/>
              </a:endParaRPr>
            </a:p>
          </p:txBody>
        </p:sp>
      </p:grpSp>
      <p:sp>
        <p:nvSpPr>
          <p:cNvPr id="242" name="Google Shape;242;p7"/>
          <p:cNvSpPr/>
          <p:nvPr/>
        </p:nvSpPr>
        <p:spPr>
          <a:xfrm>
            <a:off x="0" y="-125343"/>
            <a:ext cx="12192000" cy="707886"/>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FFFFFF"/>
              </a:buClr>
              <a:buSzPts val="1000"/>
              <a:buFont typeface="Arial"/>
              <a:buNone/>
            </a:pPr>
            <a:r>
              <a:rPr lang="es-MX" sz="1000" b="0" i="0" u="none" strike="noStrike" cap="none">
                <a:solidFill>
                  <a:srgbClr val="FFFFFF"/>
                </a:solidFill>
                <a:latin typeface="Arial"/>
                <a:ea typeface="Arial"/>
                <a:cs typeface="Arial"/>
                <a:sym typeface="Arial"/>
              </a:rPr>
              <a:t>histórico &lt;- rbind(histórico, evaluación) </a:t>
            </a:r>
            <a:endParaRPr sz="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br>
              <a:rPr lang="es-MX" sz="18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6"/>
          <p:cNvSpPr txBox="1"/>
          <p:nvPr/>
        </p:nvSpPr>
        <p:spPr>
          <a:xfrm>
            <a:off x="694853" y="1537350"/>
            <a:ext cx="6895471" cy="4555053"/>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MX" sz="1600" b="0" i="0" u="none" strike="noStrike" cap="none" dirty="0">
                <a:solidFill>
                  <a:srgbClr val="7F7F7F"/>
                </a:solidFill>
                <a:latin typeface="Verdana"/>
                <a:ea typeface="Verdana"/>
                <a:cs typeface="Verdana"/>
                <a:sym typeface="Verdana"/>
              </a:rPr>
              <a:t>Debido a los valores de precipitación y temperatura máxima que se han dado en los últimos días, se presentan condiciones de</a:t>
            </a:r>
            <a:r>
              <a:rPr lang="es-MX" sz="1600" dirty="0">
                <a:solidFill>
                  <a:srgbClr val="7F7F7F"/>
                </a:solidFill>
                <a:latin typeface="Verdana"/>
                <a:ea typeface="Verdana"/>
                <a:cs typeface="Verdana"/>
                <a:sym typeface="Verdana"/>
              </a:rPr>
              <a:t>:</a:t>
            </a:r>
          </a:p>
          <a:p>
            <a:pPr marL="0" marR="0" lvl="0" indent="0" algn="just" rtl="0">
              <a:lnSpc>
                <a:spcPct val="100000"/>
              </a:lnSpc>
              <a:spcBef>
                <a:spcPts val="0"/>
              </a:spcBef>
              <a:spcAft>
                <a:spcPts val="0"/>
              </a:spcAft>
              <a:buNone/>
            </a:pPr>
            <a:endParaRPr lang="es-MX" sz="1600" dirty="0">
              <a:solidFill>
                <a:srgbClr val="7F7F7F"/>
              </a:solidFill>
              <a:latin typeface="Verdana"/>
              <a:ea typeface="Verdana"/>
              <a:cs typeface="Verdana"/>
              <a:sym typeface="Verdana"/>
            </a:endParaRPr>
          </a:p>
          <a:p>
            <a:pPr algn="just"/>
            <a:r>
              <a:rPr lang="es-MX" sz="1600" b="1" dirty="0">
                <a:solidFill>
                  <a:srgbClr val="7F7F7F"/>
                </a:solidFill>
                <a:latin typeface="Verdana"/>
                <a:ea typeface="Verdana"/>
                <a:sym typeface="Verdana"/>
              </a:rPr>
              <a:t>Alerta Roja: </a:t>
            </a:r>
            <a:r>
              <a:rPr lang="es-MX" sz="1600" dirty="0">
                <a:solidFill>
                  <a:srgbClr val="7F7F7F"/>
                </a:solidFill>
                <a:latin typeface="Verdana"/>
                <a:ea typeface="Verdana"/>
                <a:sym typeface="Verdana"/>
              </a:rPr>
              <a:t>en algunos municipios de los departamentos de los departamentos de Antioquia, Arauca, Atlántico, Bogotá, D.C., Bolívar, Boyacá, Casanare, Cesar, Cundinamarca, Córdoba, Huila, La Guajira, Magdalena, Meta, Nariño, Norte De Santander, Santander, Sucre, Tolima y Vichada.</a:t>
            </a:r>
          </a:p>
          <a:p>
            <a:pPr algn="just"/>
            <a:endParaRPr lang="es-MX" sz="1600" b="1" dirty="0">
              <a:solidFill>
                <a:srgbClr val="7F7F7F"/>
              </a:solidFill>
              <a:latin typeface="Verdana"/>
              <a:ea typeface="Verdana"/>
              <a:sym typeface="Verdana"/>
            </a:endParaRPr>
          </a:p>
          <a:p>
            <a:pPr marL="0" marR="0" lvl="0" indent="0" algn="just" rtl="0">
              <a:lnSpc>
                <a:spcPct val="100000"/>
              </a:lnSpc>
              <a:spcBef>
                <a:spcPts val="0"/>
              </a:spcBef>
              <a:spcAft>
                <a:spcPts val="0"/>
              </a:spcAft>
              <a:buNone/>
            </a:pPr>
            <a:r>
              <a:rPr lang="es-MX" sz="1600" b="1" dirty="0">
                <a:solidFill>
                  <a:srgbClr val="7F7F7F"/>
                </a:solidFill>
                <a:latin typeface="Verdana"/>
                <a:ea typeface="Verdana"/>
                <a:sym typeface="Verdana"/>
              </a:rPr>
              <a:t>Alerta Naranja: </a:t>
            </a:r>
            <a:r>
              <a:rPr lang="es-MX" sz="1600" dirty="0">
                <a:solidFill>
                  <a:srgbClr val="7F7F7F"/>
                </a:solidFill>
                <a:latin typeface="Verdana"/>
                <a:ea typeface="Verdana"/>
                <a:sym typeface="Verdana"/>
              </a:rPr>
              <a:t>en algunos municipios de los departamentos de </a:t>
            </a:r>
            <a:r>
              <a:rPr lang="es-ES" sz="1600" dirty="0">
                <a:solidFill>
                  <a:srgbClr val="7F7F7F"/>
                </a:solidFill>
                <a:latin typeface="Verdana"/>
                <a:ea typeface="Verdana"/>
                <a:sym typeface="Verdana"/>
              </a:rPr>
              <a:t>Antioquia, Arauca, Atlántico, Bolívar, Boyacá, Caquetá, Casanare, Cauca, Cesar, Cundinamarca, Córdoba, Guaviare, Huila, La Guajira, Magdalena, Meta, Nariño, Norte De Santander, Santander, Sucre, Tolima, Vichada y Valle Del Cauca.</a:t>
            </a:r>
          </a:p>
          <a:p>
            <a:pPr marL="0" marR="0" lvl="0" indent="0" algn="just" rtl="0">
              <a:lnSpc>
                <a:spcPct val="100000"/>
              </a:lnSpc>
              <a:spcBef>
                <a:spcPts val="0"/>
              </a:spcBef>
              <a:spcAft>
                <a:spcPts val="0"/>
              </a:spcAft>
              <a:buNone/>
            </a:pPr>
            <a:endParaRPr lang="es-MX" sz="1600" dirty="0">
              <a:solidFill>
                <a:srgbClr val="7F7F7F"/>
              </a:solidFill>
              <a:latin typeface="Verdana"/>
              <a:ea typeface="Verdana"/>
              <a:sym typeface="Verdana"/>
            </a:endParaRPr>
          </a:p>
          <a:p>
            <a:pPr marL="0" marR="0" lvl="0" indent="0" algn="just" rtl="0">
              <a:lnSpc>
                <a:spcPct val="100000"/>
              </a:lnSpc>
              <a:spcBef>
                <a:spcPts val="0"/>
              </a:spcBef>
              <a:spcAft>
                <a:spcPts val="0"/>
              </a:spcAft>
              <a:buNone/>
            </a:pPr>
            <a:r>
              <a:rPr lang="es-MX" sz="1600" b="1" dirty="0">
                <a:solidFill>
                  <a:srgbClr val="7F7F7F"/>
                </a:solidFill>
                <a:latin typeface="Verdana"/>
                <a:ea typeface="Verdana"/>
                <a:sym typeface="Verdana"/>
              </a:rPr>
              <a:t>Alerta Amarilla: </a:t>
            </a:r>
            <a:r>
              <a:rPr lang="es-MX" sz="1600" dirty="0">
                <a:solidFill>
                  <a:srgbClr val="7F7F7F"/>
                </a:solidFill>
                <a:latin typeface="Verdana"/>
                <a:ea typeface="Verdana"/>
                <a:sym typeface="Verdana"/>
              </a:rPr>
              <a:t>en algunos municipios de las regiones Caribe, Andina, Pacífico, Orinoquia y Amazonía.</a:t>
            </a:r>
          </a:p>
          <a:p>
            <a:pPr marL="0" marR="0" lvl="0" indent="0" algn="just" rtl="0">
              <a:lnSpc>
                <a:spcPct val="100000"/>
              </a:lnSpc>
              <a:spcBef>
                <a:spcPts val="0"/>
              </a:spcBef>
              <a:spcAft>
                <a:spcPts val="0"/>
              </a:spcAft>
              <a:buNone/>
            </a:pPr>
            <a:r>
              <a:rPr lang="es-MX" sz="1800" b="0" i="0" u="none" strike="noStrike" cap="none" dirty="0">
                <a:solidFill>
                  <a:srgbClr val="7F7F7F"/>
                </a:solidFill>
                <a:latin typeface="Verdana"/>
                <a:ea typeface="Verdana"/>
                <a:cs typeface="Verdana"/>
                <a:sym typeface="Verdana"/>
              </a:rPr>
              <a:t> </a:t>
            </a:r>
          </a:p>
        </p:txBody>
      </p:sp>
      <p:sp>
        <p:nvSpPr>
          <p:cNvPr id="116" name="Google Shape;116;p16"/>
          <p:cNvSpPr txBox="1"/>
          <p:nvPr/>
        </p:nvSpPr>
        <p:spPr>
          <a:xfrm>
            <a:off x="3375609" y="979408"/>
            <a:ext cx="19485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8441F"/>
              </a:buClr>
              <a:buSzPts val="2400"/>
              <a:buFont typeface="Arial"/>
              <a:buNone/>
            </a:pPr>
            <a:r>
              <a:rPr lang="es-MX" sz="2400" b="1" i="0" u="none" strike="noStrike" cap="none" dirty="0">
                <a:solidFill>
                  <a:srgbClr val="C00000"/>
                </a:solidFill>
                <a:latin typeface="Verdana"/>
                <a:ea typeface="Verdana"/>
                <a:cs typeface="Verdana"/>
                <a:sym typeface="Verdana"/>
              </a:rPr>
              <a:t>RESUMEN</a:t>
            </a:r>
            <a:endParaRPr sz="1400" b="1" i="0" u="none" strike="noStrike" cap="none" dirty="0">
              <a:solidFill>
                <a:srgbClr val="C00000"/>
              </a:solidFill>
              <a:latin typeface="Verdana"/>
              <a:ea typeface="Verdana"/>
              <a:cs typeface="Verdana"/>
              <a:sym typeface="Verdana"/>
            </a:endParaRPr>
          </a:p>
        </p:txBody>
      </p:sp>
      <p:sp>
        <p:nvSpPr>
          <p:cNvPr id="117" name="Google Shape;117;p16"/>
          <p:cNvSpPr/>
          <p:nvPr/>
        </p:nvSpPr>
        <p:spPr>
          <a:xfrm>
            <a:off x="7842142" y="1084183"/>
            <a:ext cx="3828082" cy="5440605"/>
          </a:xfrm>
          <a:prstGeom prst="roundRect">
            <a:avLst>
              <a:gd name="adj" fmla="val 6141"/>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8" name="Google Shape;118;p16"/>
          <p:cNvSpPr txBox="1"/>
          <p:nvPr/>
        </p:nvSpPr>
        <p:spPr>
          <a:xfrm>
            <a:off x="8090116" y="1177875"/>
            <a:ext cx="3328298"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s-MX" sz="1100" b="1" i="0" u="none" strike="noStrike" cap="none">
                <a:solidFill>
                  <a:srgbClr val="C00000"/>
                </a:solidFill>
                <a:latin typeface="Verdana"/>
                <a:ea typeface="Verdana"/>
                <a:cs typeface="Verdana"/>
                <a:sym typeface="Verdana"/>
              </a:rPr>
              <a:t>Mapa de Pronóstico de la Amenaza por </a:t>
            </a:r>
            <a:r>
              <a:rPr lang="es-MX" sz="1100" b="1" i="0" u="none" strike="noStrike" cap="none">
                <a:solidFill>
                  <a:srgbClr val="C00000"/>
                </a:solidFill>
                <a:latin typeface="Arial Black"/>
                <a:ea typeface="Arial Black"/>
                <a:cs typeface="Arial Black"/>
                <a:sym typeface="Arial Black"/>
              </a:rPr>
              <a:t>Incendios de la Cobertura Vegetal</a:t>
            </a:r>
            <a:endParaRPr sz="1100" b="1" i="0" u="none" strike="noStrike" cap="none">
              <a:solidFill>
                <a:srgbClr val="C00000"/>
              </a:solidFill>
              <a:latin typeface="Arial Black"/>
              <a:ea typeface="Arial Black"/>
              <a:cs typeface="Arial Black"/>
              <a:sym typeface="Arial Black"/>
            </a:endParaRPr>
          </a:p>
        </p:txBody>
      </p:sp>
      <p:pic>
        <p:nvPicPr>
          <p:cNvPr id="119" name="Google Shape;119;p16"/>
          <p:cNvPicPr preferRelativeResize="0"/>
          <p:nvPr/>
        </p:nvPicPr>
        <p:blipFill>
          <a:blip r:embed="rId3" r:link="rId4"/>
          <a:srcRect/>
          <a:stretch>
            <a:fillRect/>
          </a:stretch>
        </p:blipFill>
        <p:spPr>
          <a:xfrm>
            <a:off x="8149156" y="1608767"/>
            <a:ext cx="3269246" cy="462319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7" name="Google Shape;117;p16"/>
          <p:cNvSpPr/>
          <p:nvPr/>
        </p:nvSpPr>
        <p:spPr>
          <a:xfrm>
            <a:off x="996120" y="918041"/>
            <a:ext cx="10199759" cy="5174850"/>
          </a:xfrm>
          <a:prstGeom prst="roundRect">
            <a:avLst>
              <a:gd name="adj" fmla="val 6141"/>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8" name="Google Shape;118;p16"/>
          <p:cNvSpPr txBox="1"/>
          <p:nvPr/>
        </p:nvSpPr>
        <p:spPr>
          <a:xfrm>
            <a:off x="1142570" y="910691"/>
            <a:ext cx="9906855"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s-MX" b="1" i="0" u="none" strike="noStrike" cap="none" dirty="0">
                <a:solidFill>
                  <a:srgbClr val="C00000"/>
                </a:solidFill>
                <a:latin typeface="Verdana" panose="020B0604030504040204" pitchFamily="34" charset="0"/>
                <a:ea typeface="Verdana" panose="020B0604030504040204" pitchFamily="34" charset="0"/>
                <a:cs typeface="Verdana"/>
                <a:sym typeface="Verdana"/>
              </a:rPr>
              <a:t>Gráfica de seguimiento de alertas por pronóstico de la amenaza de </a:t>
            </a:r>
            <a:r>
              <a:rPr lang="es-MX" b="1" i="0" u="none" strike="noStrike" cap="none" dirty="0">
                <a:solidFill>
                  <a:srgbClr val="C00000"/>
                </a:solidFill>
                <a:latin typeface="Verdana" panose="020B0604030504040204" pitchFamily="34" charset="0"/>
                <a:ea typeface="Verdana" panose="020B0604030504040204" pitchFamily="34" charset="0"/>
                <a:cs typeface="Arial Black"/>
                <a:sym typeface="Arial Black"/>
              </a:rPr>
              <a:t>incendios de la cobertura vegetal para Colombia durante los ú</a:t>
            </a:r>
            <a:r>
              <a:rPr lang="es-MX" b="1" dirty="0">
                <a:solidFill>
                  <a:srgbClr val="C00000"/>
                </a:solidFill>
                <a:latin typeface="Verdana" panose="020B0604030504040204" pitchFamily="34" charset="0"/>
                <a:ea typeface="Verdana" panose="020B0604030504040204" pitchFamily="34" charset="0"/>
                <a:cs typeface="Arial Black"/>
                <a:sym typeface="Arial Black"/>
              </a:rPr>
              <a:t>ltimos 30 días</a:t>
            </a:r>
            <a:endParaRPr b="1" i="0" u="none" strike="noStrike" cap="none" dirty="0">
              <a:solidFill>
                <a:srgbClr val="C00000"/>
              </a:solidFill>
              <a:latin typeface="Verdana" panose="020B0604030504040204" pitchFamily="34" charset="0"/>
              <a:ea typeface="Verdana" panose="020B0604030504040204" pitchFamily="34" charset="0"/>
              <a:cs typeface="Arial Black"/>
              <a:sym typeface="Arial Black"/>
            </a:endParaRPr>
          </a:p>
        </p:txBody>
      </p:sp>
      <p:sp>
        <p:nvSpPr>
          <p:cNvPr id="2" name="CuadroTexto 1">
            <a:extLst>
              <a:ext uri="{FF2B5EF4-FFF2-40B4-BE49-F238E27FC236}">
                <a16:creationId xmlns:a16="http://schemas.microsoft.com/office/drawing/2014/main" id="{6173D8E2-1980-3E16-89B0-CAD8B921A3F8}"/>
              </a:ext>
            </a:extLst>
          </p:cNvPr>
          <p:cNvSpPr txBox="1"/>
          <p:nvPr/>
        </p:nvSpPr>
        <p:spPr>
          <a:xfrm>
            <a:off x="996119" y="6185142"/>
            <a:ext cx="10199759" cy="492443"/>
          </a:xfrm>
          <a:prstGeom prst="rect">
            <a:avLst/>
          </a:prstGeom>
          <a:noFill/>
        </p:spPr>
        <p:txBody>
          <a:bodyPr wrap="square" rtlCol="0">
            <a:spAutoFit/>
          </a:bodyPr>
          <a:lstStyle/>
          <a:p>
            <a:pPr algn="just"/>
            <a:r>
              <a:rPr lang="es-ES" sz="900" dirty="0"/>
              <a:t>El eje horizontal presenta la fecha de evaluación de las alertas, el eje vertical izquierdo el </a:t>
            </a:r>
            <a:r>
              <a:rPr lang="es-ES" sz="900"/>
              <a:t>porcentaje de </a:t>
            </a:r>
            <a:r>
              <a:rPr lang="es-ES" sz="900" dirty="0"/>
              <a:t>municipios* en alerta y el eje vertical derecho el número total de éstos; categorizando las alertas en una barra apilada según su nivel de amenaza: alta (rojo), moderada (naranja) y baja (amarillo).</a:t>
            </a:r>
          </a:p>
          <a:p>
            <a:pPr algn="just"/>
            <a:r>
              <a:rPr lang="es-ES" sz="800" i="1" dirty="0"/>
              <a:t>* Municipios oficiales registrados por el DANE representado el 100% (1121 municipios) a la fecha.</a:t>
            </a:r>
          </a:p>
        </p:txBody>
      </p:sp>
      <p:pic>
        <p:nvPicPr>
          <p:cNvPr id="5" name="Imagen 4">
            <a:extLst>
              <a:ext uri="{FF2B5EF4-FFF2-40B4-BE49-F238E27FC236}">
                <a16:creationId xmlns:a16="http://schemas.microsoft.com/office/drawing/2014/main" id="{8816CD2D-3799-A8AB-DB5D-2FFDB369AD82}"/>
              </a:ext>
            </a:extLst>
          </p:cNvPr>
          <p:cNvPicPr>
            <a:picLocks noChangeAspect="1"/>
          </p:cNvPicPr>
          <p:nvPr/>
        </p:nvPicPr>
        <p:blipFill>
          <a:blip r:embed="rId3" r:link="rId4"/>
          <a:srcRect/>
          <a:stretch>
            <a:fillRect/>
          </a:stretch>
        </p:blipFill>
        <p:spPr>
          <a:xfrm>
            <a:off x="1142573" y="1771308"/>
            <a:ext cx="9164690" cy="4413830"/>
          </a:xfrm>
          <a:prstGeom prst="rect">
            <a:avLst/>
          </a:prstGeom>
        </p:spPr>
      </p:pic>
    </p:spTree>
    <p:extLst>
      <p:ext uri="{BB962C8B-B14F-4D97-AF65-F5344CB8AC3E}">
        <p14:creationId xmlns:p14="http://schemas.microsoft.com/office/powerpoint/2010/main" val="9145186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7"/>
          <p:cNvSpPr txBox="1">
            <a:spLocks noGrp="1"/>
          </p:cNvSpPr>
          <p:nvPr>
            <p:ph type="body" idx="2"/>
          </p:nvPr>
        </p:nvSpPr>
        <p:spPr>
          <a:xfrm>
            <a:off x="3569677" y="769938"/>
            <a:ext cx="5002823" cy="376237"/>
          </a:xfrm>
          <a:prstGeom prst="rect">
            <a:avLst/>
          </a:prstGeom>
          <a:noFill/>
          <a:ln>
            <a:noFill/>
          </a:ln>
        </p:spPr>
        <p:txBody>
          <a:bodyPr spcFirstLastPara="1" wrap="square" lIns="91425" tIns="45700" rIns="91425" bIns="45700" anchor="t" anchorCtr="0">
            <a:noAutofit/>
          </a:bodyPr>
          <a:lstStyle/>
          <a:p>
            <a:pPr marL="0" lvl="0" indent="0">
              <a:spcBef>
                <a:spcPts val="0"/>
              </a:spcBef>
              <a:buSzPts val="1200"/>
            </a:pPr>
            <a:r>
              <a:rPr lang="es-MX" sz="1200" dirty="0"/>
              <a:t>Actualización | 17 de abril de 2024 18:00 HLC</a:t>
            </a:r>
            <a:endParaRPr sz="1200" dirty="0"/>
          </a:p>
        </p:txBody>
      </p:sp>
      <p:pic>
        <p:nvPicPr>
          <p:cNvPr id="125" name="Google Shape;125;p17"/>
          <p:cNvPicPr preferRelativeResize="0"/>
          <p:nvPr/>
        </p:nvPicPr>
        <p:blipFill>
          <a:blip r:embed="rId3" r:link="rId4"/>
          <a:srcRect/>
          <a:stretch>
            <a:fillRect/>
          </a:stretch>
        </p:blipFill>
        <p:spPr>
          <a:xfrm>
            <a:off x="229457" y="1025188"/>
            <a:ext cx="3960214" cy="5600326"/>
          </a:xfrm>
          <a:prstGeom prst="rect">
            <a:avLst/>
          </a:prstGeom>
          <a:noFill/>
          <a:ln>
            <a:noFill/>
          </a:ln>
        </p:spPr>
      </p:pic>
      <p:pic>
        <p:nvPicPr>
          <p:cNvPr id="126" name="Google Shape;126;p17"/>
          <p:cNvPicPr preferRelativeResize="0"/>
          <p:nvPr/>
        </p:nvPicPr>
        <p:blipFill>
          <a:blip r:embed="rId5" r:link="rId6"/>
          <a:srcRect/>
          <a:stretch>
            <a:fillRect/>
          </a:stretch>
        </p:blipFill>
        <p:spPr>
          <a:xfrm>
            <a:off x="4189671" y="2133123"/>
            <a:ext cx="2373077" cy="2583142"/>
          </a:xfrm>
          <a:prstGeom prst="rect">
            <a:avLst/>
          </a:prstGeom>
          <a:noFill/>
          <a:ln w="9525" cap="flat" cmpd="sng">
            <a:solidFill>
              <a:schemeClr val="dk1"/>
            </a:solidFill>
            <a:prstDash val="solid"/>
            <a:round/>
            <a:headEnd type="none" w="sm" len="sm"/>
            <a:tailEnd type="none" w="sm" len="sm"/>
          </a:ln>
        </p:spPr>
      </p:pic>
      <p:pic>
        <p:nvPicPr>
          <p:cNvPr id="3" name="Imagen 2">
            <a:extLst>
              <a:ext uri="{FF2B5EF4-FFF2-40B4-BE49-F238E27FC236}">
                <a16:creationId xmlns:a16="http://schemas.microsoft.com/office/drawing/2014/main" id="{4F90D230-3E9E-54E6-B20F-AD31367540C9}"/>
              </a:ext>
            </a:extLst>
          </p:cNvPr>
          <p:cNvPicPr>
            <a:picLocks noChangeAspect="1"/>
          </p:cNvPicPr>
          <p:nvPr/>
        </p:nvPicPr>
        <p:blipFill>
          <a:blip r:embed="rId7" r:link="rId8"/>
          <a:srcRect/>
          <a:stretch>
            <a:fillRect/>
          </a:stretch>
        </p:blipFill>
        <p:spPr>
          <a:xfrm>
            <a:off x="6619142" y="2080529"/>
            <a:ext cx="1953358" cy="3310621"/>
          </a:xfrm>
          <a:prstGeom prst="rect">
            <a:avLst/>
          </a:prstGeom>
        </p:spPr>
      </p:pic>
      <p:pic>
        <p:nvPicPr>
          <p:cNvPr id="5" name="Imagen 4" descr="Tabla&#10;&#10;Descripción generada automáticamente">
            <a:extLst>
              <a:ext uri="{FF2B5EF4-FFF2-40B4-BE49-F238E27FC236}">
                <a16:creationId xmlns:a16="http://schemas.microsoft.com/office/drawing/2014/main" id="{97FC21E8-94FE-18AA-B41D-B6DFE5AC50FC}"/>
              </a:ext>
            </a:extLst>
          </p:cNvPr>
          <p:cNvPicPr>
            <a:picLocks noChangeAspect="1"/>
          </p:cNvPicPr>
          <p:nvPr/>
        </p:nvPicPr>
        <p:blipFill>
          <a:blip r:embed="rId9" r:link="rId10"/>
          <a:stretch>
            <a:fillRect/>
          </a:stretch>
        </p:blipFill>
        <p:spPr>
          <a:xfrm>
            <a:off x="8628894" y="2080529"/>
            <a:ext cx="1477390" cy="3754663"/>
          </a:xfrm>
          <a:prstGeom prst="rect">
            <a:avLst/>
          </a:prstGeom>
        </p:spPr>
      </p:pic>
      <p:pic>
        <p:nvPicPr>
          <p:cNvPr id="7" name="Imagen 6" descr="Tabla&#10;&#10;Descripción generada automáticamente">
            <a:extLst>
              <a:ext uri="{FF2B5EF4-FFF2-40B4-BE49-F238E27FC236}">
                <a16:creationId xmlns:a16="http://schemas.microsoft.com/office/drawing/2014/main" id="{CE48DD11-CA3E-E5B6-3E38-7787E44FDBFC}"/>
              </a:ext>
            </a:extLst>
          </p:cNvPr>
          <p:cNvPicPr>
            <a:picLocks noChangeAspect="1"/>
          </p:cNvPicPr>
          <p:nvPr/>
        </p:nvPicPr>
        <p:blipFill>
          <a:blip r:embed="rId11" r:link="rId12"/>
          <a:stretch>
            <a:fillRect/>
          </a:stretch>
        </p:blipFill>
        <p:spPr>
          <a:xfrm>
            <a:off x="10162678" y="2080529"/>
            <a:ext cx="1907402" cy="3310620"/>
          </a:xfrm>
          <a:prstGeom prst="rect">
            <a:avLst/>
          </a:prstGeom>
        </p:spPr>
      </p:pic>
    </p:spTree>
    <p:extLst>
      <p:ext uri="{BB962C8B-B14F-4D97-AF65-F5344CB8AC3E}">
        <p14:creationId xmlns:p14="http://schemas.microsoft.com/office/powerpoint/2010/main" val="23898224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graphicFrame>
        <p:nvGraphicFramePr>
          <p:cNvPr id="2" name="Google Shape;186;p59">
            <a:extLst>
              <a:ext uri="{FF2B5EF4-FFF2-40B4-BE49-F238E27FC236}">
                <a16:creationId xmlns:a16="http://schemas.microsoft.com/office/drawing/2014/main" id="{28987B36-5D2F-392A-7E5B-76AC3FD01A48}"/>
              </a:ext>
            </a:extLst>
          </p:cNvPr>
          <p:cNvGraphicFramePr/>
          <p:nvPr>
            <p:extLst>
              <p:ext uri="{D42A27DB-BD31-4B8C-83A1-F6EECF244321}">
                <p14:modId xmlns:p14="http://schemas.microsoft.com/office/powerpoint/2010/main" val="3243721284"/>
              </p:ext>
            </p:extLst>
          </p:nvPr>
        </p:nvGraphicFramePr>
        <p:xfrm>
          <a:off x="4556067" y="1313812"/>
          <a:ext cx="7392226" cy="3295542"/>
        </p:xfrm>
        <a:graphic>
          <a:graphicData uri="http://schemas.openxmlformats.org/drawingml/2006/table">
            <a:tbl>
              <a:tblPr>
                <a:noFill/>
                <a:tableStyleId>{7637F94A-DA9B-481A-AE38-6A32242EE391}</a:tableStyleId>
              </a:tblPr>
              <a:tblGrid>
                <a:gridCol w="1036242">
                  <a:extLst>
                    <a:ext uri="{9D8B030D-6E8A-4147-A177-3AD203B41FA5}">
                      <a16:colId xmlns:a16="http://schemas.microsoft.com/office/drawing/2014/main" val="20000"/>
                    </a:ext>
                  </a:extLst>
                </a:gridCol>
                <a:gridCol w="6355984">
                  <a:extLst>
                    <a:ext uri="{9D8B030D-6E8A-4147-A177-3AD203B41FA5}">
                      <a16:colId xmlns:a16="http://schemas.microsoft.com/office/drawing/2014/main" val="20001"/>
                    </a:ext>
                  </a:extLst>
                </a:gridCol>
              </a:tblGrid>
              <a:tr h="430442">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88291">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ATLÁNTICO : Baranoa, Campo De La Cruz, Candelaria, Juan De Acosta, Luruaco, Manatí, Palmar De Varela, Piojó, Polonuevo, Ponedera, Repelón, Sabanalarga, Santa Lucía, Santo Tomás, Suan, Tubará, Usiacurí.</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BOLÍVAR : Arjona, </a:t>
                      </a:r>
                      <a:r>
                        <a:rPr lang="es-CO" sz="1000" b="0" i="0" u="none" strike="noStrike" cap="none" dirty="0" err="1">
                          <a:solidFill>
                            <a:srgbClr val="000000"/>
                          </a:solidFill>
                          <a:latin typeface="Arial"/>
                          <a:ea typeface="Arial"/>
                          <a:cs typeface="Arial"/>
                          <a:sym typeface="Arial"/>
                        </a:rPr>
                        <a:t>Arroyohondo</a:t>
                      </a:r>
                      <a:r>
                        <a:rPr lang="es-CO" sz="1000" b="0" i="0" u="none" strike="noStrike" cap="none" dirty="0">
                          <a:solidFill>
                            <a:srgbClr val="000000"/>
                          </a:solidFill>
                          <a:latin typeface="Arial"/>
                          <a:ea typeface="Arial"/>
                          <a:cs typeface="Arial"/>
                          <a:sym typeface="Arial"/>
                        </a:rPr>
                        <a:t>, Calamar, Clemencia, Córdoba, El Carmen De Bolívar, El Guamo, Magangué, Mahates, María La Baja, San Cristóbal, San Estanislao, San Jacinto, San Juan Nepomuceno, Santa Catalina, Soplaviento, Villanueva, Zambrano.</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CESAR : Becerril, El Copey, La Paz, Manaure Balcón Del Cesar, Pueblo Bello.</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CÓRDOBA : </a:t>
                      </a:r>
                      <a:r>
                        <a:rPr lang="es-CO" sz="1000" b="0" i="0" u="none" strike="noStrike" cap="none" dirty="0" err="1">
                          <a:solidFill>
                            <a:srgbClr val="000000"/>
                          </a:solidFill>
                          <a:latin typeface="Arial"/>
                          <a:ea typeface="Arial"/>
                          <a:cs typeface="Arial"/>
                          <a:sym typeface="Arial"/>
                        </a:rPr>
                        <a:t>Chimá</a:t>
                      </a:r>
                      <a:r>
                        <a:rPr lang="es-CO" sz="1000" b="0" i="0" u="none" strike="noStrike" cap="none" dirty="0">
                          <a:solidFill>
                            <a:srgbClr val="000000"/>
                          </a:solidFill>
                          <a:latin typeface="Arial"/>
                          <a:ea typeface="Arial"/>
                          <a:cs typeface="Arial"/>
                          <a:sym typeface="Arial"/>
                        </a:rPr>
                        <a:t>, Chinú, Ciénaga De Oro, Cotorra, Lorica, Momil, Montelíbano, Montería, Planeta Rica, Pueblo Nuevo, Puerto Libertador, Purísima De La Concepción, Sahagún, San Andrés De Sotavento, San Antero, San Carlos, San Pelayo, Tierralta, Tuchín.</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LA GUAJIRA : Barrancas, Dibulla, Distracción, El Molino, Fonseca, </a:t>
                      </a:r>
                      <a:r>
                        <a:rPr lang="es-CO" sz="1000" b="0" i="0" u="none" strike="noStrike" cap="none" dirty="0" err="1">
                          <a:solidFill>
                            <a:srgbClr val="000000"/>
                          </a:solidFill>
                          <a:latin typeface="Arial"/>
                          <a:ea typeface="Arial"/>
                          <a:cs typeface="Arial"/>
                          <a:sym typeface="Arial"/>
                        </a:rPr>
                        <a:t>Hatonuevo</a:t>
                      </a:r>
                      <a:r>
                        <a:rPr lang="es-CO" sz="1000" b="0" i="0" u="none" strike="noStrike" cap="none" dirty="0">
                          <a:solidFill>
                            <a:srgbClr val="000000"/>
                          </a:solidFill>
                          <a:latin typeface="Arial"/>
                          <a:ea typeface="Arial"/>
                          <a:cs typeface="Arial"/>
                          <a:sym typeface="Arial"/>
                        </a:rPr>
                        <a:t>, La Jagua Del Pilar, Riohacha, San Juan Del Cesar, Uribia, Urumita, Villanueva.</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MAGDALENA : Algarrobo, Aracataca, Cerro De San Antonio, </a:t>
                      </a:r>
                      <a:r>
                        <a:rPr lang="es-CO" sz="1000" b="0" i="0" u="none" strike="noStrike" cap="none" dirty="0" err="1">
                          <a:solidFill>
                            <a:srgbClr val="000000"/>
                          </a:solidFill>
                          <a:latin typeface="Arial"/>
                          <a:ea typeface="Arial"/>
                          <a:cs typeface="Arial"/>
                          <a:sym typeface="Arial"/>
                        </a:rPr>
                        <a:t>Chivolo</a:t>
                      </a:r>
                      <a:r>
                        <a:rPr lang="es-CO" sz="1000" b="0" i="0" u="none" strike="noStrike" cap="none" dirty="0">
                          <a:solidFill>
                            <a:srgbClr val="000000"/>
                          </a:solidFill>
                          <a:latin typeface="Arial"/>
                          <a:ea typeface="Arial"/>
                          <a:cs typeface="Arial"/>
                          <a:sym typeface="Arial"/>
                        </a:rPr>
                        <a:t>, Ciénaga, Concordia, El Piñón, El Retén, Fundación, Pedraza, Pivijay, Plato, </a:t>
                      </a:r>
                      <a:r>
                        <a:rPr lang="es-CO" sz="1000" b="0" i="0" u="none" strike="noStrike" cap="none" dirty="0" err="1">
                          <a:solidFill>
                            <a:srgbClr val="000000"/>
                          </a:solidFill>
                          <a:latin typeface="Arial"/>
                          <a:ea typeface="Arial"/>
                          <a:cs typeface="Arial"/>
                          <a:sym typeface="Arial"/>
                        </a:rPr>
                        <a:t>Puebloviejo</a:t>
                      </a:r>
                      <a:r>
                        <a:rPr lang="es-CO" sz="1000" b="0" i="0" u="none" strike="noStrike" cap="none" dirty="0">
                          <a:solidFill>
                            <a:srgbClr val="000000"/>
                          </a:solidFill>
                          <a:latin typeface="Arial"/>
                          <a:ea typeface="Arial"/>
                          <a:cs typeface="Arial"/>
                          <a:sym typeface="Arial"/>
                        </a:rPr>
                        <a:t>, Remolino, Sabanas De San Ángel, Salamina, Santa Bárbara De Pinto, Santa Marta, </a:t>
                      </a:r>
                      <a:r>
                        <a:rPr lang="es-CO" sz="1000" b="0" i="0" u="none" strike="noStrike" cap="none" dirty="0" err="1">
                          <a:solidFill>
                            <a:srgbClr val="000000"/>
                          </a:solidFill>
                          <a:latin typeface="Arial"/>
                          <a:ea typeface="Arial"/>
                          <a:cs typeface="Arial"/>
                          <a:sym typeface="Arial"/>
                        </a:rPr>
                        <a:t>Sitionuevo</a:t>
                      </a:r>
                      <a:r>
                        <a:rPr lang="es-CO" sz="1000" b="0" i="0" u="none" strike="noStrike" cap="none" dirty="0">
                          <a:solidFill>
                            <a:srgbClr val="000000"/>
                          </a:solidFill>
                          <a:latin typeface="Arial"/>
                          <a:ea typeface="Arial"/>
                          <a:cs typeface="Arial"/>
                          <a:sym typeface="Arial"/>
                        </a:rPr>
                        <a:t>, Tenerife, </a:t>
                      </a:r>
                      <a:r>
                        <a:rPr lang="es-CO" sz="1000" b="0" i="0" u="none" strike="noStrike" cap="none" dirty="0" err="1">
                          <a:solidFill>
                            <a:srgbClr val="000000"/>
                          </a:solidFill>
                          <a:latin typeface="Arial"/>
                          <a:ea typeface="Arial"/>
                          <a:cs typeface="Arial"/>
                          <a:sym typeface="Arial"/>
                        </a:rPr>
                        <a:t>Zapayán</a:t>
                      </a:r>
                      <a:r>
                        <a:rPr lang="es-CO" sz="1000" b="0" i="0" u="none" strike="noStrike" cap="none" dirty="0">
                          <a:solidFill>
                            <a:srgbClr val="000000"/>
                          </a:solidFill>
                          <a:latin typeface="Arial"/>
                          <a:ea typeface="Arial"/>
                          <a:cs typeface="Arial"/>
                          <a:sym typeface="Arial"/>
                        </a:rPr>
                        <a:t>, Zona Bananera.</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SUCRE : Caimito, Chalán, Colosó, Corozal, Coveñas, Los Palmitos, Morroa, Ovejas, Palmito, Sampués, San Benito Abad, San José De Toluviejo, San Marcos, San Onofre, Santiago De Tolú, Sincelejo.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122499165"/>
                  </a:ext>
                </a:extLst>
              </a:tr>
            </a:tbl>
          </a:graphicData>
        </a:graphic>
      </p:graphicFrame>
      <p:graphicFrame>
        <p:nvGraphicFramePr>
          <p:cNvPr id="154" name="Google Shape;154;p58"/>
          <p:cNvGraphicFramePr/>
          <p:nvPr/>
        </p:nvGraphicFramePr>
        <p:xfrm>
          <a:off x="12743750" y="672005"/>
          <a:ext cx="6426275" cy="2307700"/>
        </p:xfrm>
        <a:graphic>
          <a:graphicData uri="http://schemas.openxmlformats.org/drawingml/2006/table">
            <a:tbl>
              <a:tblPr>
                <a:noFill/>
                <a:tableStyleId>{7637F94A-DA9B-481A-AE38-6A32242EE391}</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SITIOS PARA LOS CUALES SE GENERA LA 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dirty="0">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dirty="0">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55" name="Google Shape;155;p58"/>
          <p:cNvSpPr txBox="1">
            <a:spLocks noGrp="1"/>
          </p:cNvSpPr>
          <p:nvPr>
            <p:ph type="body" idx="2"/>
          </p:nvPr>
        </p:nvSpPr>
        <p:spPr>
          <a:xfrm>
            <a:off x="3741737" y="727835"/>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CARIBE</a:t>
            </a:r>
            <a:endParaRPr dirty="0"/>
          </a:p>
        </p:txBody>
      </p:sp>
      <p:pic>
        <p:nvPicPr>
          <p:cNvPr id="157" name="Google Shape;157;p58"/>
          <p:cNvPicPr preferRelativeResize="0"/>
          <p:nvPr/>
        </p:nvPicPr>
        <p:blipFill rotWithShape="1">
          <a:blip r:embed="rId3">
            <a:alphaModFix/>
          </a:blip>
          <a:srcRect/>
          <a:stretch/>
        </p:blipFill>
        <p:spPr>
          <a:xfrm>
            <a:off x="13462166" y="5702926"/>
            <a:ext cx="499120" cy="445047"/>
          </a:xfrm>
          <a:prstGeom prst="rect">
            <a:avLst/>
          </a:prstGeom>
          <a:noFill/>
          <a:ln>
            <a:noFill/>
          </a:ln>
        </p:spPr>
      </p:pic>
      <p:pic>
        <p:nvPicPr>
          <p:cNvPr id="8" name="Google Shape;137;p24" descr="Recurso 25.png"/>
          <p:cNvPicPr preferRelativeResize="0"/>
          <p:nvPr/>
        </p:nvPicPr>
        <p:blipFill rotWithShape="1">
          <a:blip r:embed="rId4">
            <a:alphaModFix/>
          </a:blip>
          <a:srcRect/>
          <a:stretch/>
        </p:blipFill>
        <p:spPr>
          <a:xfrm>
            <a:off x="4790494" y="2923483"/>
            <a:ext cx="478727" cy="446694"/>
          </a:xfrm>
          <a:prstGeom prst="rect">
            <a:avLst/>
          </a:prstGeom>
          <a:noFill/>
          <a:ln>
            <a:noFill/>
          </a:ln>
        </p:spPr>
      </p:pic>
      <p:pic>
        <p:nvPicPr>
          <p:cNvPr id="5" name="Google Shape;158;p58">
            <a:extLst>
              <a:ext uri="{FF2B5EF4-FFF2-40B4-BE49-F238E27FC236}">
                <a16:creationId xmlns:a16="http://schemas.microsoft.com/office/drawing/2014/main" id="{BCA079E4-8A9B-C367-42CC-AA03BB12CF62}"/>
              </a:ext>
            </a:extLst>
          </p:cNvPr>
          <p:cNvPicPr preferRelativeResize="0"/>
          <p:nvPr/>
        </p:nvPicPr>
        <p:blipFill rotWithShape="1">
          <a:blip r:embed="rId5">
            <a:alphaModFix/>
          </a:blip>
          <a:srcRect/>
          <a:stretch/>
        </p:blipFill>
        <p:spPr>
          <a:xfrm>
            <a:off x="12852190" y="4340492"/>
            <a:ext cx="484369" cy="446694"/>
          </a:xfrm>
          <a:prstGeom prst="rect">
            <a:avLst/>
          </a:prstGeom>
          <a:noFill/>
          <a:ln>
            <a:noFill/>
          </a:ln>
        </p:spPr>
      </p:pic>
      <p:pic>
        <p:nvPicPr>
          <p:cNvPr id="156" name="Google Shape;156;p58"/>
          <p:cNvPicPr preferRelativeResize="0"/>
          <p:nvPr/>
        </p:nvPicPr>
        <p:blipFill>
          <a:blip r:embed="rId6" r:link="rId7"/>
          <a:srcRect/>
          <a:stretch>
            <a:fillRect/>
          </a:stretch>
        </p:blipFill>
        <p:spPr>
          <a:xfrm>
            <a:off x="140415" y="1215464"/>
            <a:ext cx="4333349" cy="47809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graphicFrame>
        <p:nvGraphicFramePr>
          <p:cNvPr id="154" name="Google Shape;154;p58"/>
          <p:cNvGraphicFramePr/>
          <p:nvPr/>
        </p:nvGraphicFramePr>
        <p:xfrm>
          <a:off x="12743750" y="672005"/>
          <a:ext cx="6426275" cy="2307700"/>
        </p:xfrm>
        <a:graphic>
          <a:graphicData uri="http://schemas.openxmlformats.org/drawingml/2006/table">
            <a:tbl>
              <a:tblPr>
                <a:noFill/>
                <a:tableStyleId>{7637F94A-DA9B-481A-AE38-6A32242EE391}</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SITIOS PARA LOS CUALES SE GENERA LA 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dirty="0">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dirty="0">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55" name="Google Shape;155;p58"/>
          <p:cNvSpPr txBox="1">
            <a:spLocks noGrp="1"/>
          </p:cNvSpPr>
          <p:nvPr>
            <p:ph type="body" idx="2"/>
          </p:nvPr>
        </p:nvSpPr>
        <p:spPr>
          <a:xfrm>
            <a:off x="3741737" y="754994"/>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CARIBE</a:t>
            </a:r>
            <a:endParaRPr dirty="0"/>
          </a:p>
        </p:txBody>
      </p:sp>
      <p:pic>
        <p:nvPicPr>
          <p:cNvPr id="157" name="Google Shape;157;p58"/>
          <p:cNvPicPr preferRelativeResize="0"/>
          <p:nvPr/>
        </p:nvPicPr>
        <p:blipFill rotWithShape="1">
          <a:blip r:embed="rId3">
            <a:alphaModFix/>
          </a:blip>
          <a:srcRect/>
          <a:stretch/>
        </p:blipFill>
        <p:spPr>
          <a:xfrm>
            <a:off x="13462166" y="5702926"/>
            <a:ext cx="499120" cy="445047"/>
          </a:xfrm>
          <a:prstGeom prst="rect">
            <a:avLst/>
          </a:prstGeom>
          <a:noFill/>
          <a:ln>
            <a:noFill/>
          </a:ln>
        </p:spPr>
      </p:pic>
      <p:pic>
        <p:nvPicPr>
          <p:cNvPr id="5" name="Google Shape;158;p58">
            <a:extLst>
              <a:ext uri="{FF2B5EF4-FFF2-40B4-BE49-F238E27FC236}">
                <a16:creationId xmlns:a16="http://schemas.microsoft.com/office/drawing/2014/main" id="{BCA079E4-8A9B-C367-42CC-AA03BB12CF62}"/>
              </a:ext>
            </a:extLst>
          </p:cNvPr>
          <p:cNvPicPr preferRelativeResize="0"/>
          <p:nvPr/>
        </p:nvPicPr>
        <p:blipFill rotWithShape="1">
          <a:blip r:embed="rId4">
            <a:alphaModFix/>
          </a:blip>
          <a:srcRect/>
          <a:stretch/>
        </p:blipFill>
        <p:spPr>
          <a:xfrm>
            <a:off x="12852190" y="4340492"/>
            <a:ext cx="484369" cy="446694"/>
          </a:xfrm>
          <a:prstGeom prst="rect">
            <a:avLst/>
          </a:prstGeom>
          <a:noFill/>
          <a:ln>
            <a:noFill/>
          </a:ln>
        </p:spPr>
      </p:pic>
      <p:pic>
        <p:nvPicPr>
          <p:cNvPr id="156" name="Google Shape;156;p58"/>
          <p:cNvPicPr preferRelativeResize="0"/>
          <p:nvPr/>
        </p:nvPicPr>
        <p:blipFill>
          <a:blip r:embed="rId5" r:link="rId6"/>
          <a:srcRect/>
          <a:stretch>
            <a:fillRect/>
          </a:stretch>
        </p:blipFill>
        <p:spPr>
          <a:xfrm>
            <a:off x="140415" y="1215464"/>
            <a:ext cx="4333349" cy="4780900"/>
          </a:xfrm>
          <a:prstGeom prst="rect">
            <a:avLst/>
          </a:prstGeom>
          <a:noFill/>
          <a:ln>
            <a:noFill/>
          </a:ln>
        </p:spPr>
      </p:pic>
      <p:graphicFrame>
        <p:nvGraphicFramePr>
          <p:cNvPr id="3" name="Google Shape;186;p59">
            <a:extLst>
              <a:ext uri="{FF2B5EF4-FFF2-40B4-BE49-F238E27FC236}">
                <a16:creationId xmlns:a16="http://schemas.microsoft.com/office/drawing/2014/main" id="{28987B36-5D2F-392A-7E5B-76AC3FD01A48}"/>
              </a:ext>
            </a:extLst>
          </p:cNvPr>
          <p:cNvGraphicFramePr/>
          <p:nvPr>
            <p:extLst>
              <p:ext uri="{D42A27DB-BD31-4B8C-83A1-F6EECF244321}">
                <p14:modId xmlns:p14="http://schemas.microsoft.com/office/powerpoint/2010/main" val="159075072"/>
              </p:ext>
            </p:extLst>
          </p:nvPr>
        </p:nvGraphicFramePr>
        <p:xfrm>
          <a:off x="4565306" y="1275921"/>
          <a:ext cx="7392226" cy="3864767"/>
        </p:xfrm>
        <a:graphic>
          <a:graphicData uri="http://schemas.openxmlformats.org/drawingml/2006/table">
            <a:tbl>
              <a:tblPr>
                <a:noFill/>
                <a:tableStyleId>{7637F94A-DA9B-481A-AE38-6A32242EE391}</a:tableStyleId>
              </a:tblPr>
              <a:tblGrid>
                <a:gridCol w="1036242">
                  <a:extLst>
                    <a:ext uri="{9D8B030D-6E8A-4147-A177-3AD203B41FA5}">
                      <a16:colId xmlns:a16="http://schemas.microsoft.com/office/drawing/2014/main" val="20000"/>
                    </a:ext>
                  </a:extLst>
                </a:gridCol>
                <a:gridCol w="6355984">
                  <a:extLst>
                    <a:ext uri="{9D8B030D-6E8A-4147-A177-3AD203B41FA5}">
                      <a16:colId xmlns:a16="http://schemas.microsoft.com/office/drawing/2014/main" val="20001"/>
                    </a:ext>
                  </a:extLst>
                </a:gridCol>
              </a:tblGrid>
              <a:tr h="430442">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88291">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ATLÁNTICO : Galapa.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BOLÍVAR : </a:t>
                      </a:r>
                      <a:r>
                        <a:rPr lang="es-ES" sz="1000" b="0" i="0" u="none" strike="noStrike" cap="none" dirty="0" err="1">
                          <a:solidFill>
                            <a:srgbClr val="000000"/>
                          </a:solidFill>
                          <a:latin typeface="Arial"/>
                          <a:ea typeface="Arial"/>
                          <a:cs typeface="Arial"/>
                          <a:sym typeface="Arial"/>
                        </a:rPr>
                        <a:t>Cicuco</a:t>
                      </a:r>
                      <a:r>
                        <a:rPr lang="es-ES" sz="1000" b="0" i="0" u="none" strike="noStrike" cap="none" dirty="0">
                          <a:solidFill>
                            <a:srgbClr val="000000"/>
                          </a:solidFill>
                          <a:latin typeface="Arial"/>
                          <a:ea typeface="Arial"/>
                          <a:cs typeface="Arial"/>
                          <a:sym typeface="Arial"/>
                        </a:rPr>
                        <a:t>, Morales, Pinillos, San Fernando, San Jacinto Del Cauca, Santa Cruz De Mompox, Simití, Talaigua Nuevo, Turbaco.</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CESAR : Aguachica, Agustín Codazzi, Astrea, Bosconia, Chimichagua, Chiriguaná, Curumaní, El Paso, Gamarra, La Gloria, La Jagua De Ibirico, Pailitas, Pelaya, Río De Oro, San Alberto, San Diego, San Martín, Valledupar.</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CÓRDOBA : Ayapel, Buenavista, Cereté, La Apartada, San José De </a:t>
                      </a:r>
                      <a:r>
                        <a:rPr lang="es-ES" sz="1000" b="0" i="0" u="none" strike="noStrike" cap="none" dirty="0" err="1">
                          <a:solidFill>
                            <a:srgbClr val="000000"/>
                          </a:solidFill>
                          <a:latin typeface="Arial"/>
                          <a:ea typeface="Arial"/>
                          <a:cs typeface="Arial"/>
                          <a:sym typeface="Arial"/>
                        </a:rPr>
                        <a:t>Uré</a:t>
                      </a:r>
                      <a:r>
                        <a:rPr lang="es-ES" sz="1000" b="0" i="0" u="none" strike="noStrike" cap="none" dirty="0">
                          <a:solidFill>
                            <a:srgbClr val="000000"/>
                          </a:solidFill>
                          <a:latin typeface="Arial"/>
                          <a:ea typeface="Arial"/>
                          <a:cs typeface="Arial"/>
                          <a:sym typeface="Arial"/>
                        </a:rPr>
                        <a:t>, Valencia.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LA GUAJIRA : Maicao.</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MAGDALENA : Ariguaní, Nueva Granada, </a:t>
                      </a:r>
                      <a:r>
                        <a:rPr lang="es-ES" sz="1000" b="0" i="0" u="none" strike="noStrike" cap="none" dirty="0" err="1">
                          <a:solidFill>
                            <a:srgbClr val="000000"/>
                          </a:solidFill>
                          <a:latin typeface="Arial"/>
                          <a:ea typeface="Arial"/>
                          <a:cs typeface="Arial"/>
                          <a:sym typeface="Arial"/>
                        </a:rPr>
                        <a:t>Pijiño</a:t>
                      </a:r>
                      <a:r>
                        <a:rPr lang="es-ES" sz="1000" b="0" i="0" u="none" strike="noStrike" cap="none" dirty="0">
                          <a:solidFill>
                            <a:srgbClr val="000000"/>
                          </a:solidFill>
                          <a:latin typeface="Arial"/>
                          <a:ea typeface="Arial"/>
                          <a:cs typeface="Arial"/>
                          <a:sym typeface="Arial"/>
                        </a:rPr>
                        <a:t> Del Carmen, San Sebastián De Buenavista, San Zenón, Santa Ana.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SUCRE : Buenavista, El Roble, Galeras, Guaranda, La Unión, Majagual, San Juan De Betulia, San Luis De Sincé, San Pedro, Sucre.</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122499165"/>
                  </a:ext>
                </a:extLst>
              </a:tr>
              <a:tr h="133122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ATLÁNTICO : Malambo, Sabanagrande.</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BOLÍVAR : Achí, Arenal, Cantagallo, Hatillo De Loba, Margarita, Montecristo, Río Viejo, San Pablo.</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CESAR : González.</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LA GUAJIRA : Albania.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MAGDALENA : Guamal.</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95435472"/>
                  </a:ext>
                </a:extLst>
              </a:tr>
            </a:tbl>
          </a:graphicData>
        </a:graphic>
      </p:graphicFrame>
      <p:pic>
        <p:nvPicPr>
          <p:cNvPr id="4" name="Google Shape;157;p58"/>
          <p:cNvPicPr preferRelativeResize="0"/>
          <p:nvPr/>
        </p:nvPicPr>
        <p:blipFill rotWithShape="1">
          <a:blip r:embed="rId3">
            <a:alphaModFix/>
          </a:blip>
          <a:srcRect/>
          <a:stretch/>
        </p:blipFill>
        <p:spPr>
          <a:xfrm>
            <a:off x="4775613" y="2458409"/>
            <a:ext cx="499120" cy="445047"/>
          </a:xfrm>
          <a:prstGeom prst="rect">
            <a:avLst/>
          </a:prstGeom>
          <a:noFill/>
          <a:ln>
            <a:noFill/>
          </a:ln>
        </p:spPr>
      </p:pic>
      <p:pic>
        <p:nvPicPr>
          <p:cNvPr id="6" name="Google Shape;158;p58">
            <a:extLst>
              <a:ext uri="{FF2B5EF4-FFF2-40B4-BE49-F238E27FC236}">
                <a16:creationId xmlns:a16="http://schemas.microsoft.com/office/drawing/2014/main" id="{BCA079E4-8A9B-C367-42CC-AA03BB12CF62}"/>
              </a:ext>
            </a:extLst>
          </p:cNvPr>
          <p:cNvPicPr preferRelativeResize="0"/>
          <p:nvPr/>
        </p:nvPicPr>
        <p:blipFill rotWithShape="1">
          <a:blip r:embed="rId4">
            <a:alphaModFix/>
          </a:blip>
          <a:srcRect/>
          <a:stretch/>
        </p:blipFill>
        <p:spPr>
          <a:xfrm>
            <a:off x="4775613" y="4340492"/>
            <a:ext cx="484369" cy="446694"/>
          </a:xfrm>
          <a:prstGeom prst="rect">
            <a:avLst/>
          </a:prstGeom>
          <a:noFill/>
          <a:ln>
            <a:noFill/>
          </a:ln>
        </p:spPr>
      </p:pic>
    </p:spTree>
    <p:extLst>
      <p:ext uri="{BB962C8B-B14F-4D97-AF65-F5344CB8AC3E}">
        <p14:creationId xmlns:p14="http://schemas.microsoft.com/office/powerpoint/2010/main" val="12477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graphicFrame>
        <p:nvGraphicFramePr>
          <p:cNvPr id="3" name="Google Shape;186;p59">
            <a:extLst>
              <a:ext uri="{FF2B5EF4-FFF2-40B4-BE49-F238E27FC236}">
                <a16:creationId xmlns:a16="http://schemas.microsoft.com/office/drawing/2014/main" id="{BF8575A7-63B0-C4EE-F53C-12191066E885}"/>
              </a:ext>
            </a:extLst>
          </p:cNvPr>
          <p:cNvGraphicFramePr/>
          <p:nvPr>
            <p:extLst>
              <p:ext uri="{D42A27DB-BD31-4B8C-83A1-F6EECF244321}">
                <p14:modId xmlns:p14="http://schemas.microsoft.com/office/powerpoint/2010/main" val="3627241119"/>
              </p:ext>
            </p:extLst>
          </p:nvPr>
        </p:nvGraphicFramePr>
        <p:xfrm>
          <a:off x="4173323" y="1427011"/>
          <a:ext cx="7392226" cy="3295542"/>
        </p:xfrm>
        <a:graphic>
          <a:graphicData uri="http://schemas.openxmlformats.org/drawingml/2006/table">
            <a:tbl>
              <a:tblPr>
                <a:noFill/>
                <a:tableStyleId>{7637F94A-DA9B-481A-AE38-6A32242EE391}</a:tableStyleId>
              </a:tblPr>
              <a:tblGrid>
                <a:gridCol w="1036242">
                  <a:extLst>
                    <a:ext uri="{9D8B030D-6E8A-4147-A177-3AD203B41FA5}">
                      <a16:colId xmlns:a16="http://schemas.microsoft.com/office/drawing/2014/main" val="20000"/>
                    </a:ext>
                  </a:extLst>
                </a:gridCol>
                <a:gridCol w="6355984">
                  <a:extLst>
                    <a:ext uri="{9D8B030D-6E8A-4147-A177-3AD203B41FA5}">
                      <a16:colId xmlns:a16="http://schemas.microsoft.com/office/drawing/2014/main" val="20001"/>
                    </a:ext>
                  </a:extLst>
                </a:gridCol>
              </a:tblGrid>
              <a:tr h="430442">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771063">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ANTIOQUIA : Caucasia.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BOGOTÁ, D.C. : Bogotá, D.C..</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BOYACÁ : Almeida, Aquitania, Berbeo, Boyacá, Campohermoso, </a:t>
                      </a:r>
                      <a:r>
                        <a:rPr lang="es-ES" sz="1000" b="0" i="0" u="none" strike="noStrike" cap="none" dirty="0" err="1">
                          <a:solidFill>
                            <a:srgbClr val="000000"/>
                          </a:solidFill>
                          <a:latin typeface="Arial"/>
                          <a:ea typeface="Arial"/>
                          <a:cs typeface="Arial"/>
                          <a:sym typeface="Arial"/>
                        </a:rPr>
                        <a:t>Chinavita</a:t>
                      </a:r>
                      <a:r>
                        <a:rPr lang="es-ES" sz="1000" b="0" i="0" u="none" strike="noStrike" cap="none" dirty="0">
                          <a:solidFill>
                            <a:srgbClr val="000000"/>
                          </a:solidFill>
                          <a:latin typeface="Arial"/>
                          <a:ea typeface="Arial"/>
                          <a:cs typeface="Arial"/>
                          <a:sym typeface="Arial"/>
                        </a:rPr>
                        <a:t>, Chiscas, </a:t>
                      </a:r>
                      <a:r>
                        <a:rPr lang="es-ES" sz="1000" b="0" i="0" u="none" strike="noStrike" cap="none" dirty="0" err="1">
                          <a:solidFill>
                            <a:srgbClr val="000000"/>
                          </a:solidFill>
                          <a:latin typeface="Arial"/>
                          <a:ea typeface="Arial"/>
                          <a:cs typeface="Arial"/>
                          <a:sym typeface="Arial"/>
                        </a:rPr>
                        <a:t>Chivatá</a:t>
                      </a:r>
                      <a:r>
                        <a:rPr lang="es-ES" sz="1000" b="0" i="0" u="none" strike="noStrike" cap="none" dirty="0">
                          <a:solidFill>
                            <a:srgbClr val="000000"/>
                          </a:solidFill>
                          <a:latin typeface="Arial"/>
                          <a:ea typeface="Arial"/>
                          <a:cs typeface="Arial"/>
                          <a:sym typeface="Arial"/>
                        </a:rPr>
                        <a:t>, Chivor, Ciénega, Cubará, Cucaita, Cómbita, Firavitoba, Garagoa, Guateque, </a:t>
                      </a:r>
                      <a:r>
                        <a:rPr lang="es-ES" sz="1000" b="0" i="0" u="none" strike="noStrike" cap="none" dirty="0" err="1">
                          <a:solidFill>
                            <a:srgbClr val="000000"/>
                          </a:solidFill>
                          <a:latin typeface="Arial"/>
                          <a:ea typeface="Arial"/>
                          <a:cs typeface="Arial"/>
                          <a:sym typeface="Arial"/>
                        </a:rPr>
                        <a:t>Guayatá</a:t>
                      </a:r>
                      <a:r>
                        <a:rPr lang="es-ES" sz="1000" b="0" i="0" u="none" strike="noStrike" cap="none" dirty="0">
                          <a:solidFill>
                            <a:srgbClr val="000000"/>
                          </a:solidFill>
                          <a:latin typeface="Arial"/>
                          <a:ea typeface="Arial"/>
                          <a:cs typeface="Arial"/>
                          <a:sym typeface="Arial"/>
                        </a:rPr>
                        <a:t>, Gámeza, Güicán De La Sierra, La Capilla, </a:t>
                      </a:r>
                      <a:r>
                        <a:rPr lang="es-ES" sz="1000" b="0" i="0" u="none" strike="noStrike" cap="none" dirty="0" err="1">
                          <a:solidFill>
                            <a:srgbClr val="000000"/>
                          </a:solidFill>
                          <a:latin typeface="Arial"/>
                          <a:ea typeface="Arial"/>
                          <a:cs typeface="Arial"/>
                          <a:sym typeface="Arial"/>
                        </a:rPr>
                        <a:t>Labranzagrande</a:t>
                      </a:r>
                      <a:r>
                        <a:rPr lang="es-ES" sz="1000" b="0" i="0" u="none" strike="noStrike" cap="none" dirty="0">
                          <a:solidFill>
                            <a:srgbClr val="000000"/>
                          </a:solidFill>
                          <a:latin typeface="Arial"/>
                          <a:ea typeface="Arial"/>
                          <a:cs typeface="Arial"/>
                          <a:sym typeface="Arial"/>
                        </a:rPr>
                        <a:t>, </a:t>
                      </a:r>
                      <a:r>
                        <a:rPr lang="es-ES" sz="1000" b="0" i="0" u="none" strike="noStrike" cap="none" dirty="0" err="1">
                          <a:solidFill>
                            <a:srgbClr val="000000"/>
                          </a:solidFill>
                          <a:latin typeface="Arial"/>
                          <a:ea typeface="Arial"/>
                          <a:cs typeface="Arial"/>
                          <a:sym typeface="Arial"/>
                        </a:rPr>
                        <a:t>Macanal</a:t>
                      </a:r>
                      <a:r>
                        <a:rPr lang="es-ES" sz="1000" b="0" i="0" u="none" strike="noStrike" cap="none" dirty="0">
                          <a:solidFill>
                            <a:srgbClr val="000000"/>
                          </a:solidFill>
                          <a:latin typeface="Arial"/>
                          <a:ea typeface="Arial"/>
                          <a:cs typeface="Arial"/>
                          <a:sym typeface="Arial"/>
                        </a:rPr>
                        <a:t>, Miraflores, Mongua, Motavita, Nuevo Colón, </a:t>
                      </a:r>
                      <a:r>
                        <a:rPr lang="es-ES" sz="1000" b="0" i="0" u="none" strike="noStrike" cap="none" dirty="0" err="1">
                          <a:solidFill>
                            <a:srgbClr val="000000"/>
                          </a:solidFill>
                          <a:latin typeface="Arial"/>
                          <a:ea typeface="Arial"/>
                          <a:cs typeface="Arial"/>
                          <a:sym typeface="Arial"/>
                        </a:rPr>
                        <a:t>Oicatá</a:t>
                      </a:r>
                      <a:r>
                        <a:rPr lang="es-ES" sz="1000" b="0" i="0" u="none" strike="noStrike" cap="none" dirty="0">
                          <a:solidFill>
                            <a:srgbClr val="000000"/>
                          </a:solidFill>
                          <a:latin typeface="Arial"/>
                          <a:ea typeface="Arial"/>
                          <a:cs typeface="Arial"/>
                          <a:sym typeface="Arial"/>
                        </a:rPr>
                        <a:t>, </a:t>
                      </a:r>
                      <a:r>
                        <a:rPr lang="es-ES" sz="1000" b="0" i="0" u="none" strike="noStrike" cap="none" dirty="0" err="1">
                          <a:solidFill>
                            <a:srgbClr val="000000"/>
                          </a:solidFill>
                          <a:latin typeface="Arial"/>
                          <a:ea typeface="Arial"/>
                          <a:cs typeface="Arial"/>
                          <a:sym typeface="Arial"/>
                        </a:rPr>
                        <a:t>Pachavita</a:t>
                      </a:r>
                      <a:r>
                        <a:rPr lang="es-ES" sz="1000" b="0" i="0" u="none" strike="noStrike" cap="none" dirty="0">
                          <a:solidFill>
                            <a:srgbClr val="000000"/>
                          </a:solidFill>
                          <a:latin typeface="Arial"/>
                          <a:ea typeface="Arial"/>
                          <a:cs typeface="Arial"/>
                          <a:sym typeface="Arial"/>
                        </a:rPr>
                        <a:t>, Paipa, Pajarito, Pesca, Pisba, Páez, Ramiriquí, Rondón, Samacá, San Eduardo, San Luis De Gaceno, Santa María, Siachoque, Somondoco, Sutatenza, Tenza, Tibaná, Toca, Tota, Tunja, Turmequé, Tuta, Ventaquemada, </a:t>
                      </a:r>
                      <a:r>
                        <a:rPr lang="es-ES" sz="1000" b="0" i="0" u="none" strike="noStrike" cap="none" dirty="0" err="1">
                          <a:solidFill>
                            <a:srgbClr val="000000"/>
                          </a:solidFill>
                          <a:latin typeface="Arial"/>
                          <a:ea typeface="Arial"/>
                          <a:cs typeface="Arial"/>
                          <a:sym typeface="Arial"/>
                        </a:rPr>
                        <a:t>Zetaquira</a:t>
                      </a:r>
                      <a:r>
                        <a:rPr lang="es-ES" sz="1000" b="0" i="0" u="none" strike="noStrike" cap="none" dirty="0">
                          <a:solidFill>
                            <a:srgbClr val="000000"/>
                          </a:solidFill>
                          <a:latin typeface="Arial"/>
                          <a:ea typeface="Arial"/>
                          <a:cs typeface="Arial"/>
                          <a:sym typeface="Arial"/>
                        </a:rPr>
                        <a:t>, Úmbita.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CUNDINAMARCA : Chipaque, Choachí, Chocontá, Cogua, Cucunubá, Cáqueza, Fosca, Fómeque, Gachalá, Gachancipá, Gachetá, Guachetá, Guasca, Guatavita, Guayabetal, Gutiérrez, Jerusalén, Junín, La Calera, Lenguazaque, Machetá, Manta, Medina, Nemocón, </a:t>
                      </a:r>
                      <a:r>
                        <a:rPr lang="es-ES" sz="1000" b="0" i="0" u="none" strike="noStrike" cap="none" dirty="0" err="1">
                          <a:solidFill>
                            <a:srgbClr val="000000"/>
                          </a:solidFill>
                          <a:latin typeface="Arial"/>
                          <a:ea typeface="Arial"/>
                          <a:cs typeface="Arial"/>
                          <a:sym typeface="Arial"/>
                        </a:rPr>
                        <a:t>Quetame</a:t>
                      </a:r>
                      <a:r>
                        <a:rPr lang="es-ES" sz="1000" b="0" i="0" u="none" strike="noStrike" cap="none" dirty="0">
                          <a:solidFill>
                            <a:srgbClr val="000000"/>
                          </a:solidFill>
                          <a:latin typeface="Arial"/>
                          <a:ea typeface="Arial"/>
                          <a:cs typeface="Arial"/>
                          <a:sym typeface="Arial"/>
                        </a:rPr>
                        <a:t>, Sesquilé, Soacha, Suesca, Sutatausa, Tausa, </a:t>
                      </a:r>
                      <a:r>
                        <a:rPr lang="es-ES" sz="1000" b="0" i="0" u="none" strike="noStrike" cap="none" dirty="0" err="1">
                          <a:solidFill>
                            <a:srgbClr val="000000"/>
                          </a:solidFill>
                          <a:latin typeface="Arial"/>
                          <a:ea typeface="Arial"/>
                          <a:cs typeface="Arial"/>
                          <a:sym typeface="Arial"/>
                        </a:rPr>
                        <a:t>Tibirita</a:t>
                      </a:r>
                      <a:r>
                        <a:rPr lang="es-ES" sz="1000" b="0" i="0" u="none" strike="noStrike" cap="none" dirty="0">
                          <a:solidFill>
                            <a:srgbClr val="000000"/>
                          </a:solidFill>
                          <a:latin typeface="Arial"/>
                          <a:ea typeface="Arial"/>
                          <a:cs typeface="Arial"/>
                          <a:sym typeface="Arial"/>
                        </a:rPr>
                        <a:t>, Ubalá, Ubaque, Une, Villa De San Diego De Ubaté, Villapinzón.</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HUILA : Baraya, Colombia, </a:t>
                      </a:r>
                      <a:r>
                        <a:rPr lang="es-ES" sz="1000" b="0" i="0" u="none" strike="noStrike" cap="none" dirty="0" err="1">
                          <a:solidFill>
                            <a:srgbClr val="000000"/>
                          </a:solidFill>
                          <a:latin typeface="Arial"/>
                          <a:ea typeface="Arial"/>
                          <a:cs typeface="Arial"/>
                          <a:sym typeface="Arial"/>
                        </a:rPr>
                        <a:t>Villavieja</a:t>
                      </a:r>
                      <a:r>
                        <a:rPr lang="es-ES" sz="1000" b="0" i="0" u="none" strike="noStrike" cap="none" dirty="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NORTE DE SANTANDER : Bochalema, Chitagá, Herrán, </a:t>
                      </a:r>
                      <a:r>
                        <a:rPr lang="es-ES" sz="1000" b="0" i="0" u="none" strike="noStrike" cap="none" dirty="0" err="1">
                          <a:solidFill>
                            <a:srgbClr val="000000"/>
                          </a:solidFill>
                          <a:latin typeface="Arial"/>
                          <a:ea typeface="Arial"/>
                          <a:cs typeface="Arial"/>
                          <a:sym typeface="Arial"/>
                        </a:rPr>
                        <a:t>Labateca</a:t>
                      </a:r>
                      <a:r>
                        <a:rPr lang="es-ES" sz="1000" b="0" i="0" u="none" strike="noStrike" cap="none" dirty="0">
                          <a:solidFill>
                            <a:srgbClr val="000000"/>
                          </a:solidFill>
                          <a:latin typeface="Arial"/>
                          <a:ea typeface="Arial"/>
                          <a:cs typeface="Arial"/>
                          <a:sym typeface="Arial"/>
                        </a:rPr>
                        <a:t>, Pamplona, Pamplonita, San Cayetano, San José De Cúcuta, Toledo.</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SANTANDER : Cerrito, Concepción.</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TOLIMA : Alpujarra.</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122499165"/>
                  </a:ext>
                </a:extLst>
              </a:tr>
            </a:tbl>
          </a:graphicData>
        </a:graphic>
      </p:graphicFrame>
      <p:graphicFrame>
        <p:nvGraphicFramePr>
          <p:cNvPr id="154" name="Google Shape;154;p58"/>
          <p:cNvGraphicFramePr/>
          <p:nvPr/>
        </p:nvGraphicFramePr>
        <p:xfrm>
          <a:off x="12743750" y="672005"/>
          <a:ext cx="6426275" cy="2307700"/>
        </p:xfrm>
        <a:graphic>
          <a:graphicData uri="http://schemas.openxmlformats.org/drawingml/2006/table">
            <a:tbl>
              <a:tblPr>
                <a:noFill/>
                <a:tableStyleId>{7637F94A-DA9B-481A-AE38-6A32242EE391}</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SITIOS PARA LOS CUALES SE GENERA LA 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dirty="0">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55" name="Google Shape;155;p58"/>
          <p:cNvSpPr txBox="1">
            <a:spLocks noGrp="1"/>
          </p:cNvSpPr>
          <p:nvPr>
            <p:ph type="body" idx="2"/>
          </p:nvPr>
        </p:nvSpPr>
        <p:spPr>
          <a:xfrm>
            <a:off x="3741737" y="884549"/>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ANDINA</a:t>
            </a:r>
            <a:endParaRPr dirty="0"/>
          </a:p>
        </p:txBody>
      </p:sp>
      <p:pic>
        <p:nvPicPr>
          <p:cNvPr id="156" name="Google Shape;156;p58"/>
          <p:cNvPicPr preferRelativeResize="0"/>
          <p:nvPr/>
        </p:nvPicPr>
        <p:blipFill>
          <a:blip r:embed="rId3" r:link="rId4"/>
          <a:srcRect/>
          <a:stretch>
            <a:fillRect/>
          </a:stretch>
        </p:blipFill>
        <p:spPr>
          <a:xfrm>
            <a:off x="244444" y="1358020"/>
            <a:ext cx="3829615" cy="5260063"/>
          </a:xfrm>
          <a:prstGeom prst="rect">
            <a:avLst/>
          </a:prstGeom>
          <a:noFill/>
          <a:ln>
            <a:noFill/>
          </a:ln>
        </p:spPr>
      </p:pic>
      <p:pic>
        <p:nvPicPr>
          <p:cNvPr id="8" name="Google Shape;137;p24" descr="Recurso 25.png"/>
          <p:cNvPicPr preferRelativeResize="0"/>
          <p:nvPr/>
        </p:nvPicPr>
        <p:blipFill rotWithShape="1">
          <a:blip r:embed="rId5">
            <a:alphaModFix/>
          </a:blip>
          <a:srcRect/>
          <a:stretch/>
        </p:blipFill>
        <p:spPr>
          <a:xfrm>
            <a:off x="4433947" y="3205653"/>
            <a:ext cx="458425" cy="446694"/>
          </a:xfrm>
          <a:prstGeom prst="rect">
            <a:avLst/>
          </a:prstGeom>
          <a:noFill/>
          <a:ln>
            <a:noFill/>
          </a:ln>
        </p:spPr>
      </p:pic>
      <p:pic>
        <p:nvPicPr>
          <p:cNvPr id="4" name="Google Shape;157;p58">
            <a:extLst>
              <a:ext uri="{FF2B5EF4-FFF2-40B4-BE49-F238E27FC236}">
                <a16:creationId xmlns:a16="http://schemas.microsoft.com/office/drawing/2014/main" id="{1EF32501-A8E9-7E27-FDA1-0D97BAFF1466}"/>
              </a:ext>
            </a:extLst>
          </p:cNvPr>
          <p:cNvPicPr preferRelativeResize="0"/>
          <p:nvPr/>
        </p:nvPicPr>
        <p:blipFill rotWithShape="1">
          <a:blip r:embed="rId6">
            <a:alphaModFix/>
          </a:blip>
          <a:srcRect/>
          <a:stretch/>
        </p:blipFill>
        <p:spPr>
          <a:xfrm>
            <a:off x="13600111" y="4529028"/>
            <a:ext cx="499120" cy="445047"/>
          </a:xfrm>
          <a:prstGeom prst="rect">
            <a:avLst/>
          </a:prstGeom>
          <a:noFill/>
          <a:ln>
            <a:noFill/>
          </a:ln>
        </p:spPr>
      </p:pic>
      <p:pic>
        <p:nvPicPr>
          <p:cNvPr id="6" name="Google Shape;158;p58">
            <a:extLst>
              <a:ext uri="{FF2B5EF4-FFF2-40B4-BE49-F238E27FC236}">
                <a16:creationId xmlns:a16="http://schemas.microsoft.com/office/drawing/2014/main" id="{FF2A42F9-528B-3EEA-DB82-0937D1FFCC4A}"/>
              </a:ext>
            </a:extLst>
          </p:cNvPr>
          <p:cNvPicPr preferRelativeResize="0"/>
          <p:nvPr/>
        </p:nvPicPr>
        <p:blipFill rotWithShape="1">
          <a:blip r:embed="rId7">
            <a:alphaModFix/>
          </a:blip>
          <a:srcRect/>
          <a:stretch/>
        </p:blipFill>
        <p:spPr>
          <a:xfrm>
            <a:off x="13006553" y="5383074"/>
            <a:ext cx="484369" cy="446694"/>
          </a:xfrm>
          <a:prstGeom prst="rect">
            <a:avLst/>
          </a:prstGeom>
          <a:noFill/>
          <a:ln>
            <a:noFill/>
          </a:ln>
        </p:spPr>
      </p:pic>
    </p:spTree>
    <p:extLst>
      <p:ext uri="{BB962C8B-B14F-4D97-AF65-F5344CB8AC3E}">
        <p14:creationId xmlns:p14="http://schemas.microsoft.com/office/powerpoint/2010/main" val="40360392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graphicFrame>
        <p:nvGraphicFramePr>
          <p:cNvPr id="3" name="Google Shape;186;p59">
            <a:extLst>
              <a:ext uri="{FF2B5EF4-FFF2-40B4-BE49-F238E27FC236}">
                <a16:creationId xmlns:a16="http://schemas.microsoft.com/office/drawing/2014/main" id="{BF8575A7-63B0-C4EE-F53C-12191066E885}"/>
              </a:ext>
            </a:extLst>
          </p:cNvPr>
          <p:cNvGraphicFramePr/>
          <p:nvPr>
            <p:extLst>
              <p:ext uri="{D42A27DB-BD31-4B8C-83A1-F6EECF244321}">
                <p14:modId xmlns:p14="http://schemas.microsoft.com/office/powerpoint/2010/main" val="951349978"/>
              </p:ext>
            </p:extLst>
          </p:nvPr>
        </p:nvGraphicFramePr>
        <p:xfrm>
          <a:off x="4376563" y="1422018"/>
          <a:ext cx="7392226" cy="4789042"/>
        </p:xfrm>
        <a:graphic>
          <a:graphicData uri="http://schemas.openxmlformats.org/drawingml/2006/table">
            <a:tbl>
              <a:tblPr>
                <a:noFill/>
                <a:tableStyleId>{7637F94A-DA9B-481A-AE38-6A32242EE391}</a:tableStyleId>
              </a:tblPr>
              <a:tblGrid>
                <a:gridCol w="1036242">
                  <a:extLst>
                    <a:ext uri="{9D8B030D-6E8A-4147-A177-3AD203B41FA5}">
                      <a16:colId xmlns:a16="http://schemas.microsoft.com/office/drawing/2014/main" val="20000"/>
                    </a:ext>
                  </a:extLst>
                </a:gridCol>
                <a:gridCol w="6355984">
                  <a:extLst>
                    <a:ext uri="{9D8B030D-6E8A-4147-A177-3AD203B41FA5}">
                      <a16:colId xmlns:a16="http://schemas.microsoft.com/office/drawing/2014/main" val="20001"/>
                    </a:ext>
                  </a:extLst>
                </a:gridCol>
              </a:tblGrid>
              <a:tr h="430442">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20395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ANTIOQUIA : Cisneros, Cáceres, El Bagre, Girardota, Nechí, Remedios, San Pedro De Urabá, Segovia, Turbo, Yalí, Yolombó, Chigorodó.</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BOYACÁ : Arcabuco, Belén, </a:t>
                      </a:r>
                      <a:r>
                        <a:rPr lang="es-ES" sz="1000" b="0" i="0" u="none" strike="noStrike" cap="none" dirty="0" err="1">
                          <a:solidFill>
                            <a:srgbClr val="000000"/>
                          </a:solidFill>
                          <a:latin typeface="Arial"/>
                          <a:ea typeface="Arial"/>
                          <a:cs typeface="Arial"/>
                          <a:sym typeface="Arial"/>
                        </a:rPr>
                        <a:t>Betéitiva</a:t>
                      </a:r>
                      <a:r>
                        <a:rPr lang="es-ES" sz="1000" b="0" i="0" u="none" strike="noStrike" cap="none" dirty="0">
                          <a:solidFill>
                            <a:srgbClr val="000000"/>
                          </a:solidFill>
                          <a:latin typeface="Arial"/>
                          <a:ea typeface="Arial"/>
                          <a:cs typeface="Arial"/>
                          <a:sym typeface="Arial"/>
                        </a:rPr>
                        <a:t>, Chita, Chíquiza, Duitama, Floresta, Iza, Jenesano, Jericó, Paya, Paz De Río, Ráquira, Santa Rosa De Viterbo, </a:t>
                      </a:r>
                      <a:r>
                        <a:rPr lang="es-ES" sz="1000" b="0" i="0" u="none" strike="noStrike" cap="none" dirty="0" err="1">
                          <a:solidFill>
                            <a:srgbClr val="000000"/>
                          </a:solidFill>
                          <a:latin typeface="Arial"/>
                          <a:ea typeface="Arial"/>
                          <a:cs typeface="Arial"/>
                          <a:sym typeface="Arial"/>
                        </a:rPr>
                        <a:t>Sativanorte</a:t>
                      </a:r>
                      <a:r>
                        <a:rPr lang="es-ES" sz="1000" b="0" i="0" u="none" strike="noStrike" cap="none" dirty="0">
                          <a:solidFill>
                            <a:srgbClr val="000000"/>
                          </a:solidFill>
                          <a:latin typeface="Arial"/>
                          <a:ea typeface="Arial"/>
                          <a:cs typeface="Arial"/>
                          <a:sym typeface="Arial"/>
                        </a:rPr>
                        <a:t>, </a:t>
                      </a:r>
                      <a:r>
                        <a:rPr lang="es-ES" sz="1000" b="0" i="0" u="none" strike="noStrike" cap="none" dirty="0" err="1">
                          <a:solidFill>
                            <a:srgbClr val="000000"/>
                          </a:solidFill>
                          <a:latin typeface="Arial"/>
                          <a:ea typeface="Arial"/>
                          <a:cs typeface="Arial"/>
                          <a:sym typeface="Arial"/>
                        </a:rPr>
                        <a:t>Sativasur</a:t>
                      </a:r>
                      <a:r>
                        <a:rPr lang="es-ES" sz="1000" b="0" i="0" u="none" strike="noStrike" cap="none" dirty="0">
                          <a:solidFill>
                            <a:srgbClr val="000000"/>
                          </a:solidFill>
                          <a:latin typeface="Arial"/>
                          <a:ea typeface="Arial"/>
                          <a:cs typeface="Arial"/>
                          <a:sym typeface="Arial"/>
                        </a:rPr>
                        <a:t>, Socha, Socotá, Sogamoso, Sora, Soracá, </a:t>
                      </a:r>
                      <a:r>
                        <a:rPr lang="es-ES" sz="1000" b="0" i="0" u="none" strike="noStrike" cap="none" dirty="0" err="1">
                          <a:solidFill>
                            <a:srgbClr val="000000"/>
                          </a:solidFill>
                          <a:latin typeface="Arial"/>
                          <a:ea typeface="Arial"/>
                          <a:cs typeface="Arial"/>
                          <a:sym typeface="Arial"/>
                        </a:rPr>
                        <a:t>Sutamarchán</a:t>
                      </a:r>
                      <a:r>
                        <a:rPr lang="es-ES" sz="1000" b="0" i="0" u="none" strike="noStrike" cap="none" dirty="0">
                          <a:solidFill>
                            <a:srgbClr val="000000"/>
                          </a:solidFill>
                          <a:latin typeface="Arial"/>
                          <a:ea typeface="Arial"/>
                          <a:cs typeface="Arial"/>
                          <a:sym typeface="Arial"/>
                        </a:rPr>
                        <a:t>, Sáchica, Tasco, Tibasosa, </a:t>
                      </a:r>
                      <a:r>
                        <a:rPr lang="es-ES" sz="1000" b="0" i="0" u="none" strike="noStrike" cap="none" dirty="0" err="1">
                          <a:solidFill>
                            <a:srgbClr val="000000"/>
                          </a:solidFill>
                          <a:latin typeface="Arial"/>
                          <a:ea typeface="Arial"/>
                          <a:cs typeface="Arial"/>
                          <a:sym typeface="Arial"/>
                        </a:rPr>
                        <a:t>Viracachá</a:t>
                      </a:r>
                      <a:r>
                        <a:rPr lang="es-ES" sz="1000" b="0" i="0" u="none" strike="noStrike" cap="none" dirty="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CUNDINAMARCA : Carmen De </a:t>
                      </a:r>
                      <a:r>
                        <a:rPr lang="es-ES" sz="1000" b="0" i="0" u="none" strike="noStrike" cap="none" dirty="0" err="1">
                          <a:solidFill>
                            <a:srgbClr val="000000"/>
                          </a:solidFill>
                          <a:latin typeface="Arial"/>
                          <a:ea typeface="Arial"/>
                          <a:cs typeface="Arial"/>
                          <a:sym typeface="Arial"/>
                        </a:rPr>
                        <a:t>Carupa</a:t>
                      </a:r>
                      <a:r>
                        <a:rPr lang="es-ES" sz="1000" b="0" i="0" u="none" strike="noStrike" cap="none" dirty="0">
                          <a:solidFill>
                            <a:srgbClr val="000000"/>
                          </a:solidFill>
                          <a:latin typeface="Arial"/>
                          <a:ea typeface="Arial"/>
                          <a:cs typeface="Arial"/>
                          <a:sym typeface="Arial"/>
                        </a:rPr>
                        <a:t>, Chía, Fúquene, Gama, Paratebueno, Pasca, Sibaté, Sopó, Tocancipá, Zipaquirá.</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HUILA : Algeciras, Elías, La Plata, </a:t>
                      </a:r>
                      <a:r>
                        <a:rPr lang="es-ES" sz="1000" b="0" i="0" u="none" strike="noStrike" cap="none" dirty="0" err="1">
                          <a:solidFill>
                            <a:srgbClr val="000000"/>
                          </a:solidFill>
                          <a:latin typeface="Arial"/>
                          <a:ea typeface="Arial"/>
                          <a:cs typeface="Arial"/>
                          <a:sym typeface="Arial"/>
                        </a:rPr>
                        <a:t>Oporapa</a:t>
                      </a:r>
                      <a:r>
                        <a:rPr lang="es-ES" sz="1000" b="0" i="0" u="none" strike="noStrike" cap="none" dirty="0">
                          <a:solidFill>
                            <a:srgbClr val="000000"/>
                          </a:solidFill>
                          <a:latin typeface="Arial"/>
                          <a:ea typeface="Arial"/>
                          <a:cs typeface="Arial"/>
                          <a:sym typeface="Arial"/>
                        </a:rPr>
                        <a:t>, Saladoblanco, Tarqui, Tello, Tesalia, Íquira.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NORTE DE SANTANDER : </a:t>
                      </a:r>
                      <a:r>
                        <a:rPr lang="es-ES" sz="1000" b="0" i="0" u="none" strike="noStrike" cap="none" dirty="0" err="1">
                          <a:solidFill>
                            <a:srgbClr val="000000"/>
                          </a:solidFill>
                          <a:latin typeface="Arial"/>
                          <a:ea typeface="Arial"/>
                          <a:cs typeface="Arial"/>
                          <a:sym typeface="Arial"/>
                        </a:rPr>
                        <a:t>Ragonvalia</a:t>
                      </a:r>
                      <a:r>
                        <a:rPr lang="es-ES" sz="1000" b="0" i="0" u="none" strike="noStrike" cap="none" dirty="0">
                          <a:solidFill>
                            <a:srgbClr val="000000"/>
                          </a:solidFill>
                          <a:latin typeface="Arial"/>
                          <a:ea typeface="Arial"/>
                          <a:cs typeface="Arial"/>
                          <a:sym typeface="Arial"/>
                        </a:rPr>
                        <a:t>, Chinácota, Convención, </a:t>
                      </a:r>
                      <a:r>
                        <a:rPr lang="es-ES" sz="1000" b="0" i="0" u="none" strike="noStrike" cap="none" dirty="0" err="1">
                          <a:solidFill>
                            <a:srgbClr val="000000"/>
                          </a:solidFill>
                          <a:latin typeface="Arial"/>
                          <a:ea typeface="Arial"/>
                          <a:cs typeface="Arial"/>
                          <a:sym typeface="Arial"/>
                        </a:rPr>
                        <a:t>Cucutilla</a:t>
                      </a:r>
                      <a:r>
                        <a:rPr lang="es-ES" sz="1000" b="0" i="0" u="none" strike="noStrike" cap="none" dirty="0">
                          <a:solidFill>
                            <a:srgbClr val="000000"/>
                          </a:solidFill>
                          <a:latin typeface="Arial"/>
                          <a:ea typeface="Arial"/>
                          <a:cs typeface="Arial"/>
                          <a:sym typeface="Arial"/>
                        </a:rPr>
                        <a:t>, </a:t>
                      </a:r>
                      <a:r>
                        <a:rPr lang="es-ES" sz="1000" b="0" i="0" u="none" strike="noStrike" cap="none" dirty="0" err="1">
                          <a:solidFill>
                            <a:srgbClr val="000000"/>
                          </a:solidFill>
                          <a:latin typeface="Arial"/>
                          <a:ea typeface="Arial"/>
                          <a:cs typeface="Arial"/>
                          <a:sym typeface="Arial"/>
                        </a:rPr>
                        <a:t>Cácota</a:t>
                      </a:r>
                      <a:r>
                        <a:rPr lang="es-ES" sz="1000" b="0" i="0" u="none" strike="noStrike" cap="none" dirty="0">
                          <a:solidFill>
                            <a:srgbClr val="000000"/>
                          </a:solidFill>
                          <a:latin typeface="Arial"/>
                          <a:ea typeface="Arial"/>
                          <a:cs typeface="Arial"/>
                          <a:sym typeface="Arial"/>
                        </a:rPr>
                        <a:t>, El Carmen, El Tarra, La Playa, Los Patios, Ocaña, Silos, Teorama, Villa Del Rosario, Ábrego.</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SANTANDER : Capitanejo, Los Santos, Puerto Wilches.</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TOLIMA : Dolores, Natagaima, Prado.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614840566"/>
                  </a:ext>
                </a:extLst>
              </a:tr>
              <a:tr h="120395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ANTIOQUIA : Amalfi, Apartadó, Bello, Gómez Plata, Ituango, Maceo, Necoclí, Puerto Berrío, San Roque, Tarazá, Zaragoza.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BOYACÁ : </a:t>
                      </a:r>
                      <a:r>
                        <a:rPr lang="es-ES" sz="1000" b="0" i="0" u="none" strike="noStrike" cap="none" dirty="0" err="1">
                          <a:solidFill>
                            <a:srgbClr val="000000"/>
                          </a:solidFill>
                          <a:latin typeface="Arial"/>
                          <a:ea typeface="Arial"/>
                          <a:cs typeface="Arial"/>
                          <a:sym typeface="Arial"/>
                        </a:rPr>
                        <a:t>Boavita</a:t>
                      </a:r>
                      <a:r>
                        <a:rPr lang="es-ES" sz="1000" b="0" i="0" u="none" strike="noStrike" cap="none" dirty="0">
                          <a:solidFill>
                            <a:srgbClr val="000000"/>
                          </a:solidFill>
                          <a:latin typeface="Arial"/>
                          <a:ea typeface="Arial"/>
                          <a:cs typeface="Arial"/>
                          <a:sym typeface="Arial"/>
                        </a:rPr>
                        <a:t>, Buenavista, </a:t>
                      </a:r>
                      <a:r>
                        <a:rPr lang="es-ES" sz="1000" b="0" i="0" u="none" strike="noStrike" cap="none" dirty="0" err="1">
                          <a:solidFill>
                            <a:srgbClr val="000000"/>
                          </a:solidFill>
                          <a:latin typeface="Arial"/>
                          <a:ea typeface="Arial"/>
                          <a:cs typeface="Arial"/>
                          <a:sym typeface="Arial"/>
                        </a:rPr>
                        <a:t>Busbanzá</a:t>
                      </a:r>
                      <a:r>
                        <a:rPr lang="es-ES" sz="1000" b="0" i="0" u="none" strike="noStrike" cap="none" dirty="0">
                          <a:solidFill>
                            <a:srgbClr val="000000"/>
                          </a:solidFill>
                          <a:latin typeface="Arial"/>
                          <a:ea typeface="Arial"/>
                          <a:cs typeface="Arial"/>
                          <a:sym typeface="Arial"/>
                        </a:rPr>
                        <a:t>, Cerinza, </a:t>
                      </a:r>
                      <a:r>
                        <a:rPr lang="es-ES" sz="1000" b="0" i="0" u="none" strike="noStrike" cap="none" dirty="0" err="1">
                          <a:solidFill>
                            <a:srgbClr val="000000"/>
                          </a:solidFill>
                          <a:latin typeface="Arial"/>
                          <a:ea typeface="Arial"/>
                          <a:cs typeface="Arial"/>
                          <a:sym typeface="Arial"/>
                        </a:rPr>
                        <a:t>Coper</a:t>
                      </a:r>
                      <a:r>
                        <a:rPr lang="es-ES" sz="1000" b="0" i="0" u="none" strike="noStrike" cap="none" dirty="0">
                          <a:solidFill>
                            <a:srgbClr val="000000"/>
                          </a:solidFill>
                          <a:latin typeface="Arial"/>
                          <a:ea typeface="Arial"/>
                          <a:cs typeface="Arial"/>
                          <a:sym typeface="Arial"/>
                        </a:rPr>
                        <a:t>, Corrales, </a:t>
                      </a:r>
                      <a:r>
                        <a:rPr lang="es-ES" sz="1000" b="0" i="0" u="none" strike="noStrike" cap="none" dirty="0" err="1">
                          <a:solidFill>
                            <a:srgbClr val="000000"/>
                          </a:solidFill>
                          <a:latin typeface="Arial"/>
                          <a:ea typeface="Arial"/>
                          <a:cs typeface="Arial"/>
                          <a:sym typeface="Arial"/>
                        </a:rPr>
                        <a:t>Covarachía</a:t>
                      </a:r>
                      <a:r>
                        <a:rPr lang="es-ES" sz="1000" b="0" i="0" u="none" strike="noStrike" cap="none" dirty="0">
                          <a:solidFill>
                            <a:srgbClr val="000000"/>
                          </a:solidFill>
                          <a:latin typeface="Arial"/>
                          <a:ea typeface="Arial"/>
                          <a:cs typeface="Arial"/>
                          <a:sym typeface="Arial"/>
                        </a:rPr>
                        <a:t>, </a:t>
                      </a:r>
                      <a:r>
                        <a:rPr lang="es-ES" sz="1000" b="0" i="0" u="none" strike="noStrike" cap="none" dirty="0" err="1">
                          <a:solidFill>
                            <a:srgbClr val="000000"/>
                          </a:solidFill>
                          <a:latin typeface="Arial"/>
                          <a:ea typeface="Arial"/>
                          <a:cs typeface="Arial"/>
                          <a:sym typeface="Arial"/>
                        </a:rPr>
                        <a:t>Cuítiva</a:t>
                      </a:r>
                      <a:r>
                        <a:rPr lang="es-ES" sz="1000" b="0" i="0" u="none" strike="noStrike" cap="none" dirty="0">
                          <a:solidFill>
                            <a:srgbClr val="000000"/>
                          </a:solidFill>
                          <a:latin typeface="Arial"/>
                          <a:ea typeface="Arial"/>
                          <a:cs typeface="Arial"/>
                          <a:sym typeface="Arial"/>
                        </a:rPr>
                        <a:t>, El Cocuy, El Espino, Guacamayas, La Uvita, Monguí, Nobsa, San Mateo, </a:t>
                      </a:r>
                      <a:r>
                        <a:rPr lang="es-ES" sz="1000" b="0" i="0" u="none" strike="noStrike" cap="none" dirty="0" err="1">
                          <a:solidFill>
                            <a:srgbClr val="000000"/>
                          </a:solidFill>
                          <a:latin typeface="Arial"/>
                          <a:ea typeface="Arial"/>
                          <a:cs typeface="Arial"/>
                          <a:sym typeface="Arial"/>
                        </a:rPr>
                        <a:t>Soatá</a:t>
                      </a:r>
                      <a:r>
                        <a:rPr lang="es-ES" sz="1000" b="0" i="0" u="none" strike="noStrike" cap="none" dirty="0">
                          <a:solidFill>
                            <a:srgbClr val="000000"/>
                          </a:solidFill>
                          <a:latin typeface="Arial"/>
                          <a:ea typeface="Arial"/>
                          <a:cs typeface="Arial"/>
                          <a:sym typeface="Arial"/>
                        </a:rPr>
                        <a:t>, </a:t>
                      </a:r>
                      <a:r>
                        <a:rPr lang="es-ES" sz="1000" b="0" i="0" u="none" strike="noStrike" cap="none" dirty="0" err="1">
                          <a:solidFill>
                            <a:srgbClr val="000000"/>
                          </a:solidFill>
                          <a:latin typeface="Arial"/>
                          <a:ea typeface="Arial"/>
                          <a:cs typeface="Arial"/>
                          <a:sym typeface="Arial"/>
                        </a:rPr>
                        <a:t>Sotaquirá</a:t>
                      </a:r>
                      <a:r>
                        <a:rPr lang="es-ES" sz="1000" b="0" i="0" u="none" strike="noStrike" cap="none" dirty="0">
                          <a:solidFill>
                            <a:srgbClr val="000000"/>
                          </a:solidFill>
                          <a:latin typeface="Arial"/>
                          <a:ea typeface="Arial"/>
                          <a:cs typeface="Arial"/>
                          <a:sym typeface="Arial"/>
                        </a:rPr>
                        <a:t>, </a:t>
                      </a:r>
                      <a:r>
                        <a:rPr lang="es-ES" sz="1000" b="0" i="0" u="none" strike="noStrike" cap="none" dirty="0" err="1">
                          <a:solidFill>
                            <a:srgbClr val="000000"/>
                          </a:solidFill>
                          <a:latin typeface="Arial"/>
                          <a:ea typeface="Arial"/>
                          <a:cs typeface="Arial"/>
                          <a:sym typeface="Arial"/>
                        </a:rPr>
                        <a:t>Susacón</a:t>
                      </a:r>
                      <a:r>
                        <a:rPr lang="es-ES" sz="1000" b="0" i="0" u="none" strike="noStrike" cap="none" dirty="0">
                          <a:solidFill>
                            <a:srgbClr val="000000"/>
                          </a:solidFill>
                          <a:latin typeface="Arial"/>
                          <a:ea typeface="Arial"/>
                          <a:cs typeface="Arial"/>
                          <a:sym typeface="Arial"/>
                        </a:rPr>
                        <a:t>, Tipacoque.</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CUNDINAMARCA : Anapoima, Arbeláez, Cajicá, Fusagasugá, Pacho, San Cayetano, Simijaca, Subachoque, Susa, Tabio.</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HUILA : Agrado, Aipe, Altamira, Campoalegre, Gigante, Hobo, La Argentina, Neiva, Nátaga, Palermo, Pital, Pitalito, Rivera, Teruel, Yaguará.</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NORTE DE SANTANDER : Arboledas, Durania, El Zulia, La Esperanza, Mutiscua, San Calixto, Santiago, Tibú, Villa Caro.</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SANTANDER : California, Carcasí, Charta, Curití, Guaca, Macaravita, San Miguel.</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TOLIMA : Cajamarca, Chaparral, Ortega, Purificación, Rioblanco, Roncesvalles, San Antonio, San Sebastián De Mariquita, Santa Isabel.</a:t>
                      </a: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132924165"/>
                  </a:ext>
                </a:extLst>
              </a:tr>
            </a:tbl>
          </a:graphicData>
        </a:graphic>
      </p:graphicFrame>
      <p:graphicFrame>
        <p:nvGraphicFramePr>
          <p:cNvPr id="154" name="Google Shape;154;p58"/>
          <p:cNvGraphicFramePr/>
          <p:nvPr/>
        </p:nvGraphicFramePr>
        <p:xfrm>
          <a:off x="12743750" y="672005"/>
          <a:ext cx="6426275" cy="2307700"/>
        </p:xfrm>
        <a:graphic>
          <a:graphicData uri="http://schemas.openxmlformats.org/drawingml/2006/table">
            <a:tbl>
              <a:tblPr>
                <a:noFill/>
                <a:tableStyleId>{7637F94A-DA9B-481A-AE38-6A32242EE391}</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SITIOS PARA LOS CUALES SE GENERA LA 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dirty="0">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55" name="Google Shape;155;p58"/>
          <p:cNvSpPr txBox="1">
            <a:spLocks noGrp="1"/>
          </p:cNvSpPr>
          <p:nvPr>
            <p:ph type="body" idx="2"/>
          </p:nvPr>
        </p:nvSpPr>
        <p:spPr>
          <a:xfrm>
            <a:off x="3741737" y="758677"/>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ANDINA</a:t>
            </a:r>
            <a:endParaRPr dirty="0"/>
          </a:p>
        </p:txBody>
      </p:sp>
      <p:pic>
        <p:nvPicPr>
          <p:cNvPr id="156" name="Google Shape;156;p58"/>
          <p:cNvPicPr preferRelativeResize="0"/>
          <p:nvPr/>
        </p:nvPicPr>
        <p:blipFill>
          <a:blip r:embed="rId3" r:link="rId4"/>
          <a:srcRect/>
          <a:stretch>
            <a:fillRect/>
          </a:stretch>
        </p:blipFill>
        <p:spPr>
          <a:xfrm>
            <a:off x="253497" y="1324029"/>
            <a:ext cx="3865829" cy="5303108"/>
          </a:xfrm>
          <a:prstGeom prst="rect">
            <a:avLst/>
          </a:prstGeom>
          <a:noFill/>
          <a:ln>
            <a:noFill/>
          </a:ln>
        </p:spPr>
      </p:pic>
      <p:pic>
        <p:nvPicPr>
          <p:cNvPr id="157" name="Google Shape;157;p58"/>
          <p:cNvPicPr preferRelativeResize="0"/>
          <p:nvPr/>
        </p:nvPicPr>
        <p:blipFill rotWithShape="1">
          <a:blip r:embed="rId5">
            <a:alphaModFix/>
          </a:blip>
          <a:srcRect/>
          <a:stretch/>
        </p:blipFill>
        <p:spPr>
          <a:xfrm>
            <a:off x="4666252" y="2757181"/>
            <a:ext cx="477952" cy="445047"/>
          </a:xfrm>
          <a:prstGeom prst="rect">
            <a:avLst/>
          </a:prstGeom>
          <a:noFill/>
          <a:ln>
            <a:noFill/>
          </a:ln>
        </p:spPr>
      </p:pic>
      <p:pic>
        <p:nvPicPr>
          <p:cNvPr id="4" name="Google Shape;157;p58">
            <a:extLst>
              <a:ext uri="{FF2B5EF4-FFF2-40B4-BE49-F238E27FC236}">
                <a16:creationId xmlns:a16="http://schemas.microsoft.com/office/drawing/2014/main" id="{1EF32501-A8E9-7E27-FDA1-0D97BAFF1466}"/>
              </a:ext>
            </a:extLst>
          </p:cNvPr>
          <p:cNvPicPr preferRelativeResize="0"/>
          <p:nvPr/>
        </p:nvPicPr>
        <p:blipFill rotWithShape="1">
          <a:blip r:embed="rId5">
            <a:alphaModFix/>
          </a:blip>
          <a:srcRect/>
          <a:stretch/>
        </p:blipFill>
        <p:spPr>
          <a:xfrm>
            <a:off x="13600111" y="4529028"/>
            <a:ext cx="499120" cy="445047"/>
          </a:xfrm>
          <a:prstGeom prst="rect">
            <a:avLst/>
          </a:prstGeom>
          <a:noFill/>
          <a:ln>
            <a:noFill/>
          </a:ln>
        </p:spPr>
      </p:pic>
      <p:pic>
        <p:nvPicPr>
          <p:cNvPr id="6" name="Google Shape;158;p58">
            <a:extLst>
              <a:ext uri="{FF2B5EF4-FFF2-40B4-BE49-F238E27FC236}">
                <a16:creationId xmlns:a16="http://schemas.microsoft.com/office/drawing/2014/main" id="{FF2A42F9-528B-3EEA-DB82-0937D1FFCC4A}"/>
              </a:ext>
            </a:extLst>
          </p:cNvPr>
          <p:cNvPicPr preferRelativeResize="0"/>
          <p:nvPr/>
        </p:nvPicPr>
        <p:blipFill rotWithShape="1">
          <a:blip r:embed="rId6">
            <a:alphaModFix/>
          </a:blip>
          <a:srcRect/>
          <a:stretch/>
        </p:blipFill>
        <p:spPr>
          <a:xfrm>
            <a:off x="4666252" y="4887774"/>
            <a:ext cx="484369" cy="446694"/>
          </a:xfrm>
          <a:prstGeom prst="rect">
            <a:avLst/>
          </a:prstGeom>
          <a:noFill/>
          <a:ln>
            <a:noFill/>
          </a:ln>
        </p:spPr>
      </p:pic>
    </p:spTree>
    <p:extLst>
      <p:ext uri="{BB962C8B-B14F-4D97-AF65-F5344CB8AC3E}">
        <p14:creationId xmlns:p14="http://schemas.microsoft.com/office/powerpoint/2010/main" val="26159349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graphicFrame>
        <p:nvGraphicFramePr>
          <p:cNvPr id="2" name="Google Shape;186;p59">
            <a:extLst>
              <a:ext uri="{FF2B5EF4-FFF2-40B4-BE49-F238E27FC236}">
                <a16:creationId xmlns:a16="http://schemas.microsoft.com/office/drawing/2014/main" id="{C63644E5-9CB9-DC6A-0AB2-24036E948CB0}"/>
              </a:ext>
            </a:extLst>
          </p:cNvPr>
          <p:cNvGraphicFramePr/>
          <p:nvPr>
            <p:extLst>
              <p:ext uri="{D42A27DB-BD31-4B8C-83A1-F6EECF244321}">
                <p14:modId xmlns:p14="http://schemas.microsoft.com/office/powerpoint/2010/main" val="2179968072"/>
              </p:ext>
            </p:extLst>
          </p:nvPr>
        </p:nvGraphicFramePr>
        <p:xfrm>
          <a:off x="4111376" y="1996396"/>
          <a:ext cx="7570364" cy="2777638"/>
        </p:xfrm>
        <a:graphic>
          <a:graphicData uri="http://schemas.openxmlformats.org/drawingml/2006/table">
            <a:tbl>
              <a:tblPr>
                <a:noFill/>
                <a:tableStyleId>{7637F94A-DA9B-481A-AE38-6A32242EE391}</a:tableStyleId>
              </a:tblPr>
              <a:tblGrid>
                <a:gridCol w="1061214">
                  <a:extLst>
                    <a:ext uri="{9D8B030D-6E8A-4147-A177-3AD203B41FA5}">
                      <a16:colId xmlns:a16="http://schemas.microsoft.com/office/drawing/2014/main" val="20000"/>
                    </a:ext>
                  </a:extLst>
                </a:gridCol>
                <a:gridCol w="6509150">
                  <a:extLst>
                    <a:ext uri="{9D8B030D-6E8A-4147-A177-3AD203B41FA5}">
                      <a16:colId xmlns:a16="http://schemas.microsoft.com/office/drawing/2014/main" val="20001"/>
                    </a:ext>
                  </a:extLst>
                </a:gridCol>
              </a:tblGrid>
              <a:tr h="33913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583138">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NARIÑO : Contadero, Córdoba, Funes, </a:t>
                      </a:r>
                      <a:r>
                        <a:rPr lang="es-ES" sz="1000" b="0" i="0" u="none" strike="noStrike" cap="none" dirty="0" err="1">
                          <a:solidFill>
                            <a:srgbClr val="000000"/>
                          </a:solidFill>
                          <a:latin typeface="Arial"/>
                          <a:ea typeface="Arial"/>
                          <a:cs typeface="Arial"/>
                          <a:sym typeface="Arial"/>
                        </a:rPr>
                        <a:t>Gualmatán</a:t>
                      </a:r>
                      <a:r>
                        <a:rPr lang="es-ES" sz="1000" b="0" i="0" u="none" strike="noStrike" cap="none" dirty="0">
                          <a:solidFill>
                            <a:srgbClr val="000000"/>
                          </a:solidFill>
                          <a:latin typeface="Arial"/>
                          <a:ea typeface="Arial"/>
                          <a:cs typeface="Arial"/>
                          <a:sym typeface="Arial"/>
                        </a:rPr>
                        <a:t>, Iles, Ipiales, Ospina, Pasto, Potosí, Puerres, Pupiales, Tangua.</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33913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CAUCA : </a:t>
                      </a:r>
                      <a:r>
                        <a:rPr lang="es-ES" sz="1000" b="0" i="0" u="none" strike="noStrike" cap="none" dirty="0" err="1">
                          <a:solidFill>
                            <a:srgbClr val="000000"/>
                          </a:solidFill>
                          <a:latin typeface="Arial"/>
                          <a:ea typeface="Arial"/>
                          <a:cs typeface="Arial"/>
                          <a:sym typeface="Arial"/>
                        </a:rPr>
                        <a:t>Inzá</a:t>
                      </a:r>
                      <a:r>
                        <a:rPr lang="es-ES" sz="1000" b="0" i="0" u="none" strike="noStrike" cap="none" dirty="0">
                          <a:solidFill>
                            <a:srgbClr val="000000"/>
                          </a:solidFill>
                          <a:latin typeface="Arial"/>
                          <a:ea typeface="Arial"/>
                          <a:cs typeface="Arial"/>
                          <a:sym typeface="Arial"/>
                        </a:rPr>
                        <a:t>, Puracé.</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NARIÑO : </a:t>
                      </a:r>
                      <a:r>
                        <a:rPr lang="es-ES" sz="1000" b="0" i="0" u="none" strike="noStrike" cap="none" dirty="0" err="1">
                          <a:solidFill>
                            <a:srgbClr val="000000"/>
                          </a:solidFill>
                          <a:latin typeface="Arial"/>
                          <a:ea typeface="Arial"/>
                          <a:cs typeface="Arial"/>
                          <a:sym typeface="Arial"/>
                        </a:rPr>
                        <a:t>Imués</a:t>
                      </a:r>
                      <a:r>
                        <a:rPr lang="es-ES" sz="1000" b="0" i="0" u="none" strike="noStrike" cap="none" dirty="0">
                          <a:solidFill>
                            <a:srgbClr val="000000"/>
                          </a:solidFill>
                          <a:latin typeface="Arial"/>
                          <a:ea typeface="Arial"/>
                          <a:cs typeface="Arial"/>
                          <a:sym typeface="Arial"/>
                        </a:rPr>
                        <a:t>, Sapuyes.</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VALLE DEL CAUCA : Santiago De Cali, </a:t>
                      </a:r>
                      <a:r>
                        <a:rPr lang="es-ES" sz="1000" b="0" i="0" u="none" strike="noStrike" cap="none" dirty="0" err="1">
                          <a:solidFill>
                            <a:srgbClr val="000000"/>
                          </a:solidFill>
                          <a:latin typeface="Arial"/>
                          <a:ea typeface="Arial"/>
                          <a:cs typeface="Arial"/>
                          <a:sym typeface="Arial"/>
                        </a:rPr>
                        <a:t>Andalucia</a:t>
                      </a:r>
                      <a:r>
                        <a:rPr lang="es-ES" sz="1000" b="0" i="0" u="none" strike="noStrike" cap="none" dirty="0">
                          <a:solidFill>
                            <a:srgbClr val="000000"/>
                          </a:solidFill>
                          <a:latin typeface="Arial"/>
                          <a:ea typeface="Arial"/>
                          <a:cs typeface="Arial"/>
                          <a:sym typeface="Arial"/>
                        </a:rPr>
                        <a:t>.</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762856590"/>
                  </a:ext>
                </a:extLst>
              </a:tr>
              <a:tr h="342059">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CAUCA : Balboa, Bolívar, Mercaderes, Páez, Silvia, Totoró.</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CHOCÓ : Acandí, </a:t>
                      </a:r>
                      <a:r>
                        <a:rPr lang="es-CO" sz="1000" b="0" i="0" u="none" strike="noStrike" cap="none" dirty="0" err="1">
                          <a:solidFill>
                            <a:srgbClr val="000000"/>
                          </a:solidFill>
                          <a:latin typeface="Arial"/>
                          <a:ea typeface="Arial"/>
                          <a:cs typeface="Arial"/>
                          <a:sym typeface="Arial"/>
                        </a:rPr>
                        <a:t>Unguía</a:t>
                      </a:r>
                      <a:r>
                        <a:rPr lang="es-CO" sz="1000" b="0" i="0" u="none" strike="noStrike" cap="none" dirty="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NARIÑO : Buesaco, Colón, </a:t>
                      </a:r>
                      <a:r>
                        <a:rPr lang="es-CO" sz="1000" b="0" i="0" u="none" strike="noStrike" cap="none" dirty="0" err="1">
                          <a:solidFill>
                            <a:srgbClr val="000000"/>
                          </a:solidFill>
                          <a:latin typeface="Arial"/>
                          <a:ea typeface="Arial"/>
                          <a:cs typeface="Arial"/>
                          <a:sym typeface="Arial"/>
                        </a:rPr>
                        <a:t>Consacá</a:t>
                      </a:r>
                      <a:r>
                        <a:rPr lang="es-CO" sz="1000" b="0" i="0" u="none" strike="noStrike" cap="none" dirty="0">
                          <a:solidFill>
                            <a:srgbClr val="000000"/>
                          </a:solidFill>
                          <a:latin typeface="Arial"/>
                          <a:ea typeface="Arial"/>
                          <a:cs typeface="Arial"/>
                          <a:sym typeface="Arial"/>
                        </a:rPr>
                        <a:t>, Cuaspud Carlosama, El Rosario, Guachucal, La Cruz, Leiva, San Pablo, </a:t>
                      </a:r>
                      <a:r>
                        <a:rPr lang="es-CO" sz="1000" b="0" i="0" u="none" strike="noStrike" cap="none" dirty="0" err="1">
                          <a:solidFill>
                            <a:srgbClr val="000000"/>
                          </a:solidFill>
                          <a:latin typeface="Arial"/>
                          <a:ea typeface="Arial"/>
                          <a:cs typeface="Arial"/>
                          <a:sym typeface="Arial"/>
                        </a:rPr>
                        <a:t>Yacuanquer</a:t>
                      </a:r>
                      <a:r>
                        <a:rPr lang="es-CO" sz="1000" b="0" i="0" u="none" strike="noStrike" cap="none" dirty="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VALLE DEL CAUCA : Palmira, Sevilla, Tuluá, Zarzal.</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95435472"/>
                  </a:ext>
                </a:extLst>
              </a:tr>
            </a:tbl>
          </a:graphicData>
        </a:graphic>
      </p:graphicFrame>
      <p:graphicFrame>
        <p:nvGraphicFramePr>
          <p:cNvPr id="11" name="Google Shape;186;p59">
            <a:extLst>
              <a:ext uri="{FF2B5EF4-FFF2-40B4-BE49-F238E27FC236}">
                <a16:creationId xmlns:a16="http://schemas.microsoft.com/office/drawing/2014/main" id="{5CE7BAF6-E7F7-146A-89E7-0923D6A7530F}"/>
              </a:ext>
            </a:extLst>
          </p:cNvPr>
          <p:cNvGraphicFramePr/>
          <p:nvPr>
            <p:extLst>
              <p:ext uri="{D42A27DB-BD31-4B8C-83A1-F6EECF244321}">
                <p14:modId xmlns:p14="http://schemas.microsoft.com/office/powerpoint/2010/main" val="2274164373"/>
              </p:ext>
            </p:extLst>
          </p:nvPr>
        </p:nvGraphicFramePr>
        <p:xfrm>
          <a:off x="12451186" y="5082418"/>
          <a:ext cx="7570364" cy="1706800"/>
        </p:xfrm>
        <a:graphic>
          <a:graphicData uri="http://schemas.openxmlformats.org/drawingml/2006/table">
            <a:tbl>
              <a:tblPr>
                <a:noFill/>
                <a:tableStyleId>{7637F94A-DA9B-481A-AE38-6A32242EE391}</a:tableStyleId>
              </a:tblPr>
              <a:tblGrid>
                <a:gridCol w="1061214">
                  <a:extLst>
                    <a:ext uri="{9D8B030D-6E8A-4147-A177-3AD203B41FA5}">
                      <a16:colId xmlns:a16="http://schemas.microsoft.com/office/drawing/2014/main" val="20000"/>
                    </a:ext>
                  </a:extLst>
                </a:gridCol>
                <a:gridCol w="6509150">
                  <a:extLst>
                    <a:ext uri="{9D8B030D-6E8A-4147-A177-3AD203B41FA5}">
                      <a16:colId xmlns:a16="http://schemas.microsoft.com/office/drawing/2014/main" val="20001"/>
                    </a:ext>
                  </a:extLst>
                </a:gridCol>
              </a:tblGrid>
              <a:tr h="33913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33913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33913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122499165"/>
                  </a:ext>
                </a:extLst>
              </a:tr>
              <a:tr h="342059">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95435472"/>
                  </a:ext>
                </a:extLst>
              </a:tr>
            </a:tbl>
          </a:graphicData>
        </a:graphic>
      </p:graphicFrame>
      <p:graphicFrame>
        <p:nvGraphicFramePr>
          <p:cNvPr id="12" name="Google Shape;186;p59">
            <a:extLst>
              <a:ext uri="{FF2B5EF4-FFF2-40B4-BE49-F238E27FC236}">
                <a16:creationId xmlns:a16="http://schemas.microsoft.com/office/drawing/2014/main" id="{255986BB-5965-F7F1-5163-D0056D6B5522}"/>
              </a:ext>
            </a:extLst>
          </p:cNvPr>
          <p:cNvGraphicFramePr/>
          <p:nvPr>
            <p:extLst>
              <p:ext uri="{D42A27DB-BD31-4B8C-83A1-F6EECF244321}">
                <p14:modId xmlns:p14="http://schemas.microsoft.com/office/powerpoint/2010/main" val="2624600371"/>
              </p:ext>
            </p:extLst>
          </p:nvPr>
        </p:nvGraphicFramePr>
        <p:xfrm>
          <a:off x="12643920" y="416317"/>
          <a:ext cx="7184896" cy="1267275"/>
        </p:xfrm>
        <a:graphic>
          <a:graphicData uri="http://schemas.openxmlformats.org/drawingml/2006/table">
            <a:tbl>
              <a:tblPr>
                <a:noFill/>
                <a:tableStyleId>{7637F94A-DA9B-481A-AE38-6A32242EE391}</a:tableStyleId>
              </a:tblPr>
              <a:tblGrid>
                <a:gridCol w="1007179">
                  <a:extLst>
                    <a:ext uri="{9D8B030D-6E8A-4147-A177-3AD203B41FA5}">
                      <a16:colId xmlns:a16="http://schemas.microsoft.com/office/drawing/2014/main" val="20000"/>
                    </a:ext>
                  </a:extLst>
                </a:gridCol>
                <a:gridCol w="6177717">
                  <a:extLst>
                    <a:ext uri="{9D8B030D-6E8A-4147-A177-3AD203B41FA5}">
                      <a16:colId xmlns:a16="http://schemas.microsoft.com/office/drawing/2014/main" val="20001"/>
                    </a:ext>
                  </a:extLst>
                </a:gridCol>
              </a:tblGrid>
              <a:tr h="529734">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737541">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VALLE DEL CAUCA : Zarzal.</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pic>
        <p:nvPicPr>
          <p:cNvPr id="6" name="Google Shape;157;p58">
            <a:extLst>
              <a:ext uri="{FF2B5EF4-FFF2-40B4-BE49-F238E27FC236}">
                <a16:creationId xmlns:a16="http://schemas.microsoft.com/office/drawing/2014/main" id="{A109C155-499C-D133-7A34-5FC03B0D173D}"/>
              </a:ext>
            </a:extLst>
          </p:cNvPr>
          <p:cNvPicPr preferRelativeResize="0"/>
          <p:nvPr/>
        </p:nvPicPr>
        <p:blipFill rotWithShape="1">
          <a:blip r:embed="rId3">
            <a:alphaModFix/>
          </a:blip>
          <a:srcRect/>
          <a:stretch/>
        </p:blipFill>
        <p:spPr>
          <a:xfrm>
            <a:off x="4409596" y="3141942"/>
            <a:ext cx="477952" cy="445047"/>
          </a:xfrm>
          <a:prstGeom prst="rect">
            <a:avLst/>
          </a:prstGeom>
          <a:noFill/>
          <a:ln>
            <a:noFill/>
          </a:ln>
        </p:spPr>
      </p:pic>
      <p:pic>
        <p:nvPicPr>
          <p:cNvPr id="7" name="Google Shape;137;p24" descr="Recurso 25.png">
            <a:extLst>
              <a:ext uri="{FF2B5EF4-FFF2-40B4-BE49-F238E27FC236}">
                <a16:creationId xmlns:a16="http://schemas.microsoft.com/office/drawing/2014/main" id="{09ED492B-775F-E4E0-CBDD-E3E9C008A51B}"/>
              </a:ext>
            </a:extLst>
          </p:cNvPr>
          <p:cNvPicPr preferRelativeResize="0"/>
          <p:nvPr/>
        </p:nvPicPr>
        <p:blipFill rotWithShape="1">
          <a:blip r:embed="rId4">
            <a:alphaModFix/>
          </a:blip>
          <a:srcRect/>
          <a:stretch/>
        </p:blipFill>
        <p:spPr>
          <a:xfrm>
            <a:off x="4419360" y="2486476"/>
            <a:ext cx="458425" cy="446694"/>
          </a:xfrm>
          <a:prstGeom prst="rect">
            <a:avLst/>
          </a:prstGeom>
          <a:noFill/>
          <a:ln>
            <a:noFill/>
          </a:ln>
        </p:spPr>
      </p:pic>
      <p:pic>
        <p:nvPicPr>
          <p:cNvPr id="10" name="Google Shape;158;p58">
            <a:extLst>
              <a:ext uri="{FF2B5EF4-FFF2-40B4-BE49-F238E27FC236}">
                <a16:creationId xmlns:a16="http://schemas.microsoft.com/office/drawing/2014/main" id="{8C502FAF-B0EA-25FC-863A-B50C89A91669}"/>
              </a:ext>
            </a:extLst>
          </p:cNvPr>
          <p:cNvPicPr preferRelativeResize="0"/>
          <p:nvPr/>
        </p:nvPicPr>
        <p:blipFill rotWithShape="1">
          <a:blip r:embed="rId5">
            <a:alphaModFix/>
          </a:blip>
          <a:srcRect/>
          <a:stretch/>
        </p:blipFill>
        <p:spPr>
          <a:xfrm>
            <a:off x="13556701" y="2147811"/>
            <a:ext cx="484369" cy="446694"/>
          </a:xfrm>
          <a:prstGeom prst="rect">
            <a:avLst/>
          </a:prstGeom>
          <a:noFill/>
          <a:ln>
            <a:noFill/>
          </a:ln>
        </p:spPr>
      </p:pic>
      <p:graphicFrame>
        <p:nvGraphicFramePr>
          <p:cNvPr id="8" name="Google Shape;186;p59"/>
          <p:cNvGraphicFramePr/>
          <p:nvPr>
            <p:extLst>
              <p:ext uri="{D42A27DB-BD31-4B8C-83A1-F6EECF244321}">
                <p14:modId xmlns:p14="http://schemas.microsoft.com/office/powerpoint/2010/main" val="1410041896"/>
              </p:ext>
            </p:extLst>
          </p:nvPr>
        </p:nvGraphicFramePr>
        <p:xfrm>
          <a:off x="13243723" y="2004339"/>
          <a:ext cx="6746475" cy="1544550"/>
        </p:xfrm>
        <a:graphic>
          <a:graphicData uri="http://schemas.openxmlformats.org/drawingml/2006/table">
            <a:tbl>
              <a:tblPr>
                <a:noFill/>
                <a:tableStyleId>{7637F94A-DA9B-481A-AE38-6A32242EE391}</a:tableStyleId>
              </a:tblPr>
              <a:tblGrid>
                <a:gridCol w="831450">
                  <a:extLst>
                    <a:ext uri="{9D8B030D-6E8A-4147-A177-3AD203B41FA5}">
                      <a16:colId xmlns:a16="http://schemas.microsoft.com/office/drawing/2014/main" val="20000"/>
                    </a:ext>
                  </a:extLst>
                </a:gridCol>
                <a:gridCol w="5915025">
                  <a:extLst>
                    <a:ext uri="{9D8B030D-6E8A-4147-A177-3AD203B41FA5}">
                      <a16:colId xmlns:a16="http://schemas.microsoft.com/office/drawing/2014/main" val="20001"/>
                    </a:ext>
                  </a:extLst>
                </a:gridCol>
              </a:tblGrid>
              <a:tr h="414675">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11785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CHOCÓ : El Carmen De Atrato.</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VALLE DEL CAUCA : Caicedonia, La Unión, La Victoria, Palmira, Roldanillo, Sevilla, Zarzal.</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87" name="Google Shape;187;p59"/>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PACÍFICO</a:t>
            </a:r>
            <a:endParaRPr dirty="0"/>
          </a:p>
        </p:txBody>
      </p:sp>
      <p:pic>
        <p:nvPicPr>
          <p:cNvPr id="188" name="Google Shape;188;p59"/>
          <p:cNvPicPr preferRelativeResize="0"/>
          <p:nvPr/>
        </p:nvPicPr>
        <p:blipFill>
          <a:blip r:embed="rId6" r:link="rId7"/>
          <a:srcRect/>
          <a:stretch>
            <a:fillRect/>
          </a:stretch>
        </p:blipFill>
        <p:spPr>
          <a:xfrm>
            <a:off x="546745" y="1137980"/>
            <a:ext cx="3251653" cy="5495730"/>
          </a:xfrm>
          <a:prstGeom prst="rect">
            <a:avLst/>
          </a:prstGeom>
          <a:noFill/>
          <a:ln>
            <a:noFill/>
          </a:ln>
        </p:spPr>
      </p:pic>
      <p:pic>
        <p:nvPicPr>
          <p:cNvPr id="9" name="Google Shape;158;p58"/>
          <p:cNvPicPr preferRelativeResize="0"/>
          <p:nvPr/>
        </p:nvPicPr>
        <p:blipFill rotWithShape="1">
          <a:blip r:embed="rId5">
            <a:alphaModFix/>
          </a:blip>
          <a:srcRect/>
          <a:stretch/>
        </p:blipFill>
        <p:spPr>
          <a:xfrm>
            <a:off x="4409596" y="3982298"/>
            <a:ext cx="457200" cy="446694"/>
          </a:xfrm>
          <a:prstGeom prst="rect">
            <a:avLst/>
          </a:prstGeom>
          <a:noFill/>
          <a:ln>
            <a:noFill/>
          </a:ln>
        </p:spPr>
      </p:pic>
      <p:pic>
        <p:nvPicPr>
          <p:cNvPr id="3" name="Google Shape;204;p4">
            <a:extLst>
              <a:ext uri="{FF2B5EF4-FFF2-40B4-BE49-F238E27FC236}">
                <a16:creationId xmlns:a16="http://schemas.microsoft.com/office/drawing/2014/main" id="{EB25FC0C-FB34-4385-9DEA-9B723F9DF274}"/>
              </a:ext>
            </a:extLst>
          </p:cNvPr>
          <p:cNvPicPr preferRelativeResize="0"/>
          <p:nvPr/>
        </p:nvPicPr>
        <p:blipFill rotWithShape="1">
          <a:blip r:embed="rId8">
            <a:alphaModFix/>
          </a:blip>
          <a:srcRect/>
          <a:stretch/>
        </p:blipFill>
        <p:spPr>
          <a:xfrm>
            <a:off x="13579060" y="3764196"/>
            <a:ext cx="3694496" cy="1042506"/>
          </a:xfrm>
          <a:prstGeom prst="rect">
            <a:avLst/>
          </a:prstGeom>
          <a:noFill/>
          <a:ln>
            <a:noFill/>
          </a:ln>
        </p:spPr>
      </p:pic>
    </p:spTree>
  </p:cSld>
  <p:clrMapOvr>
    <a:masterClrMapping/>
  </p:clrMapOvr>
</p:sld>
</file>

<file path=ppt/theme/theme1.xml><?xml version="1.0" encoding="utf-8"?>
<a:theme xmlns:a="http://schemas.openxmlformats.org/drawingml/2006/main" name="Diseño personalizado">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4263</TotalTime>
  <Words>2689</Words>
  <Application>Microsoft Office PowerPoint</Application>
  <PresentationFormat>Panorámica</PresentationFormat>
  <Paragraphs>164</Paragraphs>
  <Slides>13</Slides>
  <Notes>13</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13</vt:i4>
      </vt:variant>
    </vt:vector>
  </HeadingPairs>
  <TitlesOfParts>
    <vt:vector size="20" baseType="lpstr">
      <vt:lpstr>Arial Black</vt:lpstr>
      <vt:lpstr>Verdana</vt:lpstr>
      <vt:lpstr>Helvetica Neue</vt:lpstr>
      <vt:lpstr>Arial</vt:lpstr>
      <vt:lpstr>Arial Narrow</vt:lpstr>
      <vt:lpstr>Calibri</vt:lpstr>
      <vt:lpstr>Diseño personalizado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CONSULTA SIPROT</dc:creator>
  <cp:lastModifiedBy>Servicio Operacional De Pronósticos Y Alertas - Ospa</cp:lastModifiedBy>
  <cp:revision>422</cp:revision>
  <dcterms:created xsi:type="dcterms:W3CDTF">2022-10-19T17:32:46Z</dcterms:created>
  <dcterms:modified xsi:type="dcterms:W3CDTF">2024-04-17T19:50:28Z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2022-10-18T00:00:00Z</vt:filetime>
  </property>
  <property fmtid="{D5CDD505-2E9C-101B-9397-08002B2CF9AE}" pid="3" name="Creator">
    <vt:lpwstr>Microsoft® PowerPoint® 2013</vt:lpwstr>
  </property>
  <property fmtid="{D5CDD505-2E9C-101B-9397-08002B2CF9AE}" pid="4" name="LastSaved">
    <vt:filetime>2022-10-19T00:00:00Z</vt:filetime>
  </property>
  <property fmtid="{D5CDD505-2E9C-101B-9397-08002B2CF9AE}" pid="5" name="MSIP_Label_defa4170-0d19-0005-0004-bc88714345d2_Enabled">
    <vt:lpwstr>true</vt:lpwstr>
  </property>
  <property fmtid="{D5CDD505-2E9C-101B-9397-08002B2CF9AE}" pid="6" name="MSIP_Label_defa4170-0d19-0005-0004-bc88714345d2_SetDate">
    <vt:lpwstr>2024-02-22T15:00:47Z</vt:lpwstr>
  </property>
  <property fmtid="{D5CDD505-2E9C-101B-9397-08002B2CF9AE}" pid="7" name="MSIP_Label_defa4170-0d19-0005-0004-bc88714345d2_Method">
    <vt:lpwstr>Standard</vt:lpwstr>
  </property>
  <property fmtid="{D5CDD505-2E9C-101B-9397-08002B2CF9AE}" pid="8" name="MSIP_Label_defa4170-0d19-0005-0004-bc88714345d2_Name">
    <vt:lpwstr>defa4170-0d19-0005-0004-bc88714345d2</vt:lpwstr>
  </property>
  <property fmtid="{D5CDD505-2E9C-101B-9397-08002B2CF9AE}" pid="9" name="MSIP_Label_defa4170-0d19-0005-0004-bc88714345d2_SiteId">
    <vt:lpwstr>de2fffed-60b8-42b2-a465-00fee1de04ba</vt:lpwstr>
  </property>
  <property fmtid="{D5CDD505-2E9C-101B-9397-08002B2CF9AE}" pid="10" name="MSIP_Label_defa4170-0d19-0005-0004-bc88714345d2_ActionId">
    <vt:lpwstr>eb58da7a-1afc-469c-8100-e017faa72ef5</vt:lpwstr>
  </property>
  <property fmtid="{D5CDD505-2E9C-101B-9397-08002B2CF9AE}" pid="11" name="MSIP_Label_defa4170-0d19-0005-0004-bc88714345d2_ContentBits">
    <vt:lpwstr>0</vt:lpwstr>
  </property>
</Properties>
</file>